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58" r:id="rId2"/>
    <p:sldId id="257" r:id="rId3"/>
    <p:sldId id="301" r:id="rId4"/>
    <p:sldId id="302" r:id="rId5"/>
    <p:sldId id="303" r:id="rId6"/>
    <p:sldId id="304" r:id="rId7"/>
    <p:sldId id="308" r:id="rId8"/>
    <p:sldId id="327" r:id="rId9"/>
    <p:sldId id="313" r:id="rId10"/>
    <p:sldId id="314" r:id="rId11"/>
    <p:sldId id="315" r:id="rId12"/>
    <p:sldId id="305" r:id="rId13"/>
    <p:sldId id="306" r:id="rId14"/>
    <p:sldId id="307" r:id="rId15"/>
    <p:sldId id="310" r:id="rId16"/>
    <p:sldId id="311" r:id="rId17"/>
    <p:sldId id="309" r:id="rId18"/>
    <p:sldId id="328" r:id="rId19"/>
    <p:sldId id="312" r:id="rId20"/>
    <p:sldId id="316" r:id="rId21"/>
    <p:sldId id="341" r:id="rId22"/>
    <p:sldId id="318" r:id="rId23"/>
    <p:sldId id="317" r:id="rId24"/>
    <p:sldId id="319" r:id="rId25"/>
    <p:sldId id="320" r:id="rId26"/>
    <p:sldId id="326" r:id="rId27"/>
    <p:sldId id="323" r:id="rId28"/>
    <p:sldId id="321" r:id="rId29"/>
    <p:sldId id="335" r:id="rId30"/>
    <p:sldId id="333" r:id="rId31"/>
    <p:sldId id="334" r:id="rId32"/>
    <p:sldId id="322" r:id="rId33"/>
    <p:sldId id="324" r:id="rId34"/>
    <p:sldId id="325" r:id="rId35"/>
    <p:sldId id="329" r:id="rId36"/>
    <p:sldId id="330" r:id="rId37"/>
    <p:sldId id="331" r:id="rId38"/>
    <p:sldId id="332" r:id="rId39"/>
    <p:sldId id="336" r:id="rId40"/>
    <p:sldId id="337" r:id="rId41"/>
    <p:sldId id="338" r:id="rId42"/>
    <p:sldId id="339" r:id="rId43"/>
    <p:sldId id="340" r:id="rId44"/>
    <p:sldId id="296" r:id="rId45"/>
  </p:sldIdLst>
  <p:sldSz cx="9144000" cy="6858000" type="screen4x3"/>
  <p:notesSz cx="6858000" cy="9144000"/>
  <p:defaultTextStyle>
    <a:defPPr>
      <a:defRPr lang="en-US"/>
    </a:defPPr>
    <a:lvl1pPr algn="l" rtl="0" fontAlgn="base">
      <a:spcBef>
        <a:spcPct val="0"/>
      </a:spcBef>
      <a:spcAft>
        <a:spcPct val="0"/>
      </a:spcAft>
      <a:defRPr kumimoji="1" sz="28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28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28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28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28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28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28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28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2800" kern="1200">
        <a:solidFill>
          <a:schemeClr val="tx1"/>
        </a:solidFill>
        <a:latin typeface="Times New Roman" pitchFamily="18"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006600"/>
    <a:srgbClr val="3333FF"/>
    <a:srgbClr val="FF9900"/>
    <a:srgbClr val="0099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67" autoAdjust="0"/>
    <p:restoredTop sz="94600" autoAdjust="0"/>
  </p:normalViewPr>
  <p:slideViewPr>
    <p:cSldViewPr>
      <p:cViewPr varScale="1">
        <p:scale>
          <a:sx n="74" d="100"/>
          <a:sy n="74" d="100"/>
        </p:scale>
        <p:origin x="1052"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18F70EA0-A20F-4C64-A069-01AA803710E5}" type="slidenum">
              <a:rPr lang="ja-JP" altLang="en-US"/>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5BDEB823-FF6A-43E9-9DF8-65CDEFD3BB10}" type="slidenum">
              <a:rPr lang="ja-JP" altLang="en-US"/>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C91161AD-C3D3-4366-BD7C-2CE1AD5F8CEB}" type="slidenum">
              <a:rPr lang="ja-JP" altLang="en-US"/>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F0766B83-E702-44F7-A990-C15204863AC7}" type="slidenum">
              <a:rPr lang="ja-JP" altLang="en-US"/>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91B8FB62-93DE-4BB4-B881-B063A1D5816F}" type="slidenum">
              <a:rPr lang="ja-JP" altLang="en-US"/>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8F057149-75BB-40C7-83BF-F9AE58F0A474}" type="slidenum">
              <a:rPr lang="ja-JP" altLang="en-US"/>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endParaRPr lang="en-US" altLang="ja-JP"/>
          </a:p>
        </p:txBody>
      </p:sp>
      <p:sp>
        <p:nvSpPr>
          <p:cNvPr id="8" name="フッター プレースホルダ 7"/>
          <p:cNvSpPr>
            <a:spLocks noGrp="1"/>
          </p:cNvSpPr>
          <p:nvPr>
            <p:ph type="ftr" sz="quarter" idx="11"/>
          </p:nvPr>
        </p:nvSpPr>
        <p:spPr/>
        <p:txBody>
          <a:bodyPr/>
          <a:lstStyle>
            <a:lvl1pPr>
              <a:defRPr/>
            </a:lvl1pPr>
          </a:lstStyle>
          <a:p>
            <a:endParaRPr lang="en-US" altLang="ja-JP"/>
          </a:p>
        </p:txBody>
      </p:sp>
      <p:sp>
        <p:nvSpPr>
          <p:cNvPr id="9" name="スライド番号プレースホルダ 8"/>
          <p:cNvSpPr>
            <a:spLocks noGrp="1"/>
          </p:cNvSpPr>
          <p:nvPr>
            <p:ph type="sldNum" sz="quarter" idx="12"/>
          </p:nvPr>
        </p:nvSpPr>
        <p:spPr/>
        <p:txBody>
          <a:bodyPr/>
          <a:lstStyle>
            <a:lvl1pPr>
              <a:defRPr/>
            </a:lvl1pPr>
          </a:lstStyle>
          <a:p>
            <a:fld id="{9AD26015-8FAD-4522-8411-F2E70E52A778}" type="slidenum">
              <a:rPr lang="ja-JP" altLang="en-US"/>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endParaRPr lang="en-US" altLang="ja-JP"/>
          </a:p>
        </p:txBody>
      </p:sp>
      <p:sp>
        <p:nvSpPr>
          <p:cNvPr id="4" name="フッター プレースホルダ 3"/>
          <p:cNvSpPr>
            <a:spLocks noGrp="1"/>
          </p:cNvSpPr>
          <p:nvPr>
            <p:ph type="ftr" sz="quarter" idx="11"/>
          </p:nvPr>
        </p:nvSpPr>
        <p:spPr/>
        <p:txBody>
          <a:bodyPr/>
          <a:lstStyle>
            <a:lvl1pPr>
              <a:defRPr/>
            </a:lvl1pPr>
          </a:lstStyle>
          <a:p>
            <a:endParaRPr lang="en-US" altLang="ja-JP"/>
          </a:p>
        </p:txBody>
      </p:sp>
      <p:sp>
        <p:nvSpPr>
          <p:cNvPr id="5" name="スライド番号プレースホルダ 4"/>
          <p:cNvSpPr>
            <a:spLocks noGrp="1"/>
          </p:cNvSpPr>
          <p:nvPr>
            <p:ph type="sldNum" sz="quarter" idx="12"/>
          </p:nvPr>
        </p:nvSpPr>
        <p:spPr/>
        <p:txBody>
          <a:bodyPr/>
          <a:lstStyle>
            <a:lvl1pPr>
              <a:defRPr/>
            </a:lvl1pPr>
          </a:lstStyle>
          <a:p>
            <a:fld id="{FF77578C-C75E-464B-A852-B4E19434F22C}" type="slidenum">
              <a:rPr lang="ja-JP" altLang="en-US"/>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en-US" altLang="ja-JP"/>
          </a:p>
        </p:txBody>
      </p:sp>
      <p:sp>
        <p:nvSpPr>
          <p:cNvPr id="3" name="フッター プレースホルダ 2"/>
          <p:cNvSpPr>
            <a:spLocks noGrp="1"/>
          </p:cNvSpPr>
          <p:nvPr>
            <p:ph type="ftr" sz="quarter" idx="11"/>
          </p:nvPr>
        </p:nvSpPr>
        <p:spPr/>
        <p:txBody>
          <a:bodyPr/>
          <a:lstStyle>
            <a:lvl1pPr>
              <a:defRPr/>
            </a:lvl1pPr>
          </a:lstStyle>
          <a:p>
            <a:endParaRPr lang="en-US" altLang="ja-JP"/>
          </a:p>
        </p:txBody>
      </p:sp>
      <p:sp>
        <p:nvSpPr>
          <p:cNvPr id="4" name="スライド番号プレースホルダ 3"/>
          <p:cNvSpPr>
            <a:spLocks noGrp="1"/>
          </p:cNvSpPr>
          <p:nvPr>
            <p:ph type="sldNum" sz="quarter" idx="12"/>
          </p:nvPr>
        </p:nvSpPr>
        <p:spPr/>
        <p:txBody>
          <a:bodyPr/>
          <a:lstStyle>
            <a:lvl1pPr>
              <a:defRPr/>
            </a:lvl1pPr>
          </a:lstStyle>
          <a:p>
            <a:fld id="{571A4ECF-1A5D-4BAA-B049-5AF46EB9795D}" type="slidenum">
              <a:rPr lang="ja-JP" altLang="en-US"/>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43A9FC51-AD62-43A3-B4B8-10B5F3FB6343}" type="slidenum">
              <a:rPr lang="ja-JP" altLang="en-US"/>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50B7641A-7800-46E9-9CFF-F6E1C3550CB7}" type="slidenum">
              <a:rPr lang="ja-JP" altLang="en-US"/>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2 レベル</a:t>
            </a:r>
          </a:p>
          <a:p>
            <a:pPr lvl="2"/>
            <a:r>
              <a:rPr lang="ja-JP" altLang="en-US" smtClean="0"/>
              <a:t>第 3 レベル</a:t>
            </a:r>
          </a:p>
          <a:p>
            <a:pPr lvl="3"/>
            <a:r>
              <a:rPr lang="ja-JP" altLang="en-US" smtClean="0"/>
              <a:t>第 4 レベル</a:t>
            </a:r>
          </a:p>
          <a:p>
            <a:pPr lvl="4"/>
            <a:r>
              <a:rPr lang="ja-JP" altLang="en-US" smtClean="0"/>
              <a:t>第 5 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400"/>
            </a:lvl1pPr>
          </a:lstStyle>
          <a:p>
            <a:endParaRPr lang="en-US" altLang="ja-JP"/>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lvl1pPr>
          </a:lstStyle>
          <a:p>
            <a:endParaRPr lang="en-US" altLang="ja-JP"/>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400"/>
            </a:lvl1pPr>
          </a:lstStyle>
          <a:p>
            <a:fld id="{0844401D-CA15-4A1E-9CD2-CC5250C19904}" type="slidenum">
              <a:rPr lang="ja-JP" altLang="en-US"/>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kumimoji="1" sz="44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itchFamily="18" charset="0"/>
          <a:ea typeface="ＭＳ Ｐゴシック" pitchFamily="50" charset="-128"/>
        </a:defRPr>
      </a:lvl2pPr>
      <a:lvl3pPr algn="ctr" rtl="0" fontAlgn="base">
        <a:spcBef>
          <a:spcPct val="0"/>
        </a:spcBef>
        <a:spcAft>
          <a:spcPct val="0"/>
        </a:spcAft>
        <a:defRPr kumimoji="1" sz="4400">
          <a:solidFill>
            <a:schemeClr val="tx2"/>
          </a:solidFill>
          <a:latin typeface="Times New Roman" pitchFamily="18" charset="0"/>
          <a:ea typeface="ＭＳ Ｐゴシック" pitchFamily="50" charset="-128"/>
        </a:defRPr>
      </a:lvl3pPr>
      <a:lvl4pPr algn="ctr" rtl="0" fontAlgn="base">
        <a:spcBef>
          <a:spcPct val="0"/>
        </a:spcBef>
        <a:spcAft>
          <a:spcPct val="0"/>
        </a:spcAft>
        <a:defRPr kumimoji="1" sz="4400">
          <a:solidFill>
            <a:schemeClr val="tx2"/>
          </a:solidFill>
          <a:latin typeface="Times New Roman" pitchFamily="18" charset="0"/>
          <a:ea typeface="ＭＳ Ｐゴシック" pitchFamily="50" charset="-128"/>
        </a:defRPr>
      </a:lvl4pPr>
      <a:lvl5pPr algn="ctr" rtl="0" fontAlgn="base">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0" y="692150"/>
            <a:ext cx="9144000" cy="1800225"/>
          </a:xfrm>
          <a:gradFill rotWithShape="1">
            <a:gsLst>
              <a:gs pos="0">
                <a:srgbClr val="006600"/>
              </a:gs>
              <a:gs pos="100000">
                <a:srgbClr val="008000"/>
              </a:gs>
            </a:gsLst>
            <a:lin ang="5400000" scaled="1"/>
          </a:gradFill>
          <a:ln/>
          <a:effectLst>
            <a:outerShdw dist="53882" dir="2700000" algn="ctr" rotWithShape="0">
              <a:schemeClr val="bg2">
                <a:alpha val="50000"/>
              </a:schemeClr>
            </a:outerShdw>
          </a:effectLst>
        </p:spPr>
        <p:txBody>
          <a:bodyPr/>
          <a:lstStyle/>
          <a:p>
            <a:r>
              <a:rPr lang="en-US" altLang="ja-JP" dirty="0" smtClean="0">
                <a:solidFill>
                  <a:schemeClr val="bg1"/>
                </a:solidFill>
                <a:effectLst>
                  <a:outerShdw blurRad="38100" dist="38100" dir="2700000" algn="tl">
                    <a:srgbClr val="000000"/>
                  </a:outerShdw>
                </a:effectLst>
              </a:rPr>
              <a:t>Basic Data Structures</a:t>
            </a:r>
            <a:endParaRPr lang="ja-JP" altLang="en-US" dirty="0">
              <a:solidFill>
                <a:schemeClr val="bg1"/>
              </a:solidFill>
              <a:effectLst>
                <a:outerShdw blurRad="38100" dist="38100" dir="2700000" algn="tl">
                  <a:srgbClr val="000000"/>
                </a:outerShdw>
              </a:effectLst>
            </a:endParaRPr>
          </a:p>
        </p:txBody>
      </p:sp>
      <p:sp>
        <p:nvSpPr>
          <p:cNvPr id="7171" name="Rectangle 3"/>
          <p:cNvSpPr>
            <a:spLocks noGrp="1" noChangeArrowheads="1"/>
          </p:cNvSpPr>
          <p:nvPr>
            <p:ph type="body" idx="1"/>
          </p:nvPr>
        </p:nvSpPr>
        <p:spPr>
          <a:xfrm>
            <a:off x="831850" y="2843213"/>
            <a:ext cx="7772400" cy="3394075"/>
          </a:xfrm>
        </p:spPr>
        <p:txBody>
          <a:bodyPr/>
          <a:lstStyle/>
          <a:p>
            <a:pPr>
              <a:buFontTx/>
              <a:buNone/>
            </a:pPr>
            <a:r>
              <a:rPr lang="en-US" altLang="ja-JP" b="1" dirty="0" smtClean="0">
                <a:solidFill>
                  <a:srgbClr val="FF0000"/>
                </a:solidFill>
                <a:effectLst>
                  <a:outerShdw blurRad="38100" dist="38100" dir="2700000" algn="tl">
                    <a:srgbClr val="C0C0C0"/>
                  </a:outerShdw>
                </a:effectLst>
              </a:rPr>
              <a:t>•</a:t>
            </a:r>
            <a:r>
              <a:rPr lang="ja-JP" altLang="en-US" b="1" dirty="0" smtClean="0">
                <a:solidFill>
                  <a:srgbClr val="FF0000"/>
                </a:solidFill>
                <a:effectLst>
                  <a:outerShdw blurRad="38100" dist="38100" dir="2700000" algn="tl">
                    <a:srgbClr val="C0C0C0"/>
                  </a:outerShdw>
                </a:effectLst>
              </a:rPr>
              <a:t> </a:t>
            </a:r>
            <a:r>
              <a:rPr lang="en-US" altLang="ja-JP" dirty="0" smtClean="0"/>
              <a:t>Stack and Queue</a:t>
            </a:r>
            <a:endParaRPr lang="ja-JP" altLang="en-US" dirty="0"/>
          </a:p>
          <a:p>
            <a:pPr>
              <a:buFontTx/>
              <a:buNone/>
            </a:pPr>
            <a:r>
              <a:rPr lang="en-US" altLang="ja-JP" b="1" dirty="0" smtClean="0">
                <a:solidFill>
                  <a:srgbClr val="FF0000"/>
                </a:solidFill>
                <a:effectLst>
                  <a:outerShdw blurRad="38100" dist="38100" dir="2700000" algn="tl">
                    <a:srgbClr val="C0C0C0"/>
                  </a:outerShdw>
                </a:effectLst>
              </a:rPr>
              <a:t>•</a:t>
            </a:r>
            <a:r>
              <a:rPr lang="ja-JP" altLang="en-US" b="1" dirty="0" smtClean="0">
                <a:solidFill>
                  <a:srgbClr val="FF0000"/>
                </a:solidFill>
                <a:effectLst>
                  <a:outerShdw blurRad="38100" dist="38100" dir="2700000" algn="tl">
                    <a:srgbClr val="C0C0C0"/>
                  </a:outerShdw>
                </a:effectLst>
              </a:rPr>
              <a:t> </a:t>
            </a:r>
            <a:r>
              <a:rPr lang="en-US" altLang="ja-JP" dirty="0" smtClean="0"/>
              <a:t>List</a:t>
            </a:r>
            <a:endParaRPr lang="ja-JP" altLang="en-US" dirty="0"/>
          </a:p>
          <a:p>
            <a:pPr>
              <a:buFontTx/>
              <a:buNone/>
            </a:pPr>
            <a:r>
              <a:rPr lang="en-US" altLang="ja-JP" b="1" dirty="0" smtClean="0">
                <a:solidFill>
                  <a:srgbClr val="FF0000"/>
                </a:solidFill>
                <a:effectLst>
                  <a:outerShdw blurRad="38100" dist="38100" dir="2700000" algn="tl">
                    <a:srgbClr val="C0C0C0"/>
                  </a:outerShdw>
                </a:effectLst>
              </a:rPr>
              <a:t>•</a:t>
            </a:r>
            <a:r>
              <a:rPr lang="ja-JP" altLang="en-US" b="1" dirty="0" smtClean="0">
                <a:solidFill>
                  <a:srgbClr val="FF0000"/>
                </a:solidFill>
                <a:effectLst>
                  <a:outerShdw blurRad="38100" dist="38100" dir="2700000" algn="tl">
                    <a:srgbClr val="C0C0C0"/>
                  </a:outerShdw>
                </a:effectLst>
              </a:rPr>
              <a:t> </a:t>
            </a:r>
            <a:r>
              <a:rPr lang="en-US" altLang="ja-JP" dirty="0" smtClean="0"/>
              <a:t>Bucket and Hash</a:t>
            </a:r>
            <a:endParaRPr lang="ja-JP" altLang="en-US" dirty="0"/>
          </a:p>
          <a:p>
            <a:pPr>
              <a:buFontTx/>
              <a:buNone/>
            </a:pPr>
            <a:endParaRPr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ln/>
          <a:effectLst>
            <a:outerShdw dist="53882" dir="2700000" algn="ctr" rotWithShape="0">
              <a:schemeClr val="bg2">
                <a:alpha val="50000"/>
              </a:schemeClr>
            </a:outerShdw>
          </a:effectLst>
        </p:spPr>
        <p:txBody>
          <a:bodyPr/>
          <a:lstStyle/>
          <a:p>
            <a:r>
              <a:rPr lang="en-US" altLang="ja-JP" sz="3600" dirty="0" smtClean="0">
                <a:solidFill>
                  <a:schemeClr val="bg1"/>
                </a:solidFill>
                <a:effectLst>
                  <a:outerShdw blurRad="38100" dist="38100" dir="2700000" algn="tl">
                    <a:srgbClr val="000000"/>
                  </a:outerShdw>
                </a:effectLst>
              </a:rPr>
              <a:t>Column: Stack without Overflow (2)</a:t>
            </a:r>
            <a:endParaRPr lang="en-US" altLang="ja-JP" sz="3600" dirty="0">
              <a:solidFill>
                <a:schemeClr val="bg1"/>
              </a:solidFill>
              <a:effectLst>
                <a:outerShdw blurRad="38100" dist="38100" dir="2700000" algn="tl">
                  <a:srgbClr val="000000"/>
                </a:outerShdw>
              </a:effectLst>
            </a:endParaRPr>
          </a:p>
        </p:txBody>
      </p:sp>
      <p:sp>
        <p:nvSpPr>
          <p:cNvPr id="75779" name="Rectangle 3"/>
          <p:cNvSpPr>
            <a:spLocks noGrp="1" noChangeArrowheads="1"/>
          </p:cNvSpPr>
          <p:nvPr>
            <p:ph type="body" idx="1"/>
          </p:nvPr>
        </p:nvSpPr>
        <p:spPr>
          <a:xfrm>
            <a:off x="468313" y="1123950"/>
            <a:ext cx="8280400" cy="5400675"/>
          </a:xfrm>
          <a:solidFill>
            <a:schemeClr val="bg1"/>
          </a:solidFill>
          <a:ln w="15875">
            <a:solidFill>
              <a:srgbClr val="339966"/>
            </a:solidFill>
          </a:ln>
          <a:effectLst>
            <a:outerShdw dist="35921" dir="2700000" algn="ctr" rotWithShape="0">
              <a:schemeClr val="bg2"/>
            </a:outerShdw>
          </a:effectLst>
        </p:spPr>
        <p:txBody>
          <a:bodyPr/>
          <a:lstStyle/>
          <a:p>
            <a:pPr>
              <a:buFontTx/>
              <a:buNone/>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en-US" altLang="ja-JP" sz="2400" dirty="0" smtClean="0"/>
              <a:t>When we make a new stack, doubling the size is efficient</a:t>
            </a:r>
          </a:p>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 </a:t>
            </a:r>
            <a:r>
              <a:rPr lang="en-US" altLang="ja-JP" sz="2400" dirty="0" smtClean="0">
                <a:solidFill>
                  <a:srgbClr val="FF0000"/>
                </a:solidFill>
              </a:rPr>
              <a:t> </a:t>
            </a:r>
            <a:r>
              <a:rPr lang="en-US" altLang="ja-JP" sz="2400" dirty="0" smtClean="0"/>
              <a:t>Once overflow occurs, the number of cells of stacks existing in the memory at the same time is bounded by the number of values times three</a:t>
            </a:r>
          </a:p>
          <a:p>
            <a:pPr>
              <a:buFontTx/>
              <a:buNone/>
            </a:pPr>
            <a:endParaRPr lang="ja-JP" altLang="en-US" sz="2400" b="1" dirty="0">
              <a:solidFill>
                <a:srgbClr val="FF0000"/>
              </a:solidFill>
              <a:effectLst>
                <a:outerShdw blurRad="38100" dist="38100" dir="2700000" algn="tl">
                  <a:srgbClr val="C0C0C0"/>
                </a:outerShdw>
              </a:effectLst>
            </a:endParaRPr>
          </a:p>
          <a:p>
            <a:pPr>
              <a:buFontTx/>
              <a:buNone/>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en-US" altLang="ja-JP" sz="2400" dirty="0" smtClean="0"/>
              <a:t>The total cost for copy is also bounded by the twice the current number of values</a:t>
            </a:r>
          </a:p>
          <a:p>
            <a:pPr>
              <a:buFontTx/>
              <a:buNone/>
            </a:pPr>
            <a:r>
              <a:rPr lang="en-US" altLang="ja-JP" sz="2400" b="1" dirty="0" smtClean="0">
                <a:solidFill>
                  <a:srgbClr val="FF0000"/>
                </a:solidFill>
                <a:effectLst>
                  <a:outerShdw blurRad="38100" dist="38100" dir="2700000" algn="tl">
                    <a:srgbClr val="C0C0C0"/>
                  </a:outerShdw>
                </a:effectLst>
                <a:sym typeface="Wingdings" panose="05000000000000000000" pitchFamily="2" charset="2"/>
              </a:rPr>
              <a:t> </a:t>
            </a:r>
            <a:r>
              <a:rPr lang="ja-JP" altLang="en-US" sz="2400" dirty="0" smtClean="0">
                <a:solidFill>
                  <a:srgbClr val="FF0000"/>
                </a:solidFill>
              </a:rPr>
              <a:t> </a:t>
            </a:r>
            <a:r>
              <a:rPr lang="en-US" altLang="ja-JP" sz="2400" dirty="0" smtClean="0"/>
              <a:t>no loss in the sense of time complexity</a:t>
            </a:r>
          </a:p>
          <a:p>
            <a:pPr>
              <a:buFontTx/>
              <a:buNone/>
            </a:pPr>
            <a:endParaRPr lang="ja-JP" altLang="en-US" sz="2400" dirty="0"/>
          </a:p>
          <a:p>
            <a:pPr>
              <a:buFontTx/>
              <a:buNone/>
            </a:pPr>
            <a:endParaRPr lang="ja-JP" alt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ln/>
          <a:effectLst>
            <a:outerShdw dist="53882" dir="2700000" algn="ctr" rotWithShape="0">
              <a:schemeClr val="bg2">
                <a:alpha val="50000"/>
              </a:schemeClr>
            </a:outerShdw>
          </a:effectLst>
        </p:spPr>
        <p:txBody>
          <a:bodyPr/>
          <a:lstStyle/>
          <a:p>
            <a:r>
              <a:rPr lang="en-US" altLang="ja-JP" sz="3600" dirty="0" smtClean="0">
                <a:solidFill>
                  <a:schemeClr val="bg1"/>
                </a:solidFill>
                <a:effectLst>
                  <a:outerShdw blurRad="38100" dist="38100" dir="2700000" algn="tl">
                    <a:srgbClr val="000000"/>
                  </a:outerShdw>
                </a:effectLst>
              </a:rPr>
              <a:t>Column: </a:t>
            </a:r>
            <a:r>
              <a:rPr lang="en-US" altLang="ja-JP" sz="3600" dirty="0">
                <a:solidFill>
                  <a:schemeClr val="bg1"/>
                </a:solidFill>
                <a:effectLst>
                  <a:outerShdw blurRad="38100" dist="38100" dir="2700000" algn="tl">
                    <a:srgbClr val="000000"/>
                  </a:outerShdw>
                </a:effectLst>
              </a:rPr>
              <a:t>Stack without Overflow</a:t>
            </a:r>
            <a:r>
              <a:rPr lang="ja-JP" altLang="en-US" sz="3600" dirty="0" smtClean="0">
                <a:solidFill>
                  <a:schemeClr val="bg1"/>
                </a:solidFill>
                <a:effectLst>
                  <a:outerShdw blurRad="38100" dist="38100" dir="2700000" algn="tl">
                    <a:srgbClr val="000000"/>
                  </a:outerShdw>
                </a:effectLst>
              </a:rPr>
              <a:t> </a:t>
            </a:r>
            <a:r>
              <a:rPr lang="en-US" altLang="ja-JP" sz="3600" dirty="0">
                <a:solidFill>
                  <a:schemeClr val="bg1"/>
                </a:solidFill>
                <a:effectLst>
                  <a:outerShdw blurRad="38100" dist="38100" dir="2700000" algn="tl">
                    <a:srgbClr val="000000"/>
                  </a:outerShdw>
                </a:effectLst>
              </a:rPr>
              <a:t>(3)</a:t>
            </a:r>
          </a:p>
        </p:txBody>
      </p:sp>
      <p:sp>
        <p:nvSpPr>
          <p:cNvPr id="76803" name="Rectangle 3"/>
          <p:cNvSpPr>
            <a:spLocks noGrp="1" noChangeArrowheads="1"/>
          </p:cNvSpPr>
          <p:nvPr>
            <p:ph type="body" idx="1"/>
          </p:nvPr>
        </p:nvSpPr>
        <p:spPr>
          <a:xfrm>
            <a:off x="468313" y="1123950"/>
            <a:ext cx="8280400" cy="5400675"/>
          </a:xfrm>
          <a:solidFill>
            <a:schemeClr val="bg1"/>
          </a:solidFill>
          <a:ln w="15875">
            <a:solidFill>
              <a:srgbClr val="339966"/>
            </a:solidFill>
          </a:ln>
          <a:effectLst>
            <a:outerShdw dist="35921" dir="2700000" algn="ctr" rotWithShape="0">
              <a:schemeClr val="bg2"/>
            </a:outerShdw>
          </a:effectLst>
        </p:spPr>
        <p:txBody>
          <a:bodyPr/>
          <a:lstStyle/>
          <a:p>
            <a:pPr>
              <a:buFontTx/>
              <a:buNone/>
            </a:pPr>
            <a:endParaRPr lang="en-US" altLang="ja-JP" sz="2000" b="1" dirty="0"/>
          </a:p>
          <a:p>
            <a:pPr>
              <a:spcBef>
                <a:spcPct val="0"/>
              </a:spcBef>
              <a:buFontTx/>
              <a:buNone/>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en-US" altLang="ja-JP" sz="2400" dirty="0" smtClean="0"/>
              <a:t>A code is written as this</a:t>
            </a:r>
            <a:endParaRPr lang="ja-JP" altLang="en-US" sz="2400" dirty="0"/>
          </a:p>
          <a:p>
            <a:pPr>
              <a:buFontTx/>
              <a:buNone/>
            </a:pPr>
            <a:endParaRPr lang="en-US" altLang="ja-JP" sz="2000" b="1" dirty="0"/>
          </a:p>
          <a:p>
            <a:pPr>
              <a:buFontTx/>
              <a:buNone/>
            </a:pPr>
            <a:endParaRPr lang="en-US" altLang="ja-JP" sz="2000" b="1" dirty="0">
              <a:solidFill>
                <a:srgbClr val="FF0000"/>
              </a:solidFill>
              <a:effectLst>
                <a:outerShdw blurRad="38100" dist="38100" dir="2700000" algn="tl">
                  <a:srgbClr val="C0C0C0"/>
                </a:outerShdw>
              </a:effectLst>
              <a:sym typeface="Wingdings" pitchFamily="2" charset="2"/>
            </a:endParaRPr>
          </a:p>
        </p:txBody>
      </p:sp>
      <p:sp>
        <p:nvSpPr>
          <p:cNvPr id="4" name="Rectangle 3"/>
          <p:cNvSpPr txBox="1">
            <a:spLocks noChangeArrowheads="1"/>
          </p:cNvSpPr>
          <p:nvPr/>
        </p:nvSpPr>
        <p:spPr bwMode="auto">
          <a:xfrm>
            <a:off x="683568" y="2276872"/>
            <a:ext cx="7272808" cy="3240360"/>
          </a:xfrm>
          <a:prstGeom prst="rect">
            <a:avLst/>
          </a:prstGeom>
          <a:gradFill>
            <a:gsLst>
              <a:gs pos="0">
                <a:schemeClr val="bg1"/>
              </a:gs>
              <a:gs pos="50000">
                <a:schemeClr val="bg1">
                  <a:lumMod val="95000"/>
                </a:schemeClr>
              </a:gs>
              <a:gs pos="100000">
                <a:schemeClr val="bg1">
                  <a:lumMod val="85000"/>
                </a:schemeClr>
              </a:gs>
            </a:gsLst>
            <a:lin ang="5400000" scaled="0"/>
          </a:gradFill>
          <a:ln w="19050">
            <a:solidFill>
              <a:srgbClr val="990033"/>
            </a:solidFill>
            <a:miter lim="800000"/>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pPr>
              <a:buFontTx/>
              <a:buNone/>
            </a:pPr>
            <a:r>
              <a:rPr lang="en-US" altLang="ja-JP" sz="2000" b="1" dirty="0"/>
              <a:t>void</a:t>
            </a:r>
            <a:r>
              <a:rPr lang="en-US" altLang="ja-JP" sz="2000" dirty="0"/>
              <a:t> </a:t>
            </a:r>
            <a:r>
              <a:rPr lang="en-US" altLang="ja-JP" sz="2000" b="1" dirty="0" err="1">
                <a:solidFill>
                  <a:srgbClr val="006600"/>
                </a:solidFill>
              </a:rPr>
              <a:t>STACK_push</a:t>
            </a:r>
            <a:r>
              <a:rPr lang="en-US" altLang="ja-JP" sz="2000" dirty="0"/>
              <a:t> </a:t>
            </a:r>
            <a:r>
              <a:rPr lang="en-US" altLang="ja-JP" sz="2000" dirty="0" smtClean="0"/>
              <a:t>(</a:t>
            </a:r>
            <a:r>
              <a:rPr lang="en-US" altLang="ja-JP" sz="2000" b="1" dirty="0" smtClean="0"/>
              <a:t>STACK</a:t>
            </a:r>
            <a:r>
              <a:rPr lang="en-US" altLang="ja-JP" sz="2000" dirty="0" smtClean="0"/>
              <a:t> </a:t>
            </a:r>
            <a:r>
              <a:rPr lang="en-US" altLang="ja-JP" sz="2000" dirty="0">
                <a:solidFill>
                  <a:schemeClr val="accent2"/>
                </a:solidFill>
              </a:rPr>
              <a:t>*S</a:t>
            </a:r>
            <a:r>
              <a:rPr lang="en-US" altLang="ja-JP" sz="2000" dirty="0"/>
              <a:t>, </a:t>
            </a:r>
            <a:r>
              <a:rPr lang="en-US" altLang="ja-JP" sz="2000" b="1" dirty="0" err="1"/>
              <a:t>int</a:t>
            </a:r>
            <a:r>
              <a:rPr lang="en-US" altLang="ja-JP" sz="2000" dirty="0"/>
              <a:t> </a:t>
            </a:r>
            <a:r>
              <a:rPr lang="en-US" altLang="ja-JP" sz="2000" dirty="0">
                <a:solidFill>
                  <a:schemeClr val="accent2"/>
                </a:solidFill>
              </a:rPr>
              <a:t>a</a:t>
            </a:r>
            <a:r>
              <a:rPr lang="en-US" altLang="ja-JP" sz="2000" dirty="0"/>
              <a:t>){</a:t>
            </a:r>
          </a:p>
          <a:p>
            <a:pPr>
              <a:buFontTx/>
              <a:buNone/>
            </a:pPr>
            <a:r>
              <a:rPr lang="en-US" altLang="ja-JP" sz="2000" dirty="0" smtClean="0"/>
              <a:t>   </a:t>
            </a:r>
            <a:r>
              <a:rPr lang="en-US" altLang="ja-JP" sz="2000" b="1" dirty="0"/>
              <a:t>if</a:t>
            </a:r>
            <a:r>
              <a:rPr lang="en-US" altLang="ja-JP" sz="2000" dirty="0"/>
              <a:t> </a:t>
            </a:r>
            <a:r>
              <a:rPr lang="en-US" altLang="ja-JP" sz="2000" dirty="0" smtClean="0"/>
              <a:t>(</a:t>
            </a:r>
            <a:r>
              <a:rPr lang="en-US" altLang="ja-JP" sz="2000" dirty="0" smtClean="0">
                <a:solidFill>
                  <a:schemeClr val="accent2"/>
                </a:solidFill>
              </a:rPr>
              <a:t>S-</a:t>
            </a:r>
            <a:r>
              <a:rPr lang="en-US" altLang="ja-JP" sz="2000" dirty="0">
                <a:solidFill>
                  <a:schemeClr val="accent2"/>
                </a:solidFill>
              </a:rPr>
              <a:t>&gt;t == S-&gt;</a:t>
            </a:r>
            <a:r>
              <a:rPr lang="en-US" altLang="ja-JP" sz="2000" dirty="0" smtClean="0">
                <a:solidFill>
                  <a:schemeClr val="accent2"/>
                </a:solidFill>
              </a:rPr>
              <a:t>max</a:t>
            </a:r>
            <a:r>
              <a:rPr lang="en-US" altLang="ja-JP" sz="2000" dirty="0" smtClean="0"/>
              <a:t>){   </a:t>
            </a:r>
            <a:r>
              <a:rPr lang="en-US" altLang="ja-JP" sz="2000" dirty="0">
                <a:solidFill>
                  <a:srgbClr val="C00000"/>
                </a:solidFill>
              </a:rPr>
              <a:t>// overflow error</a:t>
            </a:r>
          </a:p>
          <a:p>
            <a:pPr>
              <a:buFontTx/>
              <a:buNone/>
            </a:pPr>
            <a:r>
              <a:rPr lang="en-US" altLang="ja-JP" sz="2000" dirty="0"/>
              <a:t>      </a:t>
            </a:r>
            <a:r>
              <a:rPr lang="en-US" altLang="ja-JP" sz="2000" b="1" dirty="0" err="1"/>
              <a:t>int</a:t>
            </a:r>
            <a:r>
              <a:rPr lang="en-US" altLang="ja-JP" sz="2000" dirty="0"/>
              <a:t> </a:t>
            </a:r>
            <a:r>
              <a:rPr lang="en-US" altLang="ja-JP" sz="2000" dirty="0" err="1">
                <a:solidFill>
                  <a:schemeClr val="accent2"/>
                </a:solidFill>
              </a:rPr>
              <a:t>i</a:t>
            </a:r>
            <a:r>
              <a:rPr lang="en-US" altLang="ja-JP" sz="2000" dirty="0"/>
              <a:t>, </a:t>
            </a:r>
            <a:r>
              <a:rPr lang="en-US" altLang="ja-JP" sz="2000" dirty="0">
                <a:solidFill>
                  <a:schemeClr val="accent2"/>
                </a:solidFill>
              </a:rPr>
              <a:t>*h = </a:t>
            </a:r>
            <a:r>
              <a:rPr lang="en-US" altLang="ja-JP" sz="2000" b="1" dirty="0" err="1"/>
              <a:t>malloc</a:t>
            </a:r>
            <a:r>
              <a:rPr lang="en-US" altLang="ja-JP" sz="2000" dirty="0">
                <a:solidFill>
                  <a:schemeClr val="accent2"/>
                </a:solidFill>
              </a:rPr>
              <a:t> (</a:t>
            </a:r>
            <a:r>
              <a:rPr lang="en-US" altLang="ja-JP" sz="2000" b="1" dirty="0" err="1"/>
              <a:t>sizeof</a:t>
            </a:r>
            <a:r>
              <a:rPr lang="en-US" altLang="ja-JP" sz="2000" dirty="0">
                <a:solidFill>
                  <a:schemeClr val="accent2"/>
                </a:solidFill>
              </a:rPr>
              <a:t>(</a:t>
            </a:r>
            <a:r>
              <a:rPr lang="en-US" altLang="ja-JP" sz="2000" dirty="0" err="1">
                <a:solidFill>
                  <a:schemeClr val="accent2"/>
                </a:solidFill>
              </a:rPr>
              <a:t>int</a:t>
            </a:r>
            <a:r>
              <a:rPr lang="en-US" altLang="ja-JP" sz="2000" dirty="0">
                <a:solidFill>
                  <a:schemeClr val="accent2"/>
                </a:solidFill>
              </a:rPr>
              <a:t>)*</a:t>
            </a:r>
            <a:r>
              <a:rPr lang="en-US" altLang="ja-JP" sz="2000" dirty="0" smtClean="0">
                <a:solidFill>
                  <a:schemeClr val="accent2"/>
                </a:solidFill>
              </a:rPr>
              <a:t>max*2)</a:t>
            </a:r>
            <a:r>
              <a:rPr lang="en-US" altLang="ja-JP" sz="2000" dirty="0" smtClean="0"/>
              <a:t>;   </a:t>
            </a:r>
            <a:r>
              <a:rPr lang="en-US" altLang="ja-JP" sz="2000" dirty="0">
                <a:solidFill>
                  <a:srgbClr val="C00000"/>
                </a:solidFill>
              </a:rPr>
              <a:t>// using </a:t>
            </a:r>
            <a:r>
              <a:rPr lang="en-US" altLang="ja-JP" sz="2000" dirty="0" err="1">
                <a:solidFill>
                  <a:srgbClr val="C00000"/>
                </a:solidFill>
              </a:rPr>
              <a:t>realloc</a:t>
            </a:r>
            <a:r>
              <a:rPr lang="en-US" altLang="ja-JP" sz="2000" dirty="0">
                <a:solidFill>
                  <a:srgbClr val="C00000"/>
                </a:solidFill>
              </a:rPr>
              <a:t> is easy</a:t>
            </a:r>
          </a:p>
          <a:p>
            <a:pPr>
              <a:buFontTx/>
              <a:buNone/>
            </a:pPr>
            <a:r>
              <a:rPr lang="en-US" altLang="ja-JP" sz="2000" dirty="0"/>
              <a:t>      </a:t>
            </a:r>
            <a:r>
              <a:rPr lang="en-US" altLang="ja-JP" sz="2000" b="1" dirty="0"/>
              <a:t>for</a:t>
            </a:r>
            <a:r>
              <a:rPr lang="en-US" altLang="ja-JP" sz="2000" dirty="0"/>
              <a:t> </a:t>
            </a:r>
            <a:r>
              <a:rPr lang="en-US" altLang="ja-JP" sz="2000" dirty="0" smtClean="0"/>
              <a:t>(</a:t>
            </a:r>
            <a:r>
              <a:rPr lang="en-US" altLang="ja-JP" sz="2000" dirty="0" err="1" smtClean="0">
                <a:solidFill>
                  <a:schemeClr val="accent2"/>
                </a:solidFill>
              </a:rPr>
              <a:t>i</a:t>
            </a:r>
            <a:r>
              <a:rPr lang="en-US" altLang="ja-JP" sz="2000" dirty="0" smtClean="0">
                <a:solidFill>
                  <a:schemeClr val="accent2"/>
                </a:solidFill>
              </a:rPr>
              <a:t>=0</a:t>
            </a:r>
            <a:r>
              <a:rPr lang="en-US" altLang="ja-JP" sz="2000" dirty="0" smtClean="0"/>
              <a:t> </a:t>
            </a:r>
            <a:r>
              <a:rPr lang="en-US" altLang="ja-JP" sz="2000" dirty="0"/>
              <a:t>; </a:t>
            </a:r>
            <a:r>
              <a:rPr lang="en-US" altLang="ja-JP" sz="2000" dirty="0" err="1">
                <a:solidFill>
                  <a:schemeClr val="accent2"/>
                </a:solidFill>
              </a:rPr>
              <a:t>i</a:t>
            </a:r>
            <a:r>
              <a:rPr lang="en-US" altLang="ja-JP" sz="2000" dirty="0">
                <a:solidFill>
                  <a:schemeClr val="accent2"/>
                </a:solidFill>
              </a:rPr>
              <a:t>&lt;S-&gt;t</a:t>
            </a:r>
            <a:r>
              <a:rPr lang="en-US" altLang="ja-JP" sz="2000" dirty="0"/>
              <a:t> ; </a:t>
            </a:r>
            <a:r>
              <a:rPr lang="en-US" altLang="ja-JP" sz="2000" dirty="0" err="1">
                <a:solidFill>
                  <a:schemeClr val="accent2"/>
                </a:solidFill>
              </a:rPr>
              <a:t>i</a:t>
            </a:r>
            <a:r>
              <a:rPr lang="en-US" altLang="ja-JP" sz="2000" dirty="0" smtClean="0">
                <a:solidFill>
                  <a:schemeClr val="accent2"/>
                </a:solidFill>
              </a:rPr>
              <a:t>++</a:t>
            </a:r>
            <a:r>
              <a:rPr lang="en-US" altLang="ja-JP" sz="2000" dirty="0" smtClean="0"/>
              <a:t>) </a:t>
            </a:r>
            <a:r>
              <a:rPr lang="en-US" altLang="ja-JP" sz="2000" dirty="0">
                <a:solidFill>
                  <a:schemeClr val="accent2"/>
                </a:solidFill>
              </a:rPr>
              <a:t>h[</a:t>
            </a:r>
            <a:r>
              <a:rPr lang="en-US" altLang="ja-JP" sz="2000" dirty="0" err="1">
                <a:solidFill>
                  <a:schemeClr val="accent2"/>
                </a:solidFill>
              </a:rPr>
              <a:t>i</a:t>
            </a:r>
            <a:r>
              <a:rPr lang="en-US" altLang="ja-JP" sz="2000" dirty="0">
                <a:solidFill>
                  <a:schemeClr val="accent2"/>
                </a:solidFill>
              </a:rPr>
              <a:t>] = S-&gt;h[</a:t>
            </a:r>
            <a:r>
              <a:rPr lang="en-US" altLang="ja-JP" sz="2000" dirty="0" err="1">
                <a:solidFill>
                  <a:schemeClr val="accent2"/>
                </a:solidFill>
              </a:rPr>
              <a:t>i</a:t>
            </a:r>
            <a:r>
              <a:rPr lang="en-US" altLang="ja-JP" sz="2000" dirty="0">
                <a:solidFill>
                  <a:schemeClr val="accent2"/>
                </a:solidFill>
              </a:rPr>
              <a:t>]</a:t>
            </a:r>
            <a:r>
              <a:rPr lang="en-US" altLang="ja-JP" sz="2000" dirty="0"/>
              <a:t>;</a:t>
            </a:r>
          </a:p>
          <a:p>
            <a:pPr>
              <a:buFontTx/>
              <a:buNone/>
            </a:pPr>
            <a:r>
              <a:rPr lang="en-US" altLang="ja-JP" sz="2000" dirty="0"/>
              <a:t>      </a:t>
            </a:r>
            <a:r>
              <a:rPr lang="en-US" altLang="ja-JP" sz="2000" b="1" dirty="0"/>
              <a:t>free</a:t>
            </a:r>
            <a:r>
              <a:rPr lang="en-US" altLang="ja-JP" sz="2000" dirty="0"/>
              <a:t> </a:t>
            </a:r>
            <a:r>
              <a:rPr lang="en-US" altLang="ja-JP" sz="2000" dirty="0" smtClean="0"/>
              <a:t>(</a:t>
            </a:r>
            <a:r>
              <a:rPr lang="en-US" altLang="ja-JP" sz="2000" dirty="0" smtClean="0">
                <a:solidFill>
                  <a:schemeClr val="accent2"/>
                </a:solidFill>
              </a:rPr>
              <a:t>S-</a:t>
            </a:r>
            <a:r>
              <a:rPr lang="en-US" altLang="ja-JP" sz="2000" dirty="0">
                <a:solidFill>
                  <a:schemeClr val="accent2"/>
                </a:solidFill>
              </a:rPr>
              <a:t>&gt;</a:t>
            </a:r>
            <a:r>
              <a:rPr lang="en-US" altLang="ja-JP" sz="2000" dirty="0" smtClean="0">
                <a:solidFill>
                  <a:schemeClr val="accent2"/>
                </a:solidFill>
              </a:rPr>
              <a:t>h</a:t>
            </a:r>
            <a:r>
              <a:rPr lang="en-US" altLang="ja-JP" sz="2000" dirty="0" smtClean="0"/>
              <a:t>);</a:t>
            </a:r>
            <a:endParaRPr lang="en-US" altLang="ja-JP" sz="2000" dirty="0"/>
          </a:p>
          <a:p>
            <a:pPr>
              <a:buFontTx/>
              <a:buNone/>
            </a:pPr>
            <a:r>
              <a:rPr lang="en-US" altLang="ja-JP" sz="2000" dirty="0"/>
              <a:t>      </a:t>
            </a:r>
            <a:r>
              <a:rPr lang="en-US" altLang="ja-JP" sz="2000" dirty="0">
                <a:solidFill>
                  <a:schemeClr val="accent2"/>
                </a:solidFill>
              </a:rPr>
              <a:t>S-&gt;h = h</a:t>
            </a:r>
            <a:r>
              <a:rPr lang="en-US" altLang="ja-JP" sz="2000" dirty="0"/>
              <a:t>;</a:t>
            </a:r>
          </a:p>
          <a:p>
            <a:pPr>
              <a:buFontTx/>
              <a:buNone/>
            </a:pPr>
            <a:r>
              <a:rPr lang="en-US" altLang="ja-JP" sz="2000" dirty="0"/>
              <a:t> </a:t>
            </a:r>
            <a:r>
              <a:rPr lang="en-US" altLang="ja-JP" sz="2000" dirty="0" smtClean="0"/>
              <a:t>  </a:t>
            </a:r>
            <a:r>
              <a:rPr lang="en-US" altLang="ja-JP" sz="2000" dirty="0"/>
              <a:t>}</a:t>
            </a:r>
          </a:p>
          <a:p>
            <a:pPr>
              <a:buFontTx/>
              <a:buNone/>
            </a:pPr>
            <a:r>
              <a:rPr lang="ja-JP" altLang="en-US" sz="2000" dirty="0"/>
              <a:t> </a:t>
            </a:r>
            <a:r>
              <a:rPr lang="ja-JP" altLang="en-US" sz="2000" dirty="0" smtClean="0"/>
              <a:t>  </a:t>
            </a:r>
            <a:r>
              <a:rPr lang="en-US" altLang="ja-JP" sz="2000" dirty="0">
                <a:solidFill>
                  <a:schemeClr val="accent2"/>
                </a:solidFill>
              </a:rPr>
              <a:t>S-&gt;h[S-&gt;t] = a</a:t>
            </a:r>
            <a:r>
              <a:rPr lang="en-US" altLang="ja-JP" sz="2000" dirty="0"/>
              <a:t>;</a:t>
            </a:r>
          </a:p>
          <a:p>
            <a:pPr>
              <a:buFontTx/>
              <a:buNone/>
            </a:pPr>
            <a:r>
              <a:rPr lang="en-US" altLang="ja-JP" sz="2000" dirty="0"/>
              <a:t> </a:t>
            </a:r>
            <a:r>
              <a:rPr lang="en-US" altLang="ja-JP" sz="2000" dirty="0" smtClean="0"/>
              <a:t>  </a:t>
            </a:r>
            <a:r>
              <a:rPr lang="en-US" altLang="ja-JP" sz="2000" dirty="0">
                <a:solidFill>
                  <a:schemeClr val="accent2"/>
                </a:solidFill>
              </a:rPr>
              <a:t>S-&gt;t ++</a:t>
            </a:r>
            <a:r>
              <a:rPr lang="en-US" altLang="ja-JP" sz="2000" dirty="0"/>
              <a:t>;</a:t>
            </a:r>
          </a:p>
          <a:p>
            <a:pPr>
              <a:buFontTx/>
              <a:buNone/>
            </a:pPr>
            <a:r>
              <a:rPr lang="en-US" altLang="ja-JP" sz="2000" dirty="0"/>
              <a:t>}</a:t>
            </a:r>
          </a:p>
          <a:p>
            <a:pPr>
              <a:buFontTx/>
              <a:buNone/>
            </a:pPr>
            <a:endParaRPr lang="en-US" altLang="ja-JP" sz="2000" b="1" dirty="0">
              <a:solidFill>
                <a:srgbClr val="FF0000"/>
              </a:solidFill>
              <a:effectLst>
                <a:outerShdw blurRad="38100" dist="38100" dir="2700000" algn="tl">
                  <a:srgbClr val="C0C0C0"/>
                </a:outerShdw>
              </a:effectLst>
              <a:sym typeface="Wingdings" pitchFamily="2" charset="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ln/>
          <a:effectLst>
            <a:outerShdw dist="53882" dir="2700000" algn="ctr" rotWithShape="0">
              <a:schemeClr val="bg2">
                <a:alpha val="50000"/>
              </a:schemeClr>
            </a:outerShdw>
          </a:effectLst>
        </p:spPr>
        <p:txBody>
          <a:bodyPr/>
          <a:lstStyle/>
          <a:p>
            <a:r>
              <a:rPr lang="en-US" altLang="ja-JP" sz="3600" b="1">
                <a:solidFill>
                  <a:schemeClr val="bg1"/>
                </a:solidFill>
                <a:effectLst>
                  <a:outerShdw blurRad="38100" dist="38100" dir="2700000" algn="tl">
                    <a:srgbClr val="000000"/>
                  </a:outerShdw>
                </a:effectLst>
              </a:rPr>
              <a:t>F I L O</a:t>
            </a:r>
            <a:endParaRPr lang="ja-JP" altLang="en-US" sz="3600" b="1">
              <a:solidFill>
                <a:schemeClr val="bg1"/>
              </a:solidFill>
              <a:effectLst>
                <a:outerShdw blurRad="38100" dist="38100" dir="2700000" algn="tl">
                  <a:srgbClr val="000000"/>
                </a:outerShdw>
              </a:effectLst>
            </a:endParaRPr>
          </a:p>
        </p:txBody>
      </p:sp>
      <p:sp>
        <p:nvSpPr>
          <p:cNvPr id="66563" name="Rectangle 3"/>
          <p:cNvSpPr>
            <a:spLocks noGrp="1" noChangeArrowheads="1"/>
          </p:cNvSpPr>
          <p:nvPr>
            <p:ph type="body" idx="1"/>
          </p:nvPr>
        </p:nvSpPr>
        <p:spPr>
          <a:xfrm>
            <a:off x="468313" y="1196975"/>
            <a:ext cx="8135937" cy="3600450"/>
          </a:xfrm>
        </p:spPr>
        <p:txBody>
          <a:bodyPr/>
          <a:lstStyle/>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Read and delete an arbitral one value (= the last one)</a:t>
            </a:r>
            <a:endParaRPr lang="ja-JP" altLang="en-US" sz="2400" dirty="0"/>
          </a:p>
          <a:p>
            <a:pPr>
              <a:buFontTx/>
              <a:buNone/>
            </a:pPr>
            <a:r>
              <a:rPr lang="ja-JP" altLang="en-US" sz="2400" b="1" dirty="0">
                <a:solidFill>
                  <a:srgbClr val="FF0000"/>
                </a:solidFill>
                <a:effectLst>
                  <a:outerShdw blurRad="38100" dist="38100" dir="2700000" algn="tl">
                    <a:srgbClr val="C0C0C0"/>
                  </a:outerShdw>
                </a:effectLst>
                <a:sym typeface="Wingdings" pitchFamily="2" charset="2"/>
              </a:rPr>
              <a:t> </a:t>
            </a:r>
            <a:r>
              <a:rPr lang="en-US" altLang="ja-JP" sz="2400" b="1" dirty="0" smtClean="0">
                <a:solidFill>
                  <a:srgbClr val="FF0000"/>
                </a:solidFill>
                <a:effectLst>
                  <a:outerShdw blurRad="38100" dist="38100" dir="2700000" algn="tl">
                    <a:srgbClr val="C0C0C0"/>
                  </a:outerShdw>
                </a:effectLst>
                <a:sym typeface="Wingdings" panose="05000000000000000000" pitchFamily="2" charset="2"/>
              </a:rPr>
              <a:t></a:t>
            </a:r>
            <a:r>
              <a:rPr lang="ja-JP" altLang="en-US" sz="2400" dirty="0" smtClean="0"/>
              <a:t> </a:t>
            </a:r>
            <a:r>
              <a:rPr lang="en-US" altLang="ja-JP" sz="2400" dirty="0" smtClean="0"/>
              <a:t>used in the case, for example, a user put </a:t>
            </a:r>
            <a:r>
              <a:rPr lang="ja-JP" altLang="en-US" sz="2400" dirty="0" smtClean="0"/>
              <a:t>★</a:t>
            </a:r>
            <a:r>
              <a:rPr lang="en-US" altLang="ja-JP" sz="2400" dirty="0" smtClean="0"/>
              <a:t>’s on the display and computer deletes all when the button is pushed ()</a:t>
            </a:r>
          </a:p>
          <a:p>
            <a:pPr>
              <a:buFontTx/>
              <a:buNone/>
            </a:pPr>
            <a:endParaRPr lang="ja-JP" altLang="en-US" sz="2400" b="1" dirty="0">
              <a:solidFill>
                <a:srgbClr val="FF0000"/>
              </a:solidFill>
              <a:effectLst>
                <a:outerShdw blurRad="38100" dist="38100" dir="2700000" algn="tl">
                  <a:srgbClr val="C0C0C0"/>
                </a:outerShdw>
              </a:effectLst>
              <a:sym typeface="Wingdings" pitchFamily="2" charset="2"/>
            </a:endParaRPr>
          </a:p>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en-US" altLang="ja-JP" sz="2400" dirty="0" smtClean="0"/>
              <a:t>The value written last is read first</a:t>
            </a:r>
          </a:p>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en-US" altLang="ja-JP" sz="2400" dirty="0" smtClean="0"/>
              <a:t>Such a data structure is called </a:t>
            </a:r>
            <a:r>
              <a:rPr lang="en-US" altLang="ja-JP" sz="2400" b="1" dirty="0" smtClean="0">
                <a:solidFill>
                  <a:srgbClr val="006600"/>
                </a:solidFill>
              </a:rPr>
              <a:t>FILO</a:t>
            </a:r>
            <a:r>
              <a:rPr lang="ja-JP" altLang="en-US" sz="2400" dirty="0" smtClean="0"/>
              <a:t>（</a:t>
            </a:r>
            <a:r>
              <a:rPr lang="en-US" altLang="ja-JP" sz="2400" dirty="0" smtClean="0"/>
              <a:t>First In Last Out</a:t>
            </a:r>
            <a:r>
              <a:rPr lang="ja-JP" altLang="en-US" sz="2400" dirty="0" smtClean="0"/>
              <a:t>）</a:t>
            </a:r>
            <a:endParaRPr lang="ja-JP" altLang="en-US" sz="2400" dirty="0"/>
          </a:p>
        </p:txBody>
      </p:sp>
      <p:graphicFrame>
        <p:nvGraphicFramePr>
          <p:cNvPr id="66564" name="Group 4"/>
          <p:cNvGraphicFramePr>
            <a:graphicFrameLocks noGrp="1"/>
          </p:cNvGraphicFramePr>
          <p:nvPr/>
        </p:nvGraphicFramePr>
        <p:xfrm>
          <a:off x="1476375" y="5949950"/>
          <a:ext cx="6096000" cy="520320"/>
        </p:xfrm>
        <a:graphic>
          <a:graphicData uri="http://schemas.openxmlformats.org/drawingml/2006/table">
            <a:tbl>
              <a:tblPr/>
              <a:tblGrid>
                <a:gridCol w="609600"/>
                <a:gridCol w="609600"/>
                <a:gridCol w="609600"/>
                <a:gridCol w="609600"/>
                <a:gridCol w="609600"/>
                <a:gridCol w="609600"/>
                <a:gridCol w="609600"/>
                <a:gridCol w="609600"/>
                <a:gridCol w="609600"/>
                <a:gridCol w="609600"/>
              </a:tblGrid>
              <a:tr h="519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6588" name="Text Box 28"/>
          <p:cNvSpPr txBox="1">
            <a:spLocks noChangeArrowheads="1"/>
          </p:cNvSpPr>
          <p:nvPr/>
        </p:nvSpPr>
        <p:spPr bwMode="auto">
          <a:xfrm>
            <a:off x="1589999" y="5949950"/>
            <a:ext cx="404576" cy="463846"/>
          </a:xfrm>
          <a:prstGeom prst="rect">
            <a:avLst/>
          </a:prstGeom>
          <a:noFill/>
          <a:ln w="19050" algn="ctr">
            <a:noFill/>
            <a:miter lim="800000"/>
            <a:headEnd/>
            <a:tailEnd/>
          </a:ln>
          <a:effectLst/>
        </p:spPr>
        <p:txBody>
          <a:bodyPr wrap="none" lIns="90000" tIns="46800" rIns="90000" bIns="46800">
            <a:spAutoFit/>
          </a:bodyPr>
          <a:lstStyle/>
          <a:p>
            <a:pPr algn="ctr"/>
            <a:r>
              <a:rPr lang="en-US" altLang="ja-JP" sz="2400" b="1" dirty="0" smtClean="0">
                <a:solidFill>
                  <a:schemeClr val="accent2"/>
                </a:solidFill>
              </a:rPr>
              <a:t>V</a:t>
            </a:r>
            <a:endParaRPr lang="ja-JP" altLang="en-US" sz="2400" b="1" dirty="0">
              <a:solidFill>
                <a:schemeClr val="accent2"/>
              </a:solidFill>
            </a:endParaRPr>
          </a:p>
        </p:txBody>
      </p:sp>
      <p:sp>
        <p:nvSpPr>
          <p:cNvPr id="66589" name="Text Box 29"/>
          <p:cNvSpPr txBox="1">
            <a:spLocks noChangeArrowheads="1"/>
          </p:cNvSpPr>
          <p:nvPr/>
        </p:nvSpPr>
        <p:spPr bwMode="auto">
          <a:xfrm>
            <a:off x="8054881" y="5376195"/>
            <a:ext cx="335647" cy="463846"/>
          </a:xfrm>
          <a:prstGeom prst="rect">
            <a:avLst/>
          </a:prstGeom>
          <a:noFill/>
          <a:ln w="19050" algn="ctr">
            <a:noFill/>
            <a:miter lim="800000"/>
            <a:headEnd/>
            <a:tailEnd/>
          </a:ln>
          <a:effectLst/>
        </p:spPr>
        <p:txBody>
          <a:bodyPr wrap="none" lIns="90000" tIns="46800" rIns="90000" bIns="46800">
            <a:spAutoFit/>
          </a:bodyPr>
          <a:lstStyle/>
          <a:p>
            <a:pPr algn="ctr"/>
            <a:r>
              <a:rPr lang="en-US" altLang="ja-JP" sz="2400" b="1" dirty="0">
                <a:solidFill>
                  <a:schemeClr val="accent2"/>
                </a:solidFill>
              </a:rPr>
              <a:t>5</a:t>
            </a:r>
            <a:endParaRPr lang="ja-JP" altLang="en-US" sz="2400" b="1" dirty="0">
              <a:solidFill>
                <a:schemeClr val="accent2"/>
              </a:solidFill>
            </a:endParaRPr>
          </a:p>
        </p:txBody>
      </p:sp>
      <p:sp>
        <p:nvSpPr>
          <p:cNvPr id="66590" name="Text Box 30"/>
          <p:cNvSpPr txBox="1">
            <a:spLocks noChangeArrowheads="1"/>
          </p:cNvSpPr>
          <p:nvPr/>
        </p:nvSpPr>
        <p:spPr bwMode="auto">
          <a:xfrm>
            <a:off x="2183724" y="5949950"/>
            <a:ext cx="404576" cy="463846"/>
          </a:xfrm>
          <a:prstGeom prst="rect">
            <a:avLst/>
          </a:prstGeom>
          <a:noFill/>
          <a:ln w="19050" algn="ctr">
            <a:noFill/>
            <a:miter lim="800000"/>
            <a:headEnd/>
            <a:tailEnd/>
          </a:ln>
          <a:effectLst/>
        </p:spPr>
        <p:txBody>
          <a:bodyPr wrap="none" lIns="90000" tIns="46800" rIns="90000" bIns="46800">
            <a:spAutoFit/>
          </a:bodyPr>
          <a:lstStyle/>
          <a:p>
            <a:pPr algn="ctr"/>
            <a:r>
              <a:rPr lang="en-US" altLang="ja-JP" sz="2400" b="1" dirty="0" smtClean="0">
                <a:solidFill>
                  <a:schemeClr val="accent2"/>
                </a:solidFill>
              </a:rPr>
              <a:t>V</a:t>
            </a:r>
            <a:endParaRPr lang="ja-JP" altLang="en-US" sz="2400" b="1" dirty="0">
              <a:solidFill>
                <a:schemeClr val="accent2"/>
              </a:solidFill>
            </a:endParaRPr>
          </a:p>
        </p:txBody>
      </p:sp>
      <p:sp>
        <p:nvSpPr>
          <p:cNvPr id="66591" name="Rectangle 31"/>
          <p:cNvSpPr>
            <a:spLocks noChangeArrowheads="1"/>
          </p:cNvSpPr>
          <p:nvPr/>
        </p:nvSpPr>
        <p:spPr bwMode="auto">
          <a:xfrm>
            <a:off x="396875" y="6002338"/>
            <a:ext cx="816249" cy="461665"/>
          </a:xfrm>
          <a:prstGeom prst="rect">
            <a:avLst/>
          </a:prstGeom>
          <a:noFill/>
          <a:ln w="9525">
            <a:noFill/>
            <a:miter lim="800000"/>
            <a:headEnd/>
            <a:tailEnd/>
          </a:ln>
          <a:effectLst/>
        </p:spPr>
        <p:txBody>
          <a:bodyPr wrap="none">
            <a:spAutoFit/>
          </a:bodyPr>
          <a:lstStyle/>
          <a:p>
            <a:pPr>
              <a:spcBef>
                <a:spcPct val="20000"/>
              </a:spcBef>
            </a:pPr>
            <a:r>
              <a:rPr lang="en-US" altLang="ja-JP" sz="2400" dirty="0" smtClean="0"/>
              <a:t>array</a:t>
            </a:r>
            <a:endParaRPr lang="ja-JP" altLang="en-US" sz="2400" dirty="0"/>
          </a:p>
        </p:txBody>
      </p:sp>
      <p:sp>
        <p:nvSpPr>
          <p:cNvPr id="66592" name="Rectangle 32"/>
          <p:cNvSpPr>
            <a:spLocks noChangeArrowheads="1"/>
          </p:cNvSpPr>
          <p:nvPr/>
        </p:nvSpPr>
        <p:spPr bwMode="auto">
          <a:xfrm>
            <a:off x="6948488" y="5353050"/>
            <a:ext cx="1106393" cy="461665"/>
          </a:xfrm>
          <a:prstGeom prst="rect">
            <a:avLst/>
          </a:prstGeom>
          <a:noFill/>
          <a:ln w="9525">
            <a:noFill/>
            <a:miter lim="800000"/>
            <a:headEnd/>
            <a:tailEnd/>
          </a:ln>
          <a:effectLst/>
        </p:spPr>
        <p:txBody>
          <a:bodyPr wrap="none">
            <a:spAutoFit/>
          </a:bodyPr>
          <a:lstStyle/>
          <a:p>
            <a:pPr>
              <a:spcBef>
                <a:spcPct val="20000"/>
              </a:spcBef>
            </a:pPr>
            <a:r>
              <a:rPr lang="en-US" altLang="ja-JP" sz="2400" dirty="0" smtClean="0"/>
              <a:t>counter</a:t>
            </a:r>
            <a:endParaRPr lang="ja-JP" altLang="en-US" sz="2400" dirty="0"/>
          </a:p>
        </p:txBody>
      </p:sp>
      <p:sp>
        <p:nvSpPr>
          <p:cNvPr id="66593" name="Text Box 33"/>
          <p:cNvSpPr txBox="1">
            <a:spLocks noChangeArrowheads="1"/>
          </p:cNvSpPr>
          <p:nvPr/>
        </p:nvSpPr>
        <p:spPr bwMode="auto">
          <a:xfrm>
            <a:off x="2812374" y="5949950"/>
            <a:ext cx="404576" cy="463846"/>
          </a:xfrm>
          <a:prstGeom prst="rect">
            <a:avLst/>
          </a:prstGeom>
          <a:noFill/>
          <a:ln w="19050" algn="ctr">
            <a:noFill/>
            <a:miter lim="800000"/>
            <a:headEnd/>
            <a:tailEnd/>
          </a:ln>
          <a:effectLst/>
        </p:spPr>
        <p:txBody>
          <a:bodyPr wrap="none" lIns="90000" tIns="46800" rIns="90000" bIns="46800">
            <a:spAutoFit/>
          </a:bodyPr>
          <a:lstStyle/>
          <a:p>
            <a:pPr algn="ctr"/>
            <a:r>
              <a:rPr lang="en-US" altLang="ja-JP" sz="2400" b="1" dirty="0" smtClean="0">
                <a:solidFill>
                  <a:schemeClr val="accent2"/>
                </a:solidFill>
              </a:rPr>
              <a:t>V</a:t>
            </a:r>
            <a:endParaRPr lang="ja-JP" altLang="en-US" sz="2400" b="1" dirty="0">
              <a:solidFill>
                <a:schemeClr val="accent2"/>
              </a:solidFill>
            </a:endParaRPr>
          </a:p>
        </p:txBody>
      </p:sp>
      <p:sp>
        <p:nvSpPr>
          <p:cNvPr id="66594" name="Text Box 34"/>
          <p:cNvSpPr txBox="1">
            <a:spLocks noChangeArrowheads="1"/>
          </p:cNvSpPr>
          <p:nvPr/>
        </p:nvSpPr>
        <p:spPr bwMode="auto">
          <a:xfrm>
            <a:off x="3388637" y="5949950"/>
            <a:ext cx="404576" cy="463846"/>
          </a:xfrm>
          <a:prstGeom prst="rect">
            <a:avLst/>
          </a:prstGeom>
          <a:noFill/>
          <a:ln w="19050" algn="ctr">
            <a:noFill/>
            <a:miter lim="800000"/>
            <a:headEnd/>
            <a:tailEnd/>
          </a:ln>
          <a:effectLst/>
        </p:spPr>
        <p:txBody>
          <a:bodyPr wrap="none" lIns="90000" tIns="46800" rIns="90000" bIns="46800">
            <a:spAutoFit/>
          </a:bodyPr>
          <a:lstStyle/>
          <a:p>
            <a:pPr algn="ctr"/>
            <a:r>
              <a:rPr lang="en-US" altLang="ja-JP" sz="2400" b="1" dirty="0" smtClean="0">
                <a:solidFill>
                  <a:schemeClr val="accent2"/>
                </a:solidFill>
              </a:rPr>
              <a:t>V</a:t>
            </a:r>
            <a:endParaRPr lang="ja-JP" altLang="en-US" sz="2400" b="1" dirty="0">
              <a:solidFill>
                <a:schemeClr val="accent2"/>
              </a:solidFill>
            </a:endParaRPr>
          </a:p>
        </p:txBody>
      </p:sp>
      <p:sp>
        <p:nvSpPr>
          <p:cNvPr id="66595" name="Text Box 35"/>
          <p:cNvSpPr txBox="1">
            <a:spLocks noChangeArrowheads="1"/>
          </p:cNvSpPr>
          <p:nvPr/>
        </p:nvSpPr>
        <p:spPr bwMode="auto">
          <a:xfrm>
            <a:off x="3964899" y="5949950"/>
            <a:ext cx="404576" cy="463846"/>
          </a:xfrm>
          <a:prstGeom prst="rect">
            <a:avLst/>
          </a:prstGeom>
          <a:noFill/>
          <a:ln w="19050" algn="ctr">
            <a:noFill/>
            <a:miter lim="800000"/>
            <a:headEnd/>
            <a:tailEnd/>
          </a:ln>
          <a:effectLst/>
        </p:spPr>
        <p:txBody>
          <a:bodyPr wrap="none" lIns="90000" tIns="46800" rIns="90000" bIns="46800">
            <a:spAutoFit/>
          </a:bodyPr>
          <a:lstStyle/>
          <a:p>
            <a:pPr algn="ctr"/>
            <a:r>
              <a:rPr lang="en-US" altLang="ja-JP" sz="2400" b="1" dirty="0" smtClean="0">
                <a:solidFill>
                  <a:schemeClr val="accent2"/>
                </a:solidFill>
              </a:rPr>
              <a:t>V</a:t>
            </a:r>
            <a:endParaRPr lang="ja-JP" altLang="en-US" sz="2400" b="1" dirty="0">
              <a:solidFill>
                <a:schemeClr val="accent2"/>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ln/>
          <a:effectLst>
            <a:outerShdw dist="53882" dir="2700000" algn="ctr" rotWithShape="0">
              <a:schemeClr val="bg2">
                <a:alpha val="50000"/>
              </a:schemeClr>
            </a:outerShdw>
          </a:effectLst>
        </p:spPr>
        <p:txBody>
          <a:bodyPr/>
          <a:lstStyle/>
          <a:p>
            <a:r>
              <a:rPr lang="en-US" altLang="ja-JP" sz="3600" dirty="0" smtClean="0">
                <a:solidFill>
                  <a:schemeClr val="bg1"/>
                </a:solidFill>
                <a:effectLst>
                  <a:outerShdw blurRad="38100" dist="38100" dir="2700000" algn="tl">
                    <a:srgbClr val="000000"/>
                  </a:outerShdw>
                </a:effectLst>
              </a:rPr>
              <a:t>Queue; </a:t>
            </a:r>
            <a:r>
              <a:rPr lang="en-US" altLang="ja-JP" sz="3600" b="1" dirty="0" smtClean="0">
                <a:solidFill>
                  <a:schemeClr val="bg1"/>
                </a:solidFill>
                <a:effectLst>
                  <a:outerShdw blurRad="38100" dist="38100" dir="2700000" algn="tl">
                    <a:srgbClr val="000000"/>
                  </a:outerShdw>
                </a:effectLst>
              </a:rPr>
              <a:t>FIFO</a:t>
            </a:r>
            <a:endParaRPr lang="en-US" altLang="ja-JP" sz="3600" b="1" dirty="0">
              <a:solidFill>
                <a:schemeClr val="bg1"/>
              </a:solidFill>
              <a:effectLst>
                <a:outerShdw blurRad="38100" dist="38100" dir="2700000" algn="tl">
                  <a:srgbClr val="000000"/>
                </a:outerShdw>
              </a:effectLst>
            </a:endParaRPr>
          </a:p>
        </p:txBody>
      </p:sp>
      <p:sp>
        <p:nvSpPr>
          <p:cNvPr id="67587" name="Rectangle 3"/>
          <p:cNvSpPr>
            <a:spLocks noGrp="1" noChangeArrowheads="1"/>
          </p:cNvSpPr>
          <p:nvPr>
            <p:ph type="body" idx="1"/>
          </p:nvPr>
        </p:nvSpPr>
        <p:spPr>
          <a:xfrm>
            <a:off x="468313" y="1196975"/>
            <a:ext cx="8135937" cy="4392613"/>
          </a:xfrm>
        </p:spPr>
        <p:txBody>
          <a:bodyPr/>
          <a:lstStyle/>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In some case, we want to </a:t>
            </a:r>
            <a:r>
              <a:rPr lang="en-US" altLang="ja-JP" sz="2400" dirty="0"/>
              <a:t>read first the </a:t>
            </a:r>
            <a:r>
              <a:rPr lang="en-US" altLang="ja-JP" sz="2400" dirty="0" smtClean="0"/>
              <a:t>value written first</a:t>
            </a:r>
          </a:p>
          <a:p>
            <a:pPr>
              <a:buFontTx/>
              <a:buNone/>
            </a:pPr>
            <a:r>
              <a:rPr lang="en-US" altLang="ja-JP" sz="2400" dirty="0" smtClean="0"/>
              <a:t>    (</a:t>
            </a:r>
            <a:r>
              <a:rPr lang="en-US" altLang="ja-JP" sz="2400" b="1" dirty="0" smtClean="0">
                <a:solidFill>
                  <a:srgbClr val="006600"/>
                </a:solidFill>
              </a:rPr>
              <a:t>FIFO</a:t>
            </a:r>
            <a:r>
              <a:rPr lang="en-US" altLang="ja-JP" sz="2400" dirty="0" smtClean="0"/>
              <a:t>;</a:t>
            </a:r>
            <a:r>
              <a:rPr lang="ja-JP" altLang="en-US" sz="2400" dirty="0" smtClean="0"/>
              <a:t> </a:t>
            </a:r>
            <a:r>
              <a:rPr lang="en-US" altLang="ja-JP" sz="2400" b="1" dirty="0">
                <a:solidFill>
                  <a:srgbClr val="006600"/>
                </a:solidFill>
              </a:rPr>
              <a:t>First In First Out</a:t>
            </a:r>
            <a:r>
              <a:rPr lang="en-US" altLang="ja-JP" sz="2400" dirty="0"/>
              <a:t> </a:t>
            </a:r>
            <a:r>
              <a:rPr lang="en-US" altLang="ja-JP" sz="2400" dirty="0" smtClean="0"/>
              <a:t>)</a:t>
            </a:r>
            <a:endParaRPr lang="en-US" altLang="ja-JP" sz="2400" dirty="0"/>
          </a:p>
          <a:p>
            <a:pPr>
              <a:buFontTx/>
              <a:buNone/>
            </a:pPr>
            <a:r>
              <a:rPr lang="ja-JP" altLang="en-US" sz="2400" b="1" dirty="0">
                <a:solidFill>
                  <a:srgbClr val="FF0000"/>
                </a:solidFill>
                <a:effectLst>
                  <a:outerShdw blurRad="38100" dist="38100" dir="2700000" algn="tl">
                    <a:srgbClr val="C0C0C0"/>
                  </a:outerShdw>
                </a:effectLst>
                <a:sym typeface="Wingdings" pitchFamily="2" charset="2"/>
              </a:rPr>
              <a:t> </a:t>
            </a:r>
            <a:r>
              <a:rPr lang="en-US" altLang="ja-JP" sz="2400" b="1" dirty="0" smtClean="0">
                <a:solidFill>
                  <a:srgbClr val="FF0000"/>
                </a:solidFill>
                <a:effectLst>
                  <a:outerShdw blurRad="38100" dist="38100" dir="2700000" algn="tl">
                    <a:srgbClr val="C0C0C0"/>
                  </a:outerShdw>
                </a:effectLst>
                <a:sym typeface="Wingdings" panose="05000000000000000000" pitchFamily="2" charset="2"/>
              </a:rPr>
              <a:t></a:t>
            </a:r>
            <a:r>
              <a:rPr lang="ja-JP" altLang="en-US" sz="2400" dirty="0" smtClean="0"/>
              <a:t> </a:t>
            </a:r>
            <a:r>
              <a:rPr lang="en-US" altLang="ja-JP" sz="2400" dirty="0" smtClean="0"/>
              <a:t>For example, delete </a:t>
            </a:r>
            <a:r>
              <a:rPr lang="ja-JP" altLang="en-US" sz="2400" dirty="0" smtClean="0"/>
              <a:t>★</a:t>
            </a:r>
            <a:r>
              <a:rPr lang="en-US" altLang="ja-JP" sz="2400" dirty="0" smtClean="0"/>
              <a:t>’s in the order of putting</a:t>
            </a:r>
          </a:p>
          <a:p>
            <a:pPr>
              <a:buFontTx/>
              <a:buNone/>
            </a:pPr>
            <a:r>
              <a:rPr lang="ja-JP" altLang="en-US" sz="2400" b="1" dirty="0">
                <a:solidFill>
                  <a:srgbClr val="FF0000"/>
                </a:solidFill>
                <a:effectLst>
                  <a:outerShdw blurRad="38100" dist="38100" dir="2700000" algn="tl">
                    <a:srgbClr val="C0C0C0"/>
                  </a:outerShdw>
                </a:effectLst>
                <a:sym typeface="Wingdings" pitchFamily="2" charset="2"/>
              </a:rPr>
              <a:t> </a:t>
            </a:r>
            <a:r>
              <a:rPr lang="en-US" altLang="ja-JP" sz="2400" b="1" dirty="0" smtClean="0">
                <a:solidFill>
                  <a:srgbClr val="FF0000"/>
                </a:solidFill>
                <a:effectLst>
                  <a:outerShdw blurRad="38100" dist="38100" dir="2700000" algn="tl">
                    <a:srgbClr val="C0C0C0"/>
                  </a:outerShdw>
                </a:effectLst>
                <a:sym typeface="Wingdings" panose="05000000000000000000" pitchFamily="2" charset="2"/>
              </a:rPr>
              <a:t></a:t>
            </a:r>
            <a:r>
              <a:rPr lang="ja-JP" altLang="en-US" sz="2400" dirty="0" smtClean="0"/>
              <a:t> </a:t>
            </a:r>
            <a:r>
              <a:rPr lang="en-US" altLang="ja-JP" sz="2400" dirty="0" smtClean="0"/>
              <a:t>counter services follow this rule  (customer = value)</a:t>
            </a:r>
          </a:p>
          <a:p>
            <a:pPr>
              <a:buFontTx/>
              <a:buNone/>
            </a:pPr>
            <a:endParaRPr lang="ja-JP" altLang="en-US" sz="2400" b="1" dirty="0">
              <a:solidFill>
                <a:srgbClr val="FF0000"/>
              </a:solidFill>
              <a:effectLst>
                <a:outerShdw blurRad="38100" dist="38100" dir="2700000" algn="tl">
                  <a:srgbClr val="C0C0C0"/>
                </a:outerShdw>
              </a:effectLst>
              <a:sym typeface="Wingdings" pitchFamily="2" charset="2"/>
            </a:endParaRPr>
          </a:p>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Such a data structure is called </a:t>
            </a:r>
            <a:r>
              <a:rPr lang="en-US" altLang="ja-JP" sz="2400" b="1" dirty="0" smtClean="0">
                <a:solidFill>
                  <a:srgbClr val="006600"/>
                </a:solidFill>
              </a:rPr>
              <a:t>”queue”</a:t>
            </a:r>
            <a:endParaRPr lang="ja-JP" altLang="en-US" sz="2400" dirty="0"/>
          </a:p>
        </p:txBody>
      </p:sp>
      <p:graphicFrame>
        <p:nvGraphicFramePr>
          <p:cNvPr id="13" name="Group 4"/>
          <p:cNvGraphicFramePr>
            <a:graphicFrameLocks noGrp="1"/>
          </p:cNvGraphicFramePr>
          <p:nvPr/>
        </p:nvGraphicFramePr>
        <p:xfrm>
          <a:off x="1476375" y="5949950"/>
          <a:ext cx="6096000" cy="520320"/>
        </p:xfrm>
        <a:graphic>
          <a:graphicData uri="http://schemas.openxmlformats.org/drawingml/2006/table">
            <a:tbl>
              <a:tblPr/>
              <a:tblGrid>
                <a:gridCol w="609600"/>
                <a:gridCol w="609600"/>
                <a:gridCol w="609600"/>
                <a:gridCol w="609600"/>
                <a:gridCol w="609600"/>
                <a:gridCol w="609600"/>
                <a:gridCol w="609600"/>
                <a:gridCol w="609600"/>
                <a:gridCol w="609600"/>
                <a:gridCol w="609600"/>
              </a:tblGrid>
              <a:tr h="519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4" name="Text Box 28"/>
          <p:cNvSpPr txBox="1">
            <a:spLocks noChangeArrowheads="1"/>
          </p:cNvSpPr>
          <p:nvPr/>
        </p:nvSpPr>
        <p:spPr bwMode="auto">
          <a:xfrm>
            <a:off x="1589999" y="5949950"/>
            <a:ext cx="404576" cy="463846"/>
          </a:xfrm>
          <a:prstGeom prst="rect">
            <a:avLst/>
          </a:prstGeom>
          <a:noFill/>
          <a:ln w="19050" algn="ctr">
            <a:noFill/>
            <a:miter lim="800000"/>
            <a:headEnd/>
            <a:tailEnd/>
          </a:ln>
          <a:effectLst/>
        </p:spPr>
        <p:txBody>
          <a:bodyPr wrap="none" lIns="90000" tIns="46800" rIns="90000" bIns="46800">
            <a:spAutoFit/>
          </a:bodyPr>
          <a:lstStyle/>
          <a:p>
            <a:pPr algn="ctr"/>
            <a:r>
              <a:rPr lang="en-US" altLang="ja-JP" sz="2400" b="1" dirty="0" smtClean="0">
                <a:solidFill>
                  <a:schemeClr val="accent2"/>
                </a:solidFill>
              </a:rPr>
              <a:t>V</a:t>
            </a:r>
            <a:endParaRPr lang="ja-JP" altLang="en-US" sz="2400" b="1" dirty="0">
              <a:solidFill>
                <a:schemeClr val="accent2"/>
              </a:solidFill>
            </a:endParaRPr>
          </a:p>
        </p:txBody>
      </p:sp>
      <p:sp>
        <p:nvSpPr>
          <p:cNvPr id="15" name="Text Box 29"/>
          <p:cNvSpPr txBox="1">
            <a:spLocks noChangeArrowheads="1"/>
          </p:cNvSpPr>
          <p:nvPr/>
        </p:nvSpPr>
        <p:spPr bwMode="auto">
          <a:xfrm>
            <a:off x="8054881" y="5376195"/>
            <a:ext cx="335647" cy="463846"/>
          </a:xfrm>
          <a:prstGeom prst="rect">
            <a:avLst/>
          </a:prstGeom>
          <a:noFill/>
          <a:ln w="19050" algn="ctr">
            <a:noFill/>
            <a:miter lim="800000"/>
            <a:headEnd/>
            <a:tailEnd/>
          </a:ln>
          <a:effectLst/>
        </p:spPr>
        <p:txBody>
          <a:bodyPr wrap="none" lIns="90000" tIns="46800" rIns="90000" bIns="46800">
            <a:spAutoFit/>
          </a:bodyPr>
          <a:lstStyle/>
          <a:p>
            <a:pPr algn="ctr"/>
            <a:r>
              <a:rPr lang="en-US" altLang="ja-JP" sz="2400" b="1" dirty="0">
                <a:solidFill>
                  <a:schemeClr val="accent2"/>
                </a:solidFill>
              </a:rPr>
              <a:t>5</a:t>
            </a:r>
            <a:endParaRPr lang="ja-JP" altLang="en-US" sz="2400" b="1" dirty="0">
              <a:solidFill>
                <a:schemeClr val="accent2"/>
              </a:solidFill>
            </a:endParaRPr>
          </a:p>
        </p:txBody>
      </p:sp>
      <p:sp>
        <p:nvSpPr>
          <p:cNvPr id="16" name="Text Box 30"/>
          <p:cNvSpPr txBox="1">
            <a:spLocks noChangeArrowheads="1"/>
          </p:cNvSpPr>
          <p:nvPr/>
        </p:nvSpPr>
        <p:spPr bwMode="auto">
          <a:xfrm>
            <a:off x="2183724" y="5949950"/>
            <a:ext cx="404576" cy="463846"/>
          </a:xfrm>
          <a:prstGeom prst="rect">
            <a:avLst/>
          </a:prstGeom>
          <a:noFill/>
          <a:ln w="19050" algn="ctr">
            <a:noFill/>
            <a:miter lim="800000"/>
            <a:headEnd/>
            <a:tailEnd/>
          </a:ln>
          <a:effectLst/>
        </p:spPr>
        <p:txBody>
          <a:bodyPr wrap="none" lIns="90000" tIns="46800" rIns="90000" bIns="46800">
            <a:spAutoFit/>
          </a:bodyPr>
          <a:lstStyle/>
          <a:p>
            <a:pPr algn="ctr"/>
            <a:r>
              <a:rPr lang="en-US" altLang="ja-JP" sz="2400" b="1" dirty="0" smtClean="0">
                <a:solidFill>
                  <a:schemeClr val="accent2"/>
                </a:solidFill>
              </a:rPr>
              <a:t>V</a:t>
            </a:r>
            <a:endParaRPr lang="ja-JP" altLang="en-US" sz="2400" b="1" dirty="0">
              <a:solidFill>
                <a:schemeClr val="accent2"/>
              </a:solidFill>
            </a:endParaRPr>
          </a:p>
        </p:txBody>
      </p:sp>
      <p:sp>
        <p:nvSpPr>
          <p:cNvPr id="17" name="Rectangle 31"/>
          <p:cNvSpPr>
            <a:spLocks noChangeArrowheads="1"/>
          </p:cNvSpPr>
          <p:nvPr/>
        </p:nvSpPr>
        <p:spPr bwMode="auto">
          <a:xfrm>
            <a:off x="396875" y="6002338"/>
            <a:ext cx="816249" cy="461665"/>
          </a:xfrm>
          <a:prstGeom prst="rect">
            <a:avLst/>
          </a:prstGeom>
          <a:noFill/>
          <a:ln w="9525">
            <a:noFill/>
            <a:miter lim="800000"/>
            <a:headEnd/>
            <a:tailEnd/>
          </a:ln>
          <a:effectLst/>
        </p:spPr>
        <p:txBody>
          <a:bodyPr wrap="none">
            <a:spAutoFit/>
          </a:bodyPr>
          <a:lstStyle/>
          <a:p>
            <a:pPr>
              <a:spcBef>
                <a:spcPct val="20000"/>
              </a:spcBef>
            </a:pPr>
            <a:r>
              <a:rPr lang="en-US" altLang="ja-JP" sz="2400" dirty="0" smtClean="0"/>
              <a:t>array</a:t>
            </a:r>
            <a:endParaRPr lang="ja-JP" altLang="en-US" sz="2400" dirty="0"/>
          </a:p>
        </p:txBody>
      </p:sp>
      <p:sp>
        <p:nvSpPr>
          <p:cNvPr id="18" name="Rectangle 32"/>
          <p:cNvSpPr>
            <a:spLocks noChangeArrowheads="1"/>
          </p:cNvSpPr>
          <p:nvPr/>
        </p:nvSpPr>
        <p:spPr bwMode="auto">
          <a:xfrm>
            <a:off x="6948488" y="5353050"/>
            <a:ext cx="1106393" cy="461665"/>
          </a:xfrm>
          <a:prstGeom prst="rect">
            <a:avLst/>
          </a:prstGeom>
          <a:noFill/>
          <a:ln w="9525">
            <a:noFill/>
            <a:miter lim="800000"/>
            <a:headEnd/>
            <a:tailEnd/>
          </a:ln>
          <a:effectLst/>
        </p:spPr>
        <p:txBody>
          <a:bodyPr wrap="none">
            <a:spAutoFit/>
          </a:bodyPr>
          <a:lstStyle/>
          <a:p>
            <a:pPr>
              <a:spcBef>
                <a:spcPct val="20000"/>
              </a:spcBef>
            </a:pPr>
            <a:r>
              <a:rPr lang="en-US" altLang="ja-JP" sz="2400" dirty="0" smtClean="0"/>
              <a:t>counter</a:t>
            </a:r>
            <a:endParaRPr lang="ja-JP" altLang="en-US" sz="2400" dirty="0"/>
          </a:p>
        </p:txBody>
      </p:sp>
      <p:sp>
        <p:nvSpPr>
          <p:cNvPr id="19" name="Text Box 33"/>
          <p:cNvSpPr txBox="1">
            <a:spLocks noChangeArrowheads="1"/>
          </p:cNvSpPr>
          <p:nvPr/>
        </p:nvSpPr>
        <p:spPr bwMode="auto">
          <a:xfrm>
            <a:off x="2812374" y="5949950"/>
            <a:ext cx="404576" cy="463846"/>
          </a:xfrm>
          <a:prstGeom prst="rect">
            <a:avLst/>
          </a:prstGeom>
          <a:noFill/>
          <a:ln w="19050" algn="ctr">
            <a:noFill/>
            <a:miter lim="800000"/>
            <a:headEnd/>
            <a:tailEnd/>
          </a:ln>
          <a:effectLst/>
        </p:spPr>
        <p:txBody>
          <a:bodyPr wrap="none" lIns="90000" tIns="46800" rIns="90000" bIns="46800">
            <a:spAutoFit/>
          </a:bodyPr>
          <a:lstStyle/>
          <a:p>
            <a:pPr algn="ctr"/>
            <a:r>
              <a:rPr lang="en-US" altLang="ja-JP" sz="2400" b="1" dirty="0" smtClean="0">
                <a:solidFill>
                  <a:schemeClr val="accent2"/>
                </a:solidFill>
              </a:rPr>
              <a:t>V</a:t>
            </a:r>
            <a:endParaRPr lang="ja-JP" altLang="en-US" sz="2400" b="1" dirty="0">
              <a:solidFill>
                <a:schemeClr val="accent2"/>
              </a:solidFill>
            </a:endParaRPr>
          </a:p>
        </p:txBody>
      </p:sp>
      <p:sp>
        <p:nvSpPr>
          <p:cNvPr id="20" name="Text Box 34"/>
          <p:cNvSpPr txBox="1">
            <a:spLocks noChangeArrowheads="1"/>
          </p:cNvSpPr>
          <p:nvPr/>
        </p:nvSpPr>
        <p:spPr bwMode="auto">
          <a:xfrm>
            <a:off x="3388637" y="5949950"/>
            <a:ext cx="404576" cy="463846"/>
          </a:xfrm>
          <a:prstGeom prst="rect">
            <a:avLst/>
          </a:prstGeom>
          <a:noFill/>
          <a:ln w="19050" algn="ctr">
            <a:noFill/>
            <a:miter lim="800000"/>
            <a:headEnd/>
            <a:tailEnd/>
          </a:ln>
          <a:effectLst/>
        </p:spPr>
        <p:txBody>
          <a:bodyPr wrap="none" lIns="90000" tIns="46800" rIns="90000" bIns="46800">
            <a:spAutoFit/>
          </a:bodyPr>
          <a:lstStyle/>
          <a:p>
            <a:pPr algn="ctr"/>
            <a:r>
              <a:rPr lang="en-US" altLang="ja-JP" sz="2400" b="1" dirty="0" smtClean="0">
                <a:solidFill>
                  <a:schemeClr val="accent2"/>
                </a:solidFill>
              </a:rPr>
              <a:t>V</a:t>
            </a:r>
            <a:endParaRPr lang="ja-JP" altLang="en-US" sz="2400" b="1" dirty="0">
              <a:solidFill>
                <a:schemeClr val="accent2"/>
              </a:solidFill>
            </a:endParaRPr>
          </a:p>
        </p:txBody>
      </p:sp>
      <p:sp>
        <p:nvSpPr>
          <p:cNvPr id="21" name="Text Box 35"/>
          <p:cNvSpPr txBox="1">
            <a:spLocks noChangeArrowheads="1"/>
          </p:cNvSpPr>
          <p:nvPr/>
        </p:nvSpPr>
        <p:spPr bwMode="auto">
          <a:xfrm>
            <a:off x="3964899" y="5949950"/>
            <a:ext cx="404576" cy="463846"/>
          </a:xfrm>
          <a:prstGeom prst="rect">
            <a:avLst/>
          </a:prstGeom>
          <a:noFill/>
          <a:ln w="19050" algn="ctr">
            <a:noFill/>
            <a:miter lim="800000"/>
            <a:headEnd/>
            <a:tailEnd/>
          </a:ln>
          <a:effectLst/>
        </p:spPr>
        <p:txBody>
          <a:bodyPr wrap="none" lIns="90000" tIns="46800" rIns="90000" bIns="46800">
            <a:spAutoFit/>
          </a:bodyPr>
          <a:lstStyle/>
          <a:p>
            <a:pPr algn="ctr"/>
            <a:r>
              <a:rPr lang="en-US" altLang="ja-JP" sz="2400" b="1" dirty="0" smtClean="0">
                <a:solidFill>
                  <a:schemeClr val="accent2"/>
                </a:solidFill>
              </a:rPr>
              <a:t>V</a:t>
            </a:r>
            <a:endParaRPr lang="ja-JP" altLang="en-US" sz="2400" b="1" dirty="0">
              <a:solidFill>
                <a:schemeClr val="accent2"/>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ln/>
          <a:effectLst>
            <a:outerShdw dist="53882" dir="2700000" algn="ctr" rotWithShape="0">
              <a:schemeClr val="bg2">
                <a:alpha val="50000"/>
              </a:schemeClr>
            </a:outerShdw>
          </a:effectLst>
        </p:spPr>
        <p:txBody>
          <a:bodyPr/>
          <a:lstStyle/>
          <a:p>
            <a:r>
              <a:rPr lang="en-US" altLang="ja-JP" sz="3600" dirty="0" smtClean="0">
                <a:solidFill>
                  <a:schemeClr val="bg1"/>
                </a:solidFill>
                <a:effectLst>
                  <a:outerShdw blurRad="38100" dist="38100" dir="2700000" algn="tl">
                    <a:srgbClr val="000000"/>
                  </a:outerShdw>
                </a:effectLst>
              </a:rPr>
              <a:t>Counters for Queue</a:t>
            </a:r>
            <a:endParaRPr lang="ja-JP" altLang="en-US" sz="3600" dirty="0">
              <a:solidFill>
                <a:schemeClr val="bg1"/>
              </a:solidFill>
              <a:effectLst>
                <a:outerShdw blurRad="38100" dist="38100" dir="2700000" algn="tl">
                  <a:srgbClr val="000000"/>
                </a:outerShdw>
              </a:effectLst>
            </a:endParaRPr>
          </a:p>
        </p:txBody>
      </p:sp>
      <p:sp>
        <p:nvSpPr>
          <p:cNvPr id="68611" name="Rectangle 3"/>
          <p:cNvSpPr>
            <a:spLocks noGrp="1" noChangeArrowheads="1"/>
          </p:cNvSpPr>
          <p:nvPr>
            <p:ph type="body" idx="1"/>
          </p:nvPr>
        </p:nvSpPr>
        <p:spPr>
          <a:xfrm>
            <a:off x="468313" y="1196975"/>
            <a:ext cx="8135937" cy="3095625"/>
          </a:xfrm>
        </p:spPr>
        <p:txBody>
          <a:bodyPr/>
          <a:lstStyle/>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A queue needs a pointer to indicate “the place at which the value is written first”</a:t>
            </a:r>
          </a:p>
          <a:p>
            <a:pPr>
              <a:buFontTx/>
              <a:buNone/>
            </a:pPr>
            <a:endParaRPr lang="en-US" altLang="ja-JP" sz="2400" b="1" dirty="0" smtClean="0">
              <a:solidFill>
                <a:srgbClr val="FF0000"/>
              </a:solidFill>
              <a:effectLst>
                <a:outerShdw blurRad="38100" dist="38100" dir="2700000" algn="tl">
                  <a:srgbClr val="C0C0C0"/>
                </a:outerShdw>
              </a:effectLst>
              <a:sym typeface="Wingdings" pitchFamily="2" charset="2"/>
            </a:endParaRPr>
          </a:p>
          <a:p>
            <a:pPr>
              <a:buFontTx/>
              <a:buNone/>
            </a:pPr>
            <a:r>
              <a:rPr lang="ja-JP" altLang="en-US" sz="2400" b="1" dirty="0">
                <a:solidFill>
                  <a:srgbClr val="FF0000"/>
                </a:solidFill>
                <a:effectLst>
                  <a:outerShdw blurRad="38100" dist="38100" dir="2700000" algn="tl">
                    <a:srgbClr val="C0C0C0"/>
                  </a:outerShdw>
                </a:effectLst>
                <a:sym typeface="Wingdings" pitchFamily="2" charset="2"/>
              </a:rPr>
              <a:t>　</a:t>
            </a:r>
            <a:r>
              <a:rPr lang="en-US" altLang="ja-JP" sz="2400" b="1" dirty="0" smtClean="0">
                <a:solidFill>
                  <a:srgbClr val="FF0000"/>
                </a:solidFill>
                <a:effectLst>
                  <a:outerShdw blurRad="38100" dist="38100" dir="2700000" algn="tl">
                    <a:srgbClr val="C0C0C0"/>
                  </a:outerShdw>
                </a:effectLst>
                <a:sym typeface="Wingdings" panose="05000000000000000000" pitchFamily="2" charset="2"/>
              </a:rPr>
              <a:t></a:t>
            </a:r>
            <a:r>
              <a:rPr lang="ja-JP" altLang="en-US" sz="2400" dirty="0" smtClean="0"/>
              <a:t> </a:t>
            </a:r>
            <a:r>
              <a:rPr lang="en-US" altLang="ja-JP" sz="2400" dirty="0" smtClean="0"/>
              <a:t>so, we need two counters (pointers), for the position to be read, and the position to be written</a:t>
            </a:r>
          </a:p>
          <a:p>
            <a:pPr>
              <a:buFontTx/>
              <a:buNone/>
            </a:pPr>
            <a:endParaRPr lang="en-US" altLang="ja-JP" sz="2400" b="1" dirty="0" smtClean="0">
              <a:solidFill>
                <a:srgbClr val="FF0000"/>
              </a:solidFill>
              <a:effectLst>
                <a:outerShdw blurRad="38100" dist="38100" dir="2700000" algn="tl">
                  <a:srgbClr val="C0C0C0"/>
                </a:outerShdw>
              </a:effectLst>
              <a:sym typeface="Wingdings" pitchFamily="2" charset="2"/>
            </a:endParaRPr>
          </a:p>
          <a:p>
            <a:pPr>
              <a:buFontTx/>
              <a:buNone/>
            </a:pPr>
            <a:r>
              <a:rPr lang="ja-JP" altLang="en-US" sz="2400" b="1" dirty="0">
                <a:solidFill>
                  <a:srgbClr val="FF0000"/>
                </a:solidFill>
                <a:effectLst>
                  <a:outerShdw blurRad="38100" dist="38100" dir="2700000" algn="tl">
                    <a:srgbClr val="C0C0C0"/>
                  </a:outerShdw>
                </a:effectLst>
                <a:sym typeface="Wingdings" pitchFamily="2" charset="2"/>
              </a:rPr>
              <a:t>　</a:t>
            </a:r>
            <a:r>
              <a:rPr lang="en-US" altLang="ja-JP" sz="2400" b="1" dirty="0" smtClean="0">
                <a:solidFill>
                  <a:srgbClr val="FF0000"/>
                </a:solidFill>
                <a:effectLst>
                  <a:outerShdw blurRad="38100" dist="38100" dir="2700000" algn="tl">
                    <a:srgbClr val="C0C0C0"/>
                  </a:outerShdw>
                </a:effectLst>
                <a:sym typeface="Wingdings" panose="05000000000000000000" pitchFamily="2" charset="2"/>
              </a:rPr>
              <a:t></a:t>
            </a:r>
            <a:r>
              <a:rPr lang="ja-JP" altLang="en-US" sz="2400" dirty="0" smtClean="0"/>
              <a:t> </a:t>
            </a:r>
            <a:r>
              <a:rPr lang="en-US" altLang="ja-JP" sz="2400" dirty="0" smtClean="0"/>
              <a:t>the position to be read is called “</a:t>
            </a:r>
            <a:r>
              <a:rPr lang="en-US" altLang="ja-JP" sz="2400" dirty="0" smtClean="0">
                <a:solidFill>
                  <a:schemeClr val="accent2"/>
                </a:solidFill>
              </a:rPr>
              <a:t>head</a:t>
            </a:r>
            <a:r>
              <a:rPr lang="en-US" altLang="ja-JP" sz="2400" dirty="0" smtClean="0"/>
              <a:t>”</a:t>
            </a:r>
            <a:endParaRPr lang="ja-JP" altLang="en-US" sz="2400" dirty="0"/>
          </a:p>
          <a:p>
            <a:pPr>
              <a:buFontTx/>
              <a:buNone/>
            </a:pPr>
            <a:r>
              <a:rPr lang="ja-JP" altLang="en-US" sz="2400" dirty="0"/>
              <a:t>       </a:t>
            </a:r>
            <a:r>
              <a:rPr lang="ja-JP" altLang="en-US" sz="2400" dirty="0" smtClean="0"/>
              <a:t> </a:t>
            </a:r>
            <a:r>
              <a:rPr lang="en-US" altLang="ja-JP" sz="2400" dirty="0" smtClean="0"/>
              <a:t>that to be written is called “</a:t>
            </a:r>
            <a:r>
              <a:rPr lang="en-US" altLang="ja-JP" sz="2400" dirty="0" smtClean="0">
                <a:solidFill>
                  <a:srgbClr val="006600"/>
                </a:solidFill>
              </a:rPr>
              <a:t>tail</a:t>
            </a:r>
            <a:r>
              <a:rPr lang="en-US" altLang="ja-JP" sz="2400" dirty="0" smtClean="0"/>
              <a:t>”</a:t>
            </a:r>
            <a:endParaRPr lang="ja-JP" altLang="en-US" sz="2400" dirty="0"/>
          </a:p>
          <a:p>
            <a:pPr>
              <a:buFontTx/>
              <a:buNone/>
            </a:pPr>
            <a:endParaRPr lang="ja-JP" altLang="en-US" sz="2400" b="1" dirty="0">
              <a:solidFill>
                <a:srgbClr val="FF0000"/>
              </a:solidFill>
              <a:effectLst>
                <a:outerShdw blurRad="38100" dist="38100" dir="2700000" algn="tl">
                  <a:srgbClr val="C0C0C0"/>
                </a:outerShdw>
              </a:effectLst>
              <a:sym typeface="Wingdings" pitchFamily="2" charset="2"/>
            </a:endParaRPr>
          </a:p>
        </p:txBody>
      </p:sp>
      <p:graphicFrame>
        <p:nvGraphicFramePr>
          <p:cNvPr id="68612" name="Group 4"/>
          <p:cNvGraphicFramePr>
            <a:graphicFrameLocks noGrp="1"/>
          </p:cNvGraphicFramePr>
          <p:nvPr/>
        </p:nvGraphicFramePr>
        <p:xfrm>
          <a:off x="1476375" y="5949950"/>
          <a:ext cx="6096000" cy="520320"/>
        </p:xfrm>
        <a:graphic>
          <a:graphicData uri="http://schemas.openxmlformats.org/drawingml/2006/table">
            <a:tbl>
              <a:tblPr/>
              <a:tblGrid>
                <a:gridCol w="609600"/>
                <a:gridCol w="609600"/>
                <a:gridCol w="609600"/>
                <a:gridCol w="609600"/>
                <a:gridCol w="609600"/>
                <a:gridCol w="609600"/>
                <a:gridCol w="609600"/>
                <a:gridCol w="609600"/>
                <a:gridCol w="609600"/>
                <a:gridCol w="609600"/>
              </a:tblGrid>
              <a:tr h="519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8636" name="Text Box 28"/>
          <p:cNvSpPr txBox="1">
            <a:spLocks noChangeArrowheads="1"/>
          </p:cNvSpPr>
          <p:nvPr/>
        </p:nvSpPr>
        <p:spPr bwMode="auto">
          <a:xfrm>
            <a:off x="5188862" y="5949950"/>
            <a:ext cx="404576" cy="463846"/>
          </a:xfrm>
          <a:prstGeom prst="rect">
            <a:avLst/>
          </a:prstGeom>
          <a:noFill/>
          <a:ln w="19050" algn="ctr">
            <a:noFill/>
            <a:miter lim="800000"/>
            <a:headEnd/>
            <a:tailEnd/>
          </a:ln>
          <a:effectLst/>
        </p:spPr>
        <p:txBody>
          <a:bodyPr wrap="none" lIns="90000" tIns="46800" rIns="90000" bIns="46800">
            <a:spAutoFit/>
          </a:bodyPr>
          <a:lstStyle/>
          <a:p>
            <a:pPr algn="ctr"/>
            <a:r>
              <a:rPr lang="en-US" altLang="ja-JP" sz="2400" b="1" dirty="0">
                <a:solidFill>
                  <a:schemeClr val="accent2"/>
                </a:solidFill>
              </a:rPr>
              <a:t>V</a:t>
            </a:r>
            <a:endParaRPr lang="ja-JP" altLang="en-US" sz="2400" b="1" dirty="0">
              <a:solidFill>
                <a:schemeClr val="accent2"/>
              </a:solidFill>
            </a:endParaRPr>
          </a:p>
        </p:txBody>
      </p:sp>
      <p:sp>
        <p:nvSpPr>
          <p:cNvPr id="68637" name="Text Box 29"/>
          <p:cNvSpPr txBox="1">
            <a:spLocks noChangeArrowheads="1"/>
          </p:cNvSpPr>
          <p:nvPr/>
        </p:nvSpPr>
        <p:spPr bwMode="auto">
          <a:xfrm>
            <a:off x="8316913" y="5373688"/>
            <a:ext cx="388937" cy="457200"/>
          </a:xfrm>
          <a:prstGeom prst="rect">
            <a:avLst/>
          </a:prstGeom>
          <a:noFill/>
          <a:ln w="19050" algn="ctr">
            <a:noFill/>
            <a:miter lim="800000"/>
            <a:headEnd/>
            <a:tailEnd/>
          </a:ln>
          <a:effectLst/>
        </p:spPr>
        <p:txBody>
          <a:bodyPr wrap="none" lIns="90000" tIns="46800" rIns="90000" bIns="46800">
            <a:spAutoFit/>
          </a:bodyPr>
          <a:lstStyle/>
          <a:p>
            <a:pPr algn="ctr"/>
            <a:r>
              <a:rPr lang="ja-JP" altLang="en-US" sz="2400" b="1">
                <a:solidFill>
                  <a:srgbClr val="006600"/>
                </a:solidFill>
              </a:rPr>
              <a:t>７</a:t>
            </a:r>
          </a:p>
        </p:txBody>
      </p:sp>
      <p:sp>
        <p:nvSpPr>
          <p:cNvPr id="68638" name="Text Box 30"/>
          <p:cNvSpPr txBox="1">
            <a:spLocks noChangeArrowheads="1"/>
          </p:cNvSpPr>
          <p:nvPr/>
        </p:nvSpPr>
        <p:spPr bwMode="auto">
          <a:xfrm>
            <a:off x="4612599" y="5949950"/>
            <a:ext cx="404576" cy="463846"/>
          </a:xfrm>
          <a:prstGeom prst="rect">
            <a:avLst/>
          </a:prstGeom>
          <a:noFill/>
          <a:ln w="19050" algn="ctr">
            <a:noFill/>
            <a:miter lim="800000"/>
            <a:headEnd/>
            <a:tailEnd/>
          </a:ln>
          <a:effectLst/>
        </p:spPr>
        <p:txBody>
          <a:bodyPr wrap="none" lIns="90000" tIns="46800" rIns="90000" bIns="46800">
            <a:spAutoFit/>
          </a:bodyPr>
          <a:lstStyle/>
          <a:p>
            <a:pPr algn="ctr"/>
            <a:r>
              <a:rPr lang="en-US" altLang="ja-JP" sz="2400" b="1" dirty="0" smtClean="0">
                <a:solidFill>
                  <a:schemeClr val="accent2"/>
                </a:solidFill>
              </a:rPr>
              <a:t>V</a:t>
            </a:r>
            <a:endParaRPr lang="ja-JP" altLang="en-US" sz="2400" b="1" dirty="0">
              <a:solidFill>
                <a:schemeClr val="accent2"/>
              </a:solidFill>
            </a:endParaRPr>
          </a:p>
        </p:txBody>
      </p:sp>
      <p:sp>
        <p:nvSpPr>
          <p:cNvPr id="68639" name="Rectangle 31"/>
          <p:cNvSpPr>
            <a:spLocks noChangeArrowheads="1"/>
          </p:cNvSpPr>
          <p:nvPr/>
        </p:nvSpPr>
        <p:spPr bwMode="auto">
          <a:xfrm>
            <a:off x="396875" y="6002338"/>
            <a:ext cx="816249" cy="461665"/>
          </a:xfrm>
          <a:prstGeom prst="rect">
            <a:avLst/>
          </a:prstGeom>
          <a:noFill/>
          <a:ln w="9525">
            <a:noFill/>
            <a:miter lim="800000"/>
            <a:headEnd/>
            <a:tailEnd/>
          </a:ln>
          <a:effectLst/>
        </p:spPr>
        <p:txBody>
          <a:bodyPr wrap="none">
            <a:spAutoFit/>
          </a:bodyPr>
          <a:lstStyle/>
          <a:p>
            <a:pPr>
              <a:spcBef>
                <a:spcPct val="20000"/>
              </a:spcBef>
            </a:pPr>
            <a:r>
              <a:rPr lang="en-US" altLang="ja-JP" sz="2400" dirty="0" smtClean="0"/>
              <a:t>array</a:t>
            </a:r>
            <a:endParaRPr lang="ja-JP" altLang="en-US" sz="2400" dirty="0"/>
          </a:p>
        </p:txBody>
      </p:sp>
      <p:sp>
        <p:nvSpPr>
          <p:cNvPr id="68641" name="Text Box 33"/>
          <p:cNvSpPr txBox="1">
            <a:spLocks noChangeArrowheads="1"/>
          </p:cNvSpPr>
          <p:nvPr/>
        </p:nvSpPr>
        <p:spPr bwMode="auto">
          <a:xfrm>
            <a:off x="2812374" y="5949950"/>
            <a:ext cx="404576" cy="463846"/>
          </a:xfrm>
          <a:prstGeom prst="rect">
            <a:avLst/>
          </a:prstGeom>
          <a:noFill/>
          <a:ln w="19050" algn="ctr">
            <a:noFill/>
            <a:miter lim="800000"/>
            <a:headEnd/>
            <a:tailEnd/>
          </a:ln>
          <a:effectLst/>
        </p:spPr>
        <p:txBody>
          <a:bodyPr wrap="none" lIns="90000" tIns="46800" rIns="90000" bIns="46800">
            <a:spAutoFit/>
          </a:bodyPr>
          <a:lstStyle/>
          <a:p>
            <a:pPr algn="ctr"/>
            <a:r>
              <a:rPr lang="en-US" altLang="ja-JP" sz="2400" b="1" dirty="0">
                <a:solidFill>
                  <a:schemeClr val="accent2"/>
                </a:solidFill>
              </a:rPr>
              <a:t>V</a:t>
            </a:r>
            <a:endParaRPr lang="ja-JP" altLang="en-US" sz="2400" b="1" dirty="0">
              <a:solidFill>
                <a:schemeClr val="accent2"/>
              </a:solidFill>
            </a:endParaRPr>
          </a:p>
        </p:txBody>
      </p:sp>
      <p:sp>
        <p:nvSpPr>
          <p:cNvPr id="68642" name="Text Box 34"/>
          <p:cNvSpPr txBox="1">
            <a:spLocks noChangeArrowheads="1"/>
          </p:cNvSpPr>
          <p:nvPr/>
        </p:nvSpPr>
        <p:spPr bwMode="auto">
          <a:xfrm>
            <a:off x="3388637" y="5949950"/>
            <a:ext cx="404576" cy="463846"/>
          </a:xfrm>
          <a:prstGeom prst="rect">
            <a:avLst/>
          </a:prstGeom>
          <a:noFill/>
          <a:ln w="19050" algn="ctr">
            <a:noFill/>
            <a:miter lim="800000"/>
            <a:headEnd/>
            <a:tailEnd/>
          </a:ln>
          <a:effectLst/>
        </p:spPr>
        <p:txBody>
          <a:bodyPr wrap="none" lIns="90000" tIns="46800" rIns="90000" bIns="46800">
            <a:spAutoFit/>
          </a:bodyPr>
          <a:lstStyle/>
          <a:p>
            <a:pPr algn="ctr"/>
            <a:r>
              <a:rPr lang="en-US" altLang="ja-JP" sz="2400" b="1" dirty="0">
                <a:solidFill>
                  <a:schemeClr val="accent2"/>
                </a:solidFill>
              </a:rPr>
              <a:t>V</a:t>
            </a:r>
            <a:endParaRPr lang="ja-JP" altLang="en-US" sz="2400" b="1" dirty="0">
              <a:solidFill>
                <a:schemeClr val="accent2"/>
              </a:solidFill>
            </a:endParaRPr>
          </a:p>
        </p:txBody>
      </p:sp>
      <p:sp>
        <p:nvSpPr>
          <p:cNvPr id="68643" name="Text Box 35"/>
          <p:cNvSpPr txBox="1">
            <a:spLocks noChangeArrowheads="1"/>
          </p:cNvSpPr>
          <p:nvPr/>
        </p:nvSpPr>
        <p:spPr bwMode="auto">
          <a:xfrm>
            <a:off x="3964899" y="5949950"/>
            <a:ext cx="404576" cy="463846"/>
          </a:xfrm>
          <a:prstGeom prst="rect">
            <a:avLst/>
          </a:prstGeom>
          <a:noFill/>
          <a:ln w="19050" algn="ctr">
            <a:noFill/>
            <a:miter lim="800000"/>
            <a:headEnd/>
            <a:tailEnd/>
          </a:ln>
          <a:effectLst/>
        </p:spPr>
        <p:txBody>
          <a:bodyPr wrap="none" lIns="90000" tIns="46800" rIns="90000" bIns="46800">
            <a:spAutoFit/>
          </a:bodyPr>
          <a:lstStyle/>
          <a:p>
            <a:pPr algn="ctr"/>
            <a:r>
              <a:rPr lang="en-US" altLang="ja-JP" sz="2400" b="1" dirty="0">
                <a:solidFill>
                  <a:schemeClr val="accent2"/>
                </a:solidFill>
              </a:rPr>
              <a:t>V</a:t>
            </a:r>
            <a:endParaRPr lang="ja-JP" altLang="en-US" sz="2400" b="1" dirty="0">
              <a:solidFill>
                <a:schemeClr val="accent2"/>
              </a:solidFill>
            </a:endParaRPr>
          </a:p>
        </p:txBody>
      </p:sp>
      <p:sp>
        <p:nvSpPr>
          <p:cNvPr id="68645" name="Text Box 37"/>
          <p:cNvSpPr txBox="1">
            <a:spLocks noChangeArrowheads="1"/>
          </p:cNvSpPr>
          <p:nvPr/>
        </p:nvSpPr>
        <p:spPr bwMode="auto">
          <a:xfrm>
            <a:off x="8359775" y="4916488"/>
            <a:ext cx="388938" cy="457200"/>
          </a:xfrm>
          <a:prstGeom prst="rect">
            <a:avLst/>
          </a:prstGeom>
          <a:noFill/>
          <a:ln w="19050" algn="ctr">
            <a:noFill/>
            <a:miter lim="800000"/>
            <a:headEnd/>
            <a:tailEnd/>
          </a:ln>
          <a:effectLst/>
        </p:spPr>
        <p:txBody>
          <a:bodyPr wrap="none" lIns="90000" tIns="46800" rIns="90000" bIns="46800">
            <a:spAutoFit/>
          </a:bodyPr>
          <a:lstStyle/>
          <a:p>
            <a:pPr algn="ctr"/>
            <a:r>
              <a:rPr lang="ja-JP" altLang="en-US" sz="2400" b="1">
                <a:solidFill>
                  <a:schemeClr val="accent2"/>
                </a:solidFill>
              </a:rPr>
              <a:t>２</a:t>
            </a:r>
          </a:p>
        </p:txBody>
      </p:sp>
      <p:sp>
        <p:nvSpPr>
          <p:cNvPr id="68646" name="Line 38"/>
          <p:cNvSpPr>
            <a:spLocks noChangeShapeType="1"/>
          </p:cNvSpPr>
          <p:nvPr/>
        </p:nvSpPr>
        <p:spPr bwMode="auto">
          <a:xfrm>
            <a:off x="6011863" y="5516563"/>
            <a:ext cx="0" cy="360362"/>
          </a:xfrm>
          <a:prstGeom prst="line">
            <a:avLst/>
          </a:prstGeom>
          <a:noFill/>
          <a:ln w="38100">
            <a:solidFill>
              <a:srgbClr val="008000"/>
            </a:solidFill>
            <a:round/>
            <a:headEnd/>
            <a:tailEnd type="triangle" w="lg" len="lg"/>
          </a:ln>
          <a:effectLst/>
        </p:spPr>
        <p:txBody>
          <a:bodyPr/>
          <a:lstStyle/>
          <a:p>
            <a:endParaRPr lang="ja-JP" altLang="en-US"/>
          </a:p>
        </p:txBody>
      </p:sp>
      <p:sp>
        <p:nvSpPr>
          <p:cNvPr id="68647" name="Line 39"/>
          <p:cNvSpPr>
            <a:spLocks noChangeShapeType="1"/>
          </p:cNvSpPr>
          <p:nvPr/>
        </p:nvSpPr>
        <p:spPr bwMode="auto">
          <a:xfrm>
            <a:off x="3059113" y="5516563"/>
            <a:ext cx="0" cy="360362"/>
          </a:xfrm>
          <a:prstGeom prst="line">
            <a:avLst/>
          </a:prstGeom>
          <a:noFill/>
          <a:ln w="38100">
            <a:solidFill>
              <a:schemeClr val="accent2"/>
            </a:solidFill>
            <a:round/>
            <a:headEnd/>
            <a:tailEnd type="triangle" w="lg" len="lg"/>
          </a:ln>
          <a:effectLst/>
        </p:spPr>
        <p:txBody>
          <a:bodyPr/>
          <a:lstStyle/>
          <a:p>
            <a:endParaRPr lang="ja-JP" altLang="en-US"/>
          </a:p>
        </p:txBody>
      </p:sp>
      <p:sp>
        <p:nvSpPr>
          <p:cNvPr id="68650" name="Rectangle 42"/>
          <p:cNvSpPr>
            <a:spLocks noChangeArrowheads="1"/>
          </p:cNvSpPr>
          <p:nvPr/>
        </p:nvSpPr>
        <p:spPr bwMode="auto">
          <a:xfrm>
            <a:off x="6948488" y="5373688"/>
            <a:ext cx="792162" cy="457200"/>
          </a:xfrm>
          <a:prstGeom prst="rect">
            <a:avLst/>
          </a:prstGeom>
          <a:noFill/>
          <a:ln w="9525">
            <a:noFill/>
            <a:miter lim="800000"/>
            <a:headEnd/>
            <a:tailEnd/>
          </a:ln>
          <a:effectLst/>
        </p:spPr>
        <p:txBody>
          <a:bodyPr>
            <a:spAutoFit/>
          </a:bodyPr>
          <a:lstStyle/>
          <a:p>
            <a:pPr>
              <a:spcBef>
                <a:spcPct val="20000"/>
              </a:spcBef>
            </a:pPr>
            <a:r>
              <a:rPr lang="en-US" altLang="ja-JP" sz="2400" b="1">
                <a:solidFill>
                  <a:srgbClr val="006600"/>
                </a:solidFill>
              </a:rPr>
              <a:t>tail</a:t>
            </a:r>
          </a:p>
        </p:txBody>
      </p:sp>
      <p:sp>
        <p:nvSpPr>
          <p:cNvPr id="68651" name="Rectangle 43"/>
          <p:cNvSpPr>
            <a:spLocks noChangeArrowheads="1"/>
          </p:cNvSpPr>
          <p:nvPr/>
        </p:nvSpPr>
        <p:spPr bwMode="auto">
          <a:xfrm>
            <a:off x="6948488" y="4889500"/>
            <a:ext cx="811212" cy="457200"/>
          </a:xfrm>
          <a:prstGeom prst="rect">
            <a:avLst/>
          </a:prstGeom>
          <a:noFill/>
          <a:ln w="9525">
            <a:noFill/>
            <a:miter lim="800000"/>
            <a:headEnd/>
            <a:tailEnd/>
          </a:ln>
          <a:effectLst/>
        </p:spPr>
        <p:txBody>
          <a:bodyPr wrap="none">
            <a:spAutoFit/>
          </a:bodyPr>
          <a:lstStyle/>
          <a:p>
            <a:pPr>
              <a:spcBef>
                <a:spcPct val="20000"/>
              </a:spcBef>
            </a:pPr>
            <a:r>
              <a:rPr lang="en-US" altLang="ja-JP" sz="2400" b="1">
                <a:solidFill>
                  <a:schemeClr val="accent2"/>
                </a:solidFill>
              </a:rPr>
              <a:t>head</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ln/>
          <a:effectLst>
            <a:outerShdw dist="53882" dir="2700000" algn="ctr" rotWithShape="0">
              <a:schemeClr val="bg2">
                <a:alpha val="50000"/>
              </a:schemeClr>
            </a:outerShdw>
          </a:effectLst>
        </p:spPr>
        <p:txBody>
          <a:bodyPr/>
          <a:lstStyle/>
          <a:p>
            <a:r>
              <a:rPr lang="en-US" altLang="ja-JP" sz="3600" dirty="0" smtClean="0">
                <a:solidFill>
                  <a:schemeClr val="bg1"/>
                </a:solidFill>
                <a:effectLst>
                  <a:outerShdw blurRad="38100" dist="38100" dir="2700000" algn="tl">
                    <a:srgbClr val="000000"/>
                  </a:outerShdw>
                </a:effectLst>
              </a:rPr>
              <a:t>Overflow</a:t>
            </a:r>
            <a:endParaRPr lang="ja-JP" altLang="en-US" sz="3600" dirty="0">
              <a:solidFill>
                <a:schemeClr val="bg1"/>
              </a:solidFill>
              <a:effectLst>
                <a:outerShdw blurRad="38100" dist="38100" dir="2700000" algn="tl">
                  <a:srgbClr val="000000"/>
                </a:outerShdw>
              </a:effectLst>
            </a:endParaRPr>
          </a:p>
        </p:txBody>
      </p:sp>
      <p:sp>
        <p:nvSpPr>
          <p:cNvPr id="71683" name="Rectangle 3"/>
          <p:cNvSpPr>
            <a:spLocks noGrp="1" noChangeArrowheads="1"/>
          </p:cNvSpPr>
          <p:nvPr>
            <p:ph type="body" idx="1"/>
          </p:nvPr>
        </p:nvSpPr>
        <p:spPr>
          <a:xfrm>
            <a:off x="468313" y="1196975"/>
            <a:ext cx="8351837" cy="3887788"/>
          </a:xfrm>
        </p:spPr>
        <p:txBody>
          <a:bodyPr/>
          <a:lstStyle/>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a:t>S</a:t>
            </a:r>
            <a:r>
              <a:rPr lang="en-US" altLang="ja-JP" sz="2400" dirty="0" smtClean="0"/>
              <a:t>tack overflows when numbers come more than its size</a:t>
            </a:r>
          </a:p>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Queue overflows after inserting </a:t>
            </a:r>
            <a:r>
              <a:rPr lang="en-US" altLang="ja-JP" sz="2400" b="1" dirty="0">
                <a:solidFill>
                  <a:schemeClr val="accent2"/>
                </a:solidFill>
              </a:rPr>
              <a:t>n+1</a:t>
            </a:r>
            <a:r>
              <a:rPr lang="en-US" altLang="ja-JP" sz="2400" dirty="0" smtClean="0"/>
              <a:t> values, even though we deleted many values</a:t>
            </a:r>
          </a:p>
          <a:p>
            <a:pPr>
              <a:buFontTx/>
              <a:buNone/>
            </a:pPr>
            <a:endParaRPr lang="ja-JP" altLang="en-US" sz="2400" dirty="0"/>
          </a:p>
          <a:p>
            <a:pPr>
              <a:buFontTx/>
              <a:buNone/>
            </a:pPr>
            <a:r>
              <a:rPr lang="en-US" altLang="ja-JP" sz="2400" b="1" dirty="0" smtClean="0">
                <a:solidFill>
                  <a:srgbClr val="FF0000"/>
                </a:solidFill>
                <a:effectLst>
                  <a:outerShdw blurRad="38100" dist="38100" dir="2700000" algn="tl">
                    <a:srgbClr val="C0C0C0"/>
                  </a:outerShdw>
                </a:effectLst>
                <a:sym typeface="Wingdings" panose="05000000000000000000" pitchFamily="2" charset="2"/>
              </a:rPr>
              <a:t></a:t>
            </a:r>
            <a:r>
              <a:rPr lang="ja-JP" altLang="en-US" sz="2400" dirty="0" smtClean="0"/>
              <a:t> </a:t>
            </a:r>
            <a:r>
              <a:rPr lang="en-US" altLang="ja-JP" sz="2400" dirty="0" smtClean="0"/>
              <a:t>Set the </a:t>
            </a:r>
            <a:r>
              <a:rPr lang="en-US" altLang="ja-JP" sz="2400" b="1" dirty="0" smtClean="0">
                <a:solidFill>
                  <a:srgbClr val="006600"/>
                </a:solidFill>
              </a:rPr>
              <a:t>tail</a:t>
            </a:r>
            <a:r>
              <a:rPr lang="en-US" altLang="ja-JP" sz="2400" dirty="0" smtClean="0"/>
              <a:t> to the head of the array, when overflow</a:t>
            </a:r>
          </a:p>
          <a:p>
            <a:pPr>
              <a:buFontTx/>
              <a:buNone/>
            </a:pPr>
            <a:r>
              <a:rPr lang="en-US" altLang="ja-JP" sz="2400" b="1" dirty="0" smtClean="0">
                <a:solidFill>
                  <a:srgbClr val="FF0000"/>
                </a:solidFill>
                <a:effectLst>
                  <a:outerShdw blurRad="38100" dist="38100" dir="2700000" algn="tl">
                    <a:srgbClr val="C0C0C0"/>
                  </a:outerShdw>
                </a:effectLst>
                <a:sym typeface="Wingdings" panose="05000000000000000000" pitchFamily="2" charset="2"/>
              </a:rPr>
              <a:t></a:t>
            </a:r>
            <a:r>
              <a:rPr lang="ja-JP" altLang="en-US" sz="2400" dirty="0" smtClean="0"/>
              <a:t> </a:t>
            </a:r>
            <a:r>
              <a:rPr lang="en-US" altLang="ja-JP" sz="2400" b="1" dirty="0" smtClean="0">
                <a:solidFill>
                  <a:schemeClr val="accent2"/>
                </a:solidFill>
              </a:rPr>
              <a:t>head</a:t>
            </a:r>
            <a:r>
              <a:rPr lang="en-US" altLang="ja-JP" sz="2400" dirty="0" smtClean="0"/>
              <a:t> also </a:t>
            </a:r>
          </a:p>
          <a:p>
            <a:pPr>
              <a:buFontTx/>
              <a:buNone/>
            </a:pPr>
            <a:endParaRPr lang="ja-JP" altLang="en-US" sz="2400" b="1" dirty="0">
              <a:solidFill>
                <a:srgbClr val="FF0000"/>
              </a:solidFill>
              <a:effectLst>
                <a:outerShdw blurRad="38100" dist="38100" dir="2700000" algn="tl">
                  <a:srgbClr val="C0C0C0"/>
                </a:outerShdw>
              </a:effectLst>
              <a:sym typeface="Wingdings" pitchFamily="2" charset="2"/>
            </a:endParaRPr>
          </a:p>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When the </a:t>
            </a:r>
            <a:r>
              <a:rPr lang="en-US" altLang="ja-JP" sz="2400" b="1" dirty="0" smtClean="0">
                <a:solidFill>
                  <a:srgbClr val="006600"/>
                </a:solidFill>
              </a:rPr>
              <a:t>tail</a:t>
            </a:r>
            <a:r>
              <a:rPr lang="en-US" altLang="ja-JP" sz="2400" dirty="0" smtClean="0"/>
              <a:t> passes the</a:t>
            </a:r>
            <a:r>
              <a:rPr lang="ja-JP" altLang="en-US" sz="2400" dirty="0" smtClean="0"/>
              <a:t> </a:t>
            </a:r>
            <a:r>
              <a:rPr lang="en-US" altLang="ja-JP" sz="2400" b="1" dirty="0" smtClean="0">
                <a:solidFill>
                  <a:schemeClr val="accent2"/>
                </a:solidFill>
              </a:rPr>
              <a:t>head</a:t>
            </a:r>
            <a:r>
              <a:rPr lang="en-US" altLang="ja-JP" sz="2400" dirty="0" smtClean="0"/>
              <a:t>, really overflow occurs</a:t>
            </a:r>
          </a:p>
          <a:p>
            <a:pPr>
              <a:buFontTx/>
              <a:buNone/>
            </a:pPr>
            <a:endParaRPr lang="ja-JP" altLang="en-US" sz="2400" b="1" dirty="0">
              <a:solidFill>
                <a:srgbClr val="FF0000"/>
              </a:solidFill>
              <a:effectLst>
                <a:outerShdw blurRad="38100" dist="38100" dir="2700000" algn="tl">
                  <a:srgbClr val="C0C0C0"/>
                </a:outerShdw>
              </a:effectLst>
              <a:sym typeface="Wingdings" pitchFamily="2" charset="2"/>
            </a:endParaRPr>
          </a:p>
        </p:txBody>
      </p:sp>
      <p:graphicFrame>
        <p:nvGraphicFramePr>
          <p:cNvPr id="71684" name="Group 4"/>
          <p:cNvGraphicFramePr>
            <a:graphicFrameLocks noGrp="1"/>
          </p:cNvGraphicFramePr>
          <p:nvPr/>
        </p:nvGraphicFramePr>
        <p:xfrm>
          <a:off x="1476375" y="5949950"/>
          <a:ext cx="6096000" cy="520320"/>
        </p:xfrm>
        <a:graphic>
          <a:graphicData uri="http://schemas.openxmlformats.org/drawingml/2006/table">
            <a:tbl>
              <a:tblPr/>
              <a:tblGrid>
                <a:gridCol w="609600"/>
                <a:gridCol w="609600"/>
                <a:gridCol w="609600"/>
                <a:gridCol w="609600"/>
                <a:gridCol w="609600"/>
                <a:gridCol w="609600"/>
                <a:gridCol w="609600"/>
                <a:gridCol w="609600"/>
                <a:gridCol w="609600"/>
                <a:gridCol w="609600"/>
              </a:tblGrid>
              <a:tr h="519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1708" name="Text Box 28"/>
          <p:cNvSpPr txBox="1">
            <a:spLocks noChangeArrowheads="1"/>
          </p:cNvSpPr>
          <p:nvPr/>
        </p:nvSpPr>
        <p:spPr bwMode="auto">
          <a:xfrm>
            <a:off x="5188862" y="5949950"/>
            <a:ext cx="404576" cy="463846"/>
          </a:xfrm>
          <a:prstGeom prst="rect">
            <a:avLst/>
          </a:prstGeom>
          <a:noFill/>
          <a:ln w="19050" algn="ctr">
            <a:noFill/>
            <a:miter lim="800000"/>
            <a:headEnd/>
            <a:tailEnd/>
          </a:ln>
          <a:effectLst/>
        </p:spPr>
        <p:txBody>
          <a:bodyPr wrap="none" lIns="90000" tIns="46800" rIns="90000" bIns="46800">
            <a:spAutoFit/>
          </a:bodyPr>
          <a:lstStyle/>
          <a:p>
            <a:pPr algn="ctr"/>
            <a:r>
              <a:rPr lang="en-US" altLang="ja-JP" sz="2400" b="1" dirty="0">
                <a:solidFill>
                  <a:schemeClr val="accent2"/>
                </a:solidFill>
              </a:rPr>
              <a:t>V</a:t>
            </a:r>
            <a:endParaRPr lang="ja-JP" altLang="en-US" sz="2400" b="1" dirty="0">
              <a:solidFill>
                <a:schemeClr val="accent2"/>
              </a:solidFill>
            </a:endParaRPr>
          </a:p>
        </p:txBody>
      </p:sp>
      <p:sp>
        <p:nvSpPr>
          <p:cNvPr id="71709" name="Text Box 29"/>
          <p:cNvSpPr txBox="1">
            <a:spLocks noChangeArrowheads="1"/>
          </p:cNvSpPr>
          <p:nvPr/>
        </p:nvSpPr>
        <p:spPr bwMode="auto">
          <a:xfrm>
            <a:off x="8213725" y="5373688"/>
            <a:ext cx="596900" cy="457200"/>
          </a:xfrm>
          <a:prstGeom prst="rect">
            <a:avLst/>
          </a:prstGeom>
          <a:noFill/>
          <a:ln w="19050" algn="ctr">
            <a:noFill/>
            <a:miter lim="800000"/>
            <a:headEnd/>
            <a:tailEnd/>
          </a:ln>
          <a:effectLst/>
        </p:spPr>
        <p:txBody>
          <a:bodyPr wrap="none" lIns="90000" tIns="46800" rIns="90000" bIns="46800">
            <a:spAutoFit/>
          </a:bodyPr>
          <a:lstStyle/>
          <a:p>
            <a:pPr algn="ctr"/>
            <a:r>
              <a:rPr lang="ja-JP" altLang="en-US" sz="2400" b="1">
                <a:solidFill>
                  <a:srgbClr val="006600"/>
                </a:solidFill>
              </a:rPr>
              <a:t>１０</a:t>
            </a:r>
          </a:p>
        </p:txBody>
      </p:sp>
      <p:sp>
        <p:nvSpPr>
          <p:cNvPr id="71710" name="Text Box 30"/>
          <p:cNvSpPr txBox="1">
            <a:spLocks noChangeArrowheads="1"/>
          </p:cNvSpPr>
          <p:nvPr/>
        </p:nvSpPr>
        <p:spPr bwMode="auto">
          <a:xfrm>
            <a:off x="4612599" y="5949950"/>
            <a:ext cx="404576" cy="463846"/>
          </a:xfrm>
          <a:prstGeom prst="rect">
            <a:avLst/>
          </a:prstGeom>
          <a:noFill/>
          <a:ln w="19050" algn="ctr">
            <a:noFill/>
            <a:miter lim="800000"/>
            <a:headEnd/>
            <a:tailEnd/>
          </a:ln>
          <a:effectLst/>
        </p:spPr>
        <p:txBody>
          <a:bodyPr wrap="none" lIns="90000" tIns="46800" rIns="90000" bIns="46800">
            <a:spAutoFit/>
          </a:bodyPr>
          <a:lstStyle/>
          <a:p>
            <a:pPr algn="ctr"/>
            <a:r>
              <a:rPr lang="en-US" altLang="ja-JP" sz="2400" b="1" dirty="0">
                <a:solidFill>
                  <a:schemeClr val="accent2"/>
                </a:solidFill>
              </a:rPr>
              <a:t>V</a:t>
            </a:r>
            <a:endParaRPr lang="ja-JP" altLang="en-US" sz="2400" b="1" dirty="0">
              <a:solidFill>
                <a:schemeClr val="accent2"/>
              </a:solidFill>
            </a:endParaRPr>
          </a:p>
        </p:txBody>
      </p:sp>
      <p:sp>
        <p:nvSpPr>
          <p:cNvPr id="71711" name="Rectangle 31"/>
          <p:cNvSpPr>
            <a:spLocks noChangeArrowheads="1"/>
          </p:cNvSpPr>
          <p:nvPr/>
        </p:nvSpPr>
        <p:spPr bwMode="auto">
          <a:xfrm>
            <a:off x="396875" y="6002338"/>
            <a:ext cx="816249" cy="461665"/>
          </a:xfrm>
          <a:prstGeom prst="rect">
            <a:avLst/>
          </a:prstGeom>
          <a:noFill/>
          <a:ln w="9525">
            <a:noFill/>
            <a:miter lim="800000"/>
            <a:headEnd/>
            <a:tailEnd/>
          </a:ln>
          <a:effectLst/>
        </p:spPr>
        <p:txBody>
          <a:bodyPr wrap="none">
            <a:spAutoFit/>
          </a:bodyPr>
          <a:lstStyle/>
          <a:p>
            <a:pPr>
              <a:spcBef>
                <a:spcPct val="20000"/>
              </a:spcBef>
            </a:pPr>
            <a:r>
              <a:rPr lang="en-US" altLang="ja-JP" sz="2400" dirty="0" smtClean="0"/>
              <a:t>array</a:t>
            </a:r>
            <a:endParaRPr lang="ja-JP" altLang="en-US" sz="2400" dirty="0"/>
          </a:p>
        </p:txBody>
      </p:sp>
      <p:sp>
        <p:nvSpPr>
          <p:cNvPr id="71712" name="Rectangle 32"/>
          <p:cNvSpPr>
            <a:spLocks noChangeArrowheads="1"/>
          </p:cNvSpPr>
          <p:nvPr/>
        </p:nvSpPr>
        <p:spPr bwMode="auto">
          <a:xfrm>
            <a:off x="6948488" y="5373688"/>
            <a:ext cx="792162" cy="457200"/>
          </a:xfrm>
          <a:prstGeom prst="rect">
            <a:avLst/>
          </a:prstGeom>
          <a:noFill/>
          <a:ln w="9525">
            <a:noFill/>
            <a:miter lim="800000"/>
            <a:headEnd/>
            <a:tailEnd/>
          </a:ln>
          <a:effectLst/>
        </p:spPr>
        <p:txBody>
          <a:bodyPr>
            <a:spAutoFit/>
          </a:bodyPr>
          <a:lstStyle/>
          <a:p>
            <a:pPr>
              <a:spcBef>
                <a:spcPct val="20000"/>
              </a:spcBef>
            </a:pPr>
            <a:r>
              <a:rPr lang="en-US" altLang="ja-JP" sz="2400" b="1">
                <a:solidFill>
                  <a:srgbClr val="006600"/>
                </a:solidFill>
              </a:rPr>
              <a:t>tail</a:t>
            </a:r>
          </a:p>
        </p:txBody>
      </p:sp>
      <p:sp>
        <p:nvSpPr>
          <p:cNvPr id="71713" name="Text Box 33"/>
          <p:cNvSpPr txBox="1">
            <a:spLocks noChangeArrowheads="1"/>
          </p:cNvSpPr>
          <p:nvPr/>
        </p:nvSpPr>
        <p:spPr bwMode="auto">
          <a:xfrm>
            <a:off x="6412824" y="5949950"/>
            <a:ext cx="404576" cy="463846"/>
          </a:xfrm>
          <a:prstGeom prst="rect">
            <a:avLst/>
          </a:prstGeom>
          <a:noFill/>
          <a:ln w="19050" algn="ctr">
            <a:noFill/>
            <a:miter lim="800000"/>
            <a:headEnd/>
            <a:tailEnd/>
          </a:ln>
          <a:effectLst/>
        </p:spPr>
        <p:txBody>
          <a:bodyPr wrap="none" lIns="90000" tIns="46800" rIns="90000" bIns="46800">
            <a:spAutoFit/>
          </a:bodyPr>
          <a:lstStyle/>
          <a:p>
            <a:pPr algn="ctr"/>
            <a:r>
              <a:rPr lang="en-US" altLang="ja-JP" sz="2400" b="1" dirty="0">
                <a:solidFill>
                  <a:schemeClr val="accent2"/>
                </a:solidFill>
              </a:rPr>
              <a:t>V</a:t>
            </a:r>
            <a:endParaRPr lang="ja-JP" altLang="en-US" sz="2400" b="1" dirty="0">
              <a:solidFill>
                <a:schemeClr val="accent2"/>
              </a:solidFill>
            </a:endParaRPr>
          </a:p>
        </p:txBody>
      </p:sp>
      <p:sp>
        <p:nvSpPr>
          <p:cNvPr id="71714" name="Text Box 34"/>
          <p:cNvSpPr txBox="1">
            <a:spLocks noChangeArrowheads="1"/>
          </p:cNvSpPr>
          <p:nvPr/>
        </p:nvSpPr>
        <p:spPr bwMode="auto">
          <a:xfrm>
            <a:off x="5836562" y="5949950"/>
            <a:ext cx="404576" cy="463846"/>
          </a:xfrm>
          <a:prstGeom prst="rect">
            <a:avLst/>
          </a:prstGeom>
          <a:noFill/>
          <a:ln w="19050" algn="ctr">
            <a:noFill/>
            <a:miter lim="800000"/>
            <a:headEnd/>
            <a:tailEnd/>
          </a:ln>
          <a:effectLst/>
        </p:spPr>
        <p:txBody>
          <a:bodyPr wrap="none" lIns="90000" tIns="46800" rIns="90000" bIns="46800">
            <a:spAutoFit/>
          </a:bodyPr>
          <a:lstStyle/>
          <a:p>
            <a:pPr algn="ctr"/>
            <a:r>
              <a:rPr lang="en-US" altLang="ja-JP" sz="2400" b="1" dirty="0">
                <a:solidFill>
                  <a:schemeClr val="accent2"/>
                </a:solidFill>
              </a:rPr>
              <a:t>V</a:t>
            </a:r>
            <a:endParaRPr lang="ja-JP" altLang="en-US" sz="2400" b="1" dirty="0">
              <a:solidFill>
                <a:schemeClr val="accent2"/>
              </a:solidFill>
            </a:endParaRPr>
          </a:p>
        </p:txBody>
      </p:sp>
      <p:sp>
        <p:nvSpPr>
          <p:cNvPr id="71715" name="Text Box 35"/>
          <p:cNvSpPr txBox="1">
            <a:spLocks noChangeArrowheads="1"/>
          </p:cNvSpPr>
          <p:nvPr/>
        </p:nvSpPr>
        <p:spPr bwMode="auto">
          <a:xfrm>
            <a:off x="7060524" y="5949950"/>
            <a:ext cx="404576" cy="463846"/>
          </a:xfrm>
          <a:prstGeom prst="rect">
            <a:avLst/>
          </a:prstGeom>
          <a:noFill/>
          <a:ln w="19050" algn="ctr">
            <a:noFill/>
            <a:miter lim="800000"/>
            <a:headEnd/>
            <a:tailEnd/>
          </a:ln>
          <a:effectLst/>
        </p:spPr>
        <p:txBody>
          <a:bodyPr wrap="none" lIns="90000" tIns="46800" rIns="90000" bIns="46800">
            <a:spAutoFit/>
          </a:bodyPr>
          <a:lstStyle/>
          <a:p>
            <a:pPr algn="ctr"/>
            <a:r>
              <a:rPr lang="en-US" altLang="ja-JP" sz="2400" b="1" dirty="0" smtClean="0">
                <a:solidFill>
                  <a:schemeClr val="accent2"/>
                </a:solidFill>
              </a:rPr>
              <a:t>V</a:t>
            </a:r>
            <a:endParaRPr lang="ja-JP" altLang="en-US" sz="2400" b="1" dirty="0">
              <a:solidFill>
                <a:schemeClr val="accent2"/>
              </a:solidFill>
            </a:endParaRPr>
          </a:p>
        </p:txBody>
      </p:sp>
      <p:sp>
        <p:nvSpPr>
          <p:cNvPr id="71716" name="Rectangle 36"/>
          <p:cNvSpPr>
            <a:spLocks noChangeArrowheads="1"/>
          </p:cNvSpPr>
          <p:nvPr/>
        </p:nvSpPr>
        <p:spPr bwMode="auto">
          <a:xfrm>
            <a:off x="6948488" y="4889500"/>
            <a:ext cx="811212" cy="457200"/>
          </a:xfrm>
          <a:prstGeom prst="rect">
            <a:avLst/>
          </a:prstGeom>
          <a:noFill/>
          <a:ln w="9525">
            <a:noFill/>
            <a:miter lim="800000"/>
            <a:headEnd/>
            <a:tailEnd/>
          </a:ln>
          <a:effectLst/>
        </p:spPr>
        <p:txBody>
          <a:bodyPr wrap="none">
            <a:spAutoFit/>
          </a:bodyPr>
          <a:lstStyle/>
          <a:p>
            <a:pPr>
              <a:spcBef>
                <a:spcPct val="20000"/>
              </a:spcBef>
            </a:pPr>
            <a:r>
              <a:rPr lang="en-US" altLang="ja-JP" sz="2400" b="1">
                <a:solidFill>
                  <a:schemeClr val="accent2"/>
                </a:solidFill>
              </a:rPr>
              <a:t>head</a:t>
            </a:r>
          </a:p>
        </p:txBody>
      </p:sp>
      <p:sp>
        <p:nvSpPr>
          <p:cNvPr id="71717" name="Text Box 37"/>
          <p:cNvSpPr txBox="1">
            <a:spLocks noChangeArrowheads="1"/>
          </p:cNvSpPr>
          <p:nvPr/>
        </p:nvSpPr>
        <p:spPr bwMode="auto">
          <a:xfrm>
            <a:off x="8359775" y="4916488"/>
            <a:ext cx="388938" cy="457200"/>
          </a:xfrm>
          <a:prstGeom prst="rect">
            <a:avLst/>
          </a:prstGeom>
          <a:noFill/>
          <a:ln w="19050" algn="ctr">
            <a:noFill/>
            <a:miter lim="800000"/>
            <a:headEnd/>
            <a:tailEnd/>
          </a:ln>
          <a:effectLst/>
        </p:spPr>
        <p:txBody>
          <a:bodyPr wrap="none" lIns="90000" tIns="46800" rIns="90000" bIns="46800">
            <a:spAutoFit/>
          </a:bodyPr>
          <a:lstStyle/>
          <a:p>
            <a:pPr algn="ctr"/>
            <a:r>
              <a:rPr lang="ja-JP" altLang="en-US" sz="2400" b="1">
                <a:solidFill>
                  <a:schemeClr val="accent2"/>
                </a:solidFill>
              </a:rPr>
              <a:t>５</a:t>
            </a:r>
          </a:p>
        </p:txBody>
      </p:sp>
      <p:sp>
        <p:nvSpPr>
          <p:cNvPr id="71718" name="Text Box 38"/>
          <p:cNvSpPr txBox="1">
            <a:spLocks noChangeArrowheads="1"/>
          </p:cNvSpPr>
          <p:nvPr/>
        </p:nvSpPr>
        <p:spPr bwMode="auto">
          <a:xfrm>
            <a:off x="8399463" y="6211888"/>
            <a:ext cx="388937" cy="457200"/>
          </a:xfrm>
          <a:prstGeom prst="rect">
            <a:avLst/>
          </a:prstGeom>
          <a:noFill/>
          <a:ln w="19050" algn="ctr">
            <a:noFill/>
            <a:miter lim="800000"/>
            <a:headEnd/>
            <a:tailEnd/>
          </a:ln>
          <a:effectLst/>
        </p:spPr>
        <p:txBody>
          <a:bodyPr wrap="none" lIns="90000" tIns="46800" rIns="90000" bIns="46800">
            <a:spAutoFit/>
          </a:bodyPr>
          <a:lstStyle/>
          <a:p>
            <a:pPr algn="ctr"/>
            <a:r>
              <a:rPr lang="ja-JP" altLang="en-US" sz="2400" b="1">
                <a:solidFill>
                  <a:srgbClr val="006600"/>
                </a:solidFill>
              </a:rPr>
              <a:t>０</a:t>
            </a:r>
          </a:p>
        </p:txBody>
      </p:sp>
      <p:sp>
        <p:nvSpPr>
          <p:cNvPr id="71719" name="AutoShape 39"/>
          <p:cNvSpPr>
            <a:spLocks noChangeArrowheads="1"/>
          </p:cNvSpPr>
          <p:nvPr/>
        </p:nvSpPr>
        <p:spPr bwMode="auto">
          <a:xfrm>
            <a:off x="8461375" y="5876925"/>
            <a:ext cx="287338" cy="360363"/>
          </a:xfrm>
          <a:prstGeom prst="downArrow">
            <a:avLst>
              <a:gd name="adj1" fmla="val 50000"/>
              <a:gd name="adj2" fmla="val 31354"/>
            </a:avLst>
          </a:prstGeom>
          <a:solidFill>
            <a:srgbClr val="FFCC00"/>
          </a:solidFill>
          <a:ln w="9525">
            <a:solidFill>
              <a:srgbClr val="FF6600"/>
            </a:solidFill>
            <a:miter lim="800000"/>
            <a:headEnd/>
            <a:tailEnd/>
          </a:ln>
          <a:effectLst/>
        </p:spPr>
        <p:txBody>
          <a:bodyPr vert="eaVert" wrap="none" anchor="ctr"/>
          <a:lstStyle/>
          <a:p>
            <a:endParaRPr lang="ja-JP" altLang="en-US"/>
          </a:p>
        </p:txBody>
      </p:sp>
      <p:sp>
        <p:nvSpPr>
          <p:cNvPr id="71720" name="Line 40"/>
          <p:cNvSpPr>
            <a:spLocks noChangeShapeType="1"/>
          </p:cNvSpPr>
          <p:nvPr/>
        </p:nvSpPr>
        <p:spPr bwMode="auto">
          <a:xfrm>
            <a:off x="7812088" y="5516563"/>
            <a:ext cx="0" cy="360362"/>
          </a:xfrm>
          <a:prstGeom prst="line">
            <a:avLst/>
          </a:prstGeom>
          <a:noFill/>
          <a:ln w="38100">
            <a:solidFill>
              <a:srgbClr val="008000"/>
            </a:solidFill>
            <a:round/>
            <a:headEnd/>
            <a:tailEnd type="triangle" w="lg" len="lg"/>
          </a:ln>
          <a:effectLst/>
        </p:spPr>
        <p:txBody>
          <a:bodyPr/>
          <a:lstStyle/>
          <a:p>
            <a:endParaRPr lang="ja-JP" altLang="en-US"/>
          </a:p>
        </p:txBody>
      </p:sp>
      <p:sp>
        <p:nvSpPr>
          <p:cNvPr id="71721" name="Line 41"/>
          <p:cNvSpPr>
            <a:spLocks noChangeShapeType="1"/>
          </p:cNvSpPr>
          <p:nvPr/>
        </p:nvSpPr>
        <p:spPr bwMode="auto">
          <a:xfrm>
            <a:off x="4787900" y="5516563"/>
            <a:ext cx="0" cy="360362"/>
          </a:xfrm>
          <a:prstGeom prst="line">
            <a:avLst/>
          </a:prstGeom>
          <a:noFill/>
          <a:ln w="38100">
            <a:solidFill>
              <a:schemeClr val="accent2"/>
            </a:solidFill>
            <a:round/>
            <a:headEnd/>
            <a:tailEnd type="triangle" w="lg" len="lg"/>
          </a:ln>
          <a:effectLst/>
        </p:spPr>
        <p:txBody>
          <a:bodyPr/>
          <a:lstStyle/>
          <a:p>
            <a:endParaRPr lang="ja-JP" altLang="en-US"/>
          </a:p>
        </p:txBody>
      </p:sp>
      <p:sp>
        <p:nvSpPr>
          <p:cNvPr id="71722" name="Line 42"/>
          <p:cNvSpPr>
            <a:spLocks noChangeShapeType="1"/>
          </p:cNvSpPr>
          <p:nvPr/>
        </p:nvSpPr>
        <p:spPr bwMode="auto">
          <a:xfrm>
            <a:off x="1763713" y="5516563"/>
            <a:ext cx="0" cy="360362"/>
          </a:xfrm>
          <a:prstGeom prst="line">
            <a:avLst/>
          </a:prstGeom>
          <a:noFill/>
          <a:ln w="38100">
            <a:solidFill>
              <a:srgbClr val="008000"/>
            </a:solidFill>
            <a:round/>
            <a:headEnd/>
            <a:tailEnd type="triangle" w="lg" len="lg"/>
          </a:ln>
          <a:effectLst/>
        </p:spPr>
        <p:txBody>
          <a:bodyP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68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168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168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171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0" nodeType="clickEffect">
                                  <p:stCondLst>
                                    <p:cond delay="0"/>
                                  </p:stCondLst>
                                  <p:childTnLst>
                                    <p:set>
                                      <p:cBhvr>
                                        <p:cTn id="20" dur="1" fill="hold">
                                          <p:stCondLst>
                                            <p:cond delay="0"/>
                                          </p:stCondLst>
                                        </p:cTn>
                                        <p:tgtEl>
                                          <p:spTgt spid="71720"/>
                                        </p:tgtEl>
                                        <p:attrNameLst>
                                          <p:attrName>style.visibility</p:attrName>
                                        </p:attrNameLst>
                                      </p:cBhvr>
                                      <p:to>
                                        <p:strVal val="hidden"/>
                                      </p:to>
                                    </p:set>
                                  </p:childTnLst>
                                </p:cTn>
                              </p:par>
                              <p:par>
                                <p:cTn id="21" presetID="1" presetClass="entr" presetSubtype="0" fill="hold" grpId="0" nodeType="withEffect">
                                  <p:stCondLst>
                                    <p:cond delay="0"/>
                                  </p:stCondLst>
                                  <p:childTnLst>
                                    <p:set>
                                      <p:cBhvr>
                                        <p:cTn id="22" dur="1" fill="hold">
                                          <p:stCondLst>
                                            <p:cond delay="0"/>
                                          </p:stCondLst>
                                        </p:cTn>
                                        <p:tgtEl>
                                          <p:spTgt spid="717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8" grpId="0"/>
      <p:bldP spid="71719" grpId="0" animBg="1"/>
      <p:bldP spid="71720" grpId="0" animBg="1"/>
      <p:bldP spid="7172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ln/>
          <a:effectLst>
            <a:outerShdw dist="53882" dir="2700000" algn="ctr" rotWithShape="0">
              <a:schemeClr val="bg2">
                <a:alpha val="50000"/>
              </a:schemeClr>
            </a:outerShdw>
          </a:effectLst>
        </p:spPr>
        <p:txBody>
          <a:bodyPr/>
          <a:lstStyle/>
          <a:p>
            <a:r>
              <a:rPr lang="en-US" altLang="ja-JP" sz="3600" dirty="0" smtClean="0">
                <a:solidFill>
                  <a:schemeClr val="bg1"/>
                </a:solidFill>
                <a:effectLst>
                  <a:outerShdw blurRad="38100" dist="38100" dir="2700000" algn="tl">
                    <a:srgbClr val="000000"/>
                  </a:outerShdw>
                </a:effectLst>
              </a:rPr>
              <a:t>Adjustment for Passing</a:t>
            </a:r>
            <a:endParaRPr lang="ja-JP" altLang="en-US" sz="3600" dirty="0">
              <a:solidFill>
                <a:schemeClr val="bg1"/>
              </a:solidFill>
              <a:effectLst>
                <a:outerShdw blurRad="38100" dist="38100" dir="2700000" algn="tl">
                  <a:srgbClr val="000000"/>
                </a:outerShdw>
              </a:effectLst>
            </a:endParaRPr>
          </a:p>
        </p:txBody>
      </p:sp>
      <p:sp>
        <p:nvSpPr>
          <p:cNvPr id="72707" name="Rectangle 3"/>
          <p:cNvSpPr>
            <a:spLocks noGrp="1" noChangeArrowheads="1"/>
          </p:cNvSpPr>
          <p:nvPr>
            <p:ph type="body" idx="1"/>
          </p:nvPr>
        </p:nvSpPr>
        <p:spPr>
          <a:xfrm>
            <a:off x="250825" y="908050"/>
            <a:ext cx="8351838" cy="4319588"/>
          </a:xfrm>
        </p:spPr>
        <p:txBody>
          <a:bodyPr/>
          <a:lstStyle/>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When the </a:t>
            </a:r>
            <a:r>
              <a:rPr lang="en-US" altLang="ja-JP" sz="2400" b="1" dirty="0" smtClean="0">
                <a:solidFill>
                  <a:srgbClr val="006600"/>
                </a:solidFill>
              </a:rPr>
              <a:t>tail</a:t>
            </a:r>
            <a:r>
              <a:rPr lang="en-US" altLang="ja-JP" sz="2400" dirty="0" smtClean="0"/>
              <a:t> catches up</a:t>
            </a:r>
            <a:r>
              <a:rPr lang="ja-JP" altLang="en-US" sz="2400" dirty="0" smtClean="0"/>
              <a:t> </a:t>
            </a:r>
            <a:r>
              <a:rPr lang="en-US" altLang="ja-JP" sz="2400" dirty="0" smtClean="0"/>
              <a:t>the </a:t>
            </a:r>
            <a:r>
              <a:rPr lang="en-US" altLang="ja-JP" sz="2400" b="1" dirty="0" smtClean="0">
                <a:solidFill>
                  <a:schemeClr val="accent2"/>
                </a:solidFill>
              </a:rPr>
              <a:t>head</a:t>
            </a:r>
            <a:r>
              <a:rPr lang="en-US" altLang="ja-JP" sz="2400" dirty="0" smtClean="0"/>
              <a:t>, something happens</a:t>
            </a:r>
          </a:p>
          <a:p>
            <a:pPr>
              <a:buFontTx/>
              <a:buNone/>
            </a:pPr>
            <a:r>
              <a:rPr lang="en-US" altLang="ja-JP" sz="2400" dirty="0"/>
              <a:t> </a:t>
            </a:r>
            <a:r>
              <a:rPr lang="en-US" altLang="ja-JP" sz="2400" dirty="0" smtClean="0"/>
              <a:t> (all cells are written some values)</a:t>
            </a:r>
          </a:p>
          <a:p>
            <a:pPr>
              <a:buFontTx/>
              <a:buNone/>
            </a:pPr>
            <a:r>
              <a:rPr lang="ja-JP" altLang="en-US" sz="2400" b="1" dirty="0" smtClean="0">
                <a:solidFill>
                  <a:srgbClr val="FF0000"/>
                </a:solidFill>
                <a:effectLst>
                  <a:outerShdw blurRad="38100" dist="38100" dir="2700000" algn="tl">
                    <a:srgbClr val="C0C0C0"/>
                  </a:outerShdw>
                </a:effectLst>
                <a:sym typeface="Wingdings" pitchFamily="2" charset="2"/>
              </a:rPr>
              <a:t>  </a:t>
            </a:r>
            <a:r>
              <a:rPr lang="en-US" altLang="ja-JP" sz="2400" b="1" dirty="0" smtClean="0">
                <a:solidFill>
                  <a:srgbClr val="FF0000"/>
                </a:solidFill>
                <a:effectLst>
                  <a:outerShdw blurRad="38100" dist="38100" dir="2700000" algn="tl">
                    <a:srgbClr val="C0C0C0"/>
                  </a:outerShdw>
                </a:effectLst>
                <a:sym typeface="Wingdings" panose="05000000000000000000" pitchFamily="2" charset="2"/>
              </a:rPr>
              <a:t></a:t>
            </a:r>
            <a:r>
              <a:rPr lang="ja-JP" altLang="en-US" sz="2400" dirty="0" smtClean="0"/>
              <a:t> </a:t>
            </a:r>
            <a:r>
              <a:rPr lang="en-US" altLang="ja-JP" sz="2400" dirty="0" smtClean="0"/>
              <a:t>this situation is the same as the empty queue!</a:t>
            </a:r>
          </a:p>
          <a:p>
            <a:pPr>
              <a:buFontTx/>
              <a:buNone/>
            </a:pPr>
            <a:r>
              <a:rPr lang="en-US" altLang="ja-JP" sz="2400" b="1" dirty="0" smtClean="0">
                <a:solidFill>
                  <a:srgbClr val="FF0000"/>
                </a:solidFill>
                <a:effectLst>
                  <a:outerShdw blurRad="38100" dist="38100" dir="2700000" algn="tl">
                    <a:srgbClr val="C0C0C0"/>
                  </a:outerShdw>
                </a:effectLst>
                <a:sym typeface="Wingdings" panose="05000000000000000000" pitchFamily="2" charset="2"/>
              </a:rPr>
              <a:t>  </a:t>
            </a:r>
            <a:r>
              <a:rPr lang="ja-JP" altLang="en-US" sz="2400" dirty="0" smtClean="0"/>
              <a:t> </a:t>
            </a:r>
            <a:r>
              <a:rPr lang="en-US" altLang="ja-JP" sz="2400" dirty="0" smtClean="0"/>
              <a:t>we cannot distinguish them</a:t>
            </a:r>
          </a:p>
          <a:p>
            <a:pPr>
              <a:buFontTx/>
              <a:buNone/>
            </a:pPr>
            <a:endParaRPr lang="ja-JP" altLang="en-US" sz="2400" b="1" dirty="0">
              <a:solidFill>
                <a:srgbClr val="FF0000"/>
              </a:solidFill>
              <a:effectLst>
                <a:outerShdw blurRad="38100" dist="38100" dir="2700000" algn="tl">
                  <a:srgbClr val="C0C0C0"/>
                </a:outerShdw>
              </a:effectLst>
              <a:sym typeface="Wingdings" pitchFamily="2" charset="2"/>
            </a:endParaRPr>
          </a:p>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en-US" altLang="ja-JP" sz="2400" dirty="0" smtClean="0"/>
              <a:t>Ways out of this are</a:t>
            </a:r>
          </a:p>
          <a:p>
            <a:pPr>
              <a:buFontTx/>
              <a:buNone/>
            </a:pPr>
            <a:r>
              <a:rPr lang="ja-JP" altLang="en-US" sz="2400" b="1" dirty="0">
                <a:solidFill>
                  <a:srgbClr val="FF0000"/>
                </a:solidFill>
                <a:effectLst>
                  <a:outerShdw blurRad="38100" dist="38100" dir="2700000" algn="tl">
                    <a:srgbClr val="C0C0C0"/>
                  </a:outerShdw>
                </a:effectLst>
                <a:sym typeface="Wingdings" pitchFamily="2" charset="2"/>
              </a:rPr>
              <a:t>　</a:t>
            </a: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prepare flag to distinguish them (one bit)</a:t>
            </a:r>
          </a:p>
          <a:p>
            <a:pPr>
              <a:buFontTx/>
              <a:buNone/>
            </a:pPr>
            <a:r>
              <a:rPr lang="ja-JP" altLang="en-US" sz="2400" b="1" dirty="0">
                <a:solidFill>
                  <a:srgbClr val="FF0000"/>
                </a:solidFill>
                <a:effectLst>
                  <a:outerShdw blurRad="38100" dist="38100" dir="2700000" algn="tl">
                    <a:srgbClr val="C0C0C0"/>
                  </a:outerShdw>
                </a:effectLst>
                <a:sym typeface="Wingdings" pitchFamily="2" charset="2"/>
              </a:rPr>
              <a:t>　</a:t>
            </a: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not write the last cell (size of queue will be n-1)</a:t>
            </a:r>
          </a:p>
          <a:p>
            <a:pPr>
              <a:buFontTx/>
              <a:buNone/>
            </a:pPr>
            <a:endParaRPr lang="ja-JP" altLang="en-US" sz="2400" dirty="0"/>
          </a:p>
        </p:txBody>
      </p:sp>
      <p:graphicFrame>
        <p:nvGraphicFramePr>
          <p:cNvPr id="72708" name="Group 4"/>
          <p:cNvGraphicFramePr>
            <a:graphicFrameLocks noGrp="1"/>
          </p:cNvGraphicFramePr>
          <p:nvPr/>
        </p:nvGraphicFramePr>
        <p:xfrm>
          <a:off x="1476375" y="5949950"/>
          <a:ext cx="6096000" cy="520320"/>
        </p:xfrm>
        <a:graphic>
          <a:graphicData uri="http://schemas.openxmlformats.org/drawingml/2006/table">
            <a:tbl>
              <a:tblPr/>
              <a:tblGrid>
                <a:gridCol w="609600"/>
                <a:gridCol w="609600"/>
                <a:gridCol w="609600"/>
                <a:gridCol w="609600"/>
                <a:gridCol w="609600"/>
                <a:gridCol w="609600"/>
                <a:gridCol w="609600"/>
                <a:gridCol w="609600"/>
                <a:gridCol w="609600"/>
                <a:gridCol w="609600"/>
              </a:tblGrid>
              <a:tr h="519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733" name="Text Box 29"/>
          <p:cNvSpPr txBox="1">
            <a:spLocks noChangeArrowheads="1"/>
          </p:cNvSpPr>
          <p:nvPr/>
        </p:nvSpPr>
        <p:spPr bwMode="auto">
          <a:xfrm>
            <a:off x="8316913" y="5373688"/>
            <a:ext cx="388937" cy="457200"/>
          </a:xfrm>
          <a:prstGeom prst="rect">
            <a:avLst/>
          </a:prstGeom>
          <a:noFill/>
          <a:ln w="19050" algn="ctr">
            <a:noFill/>
            <a:miter lim="800000"/>
            <a:headEnd/>
            <a:tailEnd/>
          </a:ln>
          <a:effectLst/>
        </p:spPr>
        <p:txBody>
          <a:bodyPr wrap="none" lIns="90000" tIns="46800" rIns="90000" bIns="46800">
            <a:spAutoFit/>
          </a:bodyPr>
          <a:lstStyle/>
          <a:p>
            <a:pPr algn="ctr"/>
            <a:r>
              <a:rPr lang="ja-JP" altLang="en-US" sz="2400" b="1">
                <a:solidFill>
                  <a:srgbClr val="006600"/>
                </a:solidFill>
              </a:rPr>
              <a:t>５</a:t>
            </a:r>
          </a:p>
        </p:txBody>
      </p:sp>
      <p:sp>
        <p:nvSpPr>
          <p:cNvPr id="72735" name="Rectangle 31"/>
          <p:cNvSpPr>
            <a:spLocks noChangeArrowheads="1"/>
          </p:cNvSpPr>
          <p:nvPr/>
        </p:nvSpPr>
        <p:spPr bwMode="auto">
          <a:xfrm>
            <a:off x="396875" y="6002338"/>
            <a:ext cx="816249" cy="461665"/>
          </a:xfrm>
          <a:prstGeom prst="rect">
            <a:avLst/>
          </a:prstGeom>
          <a:noFill/>
          <a:ln w="9525">
            <a:noFill/>
            <a:miter lim="800000"/>
            <a:headEnd/>
            <a:tailEnd/>
          </a:ln>
          <a:effectLst/>
        </p:spPr>
        <p:txBody>
          <a:bodyPr wrap="none">
            <a:spAutoFit/>
          </a:bodyPr>
          <a:lstStyle/>
          <a:p>
            <a:pPr>
              <a:spcBef>
                <a:spcPct val="20000"/>
              </a:spcBef>
            </a:pPr>
            <a:r>
              <a:rPr lang="en-US" altLang="ja-JP" sz="2400" dirty="0" smtClean="0"/>
              <a:t>array</a:t>
            </a:r>
            <a:endParaRPr lang="ja-JP" altLang="en-US" sz="2400" dirty="0"/>
          </a:p>
        </p:txBody>
      </p:sp>
      <p:sp>
        <p:nvSpPr>
          <p:cNvPr id="72741" name="Text Box 37"/>
          <p:cNvSpPr txBox="1">
            <a:spLocks noChangeArrowheads="1"/>
          </p:cNvSpPr>
          <p:nvPr/>
        </p:nvSpPr>
        <p:spPr bwMode="auto">
          <a:xfrm>
            <a:off x="8316913" y="4916488"/>
            <a:ext cx="388937" cy="457200"/>
          </a:xfrm>
          <a:prstGeom prst="rect">
            <a:avLst/>
          </a:prstGeom>
          <a:noFill/>
          <a:ln w="19050" algn="ctr">
            <a:noFill/>
            <a:miter lim="800000"/>
            <a:headEnd/>
            <a:tailEnd/>
          </a:ln>
          <a:effectLst/>
        </p:spPr>
        <p:txBody>
          <a:bodyPr wrap="none" lIns="90000" tIns="46800" rIns="90000" bIns="46800">
            <a:spAutoFit/>
          </a:bodyPr>
          <a:lstStyle/>
          <a:p>
            <a:pPr algn="ctr"/>
            <a:r>
              <a:rPr lang="ja-JP" altLang="en-US" sz="2400" b="1">
                <a:solidFill>
                  <a:schemeClr val="accent2"/>
                </a:solidFill>
              </a:rPr>
              <a:t>５</a:t>
            </a:r>
          </a:p>
        </p:txBody>
      </p:sp>
      <p:grpSp>
        <p:nvGrpSpPr>
          <p:cNvPr id="72753" name="Group 49"/>
          <p:cNvGrpSpPr>
            <a:grpSpLocks/>
          </p:cNvGrpSpPr>
          <p:nvPr/>
        </p:nvGrpSpPr>
        <p:grpSpPr bwMode="auto">
          <a:xfrm>
            <a:off x="1535113" y="5949950"/>
            <a:ext cx="5930900" cy="463550"/>
            <a:chOff x="967" y="3748"/>
            <a:chExt cx="3736" cy="292"/>
          </a:xfrm>
        </p:grpSpPr>
        <p:sp>
          <p:nvSpPr>
            <p:cNvPr id="72732" name="Text Box 28"/>
            <p:cNvSpPr txBox="1">
              <a:spLocks noChangeArrowheads="1"/>
            </p:cNvSpPr>
            <p:nvPr/>
          </p:nvSpPr>
          <p:spPr bwMode="auto">
            <a:xfrm>
              <a:off x="3269" y="3748"/>
              <a:ext cx="255" cy="292"/>
            </a:xfrm>
            <a:prstGeom prst="rect">
              <a:avLst/>
            </a:prstGeom>
            <a:noFill/>
            <a:ln w="19050" algn="ctr">
              <a:noFill/>
              <a:miter lim="800000"/>
              <a:headEnd/>
              <a:tailEnd/>
            </a:ln>
            <a:effectLst/>
          </p:spPr>
          <p:txBody>
            <a:bodyPr wrap="none" lIns="90000" tIns="46800" rIns="90000" bIns="46800">
              <a:spAutoFit/>
            </a:bodyPr>
            <a:lstStyle/>
            <a:p>
              <a:pPr algn="ctr"/>
              <a:r>
                <a:rPr lang="en-US" altLang="ja-JP" sz="2400" b="1" dirty="0">
                  <a:solidFill>
                    <a:schemeClr val="accent2"/>
                  </a:solidFill>
                </a:rPr>
                <a:t>V</a:t>
              </a:r>
              <a:endParaRPr lang="ja-JP" altLang="en-US" sz="2400" b="1" dirty="0">
                <a:solidFill>
                  <a:schemeClr val="accent2"/>
                </a:solidFill>
              </a:endParaRPr>
            </a:p>
          </p:txBody>
        </p:sp>
        <p:sp>
          <p:nvSpPr>
            <p:cNvPr id="72734" name="Text Box 30"/>
            <p:cNvSpPr txBox="1">
              <a:spLocks noChangeArrowheads="1"/>
            </p:cNvSpPr>
            <p:nvPr/>
          </p:nvSpPr>
          <p:spPr bwMode="auto">
            <a:xfrm>
              <a:off x="2906" y="3748"/>
              <a:ext cx="255" cy="292"/>
            </a:xfrm>
            <a:prstGeom prst="rect">
              <a:avLst/>
            </a:prstGeom>
            <a:noFill/>
            <a:ln w="19050" algn="ctr">
              <a:noFill/>
              <a:miter lim="800000"/>
              <a:headEnd/>
              <a:tailEnd/>
            </a:ln>
            <a:effectLst/>
          </p:spPr>
          <p:txBody>
            <a:bodyPr wrap="none" lIns="90000" tIns="46800" rIns="90000" bIns="46800">
              <a:spAutoFit/>
            </a:bodyPr>
            <a:lstStyle/>
            <a:p>
              <a:pPr algn="ctr"/>
              <a:r>
                <a:rPr lang="en-US" altLang="ja-JP" sz="2400" b="1" dirty="0">
                  <a:solidFill>
                    <a:schemeClr val="accent2"/>
                  </a:solidFill>
                </a:rPr>
                <a:t>V</a:t>
              </a:r>
              <a:endParaRPr lang="ja-JP" altLang="en-US" sz="2400" b="1" dirty="0">
                <a:solidFill>
                  <a:schemeClr val="accent2"/>
                </a:solidFill>
              </a:endParaRPr>
            </a:p>
          </p:txBody>
        </p:sp>
        <p:sp>
          <p:nvSpPr>
            <p:cNvPr id="72737" name="Text Box 33"/>
            <p:cNvSpPr txBox="1">
              <a:spLocks noChangeArrowheads="1"/>
            </p:cNvSpPr>
            <p:nvPr/>
          </p:nvSpPr>
          <p:spPr bwMode="auto">
            <a:xfrm>
              <a:off x="4040" y="3748"/>
              <a:ext cx="255" cy="292"/>
            </a:xfrm>
            <a:prstGeom prst="rect">
              <a:avLst/>
            </a:prstGeom>
            <a:noFill/>
            <a:ln w="19050" algn="ctr">
              <a:noFill/>
              <a:miter lim="800000"/>
              <a:headEnd/>
              <a:tailEnd/>
            </a:ln>
            <a:effectLst/>
          </p:spPr>
          <p:txBody>
            <a:bodyPr wrap="none" lIns="90000" tIns="46800" rIns="90000" bIns="46800">
              <a:spAutoFit/>
            </a:bodyPr>
            <a:lstStyle/>
            <a:p>
              <a:pPr algn="ctr"/>
              <a:r>
                <a:rPr lang="en-US" altLang="ja-JP" sz="2400" b="1" dirty="0" smtClean="0">
                  <a:solidFill>
                    <a:schemeClr val="accent2"/>
                  </a:solidFill>
                </a:rPr>
                <a:t>V</a:t>
              </a:r>
              <a:endParaRPr lang="ja-JP" altLang="en-US" sz="2400" b="1" dirty="0">
                <a:solidFill>
                  <a:schemeClr val="accent2"/>
                </a:solidFill>
              </a:endParaRPr>
            </a:p>
          </p:txBody>
        </p:sp>
        <p:sp>
          <p:nvSpPr>
            <p:cNvPr id="72738" name="Text Box 34"/>
            <p:cNvSpPr txBox="1">
              <a:spLocks noChangeArrowheads="1"/>
            </p:cNvSpPr>
            <p:nvPr/>
          </p:nvSpPr>
          <p:spPr bwMode="auto">
            <a:xfrm>
              <a:off x="3677" y="3748"/>
              <a:ext cx="255" cy="292"/>
            </a:xfrm>
            <a:prstGeom prst="rect">
              <a:avLst/>
            </a:prstGeom>
            <a:noFill/>
            <a:ln w="19050" algn="ctr">
              <a:noFill/>
              <a:miter lim="800000"/>
              <a:headEnd/>
              <a:tailEnd/>
            </a:ln>
            <a:effectLst/>
          </p:spPr>
          <p:txBody>
            <a:bodyPr wrap="none" lIns="90000" tIns="46800" rIns="90000" bIns="46800">
              <a:spAutoFit/>
            </a:bodyPr>
            <a:lstStyle/>
            <a:p>
              <a:pPr algn="ctr"/>
              <a:r>
                <a:rPr lang="en-US" altLang="ja-JP" sz="2400" b="1" dirty="0">
                  <a:solidFill>
                    <a:schemeClr val="accent2"/>
                  </a:solidFill>
                </a:rPr>
                <a:t>V</a:t>
              </a:r>
              <a:endParaRPr lang="ja-JP" altLang="en-US" sz="2400" b="1" dirty="0">
                <a:solidFill>
                  <a:schemeClr val="accent2"/>
                </a:solidFill>
              </a:endParaRPr>
            </a:p>
          </p:txBody>
        </p:sp>
        <p:sp>
          <p:nvSpPr>
            <p:cNvPr id="72739" name="Text Box 35"/>
            <p:cNvSpPr txBox="1">
              <a:spLocks noChangeArrowheads="1"/>
            </p:cNvSpPr>
            <p:nvPr/>
          </p:nvSpPr>
          <p:spPr bwMode="auto">
            <a:xfrm>
              <a:off x="4448" y="3748"/>
              <a:ext cx="255" cy="292"/>
            </a:xfrm>
            <a:prstGeom prst="rect">
              <a:avLst/>
            </a:prstGeom>
            <a:noFill/>
            <a:ln w="19050" algn="ctr">
              <a:noFill/>
              <a:miter lim="800000"/>
              <a:headEnd/>
              <a:tailEnd/>
            </a:ln>
            <a:effectLst/>
          </p:spPr>
          <p:txBody>
            <a:bodyPr wrap="none" lIns="90000" tIns="46800" rIns="90000" bIns="46800">
              <a:spAutoFit/>
            </a:bodyPr>
            <a:lstStyle/>
            <a:p>
              <a:pPr algn="ctr"/>
              <a:r>
                <a:rPr lang="en-US" altLang="ja-JP" sz="2400" b="1" dirty="0" smtClean="0">
                  <a:solidFill>
                    <a:schemeClr val="accent2"/>
                  </a:solidFill>
                </a:rPr>
                <a:t>V</a:t>
              </a:r>
              <a:endParaRPr lang="ja-JP" altLang="en-US" sz="2400" b="1" dirty="0">
                <a:solidFill>
                  <a:schemeClr val="accent2"/>
                </a:solidFill>
              </a:endParaRPr>
            </a:p>
          </p:txBody>
        </p:sp>
        <p:sp>
          <p:nvSpPr>
            <p:cNvPr id="72744" name="Text Box 40"/>
            <p:cNvSpPr txBox="1">
              <a:spLocks noChangeArrowheads="1"/>
            </p:cNvSpPr>
            <p:nvPr/>
          </p:nvSpPr>
          <p:spPr bwMode="auto">
            <a:xfrm>
              <a:off x="2543" y="3748"/>
              <a:ext cx="255" cy="292"/>
            </a:xfrm>
            <a:prstGeom prst="rect">
              <a:avLst/>
            </a:prstGeom>
            <a:noFill/>
            <a:ln w="19050" algn="ctr">
              <a:noFill/>
              <a:miter lim="800000"/>
              <a:headEnd/>
              <a:tailEnd/>
            </a:ln>
            <a:effectLst/>
          </p:spPr>
          <p:txBody>
            <a:bodyPr wrap="none" lIns="90000" tIns="46800" rIns="90000" bIns="46800">
              <a:spAutoFit/>
            </a:bodyPr>
            <a:lstStyle/>
            <a:p>
              <a:pPr algn="ctr"/>
              <a:r>
                <a:rPr lang="en-US" altLang="ja-JP" sz="2400" b="1" dirty="0">
                  <a:solidFill>
                    <a:schemeClr val="accent2"/>
                  </a:solidFill>
                </a:rPr>
                <a:t>V</a:t>
              </a:r>
              <a:endParaRPr lang="ja-JP" altLang="en-US" sz="2400" b="1" dirty="0">
                <a:solidFill>
                  <a:schemeClr val="accent2"/>
                </a:solidFill>
              </a:endParaRPr>
            </a:p>
          </p:txBody>
        </p:sp>
        <p:sp>
          <p:nvSpPr>
            <p:cNvPr id="72749" name="Text Box 45"/>
            <p:cNvSpPr txBox="1">
              <a:spLocks noChangeArrowheads="1"/>
            </p:cNvSpPr>
            <p:nvPr/>
          </p:nvSpPr>
          <p:spPr bwMode="auto">
            <a:xfrm>
              <a:off x="2135" y="3748"/>
              <a:ext cx="255" cy="292"/>
            </a:xfrm>
            <a:prstGeom prst="rect">
              <a:avLst/>
            </a:prstGeom>
            <a:noFill/>
            <a:ln w="19050" algn="ctr">
              <a:noFill/>
              <a:miter lim="800000"/>
              <a:headEnd/>
              <a:tailEnd/>
            </a:ln>
            <a:effectLst/>
          </p:spPr>
          <p:txBody>
            <a:bodyPr wrap="none" lIns="90000" tIns="46800" rIns="90000" bIns="46800">
              <a:spAutoFit/>
            </a:bodyPr>
            <a:lstStyle/>
            <a:p>
              <a:pPr algn="ctr"/>
              <a:r>
                <a:rPr lang="en-US" altLang="ja-JP" sz="2400" b="1" dirty="0">
                  <a:solidFill>
                    <a:schemeClr val="accent2"/>
                  </a:solidFill>
                </a:rPr>
                <a:t>V</a:t>
              </a:r>
              <a:endParaRPr lang="ja-JP" altLang="en-US" sz="2400" b="1" dirty="0">
                <a:solidFill>
                  <a:schemeClr val="accent2"/>
                </a:solidFill>
              </a:endParaRPr>
            </a:p>
          </p:txBody>
        </p:sp>
        <p:sp>
          <p:nvSpPr>
            <p:cNvPr id="72750" name="Text Box 46"/>
            <p:cNvSpPr txBox="1">
              <a:spLocks noChangeArrowheads="1"/>
            </p:cNvSpPr>
            <p:nvPr/>
          </p:nvSpPr>
          <p:spPr bwMode="auto">
            <a:xfrm>
              <a:off x="1738" y="3748"/>
              <a:ext cx="255" cy="292"/>
            </a:xfrm>
            <a:prstGeom prst="rect">
              <a:avLst/>
            </a:prstGeom>
            <a:noFill/>
            <a:ln w="19050" algn="ctr">
              <a:noFill/>
              <a:miter lim="800000"/>
              <a:headEnd/>
              <a:tailEnd/>
            </a:ln>
            <a:effectLst/>
          </p:spPr>
          <p:txBody>
            <a:bodyPr wrap="none" lIns="90000" tIns="46800" rIns="90000" bIns="46800">
              <a:spAutoFit/>
            </a:bodyPr>
            <a:lstStyle/>
            <a:p>
              <a:pPr algn="ctr"/>
              <a:r>
                <a:rPr lang="en-US" altLang="ja-JP" sz="2400" b="1" dirty="0">
                  <a:solidFill>
                    <a:schemeClr val="accent2"/>
                  </a:solidFill>
                </a:rPr>
                <a:t>V</a:t>
              </a:r>
              <a:endParaRPr lang="ja-JP" altLang="en-US" sz="2400" b="1" dirty="0">
                <a:solidFill>
                  <a:schemeClr val="accent2"/>
                </a:solidFill>
              </a:endParaRPr>
            </a:p>
          </p:txBody>
        </p:sp>
        <p:sp>
          <p:nvSpPr>
            <p:cNvPr id="72751" name="Text Box 47"/>
            <p:cNvSpPr txBox="1">
              <a:spLocks noChangeArrowheads="1"/>
            </p:cNvSpPr>
            <p:nvPr/>
          </p:nvSpPr>
          <p:spPr bwMode="auto">
            <a:xfrm>
              <a:off x="1375" y="3748"/>
              <a:ext cx="255" cy="292"/>
            </a:xfrm>
            <a:prstGeom prst="rect">
              <a:avLst/>
            </a:prstGeom>
            <a:noFill/>
            <a:ln w="19050" algn="ctr">
              <a:noFill/>
              <a:miter lim="800000"/>
              <a:headEnd/>
              <a:tailEnd/>
            </a:ln>
            <a:effectLst/>
          </p:spPr>
          <p:txBody>
            <a:bodyPr wrap="none" lIns="90000" tIns="46800" rIns="90000" bIns="46800">
              <a:spAutoFit/>
            </a:bodyPr>
            <a:lstStyle/>
            <a:p>
              <a:pPr algn="ctr"/>
              <a:r>
                <a:rPr lang="en-US" altLang="ja-JP" sz="2400" b="1" dirty="0" smtClean="0">
                  <a:solidFill>
                    <a:schemeClr val="accent2"/>
                  </a:solidFill>
                </a:rPr>
                <a:t>V</a:t>
              </a:r>
              <a:endParaRPr lang="ja-JP" altLang="en-US" sz="2400" b="1" dirty="0">
                <a:solidFill>
                  <a:schemeClr val="accent2"/>
                </a:solidFill>
              </a:endParaRPr>
            </a:p>
          </p:txBody>
        </p:sp>
        <p:sp>
          <p:nvSpPr>
            <p:cNvPr id="72752" name="Text Box 48"/>
            <p:cNvSpPr txBox="1">
              <a:spLocks noChangeArrowheads="1"/>
            </p:cNvSpPr>
            <p:nvPr/>
          </p:nvSpPr>
          <p:spPr bwMode="auto">
            <a:xfrm>
              <a:off x="967" y="3748"/>
              <a:ext cx="255" cy="292"/>
            </a:xfrm>
            <a:prstGeom prst="rect">
              <a:avLst/>
            </a:prstGeom>
            <a:noFill/>
            <a:ln w="19050" algn="ctr">
              <a:noFill/>
              <a:miter lim="800000"/>
              <a:headEnd/>
              <a:tailEnd/>
            </a:ln>
            <a:effectLst/>
          </p:spPr>
          <p:txBody>
            <a:bodyPr wrap="none" lIns="90000" tIns="46800" rIns="90000" bIns="46800">
              <a:spAutoFit/>
            </a:bodyPr>
            <a:lstStyle/>
            <a:p>
              <a:pPr algn="ctr"/>
              <a:r>
                <a:rPr lang="en-US" altLang="ja-JP" sz="2400" b="1" dirty="0" smtClean="0">
                  <a:solidFill>
                    <a:schemeClr val="accent2"/>
                  </a:solidFill>
                </a:rPr>
                <a:t>V	</a:t>
              </a:r>
              <a:endParaRPr lang="ja-JP" altLang="en-US" sz="2400" b="1" dirty="0">
                <a:solidFill>
                  <a:schemeClr val="accent2"/>
                </a:solidFill>
              </a:endParaRPr>
            </a:p>
          </p:txBody>
        </p:sp>
      </p:grpSp>
      <p:sp>
        <p:nvSpPr>
          <p:cNvPr id="72755" name="Line 51"/>
          <p:cNvSpPr>
            <a:spLocks noChangeShapeType="1"/>
          </p:cNvSpPr>
          <p:nvPr/>
        </p:nvSpPr>
        <p:spPr bwMode="auto">
          <a:xfrm>
            <a:off x="4932363" y="5516563"/>
            <a:ext cx="0" cy="360362"/>
          </a:xfrm>
          <a:prstGeom prst="line">
            <a:avLst/>
          </a:prstGeom>
          <a:noFill/>
          <a:ln w="38100">
            <a:solidFill>
              <a:srgbClr val="008000"/>
            </a:solidFill>
            <a:round/>
            <a:headEnd/>
            <a:tailEnd type="triangle" w="lg" len="lg"/>
          </a:ln>
          <a:effectLst/>
        </p:spPr>
        <p:txBody>
          <a:bodyPr/>
          <a:lstStyle/>
          <a:p>
            <a:endParaRPr lang="ja-JP" altLang="en-US"/>
          </a:p>
        </p:txBody>
      </p:sp>
      <p:sp>
        <p:nvSpPr>
          <p:cNvPr id="72756" name="Line 52"/>
          <p:cNvSpPr>
            <a:spLocks noChangeShapeType="1"/>
          </p:cNvSpPr>
          <p:nvPr/>
        </p:nvSpPr>
        <p:spPr bwMode="auto">
          <a:xfrm>
            <a:off x="4716463" y="5516563"/>
            <a:ext cx="0" cy="360362"/>
          </a:xfrm>
          <a:prstGeom prst="line">
            <a:avLst/>
          </a:prstGeom>
          <a:noFill/>
          <a:ln w="38100">
            <a:solidFill>
              <a:schemeClr val="accent2"/>
            </a:solidFill>
            <a:round/>
            <a:headEnd/>
            <a:tailEnd type="triangle" w="lg" len="lg"/>
          </a:ln>
          <a:effectLst/>
        </p:spPr>
        <p:txBody>
          <a:bodyPr/>
          <a:lstStyle/>
          <a:p>
            <a:endParaRPr lang="ja-JP" altLang="en-US"/>
          </a:p>
        </p:txBody>
      </p:sp>
      <p:sp>
        <p:nvSpPr>
          <p:cNvPr id="72757" name="Rectangle 53"/>
          <p:cNvSpPr>
            <a:spLocks noChangeArrowheads="1"/>
          </p:cNvSpPr>
          <p:nvPr/>
        </p:nvSpPr>
        <p:spPr bwMode="auto">
          <a:xfrm>
            <a:off x="6948488" y="5373688"/>
            <a:ext cx="792162" cy="457200"/>
          </a:xfrm>
          <a:prstGeom prst="rect">
            <a:avLst/>
          </a:prstGeom>
          <a:noFill/>
          <a:ln w="9525">
            <a:noFill/>
            <a:miter lim="800000"/>
            <a:headEnd/>
            <a:tailEnd/>
          </a:ln>
          <a:effectLst/>
        </p:spPr>
        <p:txBody>
          <a:bodyPr>
            <a:spAutoFit/>
          </a:bodyPr>
          <a:lstStyle/>
          <a:p>
            <a:pPr>
              <a:spcBef>
                <a:spcPct val="20000"/>
              </a:spcBef>
            </a:pPr>
            <a:r>
              <a:rPr lang="en-US" altLang="ja-JP" sz="2400" b="1">
                <a:solidFill>
                  <a:srgbClr val="006600"/>
                </a:solidFill>
              </a:rPr>
              <a:t>tail</a:t>
            </a:r>
          </a:p>
        </p:txBody>
      </p:sp>
      <p:sp>
        <p:nvSpPr>
          <p:cNvPr id="72758" name="Rectangle 54"/>
          <p:cNvSpPr>
            <a:spLocks noChangeArrowheads="1"/>
          </p:cNvSpPr>
          <p:nvPr/>
        </p:nvSpPr>
        <p:spPr bwMode="auto">
          <a:xfrm>
            <a:off x="6948488" y="4889500"/>
            <a:ext cx="811212" cy="457200"/>
          </a:xfrm>
          <a:prstGeom prst="rect">
            <a:avLst/>
          </a:prstGeom>
          <a:noFill/>
          <a:ln w="9525">
            <a:noFill/>
            <a:miter lim="800000"/>
            <a:headEnd/>
            <a:tailEnd/>
          </a:ln>
          <a:effectLst/>
        </p:spPr>
        <p:txBody>
          <a:bodyPr wrap="none">
            <a:spAutoFit/>
          </a:bodyPr>
          <a:lstStyle/>
          <a:p>
            <a:pPr>
              <a:spcBef>
                <a:spcPct val="20000"/>
              </a:spcBef>
            </a:pPr>
            <a:r>
              <a:rPr lang="en-US" altLang="ja-JP" sz="2400" b="1">
                <a:solidFill>
                  <a:schemeClr val="accent2"/>
                </a:solidFill>
              </a:rPr>
              <a:t>head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270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275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270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2707">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2707">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270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3"/>
          <p:cNvSpPr txBox="1">
            <a:spLocks noChangeArrowheads="1"/>
          </p:cNvSpPr>
          <p:nvPr/>
        </p:nvSpPr>
        <p:spPr bwMode="auto">
          <a:xfrm>
            <a:off x="323528" y="1703857"/>
            <a:ext cx="6912918" cy="2009331"/>
          </a:xfrm>
          <a:prstGeom prst="rect">
            <a:avLst/>
          </a:prstGeom>
          <a:gradFill>
            <a:gsLst>
              <a:gs pos="0">
                <a:schemeClr val="bg1"/>
              </a:gs>
              <a:gs pos="50000">
                <a:schemeClr val="bg1">
                  <a:lumMod val="95000"/>
                </a:schemeClr>
              </a:gs>
              <a:gs pos="100000">
                <a:schemeClr val="bg1">
                  <a:lumMod val="85000"/>
                </a:schemeClr>
              </a:gs>
            </a:gsLst>
            <a:lin ang="5400000" scaled="0"/>
          </a:gradFill>
          <a:ln w="19050">
            <a:solidFill>
              <a:srgbClr val="990033"/>
            </a:solidFill>
            <a:miter lim="800000"/>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pPr>
              <a:spcBef>
                <a:spcPts val="600"/>
              </a:spcBef>
              <a:buFontTx/>
              <a:buNone/>
            </a:pPr>
            <a:r>
              <a:rPr lang="en-US" altLang="ja-JP" sz="2000" b="1" dirty="0" err="1"/>
              <a:t>int</a:t>
            </a:r>
            <a:r>
              <a:rPr lang="en-US" altLang="ja-JP" sz="2000" dirty="0"/>
              <a:t> </a:t>
            </a:r>
            <a:r>
              <a:rPr lang="en-US" altLang="ja-JP" sz="2000" b="1" dirty="0" err="1">
                <a:solidFill>
                  <a:srgbClr val="006600"/>
                </a:solidFill>
              </a:rPr>
              <a:t>QUEUE_ins</a:t>
            </a:r>
            <a:r>
              <a:rPr lang="en-US" altLang="ja-JP" sz="2000" dirty="0"/>
              <a:t> </a:t>
            </a:r>
            <a:r>
              <a:rPr lang="en-US" altLang="ja-JP" sz="2000" dirty="0" smtClean="0"/>
              <a:t>(</a:t>
            </a:r>
            <a:r>
              <a:rPr lang="en-US" altLang="ja-JP" sz="2000" b="1" dirty="0" smtClean="0"/>
              <a:t>QUEUE</a:t>
            </a:r>
            <a:r>
              <a:rPr lang="en-US" altLang="ja-JP" sz="2000" dirty="0" smtClean="0"/>
              <a:t> </a:t>
            </a:r>
            <a:r>
              <a:rPr lang="en-US" altLang="ja-JP" sz="2000" dirty="0">
                <a:solidFill>
                  <a:schemeClr val="accent2"/>
                </a:solidFill>
              </a:rPr>
              <a:t>*Q</a:t>
            </a:r>
            <a:r>
              <a:rPr lang="en-US" altLang="ja-JP" sz="2000" dirty="0"/>
              <a:t>, </a:t>
            </a:r>
            <a:r>
              <a:rPr lang="en-US" altLang="ja-JP" sz="2000" b="1" dirty="0" err="1"/>
              <a:t>int</a:t>
            </a:r>
            <a:r>
              <a:rPr lang="en-US" altLang="ja-JP" sz="2000" dirty="0"/>
              <a:t> </a:t>
            </a:r>
            <a:r>
              <a:rPr lang="en-US" altLang="ja-JP" sz="2000" dirty="0">
                <a:solidFill>
                  <a:schemeClr val="accent2"/>
                </a:solidFill>
              </a:rPr>
              <a:t>a</a:t>
            </a:r>
            <a:r>
              <a:rPr lang="en-US" altLang="ja-JP" sz="2000" dirty="0"/>
              <a:t>){</a:t>
            </a:r>
          </a:p>
          <a:p>
            <a:pPr>
              <a:lnSpc>
                <a:spcPct val="80000"/>
              </a:lnSpc>
              <a:spcBef>
                <a:spcPts val="600"/>
              </a:spcBef>
              <a:buFontTx/>
              <a:buNone/>
            </a:pPr>
            <a:r>
              <a:rPr lang="en-US" altLang="ja-JP" sz="2000" dirty="0"/>
              <a:t> </a:t>
            </a:r>
            <a:r>
              <a:rPr lang="en-US" altLang="ja-JP" sz="2000" dirty="0" smtClean="0"/>
              <a:t>  </a:t>
            </a:r>
            <a:r>
              <a:rPr lang="en-US" altLang="ja-JP" sz="2000" b="1" dirty="0"/>
              <a:t>if</a:t>
            </a:r>
            <a:r>
              <a:rPr lang="en-US" altLang="ja-JP" sz="2000" dirty="0"/>
              <a:t> </a:t>
            </a:r>
            <a:r>
              <a:rPr lang="en-US" altLang="ja-JP" sz="2000" dirty="0" smtClean="0"/>
              <a:t>(</a:t>
            </a:r>
            <a:r>
              <a:rPr lang="en-US" altLang="ja-JP" sz="2000" dirty="0" smtClean="0">
                <a:solidFill>
                  <a:schemeClr val="accent2"/>
                </a:solidFill>
              </a:rPr>
              <a:t>(Q-</a:t>
            </a:r>
            <a:r>
              <a:rPr lang="en-US" altLang="ja-JP" sz="2000" dirty="0">
                <a:solidFill>
                  <a:schemeClr val="accent2"/>
                </a:solidFill>
              </a:rPr>
              <a:t>&gt;t +</a:t>
            </a:r>
            <a:r>
              <a:rPr lang="en-US" altLang="ja-JP" sz="2000" dirty="0" smtClean="0">
                <a:solidFill>
                  <a:schemeClr val="accent2"/>
                </a:solidFill>
              </a:rPr>
              <a:t>1) </a:t>
            </a:r>
            <a:r>
              <a:rPr lang="en-US" altLang="ja-JP" sz="2000" dirty="0">
                <a:solidFill>
                  <a:schemeClr val="accent2"/>
                </a:solidFill>
              </a:rPr>
              <a:t>% Q-&gt;end == Q-&gt;</a:t>
            </a:r>
            <a:r>
              <a:rPr lang="en-US" altLang="ja-JP" sz="2000" dirty="0" smtClean="0">
                <a:solidFill>
                  <a:schemeClr val="accent2"/>
                </a:solidFill>
              </a:rPr>
              <a:t>s</a:t>
            </a:r>
            <a:r>
              <a:rPr lang="en-US" altLang="ja-JP" sz="2000" dirty="0" smtClean="0"/>
              <a:t>) </a:t>
            </a:r>
            <a:r>
              <a:rPr lang="en-US" altLang="ja-JP" sz="2000" b="1" dirty="0"/>
              <a:t>return</a:t>
            </a:r>
            <a:r>
              <a:rPr lang="en-US" altLang="ja-JP" sz="2000" dirty="0"/>
              <a:t> (</a:t>
            </a:r>
            <a:r>
              <a:rPr lang="en-US" altLang="ja-JP" sz="2000" dirty="0">
                <a:solidFill>
                  <a:schemeClr val="accent2"/>
                </a:solidFill>
              </a:rPr>
              <a:t>1</a:t>
            </a:r>
            <a:r>
              <a:rPr lang="en-US" altLang="ja-JP" sz="2000" dirty="0"/>
              <a:t>);   </a:t>
            </a:r>
            <a:r>
              <a:rPr lang="en-US" altLang="ja-JP" sz="2000" dirty="0">
                <a:solidFill>
                  <a:srgbClr val="CC3300"/>
                </a:solidFill>
              </a:rPr>
              <a:t>// overflow error</a:t>
            </a:r>
          </a:p>
          <a:p>
            <a:pPr>
              <a:lnSpc>
                <a:spcPct val="80000"/>
              </a:lnSpc>
              <a:spcBef>
                <a:spcPts val="600"/>
              </a:spcBef>
              <a:buFontTx/>
              <a:buNone/>
            </a:pPr>
            <a:r>
              <a:rPr lang="ja-JP" altLang="en-US" sz="2000" dirty="0"/>
              <a:t> </a:t>
            </a:r>
            <a:r>
              <a:rPr lang="ja-JP" altLang="en-US" sz="2000" dirty="0" smtClean="0"/>
              <a:t>  </a:t>
            </a:r>
            <a:r>
              <a:rPr lang="en-US" altLang="ja-JP" sz="2000" dirty="0">
                <a:solidFill>
                  <a:schemeClr val="accent2"/>
                </a:solidFill>
              </a:rPr>
              <a:t>Q-&gt;h[Q-&gt;t] = a</a:t>
            </a:r>
            <a:r>
              <a:rPr lang="en-US" altLang="ja-JP" sz="2000" dirty="0"/>
              <a:t>;</a:t>
            </a:r>
          </a:p>
          <a:p>
            <a:pPr>
              <a:lnSpc>
                <a:spcPct val="80000"/>
              </a:lnSpc>
              <a:spcBef>
                <a:spcPts val="600"/>
              </a:spcBef>
              <a:buFontTx/>
              <a:buNone/>
            </a:pPr>
            <a:r>
              <a:rPr lang="en-US" altLang="ja-JP" sz="2000" dirty="0"/>
              <a:t> </a:t>
            </a:r>
            <a:r>
              <a:rPr lang="en-US" altLang="ja-JP" sz="2000" dirty="0" smtClean="0"/>
              <a:t>  </a:t>
            </a:r>
            <a:r>
              <a:rPr lang="en-US" altLang="ja-JP" sz="2000" dirty="0">
                <a:solidFill>
                  <a:schemeClr val="accent2"/>
                </a:solidFill>
              </a:rPr>
              <a:t>Q-&gt;t = ( Q-&gt;t +1 ) % Q-&gt;end</a:t>
            </a:r>
            <a:r>
              <a:rPr lang="en-US" altLang="ja-JP" sz="2000" dirty="0"/>
              <a:t>;</a:t>
            </a:r>
          </a:p>
          <a:p>
            <a:pPr>
              <a:lnSpc>
                <a:spcPct val="80000"/>
              </a:lnSpc>
              <a:spcBef>
                <a:spcPts val="600"/>
              </a:spcBef>
              <a:buFontTx/>
              <a:buNone/>
            </a:pPr>
            <a:r>
              <a:rPr lang="en-US" altLang="ja-JP" sz="2000" dirty="0"/>
              <a:t> </a:t>
            </a:r>
            <a:r>
              <a:rPr lang="en-US" altLang="ja-JP" sz="2000" dirty="0" smtClean="0"/>
              <a:t>  </a:t>
            </a:r>
            <a:r>
              <a:rPr lang="en-US" altLang="ja-JP" sz="2000" b="1" dirty="0"/>
              <a:t>return</a:t>
            </a:r>
            <a:r>
              <a:rPr lang="en-US" altLang="ja-JP" sz="2000" dirty="0"/>
              <a:t> (</a:t>
            </a:r>
            <a:r>
              <a:rPr lang="en-US" altLang="ja-JP" sz="2000" dirty="0">
                <a:solidFill>
                  <a:schemeClr val="accent2"/>
                </a:solidFill>
              </a:rPr>
              <a:t>0</a:t>
            </a:r>
            <a:r>
              <a:rPr lang="en-US" altLang="ja-JP" sz="2000" dirty="0"/>
              <a:t>);</a:t>
            </a:r>
          </a:p>
          <a:p>
            <a:pPr>
              <a:lnSpc>
                <a:spcPct val="80000"/>
              </a:lnSpc>
              <a:spcBef>
                <a:spcPts val="600"/>
              </a:spcBef>
              <a:buFontTx/>
              <a:buNone/>
            </a:pPr>
            <a:r>
              <a:rPr lang="en-US" altLang="ja-JP" sz="2000" dirty="0"/>
              <a:t>}</a:t>
            </a:r>
          </a:p>
        </p:txBody>
      </p:sp>
      <p:sp>
        <p:nvSpPr>
          <p:cNvPr id="15" name="Rectangle 3"/>
          <p:cNvSpPr txBox="1">
            <a:spLocks noChangeArrowheads="1"/>
          </p:cNvSpPr>
          <p:nvPr/>
        </p:nvSpPr>
        <p:spPr bwMode="auto">
          <a:xfrm>
            <a:off x="323528" y="3861048"/>
            <a:ext cx="6912918" cy="1940357"/>
          </a:xfrm>
          <a:prstGeom prst="rect">
            <a:avLst/>
          </a:prstGeom>
          <a:gradFill>
            <a:gsLst>
              <a:gs pos="0">
                <a:schemeClr val="bg1"/>
              </a:gs>
              <a:gs pos="50000">
                <a:schemeClr val="bg1">
                  <a:lumMod val="95000"/>
                </a:schemeClr>
              </a:gs>
              <a:gs pos="100000">
                <a:schemeClr val="bg1">
                  <a:lumMod val="85000"/>
                </a:schemeClr>
              </a:gs>
            </a:gsLst>
            <a:lin ang="5400000" scaled="0"/>
          </a:gradFill>
          <a:ln w="19050">
            <a:solidFill>
              <a:srgbClr val="990033"/>
            </a:solidFill>
            <a:miter lim="800000"/>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pPr>
              <a:buFontTx/>
              <a:buNone/>
            </a:pPr>
            <a:r>
              <a:rPr lang="en-US" altLang="ja-JP" sz="2000" b="1" dirty="0" err="1"/>
              <a:t>int</a:t>
            </a:r>
            <a:r>
              <a:rPr lang="en-US" altLang="ja-JP" sz="2000" dirty="0"/>
              <a:t> </a:t>
            </a:r>
            <a:r>
              <a:rPr lang="en-US" altLang="ja-JP" sz="2000" b="1" dirty="0" err="1">
                <a:solidFill>
                  <a:srgbClr val="006600"/>
                </a:solidFill>
              </a:rPr>
              <a:t>QUEUE_ext</a:t>
            </a:r>
            <a:r>
              <a:rPr lang="en-US" altLang="ja-JP" sz="2000" dirty="0"/>
              <a:t> ( </a:t>
            </a:r>
            <a:r>
              <a:rPr lang="en-US" altLang="ja-JP" sz="2000" b="1" dirty="0"/>
              <a:t>QUEUE</a:t>
            </a:r>
            <a:r>
              <a:rPr lang="en-US" altLang="ja-JP" sz="2000" dirty="0"/>
              <a:t> </a:t>
            </a:r>
            <a:r>
              <a:rPr lang="en-US" altLang="ja-JP" sz="2000" dirty="0">
                <a:solidFill>
                  <a:schemeClr val="accent2"/>
                </a:solidFill>
              </a:rPr>
              <a:t>*S</a:t>
            </a:r>
            <a:r>
              <a:rPr lang="en-US" altLang="ja-JP" sz="2000" dirty="0"/>
              <a:t>, </a:t>
            </a:r>
            <a:r>
              <a:rPr lang="en-US" altLang="ja-JP" sz="2000" b="1" dirty="0" err="1"/>
              <a:t>int</a:t>
            </a:r>
            <a:r>
              <a:rPr lang="en-US" altLang="ja-JP" sz="2000" dirty="0"/>
              <a:t> </a:t>
            </a:r>
            <a:r>
              <a:rPr lang="en-US" altLang="ja-JP" sz="2000" dirty="0">
                <a:solidFill>
                  <a:schemeClr val="accent2"/>
                </a:solidFill>
              </a:rPr>
              <a:t>*a</a:t>
            </a:r>
            <a:r>
              <a:rPr lang="en-US" altLang="ja-JP" sz="2000" dirty="0"/>
              <a:t>){</a:t>
            </a:r>
          </a:p>
          <a:p>
            <a:pPr>
              <a:buFontTx/>
              <a:buNone/>
            </a:pPr>
            <a:r>
              <a:rPr lang="en-US" altLang="ja-JP" sz="2000" dirty="0"/>
              <a:t> </a:t>
            </a:r>
            <a:r>
              <a:rPr lang="en-US" altLang="ja-JP" sz="2000" b="1" dirty="0"/>
              <a:t> </a:t>
            </a:r>
            <a:r>
              <a:rPr lang="en-US" altLang="ja-JP" sz="2000" b="1" dirty="0" smtClean="0"/>
              <a:t> if</a:t>
            </a:r>
            <a:r>
              <a:rPr lang="en-US" altLang="ja-JP" sz="2000" dirty="0" smtClean="0"/>
              <a:t> (</a:t>
            </a:r>
            <a:r>
              <a:rPr lang="en-US" altLang="ja-JP" sz="2000" dirty="0" smtClean="0">
                <a:solidFill>
                  <a:schemeClr val="accent2"/>
                </a:solidFill>
              </a:rPr>
              <a:t>Q-</a:t>
            </a:r>
            <a:r>
              <a:rPr lang="en-US" altLang="ja-JP" sz="2000" dirty="0">
                <a:solidFill>
                  <a:schemeClr val="accent2"/>
                </a:solidFill>
              </a:rPr>
              <a:t>&gt;s == Q-&gt;</a:t>
            </a:r>
            <a:r>
              <a:rPr lang="en-US" altLang="ja-JP" sz="2000" dirty="0" smtClean="0">
                <a:solidFill>
                  <a:schemeClr val="accent2"/>
                </a:solidFill>
              </a:rPr>
              <a:t>t</a:t>
            </a:r>
            <a:r>
              <a:rPr lang="en-US" altLang="ja-JP" sz="2000" dirty="0" smtClean="0"/>
              <a:t>) </a:t>
            </a:r>
            <a:r>
              <a:rPr lang="en-US" altLang="ja-JP" sz="2000" b="1" dirty="0"/>
              <a:t>return</a:t>
            </a:r>
            <a:r>
              <a:rPr lang="en-US" altLang="ja-JP" sz="2000" dirty="0"/>
              <a:t> (</a:t>
            </a:r>
            <a:r>
              <a:rPr lang="en-US" altLang="ja-JP" sz="2000" dirty="0">
                <a:solidFill>
                  <a:schemeClr val="accent2"/>
                </a:solidFill>
              </a:rPr>
              <a:t>1</a:t>
            </a:r>
            <a:r>
              <a:rPr lang="en-US" altLang="ja-JP" sz="2000" dirty="0"/>
              <a:t>);   </a:t>
            </a:r>
            <a:r>
              <a:rPr lang="en-US" altLang="ja-JP" sz="2000" dirty="0">
                <a:solidFill>
                  <a:srgbClr val="CC3300"/>
                </a:solidFill>
              </a:rPr>
              <a:t>// underflow error</a:t>
            </a:r>
          </a:p>
          <a:p>
            <a:pPr>
              <a:buFontTx/>
              <a:buNone/>
            </a:pPr>
            <a:r>
              <a:rPr lang="ja-JP" altLang="en-US" sz="2000" dirty="0"/>
              <a:t> </a:t>
            </a:r>
            <a:r>
              <a:rPr lang="ja-JP" altLang="en-US" sz="2000" dirty="0" smtClean="0"/>
              <a:t>  </a:t>
            </a:r>
            <a:r>
              <a:rPr lang="ja-JP" altLang="en-US" sz="2000" dirty="0" smtClean="0">
                <a:solidFill>
                  <a:schemeClr val="accent2"/>
                </a:solidFill>
              </a:rPr>
              <a:t>*</a:t>
            </a:r>
            <a:r>
              <a:rPr lang="en-US" altLang="ja-JP" sz="2000" dirty="0">
                <a:solidFill>
                  <a:schemeClr val="accent2"/>
                </a:solidFill>
              </a:rPr>
              <a:t>a = Q-&gt;h[Q-&gt;s]</a:t>
            </a:r>
            <a:r>
              <a:rPr lang="en-US" altLang="ja-JP" sz="2000" dirty="0"/>
              <a:t>;</a:t>
            </a:r>
          </a:p>
          <a:p>
            <a:pPr>
              <a:buFontTx/>
              <a:buNone/>
            </a:pPr>
            <a:r>
              <a:rPr lang="en-US" altLang="ja-JP" sz="2000" dirty="0"/>
              <a:t>  </a:t>
            </a:r>
            <a:r>
              <a:rPr lang="en-US" altLang="ja-JP" sz="2000" dirty="0" smtClean="0"/>
              <a:t> </a:t>
            </a:r>
            <a:r>
              <a:rPr lang="en-US" altLang="ja-JP" sz="2000" dirty="0" smtClean="0">
                <a:solidFill>
                  <a:schemeClr val="accent2"/>
                </a:solidFill>
              </a:rPr>
              <a:t>Q-</a:t>
            </a:r>
            <a:r>
              <a:rPr lang="en-US" altLang="ja-JP" sz="2000" dirty="0">
                <a:solidFill>
                  <a:schemeClr val="accent2"/>
                </a:solidFill>
              </a:rPr>
              <a:t>&gt;s = ( Q-&gt;s +1 ) % Q-&gt;end</a:t>
            </a:r>
            <a:r>
              <a:rPr lang="en-US" altLang="ja-JP" sz="2000" dirty="0"/>
              <a:t>;</a:t>
            </a:r>
          </a:p>
          <a:p>
            <a:pPr>
              <a:buFontTx/>
              <a:buNone/>
            </a:pPr>
            <a:r>
              <a:rPr lang="en-US" altLang="ja-JP" sz="2000" dirty="0" smtClean="0"/>
              <a:t>   return </a:t>
            </a:r>
            <a:r>
              <a:rPr lang="en-US" altLang="ja-JP" sz="2000" dirty="0"/>
              <a:t>(</a:t>
            </a:r>
            <a:r>
              <a:rPr lang="en-US" altLang="ja-JP" sz="2000" dirty="0">
                <a:solidFill>
                  <a:schemeClr val="accent2"/>
                </a:solidFill>
              </a:rPr>
              <a:t>0</a:t>
            </a:r>
            <a:r>
              <a:rPr lang="en-US" altLang="ja-JP" sz="2000" dirty="0"/>
              <a:t>);</a:t>
            </a:r>
          </a:p>
          <a:p>
            <a:pPr>
              <a:buFontTx/>
              <a:buNone/>
            </a:pPr>
            <a:r>
              <a:rPr lang="en-US" altLang="ja-JP" sz="2000" dirty="0"/>
              <a:t>}</a:t>
            </a:r>
          </a:p>
        </p:txBody>
      </p:sp>
      <p:sp>
        <p:nvSpPr>
          <p:cNvPr id="70658"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ln/>
          <a:effectLst>
            <a:outerShdw dist="53882" dir="2700000" algn="ctr" rotWithShape="0">
              <a:schemeClr val="bg2">
                <a:alpha val="50000"/>
              </a:schemeClr>
            </a:outerShdw>
          </a:effectLst>
        </p:spPr>
        <p:txBody>
          <a:bodyPr/>
          <a:lstStyle/>
          <a:p>
            <a:r>
              <a:rPr lang="en-US" altLang="ja-JP" sz="3600" dirty="0" smtClean="0">
                <a:solidFill>
                  <a:schemeClr val="bg1"/>
                </a:solidFill>
                <a:effectLst>
                  <a:outerShdw blurRad="38100" dist="38100" dir="2700000" algn="tl">
                    <a:srgbClr val="000000"/>
                  </a:outerShdw>
                </a:effectLst>
              </a:rPr>
              <a:t>A Subroutine for Queue</a:t>
            </a:r>
            <a:endParaRPr lang="ja-JP" altLang="en-US" sz="3600" dirty="0">
              <a:solidFill>
                <a:schemeClr val="bg1"/>
              </a:solidFill>
              <a:effectLst>
                <a:outerShdw blurRad="38100" dist="38100" dir="2700000" algn="tl">
                  <a:srgbClr val="000000"/>
                </a:outerShdw>
              </a:effectLst>
            </a:endParaRPr>
          </a:p>
        </p:txBody>
      </p:sp>
      <p:sp>
        <p:nvSpPr>
          <p:cNvPr id="70659" name="Rectangle 3"/>
          <p:cNvSpPr>
            <a:spLocks noGrp="1" noChangeArrowheads="1"/>
          </p:cNvSpPr>
          <p:nvPr>
            <p:ph type="body" idx="1"/>
          </p:nvPr>
        </p:nvSpPr>
        <p:spPr>
          <a:xfrm>
            <a:off x="250825" y="908051"/>
            <a:ext cx="8135938" cy="792758"/>
          </a:xfrm>
        </p:spPr>
        <p:txBody>
          <a:bodyPr/>
          <a:lstStyle/>
          <a:p>
            <a:pPr>
              <a:lnSpc>
                <a:spcPct val="80000"/>
              </a:lnSpc>
              <a:buFontTx/>
              <a:buNone/>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en-US" altLang="ja-JP" sz="2400" dirty="0" smtClean="0"/>
              <a:t>An implementation of queue is the following</a:t>
            </a:r>
          </a:p>
          <a:p>
            <a:pPr>
              <a:lnSpc>
                <a:spcPct val="80000"/>
              </a:lnSpc>
              <a:buFontTx/>
              <a:buNone/>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en-US" altLang="ja-JP" sz="2400" dirty="0" smtClean="0"/>
              <a:t>they input a queue structure and the value to be written</a:t>
            </a:r>
          </a:p>
          <a:p>
            <a:pPr>
              <a:lnSpc>
                <a:spcPct val="80000"/>
              </a:lnSpc>
              <a:buFontTx/>
              <a:buNone/>
            </a:pPr>
            <a:endParaRPr lang="ja-JP" altLang="en-US" sz="2400" b="1" dirty="0">
              <a:solidFill>
                <a:srgbClr val="FF0000"/>
              </a:solidFill>
              <a:effectLst>
                <a:outerShdw blurRad="38100" dist="38100" dir="2700000" algn="tl">
                  <a:srgbClr val="C0C0C0"/>
                </a:outerShdw>
              </a:effectLst>
              <a:sym typeface="Wingdings" pitchFamily="2" charset="2"/>
            </a:endParaRPr>
          </a:p>
        </p:txBody>
      </p:sp>
      <p:graphicFrame>
        <p:nvGraphicFramePr>
          <p:cNvPr id="70660" name="Group 4"/>
          <p:cNvGraphicFramePr>
            <a:graphicFrameLocks noGrp="1"/>
          </p:cNvGraphicFramePr>
          <p:nvPr/>
        </p:nvGraphicFramePr>
        <p:xfrm>
          <a:off x="2940050" y="6078538"/>
          <a:ext cx="6096000" cy="520320"/>
        </p:xfrm>
        <a:graphic>
          <a:graphicData uri="http://schemas.openxmlformats.org/drawingml/2006/table">
            <a:tbl>
              <a:tblPr/>
              <a:tblGrid>
                <a:gridCol w="609600"/>
                <a:gridCol w="609600"/>
                <a:gridCol w="609600"/>
                <a:gridCol w="609600"/>
                <a:gridCol w="609600"/>
                <a:gridCol w="609600"/>
                <a:gridCol w="609600"/>
                <a:gridCol w="609600"/>
                <a:gridCol w="609600"/>
                <a:gridCol w="609600"/>
              </a:tblGrid>
              <a:tr h="519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0686" name="Text Box 30"/>
          <p:cNvSpPr txBox="1">
            <a:spLocks noChangeArrowheads="1"/>
          </p:cNvSpPr>
          <p:nvPr/>
        </p:nvSpPr>
        <p:spPr bwMode="auto">
          <a:xfrm>
            <a:off x="4276049" y="6078538"/>
            <a:ext cx="404576" cy="463846"/>
          </a:xfrm>
          <a:prstGeom prst="rect">
            <a:avLst/>
          </a:prstGeom>
          <a:noFill/>
          <a:ln w="19050" algn="ctr">
            <a:noFill/>
            <a:miter lim="800000"/>
            <a:headEnd/>
            <a:tailEnd/>
          </a:ln>
          <a:effectLst/>
        </p:spPr>
        <p:txBody>
          <a:bodyPr wrap="none" lIns="90000" tIns="46800" rIns="90000" bIns="46800">
            <a:spAutoFit/>
          </a:bodyPr>
          <a:lstStyle/>
          <a:p>
            <a:pPr algn="ctr"/>
            <a:r>
              <a:rPr lang="en-US" altLang="ja-JP" sz="2400" b="1" dirty="0" smtClean="0">
                <a:solidFill>
                  <a:schemeClr val="accent2"/>
                </a:solidFill>
              </a:rPr>
              <a:t>V</a:t>
            </a:r>
            <a:endParaRPr lang="ja-JP" altLang="en-US" sz="2400" b="1" dirty="0">
              <a:solidFill>
                <a:schemeClr val="accent2"/>
              </a:solidFill>
            </a:endParaRPr>
          </a:p>
        </p:txBody>
      </p:sp>
      <p:sp>
        <p:nvSpPr>
          <p:cNvPr id="70687" name="Text Box 31"/>
          <p:cNvSpPr txBox="1">
            <a:spLocks noChangeArrowheads="1"/>
          </p:cNvSpPr>
          <p:nvPr/>
        </p:nvSpPr>
        <p:spPr bwMode="auto">
          <a:xfrm>
            <a:off x="4852312" y="6078538"/>
            <a:ext cx="404576" cy="463846"/>
          </a:xfrm>
          <a:prstGeom prst="rect">
            <a:avLst/>
          </a:prstGeom>
          <a:noFill/>
          <a:ln w="19050" algn="ctr">
            <a:noFill/>
            <a:miter lim="800000"/>
            <a:headEnd/>
            <a:tailEnd/>
          </a:ln>
          <a:effectLst/>
        </p:spPr>
        <p:txBody>
          <a:bodyPr wrap="none" lIns="90000" tIns="46800" rIns="90000" bIns="46800">
            <a:spAutoFit/>
          </a:bodyPr>
          <a:lstStyle/>
          <a:p>
            <a:pPr algn="ctr"/>
            <a:r>
              <a:rPr lang="en-US" altLang="ja-JP" sz="2400" b="1" dirty="0">
                <a:solidFill>
                  <a:schemeClr val="accent2"/>
                </a:solidFill>
              </a:rPr>
              <a:t>V</a:t>
            </a:r>
            <a:endParaRPr lang="ja-JP" altLang="en-US" sz="2400" b="1" dirty="0">
              <a:solidFill>
                <a:schemeClr val="accent2"/>
              </a:solidFill>
            </a:endParaRPr>
          </a:p>
        </p:txBody>
      </p:sp>
      <p:sp>
        <p:nvSpPr>
          <p:cNvPr id="70688" name="Text Box 32"/>
          <p:cNvSpPr txBox="1">
            <a:spLocks noChangeArrowheads="1"/>
          </p:cNvSpPr>
          <p:nvPr/>
        </p:nvSpPr>
        <p:spPr bwMode="auto">
          <a:xfrm>
            <a:off x="5428574" y="6078538"/>
            <a:ext cx="404576" cy="463846"/>
          </a:xfrm>
          <a:prstGeom prst="rect">
            <a:avLst/>
          </a:prstGeom>
          <a:noFill/>
          <a:ln w="19050" algn="ctr">
            <a:noFill/>
            <a:miter lim="800000"/>
            <a:headEnd/>
            <a:tailEnd/>
          </a:ln>
          <a:effectLst/>
        </p:spPr>
        <p:txBody>
          <a:bodyPr wrap="none" lIns="90000" tIns="46800" rIns="90000" bIns="46800">
            <a:spAutoFit/>
          </a:bodyPr>
          <a:lstStyle/>
          <a:p>
            <a:pPr algn="ctr"/>
            <a:r>
              <a:rPr lang="en-US" altLang="ja-JP" sz="2400" b="1" dirty="0">
                <a:solidFill>
                  <a:schemeClr val="accent2"/>
                </a:solidFill>
              </a:rPr>
              <a:t>V</a:t>
            </a:r>
            <a:endParaRPr lang="ja-JP" altLang="en-US" sz="2400" b="1" dirty="0">
              <a:solidFill>
                <a:schemeClr val="accent2"/>
              </a:solidFill>
            </a:endParaRPr>
          </a:p>
        </p:txBody>
      </p:sp>
      <p:sp>
        <p:nvSpPr>
          <p:cNvPr id="70689" name="Rectangle 33"/>
          <p:cNvSpPr>
            <a:spLocks noChangeArrowheads="1"/>
          </p:cNvSpPr>
          <p:nvPr/>
        </p:nvSpPr>
        <p:spPr bwMode="auto">
          <a:xfrm>
            <a:off x="5867400" y="2784475"/>
            <a:ext cx="3097213" cy="1939925"/>
          </a:xfrm>
          <a:prstGeom prst="rect">
            <a:avLst/>
          </a:prstGeom>
          <a:solidFill>
            <a:schemeClr val="bg1"/>
          </a:solidFill>
          <a:ln w="19050">
            <a:solidFill>
              <a:srgbClr val="008000"/>
            </a:solidFill>
            <a:miter lim="800000"/>
            <a:headEnd/>
            <a:tailEnd/>
          </a:ln>
          <a:effectLst>
            <a:outerShdw dist="53882" dir="2700000" algn="ctr" rotWithShape="0">
              <a:schemeClr val="bg2"/>
            </a:outerShdw>
          </a:effectLst>
        </p:spPr>
        <p:txBody>
          <a:bodyPr>
            <a:spAutoFit/>
          </a:bodyPr>
          <a:lstStyle/>
          <a:p>
            <a:r>
              <a:rPr lang="en-US" altLang="ja-JP" sz="2000" b="1" dirty="0" err="1">
                <a:sym typeface="Wingdings" pitchFamily="2" charset="2"/>
              </a:rPr>
              <a:t>typedef</a:t>
            </a:r>
            <a:r>
              <a:rPr lang="en-US" altLang="ja-JP" sz="2000" b="1" dirty="0">
                <a:sym typeface="Wingdings" pitchFamily="2" charset="2"/>
              </a:rPr>
              <a:t> </a:t>
            </a:r>
            <a:r>
              <a:rPr lang="en-US" altLang="ja-JP" sz="2000" b="1" dirty="0" err="1">
                <a:sym typeface="Wingdings" pitchFamily="2" charset="2"/>
              </a:rPr>
              <a:t>struct</a:t>
            </a:r>
            <a:r>
              <a:rPr lang="en-US" altLang="ja-JP" sz="2000" b="1" dirty="0">
                <a:sym typeface="Wingdings" pitchFamily="2" charset="2"/>
              </a:rPr>
              <a:t> </a:t>
            </a:r>
            <a:r>
              <a:rPr lang="en-US" altLang="ja-JP" sz="2000" dirty="0">
                <a:sym typeface="Wingdings" pitchFamily="2" charset="2"/>
              </a:rPr>
              <a:t> {</a:t>
            </a:r>
          </a:p>
          <a:p>
            <a:r>
              <a:rPr lang="en-US" altLang="ja-JP" sz="2000" b="1" dirty="0">
                <a:sym typeface="Wingdings" pitchFamily="2" charset="2"/>
              </a:rPr>
              <a:t>  </a:t>
            </a:r>
            <a:r>
              <a:rPr lang="en-US" altLang="ja-JP" sz="2000" b="1" dirty="0" err="1">
                <a:sym typeface="Wingdings" pitchFamily="2" charset="2"/>
              </a:rPr>
              <a:t>int</a:t>
            </a:r>
            <a:r>
              <a:rPr lang="en-US" altLang="ja-JP" sz="2000" b="1" dirty="0">
                <a:sym typeface="Wingdings" pitchFamily="2" charset="2"/>
              </a:rPr>
              <a:t> </a:t>
            </a:r>
            <a:r>
              <a:rPr lang="en-US" altLang="ja-JP" sz="2000" dirty="0">
                <a:solidFill>
                  <a:schemeClr val="accent2"/>
                </a:solidFill>
                <a:sym typeface="Wingdings" pitchFamily="2" charset="2"/>
              </a:rPr>
              <a:t>*h</a:t>
            </a:r>
            <a:r>
              <a:rPr lang="en-US" altLang="ja-JP" sz="2000" dirty="0">
                <a:sym typeface="Wingdings" pitchFamily="2" charset="2"/>
              </a:rPr>
              <a:t>;</a:t>
            </a:r>
            <a:r>
              <a:rPr lang="en-US" altLang="ja-JP" sz="2000" b="1" dirty="0">
                <a:sym typeface="Wingdings" pitchFamily="2" charset="2"/>
              </a:rPr>
              <a:t>    </a:t>
            </a:r>
            <a:r>
              <a:rPr lang="en-US" altLang="ja-JP" sz="2000" dirty="0">
                <a:solidFill>
                  <a:srgbClr val="CC3300"/>
                </a:solidFill>
                <a:sym typeface="Wingdings" pitchFamily="2" charset="2"/>
              </a:rPr>
              <a:t>// array for data</a:t>
            </a:r>
          </a:p>
          <a:p>
            <a:r>
              <a:rPr lang="en-US" altLang="ja-JP" sz="2000" b="1" dirty="0">
                <a:sym typeface="Wingdings" pitchFamily="2" charset="2"/>
              </a:rPr>
              <a:t>  </a:t>
            </a:r>
            <a:r>
              <a:rPr lang="en-US" altLang="ja-JP" sz="2000" b="1" dirty="0" err="1">
                <a:sym typeface="Wingdings" pitchFamily="2" charset="2"/>
              </a:rPr>
              <a:t>int</a:t>
            </a:r>
            <a:r>
              <a:rPr lang="en-US" altLang="ja-JP" sz="2000" b="1" dirty="0">
                <a:sym typeface="Wingdings" pitchFamily="2" charset="2"/>
              </a:rPr>
              <a:t> </a:t>
            </a:r>
            <a:r>
              <a:rPr lang="en-US" altLang="ja-JP" sz="2000" dirty="0">
                <a:solidFill>
                  <a:schemeClr val="accent2"/>
                </a:solidFill>
                <a:sym typeface="Wingdings" pitchFamily="2" charset="2"/>
              </a:rPr>
              <a:t>end</a:t>
            </a:r>
            <a:r>
              <a:rPr lang="en-US" altLang="ja-JP" sz="2000" dirty="0">
                <a:sym typeface="Wingdings" pitchFamily="2" charset="2"/>
              </a:rPr>
              <a:t>;  </a:t>
            </a:r>
            <a:r>
              <a:rPr lang="en-US" altLang="ja-JP" sz="2000" dirty="0">
                <a:solidFill>
                  <a:srgbClr val="CC3300"/>
                </a:solidFill>
                <a:sym typeface="Wingdings" pitchFamily="2" charset="2"/>
              </a:rPr>
              <a:t>// size of array</a:t>
            </a:r>
          </a:p>
          <a:p>
            <a:r>
              <a:rPr lang="en-US" altLang="ja-JP" sz="2000" b="1" dirty="0">
                <a:sym typeface="Wingdings" pitchFamily="2" charset="2"/>
              </a:rPr>
              <a:t>  </a:t>
            </a:r>
            <a:r>
              <a:rPr lang="en-US" altLang="ja-JP" sz="2000" b="1" dirty="0" err="1">
                <a:sym typeface="Wingdings" pitchFamily="2" charset="2"/>
              </a:rPr>
              <a:t>int</a:t>
            </a:r>
            <a:r>
              <a:rPr lang="en-US" altLang="ja-JP" sz="2000" b="1" dirty="0">
                <a:sym typeface="Wingdings" pitchFamily="2" charset="2"/>
              </a:rPr>
              <a:t> </a:t>
            </a:r>
            <a:r>
              <a:rPr lang="en-US" altLang="ja-JP" sz="2000" dirty="0">
                <a:solidFill>
                  <a:schemeClr val="accent2"/>
                </a:solidFill>
                <a:sym typeface="Wingdings" pitchFamily="2" charset="2"/>
              </a:rPr>
              <a:t>s</a:t>
            </a:r>
            <a:r>
              <a:rPr lang="en-US" altLang="ja-JP" sz="2000" dirty="0">
                <a:sym typeface="Wingdings" pitchFamily="2" charset="2"/>
              </a:rPr>
              <a:t>;    </a:t>
            </a:r>
            <a:r>
              <a:rPr lang="en-US" altLang="ja-JP" sz="2000" dirty="0">
                <a:solidFill>
                  <a:srgbClr val="CC3300"/>
                </a:solidFill>
                <a:sym typeface="Wingdings" pitchFamily="2" charset="2"/>
              </a:rPr>
              <a:t>// counter for head</a:t>
            </a:r>
          </a:p>
          <a:p>
            <a:r>
              <a:rPr lang="en-US" altLang="ja-JP" sz="2000" b="1" dirty="0">
                <a:sym typeface="Wingdings" pitchFamily="2" charset="2"/>
              </a:rPr>
              <a:t>  </a:t>
            </a:r>
            <a:r>
              <a:rPr lang="en-US" altLang="ja-JP" sz="2000" b="1" dirty="0" err="1">
                <a:sym typeface="Wingdings" pitchFamily="2" charset="2"/>
              </a:rPr>
              <a:t>int</a:t>
            </a:r>
            <a:r>
              <a:rPr lang="en-US" altLang="ja-JP" sz="2000" b="1" dirty="0">
                <a:sym typeface="Wingdings" pitchFamily="2" charset="2"/>
              </a:rPr>
              <a:t> </a:t>
            </a:r>
            <a:r>
              <a:rPr lang="en-US" altLang="ja-JP" sz="2000" dirty="0">
                <a:solidFill>
                  <a:schemeClr val="accent2"/>
                </a:solidFill>
                <a:sym typeface="Wingdings" pitchFamily="2" charset="2"/>
              </a:rPr>
              <a:t>t</a:t>
            </a:r>
            <a:r>
              <a:rPr lang="en-US" altLang="ja-JP" sz="2000" dirty="0">
                <a:sym typeface="Wingdings" pitchFamily="2" charset="2"/>
              </a:rPr>
              <a:t>;    </a:t>
            </a:r>
            <a:r>
              <a:rPr lang="en-US" altLang="ja-JP" sz="2000" dirty="0">
                <a:solidFill>
                  <a:srgbClr val="CC3300"/>
                </a:solidFill>
                <a:sym typeface="Wingdings" pitchFamily="2" charset="2"/>
              </a:rPr>
              <a:t>// counter for tail</a:t>
            </a:r>
            <a:endParaRPr lang="ja-JP" altLang="en-US" sz="2000" dirty="0">
              <a:solidFill>
                <a:srgbClr val="CC3300"/>
              </a:solidFill>
              <a:sym typeface="Wingdings" pitchFamily="2" charset="2"/>
            </a:endParaRPr>
          </a:p>
          <a:p>
            <a:r>
              <a:rPr lang="en-US" altLang="ja-JP" sz="2000" dirty="0">
                <a:sym typeface="Wingdings" pitchFamily="2" charset="2"/>
              </a:rPr>
              <a:t>}</a:t>
            </a:r>
            <a:r>
              <a:rPr lang="en-US" altLang="ja-JP" sz="2000" b="1" dirty="0">
                <a:sym typeface="Wingdings" pitchFamily="2" charset="2"/>
              </a:rPr>
              <a:t> QUEUE</a:t>
            </a:r>
            <a:endParaRPr lang="ja-JP" altLang="en-US" sz="2000" b="1" dirty="0">
              <a:sym typeface="Wingdings" pitchFamily="2" charset="2"/>
            </a:endParaRPr>
          </a:p>
        </p:txBody>
      </p:sp>
      <p:sp>
        <p:nvSpPr>
          <p:cNvPr id="70690" name="Line 34"/>
          <p:cNvSpPr>
            <a:spLocks noChangeShapeType="1"/>
          </p:cNvSpPr>
          <p:nvPr/>
        </p:nvSpPr>
        <p:spPr bwMode="auto">
          <a:xfrm>
            <a:off x="2987675" y="5876925"/>
            <a:ext cx="5976938" cy="0"/>
          </a:xfrm>
          <a:prstGeom prst="line">
            <a:avLst/>
          </a:prstGeom>
          <a:noFill/>
          <a:ln w="9525">
            <a:solidFill>
              <a:schemeClr val="tx1"/>
            </a:solidFill>
            <a:round/>
            <a:headEnd type="triangle" w="lg" len="lg"/>
            <a:tailEnd type="triangle" w="lg" len="lg"/>
          </a:ln>
          <a:effectLst/>
        </p:spPr>
        <p:txBody>
          <a:bodyPr/>
          <a:lstStyle/>
          <a:p>
            <a:endParaRPr lang="ja-JP" altLang="en-US"/>
          </a:p>
        </p:txBody>
      </p:sp>
      <p:sp>
        <p:nvSpPr>
          <p:cNvPr id="70691" name="Text Box 35"/>
          <p:cNvSpPr txBox="1">
            <a:spLocks noChangeArrowheads="1"/>
          </p:cNvSpPr>
          <p:nvPr/>
        </p:nvSpPr>
        <p:spPr bwMode="auto">
          <a:xfrm>
            <a:off x="2268538" y="6078538"/>
            <a:ext cx="620712" cy="519112"/>
          </a:xfrm>
          <a:prstGeom prst="rect">
            <a:avLst/>
          </a:prstGeom>
          <a:noFill/>
          <a:ln w="9525">
            <a:noFill/>
            <a:miter lim="800000"/>
            <a:headEnd/>
            <a:tailEnd/>
          </a:ln>
          <a:effectLst/>
        </p:spPr>
        <p:txBody>
          <a:bodyPr wrap="none">
            <a:spAutoFit/>
          </a:bodyPr>
          <a:lstStyle/>
          <a:p>
            <a:r>
              <a:rPr lang="en-US" altLang="ja-JP" b="1">
                <a:solidFill>
                  <a:srgbClr val="006600"/>
                </a:solidFill>
              </a:rPr>
              <a:t>h[]</a:t>
            </a:r>
          </a:p>
        </p:txBody>
      </p:sp>
      <p:sp>
        <p:nvSpPr>
          <p:cNvPr id="70692" name="Text Box 36"/>
          <p:cNvSpPr txBox="1">
            <a:spLocks noChangeArrowheads="1"/>
          </p:cNvSpPr>
          <p:nvPr/>
        </p:nvSpPr>
        <p:spPr bwMode="auto">
          <a:xfrm>
            <a:off x="7937500" y="5357813"/>
            <a:ext cx="738188" cy="519112"/>
          </a:xfrm>
          <a:prstGeom prst="rect">
            <a:avLst/>
          </a:prstGeom>
          <a:noFill/>
          <a:ln w="9525">
            <a:noFill/>
            <a:miter lim="800000"/>
            <a:headEnd/>
            <a:tailEnd/>
          </a:ln>
          <a:effectLst/>
        </p:spPr>
        <p:txBody>
          <a:bodyPr wrap="none">
            <a:spAutoFit/>
          </a:bodyPr>
          <a:lstStyle/>
          <a:p>
            <a:r>
              <a:rPr lang="en-US" altLang="ja-JP" b="1">
                <a:solidFill>
                  <a:srgbClr val="006600"/>
                </a:solidFill>
              </a:rPr>
              <a:t>end</a:t>
            </a:r>
          </a:p>
        </p:txBody>
      </p:sp>
      <p:sp>
        <p:nvSpPr>
          <p:cNvPr id="70693" name="AutoShape 37"/>
          <p:cNvSpPr>
            <a:spLocks noChangeArrowheads="1"/>
          </p:cNvSpPr>
          <p:nvPr/>
        </p:nvSpPr>
        <p:spPr bwMode="auto">
          <a:xfrm>
            <a:off x="6227763" y="5229225"/>
            <a:ext cx="649287" cy="503238"/>
          </a:xfrm>
          <a:prstGeom prst="wedgeRectCallout">
            <a:avLst>
              <a:gd name="adj1" fmla="val -42421"/>
              <a:gd name="adj2" fmla="val 133282"/>
            </a:avLst>
          </a:prstGeom>
          <a:solidFill>
            <a:schemeClr val="bg1"/>
          </a:solidFill>
          <a:ln w="19050">
            <a:solidFill>
              <a:srgbClr val="008000"/>
            </a:solidFill>
            <a:miter lim="800000"/>
            <a:headEnd/>
            <a:tailEnd/>
          </a:ln>
          <a:effectLst>
            <a:outerShdw dist="35921" dir="2700000" algn="ctr" rotWithShape="0">
              <a:schemeClr val="bg2"/>
            </a:outerShdw>
          </a:effectLst>
        </p:spPr>
        <p:txBody>
          <a:bodyPr/>
          <a:lstStyle/>
          <a:p>
            <a:pPr algn="ctr"/>
            <a:r>
              <a:rPr lang="en-US" altLang="ja-JP" b="1">
                <a:solidFill>
                  <a:srgbClr val="006600"/>
                </a:solidFill>
              </a:rPr>
              <a:t>t</a:t>
            </a:r>
          </a:p>
        </p:txBody>
      </p:sp>
      <p:sp>
        <p:nvSpPr>
          <p:cNvPr id="70694" name="AutoShape 38"/>
          <p:cNvSpPr>
            <a:spLocks noChangeArrowheads="1"/>
          </p:cNvSpPr>
          <p:nvPr/>
        </p:nvSpPr>
        <p:spPr bwMode="auto">
          <a:xfrm>
            <a:off x="4427538" y="5230813"/>
            <a:ext cx="649287" cy="503237"/>
          </a:xfrm>
          <a:prstGeom prst="wedgeRectCallout">
            <a:avLst>
              <a:gd name="adj1" fmla="val -42421"/>
              <a:gd name="adj2" fmla="val 133282"/>
            </a:avLst>
          </a:prstGeom>
          <a:solidFill>
            <a:schemeClr val="bg1"/>
          </a:solidFill>
          <a:ln w="19050">
            <a:solidFill>
              <a:srgbClr val="008000"/>
            </a:solidFill>
            <a:miter lim="800000"/>
            <a:headEnd/>
            <a:tailEnd/>
          </a:ln>
          <a:effectLst>
            <a:outerShdw dist="35921" dir="2700000" algn="ctr" rotWithShape="0">
              <a:schemeClr val="bg2"/>
            </a:outerShdw>
          </a:effectLst>
        </p:spPr>
        <p:txBody>
          <a:bodyPr/>
          <a:lstStyle/>
          <a:p>
            <a:pPr algn="ctr"/>
            <a:r>
              <a:rPr lang="en-US" altLang="ja-JP" b="1">
                <a:solidFill>
                  <a:srgbClr val="006600"/>
                </a:solidFill>
              </a:rPr>
              <a:t>s</a:t>
            </a:r>
          </a:p>
          <a:p>
            <a:pPr algn="ctr"/>
            <a:endParaRPr lang="en-US" altLang="ja-JP" b="1">
              <a:solidFill>
                <a:srgbClr val="0066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ln/>
          <a:effectLst>
            <a:outerShdw dist="53882" dir="2700000" algn="ctr" rotWithShape="0">
              <a:schemeClr val="bg2">
                <a:alpha val="50000"/>
              </a:schemeClr>
            </a:outerShdw>
          </a:effectLst>
        </p:spPr>
        <p:txBody>
          <a:bodyPr/>
          <a:lstStyle/>
          <a:p>
            <a:r>
              <a:rPr lang="en-US" altLang="ja-JP" sz="3600" dirty="0" smtClean="0">
                <a:solidFill>
                  <a:schemeClr val="bg1"/>
                </a:solidFill>
                <a:effectLst>
                  <a:outerShdw blurRad="38100" dist="38100" dir="2700000" algn="tl">
                    <a:srgbClr val="000000"/>
                  </a:outerShdw>
                </a:effectLst>
              </a:rPr>
              <a:t>Example of Usages</a:t>
            </a:r>
            <a:endParaRPr lang="ja-JP" altLang="en-US" sz="3600" dirty="0">
              <a:solidFill>
                <a:schemeClr val="bg1"/>
              </a:solidFill>
              <a:effectLst>
                <a:outerShdw blurRad="38100" dist="38100" dir="2700000" algn="tl">
                  <a:srgbClr val="000000"/>
                </a:outerShdw>
              </a:effectLst>
            </a:endParaRPr>
          </a:p>
        </p:txBody>
      </p:sp>
      <p:sp>
        <p:nvSpPr>
          <p:cNvPr id="92163" name="Rectangle 3"/>
          <p:cNvSpPr>
            <a:spLocks noGrp="1" noChangeArrowheads="1"/>
          </p:cNvSpPr>
          <p:nvPr>
            <p:ph type="body" idx="1"/>
          </p:nvPr>
        </p:nvSpPr>
        <p:spPr>
          <a:xfrm>
            <a:off x="396875" y="1268413"/>
            <a:ext cx="8135938" cy="3960812"/>
          </a:xfrm>
        </p:spPr>
        <p:txBody>
          <a:bodyPr/>
          <a:lstStyle/>
          <a:p>
            <a:pPr>
              <a:buFontTx/>
              <a:buNone/>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en-US" altLang="ja-JP" sz="2400" dirty="0" smtClean="0"/>
              <a:t>Input numbers one by one, and output five of them at once, at some points </a:t>
            </a:r>
            <a:endParaRPr lang="ja-JP" altLang="en-US" sz="2400" dirty="0"/>
          </a:p>
          <a:p>
            <a:pPr>
              <a:buFontTx/>
              <a:buNone/>
            </a:pPr>
            <a:endParaRPr lang="ja-JP" altLang="en-US" sz="2400" dirty="0"/>
          </a:p>
          <a:p>
            <a:pPr>
              <a:buFontTx/>
              <a:buNone/>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en-US" altLang="ja-JP" sz="2400" dirty="0" smtClean="0"/>
              <a:t>Draw the trajectory of the mouse cursor, with the fixed length</a:t>
            </a:r>
          </a:p>
          <a:p>
            <a:pPr>
              <a:buFontTx/>
              <a:buNone/>
            </a:pPr>
            <a:r>
              <a:rPr lang="ja-JP" altLang="en-US" sz="2400" dirty="0" smtClean="0"/>
              <a:t>  </a:t>
            </a:r>
            <a:r>
              <a:rPr lang="en-US" altLang="ja-JP" sz="2400" dirty="0" smtClean="0"/>
              <a:t>(store the locations of mouse cursor in queue (ex., 30 locations in each second), and delete the ones before the specified period)</a:t>
            </a:r>
          </a:p>
          <a:p>
            <a:pPr>
              <a:buFontTx/>
              <a:buNone/>
            </a:pPr>
            <a:endParaRPr lang="ja-JP" altLang="en-US" sz="2400" dirty="0"/>
          </a:p>
          <a:p>
            <a:pPr>
              <a:buFontTx/>
              <a:buNone/>
            </a:pPr>
            <a:endParaRPr lang="ja-JP" altLang="en-US" sz="2400" b="1" dirty="0">
              <a:solidFill>
                <a:srgbClr val="FF0000"/>
              </a:solidFill>
              <a:effectLst>
                <a:outerShdw blurRad="38100" dist="38100" dir="2700000" algn="tl">
                  <a:srgbClr val="C0C0C0"/>
                </a:outerShdw>
              </a:effectLst>
              <a:sym typeface="Wingdings" pitchFamily="2" charset="2"/>
            </a:endParaRPr>
          </a:p>
        </p:txBody>
      </p:sp>
      <p:graphicFrame>
        <p:nvGraphicFramePr>
          <p:cNvPr id="92164" name="Group 4"/>
          <p:cNvGraphicFramePr>
            <a:graphicFrameLocks noGrp="1"/>
          </p:cNvGraphicFramePr>
          <p:nvPr/>
        </p:nvGraphicFramePr>
        <p:xfrm>
          <a:off x="2940050" y="6078538"/>
          <a:ext cx="6096000" cy="520320"/>
        </p:xfrm>
        <a:graphic>
          <a:graphicData uri="http://schemas.openxmlformats.org/drawingml/2006/table">
            <a:tbl>
              <a:tblPr/>
              <a:tblGrid>
                <a:gridCol w="609600"/>
                <a:gridCol w="609600"/>
                <a:gridCol w="609600"/>
                <a:gridCol w="609600"/>
                <a:gridCol w="609600"/>
                <a:gridCol w="609600"/>
                <a:gridCol w="609600"/>
                <a:gridCol w="609600"/>
                <a:gridCol w="609600"/>
                <a:gridCol w="609600"/>
              </a:tblGrid>
              <a:tr h="519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2192" name="Line 32"/>
          <p:cNvSpPr>
            <a:spLocks noChangeShapeType="1"/>
          </p:cNvSpPr>
          <p:nvPr/>
        </p:nvSpPr>
        <p:spPr bwMode="auto">
          <a:xfrm>
            <a:off x="2987675" y="5876925"/>
            <a:ext cx="5976938" cy="0"/>
          </a:xfrm>
          <a:prstGeom prst="line">
            <a:avLst/>
          </a:prstGeom>
          <a:noFill/>
          <a:ln w="9525">
            <a:solidFill>
              <a:schemeClr val="tx1"/>
            </a:solidFill>
            <a:round/>
            <a:headEnd type="triangle" w="lg" len="lg"/>
            <a:tailEnd type="triangle" w="lg" len="lg"/>
          </a:ln>
          <a:effectLst/>
        </p:spPr>
        <p:txBody>
          <a:bodyPr/>
          <a:lstStyle/>
          <a:p>
            <a:endParaRPr lang="ja-JP" altLang="en-US"/>
          </a:p>
        </p:txBody>
      </p:sp>
      <p:sp>
        <p:nvSpPr>
          <p:cNvPr id="92193" name="Text Box 33"/>
          <p:cNvSpPr txBox="1">
            <a:spLocks noChangeArrowheads="1"/>
          </p:cNvSpPr>
          <p:nvPr/>
        </p:nvSpPr>
        <p:spPr bwMode="auto">
          <a:xfrm>
            <a:off x="2268538" y="6078538"/>
            <a:ext cx="620712" cy="519112"/>
          </a:xfrm>
          <a:prstGeom prst="rect">
            <a:avLst/>
          </a:prstGeom>
          <a:noFill/>
          <a:ln w="9525">
            <a:noFill/>
            <a:miter lim="800000"/>
            <a:headEnd/>
            <a:tailEnd/>
          </a:ln>
          <a:effectLst/>
        </p:spPr>
        <p:txBody>
          <a:bodyPr wrap="none">
            <a:spAutoFit/>
          </a:bodyPr>
          <a:lstStyle/>
          <a:p>
            <a:r>
              <a:rPr lang="en-US" altLang="ja-JP" b="1">
                <a:solidFill>
                  <a:srgbClr val="006600"/>
                </a:solidFill>
              </a:rPr>
              <a:t>h[]</a:t>
            </a:r>
          </a:p>
        </p:txBody>
      </p:sp>
      <p:sp>
        <p:nvSpPr>
          <p:cNvPr id="92194" name="Text Box 34"/>
          <p:cNvSpPr txBox="1">
            <a:spLocks noChangeArrowheads="1"/>
          </p:cNvSpPr>
          <p:nvPr/>
        </p:nvSpPr>
        <p:spPr bwMode="auto">
          <a:xfrm>
            <a:off x="7937500" y="5357813"/>
            <a:ext cx="738188" cy="519112"/>
          </a:xfrm>
          <a:prstGeom prst="rect">
            <a:avLst/>
          </a:prstGeom>
          <a:noFill/>
          <a:ln w="9525">
            <a:noFill/>
            <a:miter lim="800000"/>
            <a:headEnd/>
            <a:tailEnd/>
          </a:ln>
          <a:effectLst/>
        </p:spPr>
        <p:txBody>
          <a:bodyPr wrap="none">
            <a:spAutoFit/>
          </a:bodyPr>
          <a:lstStyle/>
          <a:p>
            <a:r>
              <a:rPr lang="en-US" altLang="ja-JP" b="1">
                <a:solidFill>
                  <a:srgbClr val="006600"/>
                </a:solidFill>
              </a:rPr>
              <a:t>end</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ln/>
          <a:effectLst>
            <a:outerShdw dist="53882" dir="2700000" algn="ctr" rotWithShape="0">
              <a:schemeClr val="bg2">
                <a:alpha val="50000"/>
              </a:schemeClr>
            </a:outerShdw>
          </a:effectLst>
        </p:spPr>
        <p:txBody>
          <a:bodyPr/>
          <a:lstStyle/>
          <a:p>
            <a:r>
              <a:rPr lang="en-US" altLang="ja-JP" sz="3600" dirty="0" smtClean="0">
                <a:solidFill>
                  <a:schemeClr val="bg1"/>
                </a:solidFill>
                <a:effectLst>
                  <a:outerShdw blurRad="38100" dist="38100" dir="2700000" algn="tl">
                    <a:srgbClr val="000000"/>
                  </a:outerShdw>
                </a:effectLst>
              </a:rPr>
              <a:t>List:</a:t>
            </a:r>
            <a:r>
              <a:rPr lang="ja-JP" altLang="en-US" sz="3600" dirty="0">
                <a:solidFill>
                  <a:schemeClr val="bg1"/>
                </a:solidFill>
                <a:effectLst>
                  <a:outerShdw blurRad="38100" dist="38100" dir="2700000" algn="tl">
                    <a:srgbClr val="000000"/>
                  </a:outerShdw>
                </a:effectLst>
              </a:rPr>
              <a:t> </a:t>
            </a:r>
            <a:r>
              <a:rPr lang="en-US" altLang="ja-JP" sz="3600" dirty="0" smtClean="0">
                <a:solidFill>
                  <a:schemeClr val="bg1"/>
                </a:solidFill>
                <a:effectLst>
                  <a:outerShdw blurRad="38100" dist="38100" dir="2700000" algn="tl">
                    <a:srgbClr val="000000"/>
                  </a:outerShdw>
                </a:effectLst>
              </a:rPr>
              <a:t>Ins/Del with Keeping the Order</a:t>
            </a:r>
            <a:endParaRPr lang="en-US" altLang="ja-JP" sz="3600" b="1" dirty="0">
              <a:solidFill>
                <a:schemeClr val="bg1"/>
              </a:solidFill>
              <a:effectLst>
                <a:outerShdw blurRad="38100" dist="38100" dir="2700000" algn="tl">
                  <a:srgbClr val="000000"/>
                </a:outerShdw>
              </a:effectLst>
            </a:endParaRPr>
          </a:p>
        </p:txBody>
      </p:sp>
      <p:sp>
        <p:nvSpPr>
          <p:cNvPr id="73731" name="Rectangle 3"/>
          <p:cNvSpPr>
            <a:spLocks noGrp="1" noChangeArrowheads="1"/>
          </p:cNvSpPr>
          <p:nvPr>
            <p:ph type="body" idx="1"/>
          </p:nvPr>
        </p:nvSpPr>
        <p:spPr>
          <a:xfrm>
            <a:off x="468313" y="1196975"/>
            <a:ext cx="8135937" cy="4392613"/>
          </a:xfrm>
        </p:spPr>
        <p:txBody>
          <a:bodyPr/>
          <a:lstStyle/>
          <a:p>
            <a:pPr>
              <a:lnSpc>
                <a:spcPct val="90000"/>
              </a:lnSpc>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Arrays are simple and useful, but need much cost for keeping the ordering</a:t>
            </a:r>
          </a:p>
          <a:p>
            <a:pPr>
              <a:lnSpc>
                <a:spcPct val="90000"/>
              </a:lnSpc>
              <a:buFontTx/>
              <a:buNone/>
            </a:pPr>
            <a:endParaRPr lang="en-US" altLang="ja-JP" sz="2400" b="1" dirty="0" smtClean="0">
              <a:solidFill>
                <a:srgbClr val="FF0000"/>
              </a:solidFill>
              <a:effectLst>
                <a:outerShdw blurRad="38100" dist="38100" dir="2700000" algn="tl">
                  <a:srgbClr val="C0C0C0"/>
                </a:outerShdw>
              </a:effectLst>
              <a:sym typeface="Wingdings" pitchFamily="2" charset="2"/>
            </a:endParaRPr>
          </a:p>
          <a:p>
            <a:pPr>
              <a:lnSpc>
                <a:spcPct val="90000"/>
              </a:lnSpc>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Can we have advantage for the ordering, with possibly lose some advantages on other functions</a:t>
            </a:r>
          </a:p>
          <a:p>
            <a:pPr>
              <a:lnSpc>
                <a:spcPct val="90000"/>
              </a:lnSpc>
              <a:buFontTx/>
              <a:buNone/>
            </a:pPr>
            <a:endParaRPr lang="en-US" altLang="ja-JP" sz="2400" b="1" dirty="0" smtClean="0">
              <a:solidFill>
                <a:srgbClr val="FF0000"/>
              </a:solidFill>
              <a:effectLst>
                <a:outerShdw blurRad="38100" dist="38100" dir="2700000" algn="tl">
                  <a:srgbClr val="C0C0C0"/>
                </a:outerShdw>
              </a:effectLst>
              <a:sym typeface="Wingdings" pitchFamily="2" charset="2"/>
            </a:endParaRPr>
          </a:p>
          <a:p>
            <a:pPr>
              <a:lnSpc>
                <a:spcPct val="90000"/>
              </a:lnSpc>
              <a:buFontTx/>
              <a:buNone/>
            </a:pPr>
            <a:r>
              <a:rPr lang="ja-JP" altLang="en-US" sz="2400" b="1" dirty="0" smtClean="0">
                <a:solidFill>
                  <a:srgbClr val="FF0000"/>
                </a:solidFill>
                <a:effectLst>
                  <a:outerShdw blurRad="38100" dist="38100" dir="2700000" algn="tl">
                    <a:srgbClr val="C0C0C0"/>
                  </a:outerShdw>
                </a:effectLst>
                <a:sym typeface="Wingdings" pitchFamily="2" charset="2"/>
              </a:rPr>
              <a:t> </a:t>
            </a:r>
            <a:r>
              <a:rPr lang="en-US" altLang="ja-JP" sz="2400" b="1" dirty="0" smtClean="0">
                <a:solidFill>
                  <a:srgbClr val="FF0000"/>
                </a:solidFill>
                <a:effectLst>
                  <a:outerShdw blurRad="38100" dist="38100" dir="2700000" algn="tl">
                    <a:srgbClr val="C0C0C0"/>
                  </a:outerShdw>
                </a:effectLst>
                <a:sym typeface="Wingdings" panose="05000000000000000000"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en-US" altLang="ja-JP" sz="2400" dirty="0" smtClean="0"/>
              <a:t>For example, random access can be lost</a:t>
            </a:r>
          </a:p>
          <a:p>
            <a:pPr>
              <a:lnSpc>
                <a:spcPct val="90000"/>
              </a:lnSpc>
              <a:buFontTx/>
              <a:buNone/>
            </a:pPr>
            <a:r>
              <a:rPr lang="en-US" altLang="ja-JP" sz="2400" dirty="0"/>
              <a:t> </a:t>
            </a:r>
            <a:r>
              <a:rPr lang="en-US" altLang="ja-JP" sz="2400" dirty="0" smtClean="0"/>
              <a:t>   (we can access to the k-</a:t>
            </a:r>
            <a:r>
              <a:rPr lang="en-US" altLang="ja-JP" sz="2400" dirty="0" err="1" smtClean="0"/>
              <a:t>th</a:t>
            </a:r>
            <a:r>
              <a:rPr lang="en-US" altLang="ja-JP" sz="2400" dirty="0" smtClean="0"/>
              <a:t> element in constant time for any k)</a:t>
            </a:r>
          </a:p>
          <a:p>
            <a:pPr>
              <a:lnSpc>
                <a:spcPct val="90000"/>
              </a:lnSpc>
              <a:buFontTx/>
              <a:buNone/>
            </a:pPr>
            <a:endParaRPr lang="ja-JP" altLang="en-US" sz="2400" b="1" dirty="0">
              <a:solidFill>
                <a:srgbClr val="FF0000"/>
              </a:solidFill>
              <a:effectLst>
                <a:outerShdw blurRad="38100" dist="38100" dir="2700000" algn="tl">
                  <a:srgbClr val="C0C0C0"/>
                </a:outerShdw>
              </a:effectLst>
              <a:sym typeface="Wingdings" pitchFamily="2" charset="2"/>
            </a:endParaRPr>
          </a:p>
          <a:p>
            <a:pPr>
              <a:lnSpc>
                <a:spcPct val="90000"/>
              </a:lnSpc>
              <a:buFontTx/>
              <a:buNone/>
            </a:pPr>
            <a:r>
              <a:rPr lang="ja-JP" altLang="en-US" sz="2400" b="1" dirty="0">
                <a:solidFill>
                  <a:srgbClr val="FF0000"/>
                </a:solidFill>
                <a:effectLst>
                  <a:outerShdw blurRad="38100" dist="38100" dir="2700000" algn="tl">
                    <a:srgbClr val="C0C0C0"/>
                  </a:outerShdw>
                </a:effectLst>
                <a:sym typeface="Wingdings" pitchFamily="2" charset="2"/>
              </a:rPr>
              <a:t>　</a:t>
            </a: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customers in the line of a counter service, with allowing cancel and breaking into the line</a:t>
            </a:r>
          </a:p>
          <a:p>
            <a:pPr>
              <a:lnSpc>
                <a:spcPct val="90000"/>
              </a:lnSpc>
              <a:buFontTx/>
              <a:buNone/>
            </a:pPr>
            <a:r>
              <a:rPr lang="ja-JP" altLang="en-US" sz="2400" b="1" dirty="0">
                <a:solidFill>
                  <a:srgbClr val="FF0000"/>
                </a:solidFill>
                <a:effectLst>
                  <a:outerShdw blurRad="38100" dist="38100" dir="2700000" algn="tl">
                    <a:srgbClr val="C0C0C0"/>
                  </a:outerShdw>
                </a:effectLst>
                <a:sym typeface="Wingdings" pitchFamily="2" charset="2"/>
              </a:rPr>
              <a:t>　</a:t>
            </a: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edition of document; insert/delete/move words, sentences, and sections, even pictures, in the sequence of letters (and objects)</a:t>
            </a:r>
          </a:p>
          <a:p>
            <a:pPr>
              <a:lnSpc>
                <a:spcPct val="90000"/>
              </a:lnSpc>
              <a:buFontTx/>
              <a:buNone/>
            </a:pPr>
            <a:endParaRPr lang="ja-JP" altLang="en-US" sz="2400" b="1" dirty="0">
              <a:solidFill>
                <a:srgbClr val="FF0000"/>
              </a:solidFill>
              <a:effectLst>
                <a:outerShdw blurRad="38100" dist="38100" dir="2700000" algn="tl">
                  <a:srgbClr val="C0C0C0"/>
                </a:outerShdw>
              </a:effectLst>
              <a:sym typeface="Wingdings" pitchFamily="2" charset="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ln/>
          <a:effectLst>
            <a:outerShdw dist="53882" dir="2700000" algn="ctr" rotWithShape="0">
              <a:schemeClr val="bg2">
                <a:alpha val="50000"/>
              </a:schemeClr>
            </a:outerShdw>
          </a:effectLst>
        </p:spPr>
        <p:txBody>
          <a:bodyPr/>
          <a:lstStyle/>
          <a:p>
            <a:r>
              <a:rPr lang="en-US" altLang="ja-JP" sz="3600" dirty="0" smtClean="0">
                <a:solidFill>
                  <a:schemeClr val="bg1"/>
                </a:solidFill>
                <a:effectLst>
                  <a:outerShdw blurRad="38100" dist="38100" dir="2700000" algn="tl">
                    <a:srgbClr val="000000"/>
                  </a:outerShdw>
                </a:effectLst>
              </a:rPr>
              <a:t>Memorize the Data</a:t>
            </a:r>
            <a:endParaRPr lang="ja-JP" altLang="en-US" sz="3600" dirty="0">
              <a:solidFill>
                <a:schemeClr val="bg1"/>
              </a:solidFill>
              <a:effectLst>
                <a:outerShdw blurRad="38100" dist="38100" dir="2700000" algn="tl">
                  <a:srgbClr val="000000"/>
                </a:outerShdw>
              </a:effectLst>
            </a:endParaRPr>
          </a:p>
        </p:txBody>
      </p:sp>
      <p:sp>
        <p:nvSpPr>
          <p:cNvPr id="6147" name="Rectangle 3"/>
          <p:cNvSpPr>
            <a:spLocks noGrp="1" noChangeArrowheads="1"/>
          </p:cNvSpPr>
          <p:nvPr>
            <p:ph type="body" idx="1"/>
          </p:nvPr>
        </p:nvSpPr>
        <p:spPr>
          <a:xfrm>
            <a:off x="609600" y="1196975"/>
            <a:ext cx="7772400" cy="4032250"/>
          </a:xfrm>
        </p:spPr>
        <p:txBody>
          <a:bodyPr/>
          <a:lstStyle/>
          <a:p>
            <a:pPr>
              <a:lnSpc>
                <a:spcPct val="90000"/>
              </a:lnSpc>
              <a:buFontTx/>
              <a:buNone/>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en-US" altLang="ja-JP" sz="2400" dirty="0" smtClean="0"/>
              <a:t>Memorization is a basic function of computers</a:t>
            </a:r>
          </a:p>
          <a:p>
            <a:pPr>
              <a:lnSpc>
                <a:spcPct val="90000"/>
              </a:lnSpc>
              <a:buFontTx/>
              <a:buNone/>
            </a:pPr>
            <a:endParaRPr lang="ja-JP" altLang="en-US" sz="2400" dirty="0"/>
          </a:p>
          <a:p>
            <a:pPr>
              <a:lnSpc>
                <a:spcPct val="90000"/>
              </a:lnSpc>
              <a:buFontTx/>
              <a:buNone/>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en-US" altLang="ja-JP" sz="2400" dirty="0" smtClean="0"/>
              <a:t>The efficiency on the utility depends on the way (structure) of memorization</a:t>
            </a:r>
          </a:p>
          <a:p>
            <a:pPr>
              <a:lnSpc>
                <a:spcPct val="90000"/>
              </a:lnSpc>
              <a:buFontTx/>
              <a:buNone/>
            </a:pPr>
            <a:r>
              <a:rPr lang="ja-JP" altLang="en-US" sz="2400" b="1" dirty="0">
                <a:solidFill>
                  <a:srgbClr val="FF0000"/>
                </a:solidFill>
                <a:effectLst>
                  <a:outerShdw blurRad="38100" dist="38100" dir="2700000" algn="tl">
                    <a:srgbClr val="C0C0C0"/>
                  </a:outerShdw>
                </a:effectLst>
                <a:sym typeface="Wingdings" pitchFamily="2" charset="2"/>
              </a:rPr>
              <a:t> </a:t>
            </a:r>
            <a:r>
              <a:rPr lang="en-US" altLang="ja-JP" sz="2400" b="1" dirty="0" smtClean="0">
                <a:solidFill>
                  <a:srgbClr val="FF0000"/>
                </a:solidFill>
                <a:effectLst>
                  <a:outerShdw blurRad="38100" dist="38100" dir="2700000" algn="tl">
                    <a:srgbClr val="C0C0C0"/>
                  </a:outerShdw>
                </a:effectLst>
                <a:sym typeface="Wingdings" pitchFamily="2" charset="2"/>
              </a:rPr>
              <a:t></a:t>
            </a:r>
            <a:r>
              <a:rPr lang="en-US" altLang="ja-JP" sz="2400" dirty="0" smtClean="0">
                <a:solidFill>
                  <a:srgbClr val="FF0000"/>
                </a:solidFill>
              </a:rPr>
              <a:t> </a:t>
            </a:r>
            <a:r>
              <a:rPr lang="en-US" altLang="ja-JP" sz="2400" dirty="0" smtClean="0"/>
              <a:t>cost for memorization, cost for search…</a:t>
            </a:r>
          </a:p>
          <a:p>
            <a:pPr>
              <a:lnSpc>
                <a:spcPct val="90000"/>
              </a:lnSpc>
              <a:buFontTx/>
              <a:buNone/>
            </a:pPr>
            <a:r>
              <a:rPr lang="ja-JP" altLang="en-US" sz="2400" dirty="0"/>
              <a:t>　</a:t>
            </a:r>
            <a:r>
              <a:rPr lang="en-US" altLang="ja-JP" sz="2400" b="1" dirty="0" smtClean="0">
                <a:solidFill>
                  <a:srgbClr val="FF0000"/>
                </a:solidFill>
                <a:effectLst>
                  <a:outerShdw blurRad="38100" dist="38100" dir="2700000" algn="tl">
                    <a:srgbClr val="C0C0C0"/>
                  </a:outerShdw>
                </a:effectLst>
              </a:rPr>
              <a:t>- </a:t>
            </a:r>
            <a:r>
              <a:rPr lang="en-US" altLang="ja-JP" sz="2400" dirty="0" smtClean="0"/>
              <a:t>write the data to a book as they come</a:t>
            </a:r>
          </a:p>
          <a:p>
            <a:pPr>
              <a:lnSpc>
                <a:spcPct val="90000"/>
              </a:lnSpc>
              <a:buFontTx/>
              <a:buNone/>
            </a:pPr>
            <a:r>
              <a:rPr lang="ja-JP" altLang="en-US" sz="2400" dirty="0"/>
              <a:t>　</a:t>
            </a:r>
            <a:r>
              <a:rPr lang="en-US" altLang="ja-JP" sz="2400" b="1" dirty="0" smtClean="0">
                <a:solidFill>
                  <a:srgbClr val="FF0000"/>
                </a:solidFill>
                <a:effectLst>
                  <a:outerShdw blurRad="38100" dist="38100" dir="2700000" algn="tl">
                    <a:srgbClr val="C0C0C0"/>
                  </a:outerShdw>
                </a:effectLst>
              </a:rPr>
              <a:t>- </a:t>
            </a:r>
            <a:r>
              <a:rPr lang="en-US" altLang="ja-JP" sz="2400" dirty="0" smtClean="0"/>
              <a:t>make shelves of books</a:t>
            </a:r>
          </a:p>
          <a:p>
            <a:pPr>
              <a:lnSpc>
                <a:spcPct val="90000"/>
              </a:lnSpc>
              <a:buFontTx/>
              <a:buNone/>
            </a:pPr>
            <a:endParaRPr lang="ja-JP" altLang="en-US" sz="2400" dirty="0"/>
          </a:p>
          <a:p>
            <a:pPr>
              <a:lnSpc>
                <a:spcPct val="90000"/>
              </a:lnSpc>
              <a:buFontTx/>
              <a:buNone/>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en-US" altLang="ja-JP" sz="2400" dirty="0" smtClean="0"/>
              <a:t>We should choose the ways, according to the objectives to store the data</a:t>
            </a:r>
          </a:p>
          <a:p>
            <a:pPr>
              <a:lnSpc>
                <a:spcPct val="90000"/>
              </a:lnSpc>
              <a:buFontTx/>
              <a:buNone/>
            </a:pPr>
            <a:endParaRPr lang="ja-JP" altLang="en-US" sz="2400" b="1" dirty="0">
              <a:solidFill>
                <a:srgbClr val="FF0000"/>
              </a:solidFill>
              <a:effectLst>
                <a:outerShdw blurRad="38100" dist="38100" dir="2700000" algn="tl">
                  <a:srgbClr val="C0C0C0"/>
                </a:outerShdw>
              </a:effectLst>
            </a:endParaRPr>
          </a:p>
        </p:txBody>
      </p:sp>
      <p:sp>
        <p:nvSpPr>
          <p:cNvPr id="6158" name="Text Box 14"/>
          <p:cNvSpPr txBox="1">
            <a:spLocks noChangeArrowheads="1"/>
          </p:cNvSpPr>
          <p:nvPr/>
        </p:nvSpPr>
        <p:spPr bwMode="auto">
          <a:xfrm>
            <a:off x="611188" y="5949950"/>
            <a:ext cx="7696200" cy="538163"/>
          </a:xfrm>
          <a:prstGeom prst="rect">
            <a:avLst/>
          </a:prstGeom>
          <a:solidFill>
            <a:schemeClr val="bg1"/>
          </a:solidFill>
          <a:ln w="19050">
            <a:solidFill>
              <a:srgbClr val="FF0000"/>
            </a:solidFill>
            <a:miter lim="800000"/>
            <a:headEnd/>
            <a:tailEnd/>
          </a:ln>
          <a:effectLst>
            <a:outerShdw dist="35921" dir="2700000" algn="ctr" rotWithShape="0">
              <a:schemeClr val="bg2">
                <a:alpha val="50000"/>
              </a:schemeClr>
            </a:outerShdw>
          </a:effectLst>
        </p:spPr>
        <p:txBody>
          <a:bodyPr/>
          <a:lstStyle/>
          <a:p>
            <a:pPr algn="ctr">
              <a:spcBef>
                <a:spcPct val="20000"/>
              </a:spcBef>
            </a:pPr>
            <a:r>
              <a:rPr lang="en-US" altLang="ja-JP" sz="2400" b="1" dirty="0" smtClean="0"/>
              <a:t>Way of memorization is said “data structure”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ln/>
          <a:effectLst>
            <a:outerShdw dist="53882" dir="2700000" algn="ctr" rotWithShape="0">
              <a:schemeClr val="bg2">
                <a:alpha val="50000"/>
              </a:schemeClr>
            </a:outerShdw>
          </a:effectLst>
        </p:spPr>
        <p:txBody>
          <a:bodyPr/>
          <a:lstStyle/>
          <a:p>
            <a:r>
              <a:rPr lang="en-US" altLang="ja-JP" sz="3600" dirty="0" smtClean="0">
                <a:solidFill>
                  <a:schemeClr val="bg1"/>
                </a:solidFill>
                <a:effectLst>
                  <a:outerShdw blurRad="38100" dist="38100" dir="2700000" algn="tl">
                    <a:srgbClr val="000000"/>
                  </a:outerShdw>
                </a:effectLst>
              </a:rPr>
              <a:t>Idea: Simulate a Chain</a:t>
            </a:r>
            <a:endParaRPr lang="en-US" altLang="ja-JP" sz="3600" b="1" dirty="0">
              <a:solidFill>
                <a:schemeClr val="bg1"/>
              </a:solidFill>
              <a:effectLst>
                <a:outerShdw blurRad="38100" dist="38100" dir="2700000" algn="tl">
                  <a:srgbClr val="000000"/>
                </a:outerShdw>
              </a:effectLst>
            </a:endParaRPr>
          </a:p>
        </p:txBody>
      </p:sp>
      <p:sp>
        <p:nvSpPr>
          <p:cNvPr id="77827" name="Rectangle 3"/>
          <p:cNvSpPr>
            <a:spLocks noGrp="1" noChangeArrowheads="1"/>
          </p:cNvSpPr>
          <p:nvPr>
            <p:ph type="body" idx="1"/>
          </p:nvPr>
        </p:nvSpPr>
        <p:spPr>
          <a:xfrm>
            <a:off x="504031" y="1052736"/>
            <a:ext cx="8135937" cy="5400675"/>
          </a:xfrm>
        </p:spPr>
        <p:txBody>
          <a:bodyPr/>
          <a:lstStyle/>
          <a:p>
            <a:pPr>
              <a:lnSpc>
                <a:spcPct val="90000"/>
              </a:lnSpc>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A (real) chain is useful, in such a situation</a:t>
            </a:r>
          </a:p>
          <a:p>
            <a:pPr>
              <a:lnSpc>
                <a:spcPct val="90000"/>
              </a:lnSpc>
              <a:buFontTx/>
              <a:buNone/>
            </a:pPr>
            <a:r>
              <a:rPr lang="en-US" altLang="ja-JP" sz="2400" dirty="0"/>
              <a:t> </a:t>
            </a:r>
            <a:r>
              <a:rPr lang="en-US" altLang="ja-JP" sz="2400" dirty="0" smtClean="0"/>
              <a:t>  however, finding the </a:t>
            </a:r>
            <a:r>
              <a:rPr lang="en-US" altLang="ja-JP" sz="2400" dirty="0" err="1" smtClean="0"/>
              <a:t>kth</a:t>
            </a:r>
            <a:r>
              <a:rPr lang="en-US" altLang="ja-JP" sz="2400" dirty="0"/>
              <a:t> </a:t>
            </a:r>
            <a:r>
              <a:rPr lang="en-US" altLang="ja-JP" sz="2400" dirty="0" smtClean="0"/>
              <a:t>is not light</a:t>
            </a:r>
          </a:p>
          <a:p>
            <a:pPr>
              <a:lnSpc>
                <a:spcPct val="90000"/>
              </a:lnSpc>
              <a:buFontTx/>
              <a:buNone/>
            </a:pPr>
            <a:r>
              <a:rPr lang="ja-JP" altLang="en-US" sz="2400" b="1" dirty="0">
                <a:solidFill>
                  <a:srgbClr val="FF0000"/>
                </a:solidFill>
                <a:effectLst>
                  <a:outerShdw blurRad="38100" dist="38100" dir="2700000" algn="tl">
                    <a:srgbClr val="C0C0C0"/>
                  </a:outerShdw>
                </a:effectLst>
                <a:sym typeface="Wingdings" pitchFamily="2" charset="2"/>
              </a:rPr>
              <a:t>　</a:t>
            </a:r>
            <a:r>
              <a:rPr lang="en-US" altLang="ja-JP" sz="2400" b="1" dirty="0" smtClean="0">
                <a:solidFill>
                  <a:srgbClr val="FF0000"/>
                </a:solidFill>
                <a:effectLst>
                  <a:outerShdw blurRad="38100" dist="38100" dir="2700000" algn="tl">
                    <a:srgbClr val="C0C0C0"/>
                  </a:outerShdw>
                </a:effectLst>
                <a:sym typeface="Wingdings" panose="05000000000000000000"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en-US" altLang="ja-JP" sz="2400" dirty="0" smtClean="0"/>
              <a:t>simulate this structure in the computer</a:t>
            </a:r>
          </a:p>
          <a:p>
            <a:pPr>
              <a:lnSpc>
                <a:spcPct val="90000"/>
              </a:lnSpc>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In a chain, the neighboring relations are fixed, but the place is not. Thus, each ring (cell) of the chain can be located at any place in the memory, and adjacency has to be kept</a:t>
            </a:r>
          </a:p>
          <a:p>
            <a:pPr>
              <a:lnSpc>
                <a:spcPct val="90000"/>
              </a:lnSpc>
              <a:buFontTx/>
              <a:buNone/>
            </a:pPr>
            <a:endParaRPr lang="ja-JP" altLang="en-US" sz="2400" dirty="0"/>
          </a:p>
          <a:p>
            <a:pPr>
              <a:lnSpc>
                <a:spcPct val="90000"/>
              </a:lnSpc>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Each cell has to store its neighbor (previous, and next)</a:t>
            </a:r>
          </a:p>
          <a:p>
            <a:pPr>
              <a:lnSpc>
                <a:spcPct val="90000"/>
              </a:lnSpc>
              <a:buFontTx/>
              <a:buNone/>
            </a:pPr>
            <a:r>
              <a:rPr lang="en-US" altLang="ja-JP" sz="2400" dirty="0"/>
              <a:t> </a:t>
            </a:r>
            <a:r>
              <a:rPr lang="en-US" altLang="ja-JP" sz="2400" dirty="0" smtClean="0"/>
              <a:t>  thus, each cell has three values</a:t>
            </a:r>
          </a:p>
          <a:p>
            <a:pPr>
              <a:lnSpc>
                <a:spcPct val="90000"/>
              </a:lnSpc>
              <a:buFontTx/>
              <a:buNone/>
            </a:pPr>
            <a:endParaRPr lang="ja-JP" altLang="en-US" sz="2400" dirty="0"/>
          </a:p>
          <a:p>
            <a:pPr>
              <a:lnSpc>
                <a:spcPct val="90000"/>
              </a:lnSpc>
              <a:buFontTx/>
              <a:buNone/>
            </a:pPr>
            <a:r>
              <a:rPr lang="ja-JP" altLang="en-US" sz="2400" b="1" dirty="0">
                <a:solidFill>
                  <a:srgbClr val="FF0000"/>
                </a:solidFill>
                <a:effectLst>
                  <a:outerShdw blurRad="38100" dist="38100" dir="2700000" algn="tl">
                    <a:srgbClr val="C0C0C0"/>
                  </a:outerShdw>
                </a:effectLst>
                <a:sym typeface="Wingdings" pitchFamily="2" charset="2"/>
              </a:rPr>
              <a:t>　</a:t>
            </a: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the value</a:t>
            </a:r>
            <a:endParaRPr lang="ja-JP" altLang="en-US" sz="2400" dirty="0"/>
          </a:p>
          <a:p>
            <a:pPr>
              <a:lnSpc>
                <a:spcPct val="90000"/>
              </a:lnSpc>
              <a:buFontTx/>
              <a:buNone/>
            </a:pPr>
            <a:r>
              <a:rPr lang="ja-JP" altLang="en-US" sz="2400" b="1" dirty="0">
                <a:solidFill>
                  <a:srgbClr val="FF0000"/>
                </a:solidFill>
                <a:effectLst>
                  <a:outerShdw blurRad="38100" dist="38100" dir="2700000" algn="tl">
                    <a:srgbClr val="C0C0C0"/>
                  </a:outerShdw>
                </a:effectLst>
                <a:sym typeface="Wingdings" pitchFamily="2" charset="2"/>
              </a:rPr>
              <a:t>　</a:t>
            </a: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the previous cell (position, or pointer)</a:t>
            </a:r>
          </a:p>
          <a:p>
            <a:pPr>
              <a:lnSpc>
                <a:spcPct val="90000"/>
              </a:lnSpc>
              <a:buFontTx/>
              <a:buNone/>
            </a:pPr>
            <a:r>
              <a:rPr lang="ja-JP" altLang="en-US" sz="2400" b="1" dirty="0">
                <a:solidFill>
                  <a:srgbClr val="FF0000"/>
                </a:solidFill>
                <a:effectLst>
                  <a:outerShdw blurRad="38100" dist="38100" dir="2700000" algn="tl">
                    <a:srgbClr val="C0C0C0"/>
                  </a:outerShdw>
                </a:effectLst>
                <a:sym typeface="Wingdings" pitchFamily="2" charset="2"/>
              </a:rPr>
              <a:t>　</a:t>
            </a: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the next cell (position, or pointer)</a:t>
            </a:r>
          </a:p>
        </p:txBody>
      </p:sp>
      <p:sp>
        <p:nvSpPr>
          <p:cNvPr id="77828" name="Rectangle 4"/>
          <p:cNvSpPr>
            <a:spLocks noChangeArrowheads="1"/>
          </p:cNvSpPr>
          <p:nvPr/>
        </p:nvSpPr>
        <p:spPr bwMode="auto">
          <a:xfrm>
            <a:off x="5220568" y="4581128"/>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a:t>1</a:t>
            </a:r>
          </a:p>
        </p:txBody>
      </p:sp>
      <p:sp>
        <p:nvSpPr>
          <p:cNvPr id="77829" name="Line 5"/>
          <p:cNvSpPr>
            <a:spLocks noChangeShapeType="1"/>
          </p:cNvSpPr>
          <p:nvPr/>
        </p:nvSpPr>
        <p:spPr bwMode="auto">
          <a:xfrm>
            <a:off x="5723805" y="4725591"/>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77830" name="Line 6"/>
          <p:cNvSpPr>
            <a:spLocks noChangeShapeType="1"/>
          </p:cNvSpPr>
          <p:nvPr/>
        </p:nvSpPr>
        <p:spPr bwMode="auto">
          <a:xfrm flipH="1">
            <a:off x="4931643" y="4870053"/>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77831" name="Rectangle 7"/>
          <p:cNvSpPr>
            <a:spLocks noChangeArrowheads="1"/>
          </p:cNvSpPr>
          <p:nvPr/>
        </p:nvSpPr>
        <p:spPr bwMode="auto">
          <a:xfrm>
            <a:off x="6084168" y="4581128"/>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a:t>5</a:t>
            </a:r>
          </a:p>
        </p:txBody>
      </p:sp>
      <p:sp>
        <p:nvSpPr>
          <p:cNvPr id="77832" name="Line 8"/>
          <p:cNvSpPr>
            <a:spLocks noChangeShapeType="1"/>
          </p:cNvSpPr>
          <p:nvPr/>
        </p:nvSpPr>
        <p:spPr bwMode="auto">
          <a:xfrm>
            <a:off x="6587405" y="4725591"/>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77833" name="Line 9"/>
          <p:cNvSpPr>
            <a:spLocks noChangeShapeType="1"/>
          </p:cNvSpPr>
          <p:nvPr/>
        </p:nvSpPr>
        <p:spPr bwMode="auto">
          <a:xfrm flipH="1">
            <a:off x="5795243" y="4870053"/>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77834" name="Rectangle 10"/>
          <p:cNvSpPr>
            <a:spLocks noChangeArrowheads="1"/>
          </p:cNvSpPr>
          <p:nvPr/>
        </p:nvSpPr>
        <p:spPr bwMode="auto">
          <a:xfrm>
            <a:off x="6947768" y="4581128"/>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a:t>7</a:t>
            </a:r>
          </a:p>
        </p:txBody>
      </p:sp>
      <p:sp>
        <p:nvSpPr>
          <p:cNvPr id="77835" name="Line 11"/>
          <p:cNvSpPr>
            <a:spLocks noChangeShapeType="1"/>
          </p:cNvSpPr>
          <p:nvPr/>
        </p:nvSpPr>
        <p:spPr bwMode="auto">
          <a:xfrm>
            <a:off x="7451005" y="4725591"/>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77836" name="Line 12"/>
          <p:cNvSpPr>
            <a:spLocks noChangeShapeType="1"/>
          </p:cNvSpPr>
          <p:nvPr/>
        </p:nvSpPr>
        <p:spPr bwMode="auto">
          <a:xfrm flipH="1">
            <a:off x="6658843" y="4870053"/>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77837" name="Rectangle 13"/>
          <p:cNvSpPr>
            <a:spLocks noChangeArrowheads="1"/>
          </p:cNvSpPr>
          <p:nvPr/>
        </p:nvSpPr>
        <p:spPr bwMode="auto">
          <a:xfrm>
            <a:off x="7811368" y="4581128"/>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a:t>3</a:t>
            </a:r>
          </a:p>
        </p:txBody>
      </p:sp>
      <p:sp>
        <p:nvSpPr>
          <p:cNvPr id="77838" name="Line 14"/>
          <p:cNvSpPr>
            <a:spLocks noChangeShapeType="1"/>
          </p:cNvSpPr>
          <p:nvPr/>
        </p:nvSpPr>
        <p:spPr bwMode="auto">
          <a:xfrm>
            <a:off x="8314605" y="4725591"/>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77839" name="Line 15"/>
          <p:cNvSpPr>
            <a:spLocks noChangeShapeType="1"/>
          </p:cNvSpPr>
          <p:nvPr/>
        </p:nvSpPr>
        <p:spPr bwMode="auto">
          <a:xfrm flipH="1">
            <a:off x="7522443" y="4870053"/>
            <a:ext cx="288925" cy="0"/>
          </a:xfrm>
          <a:prstGeom prst="line">
            <a:avLst/>
          </a:prstGeom>
          <a:noFill/>
          <a:ln w="9525">
            <a:solidFill>
              <a:schemeClr val="tx1"/>
            </a:solidFill>
            <a:round/>
            <a:headEnd/>
            <a:tailEnd type="triangle" w="med" len="med"/>
          </a:ln>
          <a:effectLst/>
        </p:spPr>
        <p:txBody>
          <a:bodyPr/>
          <a:lstStyle/>
          <a:p>
            <a:endParaRPr lang="ja-JP"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ln/>
          <a:effectLst>
            <a:outerShdw dist="53882" dir="2700000" algn="ctr" rotWithShape="0">
              <a:schemeClr val="bg2">
                <a:alpha val="50000"/>
              </a:schemeClr>
            </a:outerShdw>
          </a:effectLst>
        </p:spPr>
        <p:txBody>
          <a:bodyPr/>
          <a:lstStyle/>
          <a:p>
            <a:r>
              <a:rPr lang="en-US" altLang="ja-JP" sz="3600" dirty="0" smtClean="0">
                <a:solidFill>
                  <a:schemeClr val="bg1"/>
                </a:solidFill>
                <a:effectLst>
                  <a:outerShdw blurRad="38100" dist="38100" dir="2700000" algn="tl">
                    <a:srgbClr val="000000"/>
                  </a:outerShdw>
                </a:effectLst>
              </a:rPr>
              <a:t>Strategy for Insertion/deletion</a:t>
            </a:r>
            <a:endParaRPr lang="en-US" altLang="ja-JP" sz="3600" b="1" dirty="0">
              <a:solidFill>
                <a:schemeClr val="bg1"/>
              </a:solidFill>
              <a:effectLst>
                <a:outerShdw blurRad="38100" dist="38100" dir="2700000" algn="tl">
                  <a:srgbClr val="000000"/>
                </a:outerShdw>
              </a:effectLst>
            </a:endParaRPr>
          </a:p>
        </p:txBody>
      </p:sp>
      <p:sp>
        <p:nvSpPr>
          <p:cNvPr id="110595" name="Rectangle 3"/>
          <p:cNvSpPr>
            <a:spLocks noGrp="1" noChangeArrowheads="1"/>
          </p:cNvSpPr>
          <p:nvPr>
            <p:ph type="body" idx="1"/>
          </p:nvPr>
        </p:nvSpPr>
        <p:spPr>
          <a:xfrm>
            <a:off x="432147" y="1161256"/>
            <a:ext cx="8388003" cy="4608513"/>
          </a:xfrm>
        </p:spPr>
        <p:txBody>
          <a:bodyPr/>
          <a:lstStyle/>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 </a:t>
            </a:r>
            <a:r>
              <a:rPr lang="en-US" altLang="ja-JP" sz="2400" dirty="0" smtClean="0"/>
              <a:t>When detach/insert a ring of a chain, we,</a:t>
            </a:r>
          </a:p>
          <a:p>
            <a:pPr>
              <a:buFontTx/>
              <a:buNone/>
            </a:pPr>
            <a:r>
              <a:rPr lang="ja-JP" altLang="en-US" sz="2400" b="1" dirty="0">
                <a:solidFill>
                  <a:srgbClr val="FF0000"/>
                </a:solidFill>
                <a:effectLst>
                  <a:outerShdw blurRad="38100" dist="38100" dir="2700000" algn="tl">
                    <a:srgbClr val="C0C0C0"/>
                  </a:outerShdw>
                </a:effectLst>
                <a:sym typeface="Wingdings" pitchFamily="2" charset="2"/>
              </a:rPr>
              <a:t>　</a:t>
            </a:r>
            <a:r>
              <a:rPr lang="en-US" altLang="ja-JP" sz="2400" b="1" dirty="0" smtClean="0">
                <a:solidFill>
                  <a:srgbClr val="FF0000"/>
                </a:solidFill>
                <a:effectLst>
                  <a:outerShdw blurRad="38100" dist="38100" dir="2700000" algn="tl">
                    <a:srgbClr val="C0C0C0"/>
                  </a:outerShdw>
                </a:effectLst>
                <a:sym typeface="Wingdings" panose="05000000000000000000"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en-US" altLang="ja-JP" sz="2400" dirty="0" smtClean="0"/>
              <a:t>cut the relation to the neighbors (of the ring)</a:t>
            </a:r>
          </a:p>
          <a:p>
            <a:pPr>
              <a:buFontTx/>
              <a:buNone/>
            </a:pPr>
            <a:r>
              <a:rPr lang="ja-JP" altLang="en-US" sz="2400" b="1" dirty="0">
                <a:solidFill>
                  <a:srgbClr val="FF0000"/>
                </a:solidFill>
                <a:effectLst>
                  <a:outerShdw blurRad="38100" dist="38100" dir="2700000" algn="tl">
                    <a:srgbClr val="C0C0C0"/>
                  </a:outerShdw>
                </a:effectLst>
                <a:sym typeface="Wingdings" pitchFamily="2" charset="2"/>
              </a:rPr>
              <a:t>　</a:t>
            </a:r>
            <a:r>
              <a:rPr lang="en-US" altLang="ja-JP" sz="2400" b="1" dirty="0" smtClean="0">
                <a:solidFill>
                  <a:srgbClr val="FF0000"/>
                </a:solidFill>
                <a:effectLst>
                  <a:outerShdw blurRad="38100" dist="38100" dir="2700000" algn="tl">
                    <a:srgbClr val="C0C0C0"/>
                  </a:outerShdw>
                </a:effectLst>
                <a:sym typeface="Wingdings" panose="05000000000000000000"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en-US" altLang="ja-JP" sz="2400" dirty="0" smtClean="0"/>
              <a:t>for a cell, change the “adjacent relation” of its “neighbors”</a:t>
            </a:r>
          </a:p>
          <a:p>
            <a:pPr>
              <a:buFontTx/>
              <a:buNone/>
            </a:pPr>
            <a:endParaRPr lang="ja-JP" altLang="en-US" sz="2400" b="1" dirty="0">
              <a:solidFill>
                <a:srgbClr val="FF0000"/>
              </a:solidFill>
              <a:effectLst>
                <a:outerShdw blurRad="38100" dist="38100" dir="2700000" algn="tl">
                  <a:srgbClr val="C0C0C0"/>
                </a:outerShdw>
              </a:effectLst>
              <a:sym typeface="Wingdings" pitchFamily="2" charset="2"/>
            </a:endParaRPr>
          </a:p>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For insertion, change the adjacency relation of the cells, on the place to be inserted (the inserting cell becomes a new neighbor)</a:t>
            </a:r>
          </a:p>
          <a:p>
            <a:pPr>
              <a:buFontTx/>
              <a:buNone/>
            </a:pPr>
            <a:endParaRPr lang="en-US" altLang="ja-JP" sz="2400" b="1" dirty="0" smtClean="0">
              <a:solidFill>
                <a:srgbClr val="FF0000"/>
              </a:solidFill>
              <a:effectLst>
                <a:outerShdw blurRad="38100" dist="38100" dir="2700000" algn="tl">
                  <a:srgbClr val="C0C0C0"/>
                </a:outerShdw>
              </a:effectLst>
              <a:sym typeface="Wingdings" pitchFamily="2" charset="2"/>
            </a:endParaRPr>
          </a:p>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For deletion, directly connect each other, the neighbors of removing cell</a:t>
            </a:r>
          </a:p>
          <a:p>
            <a:pPr>
              <a:buFontTx/>
              <a:buNone/>
            </a:pPr>
            <a:endParaRPr lang="ja-JP" altLang="en-US" sz="2400" dirty="0"/>
          </a:p>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Both can be done in constant time when the target cell is given, and does not change the order</a:t>
            </a:r>
          </a:p>
          <a:p>
            <a:pPr>
              <a:buFontTx/>
              <a:buNone/>
            </a:pPr>
            <a:endParaRPr lang="ja-JP" altLang="en-US" sz="2400" dirty="0"/>
          </a:p>
        </p:txBody>
      </p:sp>
      <p:sp>
        <p:nvSpPr>
          <p:cNvPr id="110596" name="Rectangle 4"/>
          <p:cNvSpPr>
            <a:spLocks noChangeArrowheads="1"/>
          </p:cNvSpPr>
          <p:nvPr/>
        </p:nvSpPr>
        <p:spPr bwMode="auto">
          <a:xfrm>
            <a:off x="5437188" y="6021388"/>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a:t>1</a:t>
            </a:r>
          </a:p>
        </p:txBody>
      </p:sp>
      <p:sp>
        <p:nvSpPr>
          <p:cNvPr id="110597" name="Line 5"/>
          <p:cNvSpPr>
            <a:spLocks noChangeShapeType="1"/>
          </p:cNvSpPr>
          <p:nvPr/>
        </p:nvSpPr>
        <p:spPr bwMode="auto">
          <a:xfrm>
            <a:off x="5940425" y="6165850"/>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110598" name="Line 6"/>
          <p:cNvSpPr>
            <a:spLocks noChangeShapeType="1"/>
          </p:cNvSpPr>
          <p:nvPr/>
        </p:nvSpPr>
        <p:spPr bwMode="auto">
          <a:xfrm flipH="1">
            <a:off x="5148263" y="6310313"/>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110599" name="Rectangle 7"/>
          <p:cNvSpPr>
            <a:spLocks noChangeArrowheads="1"/>
          </p:cNvSpPr>
          <p:nvPr/>
        </p:nvSpPr>
        <p:spPr bwMode="auto">
          <a:xfrm>
            <a:off x="6300788" y="6021388"/>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a:t>5</a:t>
            </a:r>
          </a:p>
        </p:txBody>
      </p:sp>
      <p:sp>
        <p:nvSpPr>
          <p:cNvPr id="110600" name="Line 8"/>
          <p:cNvSpPr>
            <a:spLocks noChangeShapeType="1"/>
          </p:cNvSpPr>
          <p:nvPr/>
        </p:nvSpPr>
        <p:spPr bwMode="auto">
          <a:xfrm>
            <a:off x="6804025" y="6165850"/>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110601" name="Line 9"/>
          <p:cNvSpPr>
            <a:spLocks noChangeShapeType="1"/>
          </p:cNvSpPr>
          <p:nvPr/>
        </p:nvSpPr>
        <p:spPr bwMode="auto">
          <a:xfrm flipH="1">
            <a:off x="6011863" y="6310313"/>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110602" name="Rectangle 10"/>
          <p:cNvSpPr>
            <a:spLocks noChangeArrowheads="1"/>
          </p:cNvSpPr>
          <p:nvPr/>
        </p:nvSpPr>
        <p:spPr bwMode="auto">
          <a:xfrm>
            <a:off x="7164388" y="6021388"/>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a:t>7</a:t>
            </a:r>
          </a:p>
        </p:txBody>
      </p:sp>
      <p:sp>
        <p:nvSpPr>
          <p:cNvPr id="110603" name="Line 11"/>
          <p:cNvSpPr>
            <a:spLocks noChangeShapeType="1"/>
          </p:cNvSpPr>
          <p:nvPr/>
        </p:nvSpPr>
        <p:spPr bwMode="auto">
          <a:xfrm>
            <a:off x="7667625" y="6165850"/>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110604" name="Line 12"/>
          <p:cNvSpPr>
            <a:spLocks noChangeShapeType="1"/>
          </p:cNvSpPr>
          <p:nvPr/>
        </p:nvSpPr>
        <p:spPr bwMode="auto">
          <a:xfrm flipH="1">
            <a:off x="6875463" y="6310313"/>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110605" name="Rectangle 13"/>
          <p:cNvSpPr>
            <a:spLocks noChangeArrowheads="1"/>
          </p:cNvSpPr>
          <p:nvPr/>
        </p:nvSpPr>
        <p:spPr bwMode="auto">
          <a:xfrm>
            <a:off x="8027988" y="6021388"/>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a:t>3</a:t>
            </a:r>
          </a:p>
        </p:txBody>
      </p:sp>
      <p:sp>
        <p:nvSpPr>
          <p:cNvPr id="110606" name="Line 14"/>
          <p:cNvSpPr>
            <a:spLocks noChangeShapeType="1"/>
          </p:cNvSpPr>
          <p:nvPr/>
        </p:nvSpPr>
        <p:spPr bwMode="auto">
          <a:xfrm>
            <a:off x="8531225" y="6165850"/>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110607" name="Line 15"/>
          <p:cNvSpPr>
            <a:spLocks noChangeShapeType="1"/>
          </p:cNvSpPr>
          <p:nvPr/>
        </p:nvSpPr>
        <p:spPr bwMode="auto">
          <a:xfrm flipH="1">
            <a:off x="7739063" y="6310313"/>
            <a:ext cx="288925" cy="0"/>
          </a:xfrm>
          <a:prstGeom prst="line">
            <a:avLst/>
          </a:prstGeom>
          <a:noFill/>
          <a:ln w="9525">
            <a:solidFill>
              <a:schemeClr val="tx1"/>
            </a:solidFill>
            <a:round/>
            <a:headEnd/>
            <a:tailEnd type="triangle" w="med" len="med"/>
          </a:ln>
          <a:effectLst/>
        </p:spPr>
        <p:txBody>
          <a:bodyPr/>
          <a:lstStyle/>
          <a:p>
            <a:endParaRPr lang="ja-JP" alt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ln/>
          <a:effectLst>
            <a:outerShdw dist="53882" dir="2700000" algn="ctr" rotWithShape="0">
              <a:schemeClr val="bg2">
                <a:alpha val="50000"/>
              </a:schemeClr>
            </a:outerShdw>
          </a:effectLst>
        </p:spPr>
        <p:txBody>
          <a:bodyPr/>
          <a:lstStyle/>
          <a:p>
            <a:r>
              <a:rPr lang="en-US" altLang="ja-JP" sz="3600" dirty="0" smtClean="0">
                <a:solidFill>
                  <a:schemeClr val="bg1"/>
                </a:solidFill>
                <a:effectLst>
                  <a:outerShdw blurRad="38100" dist="38100" dir="2700000" algn="tl">
                    <a:srgbClr val="000000"/>
                  </a:outerShdw>
                </a:effectLst>
              </a:rPr>
              <a:t>Structure Using Pointer</a:t>
            </a:r>
            <a:endParaRPr lang="en-US" altLang="ja-JP" sz="3600" b="1" dirty="0">
              <a:solidFill>
                <a:schemeClr val="bg1"/>
              </a:solidFill>
              <a:effectLst>
                <a:outerShdw blurRad="38100" dist="38100" dir="2700000" algn="tl">
                  <a:srgbClr val="000000"/>
                </a:outerShdw>
              </a:effectLst>
            </a:endParaRPr>
          </a:p>
        </p:txBody>
      </p:sp>
      <p:sp>
        <p:nvSpPr>
          <p:cNvPr id="79875" name="Rectangle 3"/>
          <p:cNvSpPr>
            <a:spLocks noGrp="1" noChangeArrowheads="1"/>
          </p:cNvSpPr>
          <p:nvPr>
            <p:ph type="body" idx="1"/>
          </p:nvPr>
        </p:nvSpPr>
        <p:spPr>
          <a:xfrm>
            <a:off x="323528" y="1135061"/>
            <a:ext cx="8135937" cy="4968875"/>
          </a:xfrm>
        </p:spPr>
        <p:txBody>
          <a:bodyPr/>
          <a:lstStyle/>
          <a:p>
            <a:pPr>
              <a:lnSpc>
                <a:spcPct val="90000"/>
              </a:lnSpc>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Define this structure and allocate one block for each request</a:t>
            </a:r>
          </a:p>
          <a:p>
            <a:pPr>
              <a:lnSpc>
                <a:spcPct val="90000"/>
              </a:lnSpc>
              <a:buFontTx/>
              <a:buNone/>
            </a:pPr>
            <a:r>
              <a:rPr lang="ja-JP" altLang="en-US" sz="2400" b="1" dirty="0">
                <a:solidFill>
                  <a:srgbClr val="FF0000"/>
                </a:solidFill>
                <a:effectLst>
                  <a:outerShdw blurRad="38100" dist="38100" dir="2700000" algn="tl">
                    <a:srgbClr val="C0C0C0"/>
                  </a:outerShdw>
                </a:effectLst>
                <a:sym typeface="Wingdings" pitchFamily="2" charset="2"/>
              </a:rPr>
              <a:t>　</a:t>
            </a:r>
            <a:r>
              <a:rPr lang="en-US" altLang="ja-JP" sz="2400" b="1" dirty="0" smtClean="0">
                <a:solidFill>
                  <a:srgbClr val="FF0000"/>
                </a:solidFill>
                <a:effectLst>
                  <a:outerShdw blurRad="38100" dist="38100" dir="2700000" algn="tl">
                    <a:srgbClr val="C0C0C0"/>
                  </a:outerShdw>
                </a:effectLst>
                <a:sym typeface="Wingdings" panose="05000000000000000000"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en-US" altLang="ja-JP" sz="2400" dirty="0" smtClean="0"/>
              <a:t>no limit for the size (length), while arrays have</a:t>
            </a:r>
          </a:p>
          <a:p>
            <a:pPr>
              <a:lnSpc>
                <a:spcPct val="90000"/>
              </a:lnSpc>
              <a:buFontTx/>
              <a:buNone/>
            </a:pPr>
            <a:endParaRPr lang="ja-JP" altLang="en-US" sz="2400" dirty="0"/>
          </a:p>
          <a:p>
            <a:pPr>
              <a:lnSpc>
                <a:spcPct val="90000"/>
              </a:lnSpc>
              <a:buFontTx/>
              <a:buNone/>
            </a:pPr>
            <a:r>
              <a:rPr lang="en-US" altLang="ja-JP" sz="2400" b="1" dirty="0" smtClean="0"/>
              <a:t>Note: </a:t>
            </a:r>
            <a:r>
              <a:rPr lang="en-US" altLang="ja-JP" sz="2400" dirty="0" smtClean="0"/>
              <a:t>definition of LIST needs LIST itself,</a:t>
            </a:r>
          </a:p>
          <a:p>
            <a:pPr>
              <a:lnSpc>
                <a:spcPct val="90000"/>
              </a:lnSpc>
              <a:buFontTx/>
              <a:buNone/>
            </a:pPr>
            <a:r>
              <a:rPr lang="en-US" altLang="ja-JP" sz="2400" dirty="0" smtClean="0"/>
              <a:t> thus we need a trick of using _LIST_</a:t>
            </a:r>
          </a:p>
          <a:p>
            <a:pPr>
              <a:lnSpc>
                <a:spcPct val="90000"/>
              </a:lnSpc>
              <a:buFontTx/>
              <a:buNone/>
            </a:pPr>
            <a:endParaRPr lang="ja-JP" altLang="en-US" sz="2400" dirty="0"/>
          </a:p>
          <a:p>
            <a:pPr>
              <a:lnSpc>
                <a:spcPct val="90000"/>
              </a:lnSpc>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The head and tail of a list has to be</a:t>
            </a:r>
          </a:p>
          <a:p>
            <a:pPr>
              <a:lnSpc>
                <a:spcPct val="90000"/>
              </a:lnSpc>
              <a:buFontTx/>
              <a:buNone/>
            </a:pPr>
            <a:r>
              <a:rPr lang="en-US" altLang="ja-JP" sz="2400" dirty="0" smtClean="0"/>
              <a:t> kept in memory, otherwise the list</a:t>
            </a:r>
          </a:p>
          <a:p>
            <a:pPr>
              <a:lnSpc>
                <a:spcPct val="90000"/>
              </a:lnSpc>
              <a:buFontTx/>
              <a:buNone/>
            </a:pPr>
            <a:r>
              <a:rPr lang="en-US" altLang="ja-JP" sz="2400" dirty="0" smtClean="0"/>
              <a:t> will be lost in the large memory space</a:t>
            </a:r>
          </a:p>
          <a:p>
            <a:pPr>
              <a:lnSpc>
                <a:spcPct val="90000"/>
              </a:lnSpc>
              <a:buFontTx/>
              <a:buNone/>
            </a:pPr>
            <a:endParaRPr lang="en-US" altLang="ja-JP" sz="2400" dirty="0" smtClean="0"/>
          </a:p>
          <a:p>
            <a:pPr>
              <a:lnSpc>
                <a:spcPct val="90000"/>
              </a:lnSpc>
              <a:buFontTx/>
              <a:buNone/>
            </a:pPr>
            <a:r>
              <a:rPr lang="en-US" altLang="ja-JP" sz="2400" dirty="0" smtClean="0"/>
              <a:t> (a LIST structure can point head/tail</a:t>
            </a:r>
            <a:r>
              <a:rPr lang="ja-JP" altLang="en-US" sz="2400" dirty="0" smtClean="0"/>
              <a:t>）</a:t>
            </a:r>
            <a:endParaRPr lang="ja-JP" altLang="en-US" sz="2400" dirty="0"/>
          </a:p>
          <a:p>
            <a:pPr>
              <a:lnSpc>
                <a:spcPct val="90000"/>
              </a:lnSpc>
              <a:buFontTx/>
              <a:buNone/>
            </a:pPr>
            <a:endParaRPr lang="ja-JP" altLang="en-US" sz="2400" dirty="0"/>
          </a:p>
        </p:txBody>
      </p:sp>
      <p:sp>
        <p:nvSpPr>
          <p:cNvPr id="79876" name="Rectangle 4"/>
          <p:cNvSpPr>
            <a:spLocks noChangeArrowheads="1"/>
          </p:cNvSpPr>
          <p:nvPr/>
        </p:nvSpPr>
        <p:spPr bwMode="auto">
          <a:xfrm>
            <a:off x="5292279" y="4818211"/>
            <a:ext cx="3528193" cy="1635125"/>
          </a:xfrm>
          <a:prstGeom prst="rect">
            <a:avLst/>
          </a:prstGeom>
          <a:solidFill>
            <a:schemeClr val="bg1"/>
          </a:solidFill>
          <a:ln w="19050">
            <a:solidFill>
              <a:srgbClr val="008000"/>
            </a:solidFill>
            <a:miter lim="800000"/>
            <a:headEnd/>
            <a:tailEnd/>
          </a:ln>
          <a:effectLst>
            <a:outerShdw dist="53882" dir="2700000" algn="ctr" rotWithShape="0">
              <a:schemeClr val="bg2"/>
            </a:outerShdw>
          </a:effectLst>
        </p:spPr>
        <p:txBody>
          <a:bodyPr wrap="square">
            <a:spAutoFit/>
          </a:bodyPr>
          <a:lstStyle/>
          <a:p>
            <a:r>
              <a:rPr lang="en-US" altLang="ja-JP" sz="2000" b="1" dirty="0" err="1">
                <a:sym typeface="Wingdings" pitchFamily="2" charset="2"/>
              </a:rPr>
              <a:t>typedef</a:t>
            </a:r>
            <a:r>
              <a:rPr lang="en-US" altLang="ja-JP" sz="2000" b="1" dirty="0">
                <a:sym typeface="Wingdings" pitchFamily="2" charset="2"/>
              </a:rPr>
              <a:t> </a:t>
            </a:r>
            <a:r>
              <a:rPr lang="en-US" altLang="ja-JP" sz="2000" b="1" dirty="0" err="1">
                <a:sym typeface="Wingdings" pitchFamily="2" charset="2"/>
              </a:rPr>
              <a:t>struct</a:t>
            </a:r>
            <a:r>
              <a:rPr lang="en-US" altLang="ja-JP" sz="2000" b="1" dirty="0">
                <a:sym typeface="Wingdings" pitchFamily="2" charset="2"/>
              </a:rPr>
              <a:t> _LIST_</a:t>
            </a:r>
            <a:r>
              <a:rPr lang="en-US" altLang="ja-JP" sz="2000" dirty="0">
                <a:sym typeface="Wingdings" pitchFamily="2" charset="2"/>
              </a:rPr>
              <a:t> {</a:t>
            </a:r>
          </a:p>
          <a:p>
            <a:r>
              <a:rPr lang="en-US" altLang="ja-JP" sz="2000" b="1" dirty="0">
                <a:sym typeface="Wingdings" pitchFamily="2" charset="2"/>
              </a:rPr>
              <a:t>  </a:t>
            </a:r>
            <a:r>
              <a:rPr lang="en-US" altLang="ja-JP" sz="2000" b="1" dirty="0" err="1">
                <a:sym typeface="Wingdings" pitchFamily="2" charset="2"/>
              </a:rPr>
              <a:t>struct</a:t>
            </a:r>
            <a:r>
              <a:rPr lang="en-US" altLang="ja-JP" sz="2000" b="1" dirty="0">
                <a:sym typeface="Wingdings" pitchFamily="2" charset="2"/>
              </a:rPr>
              <a:t> _LIST_ </a:t>
            </a:r>
            <a:r>
              <a:rPr lang="en-US" altLang="ja-JP" sz="2000" dirty="0">
                <a:solidFill>
                  <a:schemeClr val="accent2"/>
                </a:solidFill>
                <a:sym typeface="Wingdings" pitchFamily="2" charset="2"/>
              </a:rPr>
              <a:t>*</a:t>
            </a:r>
            <a:r>
              <a:rPr lang="en-US" altLang="ja-JP" sz="2000" dirty="0" err="1">
                <a:solidFill>
                  <a:schemeClr val="accent2"/>
                </a:solidFill>
                <a:sym typeface="Wingdings" pitchFamily="2" charset="2"/>
              </a:rPr>
              <a:t>prv</a:t>
            </a:r>
            <a:r>
              <a:rPr lang="en-US" altLang="ja-JP" sz="2000" dirty="0">
                <a:sym typeface="Wingdings" pitchFamily="2" charset="2"/>
              </a:rPr>
              <a:t>;  </a:t>
            </a:r>
            <a:r>
              <a:rPr lang="en-US" altLang="ja-JP" sz="2000" dirty="0">
                <a:solidFill>
                  <a:srgbClr val="CC3300"/>
                </a:solidFill>
                <a:sym typeface="Wingdings" pitchFamily="2" charset="2"/>
              </a:rPr>
              <a:t>// pointer</a:t>
            </a:r>
          </a:p>
          <a:p>
            <a:r>
              <a:rPr lang="en-US" altLang="ja-JP" sz="2000" b="1" dirty="0">
                <a:sym typeface="Wingdings" pitchFamily="2" charset="2"/>
              </a:rPr>
              <a:t>  </a:t>
            </a:r>
            <a:r>
              <a:rPr lang="en-US" altLang="ja-JP" sz="2000" b="1" dirty="0" err="1">
                <a:sym typeface="Wingdings" pitchFamily="2" charset="2"/>
              </a:rPr>
              <a:t>struct</a:t>
            </a:r>
            <a:r>
              <a:rPr lang="en-US" altLang="ja-JP" sz="2000" b="1" dirty="0">
                <a:sym typeface="Wingdings" pitchFamily="2" charset="2"/>
              </a:rPr>
              <a:t> _LIST_ </a:t>
            </a:r>
            <a:r>
              <a:rPr lang="en-US" altLang="ja-JP" sz="2000" dirty="0">
                <a:solidFill>
                  <a:schemeClr val="accent2"/>
                </a:solidFill>
                <a:sym typeface="Wingdings" pitchFamily="2" charset="2"/>
              </a:rPr>
              <a:t>*</a:t>
            </a:r>
            <a:r>
              <a:rPr lang="en-US" altLang="ja-JP" sz="2000" dirty="0" err="1">
                <a:solidFill>
                  <a:schemeClr val="accent2"/>
                </a:solidFill>
                <a:sym typeface="Wingdings" pitchFamily="2" charset="2"/>
              </a:rPr>
              <a:t>nxt</a:t>
            </a:r>
            <a:r>
              <a:rPr lang="en-US" altLang="ja-JP" sz="2000" dirty="0">
                <a:sym typeface="Wingdings" pitchFamily="2" charset="2"/>
              </a:rPr>
              <a:t>;  </a:t>
            </a:r>
            <a:r>
              <a:rPr lang="en-US" altLang="ja-JP" sz="2000" dirty="0">
                <a:solidFill>
                  <a:srgbClr val="CC3300"/>
                </a:solidFill>
                <a:sym typeface="Wingdings" pitchFamily="2" charset="2"/>
              </a:rPr>
              <a:t>// pointer</a:t>
            </a:r>
          </a:p>
          <a:p>
            <a:r>
              <a:rPr lang="en-US" altLang="ja-JP" sz="2000" b="1" dirty="0">
                <a:sym typeface="Wingdings" pitchFamily="2" charset="2"/>
              </a:rPr>
              <a:t>  </a:t>
            </a:r>
            <a:r>
              <a:rPr lang="en-US" altLang="ja-JP" sz="2000" b="1" dirty="0" err="1">
                <a:sym typeface="Wingdings" pitchFamily="2" charset="2"/>
              </a:rPr>
              <a:t>int</a:t>
            </a:r>
            <a:r>
              <a:rPr lang="en-US" altLang="ja-JP" sz="2000" b="1" dirty="0">
                <a:sym typeface="Wingdings" pitchFamily="2" charset="2"/>
              </a:rPr>
              <a:t> </a:t>
            </a:r>
            <a:r>
              <a:rPr lang="en-US" altLang="ja-JP" sz="2000" dirty="0">
                <a:solidFill>
                  <a:schemeClr val="accent2"/>
                </a:solidFill>
                <a:sym typeface="Wingdings" pitchFamily="2" charset="2"/>
              </a:rPr>
              <a:t>h</a:t>
            </a:r>
            <a:r>
              <a:rPr lang="en-US" altLang="ja-JP" sz="2000" dirty="0">
                <a:sym typeface="Wingdings" pitchFamily="2" charset="2"/>
              </a:rPr>
              <a:t>;   </a:t>
            </a:r>
            <a:r>
              <a:rPr lang="en-US" altLang="ja-JP" sz="2000" dirty="0">
                <a:solidFill>
                  <a:srgbClr val="FF9900"/>
                </a:solidFill>
                <a:sym typeface="Wingdings" pitchFamily="2" charset="2"/>
              </a:rPr>
              <a:t> </a:t>
            </a:r>
            <a:r>
              <a:rPr lang="en-US" altLang="ja-JP" sz="2000" dirty="0">
                <a:solidFill>
                  <a:srgbClr val="CC3300"/>
                </a:solidFill>
                <a:sym typeface="Wingdings" pitchFamily="2" charset="2"/>
              </a:rPr>
              <a:t>// value</a:t>
            </a:r>
          </a:p>
          <a:p>
            <a:r>
              <a:rPr lang="en-US" altLang="ja-JP" sz="2000" dirty="0">
                <a:sym typeface="Wingdings" pitchFamily="2" charset="2"/>
              </a:rPr>
              <a:t>}</a:t>
            </a:r>
            <a:r>
              <a:rPr lang="en-US" altLang="ja-JP" sz="2000" b="1" dirty="0">
                <a:sym typeface="Wingdings" pitchFamily="2" charset="2"/>
              </a:rPr>
              <a:t> LIST</a:t>
            </a:r>
            <a:endParaRPr lang="ja-JP" altLang="en-US" sz="2000" b="1" dirty="0">
              <a:sym typeface="Wingdings" pitchFamily="2" charset="2"/>
            </a:endParaRPr>
          </a:p>
        </p:txBody>
      </p:sp>
      <p:sp>
        <p:nvSpPr>
          <p:cNvPr id="79877" name="Rectangle 5"/>
          <p:cNvSpPr>
            <a:spLocks noChangeArrowheads="1"/>
          </p:cNvSpPr>
          <p:nvPr/>
        </p:nvSpPr>
        <p:spPr bwMode="auto">
          <a:xfrm>
            <a:off x="5292279" y="2895748"/>
            <a:ext cx="3528193" cy="1635125"/>
          </a:xfrm>
          <a:prstGeom prst="rect">
            <a:avLst/>
          </a:prstGeom>
          <a:solidFill>
            <a:schemeClr val="bg1"/>
          </a:solidFill>
          <a:ln w="19050">
            <a:solidFill>
              <a:srgbClr val="008000"/>
            </a:solidFill>
            <a:miter lim="800000"/>
            <a:headEnd/>
            <a:tailEnd/>
          </a:ln>
          <a:effectLst>
            <a:outerShdw dist="53882" dir="2700000" algn="ctr" rotWithShape="0">
              <a:schemeClr val="bg2"/>
            </a:outerShdw>
          </a:effectLst>
        </p:spPr>
        <p:txBody>
          <a:bodyPr wrap="square">
            <a:spAutoFit/>
          </a:bodyPr>
          <a:lstStyle/>
          <a:p>
            <a:r>
              <a:rPr lang="en-US" altLang="ja-JP" sz="2000" b="1" dirty="0" err="1">
                <a:sym typeface="Wingdings" pitchFamily="2" charset="2"/>
              </a:rPr>
              <a:t>typedef</a:t>
            </a:r>
            <a:r>
              <a:rPr lang="en-US" altLang="ja-JP" sz="2000" b="1" dirty="0">
                <a:sym typeface="Wingdings" pitchFamily="2" charset="2"/>
              </a:rPr>
              <a:t> </a:t>
            </a:r>
            <a:r>
              <a:rPr lang="en-US" altLang="ja-JP" sz="2000" b="1" dirty="0" err="1">
                <a:sym typeface="Wingdings" pitchFamily="2" charset="2"/>
              </a:rPr>
              <a:t>struct</a:t>
            </a:r>
            <a:r>
              <a:rPr lang="en-US" altLang="ja-JP" sz="2000" b="1" dirty="0">
                <a:sym typeface="Wingdings" pitchFamily="2" charset="2"/>
              </a:rPr>
              <a:t> </a:t>
            </a:r>
            <a:r>
              <a:rPr lang="en-US" altLang="ja-JP" sz="2000" dirty="0">
                <a:sym typeface="Wingdings" pitchFamily="2" charset="2"/>
              </a:rPr>
              <a:t>{</a:t>
            </a:r>
          </a:p>
          <a:p>
            <a:r>
              <a:rPr lang="en-US" altLang="ja-JP" sz="2000" b="1" dirty="0">
                <a:sym typeface="Wingdings" pitchFamily="2" charset="2"/>
              </a:rPr>
              <a:t>  LIST </a:t>
            </a:r>
            <a:r>
              <a:rPr lang="en-US" altLang="ja-JP" sz="2000" dirty="0">
                <a:solidFill>
                  <a:schemeClr val="accent2"/>
                </a:solidFill>
                <a:sym typeface="Wingdings" pitchFamily="2" charset="2"/>
              </a:rPr>
              <a:t>*</a:t>
            </a:r>
            <a:r>
              <a:rPr lang="en-US" altLang="ja-JP" sz="2000" dirty="0" err="1">
                <a:solidFill>
                  <a:schemeClr val="accent2"/>
                </a:solidFill>
                <a:sym typeface="Wingdings" pitchFamily="2" charset="2"/>
              </a:rPr>
              <a:t>prv</a:t>
            </a:r>
            <a:r>
              <a:rPr lang="en-US" altLang="ja-JP" sz="2000" dirty="0">
                <a:sym typeface="Wingdings" pitchFamily="2" charset="2"/>
              </a:rPr>
              <a:t>;  </a:t>
            </a:r>
            <a:r>
              <a:rPr lang="en-US" altLang="ja-JP" sz="2000" dirty="0">
                <a:solidFill>
                  <a:srgbClr val="CC3300"/>
                </a:solidFill>
                <a:sym typeface="Wingdings" pitchFamily="2" charset="2"/>
              </a:rPr>
              <a:t>// pointer</a:t>
            </a:r>
          </a:p>
          <a:p>
            <a:r>
              <a:rPr lang="en-US" altLang="ja-JP" sz="2000" b="1" dirty="0">
                <a:sym typeface="Wingdings" pitchFamily="2" charset="2"/>
              </a:rPr>
              <a:t>  LIST </a:t>
            </a:r>
            <a:r>
              <a:rPr lang="en-US" altLang="ja-JP" sz="2000" dirty="0">
                <a:solidFill>
                  <a:schemeClr val="accent2"/>
                </a:solidFill>
                <a:sym typeface="Wingdings" pitchFamily="2" charset="2"/>
              </a:rPr>
              <a:t>*</a:t>
            </a:r>
            <a:r>
              <a:rPr lang="en-US" altLang="ja-JP" sz="2000" dirty="0" err="1">
                <a:solidFill>
                  <a:schemeClr val="accent2"/>
                </a:solidFill>
                <a:sym typeface="Wingdings" pitchFamily="2" charset="2"/>
              </a:rPr>
              <a:t>nxt</a:t>
            </a:r>
            <a:r>
              <a:rPr lang="en-US" altLang="ja-JP" sz="2000" dirty="0">
                <a:sym typeface="Wingdings" pitchFamily="2" charset="2"/>
              </a:rPr>
              <a:t>; </a:t>
            </a:r>
            <a:r>
              <a:rPr lang="en-US" altLang="ja-JP" sz="2000" dirty="0">
                <a:solidFill>
                  <a:srgbClr val="FF9900"/>
                </a:solidFill>
                <a:sym typeface="Wingdings" pitchFamily="2" charset="2"/>
              </a:rPr>
              <a:t> </a:t>
            </a:r>
            <a:r>
              <a:rPr lang="en-US" altLang="ja-JP" sz="2000" dirty="0">
                <a:solidFill>
                  <a:srgbClr val="CC3300"/>
                </a:solidFill>
                <a:sym typeface="Wingdings" pitchFamily="2" charset="2"/>
              </a:rPr>
              <a:t>// pointer</a:t>
            </a:r>
          </a:p>
          <a:p>
            <a:r>
              <a:rPr lang="en-US" altLang="ja-JP" sz="2000" b="1" dirty="0">
                <a:sym typeface="Wingdings" pitchFamily="2" charset="2"/>
              </a:rPr>
              <a:t>  </a:t>
            </a:r>
            <a:r>
              <a:rPr lang="en-US" altLang="ja-JP" sz="2000" b="1" dirty="0" err="1">
                <a:sym typeface="Wingdings" pitchFamily="2" charset="2"/>
              </a:rPr>
              <a:t>int</a:t>
            </a:r>
            <a:r>
              <a:rPr lang="en-US" altLang="ja-JP" sz="2000" b="1" dirty="0">
                <a:sym typeface="Wingdings" pitchFamily="2" charset="2"/>
              </a:rPr>
              <a:t> </a:t>
            </a:r>
            <a:r>
              <a:rPr lang="en-US" altLang="ja-JP" sz="2000" dirty="0">
                <a:solidFill>
                  <a:schemeClr val="accent2"/>
                </a:solidFill>
                <a:sym typeface="Wingdings" pitchFamily="2" charset="2"/>
              </a:rPr>
              <a:t>h</a:t>
            </a:r>
            <a:r>
              <a:rPr lang="en-US" altLang="ja-JP" sz="2000" dirty="0">
                <a:sym typeface="Wingdings" pitchFamily="2" charset="2"/>
              </a:rPr>
              <a:t>;    </a:t>
            </a:r>
            <a:r>
              <a:rPr lang="en-US" altLang="ja-JP" sz="2000" dirty="0">
                <a:solidFill>
                  <a:srgbClr val="CC3300"/>
                </a:solidFill>
                <a:sym typeface="Wingdings" pitchFamily="2" charset="2"/>
              </a:rPr>
              <a:t>// value</a:t>
            </a:r>
          </a:p>
          <a:p>
            <a:r>
              <a:rPr lang="en-US" altLang="ja-JP" sz="2000" dirty="0">
                <a:sym typeface="Wingdings" pitchFamily="2" charset="2"/>
              </a:rPr>
              <a:t>}</a:t>
            </a:r>
            <a:r>
              <a:rPr lang="en-US" altLang="ja-JP" sz="2000" b="1" dirty="0">
                <a:sym typeface="Wingdings" pitchFamily="2" charset="2"/>
              </a:rPr>
              <a:t> LIST</a:t>
            </a:r>
            <a:endParaRPr lang="ja-JP" altLang="en-US" sz="2000" b="1" dirty="0">
              <a:sym typeface="Wingdings" pitchFamily="2" charset="2"/>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ln/>
          <a:effectLst>
            <a:outerShdw dist="53882" dir="2700000" algn="ctr" rotWithShape="0">
              <a:schemeClr val="bg2">
                <a:alpha val="50000"/>
              </a:schemeClr>
            </a:outerShdw>
          </a:effectLst>
        </p:spPr>
        <p:txBody>
          <a:bodyPr/>
          <a:lstStyle/>
          <a:p>
            <a:r>
              <a:rPr lang="en-US" altLang="ja-JP" sz="3600" dirty="0" smtClean="0">
                <a:solidFill>
                  <a:schemeClr val="bg1"/>
                </a:solidFill>
                <a:effectLst>
                  <a:outerShdw blurRad="38100" dist="38100" dir="2700000" algn="tl">
                    <a:srgbClr val="000000"/>
                  </a:outerShdw>
                </a:effectLst>
              </a:rPr>
              <a:t>Code (Initialization)</a:t>
            </a:r>
            <a:endParaRPr lang="en-US" altLang="ja-JP" sz="3600" b="1" dirty="0">
              <a:solidFill>
                <a:schemeClr val="bg1"/>
              </a:solidFill>
              <a:effectLst>
                <a:outerShdw blurRad="38100" dist="38100" dir="2700000" algn="tl">
                  <a:srgbClr val="000000"/>
                </a:outerShdw>
              </a:effectLst>
            </a:endParaRPr>
          </a:p>
        </p:txBody>
      </p:sp>
      <p:sp>
        <p:nvSpPr>
          <p:cNvPr id="78851" name="Rectangle 3"/>
          <p:cNvSpPr>
            <a:spLocks noGrp="1" noChangeArrowheads="1"/>
          </p:cNvSpPr>
          <p:nvPr>
            <p:ph type="body" idx="1"/>
          </p:nvPr>
        </p:nvSpPr>
        <p:spPr>
          <a:xfrm>
            <a:off x="395288" y="1052513"/>
            <a:ext cx="8135937" cy="4032250"/>
          </a:xfrm>
        </p:spPr>
        <p:txBody>
          <a:bodyPr/>
          <a:lstStyle/>
          <a:p>
            <a:pPr>
              <a:buFontTx/>
              <a:buNone/>
            </a:pPr>
            <a:r>
              <a:rPr lang="en-US" altLang="ja-JP" sz="2400" b="1" dirty="0" smtClean="0">
                <a:solidFill>
                  <a:srgbClr val="FF0000"/>
                </a:solidFill>
                <a:effectLst>
                  <a:outerShdw blurRad="38100" dist="38100" dir="2700000" algn="tl">
                    <a:srgbClr val="C0C0C0"/>
                  </a:outerShdw>
                </a:effectLst>
              </a:rPr>
              <a:t>•</a:t>
            </a:r>
            <a:r>
              <a:rPr lang="ja-JP" altLang="en-US" sz="2400" b="1" dirty="0" smtClean="0"/>
              <a:t> </a:t>
            </a:r>
            <a:r>
              <a:rPr lang="en-US" altLang="ja-JP" sz="2400" dirty="0" smtClean="0"/>
              <a:t>For initialization, prepare a </a:t>
            </a:r>
            <a:r>
              <a:rPr lang="en-US" altLang="ja-JP" sz="2400" b="1" dirty="0" smtClean="0"/>
              <a:t>LIST </a:t>
            </a:r>
            <a:r>
              <a:rPr lang="en-US" altLang="ja-JP" sz="2400" dirty="0" smtClean="0"/>
              <a:t>structure </a:t>
            </a:r>
            <a:r>
              <a:rPr lang="ja-JP" altLang="en-US" sz="2400" dirty="0"/>
              <a:t>● </a:t>
            </a:r>
            <a:r>
              <a:rPr lang="en-US" altLang="ja-JP" sz="2400" dirty="0" smtClean="0"/>
              <a:t>as the root of the list, and set </a:t>
            </a:r>
            <a:r>
              <a:rPr lang="en-US" altLang="ja-JP" sz="2400" dirty="0" err="1" smtClean="0"/>
              <a:t>nxt</a:t>
            </a:r>
            <a:r>
              <a:rPr lang="en-US" altLang="ja-JP" sz="2400" dirty="0" smtClean="0"/>
              <a:t> and </a:t>
            </a:r>
            <a:r>
              <a:rPr lang="en-US" altLang="ja-JP" sz="2400" dirty="0" err="1" smtClean="0"/>
              <a:t>prv</a:t>
            </a:r>
            <a:r>
              <a:rPr lang="en-US" altLang="ja-JP" sz="2400" dirty="0" smtClean="0"/>
              <a:t> to itself, to represent an empty list</a:t>
            </a:r>
            <a:endParaRPr lang="ja-JP" altLang="en-US" sz="2400" dirty="0"/>
          </a:p>
          <a:p>
            <a:pPr>
              <a:buFontTx/>
              <a:buNone/>
            </a:pPr>
            <a:endParaRPr lang="ja-JP" altLang="en-US" sz="2400" dirty="0"/>
          </a:p>
          <a:p>
            <a:pPr>
              <a:buFontTx/>
              <a:buNone/>
            </a:pPr>
            <a:r>
              <a:rPr lang="en-US" altLang="ja-JP" sz="2000" b="1" dirty="0" err="1"/>
              <a:t>int</a:t>
            </a:r>
            <a:r>
              <a:rPr lang="en-US" altLang="ja-JP" sz="2000" dirty="0"/>
              <a:t> </a:t>
            </a:r>
            <a:r>
              <a:rPr lang="en-US" altLang="ja-JP" sz="2000" dirty="0" err="1"/>
              <a:t>LIST_init</a:t>
            </a:r>
            <a:r>
              <a:rPr lang="en-US" altLang="ja-JP" sz="2000" dirty="0"/>
              <a:t> ( LIST *L ){</a:t>
            </a:r>
          </a:p>
          <a:p>
            <a:pPr>
              <a:buFontTx/>
              <a:buNone/>
            </a:pPr>
            <a:r>
              <a:rPr lang="en-US" altLang="ja-JP" sz="2000" dirty="0"/>
              <a:t>  L-&gt;</a:t>
            </a:r>
            <a:r>
              <a:rPr lang="en-US" altLang="ja-JP" sz="2000" dirty="0" err="1"/>
              <a:t>prv</a:t>
            </a:r>
            <a:r>
              <a:rPr lang="en-US" altLang="ja-JP" sz="2000" dirty="0"/>
              <a:t> = L;</a:t>
            </a:r>
          </a:p>
          <a:p>
            <a:pPr>
              <a:buFontTx/>
              <a:buNone/>
            </a:pPr>
            <a:r>
              <a:rPr lang="en-US" altLang="ja-JP" sz="2000" dirty="0"/>
              <a:t>  L-&gt;</a:t>
            </a:r>
            <a:r>
              <a:rPr lang="en-US" altLang="ja-JP" sz="2000" dirty="0" err="1"/>
              <a:t>nxt</a:t>
            </a:r>
            <a:r>
              <a:rPr lang="en-US" altLang="ja-JP" sz="2000" dirty="0"/>
              <a:t> = L;</a:t>
            </a:r>
          </a:p>
          <a:p>
            <a:pPr>
              <a:buFontTx/>
              <a:buNone/>
            </a:pPr>
            <a:r>
              <a:rPr lang="en-US" altLang="ja-JP" sz="2000" dirty="0"/>
              <a:t>}</a:t>
            </a:r>
          </a:p>
          <a:p>
            <a:pPr>
              <a:buFontTx/>
              <a:buNone/>
            </a:pPr>
            <a:endParaRPr lang="en-US" altLang="ja-JP" sz="2000" dirty="0"/>
          </a:p>
          <a:p>
            <a:pPr>
              <a:buFontTx/>
              <a:buNone/>
            </a:pPr>
            <a:r>
              <a:rPr lang="en-US" altLang="ja-JP" sz="2400" b="1" dirty="0" smtClean="0">
                <a:solidFill>
                  <a:srgbClr val="FF0000"/>
                </a:solidFill>
                <a:effectLst>
                  <a:outerShdw blurRad="38100" dist="38100" dir="2700000" algn="tl">
                    <a:srgbClr val="C0C0C0"/>
                  </a:outerShdw>
                </a:effectLst>
              </a:rPr>
              <a:t>•</a:t>
            </a:r>
            <a:r>
              <a:rPr lang="ja-JP" altLang="en-US" sz="2400" b="1" dirty="0" smtClean="0"/>
              <a:t> </a:t>
            </a:r>
            <a:r>
              <a:rPr lang="en-US" altLang="ja-JP" sz="2400" dirty="0" smtClean="0"/>
              <a:t>After inserting several cells to this empty list, the </a:t>
            </a:r>
            <a:r>
              <a:rPr lang="en-US" altLang="ja-JP" sz="2400" dirty="0" err="1" smtClean="0"/>
              <a:t>nxt</a:t>
            </a:r>
            <a:r>
              <a:rPr lang="en-US" altLang="ja-JP" sz="2400" dirty="0" smtClean="0"/>
              <a:t>/</a:t>
            </a:r>
            <a:r>
              <a:rPr lang="en-US" altLang="ja-JP" sz="2400" dirty="0" err="1" smtClean="0"/>
              <a:t>prv</a:t>
            </a:r>
            <a:r>
              <a:rPr lang="en-US" altLang="ja-JP" sz="2400" dirty="0" smtClean="0"/>
              <a:t> of </a:t>
            </a:r>
            <a:r>
              <a:rPr lang="ja-JP" altLang="en-US" sz="2400" dirty="0" smtClean="0"/>
              <a:t>● </a:t>
            </a:r>
            <a:r>
              <a:rPr lang="en-US" altLang="ja-JP" sz="2400" dirty="0" smtClean="0"/>
              <a:t>points</a:t>
            </a:r>
            <a:r>
              <a:rPr lang="ja-JP" altLang="en-US" sz="2400" dirty="0" smtClean="0"/>
              <a:t> </a:t>
            </a:r>
            <a:r>
              <a:rPr lang="en-US" altLang="ja-JP" sz="2400" b="1" dirty="0"/>
              <a:t>head</a:t>
            </a:r>
            <a:r>
              <a:rPr lang="en-US" altLang="ja-JP" sz="2400" dirty="0"/>
              <a:t> /</a:t>
            </a:r>
            <a:r>
              <a:rPr lang="ja-JP" altLang="en-US" sz="2400" dirty="0" smtClean="0"/>
              <a:t> </a:t>
            </a:r>
            <a:r>
              <a:rPr lang="en-US" altLang="ja-JP" sz="2400" b="1" dirty="0" smtClean="0"/>
              <a:t>tail</a:t>
            </a:r>
            <a:r>
              <a:rPr lang="en-US" altLang="ja-JP" sz="2400" dirty="0" smtClean="0"/>
              <a:t> </a:t>
            </a:r>
            <a:endParaRPr lang="ja-JP" altLang="en-US" sz="2400" dirty="0"/>
          </a:p>
          <a:p>
            <a:pPr>
              <a:buFontTx/>
              <a:buNone/>
            </a:pPr>
            <a:endParaRPr lang="ja-JP" altLang="en-US" sz="2400" dirty="0"/>
          </a:p>
        </p:txBody>
      </p:sp>
      <p:sp>
        <p:nvSpPr>
          <p:cNvPr id="78854" name="Rectangle 6"/>
          <p:cNvSpPr>
            <a:spLocks noChangeArrowheads="1"/>
          </p:cNvSpPr>
          <p:nvPr/>
        </p:nvSpPr>
        <p:spPr bwMode="auto">
          <a:xfrm>
            <a:off x="6877050" y="2060575"/>
            <a:ext cx="503238"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ja-JP" altLang="en-US"/>
              <a:t>●</a:t>
            </a:r>
          </a:p>
        </p:txBody>
      </p:sp>
      <p:sp>
        <p:nvSpPr>
          <p:cNvPr id="78855" name="Freeform 7"/>
          <p:cNvSpPr>
            <a:spLocks/>
          </p:cNvSpPr>
          <p:nvPr/>
        </p:nvSpPr>
        <p:spPr bwMode="auto">
          <a:xfrm>
            <a:off x="6643688" y="2271713"/>
            <a:ext cx="950912" cy="549275"/>
          </a:xfrm>
          <a:custGeom>
            <a:avLst/>
            <a:gdLst/>
            <a:ahLst/>
            <a:cxnLst>
              <a:cxn ang="0">
                <a:pos x="460" y="0"/>
              </a:cxn>
              <a:cxn ang="0">
                <a:pos x="590" y="130"/>
              </a:cxn>
              <a:cxn ang="0">
                <a:pos x="516" y="306"/>
              </a:cxn>
              <a:cxn ang="0">
                <a:pos x="293" y="343"/>
              </a:cxn>
              <a:cxn ang="0">
                <a:pos x="51" y="288"/>
              </a:cxn>
              <a:cxn ang="0">
                <a:pos x="5" y="111"/>
              </a:cxn>
              <a:cxn ang="0">
                <a:pos x="79" y="9"/>
              </a:cxn>
            </a:cxnLst>
            <a:rect l="0" t="0" r="r" b="b"/>
            <a:pathLst>
              <a:path w="599" h="346">
                <a:moveTo>
                  <a:pt x="460" y="0"/>
                </a:moveTo>
                <a:cubicBezTo>
                  <a:pt x="480" y="22"/>
                  <a:pt x="581" y="79"/>
                  <a:pt x="590" y="130"/>
                </a:cubicBezTo>
                <a:cubicBezTo>
                  <a:pt x="599" y="181"/>
                  <a:pt x="565" y="271"/>
                  <a:pt x="516" y="306"/>
                </a:cubicBezTo>
                <a:cubicBezTo>
                  <a:pt x="467" y="341"/>
                  <a:pt x="370" y="346"/>
                  <a:pt x="293" y="343"/>
                </a:cubicBezTo>
                <a:cubicBezTo>
                  <a:pt x="216" y="340"/>
                  <a:pt x="99" y="327"/>
                  <a:pt x="51" y="288"/>
                </a:cubicBezTo>
                <a:cubicBezTo>
                  <a:pt x="3" y="249"/>
                  <a:pt x="0" y="157"/>
                  <a:pt x="5" y="111"/>
                </a:cubicBezTo>
                <a:cubicBezTo>
                  <a:pt x="10" y="65"/>
                  <a:pt x="64" y="30"/>
                  <a:pt x="79" y="9"/>
                </a:cubicBezTo>
              </a:path>
            </a:pathLst>
          </a:custGeom>
          <a:noFill/>
          <a:ln w="19050">
            <a:solidFill>
              <a:schemeClr val="tx1"/>
            </a:solidFill>
            <a:round/>
            <a:headEnd/>
            <a:tailEnd type="stealth" w="lg" len="lg"/>
          </a:ln>
          <a:effectLst/>
        </p:spPr>
        <p:txBody>
          <a:bodyPr/>
          <a:lstStyle/>
          <a:p>
            <a:endParaRPr lang="ja-JP" altLang="en-US"/>
          </a:p>
        </p:txBody>
      </p:sp>
      <p:sp>
        <p:nvSpPr>
          <p:cNvPr id="78856" name="Freeform 8"/>
          <p:cNvSpPr>
            <a:spLocks/>
          </p:cNvSpPr>
          <p:nvPr/>
        </p:nvSpPr>
        <p:spPr bwMode="auto">
          <a:xfrm>
            <a:off x="6507163" y="2138363"/>
            <a:ext cx="1222375" cy="777875"/>
          </a:xfrm>
          <a:custGeom>
            <a:avLst/>
            <a:gdLst/>
            <a:ahLst/>
            <a:cxnLst>
              <a:cxn ang="0">
                <a:pos x="611" y="19"/>
              </a:cxn>
              <a:cxn ang="0">
                <a:pos x="760" y="167"/>
              </a:cxn>
              <a:cxn ang="0">
                <a:pos x="671" y="437"/>
              </a:cxn>
              <a:cxn ang="0">
                <a:pos x="384" y="486"/>
              </a:cxn>
              <a:cxn ang="0">
                <a:pos x="72" y="413"/>
              </a:cxn>
              <a:cxn ang="0">
                <a:pos x="26" y="93"/>
              </a:cxn>
              <a:cxn ang="0">
                <a:pos x="230" y="0"/>
              </a:cxn>
            </a:cxnLst>
            <a:rect l="0" t="0" r="r" b="b"/>
            <a:pathLst>
              <a:path w="770" h="490">
                <a:moveTo>
                  <a:pt x="611" y="19"/>
                </a:moveTo>
                <a:cubicBezTo>
                  <a:pt x="636" y="44"/>
                  <a:pt x="750" y="97"/>
                  <a:pt x="760" y="167"/>
                </a:cubicBezTo>
                <a:cubicBezTo>
                  <a:pt x="770" y="237"/>
                  <a:pt x="734" y="384"/>
                  <a:pt x="671" y="437"/>
                </a:cubicBezTo>
                <a:cubicBezTo>
                  <a:pt x="608" y="490"/>
                  <a:pt x="483" y="490"/>
                  <a:pt x="384" y="486"/>
                </a:cubicBezTo>
                <a:cubicBezTo>
                  <a:pt x="284" y="482"/>
                  <a:pt x="132" y="478"/>
                  <a:pt x="72" y="413"/>
                </a:cubicBezTo>
                <a:cubicBezTo>
                  <a:pt x="12" y="348"/>
                  <a:pt x="0" y="162"/>
                  <a:pt x="26" y="93"/>
                </a:cubicBezTo>
                <a:cubicBezTo>
                  <a:pt x="52" y="24"/>
                  <a:pt x="188" y="19"/>
                  <a:pt x="230" y="0"/>
                </a:cubicBezTo>
              </a:path>
            </a:pathLst>
          </a:custGeom>
          <a:noFill/>
          <a:ln w="19050">
            <a:solidFill>
              <a:schemeClr val="tx1"/>
            </a:solidFill>
            <a:round/>
            <a:headEnd type="stealth" w="lg" len="lg"/>
            <a:tailEnd type="none" w="lg" len="lg"/>
          </a:ln>
          <a:effectLst/>
        </p:spPr>
        <p:txBody>
          <a:bodyPr/>
          <a:lstStyle/>
          <a:p>
            <a:endParaRPr lang="ja-JP" altLang="en-US"/>
          </a:p>
        </p:txBody>
      </p:sp>
      <p:sp>
        <p:nvSpPr>
          <p:cNvPr id="78858" name="Rectangle 10"/>
          <p:cNvSpPr>
            <a:spLocks noChangeArrowheads="1"/>
          </p:cNvSpPr>
          <p:nvPr/>
        </p:nvSpPr>
        <p:spPr bwMode="auto">
          <a:xfrm>
            <a:off x="6011863" y="5157788"/>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ja-JP" altLang="en-US"/>
              <a:t>●</a:t>
            </a:r>
          </a:p>
        </p:txBody>
      </p:sp>
      <p:sp>
        <p:nvSpPr>
          <p:cNvPr id="78859" name="Freeform 11"/>
          <p:cNvSpPr>
            <a:spLocks/>
          </p:cNvSpPr>
          <p:nvPr/>
        </p:nvSpPr>
        <p:spPr bwMode="auto">
          <a:xfrm>
            <a:off x="6489700" y="5294313"/>
            <a:ext cx="2076450" cy="973137"/>
          </a:xfrm>
          <a:custGeom>
            <a:avLst/>
            <a:gdLst/>
            <a:ahLst/>
            <a:cxnLst>
              <a:cxn ang="0">
                <a:pos x="0" y="0"/>
              </a:cxn>
              <a:cxn ang="0">
                <a:pos x="724" y="65"/>
              </a:cxn>
              <a:cxn ang="0">
                <a:pos x="1226" y="270"/>
              </a:cxn>
              <a:cxn ang="0">
                <a:pos x="1217" y="539"/>
              </a:cxn>
              <a:cxn ang="0">
                <a:pos x="985" y="613"/>
              </a:cxn>
            </a:cxnLst>
            <a:rect l="0" t="0" r="r" b="b"/>
            <a:pathLst>
              <a:path w="1308" h="613">
                <a:moveTo>
                  <a:pt x="0" y="0"/>
                </a:moveTo>
                <a:cubicBezTo>
                  <a:pt x="121" y="12"/>
                  <a:pt x="520" y="20"/>
                  <a:pt x="724" y="65"/>
                </a:cubicBezTo>
                <a:cubicBezTo>
                  <a:pt x="928" y="110"/>
                  <a:pt x="1144" y="191"/>
                  <a:pt x="1226" y="270"/>
                </a:cubicBezTo>
                <a:cubicBezTo>
                  <a:pt x="1308" y="349"/>
                  <a:pt x="1257" y="482"/>
                  <a:pt x="1217" y="539"/>
                </a:cubicBezTo>
                <a:cubicBezTo>
                  <a:pt x="1177" y="596"/>
                  <a:pt x="1033" y="598"/>
                  <a:pt x="985" y="613"/>
                </a:cubicBezTo>
              </a:path>
            </a:pathLst>
          </a:custGeom>
          <a:noFill/>
          <a:ln w="19050">
            <a:solidFill>
              <a:schemeClr val="tx1"/>
            </a:solidFill>
            <a:round/>
            <a:headEnd/>
            <a:tailEnd type="stealth" w="lg" len="lg"/>
          </a:ln>
          <a:effectLst/>
        </p:spPr>
        <p:txBody>
          <a:bodyPr/>
          <a:lstStyle/>
          <a:p>
            <a:endParaRPr lang="ja-JP" altLang="en-US"/>
          </a:p>
        </p:txBody>
      </p:sp>
      <p:sp>
        <p:nvSpPr>
          <p:cNvPr id="78860" name="Freeform 12"/>
          <p:cNvSpPr>
            <a:spLocks/>
          </p:cNvSpPr>
          <p:nvPr/>
        </p:nvSpPr>
        <p:spPr bwMode="auto">
          <a:xfrm>
            <a:off x="6592888" y="5472113"/>
            <a:ext cx="1736725" cy="663575"/>
          </a:xfrm>
          <a:custGeom>
            <a:avLst/>
            <a:gdLst/>
            <a:ahLst/>
            <a:cxnLst>
              <a:cxn ang="0">
                <a:pos x="0" y="0"/>
              </a:cxn>
              <a:cxn ang="0">
                <a:pos x="650" y="74"/>
              </a:cxn>
              <a:cxn ang="0">
                <a:pos x="1031" y="204"/>
              </a:cxn>
              <a:cxn ang="0">
                <a:pos x="1031" y="353"/>
              </a:cxn>
              <a:cxn ang="0">
                <a:pos x="873" y="418"/>
              </a:cxn>
            </a:cxnLst>
            <a:rect l="0" t="0" r="r" b="b"/>
            <a:pathLst>
              <a:path w="1094" h="418">
                <a:moveTo>
                  <a:pt x="0" y="0"/>
                </a:moveTo>
                <a:cubicBezTo>
                  <a:pt x="108" y="14"/>
                  <a:pt x="478" y="40"/>
                  <a:pt x="650" y="74"/>
                </a:cubicBezTo>
                <a:cubicBezTo>
                  <a:pt x="822" y="108"/>
                  <a:pt x="968" y="158"/>
                  <a:pt x="1031" y="204"/>
                </a:cubicBezTo>
                <a:cubicBezTo>
                  <a:pt x="1094" y="250"/>
                  <a:pt x="1057" y="317"/>
                  <a:pt x="1031" y="353"/>
                </a:cubicBezTo>
                <a:cubicBezTo>
                  <a:pt x="1005" y="389"/>
                  <a:pt x="906" y="405"/>
                  <a:pt x="873" y="418"/>
                </a:cubicBezTo>
              </a:path>
            </a:pathLst>
          </a:custGeom>
          <a:noFill/>
          <a:ln w="19050">
            <a:solidFill>
              <a:schemeClr val="tx1"/>
            </a:solidFill>
            <a:round/>
            <a:headEnd type="stealth" w="lg" len="lg"/>
            <a:tailEnd type="none" w="lg" len="lg"/>
          </a:ln>
          <a:effectLst/>
        </p:spPr>
        <p:txBody>
          <a:bodyPr/>
          <a:lstStyle/>
          <a:p>
            <a:endParaRPr lang="ja-JP" altLang="en-US"/>
          </a:p>
        </p:txBody>
      </p:sp>
      <p:sp>
        <p:nvSpPr>
          <p:cNvPr id="78861" name="Freeform 13"/>
          <p:cNvSpPr>
            <a:spLocks/>
          </p:cNvSpPr>
          <p:nvPr/>
        </p:nvSpPr>
        <p:spPr bwMode="auto">
          <a:xfrm>
            <a:off x="4473575" y="5427663"/>
            <a:ext cx="1528763" cy="641350"/>
          </a:xfrm>
          <a:custGeom>
            <a:avLst/>
            <a:gdLst/>
            <a:ahLst/>
            <a:cxnLst>
              <a:cxn ang="0">
                <a:pos x="201" y="399"/>
              </a:cxn>
              <a:cxn ang="0">
                <a:pos x="71" y="381"/>
              </a:cxn>
              <a:cxn ang="0">
                <a:pos x="53" y="260"/>
              </a:cxn>
              <a:cxn ang="0">
                <a:pos x="387" y="65"/>
              </a:cxn>
              <a:cxn ang="0">
                <a:pos x="963" y="0"/>
              </a:cxn>
            </a:cxnLst>
            <a:rect l="0" t="0" r="r" b="b"/>
            <a:pathLst>
              <a:path w="963" h="404">
                <a:moveTo>
                  <a:pt x="201" y="399"/>
                </a:moveTo>
                <a:cubicBezTo>
                  <a:pt x="181" y="396"/>
                  <a:pt x="96" y="404"/>
                  <a:pt x="71" y="381"/>
                </a:cubicBezTo>
                <a:cubicBezTo>
                  <a:pt x="46" y="358"/>
                  <a:pt x="0" y="313"/>
                  <a:pt x="53" y="260"/>
                </a:cubicBezTo>
                <a:cubicBezTo>
                  <a:pt x="106" y="207"/>
                  <a:pt x="235" y="108"/>
                  <a:pt x="387" y="65"/>
                </a:cubicBezTo>
                <a:cubicBezTo>
                  <a:pt x="539" y="22"/>
                  <a:pt x="843" y="14"/>
                  <a:pt x="963" y="0"/>
                </a:cubicBezTo>
              </a:path>
            </a:pathLst>
          </a:custGeom>
          <a:noFill/>
          <a:ln w="19050">
            <a:solidFill>
              <a:schemeClr val="tx1"/>
            </a:solidFill>
            <a:round/>
            <a:headEnd type="stealth" w="lg" len="lg"/>
            <a:tailEnd type="none" w="lg" len="lg"/>
          </a:ln>
          <a:effectLst/>
        </p:spPr>
        <p:txBody>
          <a:bodyPr/>
          <a:lstStyle/>
          <a:p>
            <a:endParaRPr lang="ja-JP" altLang="en-US"/>
          </a:p>
        </p:txBody>
      </p:sp>
      <p:sp>
        <p:nvSpPr>
          <p:cNvPr id="78862" name="Freeform 14"/>
          <p:cNvSpPr>
            <a:spLocks/>
          </p:cNvSpPr>
          <p:nvPr/>
        </p:nvSpPr>
        <p:spPr bwMode="auto">
          <a:xfrm>
            <a:off x="4244975" y="5300663"/>
            <a:ext cx="1695450" cy="946150"/>
          </a:xfrm>
          <a:custGeom>
            <a:avLst/>
            <a:gdLst/>
            <a:ahLst/>
            <a:cxnLst>
              <a:cxn ang="0">
                <a:pos x="345" y="572"/>
              </a:cxn>
              <a:cxn ang="0">
                <a:pos x="178" y="554"/>
              </a:cxn>
              <a:cxn ang="0">
                <a:pos x="48" y="321"/>
              </a:cxn>
              <a:cxn ang="0">
                <a:pos x="466" y="61"/>
              </a:cxn>
              <a:cxn ang="0">
                <a:pos x="1068" y="0"/>
              </a:cxn>
            </a:cxnLst>
            <a:rect l="0" t="0" r="r" b="b"/>
            <a:pathLst>
              <a:path w="1068" h="596">
                <a:moveTo>
                  <a:pt x="345" y="572"/>
                </a:moveTo>
                <a:cubicBezTo>
                  <a:pt x="317" y="569"/>
                  <a:pt x="227" y="596"/>
                  <a:pt x="178" y="554"/>
                </a:cubicBezTo>
                <a:cubicBezTo>
                  <a:pt x="129" y="512"/>
                  <a:pt x="0" y="403"/>
                  <a:pt x="48" y="321"/>
                </a:cubicBezTo>
                <a:cubicBezTo>
                  <a:pt x="96" y="239"/>
                  <a:pt x="296" y="115"/>
                  <a:pt x="466" y="61"/>
                </a:cubicBezTo>
                <a:cubicBezTo>
                  <a:pt x="636" y="7"/>
                  <a:pt x="943" y="13"/>
                  <a:pt x="1068" y="0"/>
                </a:cubicBezTo>
              </a:path>
            </a:pathLst>
          </a:custGeom>
          <a:noFill/>
          <a:ln w="19050">
            <a:solidFill>
              <a:schemeClr val="tx1"/>
            </a:solidFill>
            <a:round/>
            <a:headEnd/>
            <a:tailEnd type="stealth" w="lg" len="lg"/>
          </a:ln>
          <a:effectLst/>
        </p:spPr>
        <p:txBody>
          <a:bodyPr/>
          <a:lstStyle/>
          <a:p>
            <a:endParaRPr lang="ja-JP" altLang="en-US"/>
          </a:p>
        </p:txBody>
      </p:sp>
      <p:sp>
        <p:nvSpPr>
          <p:cNvPr id="78863" name="Rectangle 15"/>
          <p:cNvSpPr>
            <a:spLocks noChangeArrowheads="1"/>
          </p:cNvSpPr>
          <p:nvPr/>
        </p:nvSpPr>
        <p:spPr bwMode="auto">
          <a:xfrm>
            <a:off x="4859338" y="5949950"/>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a:t>1</a:t>
            </a:r>
          </a:p>
        </p:txBody>
      </p:sp>
      <p:sp>
        <p:nvSpPr>
          <p:cNvPr id="78864" name="Line 16"/>
          <p:cNvSpPr>
            <a:spLocks noChangeShapeType="1"/>
          </p:cNvSpPr>
          <p:nvPr/>
        </p:nvSpPr>
        <p:spPr bwMode="auto">
          <a:xfrm>
            <a:off x="5362575" y="6094413"/>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78866" name="Rectangle 18"/>
          <p:cNvSpPr>
            <a:spLocks noChangeArrowheads="1"/>
          </p:cNvSpPr>
          <p:nvPr/>
        </p:nvSpPr>
        <p:spPr bwMode="auto">
          <a:xfrm>
            <a:off x="5722938" y="5949950"/>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a:t>5</a:t>
            </a:r>
          </a:p>
        </p:txBody>
      </p:sp>
      <p:sp>
        <p:nvSpPr>
          <p:cNvPr id="78867" name="Line 19"/>
          <p:cNvSpPr>
            <a:spLocks noChangeShapeType="1"/>
          </p:cNvSpPr>
          <p:nvPr/>
        </p:nvSpPr>
        <p:spPr bwMode="auto">
          <a:xfrm>
            <a:off x="6226175" y="6094413"/>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78868" name="Line 20"/>
          <p:cNvSpPr>
            <a:spLocks noChangeShapeType="1"/>
          </p:cNvSpPr>
          <p:nvPr/>
        </p:nvSpPr>
        <p:spPr bwMode="auto">
          <a:xfrm flipH="1">
            <a:off x="5434013" y="6238875"/>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78869" name="Rectangle 21"/>
          <p:cNvSpPr>
            <a:spLocks noChangeArrowheads="1"/>
          </p:cNvSpPr>
          <p:nvPr/>
        </p:nvSpPr>
        <p:spPr bwMode="auto">
          <a:xfrm>
            <a:off x="6586538" y="5949950"/>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a:t>7</a:t>
            </a:r>
          </a:p>
        </p:txBody>
      </p:sp>
      <p:sp>
        <p:nvSpPr>
          <p:cNvPr id="78870" name="Line 22"/>
          <p:cNvSpPr>
            <a:spLocks noChangeShapeType="1"/>
          </p:cNvSpPr>
          <p:nvPr/>
        </p:nvSpPr>
        <p:spPr bwMode="auto">
          <a:xfrm>
            <a:off x="7089775" y="6094413"/>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78871" name="Line 23"/>
          <p:cNvSpPr>
            <a:spLocks noChangeShapeType="1"/>
          </p:cNvSpPr>
          <p:nvPr/>
        </p:nvSpPr>
        <p:spPr bwMode="auto">
          <a:xfrm flipH="1">
            <a:off x="6297613" y="6238875"/>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78872" name="Rectangle 24"/>
          <p:cNvSpPr>
            <a:spLocks noChangeArrowheads="1"/>
          </p:cNvSpPr>
          <p:nvPr/>
        </p:nvSpPr>
        <p:spPr bwMode="auto">
          <a:xfrm>
            <a:off x="7450138" y="5949950"/>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a:t>3</a:t>
            </a:r>
          </a:p>
        </p:txBody>
      </p:sp>
      <p:sp>
        <p:nvSpPr>
          <p:cNvPr id="78874" name="Line 26"/>
          <p:cNvSpPr>
            <a:spLocks noChangeShapeType="1"/>
          </p:cNvSpPr>
          <p:nvPr/>
        </p:nvSpPr>
        <p:spPr bwMode="auto">
          <a:xfrm flipH="1">
            <a:off x="7161213" y="6238875"/>
            <a:ext cx="288925" cy="0"/>
          </a:xfrm>
          <a:prstGeom prst="line">
            <a:avLst/>
          </a:prstGeom>
          <a:noFill/>
          <a:ln w="9525">
            <a:solidFill>
              <a:schemeClr val="tx1"/>
            </a:solidFill>
            <a:round/>
            <a:headEnd/>
            <a:tailEnd type="triangle" w="med" len="med"/>
          </a:ln>
          <a:effectLst/>
        </p:spPr>
        <p:txBody>
          <a:bodyPr/>
          <a:lstStyle/>
          <a:p>
            <a:endParaRPr lang="ja-JP" alt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ln/>
          <a:effectLst>
            <a:outerShdw dist="53882" dir="2700000" algn="ctr" rotWithShape="0">
              <a:schemeClr val="bg2">
                <a:alpha val="50000"/>
              </a:schemeClr>
            </a:outerShdw>
          </a:effectLst>
        </p:spPr>
        <p:txBody>
          <a:bodyPr/>
          <a:lstStyle/>
          <a:p>
            <a:r>
              <a:rPr lang="en-US" altLang="ja-JP" sz="3600" dirty="0" smtClean="0">
                <a:solidFill>
                  <a:schemeClr val="bg1"/>
                </a:solidFill>
                <a:effectLst>
                  <a:outerShdw blurRad="38100" dist="38100" dir="2700000" algn="tl">
                    <a:srgbClr val="000000"/>
                  </a:outerShdw>
                </a:effectLst>
              </a:rPr>
              <a:t>Insertion</a:t>
            </a:r>
            <a:endParaRPr lang="en-US" altLang="ja-JP" sz="3600" b="1" dirty="0">
              <a:solidFill>
                <a:schemeClr val="bg1"/>
              </a:solidFill>
              <a:effectLst>
                <a:outerShdw blurRad="38100" dist="38100" dir="2700000" algn="tl">
                  <a:srgbClr val="000000"/>
                </a:outerShdw>
              </a:effectLst>
            </a:endParaRPr>
          </a:p>
        </p:txBody>
      </p:sp>
      <p:sp>
        <p:nvSpPr>
          <p:cNvPr id="80899" name="Rectangle 3"/>
          <p:cNvSpPr>
            <a:spLocks noGrp="1" noChangeArrowheads="1"/>
          </p:cNvSpPr>
          <p:nvPr>
            <p:ph type="body" idx="1"/>
          </p:nvPr>
        </p:nvSpPr>
        <p:spPr>
          <a:xfrm>
            <a:off x="395288" y="1052513"/>
            <a:ext cx="8135937" cy="4968875"/>
          </a:xfrm>
        </p:spPr>
        <p:txBody>
          <a:bodyPr/>
          <a:lstStyle/>
          <a:p>
            <a:pPr>
              <a:buFontTx/>
              <a:buNone/>
            </a:pPr>
            <a:r>
              <a:rPr lang="en-US" altLang="ja-JP" sz="2400" b="1" dirty="0" smtClean="0">
                <a:solidFill>
                  <a:srgbClr val="FF0000"/>
                </a:solidFill>
                <a:effectLst>
                  <a:outerShdw blurRad="38100" dist="38100" dir="2700000" algn="tl">
                    <a:srgbClr val="C0C0C0"/>
                  </a:outerShdw>
                </a:effectLst>
              </a:rPr>
              <a:t>•</a:t>
            </a:r>
            <a:r>
              <a:rPr lang="ja-JP" altLang="en-US" sz="2400" b="1" dirty="0" smtClean="0"/>
              <a:t> </a:t>
            </a:r>
            <a:r>
              <a:rPr lang="en-US" altLang="ja-JP" sz="2400" dirty="0" smtClean="0"/>
              <a:t>Insertion is done with giving (the pointers to) the cell to be inserted, and the cell just before the place to be inserted</a:t>
            </a:r>
          </a:p>
          <a:p>
            <a:pPr>
              <a:buFontTx/>
              <a:buNone/>
            </a:pPr>
            <a:r>
              <a:rPr lang="en-US" altLang="ja-JP" sz="2400" dirty="0" smtClean="0"/>
              <a:t>  change the pointers of the cells on the place</a:t>
            </a:r>
            <a:endParaRPr lang="ja-JP" altLang="en-US" sz="2400" dirty="0"/>
          </a:p>
          <a:p>
            <a:pPr>
              <a:buFontTx/>
              <a:buNone/>
            </a:pPr>
            <a:endParaRPr lang="ja-JP" altLang="en-US" sz="2400" dirty="0"/>
          </a:p>
          <a:p>
            <a:pPr>
              <a:buFontTx/>
              <a:buNone/>
            </a:pPr>
            <a:r>
              <a:rPr lang="en-US" altLang="ja-JP" sz="2000" b="1" dirty="0" err="1"/>
              <a:t>int</a:t>
            </a:r>
            <a:r>
              <a:rPr lang="en-US" altLang="ja-JP" sz="2000" dirty="0"/>
              <a:t> </a:t>
            </a:r>
            <a:r>
              <a:rPr lang="en-US" altLang="ja-JP" sz="2000" dirty="0" err="1"/>
              <a:t>LIST_ins</a:t>
            </a:r>
            <a:r>
              <a:rPr lang="en-US" altLang="ja-JP" sz="2000" dirty="0"/>
              <a:t> ( LIST *l, LIST *p ){</a:t>
            </a:r>
          </a:p>
          <a:p>
            <a:pPr>
              <a:buFontTx/>
              <a:buNone/>
            </a:pPr>
            <a:r>
              <a:rPr lang="en-US" altLang="ja-JP" sz="2000" dirty="0"/>
              <a:t>  p-&gt;</a:t>
            </a:r>
            <a:r>
              <a:rPr lang="en-US" altLang="ja-JP" sz="2000" dirty="0" err="1"/>
              <a:t>nxt</a:t>
            </a:r>
            <a:r>
              <a:rPr lang="en-US" altLang="ja-JP" sz="2000" dirty="0"/>
              <a:t>-&gt;</a:t>
            </a:r>
            <a:r>
              <a:rPr lang="en-US" altLang="ja-JP" sz="2000" dirty="0" err="1"/>
              <a:t>prv</a:t>
            </a:r>
            <a:r>
              <a:rPr lang="en-US" altLang="ja-JP" sz="2000" dirty="0"/>
              <a:t> = l;</a:t>
            </a:r>
          </a:p>
          <a:p>
            <a:pPr>
              <a:buFontTx/>
              <a:buNone/>
            </a:pPr>
            <a:r>
              <a:rPr lang="en-US" altLang="ja-JP" sz="2000" dirty="0"/>
              <a:t>  l-&gt;</a:t>
            </a:r>
            <a:r>
              <a:rPr lang="en-US" altLang="ja-JP" sz="2000" dirty="0" err="1"/>
              <a:t>nxt</a:t>
            </a:r>
            <a:r>
              <a:rPr lang="en-US" altLang="ja-JP" sz="2000" dirty="0"/>
              <a:t> = p-&gt;</a:t>
            </a:r>
            <a:r>
              <a:rPr lang="en-US" altLang="ja-JP" sz="2000" dirty="0" err="1"/>
              <a:t>nxt</a:t>
            </a:r>
            <a:r>
              <a:rPr lang="en-US" altLang="ja-JP" sz="2000" dirty="0"/>
              <a:t>;</a:t>
            </a:r>
          </a:p>
          <a:p>
            <a:pPr>
              <a:buFontTx/>
              <a:buNone/>
            </a:pPr>
            <a:r>
              <a:rPr lang="en-US" altLang="ja-JP" sz="2000" dirty="0"/>
              <a:t>  p-&gt;</a:t>
            </a:r>
            <a:r>
              <a:rPr lang="en-US" altLang="ja-JP" sz="2000" dirty="0" err="1"/>
              <a:t>nxt</a:t>
            </a:r>
            <a:r>
              <a:rPr lang="en-US" altLang="ja-JP" sz="2000" dirty="0"/>
              <a:t> = l;</a:t>
            </a:r>
          </a:p>
          <a:p>
            <a:pPr>
              <a:buFontTx/>
              <a:buNone/>
            </a:pPr>
            <a:r>
              <a:rPr lang="en-US" altLang="ja-JP" sz="2000" dirty="0"/>
              <a:t>  l-&gt;</a:t>
            </a:r>
            <a:r>
              <a:rPr lang="en-US" altLang="ja-JP" sz="2000" dirty="0" err="1"/>
              <a:t>prv</a:t>
            </a:r>
            <a:r>
              <a:rPr lang="en-US" altLang="ja-JP" sz="2000" dirty="0"/>
              <a:t> = p;</a:t>
            </a:r>
          </a:p>
          <a:p>
            <a:pPr>
              <a:buFontTx/>
              <a:buNone/>
            </a:pPr>
            <a:r>
              <a:rPr lang="en-US" altLang="ja-JP" sz="2000" dirty="0"/>
              <a:t>}</a:t>
            </a:r>
          </a:p>
          <a:p>
            <a:pPr>
              <a:buFontTx/>
              <a:buNone/>
            </a:pPr>
            <a:endParaRPr lang="en-US" altLang="ja-JP" sz="2000" dirty="0"/>
          </a:p>
          <a:p>
            <a:pPr>
              <a:buFontTx/>
              <a:buNone/>
            </a:pPr>
            <a:r>
              <a:rPr lang="en-US" altLang="ja-JP" sz="2400" b="1" dirty="0" smtClean="0">
                <a:solidFill>
                  <a:srgbClr val="FF0000"/>
                </a:solidFill>
                <a:effectLst>
                  <a:outerShdw blurRad="38100" dist="38100" dir="2700000" algn="tl">
                    <a:srgbClr val="C0C0C0"/>
                  </a:outerShdw>
                </a:effectLst>
              </a:rPr>
              <a:t>•</a:t>
            </a:r>
            <a:r>
              <a:rPr lang="ja-JP" altLang="en-US" sz="2400" b="1" dirty="0" smtClean="0"/>
              <a:t> </a:t>
            </a:r>
            <a:r>
              <a:rPr lang="en-US" altLang="ja-JP" sz="2400" dirty="0" smtClean="0"/>
              <a:t>Notice that the order of changing the pointers is crucial</a:t>
            </a:r>
          </a:p>
          <a:p>
            <a:pPr>
              <a:buFontTx/>
              <a:buNone/>
            </a:pPr>
            <a:r>
              <a:rPr lang="ja-JP" altLang="en-US" sz="2400" dirty="0" smtClean="0"/>
              <a:t> </a:t>
            </a:r>
            <a:r>
              <a:rPr lang="en-US" altLang="ja-JP" sz="2400" dirty="0" smtClean="0"/>
              <a:t>In some bad orderings, the operation will not be done correctly</a:t>
            </a:r>
          </a:p>
          <a:p>
            <a:pPr>
              <a:buFontTx/>
              <a:buNone/>
            </a:pPr>
            <a:endParaRPr lang="ja-JP" altLang="en-US" sz="2400" dirty="0"/>
          </a:p>
          <a:p>
            <a:pPr>
              <a:buFontTx/>
              <a:buNone/>
            </a:pPr>
            <a:endParaRPr lang="ja-JP" altLang="en-US" sz="2400" dirty="0"/>
          </a:p>
        </p:txBody>
      </p:sp>
      <p:sp>
        <p:nvSpPr>
          <p:cNvPr id="80903" name="Rectangle 7"/>
          <p:cNvSpPr>
            <a:spLocks noChangeArrowheads="1"/>
          </p:cNvSpPr>
          <p:nvPr/>
        </p:nvSpPr>
        <p:spPr bwMode="auto">
          <a:xfrm>
            <a:off x="5834832" y="3358133"/>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ja-JP" altLang="en-US"/>
              <a:t>●</a:t>
            </a:r>
          </a:p>
        </p:txBody>
      </p:sp>
      <p:sp>
        <p:nvSpPr>
          <p:cNvPr id="80904" name="Freeform 8"/>
          <p:cNvSpPr>
            <a:spLocks/>
          </p:cNvSpPr>
          <p:nvPr/>
        </p:nvSpPr>
        <p:spPr bwMode="auto">
          <a:xfrm>
            <a:off x="6312669" y="3494658"/>
            <a:ext cx="2076450" cy="973137"/>
          </a:xfrm>
          <a:custGeom>
            <a:avLst/>
            <a:gdLst/>
            <a:ahLst/>
            <a:cxnLst>
              <a:cxn ang="0">
                <a:pos x="0" y="0"/>
              </a:cxn>
              <a:cxn ang="0">
                <a:pos x="724" y="65"/>
              </a:cxn>
              <a:cxn ang="0">
                <a:pos x="1226" y="270"/>
              </a:cxn>
              <a:cxn ang="0">
                <a:pos x="1217" y="539"/>
              </a:cxn>
              <a:cxn ang="0">
                <a:pos x="985" y="613"/>
              </a:cxn>
            </a:cxnLst>
            <a:rect l="0" t="0" r="r" b="b"/>
            <a:pathLst>
              <a:path w="1308" h="613">
                <a:moveTo>
                  <a:pt x="0" y="0"/>
                </a:moveTo>
                <a:cubicBezTo>
                  <a:pt x="121" y="12"/>
                  <a:pt x="520" y="20"/>
                  <a:pt x="724" y="65"/>
                </a:cubicBezTo>
                <a:cubicBezTo>
                  <a:pt x="928" y="110"/>
                  <a:pt x="1144" y="191"/>
                  <a:pt x="1226" y="270"/>
                </a:cubicBezTo>
                <a:cubicBezTo>
                  <a:pt x="1308" y="349"/>
                  <a:pt x="1257" y="482"/>
                  <a:pt x="1217" y="539"/>
                </a:cubicBezTo>
                <a:cubicBezTo>
                  <a:pt x="1177" y="596"/>
                  <a:pt x="1033" y="598"/>
                  <a:pt x="985" y="613"/>
                </a:cubicBezTo>
              </a:path>
            </a:pathLst>
          </a:custGeom>
          <a:noFill/>
          <a:ln w="19050">
            <a:solidFill>
              <a:schemeClr val="tx1"/>
            </a:solidFill>
            <a:round/>
            <a:headEnd/>
            <a:tailEnd type="stealth" w="lg" len="lg"/>
          </a:ln>
          <a:effectLst/>
        </p:spPr>
        <p:txBody>
          <a:bodyPr/>
          <a:lstStyle/>
          <a:p>
            <a:endParaRPr lang="ja-JP" altLang="en-US"/>
          </a:p>
        </p:txBody>
      </p:sp>
      <p:sp>
        <p:nvSpPr>
          <p:cNvPr id="80905" name="Freeform 9"/>
          <p:cNvSpPr>
            <a:spLocks/>
          </p:cNvSpPr>
          <p:nvPr/>
        </p:nvSpPr>
        <p:spPr bwMode="auto">
          <a:xfrm>
            <a:off x="6415857" y="3672458"/>
            <a:ext cx="1736725" cy="663575"/>
          </a:xfrm>
          <a:custGeom>
            <a:avLst/>
            <a:gdLst/>
            <a:ahLst/>
            <a:cxnLst>
              <a:cxn ang="0">
                <a:pos x="0" y="0"/>
              </a:cxn>
              <a:cxn ang="0">
                <a:pos x="650" y="74"/>
              </a:cxn>
              <a:cxn ang="0">
                <a:pos x="1031" y="204"/>
              </a:cxn>
              <a:cxn ang="0">
                <a:pos x="1031" y="353"/>
              </a:cxn>
              <a:cxn ang="0">
                <a:pos x="873" y="418"/>
              </a:cxn>
            </a:cxnLst>
            <a:rect l="0" t="0" r="r" b="b"/>
            <a:pathLst>
              <a:path w="1094" h="418">
                <a:moveTo>
                  <a:pt x="0" y="0"/>
                </a:moveTo>
                <a:cubicBezTo>
                  <a:pt x="108" y="14"/>
                  <a:pt x="478" y="40"/>
                  <a:pt x="650" y="74"/>
                </a:cubicBezTo>
                <a:cubicBezTo>
                  <a:pt x="822" y="108"/>
                  <a:pt x="968" y="158"/>
                  <a:pt x="1031" y="204"/>
                </a:cubicBezTo>
                <a:cubicBezTo>
                  <a:pt x="1094" y="250"/>
                  <a:pt x="1057" y="317"/>
                  <a:pt x="1031" y="353"/>
                </a:cubicBezTo>
                <a:cubicBezTo>
                  <a:pt x="1005" y="389"/>
                  <a:pt x="906" y="405"/>
                  <a:pt x="873" y="418"/>
                </a:cubicBezTo>
              </a:path>
            </a:pathLst>
          </a:custGeom>
          <a:noFill/>
          <a:ln w="19050">
            <a:solidFill>
              <a:schemeClr val="tx1"/>
            </a:solidFill>
            <a:round/>
            <a:headEnd type="stealth" w="lg" len="lg"/>
            <a:tailEnd type="none" w="lg" len="lg"/>
          </a:ln>
          <a:effectLst/>
        </p:spPr>
        <p:txBody>
          <a:bodyPr/>
          <a:lstStyle/>
          <a:p>
            <a:endParaRPr lang="ja-JP" altLang="en-US"/>
          </a:p>
        </p:txBody>
      </p:sp>
      <p:sp>
        <p:nvSpPr>
          <p:cNvPr id="80906" name="Freeform 10"/>
          <p:cNvSpPr>
            <a:spLocks/>
          </p:cNvSpPr>
          <p:nvPr/>
        </p:nvSpPr>
        <p:spPr bwMode="auto">
          <a:xfrm>
            <a:off x="4296544" y="3628008"/>
            <a:ext cx="1528763" cy="641350"/>
          </a:xfrm>
          <a:custGeom>
            <a:avLst/>
            <a:gdLst/>
            <a:ahLst/>
            <a:cxnLst>
              <a:cxn ang="0">
                <a:pos x="201" y="399"/>
              </a:cxn>
              <a:cxn ang="0">
                <a:pos x="71" y="381"/>
              </a:cxn>
              <a:cxn ang="0">
                <a:pos x="53" y="260"/>
              </a:cxn>
              <a:cxn ang="0">
                <a:pos x="387" y="65"/>
              </a:cxn>
              <a:cxn ang="0">
                <a:pos x="963" y="0"/>
              </a:cxn>
            </a:cxnLst>
            <a:rect l="0" t="0" r="r" b="b"/>
            <a:pathLst>
              <a:path w="963" h="404">
                <a:moveTo>
                  <a:pt x="201" y="399"/>
                </a:moveTo>
                <a:cubicBezTo>
                  <a:pt x="181" y="396"/>
                  <a:pt x="96" y="404"/>
                  <a:pt x="71" y="381"/>
                </a:cubicBezTo>
                <a:cubicBezTo>
                  <a:pt x="46" y="358"/>
                  <a:pt x="0" y="313"/>
                  <a:pt x="53" y="260"/>
                </a:cubicBezTo>
                <a:cubicBezTo>
                  <a:pt x="106" y="207"/>
                  <a:pt x="235" y="108"/>
                  <a:pt x="387" y="65"/>
                </a:cubicBezTo>
                <a:cubicBezTo>
                  <a:pt x="539" y="22"/>
                  <a:pt x="843" y="14"/>
                  <a:pt x="963" y="0"/>
                </a:cubicBezTo>
              </a:path>
            </a:pathLst>
          </a:custGeom>
          <a:noFill/>
          <a:ln w="19050">
            <a:solidFill>
              <a:schemeClr val="tx1"/>
            </a:solidFill>
            <a:round/>
            <a:headEnd type="stealth" w="lg" len="lg"/>
            <a:tailEnd type="none" w="lg" len="lg"/>
          </a:ln>
          <a:effectLst/>
        </p:spPr>
        <p:txBody>
          <a:bodyPr/>
          <a:lstStyle/>
          <a:p>
            <a:endParaRPr lang="ja-JP" altLang="en-US"/>
          </a:p>
        </p:txBody>
      </p:sp>
      <p:sp>
        <p:nvSpPr>
          <p:cNvPr id="80907" name="Freeform 11"/>
          <p:cNvSpPr>
            <a:spLocks/>
          </p:cNvSpPr>
          <p:nvPr/>
        </p:nvSpPr>
        <p:spPr bwMode="auto">
          <a:xfrm>
            <a:off x="4067944" y="3501008"/>
            <a:ext cx="1695450" cy="946150"/>
          </a:xfrm>
          <a:custGeom>
            <a:avLst/>
            <a:gdLst/>
            <a:ahLst/>
            <a:cxnLst>
              <a:cxn ang="0">
                <a:pos x="345" y="572"/>
              </a:cxn>
              <a:cxn ang="0">
                <a:pos x="178" y="554"/>
              </a:cxn>
              <a:cxn ang="0">
                <a:pos x="48" y="321"/>
              </a:cxn>
              <a:cxn ang="0">
                <a:pos x="466" y="61"/>
              </a:cxn>
              <a:cxn ang="0">
                <a:pos x="1068" y="0"/>
              </a:cxn>
            </a:cxnLst>
            <a:rect l="0" t="0" r="r" b="b"/>
            <a:pathLst>
              <a:path w="1068" h="596">
                <a:moveTo>
                  <a:pt x="345" y="572"/>
                </a:moveTo>
                <a:cubicBezTo>
                  <a:pt x="317" y="569"/>
                  <a:pt x="227" y="596"/>
                  <a:pt x="178" y="554"/>
                </a:cubicBezTo>
                <a:cubicBezTo>
                  <a:pt x="129" y="512"/>
                  <a:pt x="0" y="403"/>
                  <a:pt x="48" y="321"/>
                </a:cubicBezTo>
                <a:cubicBezTo>
                  <a:pt x="96" y="239"/>
                  <a:pt x="296" y="115"/>
                  <a:pt x="466" y="61"/>
                </a:cubicBezTo>
                <a:cubicBezTo>
                  <a:pt x="636" y="7"/>
                  <a:pt x="943" y="13"/>
                  <a:pt x="1068" y="0"/>
                </a:cubicBezTo>
              </a:path>
            </a:pathLst>
          </a:custGeom>
          <a:noFill/>
          <a:ln w="19050">
            <a:solidFill>
              <a:schemeClr val="tx1"/>
            </a:solidFill>
            <a:round/>
            <a:headEnd/>
            <a:tailEnd type="stealth" w="lg" len="lg"/>
          </a:ln>
          <a:effectLst/>
        </p:spPr>
        <p:txBody>
          <a:bodyPr/>
          <a:lstStyle/>
          <a:p>
            <a:endParaRPr lang="ja-JP" altLang="en-US"/>
          </a:p>
        </p:txBody>
      </p:sp>
      <p:sp>
        <p:nvSpPr>
          <p:cNvPr id="80908" name="Rectangle 12"/>
          <p:cNvSpPr>
            <a:spLocks noChangeArrowheads="1"/>
          </p:cNvSpPr>
          <p:nvPr/>
        </p:nvSpPr>
        <p:spPr bwMode="auto">
          <a:xfrm>
            <a:off x="4682307" y="4150295"/>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a:t>1</a:t>
            </a:r>
          </a:p>
        </p:txBody>
      </p:sp>
      <p:sp>
        <p:nvSpPr>
          <p:cNvPr id="80909" name="Line 13"/>
          <p:cNvSpPr>
            <a:spLocks noChangeShapeType="1"/>
          </p:cNvSpPr>
          <p:nvPr/>
        </p:nvSpPr>
        <p:spPr bwMode="auto">
          <a:xfrm>
            <a:off x="5185544" y="4294758"/>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80910" name="Rectangle 14"/>
          <p:cNvSpPr>
            <a:spLocks noChangeArrowheads="1"/>
          </p:cNvSpPr>
          <p:nvPr/>
        </p:nvSpPr>
        <p:spPr bwMode="auto">
          <a:xfrm>
            <a:off x="5545907" y="4150295"/>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a:t>5</a:t>
            </a:r>
          </a:p>
        </p:txBody>
      </p:sp>
      <p:sp>
        <p:nvSpPr>
          <p:cNvPr id="80911" name="Line 15"/>
          <p:cNvSpPr>
            <a:spLocks noChangeShapeType="1"/>
          </p:cNvSpPr>
          <p:nvPr/>
        </p:nvSpPr>
        <p:spPr bwMode="auto">
          <a:xfrm>
            <a:off x="6049144" y="4294758"/>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80912" name="Line 16"/>
          <p:cNvSpPr>
            <a:spLocks noChangeShapeType="1"/>
          </p:cNvSpPr>
          <p:nvPr/>
        </p:nvSpPr>
        <p:spPr bwMode="auto">
          <a:xfrm flipH="1">
            <a:off x="5256982" y="4439220"/>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80913" name="Rectangle 17"/>
          <p:cNvSpPr>
            <a:spLocks noChangeArrowheads="1"/>
          </p:cNvSpPr>
          <p:nvPr/>
        </p:nvSpPr>
        <p:spPr bwMode="auto">
          <a:xfrm>
            <a:off x="6409507" y="4150295"/>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a:t>7</a:t>
            </a:r>
          </a:p>
        </p:txBody>
      </p:sp>
      <p:sp>
        <p:nvSpPr>
          <p:cNvPr id="80914" name="Line 18"/>
          <p:cNvSpPr>
            <a:spLocks noChangeShapeType="1"/>
          </p:cNvSpPr>
          <p:nvPr/>
        </p:nvSpPr>
        <p:spPr bwMode="auto">
          <a:xfrm>
            <a:off x="6912744" y="4294758"/>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80915" name="Line 19"/>
          <p:cNvSpPr>
            <a:spLocks noChangeShapeType="1"/>
          </p:cNvSpPr>
          <p:nvPr/>
        </p:nvSpPr>
        <p:spPr bwMode="auto">
          <a:xfrm flipH="1">
            <a:off x="6120582" y="4439220"/>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80916" name="Rectangle 20"/>
          <p:cNvSpPr>
            <a:spLocks noChangeArrowheads="1"/>
          </p:cNvSpPr>
          <p:nvPr/>
        </p:nvSpPr>
        <p:spPr bwMode="auto">
          <a:xfrm>
            <a:off x="7273107" y="4150295"/>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a:t>3</a:t>
            </a:r>
          </a:p>
        </p:txBody>
      </p:sp>
      <p:sp>
        <p:nvSpPr>
          <p:cNvPr id="80917" name="Line 21"/>
          <p:cNvSpPr>
            <a:spLocks noChangeShapeType="1"/>
          </p:cNvSpPr>
          <p:nvPr/>
        </p:nvSpPr>
        <p:spPr bwMode="auto">
          <a:xfrm flipH="1">
            <a:off x="6984182" y="4439220"/>
            <a:ext cx="288925" cy="0"/>
          </a:xfrm>
          <a:prstGeom prst="line">
            <a:avLst/>
          </a:prstGeom>
          <a:noFill/>
          <a:ln w="9525">
            <a:solidFill>
              <a:schemeClr val="tx1"/>
            </a:solidFill>
            <a:round/>
            <a:headEnd/>
            <a:tailEnd type="triangle" w="med" len="med"/>
          </a:ln>
          <a:effectLst/>
        </p:spPr>
        <p:txBody>
          <a:bodyPr/>
          <a:lstStyle/>
          <a:p>
            <a:endParaRPr lang="ja-JP" alt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ln/>
          <a:effectLst>
            <a:outerShdw dist="53882" dir="2700000" algn="ctr" rotWithShape="0">
              <a:schemeClr val="bg2">
                <a:alpha val="50000"/>
              </a:schemeClr>
            </a:outerShdw>
          </a:effectLst>
        </p:spPr>
        <p:txBody>
          <a:bodyPr/>
          <a:lstStyle/>
          <a:p>
            <a:r>
              <a:rPr lang="en-US" altLang="ja-JP" sz="3600" dirty="0" smtClean="0">
                <a:solidFill>
                  <a:schemeClr val="bg1"/>
                </a:solidFill>
                <a:effectLst>
                  <a:outerShdw blurRad="38100" dist="38100" dir="2700000" algn="tl">
                    <a:srgbClr val="000000"/>
                  </a:outerShdw>
                </a:effectLst>
              </a:rPr>
              <a:t>Deletion</a:t>
            </a:r>
            <a:endParaRPr lang="en-US" altLang="ja-JP" sz="3600" b="1" dirty="0">
              <a:solidFill>
                <a:schemeClr val="bg1"/>
              </a:solidFill>
              <a:effectLst>
                <a:outerShdw blurRad="38100" dist="38100" dir="2700000" algn="tl">
                  <a:srgbClr val="000000"/>
                </a:outerShdw>
              </a:effectLst>
            </a:endParaRPr>
          </a:p>
        </p:txBody>
      </p:sp>
      <p:sp>
        <p:nvSpPr>
          <p:cNvPr id="81923" name="Rectangle 3"/>
          <p:cNvSpPr>
            <a:spLocks noGrp="1" noChangeArrowheads="1"/>
          </p:cNvSpPr>
          <p:nvPr>
            <p:ph type="body" idx="1"/>
          </p:nvPr>
        </p:nvSpPr>
        <p:spPr>
          <a:xfrm>
            <a:off x="395288" y="1052513"/>
            <a:ext cx="8135937" cy="4968875"/>
          </a:xfrm>
        </p:spPr>
        <p:txBody>
          <a:bodyPr/>
          <a:lstStyle/>
          <a:p>
            <a:pPr>
              <a:buFontTx/>
              <a:buNone/>
            </a:pPr>
            <a:r>
              <a:rPr lang="en-US" altLang="ja-JP" sz="2400" b="1" dirty="0" smtClean="0">
                <a:solidFill>
                  <a:srgbClr val="FF0000"/>
                </a:solidFill>
                <a:effectLst>
                  <a:outerShdw blurRad="38100" dist="38100" dir="2700000" algn="tl">
                    <a:srgbClr val="C0C0C0"/>
                  </a:outerShdw>
                </a:effectLst>
              </a:rPr>
              <a:t>•</a:t>
            </a:r>
            <a:r>
              <a:rPr lang="ja-JP" altLang="en-US" sz="2400" b="1" dirty="0" smtClean="0"/>
              <a:t> </a:t>
            </a:r>
            <a:r>
              <a:rPr lang="en-US" altLang="ja-JP" sz="2400" dirty="0"/>
              <a:t>D</a:t>
            </a:r>
            <a:r>
              <a:rPr lang="en-US" altLang="ja-JP" sz="2400" dirty="0" smtClean="0"/>
              <a:t>eletion of a given cell is done by connecting the previous cell and the next cell by pointers</a:t>
            </a:r>
          </a:p>
          <a:p>
            <a:pPr>
              <a:buFontTx/>
              <a:buNone/>
            </a:pPr>
            <a:endParaRPr lang="ja-JP" altLang="en-US" sz="2400" dirty="0"/>
          </a:p>
          <a:p>
            <a:pPr>
              <a:buFontTx/>
              <a:buNone/>
            </a:pPr>
            <a:r>
              <a:rPr lang="en-US" altLang="ja-JP" sz="2000" b="1" dirty="0" err="1"/>
              <a:t>int</a:t>
            </a:r>
            <a:r>
              <a:rPr lang="en-US" altLang="ja-JP" sz="2000" dirty="0"/>
              <a:t> </a:t>
            </a:r>
            <a:r>
              <a:rPr lang="en-US" altLang="ja-JP" sz="2000" dirty="0" err="1"/>
              <a:t>LIST_del</a:t>
            </a:r>
            <a:r>
              <a:rPr lang="en-US" altLang="ja-JP" sz="2000" dirty="0"/>
              <a:t> ( LIST *l ){</a:t>
            </a:r>
          </a:p>
          <a:p>
            <a:pPr>
              <a:buFontTx/>
              <a:buNone/>
            </a:pPr>
            <a:r>
              <a:rPr lang="en-US" altLang="ja-JP" sz="2000" dirty="0"/>
              <a:t>  l-&gt;</a:t>
            </a:r>
            <a:r>
              <a:rPr lang="en-US" altLang="ja-JP" sz="2000" dirty="0" err="1"/>
              <a:t>nxt</a:t>
            </a:r>
            <a:r>
              <a:rPr lang="en-US" altLang="ja-JP" sz="2000" dirty="0"/>
              <a:t>-&gt;</a:t>
            </a:r>
            <a:r>
              <a:rPr lang="en-US" altLang="ja-JP" sz="2000" dirty="0" err="1"/>
              <a:t>prv</a:t>
            </a:r>
            <a:r>
              <a:rPr lang="en-US" altLang="ja-JP" sz="2000" dirty="0"/>
              <a:t> = l-&gt;</a:t>
            </a:r>
            <a:r>
              <a:rPr lang="en-US" altLang="ja-JP" sz="2000" dirty="0" err="1"/>
              <a:t>prv</a:t>
            </a:r>
            <a:r>
              <a:rPr lang="en-US" altLang="ja-JP" sz="2000" dirty="0"/>
              <a:t>;</a:t>
            </a:r>
          </a:p>
          <a:p>
            <a:pPr>
              <a:buFontTx/>
              <a:buNone/>
            </a:pPr>
            <a:r>
              <a:rPr lang="en-US" altLang="ja-JP" sz="2000" dirty="0"/>
              <a:t>  l-&gt;</a:t>
            </a:r>
            <a:r>
              <a:rPr lang="en-US" altLang="ja-JP" sz="2000" dirty="0" err="1"/>
              <a:t>prv</a:t>
            </a:r>
            <a:r>
              <a:rPr lang="en-US" altLang="ja-JP" sz="2000" dirty="0"/>
              <a:t>-&gt;</a:t>
            </a:r>
            <a:r>
              <a:rPr lang="en-US" altLang="ja-JP" sz="2000" dirty="0" err="1"/>
              <a:t>nxt</a:t>
            </a:r>
            <a:r>
              <a:rPr lang="en-US" altLang="ja-JP" sz="2000" dirty="0"/>
              <a:t> = l-&gt;</a:t>
            </a:r>
            <a:r>
              <a:rPr lang="en-US" altLang="ja-JP" sz="2000" dirty="0" err="1"/>
              <a:t>nxt</a:t>
            </a:r>
            <a:r>
              <a:rPr lang="en-US" altLang="ja-JP" sz="2000" dirty="0"/>
              <a:t>;</a:t>
            </a:r>
          </a:p>
          <a:p>
            <a:pPr>
              <a:buFontTx/>
              <a:buNone/>
            </a:pPr>
            <a:r>
              <a:rPr lang="en-US" altLang="ja-JP" sz="2000" dirty="0"/>
              <a:t>}</a:t>
            </a:r>
          </a:p>
          <a:p>
            <a:pPr>
              <a:buFontTx/>
              <a:buNone/>
            </a:pPr>
            <a:endParaRPr lang="en-US" altLang="ja-JP" sz="2000" dirty="0"/>
          </a:p>
          <a:p>
            <a:pPr>
              <a:buFontTx/>
              <a:buNone/>
            </a:pPr>
            <a:r>
              <a:rPr lang="en-US" altLang="ja-JP" sz="2400" b="1" dirty="0" smtClean="0">
                <a:solidFill>
                  <a:srgbClr val="FF0000"/>
                </a:solidFill>
                <a:effectLst>
                  <a:outerShdw blurRad="38100" dist="38100" dir="2700000" algn="tl">
                    <a:srgbClr val="C0C0C0"/>
                  </a:outerShdw>
                </a:effectLst>
              </a:rPr>
              <a:t>•</a:t>
            </a:r>
            <a:r>
              <a:rPr lang="ja-JP" altLang="en-US" sz="2400" b="1" dirty="0" smtClean="0"/>
              <a:t> </a:t>
            </a:r>
            <a:r>
              <a:rPr lang="en-US" altLang="ja-JP" sz="2400" dirty="0" smtClean="0"/>
              <a:t>The pointers of “l” need not to be modified, since it is out</a:t>
            </a:r>
          </a:p>
          <a:p>
            <a:pPr>
              <a:buFontTx/>
              <a:buNone/>
            </a:pPr>
            <a:r>
              <a:rPr lang="en-US" altLang="ja-JP" sz="2400" dirty="0" smtClean="0"/>
              <a:t>(further, if we want to recover the cell in the list, in future, we can immediately identify the place to be recovered by looking at the non-deleted pointers)</a:t>
            </a:r>
          </a:p>
          <a:p>
            <a:pPr>
              <a:buFontTx/>
              <a:buNone/>
            </a:pPr>
            <a:endParaRPr lang="ja-JP" altLang="en-US" sz="2400" dirty="0"/>
          </a:p>
          <a:p>
            <a:pPr>
              <a:buFontTx/>
              <a:buNone/>
            </a:pPr>
            <a:endParaRPr lang="ja-JP" altLang="en-US" sz="2400" dirty="0"/>
          </a:p>
        </p:txBody>
      </p:sp>
      <p:sp>
        <p:nvSpPr>
          <p:cNvPr id="81924" name="Rectangle 4"/>
          <p:cNvSpPr>
            <a:spLocks noChangeArrowheads="1"/>
          </p:cNvSpPr>
          <p:nvPr/>
        </p:nvSpPr>
        <p:spPr bwMode="auto">
          <a:xfrm>
            <a:off x="6110288" y="2284413"/>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ja-JP" altLang="en-US"/>
              <a:t>●</a:t>
            </a:r>
          </a:p>
        </p:txBody>
      </p:sp>
      <p:sp>
        <p:nvSpPr>
          <p:cNvPr id="81925" name="Freeform 5"/>
          <p:cNvSpPr>
            <a:spLocks/>
          </p:cNvSpPr>
          <p:nvPr/>
        </p:nvSpPr>
        <p:spPr bwMode="auto">
          <a:xfrm>
            <a:off x="6588125" y="2420938"/>
            <a:ext cx="2076450" cy="973137"/>
          </a:xfrm>
          <a:custGeom>
            <a:avLst/>
            <a:gdLst/>
            <a:ahLst/>
            <a:cxnLst>
              <a:cxn ang="0">
                <a:pos x="0" y="0"/>
              </a:cxn>
              <a:cxn ang="0">
                <a:pos x="724" y="65"/>
              </a:cxn>
              <a:cxn ang="0">
                <a:pos x="1226" y="270"/>
              </a:cxn>
              <a:cxn ang="0">
                <a:pos x="1217" y="539"/>
              </a:cxn>
              <a:cxn ang="0">
                <a:pos x="985" y="613"/>
              </a:cxn>
            </a:cxnLst>
            <a:rect l="0" t="0" r="r" b="b"/>
            <a:pathLst>
              <a:path w="1308" h="613">
                <a:moveTo>
                  <a:pt x="0" y="0"/>
                </a:moveTo>
                <a:cubicBezTo>
                  <a:pt x="121" y="12"/>
                  <a:pt x="520" y="20"/>
                  <a:pt x="724" y="65"/>
                </a:cubicBezTo>
                <a:cubicBezTo>
                  <a:pt x="928" y="110"/>
                  <a:pt x="1144" y="191"/>
                  <a:pt x="1226" y="270"/>
                </a:cubicBezTo>
                <a:cubicBezTo>
                  <a:pt x="1308" y="349"/>
                  <a:pt x="1257" y="482"/>
                  <a:pt x="1217" y="539"/>
                </a:cubicBezTo>
                <a:cubicBezTo>
                  <a:pt x="1177" y="596"/>
                  <a:pt x="1033" y="598"/>
                  <a:pt x="985" y="613"/>
                </a:cubicBezTo>
              </a:path>
            </a:pathLst>
          </a:custGeom>
          <a:noFill/>
          <a:ln w="19050">
            <a:solidFill>
              <a:schemeClr val="tx1"/>
            </a:solidFill>
            <a:round/>
            <a:headEnd/>
            <a:tailEnd type="stealth" w="lg" len="lg"/>
          </a:ln>
          <a:effectLst/>
        </p:spPr>
        <p:txBody>
          <a:bodyPr/>
          <a:lstStyle/>
          <a:p>
            <a:endParaRPr lang="ja-JP" altLang="en-US"/>
          </a:p>
        </p:txBody>
      </p:sp>
      <p:sp>
        <p:nvSpPr>
          <p:cNvPr id="81926" name="Freeform 6"/>
          <p:cNvSpPr>
            <a:spLocks/>
          </p:cNvSpPr>
          <p:nvPr/>
        </p:nvSpPr>
        <p:spPr bwMode="auto">
          <a:xfrm>
            <a:off x="6691313" y="2598738"/>
            <a:ext cx="1736725" cy="663575"/>
          </a:xfrm>
          <a:custGeom>
            <a:avLst/>
            <a:gdLst/>
            <a:ahLst/>
            <a:cxnLst>
              <a:cxn ang="0">
                <a:pos x="0" y="0"/>
              </a:cxn>
              <a:cxn ang="0">
                <a:pos x="650" y="74"/>
              </a:cxn>
              <a:cxn ang="0">
                <a:pos x="1031" y="204"/>
              </a:cxn>
              <a:cxn ang="0">
                <a:pos x="1031" y="353"/>
              </a:cxn>
              <a:cxn ang="0">
                <a:pos x="873" y="418"/>
              </a:cxn>
            </a:cxnLst>
            <a:rect l="0" t="0" r="r" b="b"/>
            <a:pathLst>
              <a:path w="1094" h="418">
                <a:moveTo>
                  <a:pt x="0" y="0"/>
                </a:moveTo>
                <a:cubicBezTo>
                  <a:pt x="108" y="14"/>
                  <a:pt x="478" y="40"/>
                  <a:pt x="650" y="74"/>
                </a:cubicBezTo>
                <a:cubicBezTo>
                  <a:pt x="822" y="108"/>
                  <a:pt x="968" y="158"/>
                  <a:pt x="1031" y="204"/>
                </a:cubicBezTo>
                <a:cubicBezTo>
                  <a:pt x="1094" y="250"/>
                  <a:pt x="1057" y="317"/>
                  <a:pt x="1031" y="353"/>
                </a:cubicBezTo>
                <a:cubicBezTo>
                  <a:pt x="1005" y="389"/>
                  <a:pt x="906" y="405"/>
                  <a:pt x="873" y="418"/>
                </a:cubicBezTo>
              </a:path>
            </a:pathLst>
          </a:custGeom>
          <a:noFill/>
          <a:ln w="19050">
            <a:solidFill>
              <a:schemeClr val="tx1"/>
            </a:solidFill>
            <a:round/>
            <a:headEnd type="stealth" w="lg" len="lg"/>
            <a:tailEnd type="none" w="lg" len="lg"/>
          </a:ln>
          <a:effectLst/>
        </p:spPr>
        <p:txBody>
          <a:bodyPr/>
          <a:lstStyle/>
          <a:p>
            <a:endParaRPr lang="ja-JP" altLang="en-US"/>
          </a:p>
        </p:txBody>
      </p:sp>
      <p:sp>
        <p:nvSpPr>
          <p:cNvPr id="81927" name="Freeform 7"/>
          <p:cNvSpPr>
            <a:spLocks/>
          </p:cNvSpPr>
          <p:nvPr/>
        </p:nvSpPr>
        <p:spPr bwMode="auto">
          <a:xfrm>
            <a:off x="4572000" y="2554288"/>
            <a:ext cx="1528763" cy="641350"/>
          </a:xfrm>
          <a:custGeom>
            <a:avLst/>
            <a:gdLst/>
            <a:ahLst/>
            <a:cxnLst>
              <a:cxn ang="0">
                <a:pos x="201" y="399"/>
              </a:cxn>
              <a:cxn ang="0">
                <a:pos x="71" y="381"/>
              </a:cxn>
              <a:cxn ang="0">
                <a:pos x="53" y="260"/>
              </a:cxn>
              <a:cxn ang="0">
                <a:pos x="387" y="65"/>
              </a:cxn>
              <a:cxn ang="0">
                <a:pos x="963" y="0"/>
              </a:cxn>
            </a:cxnLst>
            <a:rect l="0" t="0" r="r" b="b"/>
            <a:pathLst>
              <a:path w="963" h="404">
                <a:moveTo>
                  <a:pt x="201" y="399"/>
                </a:moveTo>
                <a:cubicBezTo>
                  <a:pt x="181" y="396"/>
                  <a:pt x="96" y="404"/>
                  <a:pt x="71" y="381"/>
                </a:cubicBezTo>
                <a:cubicBezTo>
                  <a:pt x="46" y="358"/>
                  <a:pt x="0" y="313"/>
                  <a:pt x="53" y="260"/>
                </a:cubicBezTo>
                <a:cubicBezTo>
                  <a:pt x="106" y="207"/>
                  <a:pt x="235" y="108"/>
                  <a:pt x="387" y="65"/>
                </a:cubicBezTo>
                <a:cubicBezTo>
                  <a:pt x="539" y="22"/>
                  <a:pt x="843" y="14"/>
                  <a:pt x="963" y="0"/>
                </a:cubicBezTo>
              </a:path>
            </a:pathLst>
          </a:custGeom>
          <a:noFill/>
          <a:ln w="19050">
            <a:solidFill>
              <a:schemeClr val="tx1"/>
            </a:solidFill>
            <a:round/>
            <a:headEnd type="stealth" w="lg" len="lg"/>
            <a:tailEnd type="none" w="lg" len="lg"/>
          </a:ln>
          <a:effectLst/>
        </p:spPr>
        <p:txBody>
          <a:bodyPr/>
          <a:lstStyle/>
          <a:p>
            <a:endParaRPr lang="ja-JP" altLang="en-US"/>
          </a:p>
        </p:txBody>
      </p:sp>
      <p:sp>
        <p:nvSpPr>
          <p:cNvPr id="81928" name="Freeform 8"/>
          <p:cNvSpPr>
            <a:spLocks/>
          </p:cNvSpPr>
          <p:nvPr/>
        </p:nvSpPr>
        <p:spPr bwMode="auto">
          <a:xfrm>
            <a:off x="4343400" y="2427288"/>
            <a:ext cx="1695450" cy="946150"/>
          </a:xfrm>
          <a:custGeom>
            <a:avLst/>
            <a:gdLst/>
            <a:ahLst/>
            <a:cxnLst>
              <a:cxn ang="0">
                <a:pos x="345" y="572"/>
              </a:cxn>
              <a:cxn ang="0">
                <a:pos x="178" y="554"/>
              </a:cxn>
              <a:cxn ang="0">
                <a:pos x="48" y="321"/>
              </a:cxn>
              <a:cxn ang="0">
                <a:pos x="466" y="61"/>
              </a:cxn>
              <a:cxn ang="0">
                <a:pos x="1068" y="0"/>
              </a:cxn>
            </a:cxnLst>
            <a:rect l="0" t="0" r="r" b="b"/>
            <a:pathLst>
              <a:path w="1068" h="596">
                <a:moveTo>
                  <a:pt x="345" y="572"/>
                </a:moveTo>
                <a:cubicBezTo>
                  <a:pt x="317" y="569"/>
                  <a:pt x="227" y="596"/>
                  <a:pt x="178" y="554"/>
                </a:cubicBezTo>
                <a:cubicBezTo>
                  <a:pt x="129" y="512"/>
                  <a:pt x="0" y="403"/>
                  <a:pt x="48" y="321"/>
                </a:cubicBezTo>
                <a:cubicBezTo>
                  <a:pt x="96" y="239"/>
                  <a:pt x="296" y="115"/>
                  <a:pt x="466" y="61"/>
                </a:cubicBezTo>
                <a:cubicBezTo>
                  <a:pt x="636" y="7"/>
                  <a:pt x="943" y="13"/>
                  <a:pt x="1068" y="0"/>
                </a:cubicBezTo>
              </a:path>
            </a:pathLst>
          </a:custGeom>
          <a:noFill/>
          <a:ln w="19050">
            <a:solidFill>
              <a:schemeClr val="tx1"/>
            </a:solidFill>
            <a:round/>
            <a:headEnd/>
            <a:tailEnd type="stealth" w="lg" len="lg"/>
          </a:ln>
          <a:effectLst/>
        </p:spPr>
        <p:txBody>
          <a:bodyPr/>
          <a:lstStyle/>
          <a:p>
            <a:endParaRPr lang="ja-JP" altLang="en-US"/>
          </a:p>
        </p:txBody>
      </p:sp>
      <p:sp>
        <p:nvSpPr>
          <p:cNvPr id="81929" name="Rectangle 9"/>
          <p:cNvSpPr>
            <a:spLocks noChangeArrowheads="1"/>
          </p:cNvSpPr>
          <p:nvPr/>
        </p:nvSpPr>
        <p:spPr bwMode="auto">
          <a:xfrm>
            <a:off x="4957763" y="3076575"/>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a:t>1</a:t>
            </a:r>
          </a:p>
        </p:txBody>
      </p:sp>
      <p:sp>
        <p:nvSpPr>
          <p:cNvPr id="81930" name="Line 10"/>
          <p:cNvSpPr>
            <a:spLocks noChangeShapeType="1"/>
          </p:cNvSpPr>
          <p:nvPr/>
        </p:nvSpPr>
        <p:spPr bwMode="auto">
          <a:xfrm>
            <a:off x="5461000" y="3221038"/>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81931" name="Rectangle 11"/>
          <p:cNvSpPr>
            <a:spLocks noChangeArrowheads="1"/>
          </p:cNvSpPr>
          <p:nvPr/>
        </p:nvSpPr>
        <p:spPr bwMode="auto">
          <a:xfrm>
            <a:off x="5821363" y="3076575"/>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a:t>5</a:t>
            </a:r>
          </a:p>
        </p:txBody>
      </p:sp>
      <p:sp>
        <p:nvSpPr>
          <p:cNvPr id="81932" name="Line 12"/>
          <p:cNvSpPr>
            <a:spLocks noChangeShapeType="1"/>
          </p:cNvSpPr>
          <p:nvPr/>
        </p:nvSpPr>
        <p:spPr bwMode="auto">
          <a:xfrm>
            <a:off x="6324600" y="3221038"/>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81933" name="Line 13"/>
          <p:cNvSpPr>
            <a:spLocks noChangeShapeType="1"/>
          </p:cNvSpPr>
          <p:nvPr/>
        </p:nvSpPr>
        <p:spPr bwMode="auto">
          <a:xfrm flipH="1">
            <a:off x="5532438" y="3365500"/>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81934" name="Rectangle 14"/>
          <p:cNvSpPr>
            <a:spLocks noChangeArrowheads="1"/>
          </p:cNvSpPr>
          <p:nvPr/>
        </p:nvSpPr>
        <p:spPr bwMode="auto">
          <a:xfrm>
            <a:off x="6684963" y="3076575"/>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a:t>7</a:t>
            </a:r>
          </a:p>
        </p:txBody>
      </p:sp>
      <p:sp>
        <p:nvSpPr>
          <p:cNvPr id="81935" name="Line 15"/>
          <p:cNvSpPr>
            <a:spLocks noChangeShapeType="1"/>
          </p:cNvSpPr>
          <p:nvPr/>
        </p:nvSpPr>
        <p:spPr bwMode="auto">
          <a:xfrm>
            <a:off x="7188200" y="3221038"/>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81936" name="Line 16"/>
          <p:cNvSpPr>
            <a:spLocks noChangeShapeType="1"/>
          </p:cNvSpPr>
          <p:nvPr/>
        </p:nvSpPr>
        <p:spPr bwMode="auto">
          <a:xfrm flipH="1">
            <a:off x="6396038" y="3365500"/>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81937" name="Rectangle 17"/>
          <p:cNvSpPr>
            <a:spLocks noChangeArrowheads="1"/>
          </p:cNvSpPr>
          <p:nvPr/>
        </p:nvSpPr>
        <p:spPr bwMode="auto">
          <a:xfrm>
            <a:off x="7548563" y="3076575"/>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a:t>3</a:t>
            </a:r>
          </a:p>
        </p:txBody>
      </p:sp>
      <p:sp>
        <p:nvSpPr>
          <p:cNvPr id="81938" name="Line 18"/>
          <p:cNvSpPr>
            <a:spLocks noChangeShapeType="1"/>
          </p:cNvSpPr>
          <p:nvPr/>
        </p:nvSpPr>
        <p:spPr bwMode="auto">
          <a:xfrm flipH="1">
            <a:off x="7259638" y="3365500"/>
            <a:ext cx="288925" cy="0"/>
          </a:xfrm>
          <a:prstGeom prst="line">
            <a:avLst/>
          </a:prstGeom>
          <a:noFill/>
          <a:ln w="9525">
            <a:solidFill>
              <a:schemeClr val="tx1"/>
            </a:solidFill>
            <a:round/>
            <a:headEnd/>
            <a:tailEnd type="triangle" w="med" len="med"/>
          </a:ln>
          <a:effectLst/>
        </p:spPr>
        <p:txBody>
          <a:bodyPr/>
          <a:lstStyle/>
          <a:p>
            <a:endParaRPr lang="ja-JP" alt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ln/>
          <a:effectLst>
            <a:outerShdw dist="53882" dir="2700000" algn="ctr" rotWithShape="0">
              <a:schemeClr val="bg2">
                <a:alpha val="50000"/>
              </a:schemeClr>
            </a:outerShdw>
          </a:effectLst>
        </p:spPr>
        <p:txBody>
          <a:bodyPr/>
          <a:lstStyle/>
          <a:p>
            <a:r>
              <a:rPr lang="en-US" altLang="ja-JP" sz="3600" dirty="0" smtClean="0">
                <a:solidFill>
                  <a:schemeClr val="bg1"/>
                </a:solidFill>
                <a:effectLst>
                  <a:outerShdw blurRad="38100" dist="38100" dir="2700000" algn="tl">
                    <a:srgbClr val="000000"/>
                  </a:outerShdw>
                </a:effectLst>
              </a:rPr>
              <a:t>In Usual Textbooks</a:t>
            </a:r>
            <a:endParaRPr lang="en-US" altLang="ja-JP" sz="3600" b="1" dirty="0">
              <a:solidFill>
                <a:schemeClr val="bg1"/>
              </a:solidFill>
              <a:effectLst>
                <a:outerShdw blurRad="38100" dist="38100" dir="2700000" algn="tl">
                  <a:srgbClr val="000000"/>
                </a:outerShdw>
              </a:effectLst>
            </a:endParaRPr>
          </a:p>
        </p:txBody>
      </p:sp>
      <p:sp>
        <p:nvSpPr>
          <p:cNvPr id="89091" name="Rectangle 3"/>
          <p:cNvSpPr>
            <a:spLocks noGrp="1" noChangeArrowheads="1"/>
          </p:cNvSpPr>
          <p:nvPr>
            <p:ph type="body" idx="1"/>
          </p:nvPr>
        </p:nvSpPr>
        <p:spPr>
          <a:xfrm>
            <a:off x="468313" y="981075"/>
            <a:ext cx="8352159" cy="5616575"/>
          </a:xfrm>
        </p:spPr>
        <p:txBody>
          <a:bodyPr/>
          <a:lstStyle/>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Generally, head/tail are supposed to point “NULL”</a:t>
            </a:r>
            <a:endParaRPr lang="ja-JP" altLang="en-US" sz="2400" dirty="0"/>
          </a:p>
          <a:p>
            <a:pPr>
              <a:buFontTx/>
              <a:buNone/>
            </a:pPr>
            <a:r>
              <a:rPr lang="ja-JP" altLang="en-US" sz="2400" b="1" dirty="0">
                <a:solidFill>
                  <a:srgbClr val="FF0000"/>
                </a:solidFill>
                <a:effectLst>
                  <a:outerShdw blurRad="38100" dist="38100" dir="2700000" algn="tl">
                    <a:srgbClr val="C0C0C0"/>
                  </a:outerShdw>
                </a:effectLst>
                <a:sym typeface="Wingdings" pitchFamily="2" charset="2"/>
              </a:rPr>
              <a:t>　 </a:t>
            </a:r>
            <a:r>
              <a:rPr lang="en-US" altLang="ja-JP" sz="2400" dirty="0" err="1" smtClean="0">
                <a:sym typeface="Wingdings" pitchFamily="2" charset="2"/>
              </a:rPr>
              <a:t>nxt</a:t>
            </a:r>
            <a:r>
              <a:rPr lang="en-US" altLang="ja-JP" sz="2400" dirty="0" smtClean="0">
                <a:sym typeface="Wingdings" pitchFamily="2" charset="2"/>
              </a:rPr>
              <a:t>/</a:t>
            </a:r>
            <a:r>
              <a:rPr lang="en-US" altLang="ja-JP" sz="2400" dirty="0" err="1" smtClean="0">
                <a:sym typeface="Wingdings" pitchFamily="2" charset="2"/>
              </a:rPr>
              <a:t>prv</a:t>
            </a:r>
            <a:r>
              <a:rPr lang="en-US" altLang="ja-JP" sz="2400" dirty="0" smtClean="0">
                <a:sym typeface="Wingdings" pitchFamily="2" charset="2"/>
              </a:rPr>
              <a:t> is NULL, then that is the end</a:t>
            </a:r>
          </a:p>
          <a:p>
            <a:pPr>
              <a:buFontTx/>
              <a:buNone/>
            </a:pPr>
            <a:endParaRPr lang="ja-JP" altLang="en-US" sz="2400" b="1" dirty="0">
              <a:solidFill>
                <a:srgbClr val="FF0000"/>
              </a:solidFill>
              <a:effectLst>
                <a:outerShdw blurRad="38100" dist="38100" dir="2700000" algn="tl">
                  <a:srgbClr val="C0C0C0"/>
                </a:outerShdw>
              </a:effectLst>
              <a:sym typeface="Wingdings" pitchFamily="2" charset="2"/>
            </a:endParaRPr>
          </a:p>
          <a:p>
            <a:pPr>
              <a:buFontTx/>
              <a:buNone/>
            </a:pPr>
            <a:endParaRPr lang="ja-JP" altLang="en-US" sz="2400" b="1" dirty="0">
              <a:solidFill>
                <a:srgbClr val="FF0000"/>
              </a:solidFill>
              <a:effectLst>
                <a:outerShdw blurRad="38100" dist="38100" dir="2700000" algn="tl">
                  <a:srgbClr val="C0C0C0"/>
                </a:outerShdw>
              </a:effectLst>
              <a:sym typeface="Wingdings" pitchFamily="2" charset="2"/>
            </a:endParaRPr>
          </a:p>
          <a:p>
            <a:pPr>
              <a:buFontTx/>
              <a:buNone/>
            </a:pPr>
            <a:endParaRPr lang="ja-JP" altLang="en-US" sz="2400" b="1" dirty="0">
              <a:solidFill>
                <a:srgbClr val="FF0000"/>
              </a:solidFill>
              <a:effectLst>
                <a:outerShdw blurRad="38100" dist="38100" dir="2700000" algn="tl">
                  <a:srgbClr val="C0C0C0"/>
                </a:outerShdw>
              </a:effectLst>
              <a:sym typeface="Wingdings" pitchFamily="2" charset="2"/>
            </a:endParaRPr>
          </a:p>
          <a:p>
            <a:pPr>
              <a:buFontTx/>
              <a:buNone/>
            </a:pPr>
            <a:endParaRPr lang="en-US" altLang="ja-JP" sz="2400" b="1" dirty="0" smtClean="0">
              <a:solidFill>
                <a:srgbClr val="FF0000"/>
              </a:solidFill>
              <a:effectLst>
                <a:outerShdw blurRad="38100" dist="38100" dir="2700000" algn="tl">
                  <a:srgbClr val="C0C0C0"/>
                </a:outerShdw>
              </a:effectLst>
              <a:sym typeface="Wingdings" pitchFamily="2" charset="2"/>
            </a:endParaRPr>
          </a:p>
          <a:p>
            <a:pPr>
              <a:buFontTx/>
              <a:buNone/>
            </a:pPr>
            <a:endParaRPr lang="ja-JP" altLang="en-US" sz="2400" b="1" dirty="0">
              <a:solidFill>
                <a:srgbClr val="FF0000"/>
              </a:solidFill>
              <a:effectLst>
                <a:outerShdw blurRad="38100" dist="38100" dir="2700000" algn="tl">
                  <a:srgbClr val="C0C0C0"/>
                </a:outerShdw>
              </a:effectLst>
              <a:sym typeface="Wingdings" pitchFamily="2" charset="2"/>
            </a:endParaRPr>
          </a:p>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Theoretically beautifully, but bothering for programming</a:t>
            </a:r>
          </a:p>
          <a:p>
            <a:pPr>
              <a:buFontTx/>
              <a:buNone/>
            </a:pPr>
            <a:r>
              <a:rPr lang="ja-JP" altLang="en-US" sz="2400" b="1" dirty="0">
                <a:solidFill>
                  <a:srgbClr val="FF0000"/>
                </a:solidFill>
                <a:effectLst>
                  <a:outerShdw blurRad="38100" dist="38100" dir="2700000" algn="tl">
                    <a:srgbClr val="C0C0C0"/>
                  </a:outerShdw>
                </a:effectLst>
                <a:sym typeface="Wingdings" pitchFamily="2" charset="2"/>
              </a:rPr>
              <a:t> </a:t>
            </a:r>
            <a:r>
              <a:rPr lang="en-US" altLang="ja-JP" sz="2400" b="1" dirty="0" smtClean="0">
                <a:solidFill>
                  <a:srgbClr val="FF0000"/>
                </a:solidFill>
                <a:effectLst>
                  <a:outerShdw blurRad="38100" dist="38100" dir="2700000" algn="tl">
                    <a:srgbClr val="C0C0C0"/>
                  </a:outerShdw>
                </a:effectLst>
                <a:sym typeface="Wingdings" panose="05000000000000000000" pitchFamily="2" charset="2"/>
              </a:rPr>
              <a:t></a:t>
            </a:r>
            <a:r>
              <a:rPr lang="ja-JP" altLang="en-US" sz="2400" dirty="0" smtClean="0"/>
              <a:t> </a:t>
            </a:r>
            <a:r>
              <a:rPr lang="en-US" altLang="ja-JP" sz="2400" dirty="0" smtClean="0"/>
              <a:t>Insertion/deletion concerned with the edge needs an exception</a:t>
            </a:r>
          </a:p>
          <a:p>
            <a:pPr>
              <a:buFontTx/>
              <a:buNone/>
            </a:pPr>
            <a:r>
              <a:rPr lang="en-US" altLang="ja-JP" sz="2400" b="1" dirty="0" smtClean="0">
                <a:solidFill>
                  <a:srgbClr val="FF0000"/>
                </a:solidFill>
                <a:effectLst>
                  <a:outerShdw blurRad="38100" dist="38100" dir="2700000" algn="tl">
                    <a:srgbClr val="C0C0C0"/>
                  </a:outerShdw>
                </a:effectLst>
                <a:sym typeface="Wingdings" panose="05000000000000000000" pitchFamily="2" charset="2"/>
              </a:rPr>
              <a:t> </a:t>
            </a:r>
            <a:r>
              <a:rPr lang="ja-JP" altLang="en-US" sz="2400" dirty="0" smtClean="0"/>
              <a:t> </a:t>
            </a:r>
            <a:r>
              <a:rPr lang="en-US" altLang="ja-JP" sz="2400" dirty="0" smtClean="0"/>
              <a:t>Insert before NULL, set the </a:t>
            </a:r>
            <a:r>
              <a:rPr lang="en-US" altLang="ja-JP" sz="2400" dirty="0" err="1" smtClean="0"/>
              <a:t>prv</a:t>
            </a:r>
            <a:r>
              <a:rPr lang="en-US" altLang="ja-JP" sz="2400" dirty="0" smtClean="0"/>
              <a:t> of NULL to X are impossible, so we have to avoid them by several if statements with considering the place to be operated</a:t>
            </a:r>
          </a:p>
        </p:txBody>
      </p:sp>
      <p:sp>
        <p:nvSpPr>
          <p:cNvPr id="89092" name="Rectangle 4"/>
          <p:cNvSpPr>
            <a:spLocks noChangeArrowheads="1"/>
          </p:cNvSpPr>
          <p:nvPr/>
        </p:nvSpPr>
        <p:spPr bwMode="auto">
          <a:xfrm>
            <a:off x="5148263" y="3139902"/>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a:t>1</a:t>
            </a:r>
          </a:p>
        </p:txBody>
      </p:sp>
      <p:sp>
        <p:nvSpPr>
          <p:cNvPr id="89093" name="Line 5"/>
          <p:cNvSpPr>
            <a:spLocks noChangeShapeType="1"/>
          </p:cNvSpPr>
          <p:nvPr/>
        </p:nvSpPr>
        <p:spPr bwMode="auto">
          <a:xfrm>
            <a:off x="5651500" y="3284364"/>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89094" name="Line 6"/>
          <p:cNvSpPr>
            <a:spLocks noChangeShapeType="1"/>
          </p:cNvSpPr>
          <p:nvPr/>
        </p:nvSpPr>
        <p:spPr bwMode="auto">
          <a:xfrm flipH="1">
            <a:off x="4859338" y="3428827"/>
            <a:ext cx="288925" cy="0"/>
          </a:xfrm>
          <a:prstGeom prst="line">
            <a:avLst/>
          </a:prstGeom>
          <a:noFill/>
          <a:ln w="9525">
            <a:solidFill>
              <a:schemeClr val="tx1"/>
            </a:solidFill>
            <a:round/>
            <a:headEnd/>
            <a:tailEnd type="oval" w="lg" len="lg"/>
          </a:ln>
          <a:effectLst/>
        </p:spPr>
        <p:txBody>
          <a:bodyPr/>
          <a:lstStyle/>
          <a:p>
            <a:endParaRPr lang="ja-JP" altLang="en-US"/>
          </a:p>
        </p:txBody>
      </p:sp>
      <p:sp>
        <p:nvSpPr>
          <p:cNvPr id="89095" name="Rectangle 7"/>
          <p:cNvSpPr>
            <a:spLocks noChangeArrowheads="1"/>
          </p:cNvSpPr>
          <p:nvPr/>
        </p:nvSpPr>
        <p:spPr bwMode="auto">
          <a:xfrm>
            <a:off x="6011863" y="3139902"/>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a:t>5</a:t>
            </a:r>
          </a:p>
        </p:txBody>
      </p:sp>
      <p:sp>
        <p:nvSpPr>
          <p:cNvPr id="89096" name="Line 8"/>
          <p:cNvSpPr>
            <a:spLocks noChangeShapeType="1"/>
          </p:cNvSpPr>
          <p:nvPr/>
        </p:nvSpPr>
        <p:spPr bwMode="auto">
          <a:xfrm>
            <a:off x="6515100" y="3284364"/>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89097" name="Line 9"/>
          <p:cNvSpPr>
            <a:spLocks noChangeShapeType="1"/>
          </p:cNvSpPr>
          <p:nvPr/>
        </p:nvSpPr>
        <p:spPr bwMode="auto">
          <a:xfrm flipH="1">
            <a:off x="5722938" y="3428827"/>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89098" name="Rectangle 10"/>
          <p:cNvSpPr>
            <a:spLocks noChangeArrowheads="1"/>
          </p:cNvSpPr>
          <p:nvPr/>
        </p:nvSpPr>
        <p:spPr bwMode="auto">
          <a:xfrm>
            <a:off x="6875463" y="3139902"/>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a:t>7</a:t>
            </a:r>
          </a:p>
        </p:txBody>
      </p:sp>
      <p:sp>
        <p:nvSpPr>
          <p:cNvPr id="89099" name="Line 11"/>
          <p:cNvSpPr>
            <a:spLocks noChangeShapeType="1"/>
          </p:cNvSpPr>
          <p:nvPr/>
        </p:nvSpPr>
        <p:spPr bwMode="auto">
          <a:xfrm>
            <a:off x="7378700" y="3284364"/>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89100" name="Line 12"/>
          <p:cNvSpPr>
            <a:spLocks noChangeShapeType="1"/>
          </p:cNvSpPr>
          <p:nvPr/>
        </p:nvSpPr>
        <p:spPr bwMode="auto">
          <a:xfrm flipH="1">
            <a:off x="6586538" y="3428827"/>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89101" name="Rectangle 13"/>
          <p:cNvSpPr>
            <a:spLocks noChangeArrowheads="1"/>
          </p:cNvSpPr>
          <p:nvPr/>
        </p:nvSpPr>
        <p:spPr bwMode="auto">
          <a:xfrm>
            <a:off x="7739063" y="3139902"/>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a:t>3</a:t>
            </a:r>
          </a:p>
        </p:txBody>
      </p:sp>
      <p:sp>
        <p:nvSpPr>
          <p:cNvPr id="89102" name="Line 14"/>
          <p:cNvSpPr>
            <a:spLocks noChangeShapeType="1"/>
          </p:cNvSpPr>
          <p:nvPr/>
        </p:nvSpPr>
        <p:spPr bwMode="auto">
          <a:xfrm>
            <a:off x="8242300" y="3284364"/>
            <a:ext cx="288925" cy="0"/>
          </a:xfrm>
          <a:prstGeom prst="line">
            <a:avLst/>
          </a:prstGeom>
          <a:noFill/>
          <a:ln w="9525">
            <a:solidFill>
              <a:schemeClr val="tx1"/>
            </a:solidFill>
            <a:round/>
            <a:headEnd/>
            <a:tailEnd type="oval" w="lg" len="lg"/>
          </a:ln>
          <a:effectLst/>
        </p:spPr>
        <p:txBody>
          <a:bodyPr/>
          <a:lstStyle/>
          <a:p>
            <a:endParaRPr lang="ja-JP" altLang="en-US"/>
          </a:p>
        </p:txBody>
      </p:sp>
      <p:sp>
        <p:nvSpPr>
          <p:cNvPr id="89103" name="Line 15"/>
          <p:cNvSpPr>
            <a:spLocks noChangeShapeType="1"/>
          </p:cNvSpPr>
          <p:nvPr/>
        </p:nvSpPr>
        <p:spPr bwMode="auto">
          <a:xfrm flipH="1">
            <a:off x="7450138" y="3428827"/>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89104" name="Rectangle 16"/>
          <p:cNvSpPr>
            <a:spLocks noChangeArrowheads="1"/>
          </p:cNvSpPr>
          <p:nvPr/>
        </p:nvSpPr>
        <p:spPr bwMode="auto">
          <a:xfrm>
            <a:off x="4572000" y="2204864"/>
            <a:ext cx="1008063" cy="503238"/>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dirty="0" smtClean="0"/>
              <a:t>list</a:t>
            </a:r>
            <a:endParaRPr lang="ja-JP" altLang="en-US" dirty="0"/>
          </a:p>
        </p:txBody>
      </p:sp>
      <p:sp>
        <p:nvSpPr>
          <p:cNvPr id="89105" name="Line 17"/>
          <p:cNvSpPr>
            <a:spLocks noChangeShapeType="1"/>
          </p:cNvSpPr>
          <p:nvPr/>
        </p:nvSpPr>
        <p:spPr bwMode="auto">
          <a:xfrm>
            <a:off x="5076825" y="2708102"/>
            <a:ext cx="288925" cy="360362"/>
          </a:xfrm>
          <a:prstGeom prst="line">
            <a:avLst/>
          </a:prstGeom>
          <a:noFill/>
          <a:ln w="9525">
            <a:solidFill>
              <a:schemeClr val="tx1"/>
            </a:solidFill>
            <a:round/>
            <a:headEnd/>
            <a:tailEnd type="triangle" w="med" len="med"/>
          </a:ln>
          <a:effectLst/>
        </p:spPr>
        <p:txBody>
          <a:bodyPr/>
          <a:lstStyle/>
          <a:p>
            <a:endParaRPr lang="ja-JP" alt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ln/>
          <a:effectLst>
            <a:outerShdw dist="53882" dir="2700000" algn="ctr" rotWithShape="0">
              <a:schemeClr val="bg2">
                <a:alpha val="50000"/>
              </a:schemeClr>
            </a:outerShdw>
          </a:effectLst>
        </p:spPr>
        <p:txBody>
          <a:bodyPr/>
          <a:lstStyle/>
          <a:p>
            <a:r>
              <a:rPr lang="en-US" altLang="ja-JP" sz="3600" dirty="0" smtClean="0">
                <a:solidFill>
                  <a:schemeClr val="bg1"/>
                </a:solidFill>
                <a:effectLst>
                  <a:outerShdw blurRad="38100" dist="38100" dir="2700000" algn="tl">
                    <a:srgbClr val="000000"/>
                  </a:outerShdw>
                </a:effectLst>
              </a:rPr>
              <a:t>Loop along a List</a:t>
            </a:r>
            <a:endParaRPr lang="ja-JP" altLang="en-US" sz="3600" dirty="0">
              <a:solidFill>
                <a:schemeClr val="bg1"/>
              </a:solidFill>
              <a:effectLst>
                <a:outerShdw blurRad="38100" dist="38100" dir="2700000" algn="tl">
                  <a:srgbClr val="000000"/>
                </a:outerShdw>
              </a:effectLst>
            </a:endParaRPr>
          </a:p>
        </p:txBody>
      </p:sp>
      <p:sp>
        <p:nvSpPr>
          <p:cNvPr id="84995" name="Rectangle 3"/>
          <p:cNvSpPr>
            <a:spLocks noGrp="1" noChangeArrowheads="1"/>
          </p:cNvSpPr>
          <p:nvPr>
            <p:ph type="body" idx="1"/>
          </p:nvPr>
        </p:nvSpPr>
        <p:spPr>
          <a:xfrm>
            <a:off x="395288" y="1052513"/>
            <a:ext cx="8135937" cy="4968875"/>
          </a:xfrm>
        </p:spPr>
        <p:txBody>
          <a:bodyPr/>
          <a:lstStyle/>
          <a:p>
            <a:pPr>
              <a:buNone/>
            </a:pPr>
            <a:r>
              <a:rPr lang="en-US" altLang="ja-JP" sz="2400" b="1" dirty="0" smtClean="0">
                <a:solidFill>
                  <a:srgbClr val="FF0000"/>
                </a:solidFill>
                <a:effectLst>
                  <a:outerShdw blurRad="38100" dist="38100" dir="2700000" algn="tl">
                    <a:srgbClr val="C0C0C0"/>
                  </a:outerShdw>
                </a:effectLst>
              </a:rPr>
              <a:t>•</a:t>
            </a:r>
            <a:r>
              <a:rPr lang="ja-JP" altLang="en-US" sz="2400" b="1" dirty="0" smtClean="0"/>
              <a:t> </a:t>
            </a:r>
            <a:r>
              <a:rPr lang="en-US" altLang="ja-JP" sz="2400" dirty="0" smtClean="0"/>
              <a:t>Tracing a list can be done by going to the </a:t>
            </a:r>
            <a:r>
              <a:rPr lang="en-US" altLang="ja-JP" sz="2400" dirty="0" err="1" smtClean="0"/>
              <a:t>nxt</a:t>
            </a:r>
            <a:r>
              <a:rPr lang="en-US" altLang="ja-JP" sz="2400" dirty="0" smtClean="0"/>
              <a:t> repeatedly, starting from </a:t>
            </a:r>
            <a:r>
              <a:rPr lang="ja-JP" altLang="en-US" sz="2400" dirty="0"/>
              <a:t>●</a:t>
            </a:r>
          </a:p>
          <a:p>
            <a:pPr>
              <a:buFontTx/>
              <a:buNone/>
            </a:pPr>
            <a:endParaRPr lang="en-US" altLang="ja-JP" sz="2400" dirty="0"/>
          </a:p>
          <a:p>
            <a:pPr>
              <a:buFontTx/>
              <a:buNone/>
            </a:pPr>
            <a:r>
              <a:rPr lang="en-US" altLang="ja-JP" sz="2000" dirty="0"/>
              <a:t>LIST *p;</a:t>
            </a:r>
          </a:p>
          <a:p>
            <a:pPr>
              <a:buFontTx/>
              <a:buNone/>
            </a:pPr>
            <a:r>
              <a:rPr lang="en-US" altLang="ja-JP" sz="2000" b="1" dirty="0" err="1"/>
              <a:t>int</a:t>
            </a:r>
            <a:r>
              <a:rPr lang="en-US" altLang="ja-JP" sz="2000" dirty="0"/>
              <a:t> e;</a:t>
            </a:r>
          </a:p>
          <a:p>
            <a:pPr>
              <a:buFontTx/>
              <a:buNone/>
            </a:pPr>
            <a:r>
              <a:rPr lang="en-US" altLang="ja-JP" sz="2000" b="1" dirty="0"/>
              <a:t>for</a:t>
            </a:r>
            <a:r>
              <a:rPr lang="en-US" altLang="ja-JP" sz="2000" dirty="0"/>
              <a:t> ( p=</a:t>
            </a:r>
            <a:r>
              <a:rPr lang="ja-JP" altLang="en-US" sz="2000" dirty="0"/>
              <a:t>●</a:t>
            </a:r>
            <a:r>
              <a:rPr lang="en-US" altLang="ja-JP" sz="2000" dirty="0"/>
              <a:t>-&gt;</a:t>
            </a:r>
            <a:r>
              <a:rPr lang="en-US" altLang="ja-JP" sz="2000" dirty="0" err="1"/>
              <a:t>nxt</a:t>
            </a:r>
            <a:r>
              <a:rPr lang="en-US" altLang="ja-JP" sz="2000" dirty="0"/>
              <a:t> ; p!=</a:t>
            </a:r>
            <a:r>
              <a:rPr lang="ja-JP" altLang="en-US" sz="2000" dirty="0"/>
              <a:t>● </a:t>
            </a:r>
            <a:r>
              <a:rPr lang="en-US" altLang="ja-JP" sz="2000" dirty="0"/>
              <a:t>; p=p-&gt;</a:t>
            </a:r>
            <a:r>
              <a:rPr lang="en-US" altLang="ja-JP" sz="2000" dirty="0" err="1"/>
              <a:t>nxt</a:t>
            </a:r>
            <a:r>
              <a:rPr lang="en-US" altLang="ja-JP" sz="2000" dirty="0"/>
              <a:t> ){</a:t>
            </a:r>
          </a:p>
          <a:p>
            <a:pPr>
              <a:buFontTx/>
              <a:buNone/>
            </a:pPr>
            <a:r>
              <a:rPr lang="en-US" altLang="ja-JP" sz="2000" dirty="0"/>
              <a:t>    e = p-&gt;h;</a:t>
            </a:r>
          </a:p>
          <a:p>
            <a:pPr>
              <a:buFontTx/>
              <a:buNone/>
            </a:pPr>
            <a:r>
              <a:rPr lang="en-US" altLang="ja-JP" sz="2000" dirty="0"/>
              <a:t>  …</a:t>
            </a:r>
          </a:p>
          <a:p>
            <a:pPr>
              <a:buFontTx/>
              <a:buNone/>
            </a:pPr>
            <a:r>
              <a:rPr lang="en-US" altLang="ja-JP" sz="2000" dirty="0"/>
              <a:t>}</a:t>
            </a:r>
          </a:p>
          <a:p>
            <a:pPr>
              <a:buFontTx/>
              <a:buNone/>
            </a:pPr>
            <a:endParaRPr lang="en-US" altLang="ja-JP" sz="2000" dirty="0"/>
          </a:p>
          <a:p>
            <a:pPr>
              <a:buFontTx/>
              <a:buNone/>
            </a:pPr>
            <a:r>
              <a:rPr lang="en-US" altLang="ja-JP" sz="2400" b="1" dirty="0" smtClean="0">
                <a:solidFill>
                  <a:srgbClr val="FF0000"/>
                </a:solidFill>
                <a:effectLst>
                  <a:outerShdw blurRad="38100" dist="38100" dir="2700000" algn="tl">
                    <a:srgbClr val="C0C0C0"/>
                  </a:outerShdw>
                </a:effectLst>
              </a:rPr>
              <a:t>•</a:t>
            </a:r>
            <a:r>
              <a:rPr lang="ja-JP" altLang="en-US" sz="2400" b="1" dirty="0" smtClean="0"/>
              <a:t> </a:t>
            </a:r>
            <a:r>
              <a:rPr lang="en-US" altLang="ja-JP" sz="2400" dirty="0" smtClean="0"/>
              <a:t>Opposite direction is done by using</a:t>
            </a:r>
            <a:r>
              <a:rPr lang="ja-JP" altLang="en-US" sz="2400" dirty="0" smtClean="0"/>
              <a:t> </a:t>
            </a:r>
            <a:r>
              <a:rPr lang="en-US" altLang="ja-JP" sz="2400" dirty="0" err="1"/>
              <a:t>prv</a:t>
            </a:r>
            <a:r>
              <a:rPr lang="en-US" altLang="ja-JP" sz="2400" dirty="0"/>
              <a:t> </a:t>
            </a:r>
            <a:endParaRPr lang="ja-JP" altLang="en-US" sz="2400" dirty="0"/>
          </a:p>
          <a:p>
            <a:pPr>
              <a:buFontTx/>
              <a:buNone/>
            </a:pPr>
            <a:endParaRPr lang="ja-JP" altLang="en-US" sz="2400" dirty="0"/>
          </a:p>
          <a:p>
            <a:pPr>
              <a:buFontTx/>
              <a:buNone/>
            </a:pPr>
            <a:endParaRPr lang="ja-JP" altLang="en-US" sz="2400" dirty="0"/>
          </a:p>
        </p:txBody>
      </p:sp>
      <p:sp>
        <p:nvSpPr>
          <p:cNvPr id="84996" name="Rectangle 4"/>
          <p:cNvSpPr>
            <a:spLocks noChangeArrowheads="1"/>
          </p:cNvSpPr>
          <p:nvPr/>
        </p:nvSpPr>
        <p:spPr bwMode="auto">
          <a:xfrm>
            <a:off x="6110288" y="2284413"/>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ja-JP" altLang="en-US" dirty="0"/>
              <a:t>●</a:t>
            </a:r>
          </a:p>
        </p:txBody>
      </p:sp>
      <p:sp>
        <p:nvSpPr>
          <p:cNvPr id="84997" name="Freeform 5"/>
          <p:cNvSpPr>
            <a:spLocks/>
          </p:cNvSpPr>
          <p:nvPr/>
        </p:nvSpPr>
        <p:spPr bwMode="auto">
          <a:xfrm>
            <a:off x="6588125" y="2420938"/>
            <a:ext cx="2076450" cy="973137"/>
          </a:xfrm>
          <a:custGeom>
            <a:avLst/>
            <a:gdLst/>
            <a:ahLst/>
            <a:cxnLst>
              <a:cxn ang="0">
                <a:pos x="0" y="0"/>
              </a:cxn>
              <a:cxn ang="0">
                <a:pos x="724" y="65"/>
              </a:cxn>
              <a:cxn ang="0">
                <a:pos x="1226" y="270"/>
              </a:cxn>
              <a:cxn ang="0">
                <a:pos x="1217" y="539"/>
              </a:cxn>
              <a:cxn ang="0">
                <a:pos x="985" y="613"/>
              </a:cxn>
            </a:cxnLst>
            <a:rect l="0" t="0" r="r" b="b"/>
            <a:pathLst>
              <a:path w="1308" h="613">
                <a:moveTo>
                  <a:pt x="0" y="0"/>
                </a:moveTo>
                <a:cubicBezTo>
                  <a:pt x="121" y="12"/>
                  <a:pt x="520" y="20"/>
                  <a:pt x="724" y="65"/>
                </a:cubicBezTo>
                <a:cubicBezTo>
                  <a:pt x="928" y="110"/>
                  <a:pt x="1144" y="191"/>
                  <a:pt x="1226" y="270"/>
                </a:cubicBezTo>
                <a:cubicBezTo>
                  <a:pt x="1308" y="349"/>
                  <a:pt x="1257" y="482"/>
                  <a:pt x="1217" y="539"/>
                </a:cubicBezTo>
                <a:cubicBezTo>
                  <a:pt x="1177" y="596"/>
                  <a:pt x="1033" y="598"/>
                  <a:pt x="985" y="613"/>
                </a:cubicBezTo>
              </a:path>
            </a:pathLst>
          </a:custGeom>
          <a:noFill/>
          <a:ln w="19050">
            <a:solidFill>
              <a:schemeClr val="tx1"/>
            </a:solidFill>
            <a:round/>
            <a:headEnd/>
            <a:tailEnd type="stealth" w="lg" len="lg"/>
          </a:ln>
          <a:effectLst/>
        </p:spPr>
        <p:txBody>
          <a:bodyPr/>
          <a:lstStyle/>
          <a:p>
            <a:endParaRPr lang="ja-JP" altLang="en-US"/>
          </a:p>
        </p:txBody>
      </p:sp>
      <p:sp>
        <p:nvSpPr>
          <p:cNvPr id="84998" name="Freeform 6"/>
          <p:cNvSpPr>
            <a:spLocks/>
          </p:cNvSpPr>
          <p:nvPr/>
        </p:nvSpPr>
        <p:spPr bwMode="auto">
          <a:xfrm>
            <a:off x="6691313" y="2598738"/>
            <a:ext cx="1736725" cy="663575"/>
          </a:xfrm>
          <a:custGeom>
            <a:avLst/>
            <a:gdLst/>
            <a:ahLst/>
            <a:cxnLst>
              <a:cxn ang="0">
                <a:pos x="0" y="0"/>
              </a:cxn>
              <a:cxn ang="0">
                <a:pos x="650" y="74"/>
              </a:cxn>
              <a:cxn ang="0">
                <a:pos x="1031" y="204"/>
              </a:cxn>
              <a:cxn ang="0">
                <a:pos x="1031" y="353"/>
              </a:cxn>
              <a:cxn ang="0">
                <a:pos x="873" y="418"/>
              </a:cxn>
            </a:cxnLst>
            <a:rect l="0" t="0" r="r" b="b"/>
            <a:pathLst>
              <a:path w="1094" h="418">
                <a:moveTo>
                  <a:pt x="0" y="0"/>
                </a:moveTo>
                <a:cubicBezTo>
                  <a:pt x="108" y="14"/>
                  <a:pt x="478" y="40"/>
                  <a:pt x="650" y="74"/>
                </a:cubicBezTo>
                <a:cubicBezTo>
                  <a:pt x="822" y="108"/>
                  <a:pt x="968" y="158"/>
                  <a:pt x="1031" y="204"/>
                </a:cubicBezTo>
                <a:cubicBezTo>
                  <a:pt x="1094" y="250"/>
                  <a:pt x="1057" y="317"/>
                  <a:pt x="1031" y="353"/>
                </a:cubicBezTo>
                <a:cubicBezTo>
                  <a:pt x="1005" y="389"/>
                  <a:pt x="906" y="405"/>
                  <a:pt x="873" y="418"/>
                </a:cubicBezTo>
              </a:path>
            </a:pathLst>
          </a:custGeom>
          <a:noFill/>
          <a:ln w="19050">
            <a:solidFill>
              <a:schemeClr val="tx1"/>
            </a:solidFill>
            <a:round/>
            <a:headEnd type="stealth" w="lg" len="lg"/>
            <a:tailEnd type="none" w="lg" len="lg"/>
          </a:ln>
          <a:effectLst/>
        </p:spPr>
        <p:txBody>
          <a:bodyPr/>
          <a:lstStyle/>
          <a:p>
            <a:endParaRPr lang="ja-JP" altLang="en-US"/>
          </a:p>
        </p:txBody>
      </p:sp>
      <p:sp>
        <p:nvSpPr>
          <p:cNvPr id="84999" name="Freeform 7"/>
          <p:cNvSpPr>
            <a:spLocks/>
          </p:cNvSpPr>
          <p:nvPr/>
        </p:nvSpPr>
        <p:spPr bwMode="auto">
          <a:xfrm>
            <a:off x="4572000" y="2554288"/>
            <a:ext cx="1528763" cy="641350"/>
          </a:xfrm>
          <a:custGeom>
            <a:avLst/>
            <a:gdLst/>
            <a:ahLst/>
            <a:cxnLst>
              <a:cxn ang="0">
                <a:pos x="201" y="399"/>
              </a:cxn>
              <a:cxn ang="0">
                <a:pos x="71" y="381"/>
              </a:cxn>
              <a:cxn ang="0">
                <a:pos x="53" y="260"/>
              </a:cxn>
              <a:cxn ang="0">
                <a:pos x="387" y="65"/>
              </a:cxn>
              <a:cxn ang="0">
                <a:pos x="963" y="0"/>
              </a:cxn>
            </a:cxnLst>
            <a:rect l="0" t="0" r="r" b="b"/>
            <a:pathLst>
              <a:path w="963" h="404">
                <a:moveTo>
                  <a:pt x="201" y="399"/>
                </a:moveTo>
                <a:cubicBezTo>
                  <a:pt x="181" y="396"/>
                  <a:pt x="96" y="404"/>
                  <a:pt x="71" y="381"/>
                </a:cubicBezTo>
                <a:cubicBezTo>
                  <a:pt x="46" y="358"/>
                  <a:pt x="0" y="313"/>
                  <a:pt x="53" y="260"/>
                </a:cubicBezTo>
                <a:cubicBezTo>
                  <a:pt x="106" y="207"/>
                  <a:pt x="235" y="108"/>
                  <a:pt x="387" y="65"/>
                </a:cubicBezTo>
                <a:cubicBezTo>
                  <a:pt x="539" y="22"/>
                  <a:pt x="843" y="14"/>
                  <a:pt x="963" y="0"/>
                </a:cubicBezTo>
              </a:path>
            </a:pathLst>
          </a:custGeom>
          <a:noFill/>
          <a:ln w="19050">
            <a:solidFill>
              <a:schemeClr val="tx1"/>
            </a:solidFill>
            <a:round/>
            <a:headEnd type="stealth" w="lg" len="lg"/>
            <a:tailEnd type="none" w="lg" len="lg"/>
          </a:ln>
          <a:effectLst/>
        </p:spPr>
        <p:txBody>
          <a:bodyPr/>
          <a:lstStyle/>
          <a:p>
            <a:endParaRPr lang="ja-JP" altLang="en-US"/>
          </a:p>
        </p:txBody>
      </p:sp>
      <p:sp>
        <p:nvSpPr>
          <p:cNvPr id="85000" name="Freeform 8"/>
          <p:cNvSpPr>
            <a:spLocks/>
          </p:cNvSpPr>
          <p:nvPr/>
        </p:nvSpPr>
        <p:spPr bwMode="auto">
          <a:xfrm>
            <a:off x="4343400" y="2427288"/>
            <a:ext cx="1695450" cy="946150"/>
          </a:xfrm>
          <a:custGeom>
            <a:avLst/>
            <a:gdLst/>
            <a:ahLst/>
            <a:cxnLst>
              <a:cxn ang="0">
                <a:pos x="345" y="572"/>
              </a:cxn>
              <a:cxn ang="0">
                <a:pos x="178" y="554"/>
              </a:cxn>
              <a:cxn ang="0">
                <a:pos x="48" y="321"/>
              </a:cxn>
              <a:cxn ang="0">
                <a:pos x="466" y="61"/>
              </a:cxn>
              <a:cxn ang="0">
                <a:pos x="1068" y="0"/>
              </a:cxn>
            </a:cxnLst>
            <a:rect l="0" t="0" r="r" b="b"/>
            <a:pathLst>
              <a:path w="1068" h="596">
                <a:moveTo>
                  <a:pt x="345" y="572"/>
                </a:moveTo>
                <a:cubicBezTo>
                  <a:pt x="317" y="569"/>
                  <a:pt x="227" y="596"/>
                  <a:pt x="178" y="554"/>
                </a:cubicBezTo>
                <a:cubicBezTo>
                  <a:pt x="129" y="512"/>
                  <a:pt x="0" y="403"/>
                  <a:pt x="48" y="321"/>
                </a:cubicBezTo>
                <a:cubicBezTo>
                  <a:pt x="96" y="239"/>
                  <a:pt x="296" y="115"/>
                  <a:pt x="466" y="61"/>
                </a:cubicBezTo>
                <a:cubicBezTo>
                  <a:pt x="636" y="7"/>
                  <a:pt x="943" y="13"/>
                  <a:pt x="1068" y="0"/>
                </a:cubicBezTo>
              </a:path>
            </a:pathLst>
          </a:custGeom>
          <a:noFill/>
          <a:ln w="19050">
            <a:solidFill>
              <a:schemeClr val="tx1"/>
            </a:solidFill>
            <a:round/>
            <a:headEnd/>
            <a:tailEnd type="stealth" w="lg" len="lg"/>
          </a:ln>
          <a:effectLst/>
        </p:spPr>
        <p:txBody>
          <a:bodyPr/>
          <a:lstStyle/>
          <a:p>
            <a:endParaRPr lang="ja-JP" altLang="en-US"/>
          </a:p>
        </p:txBody>
      </p:sp>
      <p:sp>
        <p:nvSpPr>
          <p:cNvPr id="85001" name="Rectangle 9"/>
          <p:cNvSpPr>
            <a:spLocks noChangeArrowheads="1"/>
          </p:cNvSpPr>
          <p:nvPr/>
        </p:nvSpPr>
        <p:spPr bwMode="auto">
          <a:xfrm>
            <a:off x="4957763" y="3076575"/>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a:t>1</a:t>
            </a:r>
          </a:p>
        </p:txBody>
      </p:sp>
      <p:sp>
        <p:nvSpPr>
          <p:cNvPr id="85002" name="Line 10"/>
          <p:cNvSpPr>
            <a:spLocks noChangeShapeType="1"/>
          </p:cNvSpPr>
          <p:nvPr/>
        </p:nvSpPr>
        <p:spPr bwMode="auto">
          <a:xfrm>
            <a:off x="5461000" y="3221038"/>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85003" name="Rectangle 11"/>
          <p:cNvSpPr>
            <a:spLocks noChangeArrowheads="1"/>
          </p:cNvSpPr>
          <p:nvPr/>
        </p:nvSpPr>
        <p:spPr bwMode="auto">
          <a:xfrm>
            <a:off x="5821363" y="3076575"/>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a:t>5</a:t>
            </a:r>
          </a:p>
        </p:txBody>
      </p:sp>
      <p:sp>
        <p:nvSpPr>
          <p:cNvPr id="85004" name="Line 12"/>
          <p:cNvSpPr>
            <a:spLocks noChangeShapeType="1"/>
          </p:cNvSpPr>
          <p:nvPr/>
        </p:nvSpPr>
        <p:spPr bwMode="auto">
          <a:xfrm>
            <a:off x="6324600" y="3221038"/>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85005" name="Line 13"/>
          <p:cNvSpPr>
            <a:spLocks noChangeShapeType="1"/>
          </p:cNvSpPr>
          <p:nvPr/>
        </p:nvSpPr>
        <p:spPr bwMode="auto">
          <a:xfrm flipH="1">
            <a:off x="5532438" y="3365500"/>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85006" name="Rectangle 14"/>
          <p:cNvSpPr>
            <a:spLocks noChangeArrowheads="1"/>
          </p:cNvSpPr>
          <p:nvPr/>
        </p:nvSpPr>
        <p:spPr bwMode="auto">
          <a:xfrm>
            <a:off x="6684963" y="3076575"/>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a:t>7</a:t>
            </a:r>
          </a:p>
        </p:txBody>
      </p:sp>
      <p:sp>
        <p:nvSpPr>
          <p:cNvPr id="85007" name="Line 15"/>
          <p:cNvSpPr>
            <a:spLocks noChangeShapeType="1"/>
          </p:cNvSpPr>
          <p:nvPr/>
        </p:nvSpPr>
        <p:spPr bwMode="auto">
          <a:xfrm>
            <a:off x="7188200" y="3221038"/>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85008" name="Line 16"/>
          <p:cNvSpPr>
            <a:spLocks noChangeShapeType="1"/>
          </p:cNvSpPr>
          <p:nvPr/>
        </p:nvSpPr>
        <p:spPr bwMode="auto">
          <a:xfrm flipH="1">
            <a:off x="6396038" y="3365500"/>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85009" name="Rectangle 17"/>
          <p:cNvSpPr>
            <a:spLocks noChangeArrowheads="1"/>
          </p:cNvSpPr>
          <p:nvPr/>
        </p:nvSpPr>
        <p:spPr bwMode="auto">
          <a:xfrm>
            <a:off x="7548563" y="3076575"/>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a:t>3</a:t>
            </a:r>
          </a:p>
        </p:txBody>
      </p:sp>
      <p:sp>
        <p:nvSpPr>
          <p:cNvPr id="85010" name="Line 18"/>
          <p:cNvSpPr>
            <a:spLocks noChangeShapeType="1"/>
          </p:cNvSpPr>
          <p:nvPr/>
        </p:nvSpPr>
        <p:spPr bwMode="auto">
          <a:xfrm flipH="1">
            <a:off x="7259638" y="3365500"/>
            <a:ext cx="288925" cy="0"/>
          </a:xfrm>
          <a:prstGeom prst="line">
            <a:avLst/>
          </a:prstGeom>
          <a:noFill/>
          <a:ln w="9525">
            <a:solidFill>
              <a:schemeClr val="tx1"/>
            </a:solidFill>
            <a:round/>
            <a:headEnd/>
            <a:tailEnd type="triangle" w="med" len="med"/>
          </a:ln>
          <a:effectLst/>
        </p:spPr>
        <p:txBody>
          <a:bodyPr/>
          <a:lstStyle/>
          <a:p>
            <a:endParaRPr lang="ja-JP" alt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ln/>
          <a:effectLst>
            <a:outerShdw dist="53882" dir="2700000" algn="ctr" rotWithShape="0">
              <a:schemeClr val="bg2">
                <a:alpha val="50000"/>
              </a:schemeClr>
            </a:outerShdw>
          </a:effectLst>
        </p:spPr>
        <p:txBody>
          <a:bodyPr/>
          <a:lstStyle/>
          <a:p>
            <a:r>
              <a:rPr lang="en-US" altLang="ja-JP" sz="3600" dirty="0" smtClean="0">
                <a:solidFill>
                  <a:schemeClr val="bg1"/>
                </a:solidFill>
                <a:effectLst>
                  <a:outerShdw blurRad="38100" dist="38100" dir="2700000" algn="tl">
                    <a:srgbClr val="000000"/>
                  </a:outerShdw>
                </a:effectLst>
              </a:rPr>
              <a:t>Recover a Cell</a:t>
            </a:r>
            <a:endParaRPr lang="en-US" altLang="ja-JP" sz="3600" b="1" dirty="0">
              <a:solidFill>
                <a:schemeClr val="bg1"/>
              </a:solidFill>
              <a:effectLst>
                <a:outerShdw blurRad="38100" dist="38100" dir="2700000" algn="tl">
                  <a:srgbClr val="000000"/>
                </a:outerShdw>
              </a:effectLst>
            </a:endParaRPr>
          </a:p>
        </p:txBody>
      </p:sp>
      <p:sp>
        <p:nvSpPr>
          <p:cNvPr id="82947" name="Rectangle 3"/>
          <p:cNvSpPr>
            <a:spLocks noGrp="1" noChangeArrowheads="1"/>
          </p:cNvSpPr>
          <p:nvPr>
            <p:ph type="body" idx="1"/>
          </p:nvPr>
        </p:nvSpPr>
        <p:spPr>
          <a:xfrm>
            <a:off x="395288" y="1052513"/>
            <a:ext cx="8135937" cy="4968875"/>
          </a:xfrm>
        </p:spPr>
        <p:txBody>
          <a:bodyPr/>
          <a:lstStyle/>
          <a:p>
            <a:pPr>
              <a:buFontTx/>
              <a:buNone/>
            </a:pPr>
            <a:r>
              <a:rPr lang="en-US" altLang="ja-JP" sz="2400" b="1" dirty="0" smtClean="0">
                <a:solidFill>
                  <a:srgbClr val="FF0000"/>
                </a:solidFill>
                <a:effectLst>
                  <a:outerShdw blurRad="38100" dist="38100" dir="2700000" algn="tl">
                    <a:srgbClr val="C0C0C0"/>
                  </a:outerShdw>
                </a:effectLst>
              </a:rPr>
              <a:t>•</a:t>
            </a:r>
            <a:r>
              <a:rPr lang="ja-JP" altLang="en-US" sz="2400" b="1" dirty="0" smtClean="0"/>
              <a:t> </a:t>
            </a:r>
            <a:r>
              <a:rPr lang="en-US" altLang="ja-JP" sz="2400" dirty="0" smtClean="0"/>
              <a:t>A cell just removed (the neighbors are not operated) can be recovered by inserting it to the position at which the cell was</a:t>
            </a:r>
          </a:p>
          <a:p>
            <a:pPr>
              <a:buFontTx/>
              <a:buNone/>
            </a:pPr>
            <a:endParaRPr lang="ja-JP" altLang="en-US" sz="2400" dirty="0"/>
          </a:p>
          <a:p>
            <a:pPr>
              <a:buFontTx/>
              <a:buNone/>
            </a:pPr>
            <a:r>
              <a:rPr lang="en-US" altLang="ja-JP" sz="2000" b="1" dirty="0" err="1"/>
              <a:t>int</a:t>
            </a:r>
            <a:r>
              <a:rPr lang="en-US" altLang="ja-JP" sz="2000" dirty="0"/>
              <a:t> </a:t>
            </a:r>
            <a:r>
              <a:rPr lang="en-US" altLang="ja-JP" sz="2000" dirty="0" err="1"/>
              <a:t>LIST_recov</a:t>
            </a:r>
            <a:r>
              <a:rPr lang="en-US" altLang="ja-JP" sz="2000" dirty="0"/>
              <a:t> ( LIST *l ){</a:t>
            </a:r>
          </a:p>
          <a:p>
            <a:pPr>
              <a:buFontTx/>
              <a:buNone/>
            </a:pPr>
            <a:r>
              <a:rPr lang="en-US" altLang="ja-JP" sz="2000" dirty="0"/>
              <a:t>  </a:t>
            </a:r>
            <a:r>
              <a:rPr lang="en-US" altLang="ja-JP" sz="2000" dirty="0" err="1"/>
              <a:t>LIST_ins</a:t>
            </a:r>
            <a:r>
              <a:rPr lang="en-US" altLang="ja-JP" sz="2000" dirty="0"/>
              <a:t> ( l, l-&gt;</a:t>
            </a:r>
            <a:r>
              <a:rPr lang="en-US" altLang="ja-JP" sz="2000" dirty="0" err="1"/>
              <a:t>prv</a:t>
            </a:r>
            <a:r>
              <a:rPr lang="en-US" altLang="ja-JP" sz="2000" dirty="0"/>
              <a:t>);</a:t>
            </a:r>
          </a:p>
          <a:p>
            <a:pPr>
              <a:buFontTx/>
              <a:buNone/>
            </a:pPr>
            <a:r>
              <a:rPr lang="en-US" altLang="ja-JP" sz="2000" dirty="0"/>
              <a:t>}</a:t>
            </a:r>
          </a:p>
          <a:p>
            <a:pPr>
              <a:buFontTx/>
              <a:buNone/>
            </a:pPr>
            <a:endParaRPr lang="en-US" altLang="ja-JP" sz="2000" dirty="0"/>
          </a:p>
          <a:p>
            <a:pPr>
              <a:buFontTx/>
              <a:buNone/>
            </a:pPr>
            <a:r>
              <a:rPr lang="en-US" altLang="ja-JP" sz="2400" b="1" dirty="0" smtClean="0">
                <a:solidFill>
                  <a:srgbClr val="FF0000"/>
                </a:solidFill>
                <a:effectLst>
                  <a:outerShdw blurRad="38100" dist="38100" dir="2700000" algn="tl">
                    <a:srgbClr val="C0C0C0"/>
                  </a:outerShdw>
                </a:effectLst>
              </a:rPr>
              <a:t>•</a:t>
            </a:r>
            <a:r>
              <a:rPr lang="ja-JP" altLang="en-US" sz="2400" b="1" dirty="0" smtClean="0"/>
              <a:t> </a:t>
            </a:r>
            <a:r>
              <a:rPr lang="en-US" altLang="ja-JP" sz="2400" dirty="0" smtClean="0"/>
              <a:t>The position is stored at </a:t>
            </a:r>
            <a:r>
              <a:rPr lang="en-US" altLang="ja-JP" sz="2400" dirty="0" err="1" smtClean="0"/>
              <a:t>prv</a:t>
            </a:r>
            <a:r>
              <a:rPr lang="en-US" altLang="ja-JP" sz="2400" dirty="0" smtClean="0"/>
              <a:t>/</a:t>
            </a:r>
            <a:r>
              <a:rPr lang="en-US" altLang="ja-JP" sz="2400" dirty="0" err="1" smtClean="0"/>
              <a:t>nxt</a:t>
            </a:r>
            <a:endParaRPr lang="en-US" altLang="ja-JP" sz="2400" dirty="0" smtClean="0"/>
          </a:p>
          <a:p>
            <a:pPr>
              <a:buNone/>
            </a:pPr>
            <a:r>
              <a:rPr lang="en-US" altLang="ja-JP" sz="2400" b="1" dirty="0">
                <a:solidFill>
                  <a:srgbClr val="FF0000"/>
                </a:solidFill>
                <a:effectLst>
                  <a:outerShdw blurRad="38100" dist="38100" dir="2700000" algn="tl">
                    <a:srgbClr val="C0C0C0"/>
                  </a:outerShdw>
                </a:effectLst>
              </a:rPr>
              <a:t>•</a:t>
            </a:r>
            <a:r>
              <a:rPr lang="ja-JP" altLang="en-US" sz="2400" b="1" dirty="0"/>
              <a:t> </a:t>
            </a:r>
            <a:r>
              <a:rPr lang="en-US" altLang="ja-JP" sz="2400" dirty="0" smtClean="0"/>
              <a:t>In this way, we can recover all removed cells in the opposite order of the removal</a:t>
            </a:r>
          </a:p>
          <a:p>
            <a:pPr>
              <a:buNone/>
            </a:pPr>
            <a:r>
              <a:rPr lang="en-US" altLang="ja-JP" sz="2400" b="1" dirty="0">
                <a:solidFill>
                  <a:srgbClr val="FF0000"/>
                </a:solidFill>
                <a:effectLst>
                  <a:outerShdw blurRad="38100" dist="38100" dir="2700000" algn="tl">
                    <a:srgbClr val="C0C0C0"/>
                  </a:outerShdw>
                </a:effectLst>
              </a:rPr>
              <a:t>•</a:t>
            </a:r>
            <a:r>
              <a:rPr lang="ja-JP" altLang="en-US" sz="2400" b="1" dirty="0"/>
              <a:t> </a:t>
            </a:r>
            <a:r>
              <a:rPr lang="en-US" altLang="ja-JP" sz="2400" dirty="0" smtClean="0"/>
              <a:t>Removed cells can be identified by setting </a:t>
            </a:r>
            <a:r>
              <a:rPr lang="en-US" altLang="ja-JP" sz="2400" dirty="0" err="1" smtClean="0"/>
              <a:t>prv</a:t>
            </a:r>
            <a:r>
              <a:rPr lang="en-US" altLang="ja-JP" sz="2400" dirty="0" smtClean="0"/>
              <a:t> := NULL</a:t>
            </a:r>
          </a:p>
          <a:p>
            <a:pPr>
              <a:buNone/>
            </a:pPr>
            <a:r>
              <a:rPr lang="en-US" altLang="ja-JP" sz="2400" dirty="0"/>
              <a:t> </a:t>
            </a:r>
            <a:r>
              <a:rPr lang="en-US" altLang="ja-JP" sz="2400" dirty="0" smtClean="0"/>
              <a:t> still </a:t>
            </a:r>
            <a:r>
              <a:rPr lang="en-US" altLang="ja-JP" sz="2400" dirty="0" err="1" smtClean="0"/>
              <a:t>nxt</a:t>
            </a:r>
            <a:r>
              <a:rPr lang="en-US" altLang="ja-JP" sz="2400" dirty="0" smtClean="0"/>
              <a:t> indicates the position</a:t>
            </a:r>
          </a:p>
          <a:p>
            <a:pPr>
              <a:buFontTx/>
              <a:buNone/>
            </a:pPr>
            <a:endParaRPr lang="ja-JP" altLang="en-US" sz="2400" dirty="0"/>
          </a:p>
          <a:p>
            <a:pPr>
              <a:buFontTx/>
              <a:buNone/>
            </a:pPr>
            <a:endParaRPr lang="ja-JP" altLang="en-US" sz="2400" dirty="0"/>
          </a:p>
        </p:txBody>
      </p:sp>
      <p:sp>
        <p:nvSpPr>
          <p:cNvPr id="82948" name="Rectangle 4"/>
          <p:cNvSpPr>
            <a:spLocks noChangeArrowheads="1"/>
          </p:cNvSpPr>
          <p:nvPr/>
        </p:nvSpPr>
        <p:spPr bwMode="auto">
          <a:xfrm>
            <a:off x="6110288" y="2284413"/>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ja-JP" altLang="en-US"/>
              <a:t>●</a:t>
            </a:r>
          </a:p>
        </p:txBody>
      </p:sp>
      <p:sp>
        <p:nvSpPr>
          <p:cNvPr id="82949" name="Freeform 5"/>
          <p:cNvSpPr>
            <a:spLocks/>
          </p:cNvSpPr>
          <p:nvPr/>
        </p:nvSpPr>
        <p:spPr bwMode="auto">
          <a:xfrm>
            <a:off x="6588125" y="2420938"/>
            <a:ext cx="2076450" cy="973137"/>
          </a:xfrm>
          <a:custGeom>
            <a:avLst/>
            <a:gdLst/>
            <a:ahLst/>
            <a:cxnLst>
              <a:cxn ang="0">
                <a:pos x="0" y="0"/>
              </a:cxn>
              <a:cxn ang="0">
                <a:pos x="724" y="65"/>
              </a:cxn>
              <a:cxn ang="0">
                <a:pos x="1226" y="270"/>
              </a:cxn>
              <a:cxn ang="0">
                <a:pos x="1217" y="539"/>
              </a:cxn>
              <a:cxn ang="0">
                <a:pos x="985" y="613"/>
              </a:cxn>
            </a:cxnLst>
            <a:rect l="0" t="0" r="r" b="b"/>
            <a:pathLst>
              <a:path w="1308" h="613">
                <a:moveTo>
                  <a:pt x="0" y="0"/>
                </a:moveTo>
                <a:cubicBezTo>
                  <a:pt x="121" y="12"/>
                  <a:pt x="520" y="20"/>
                  <a:pt x="724" y="65"/>
                </a:cubicBezTo>
                <a:cubicBezTo>
                  <a:pt x="928" y="110"/>
                  <a:pt x="1144" y="191"/>
                  <a:pt x="1226" y="270"/>
                </a:cubicBezTo>
                <a:cubicBezTo>
                  <a:pt x="1308" y="349"/>
                  <a:pt x="1257" y="482"/>
                  <a:pt x="1217" y="539"/>
                </a:cubicBezTo>
                <a:cubicBezTo>
                  <a:pt x="1177" y="596"/>
                  <a:pt x="1033" y="598"/>
                  <a:pt x="985" y="613"/>
                </a:cubicBezTo>
              </a:path>
            </a:pathLst>
          </a:custGeom>
          <a:noFill/>
          <a:ln w="19050">
            <a:solidFill>
              <a:schemeClr val="tx1"/>
            </a:solidFill>
            <a:round/>
            <a:headEnd/>
            <a:tailEnd type="stealth" w="lg" len="lg"/>
          </a:ln>
          <a:effectLst/>
        </p:spPr>
        <p:txBody>
          <a:bodyPr/>
          <a:lstStyle/>
          <a:p>
            <a:endParaRPr lang="ja-JP" altLang="en-US"/>
          </a:p>
        </p:txBody>
      </p:sp>
      <p:sp>
        <p:nvSpPr>
          <p:cNvPr id="82950" name="Freeform 6"/>
          <p:cNvSpPr>
            <a:spLocks/>
          </p:cNvSpPr>
          <p:nvPr/>
        </p:nvSpPr>
        <p:spPr bwMode="auto">
          <a:xfrm>
            <a:off x="6691313" y="2598738"/>
            <a:ext cx="1736725" cy="663575"/>
          </a:xfrm>
          <a:custGeom>
            <a:avLst/>
            <a:gdLst/>
            <a:ahLst/>
            <a:cxnLst>
              <a:cxn ang="0">
                <a:pos x="0" y="0"/>
              </a:cxn>
              <a:cxn ang="0">
                <a:pos x="650" y="74"/>
              </a:cxn>
              <a:cxn ang="0">
                <a:pos x="1031" y="204"/>
              </a:cxn>
              <a:cxn ang="0">
                <a:pos x="1031" y="353"/>
              </a:cxn>
              <a:cxn ang="0">
                <a:pos x="873" y="418"/>
              </a:cxn>
            </a:cxnLst>
            <a:rect l="0" t="0" r="r" b="b"/>
            <a:pathLst>
              <a:path w="1094" h="418">
                <a:moveTo>
                  <a:pt x="0" y="0"/>
                </a:moveTo>
                <a:cubicBezTo>
                  <a:pt x="108" y="14"/>
                  <a:pt x="478" y="40"/>
                  <a:pt x="650" y="74"/>
                </a:cubicBezTo>
                <a:cubicBezTo>
                  <a:pt x="822" y="108"/>
                  <a:pt x="968" y="158"/>
                  <a:pt x="1031" y="204"/>
                </a:cubicBezTo>
                <a:cubicBezTo>
                  <a:pt x="1094" y="250"/>
                  <a:pt x="1057" y="317"/>
                  <a:pt x="1031" y="353"/>
                </a:cubicBezTo>
                <a:cubicBezTo>
                  <a:pt x="1005" y="389"/>
                  <a:pt x="906" y="405"/>
                  <a:pt x="873" y="418"/>
                </a:cubicBezTo>
              </a:path>
            </a:pathLst>
          </a:custGeom>
          <a:noFill/>
          <a:ln w="19050">
            <a:solidFill>
              <a:schemeClr val="tx1"/>
            </a:solidFill>
            <a:round/>
            <a:headEnd type="stealth" w="lg" len="lg"/>
            <a:tailEnd type="none" w="lg" len="lg"/>
          </a:ln>
          <a:effectLst/>
        </p:spPr>
        <p:txBody>
          <a:bodyPr/>
          <a:lstStyle/>
          <a:p>
            <a:endParaRPr lang="ja-JP" altLang="en-US"/>
          </a:p>
        </p:txBody>
      </p:sp>
      <p:sp>
        <p:nvSpPr>
          <p:cNvPr id="82951" name="Freeform 7"/>
          <p:cNvSpPr>
            <a:spLocks/>
          </p:cNvSpPr>
          <p:nvPr/>
        </p:nvSpPr>
        <p:spPr bwMode="auto">
          <a:xfrm>
            <a:off x="4572000" y="2554288"/>
            <a:ext cx="1528763" cy="641350"/>
          </a:xfrm>
          <a:custGeom>
            <a:avLst/>
            <a:gdLst/>
            <a:ahLst/>
            <a:cxnLst>
              <a:cxn ang="0">
                <a:pos x="201" y="399"/>
              </a:cxn>
              <a:cxn ang="0">
                <a:pos x="71" y="381"/>
              </a:cxn>
              <a:cxn ang="0">
                <a:pos x="53" y="260"/>
              </a:cxn>
              <a:cxn ang="0">
                <a:pos x="387" y="65"/>
              </a:cxn>
              <a:cxn ang="0">
                <a:pos x="963" y="0"/>
              </a:cxn>
            </a:cxnLst>
            <a:rect l="0" t="0" r="r" b="b"/>
            <a:pathLst>
              <a:path w="963" h="404">
                <a:moveTo>
                  <a:pt x="201" y="399"/>
                </a:moveTo>
                <a:cubicBezTo>
                  <a:pt x="181" y="396"/>
                  <a:pt x="96" y="404"/>
                  <a:pt x="71" y="381"/>
                </a:cubicBezTo>
                <a:cubicBezTo>
                  <a:pt x="46" y="358"/>
                  <a:pt x="0" y="313"/>
                  <a:pt x="53" y="260"/>
                </a:cubicBezTo>
                <a:cubicBezTo>
                  <a:pt x="106" y="207"/>
                  <a:pt x="235" y="108"/>
                  <a:pt x="387" y="65"/>
                </a:cubicBezTo>
                <a:cubicBezTo>
                  <a:pt x="539" y="22"/>
                  <a:pt x="843" y="14"/>
                  <a:pt x="963" y="0"/>
                </a:cubicBezTo>
              </a:path>
            </a:pathLst>
          </a:custGeom>
          <a:noFill/>
          <a:ln w="19050">
            <a:solidFill>
              <a:schemeClr val="tx1"/>
            </a:solidFill>
            <a:round/>
            <a:headEnd type="stealth" w="lg" len="lg"/>
            <a:tailEnd type="none" w="lg" len="lg"/>
          </a:ln>
          <a:effectLst/>
        </p:spPr>
        <p:txBody>
          <a:bodyPr/>
          <a:lstStyle/>
          <a:p>
            <a:endParaRPr lang="ja-JP" altLang="en-US"/>
          </a:p>
        </p:txBody>
      </p:sp>
      <p:sp>
        <p:nvSpPr>
          <p:cNvPr id="82952" name="Freeform 8"/>
          <p:cNvSpPr>
            <a:spLocks/>
          </p:cNvSpPr>
          <p:nvPr/>
        </p:nvSpPr>
        <p:spPr bwMode="auto">
          <a:xfrm>
            <a:off x="4343400" y="2427288"/>
            <a:ext cx="1695450" cy="946150"/>
          </a:xfrm>
          <a:custGeom>
            <a:avLst/>
            <a:gdLst/>
            <a:ahLst/>
            <a:cxnLst>
              <a:cxn ang="0">
                <a:pos x="345" y="572"/>
              </a:cxn>
              <a:cxn ang="0">
                <a:pos x="178" y="554"/>
              </a:cxn>
              <a:cxn ang="0">
                <a:pos x="48" y="321"/>
              </a:cxn>
              <a:cxn ang="0">
                <a:pos x="466" y="61"/>
              </a:cxn>
              <a:cxn ang="0">
                <a:pos x="1068" y="0"/>
              </a:cxn>
            </a:cxnLst>
            <a:rect l="0" t="0" r="r" b="b"/>
            <a:pathLst>
              <a:path w="1068" h="596">
                <a:moveTo>
                  <a:pt x="345" y="572"/>
                </a:moveTo>
                <a:cubicBezTo>
                  <a:pt x="317" y="569"/>
                  <a:pt x="227" y="596"/>
                  <a:pt x="178" y="554"/>
                </a:cubicBezTo>
                <a:cubicBezTo>
                  <a:pt x="129" y="512"/>
                  <a:pt x="0" y="403"/>
                  <a:pt x="48" y="321"/>
                </a:cubicBezTo>
                <a:cubicBezTo>
                  <a:pt x="96" y="239"/>
                  <a:pt x="296" y="115"/>
                  <a:pt x="466" y="61"/>
                </a:cubicBezTo>
                <a:cubicBezTo>
                  <a:pt x="636" y="7"/>
                  <a:pt x="943" y="13"/>
                  <a:pt x="1068" y="0"/>
                </a:cubicBezTo>
              </a:path>
            </a:pathLst>
          </a:custGeom>
          <a:noFill/>
          <a:ln w="19050">
            <a:solidFill>
              <a:schemeClr val="tx1"/>
            </a:solidFill>
            <a:round/>
            <a:headEnd/>
            <a:tailEnd type="stealth" w="lg" len="lg"/>
          </a:ln>
          <a:effectLst/>
        </p:spPr>
        <p:txBody>
          <a:bodyPr/>
          <a:lstStyle/>
          <a:p>
            <a:endParaRPr lang="ja-JP" altLang="en-US"/>
          </a:p>
        </p:txBody>
      </p:sp>
      <p:sp>
        <p:nvSpPr>
          <p:cNvPr id="82953" name="Rectangle 9"/>
          <p:cNvSpPr>
            <a:spLocks noChangeArrowheads="1"/>
          </p:cNvSpPr>
          <p:nvPr/>
        </p:nvSpPr>
        <p:spPr bwMode="auto">
          <a:xfrm>
            <a:off x="4957763" y="3076575"/>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a:t>1</a:t>
            </a:r>
          </a:p>
        </p:txBody>
      </p:sp>
      <p:sp>
        <p:nvSpPr>
          <p:cNvPr id="82954" name="Line 10"/>
          <p:cNvSpPr>
            <a:spLocks noChangeShapeType="1"/>
          </p:cNvSpPr>
          <p:nvPr/>
        </p:nvSpPr>
        <p:spPr bwMode="auto">
          <a:xfrm>
            <a:off x="5461000" y="3221038"/>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82955" name="Rectangle 11"/>
          <p:cNvSpPr>
            <a:spLocks noChangeArrowheads="1"/>
          </p:cNvSpPr>
          <p:nvPr/>
        </p:nvSpPr>
        <p:spPr bwMode="auto">
          <a:xfrm>
            <a:off x="5821363" y="3076575"/>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a:t>5</a:t>
            </a:r>
          </a:p>
        </p:txBody>
      </p:sp>
      <p:sp>
        <p:nvSpPr>
          <p:cNvPr id="82956" name="Line 12"/>
          <p:cNvSpPr>
            <a:spLocks noChangeShapeType="1"/>
          </p:cNvSpPr>
          <p:nvPr/>
        </p:nvSpPr>
        <p:spPr bwMode="auto">
          <a:xfrm>
            <a:off x="6324600" y="3221038"/>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82957" name="Line 13"/>
          <p:cNvSpPr>
            <a:spLocks noChangeShapeType="1"/>
          </p:cNvSpPr>
          <p:nvPr/>
        </p:nvSpPr>
        <p:spPr bwMode="auto">
          <a:xfrm flipH="1">
            <a:off x="5532438" y="3365500"/>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82958" name="Rectangle 14"/>
          <p:cNvSpPr>
            <a:spLocks noChangeArrowheads="1"/>
          </p:cNvSpPr>
          <p:nvPr/>
        </p:nvSpPr>
        <p:spPr bwMode="auto">
          <a:xfrm>
            <a:off x="6684963" y="3076575"/>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a:t>7</a:t>
            </a:r>
          </a:p>
        </p:txBody>
      </p:sp>
      <p:sp>
        <p:nvSpPr>
          <p:cNvPr id="82959" name="Line 15"/>
          <p:cNvSpPr>
            <a:spLocks noChangeShapeType="1"/>
          </p:cNvSpPr>
          <p:nvPr/>
        </p:nvSpPr>
        <p:spPr bwMode="auto">
          <a:xfrm>
            <a:off x="7188200" y="3221038"/>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82960" name="Line 16"/>
          <p:cNvSpPr>
            <a:spLocks noChangeShapeType="1"/>
          </p:cNvSpPr>
          <p:nvPr/>
        </p:nvSpPr>
        <p:spPr bwMode="auto">
          <a:xfrm flipH="1">
            <a:off x="6396038" y="3365500"/>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82961" name="Rectangle 17"/>
          <p:cNvSpPr>
            <a:spLocks noChangeArrowheads="1"/>
          </p:cNvSpPr>
          <p:nvPr/>
        </p:nvSpPr>
        <p:spPr bwMode="auto">
          <a:xfrm>
            <a:off x="7548563" y="3076575"/>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a:t>3</a:t>
            </a:r>
          </a:p>
        </p:txBody>
      </p:sp>
      <p:sp>
        <p:nvSpPr>
          <p:cNvPr id="82962" name="Line 18"/>
          <p:cNvSpPr>
            <a:spLocks noChangeShapeType="1"/>
          </p:cNvSpPr>
          <p:nvPr/>
        </p:nvSpPr>
        <p:spPr bwMode="auto">
          <a:xfrm flipH="1">
            <a:off x="7259638" y="3365500"/>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82963" name="Rectangle 19"/>
          <p:cNvSpPr>
            <a:spLocks noChangeArrowheads="1"/>
          </p:cNvSpPr>
          <p:nvPr/>
        </p:nvSpPr>
        <p:spPr bwMode="auto">
          <a:xfrm>
            <a:off x="5585619" y="6128902"/>
            <a:ext cx="503238"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a:t>1</a:t>
            </a:r>
          </a:p>
        </p:txBody>
      </p:sp>
      <p:sp>
        <p:nvSpPr>
          <p:cNvPr id="82964" name="Line 20"/>
          <p:cNvSpPr>
            <a:spLocks noChangeShapeType="1"/>
          </p:cNvSpPr>
          <p:nvPr/>
        </p:nvSpPr>
        <p:spPr bwMode="auto">
          <a:xfrm>
            <a:off x="6088857" y="6273364"/>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82965" name="Rectangle 21"/>
          <p:cNvSpPr>
            <a:spLocks noChangeArrowheads="1"/>
          </p:cNvSpPr>
          <p:nvPr/>
        </p:nvSpPr>
        <p:spPr bwMode="auto">
          <a:xfrm>
            <a:off x="6449219" y="6128902"/>
            <a:ext cx="503238"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a:t>5</a:t>
            </a:r>
          </a:p>
        </p:txBody>
      </p:sp>
      <p:sp>
        <p:nvSpPr>
          <p:cNvPr id="82966" name="Line 22"/>
          <p:cNvSpPr>
            <a:spLocks noChangeShapeType="1"/>
          </p:cNvSpPr>
          <p:nvPr/>
        </p:nvSpPr>
        <p:spPr bwMode="auto">
          <a:xfrm>
            <a:off x="6952457" y="6273364"/>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82967" name="Line 23"/>
          <p:cNvSpPr>
            <a:spLocks noChangeShapeType="1"/>
          </p:cNvSpPr>
          <p:nvPr/>
        </p:nvSpPr>
        <p:spPr bwMode="auto">
          <a:xfrm flipH="1" flipV="1">
            <a:off x="5585619" y="5552639"/>
            <a:ext cx="863600" cy="865188"/>
          </a:xfrm>
          <a:prstGeom prst="line">
            <a:avLst/>
          </a:prstGeom>
          <a:noFill/>
          <a:ln w="9525">
            <a:solidFill>
              <a:schemeClr val="tx1"/>
            </a:solidFill>
            <a:round/>
            <a:headEnd/>
            <a:tailEnd type="triangle" w="med" len="med"/>
          </a:ln>
          <a:effectLst/>
        </p:spPr>
        <p:txBody>
          <a:bodyPr/>
          <a:lstStyle/>
          <a:p>
            <a:endParaRPr lang="ja-JP" altLang="en-US"/>
          </a:p>
        </p:txBody>
      </p:sp>
      <p:sp>
        <p:nvSpPr>
          <p:cNvPr id="82968" name="Rectangle 24"/>
          <p:cNvSpPr>
            <a:spLocks noChangeArrowheads="1"/>
          </p:cNvSpPr>
          <p:nvPr/>
        </p:nvSpPr>
        <p:spPr bwMode="auto">
          <a:xfrm>
            <a:off x="7312819" y="6128902"/>
            <a:ext cx="503238"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a:t>7</a:t>
            </a:r>
          </a:p>
        </p:txBody>
      </p:sp>
      <p:sp>
        <p:nvSpPr>
          <p:cNvPr id="82969" name="Line 25"/>
          <p:cNvSpPr>
            <a:spLocks noChangeShapeType="1"/>
          </p:cNvSpPr>
          <p:nvPr/>
        </p:nvSpPr>
        <p:spPr bwMode="auto">
          <a:xfrm>
            <a:off x="7816057" y="6273364"/>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82970" name="Line 26"/>
          <p:cNvSpPr>
            <a:spLocks noChangeShapeType="1"/>
          </p:cNvSpPr>
          <p:nvPr/>
        </p:nvSpPr>
        <p:spPr bwMode="auto">
          <a:xfrm flipH="1" flipV="1">
            <a:off x="6952457" y="5697102"/>
            <a:ext cx="360362" cy="720725"/>
          </a:xfrm>
          <a:prstGeom prst="line">
            <a:avLst/>
          </a:prstGeom>
          <a:noFill/>
          <a:ln w="9525">
            <a:solidFill>
              <a:schemeClr val="tx1"/>
            </a:solidFill>
            <a:round/>
            <a:headEnd/>
            <a:tailEnd type="triangle" w="med" len="med"/>
          </a:ln>
          <a:effectLst/>
        </p:spPr>
        <p:txBody>
          <a:bodyPr/>
          <a:lstStyle/>
          <a:p>
            <a:endParaRPr lang="ja-JP" altLang="en-US"/>
          </a:p>
        </p:txBody>
      </p:sp>
      <p:sp>
        <p:nvSpPr>
          <p:cNvPr id="82971" name="Rectangle 27"/>
          <p:cNvSpPr>
            <a:spLocks noChangeArrowheads="1"/>
          </p:cNvSpPr>
          <p:nvPr/>
        </p:nvSpPr>
        <p:spPr bwMode="auto">
          <a:xfrm>
            <a:off x="8176419" y="6128902"/>
            <a:ext cx="503238"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a:t>3</a:t>
            </a:r>
          </a:p>
        </p:txBody>
      </p:sp>
      <p:sp>
        <p:nvSpPr>
          <p:cNvPr id="82972" name="Line 28"/>
          <p:cNvSpPr>
            <a:spLocks noChangeShapeType="1"/>
          </p:cNvSpPr>
          <p:nvPr/>
        </p:nvSpPr>
        <p:spPr bwMode="auto">
          <a:xfrm flipH="1" flipV="1">
            <a:off x="8104982" y="5552639"/>
            <a:ext cx="71437" cy="865188"/>
          </a:xfrm>
          <a:prstGeom prst="line">
            <a:avLst/>
          </a:prstGeom>
          <a:noFill/>
          <a:ln w="9525">
            <a:solidFill>
              <a:schemeClr val="tx1"/>
            </a:solidFill>
            <a:round/>
            <a:headEnd/>
            <a:tailEnd type="triangle" w="med" len="med"/>
          </a:ln>
          <a:effectLst/>
        </p:spPr>
        <p:txBody>
          <a:bodyPr/>
          <a:lstStyle/>
          <a:p>
            <a:endParaRPr lang="ja-JP" alt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ln/>
          <a:effectLst>
            <a:outerShdw dist="53882" dir="2700000" algn="ctr" rotWithShape="0">
              <a:schemeClr val="bg2">
                <a:alpha val="50000"/>
              </a:schemeClr>
            </a:outerShdw>
          </a:effectLst>
        </p:spPr>
        <p:txBody>
          <a:bodyPr/>
          <a:lstStyle/>
          <a:p>
            <a:r>
              <a:rPr lang="en-US" altLang="ja-JP" sz="3600" dirty="0" smtClean="0">
                <a:solidFill>
                  <a:schemeClr val="bg1"/>
                </a:solidFill>
                <a:effectLst>
                  <a:outerShdw blurRad="38100" dist="38100" dir="2700000" algn="tl">
                    <a:srgbClr val="000000"/>
                  </a:outerShdw>
                </a:effectLst>
              </a:rPr>
              <a:t>Usages of List</a:t>
            </a:r>
            <a:endParaRPr lang="en-US" altLang="ja-JP" sz="3600" b="1" dirty="0">
              <a:solidFill>
                <a:schemeClr val="bg1"/>
              </a:solidFill>
              <a:effectLst>
                <a:outerShdw blurRad="38100" dist="38100" dir="2700000" algn="tl">
                  <a:srgbClr val="000000"/>
                </a:outerShdw>
              </a:effectLst>
            </a:endParaRPr>
          </a:p>
        </p:txBody>
      </p:sp>
      <p:sp>
        <p:nvSpPr>
          <p:cNvPr id="103427" name="Rectangle 3"/>
          <p:cNvSpPr>
            <a:spLocks noGrp="1" noChangeArrowheads="1"/>
          </p:cNvSpPr>
          <p:nvPr>
            <p:ph type="body" idx="1"/>
          </p:nvPr>
        </p:nvSpPr>
        <p:spPr>
          <a:xfrm>
            <a:off x="395288" y="1052513"/>
            <a:ext cx="8135937" cy="4968875"/>
          </a:xfrm>
        </p:spPr>
        <p:txBody>
          <a:bodyPr/>
          <a:lstStyle/>
          <a:p>
            <a:pPr>
              <a:buFontTx/>
              <a:buNone/>
            </a:pPr>
            <a:r>
              <a:rPr lang="en-US" altLang="ja-JP" sz="2400" b="1" dirty="0" smtClean="0">
                <a:solidFill>
                  <a:srgbClr val="FF0000"/>
                </a:solidFill>
                <a:effectLst>
                  <a:outerShdw blurRad="38100" dist="38100" dir="2700000" algn="tl">
                    <a:srgbClr val="C0C0C0"/>
                  </a:outerShdw>
                </a:effectLst>
              </a:rPr>
              <a:t>•</a:t>
            </a:r>
            <a:r>
              <a:rPr lang="ja-JP" altLang="en-US" sz="2400" b="1" dirty="0" smtClean="0"/>
              <a:t> </a:t>
            </a:r>
            <a:r>
              <a:rPr lang="en-US" altLang="ja-JP" sz="2400" dirty="0" smtClean="0"/>
              <a:t>Insert </a:t>
            </a:r>
            <a:r>
              <a:rPr lang="en-US" altLang="ja-JP" sz="2400" b="1" dirty="0" smtClean="0">
                <a:solidFill>
                  <a:schemeClr val="accent2"/>
                </a:solidFill>
              </a:rPr>
              <a:t>1</a:t>
            </a:r>
            <a:r>
              <a:rPr lang="en-US" altLang="ja-JP" sz="2400" dirty="0" smtClean="0"/>
              <a:t> to</a:t>
            </a:r>
            <a:r>
              <a:rPr lang="ja-JP" altLang="en-US" sz="2400" dirty="0" smtClean="0"/>
              <a:t> </a:t>
            </a:r>
            <a:r>
              <a:rPr lang="en-US" altLang="ja-JP" sz="2400" b="1" dirty="0" smtClean="0">
                <a:solidFill>
                  <a:schemeClr val="accent2"/>
                </a:solidFill>
              </a:rPr>
              <a:t>n</a:t>
            </a:r>
            <a:r>
              <a:rPr lang="en-US" altLang="ja-JP" sz="2400" dirty="0" smtClean="0"/>
              <a:t> to a list one by one so that </a:t>
            </a:r>
            <a:r>
              <a:rPr lang="en-US" altLang="ja-JP" sz="2400" b="1" dirty="0" err="1" smtClean="0">
                <a:solidFill>
                  <a:schemeClr val="accent2"/>
                </a:solidFill>
              </a:rPr>
              <a:t>i</a:t>
            </a:r>
            <a:r>
              <a:rPr lang="en-US" altLang="ja-JP" sz="2400" b="1" dirty="0" smtClean="0">
                <a:solidFill>
                  <a:schemeClr val="accent2"/>
                </a:solidFill>
              </a:rPr>
              <a:t> </a:t>
            </a:r>
            <a:r>
              <a:rPr lang="en-US" altLang="ja-JP" sz="2400" dirty="0" smtClean="0"/>
              <a:t>is inserted to the position next to </a:t>
            </a:r>
            <a:r>
              <a:rPr lang="en-US" altLang="ja-JP" sz="2400" b="1" dirty="0" smtClean="0">
                <a:solidFill>
                  <a:schemeClr val="accent2"/>
                </a:solidFill>
              </a:rPr>
              <a:t>j </a:t>
            </a:r>
            <a:r>
              <a:rPr lang="en-US" altLang="ja-JP" sz="2400" dirty="0" smtClean="0"/>
              <a:t>that is randomly chosen from </a:t>
            </a:r>
            <a:r>
              <a:rPr lang="en-US" altLang="ja-JP" sz="2400" b="1" dirty="0" smtClean="0">
                <a:solidFill>
                  <a:schemeClr val="accent2"/>
                </a:solidFill>
              </a:rPr>
              <a:t>1…i-1</a:t>
            </a:r>
          </a:p>
          <a:p>
            <a:pPr>
              <a:buFontTx/>
              <a:buNone/>
            </a:pPr>
            <a:r>
              <a:rPr lang="ja-JP" altLang="en-US" sz="2400" dirty="0" smtClean="0"/>
              <a:t> </a:t>
            </a:r>
            <a:r>
              <a:rPr lang="en-US" altLang="ja-JP" sz="2400" dirty="0" smtClean="0"/>
              <a:t>(random permutation is generated in linear time)</a:t>
            </a:r>
          </a:p>
          <a:p>
            <a:pPr>
              <a:buFontTx/>
              <a:buNone/>
            </a:pPr>
            <a:endParaRPr lang="ja-JP" altLang="en-US" sz="2400" b="1" dirty="0">
              <a:solidFill>
                <a:srgbClr val="FF0000"/>
              </a:solidFill>
              <a:effectLst>
                <a:outerShdw blurRad="38100" dist="38100" dir="2700000" algn="tl">
                  <a:srgbClr val="C0C0C0"/>
                </a:outerShdw>
              </a:effectLst>
            </a:endParaRPr>
          </a:p>
          <a:p>
            <a:pPr>
              <a:buFontTx/>
              <a:buNone/>
            </a:pPr>
            <a:r>
              <a:rPr lang="en-US" altLang="ja-JP" sz="2400" b="1" dirty="0" smtClean="0">
                <a:solidFill>
                  <a:srgbClr val="FF0000"/>
                </a:solidFill>
                <a:effectLst>
                  <a:outerShdw blurRad="38100" dist="38100" dir="2700000" algn="tl">
                    <a:srgbClr val="C0C0C0"/>
                  </a:outerShdw>
                </a:effectLst>
              </a:rPr>
              <a:t>•</a:t>
            </a:r>
            <a:r>
              <a:rPr lang="ja-JP" altLang="en-US" sz="2400" b="1" dirty="0" smtClean="0"/>
              <a:t> </a:t>
            </a:r>
            <a:r>
              <a:rPr lang="en-US" altLang="ja-JP" sz="2400" dirty="0" smtClean="0"/>
              <a:t>Jobs in a time scale, new job comes, and some jobs will be canceled</a:t>
            </a:r>
          </a:p>
          <a:p>
            <a:pPr>
              <a:buFontTx/>
              <a:buNone/>
            </a:pPr>
            <a:endParaRPr lang="ja-JP" altLang="en-US" sz="2400" dirty="0"/>
          </a:p>
          <a:p>
            <a:pPr>
              <a:buFontTx/>
              <a:buNone/>
            </a:pPr>
            <a:endParaRPr lang="ja-JP" altLang="en-US"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ln/>
          <a:effectLst>
            <a:outerShdw dist="53882" dir="2700000" algn="ctr" rotWithShape="0">
              <a:schemeClr val="bg2">
                <a:alpha val="50000"/>
              </a:schemeClr>
            </a:outerShdw>
          </a:effectLst>
        </p:spPr>
        <p:txBody>
          <a:bodyPr/>
          <a:lstStyle/>
          <a:p>
            <a:r>
              <a:rPr lang="en-US" altLang="ja-JP" sz="3600" dirty="0" smtClean="0">
                <a:solidFill>
                  <a:schemeClr val="bg1"/>
                </a:solidFill>
                <a:effectLst>
                  <a:outerShdw blurRad="38100" dist="38100" dir="2700000" algn="tl">
                    <a:srgbClr val="000000"/>
                  </a:outerShdw>
                </a:effectLst>
              </a:rPr>
              <a:t>The Way of Memory</a:t>
            </a:r>
            <a:endParaRPr lang="ja-JP" altLang="en-US" sz="3600" dirty="0">
              <a:solidFill>
                <a:schemeClr val="bg1"/>
              </a:solidFill>
              <a:effectLst>
                <a:outerShdw blurRad="38100" dist="38100" dir="2700000" algn="tl">
                  <a:srgbClr val="000000"/>
                </a:outerShdw>
              </a:effectLst>
            </a:endParaRPr>
          </a:p>
        </p:txBody>
      </p:sp>
      <p:sp>
        <p:nvSpPr>
          <p:cNvPr id="62467" name="Rectangle 3"/>
          <p:cNvSpPr>
            <a:spLocks noGrp="1" noChangeArrowheads="1"/>
          </p:cNvSpPr>
          <p:nvPr>
            <p:ph type="body" idx="1"/>
          </p:nvPr>
        </p:nvSpPr>
        <p:spPr>
          <a:xfrm>
            <a:off x="576093" y="980728"/>
            <a:ext cx="7772400" cy="4032250"/>
          </a:xfrm>
        </p:spPr>
        <p:txBody>
          <a:bodyPr/>
          <a:lstStyle/>
          <a:p>
            <a:pPr>
              <a:buFontTx/>
              <a:buNone/>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en-US" altLang="ja-JP" sz="2400" dirty="0" smtClean="0"/>
              <a:t>The unit of memory can keep a value</a:t>
            </a:r>
            <a:endParaRPr lang="ja-JP" altLang="en-US" sz="2400" dirty="0"/>
          </a:p>
          <a:p>
            <a:pPr>
              <a:buFontTx/>
              <a:buNone/>
            </a:pPr>
            <a:endParaRPr lang="ja-JP" altLang="en-US" sz="2400" b="1" dirty="0">
              <a:solidFill>
                <a:srgbClr val="FF0000"/>
              </a:solidFill>
              <a:effectLst>
                <a:outerShdw blurRad="38100" dist="38100" dir="2700000" algn="tl">
                  <a:srgbClr val="C0C0C0"/>
                </a:outerShdw>
              </a:effectLst>
            </a:endParaRPr>
          </a:p>
          <a:p>
            <a:pPr>
              <a:lnSpc>
                <a:spcPct val="90000"/>
              </a:lnSpc>
              <a:buFontTx/>
              <a:buNone/>
            </a:pPr>
            <a:r>
              <a:rPr lang="en-US" altLang="ja-JP" sz="2400" b="1" dirty="0" smtClean="0">
                <a:solidFill>
                  <a:srgbClr val="FF0000"/>
                </a:solidFill>
                <a:effectLst>
                  <a:outerShdw blurRad="38100" dist="38100" dir="2700000" algn="tl">
                    <a:srgbClr val="C0C0C0"/>
                  </a:outerShdw>
                </a:effectLst>
              </a:rPr>
              <a:t>- </a:t>
            </a:r>
            <a:r>
              <a:rPr lang="en-US" altLang="ja-JP" sz="2400" dirty="0"/>
              <a:t>write the data to a book as they come</a:t>
            </a:r>
          </a:p>
          <a:p>
            <a:pPr>
              <a:buFontTx/>
              <a:buNone/>
            </a:pPr>
            <a:r>
              <a:rPr lang="ja-JP" altLang="en-US" sz="2400" b="1" dirty="0">
                <a:solidFill>
                  <a:srgbClr val="FF0000"/>
                </a:solidFill>
                <a:effectLst>
                  <a:outerShdw blurRad="38100" dist="38100" dir="2700000" algn="tl">
                    <a:srgbClr val="C0C0C0"/>
                  </a:outerShdw>
                </a:effectLst>
                <a:sym typeface="Wingdings" pitchFamily="2" charset="2"/>
              </a:rPr>
              <a:t>　</a:t>
            </a:r>
            <a:r>
              <a:rPr lang="en-US" altLang="ja-JP" sz="2400" b="1" dirty="0" smtClean="0">
                <a:solidFill>
                  <a:srgbClr val="FF0000"/>
                </a:solidFill>
                <a:effectLst>
                  <a:outerShdw blurRad="38100" dist="38100" dir="2700000" algn="tl">
                    <a:srgbClr val="C0C0C0"/>
                  </a:outerShdw>
                </a:effectLst>
                <a:sym typeface="Wingdings" panose="05000000000000000000" pitchFamily="2" charset="2"/>
              </a:rPr>
              <a:t></a:t>
            </a:r>
            <a:r>
              <a:rPr lang="ja-JP" altLang="en-US" sz="2400" dirty="0" smtClean="0"/>
              <a:t> </a:t>
            </a:r>
            <a:r>
              <a:rPr lang="en-US" altLang="ja-JP" sz="2400" dirty="0" smtClean="0"/>
              <a:t>allocate memory of some quantity, and write data from memory with the smallest indices</a:t>
            </a:r>
          </a:p>
          <a:p>
            <a:pPr>
              <a:buFontTx/>
              <a:buNone/>
            </a:pP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b="1" dirty="0">
                <a:solidFill>
                  <a:srgbClr val="FF0000"/>
                </a:solidFill>
                <a:effectLst>
                  <a:outerShdw blurRad="38100" dist="38100" dir="2700000" algn="tl">
                    <a:srgbClr val="C0C0C0"/>
                  </a:outerShdw>
                </a:effectLst>
                <a:sym typeface="Wingdings" pitchFamily="2" charset="2"/>
              </a:rPr>
              <a:t>　</a:t>
            </a:r>
            <a:r>
              <a:rPr lang="en-US" altLang="ja-JP" sz="2400" b="1" dirty="0">
                <a:solidFill>
                  <a:srgbClr val="FF0000"/>
                </a:solidFill>
                <a:effectLst>
                  <a:outerShdw blurRad="38100" dist="38100" dir="2700000" algn="tl">
                    <a:srgbClr val="C0C0C0"/>
                  </a:outerShdw>
                </a:effectLst>
                <a:sym typeface="Wingdings" panose="05000000000000000000" pitchFamily="2" charset="2"/>
              </a:rPr>
              <a:t></a:t>
            </a:r>
            <a:r>
              <a:rPr lang="ja-JP" altLang="en-US" sz="2400" b="1" dirty="0"/>
              <a:t> </a:t>
            </a:r>
            <a:r>
              <a:rPr lang="en-US" altLang="ja-JP" sz="2400" b="1" dirty="0" smtClean="0"/>
              <a:t>array, stack, queue…</a:t>
            </a:r>
          </a:p>
          <a:p>
            <a:pPr>
              <a:buNone/>
            </a:pPr>
            <a:endParaRPr lang="en-US" altLang="ja-JP" sz="2400" dirty="0"/>
          </a:p>
          <a:p>
            <a:pPr>
              <a:buNone/>
            </a:pPr>
            <a:r>
              <a:rPr lang="en-US" altLang="ja-JP" sz="2400" b="1" dirty="0" smtClean="0">
                <a:solidFill>
                  <a:srgbClr val="FF0000"/>
                </a:solidFill>
                <a:effectLst>
                  <a:outerShdw blurRad="38100" dist="38100" dir="2700000" algn="tl">
                    <a:srgbClr val="C0C0C0"/>
                  </a:outerShdw>
                </a:effectLst>
              </a:rPr>
              <a:t>- </a:t>
            </a:r>
            <a:r>
              <a:rPr lang="en-US" altLang="ja-JP" sz="2400" dirty="0" smtClean="0"/>
              <a:t>make </a:t>
            </a:r>
            <a:r>
              <a:rPr lang="en-US" altLang="ja-JP" sz="2400" dirty="0"/>
              <a:t>shelves of </a:t>
            </a:r>
            <a:r>
              <a:rPr lang="en-US" altLang="ja-JP" sz="2400" dirty="0" smtClean="0"/>
              <a:t>books</a:t>
            </a:r>
          </a:p>
          <a:p>
            <a:pPr>
              <a:buNone/>
            </a:pPr>
            <a:r>
              <a:rPr lang="ja-JP" altLang="en-US" sz="2400" b="1" dirty="0">
                <a:solidFill>
                  <a:srgbClr val="FF0000"/>
                </a:solidFill>
                <a:effectLst>
                  <a:outerShdw blurRad="38100" dist="38100" dir="2700000" algn="tl">
                    <a:srgbClr val="C0C0C0"/>
                  </a:outerShdw>
                </a:effectLst>
                <a:sym typeface="Wingdings" pitchFamily="2" charset="2"/>
              </a:rPr>
              <a:t>　</a:t>
            </a:r>
            <a:r>
              <a:rPr lang="en-US" altLang="ja-JP" sz="2400" b="1" dirty="0">
                <a:solidFill>
                  <a:srgbClr val="FF0000"/>
                </a:solidFill>
                <a:effectLst>
                  <a:outerShdw blurRad="38100" dist="38100" dir="2700000" algn="tl">
                    <a:srgbClr val="C0C0C0"/>
                  </a:outerShdw>
                </a:effectLst>
                <a:sym typeface="Wingdings" panose="05000000000000000000" pitchFamily="2" charset="2"/>
              </a:rPr>
              <a:t></a:t>
            </a:r>
            <a:r>
              <a:rPr lang="ja-JP" altLang="en-US" sz="2400" dirty="0"/>
              <a:t> </a:t>
            </a:r>
            <a:r>
              <a:rPr lang="en-US" altLang="ja-JP" sz="2400" dirty="0" smtClean="0"/>
              <a:t>structure the memory units by linking them with indices/pointers</a:t>
            </a:r>
          </a:p>
          <a:p>
            <a:pPr>
              <a:buNone/>
            </a:pPr>
            <a:r>
              <a:rPr lang="en-US" altLang="ja-JP" sz="2400" b="1" dirty="0" smtClean="0">
                <a:solidFill>
                  <a:srgbClr val="FF0000"/>
                </a:solidFill>
                <a:effectLst>
                  <a:outerShdw blurRad="38100" dist="38100" dir="2700000" algn="tl">
                    <a:srgbClr val="C0C0C0"/>
                  </a:outerShdw>
                </a:effectLst>
                <a:sym typeface="Wingdings" panose="05000000000000000000" pitchFamily="2" charset="2"/>
              </a:rPr>
              <a:t>   </a:t>
            </a:r>
            <a:r>
              <a:rPr lang="ja-JP" altLang="en-US" sz="2400" dirty="0" smtClean="0"/>
              <a:t> </a:t>
            </a:r>
            <a:r>
              <a:rPr lang="en-US" altLang="ja-JP" sz="2400" b="1" dirty="0" smtClean="0"/>
              <a:t>list, heap, binary tree, bucket, hash…</a:t>
            </a:r>
          </a:p>
        </p:txBody>
      </p:sp>
      <p:sp>
        <p:nvSpPr>
          <p:cNvPr id="62468" name="Text Box 4"/>
          <p:cNvSpPr txBox="1">
            <a:spLocks noChangeArrowheads="1"/>
          </p:cNvSpPr>
          <p:nvPr/>
        </p:nvSpPr>
        <p:spPr bwMode="auto">
          <a:xfrm>
            <a:off x="611188" y="5949950"/>
            <a:ext cx="7696200" cy="538163"/>
          </a:xfrm>
          <a:prstGeom prst="rect">
            <a:avLst/>
          </a:prstGeom>
          <a:solidFill>
            <a:schemeClr val="bg1"/>
          </a:solidFill>
          <a:ln w="19050">
            <a:solidFill>
              <a:srgbClr val="FF0000"/>
            </a:solidFill>
            <a:miter lim="800000"/>
            <a:headEnd/>
            <a:tailEnd/>
          </a:ln>
          <a:effectLst>
            <a:outerShdw dist="35921" dir="2700000" algn="ctr" rotWithShape="0">
              <a:schemeClr val="bg2">
                <a:alpha val="50000"/>
              </a:schemeClr>
            </a:outerShdw>
          </a:effectLst>
        </p:spPr>
        <p:txBody>
          <a:bodyPr/>
          <a:lstStyle/>
          <a:p>
            <a:pPr algn="ctr">
              <a:spcBef>
                <a:spcPct val="20000"/>
              </a:spcBef>
            </a:pPr>
            <a:r>
              <a:rPr lang="en-US" altLang="ja-JP" sz="2400" b="1" dirty="0" smtClean="0"/>
              <a:t>See them, one by one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4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8"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ln/>
          <a:effectLst>
            <a:outerShdw dist="53882" dir="2700000" algn="ctr" rotWithShape="0">
              <a:schemeClr val="bg2">
                <a:alpha val="50000"/>
              </a:schemeClr>
            </a:outerShdw>
          </a:effectLst>
        </p:spPr>
        <p:txBody>
          <a:bodyPr/>
          <a:lstStyle/>
          <a:p>
            <a:r>
              <a:rPr lang="en-US" altLang="ja-JP" sz="3600" dirty="0" smtClean="0">
                <a:solidFill>
                  <a:schemeClr val="bg1"/>
                </a:solidFill>
                <a:effectLst>
                  <a:outerShdw blurRad="38100" dist="38100" dir="2700000" algn="tl">
                    <a:srgbClr val="000000"/>
                  </a:outerShdw>
                </a:effectLst>
              </a:rPr>
              <a:t>A Sophisticated Usage</a:t>
            </a:r>
            <a:endParaRPr lang="en-US" altLang="ja-JP" sz="3600" b="1" dirty="0">
              <a:solidFill>
                <a:schemeClr val="bg1"/>
              </a:solidFill>
              <a:effectLst>
                <a:outerShdw blurRad="38100" dist="38100" dir="2700000" algn="tl">
                  <a:srgbClr val="000000"/>
                </a:outerShdw>
              </a:effectLst>
            </a:endParaRPr>
          </a:p>
        </p:txBody>
      </p:sp>
      <p:sp>
        <p:nvSpPr>
          <p:cNvPr id="101379" name="Rectangle 3"/>
          <p:cNvSpPr>
            <a:spLocks noGrp="1" noChangeArrowheads="1"/>
          </p:cNvSpPr>
          <p:nvPr>
            <p:ph type="body" idx="1"/>
          </p:nvPr>
        </p:nvSpPr>
        <p:spPr>
          <a:xfrm>
            <a:off x="251520" y="1268437"/>
            <a:ext cx="8094288" cy="4968875"/>
          </a:xfrm>
        </p:spPr>
        <p:txBody>
          <a:bodyPr/>
          <a:lstStyle/>
          <a:p>
            <a:pPr>
              <a:buFontTx/>
              <a:buNone/>
            </a:pPr>
            <a:r>
              <a:rPr lang="en-US" altLang="ja-JP" sz="2400" b="1" dirty="0" smtClean="0">
                <a:solidFill>
                  <a:srgbClr val="FF0000"/>
                </a:solidFill>
                <a:effectLst>
                  <a:outerShdw blurRad="38100" dist="38100" dir="2700000" algn="tl">
                    <a:srgbClr val="C0C0C0"/>
                  </a:outerShdw>
                </a:effectLst>
              </a:rPr>
              <a:t>•</a:t>
            </a:r>
            <a:r>
              <a:rPr lang="ja-JP" altLang="en-US" sz="2400" b="1" dirty="0" smtClean="0"/>
              <a:t> </a:t>
            </a:r>
            <a:r>
              <a:rPr lang="en-US" altLang="ja-JP" sz="2400" dirty="0" smtClean="0"/>
              <a:t>We have </a:t>
            </a:r>
            <a:r>
              <a:rPr lang="en-US" altLang="ja-JP" sz="2400" b="1" dirty="0" smtClean="0">
                <a:solidFill>
                  <a:schemeClr val="accent2"/>
                </a:solidFill>
              </a:rPr>
              <a:t>n</a:t>
            </a:r>
            <a:r>
              <a:rPr lang="en-US" altLang="ja-JP" sz="2400" dirty="0" smtClean="0"/>
              <a:t> pairs of values:</a:t>
            </a:r>
            <a:r>
              <a:rPr lang="ja-JP" altLang="en-US" sz="2400" dirty="0" smtClean="0"/>
              <a:t> </a:t>
            </a:r>
            <a:r>
              <a:rPr lang="en-US" altLang="ja-JP" sz="2400" b="1" dirty="0">
                <a:solidFill>
                  <a:schemeClr val="accent2"/>
                </a:solidFill>
              </a:rPr>
              <a:t>(x</a:t>
            </a:r>
            <a:r>
              <a:rPr lang="en-US" altLang="ja-JP" sz="2400" b="1" baseline="-25000" dirty="0">
                <a:solidFill>
                  <a:schemeClr val="accent2"/>
                </a:solidFill>
              </a:rPr>
              <a:t>1</a:t>
            </a:r>
            <a:r>
              <a:rPr lang="en-US" altLang="ja-JP" sz="2400" b="1" dirty="0">
                <a:solidFill>
                  <a:schemeClr val="accent2"/>
                </a:solidFill>
              </a:rPr>
              <a:t>,y</a:t>
            </a:r>
            <a:r>
              <a:rPr lang="en-US" altLang="ja-JP" sz="2400" b="1" baseline="-25000" dirty="0">
                <a:solidFill>
                  <a:schemeClr val="accent2"/>
                </a:solidFill>
              </a:rPr>
              <a:t>1</a:t>
            </a:r>
            <a:r>
              <a:rPr lang="en-US" altLang="ja-JP" sz="2400" b="1" dirty="0">
                <a:solidFill>
                  <a:schemeClr val="accent2"/>
                </a:solidFill>
              </a:rPr>
              <a:t>) ,…, (</a:t>
            </a:r>
            <a:r>
              <a:rPr lang="en-US" altLang="ja-JP" sz="2400" b="1" dirty="0" err="1">
                <a:solidFill>
                  <a:schemeClr val="accent2"/>
                </a:solidFill>
              </a:rPr>
              <a:t>x</a:t>
            </a:r>
            <a:r>
              <a:rPr lang="en-US" altLang="ja-JP" sz="2400" b="1" baseline="-25000" dirty="0" err="1">
                <a:solidFill>
                  <a:schemeClr val="accent2"/>
                </a:solidFill>
              </a:rPr>
              <a:t>n</a:t>
            </a:r>
            <a:r>
              <a:rPr lang="en-US" altLang="ja-JP" sz="2400" b="1" dirty="0" err="1">
                <a:solidFill>
                  <a:schemeClr val="accent2"/>
                </a:solidFill>
              </a:rPr>
              <a:t>,y</a:t>
            </a:r>
            <a:r>
              <a:rPr lang="en-US" altLang="ja-JP" sz="2400" b="1" baseline="-25000" dirty="0" err="1">
                <a:solidFill>
                  <a:schemeClr val="accent2"/>
                </a:solidFill>
              </a:rPr>
              <a:t>n</a:t>
            </a:r>
            <a:r>
              <a:rPr lang="en-US" altLang="ja-JP" sz="2400" b="1" dirty="0">
                <a:solidFill>
                  <a:schemeClr val="accent2"/>
                </a:solidFill>
              </a:rPr>
              <a:t>)</a:t>
            </a:r>
            <a:r>
              <a:rPr lang="en-US" altLang="ja-JP" sz="2400" dirty="0"/>
              <a:t> </a:t>
            </a:r>
            <a:endParaRPr lang="ja-JP" altLang="en-US" sz="2400" dirty="0"/>
          </a:p>
          <a:p>
            <a:pPr>
              <a:buFontTx/>
              <a:buNone/>
            </a:pPr>
            <a:r>
              <a:rPr lang="en-US" altLang="ja-JP" sz="2400" b="1" dirty="0" smtClean="0">
                <a:solidFill>
                  <a:srgbClr val="FF0000"/>
                </a:solidFill>
                <a:effectLst>
                  <a:outerShdw blurRad="38100" dist="38100" dir="2700000" algn="tl">
                    <a:srgbClr val="C0C0C0"/>
                  </a:outerShdw>
                </a:effectLst>
              </a:rPr>
              <a:t>•</a:t>
            </a:r>
            <a:r>
              <a:rPr lang="ja-JP" altLang="en-US" sz="2400" b="1" dirty="0" smtClean="0"/>
              <a:t> </a:t>
            </a:r>
            <a:r>
              <a:rPr lang="en-US" altLang="ja-JP" sz="2400" dirty="0" smtClean="0"/>
              <a:t>We want to know the </a:t>
            </a:r>
            <a:r>
              <a:rPr lang="en-US" altLang="ja-JP" sz="2400" b="1" dirty="0" err="1" smtClean="0">
                <a:solidFill>
                  <a:schemeClr val="accent2"/>
                </a:solidFill>
              </a:rPr>
              <a:t>nk</a:t>
            </a:r>
            <a:r>
              <a:rPr lang="en-US" altLang="ja-JP" sz="2400" b="1" dirty="0" smtClean="0">
                <a:solidFill>
                  <a:schemeClr val="accent2"/>
                </a:solidFill>
              </a:rPr>
              <a:t>’/m</a:t>
            </a:r>
            <a:r>
              <a:rPr lang="ja-JP" altLang="en-US" sz="2400" dirty="0"/>
              <a:t> </a:t>
            </a:r>
            <a:r>
              <a:rPr lang="en-US" altLang="ja-JP" sz="2400" dirty="0" err="1" smtClean="0"/>
              <a:t>th</a:t>
            </a:r>
            <a:r>
              <a:rPr lang="en-US" altLang="ja-JP" sz="2400" dirty="0" smtClean="0"/>
              <a:t> largest </a:t>
            </a:r>
            <a:r>
              <a:rPr lang="en-US" altLang="ja-JP" sz="2400" b="1" dirty="0" smtClean="0">
                <a:solidFill>
                  <a:schemeClr val="accent2"/>
                </a:solidFill>
              </a:rPr>
              <a:t>x </a:t>
            </a:r>
            <a:r>
              <a:rPr lang="en-US" altLang="ja-JP" sz="2400" dirty="0" smtClean="0"/>
              <a:t>value in the pairs whose </a:t>
            </a:r>
            <a:r>
              <a:rPr lang="en-US" altLang="ja-JP" sz="2400" b="1" dirty="0" smtClean="0">
                <a:solidFill>
                  <a:schemeClr val="accent2"/>
                </a:solidFill>
              </a:rPr>
              <a:t>y </a:t>
            </a:r>
            <a:r>
              <a:rPr lang="en-US" altLang="ja-JP" sz="2400" dirty="0" smtClean="0"/>
              <a:t>has rank of at most </a:t>
            </a:r>
            <a:r>
              <a:rPr lang="en-US" altLang="ja-JP" sz="2400" b="1" dirty="0" smtClean="0">
                <a:solidFill>
                  <a:schemeClr val="accent2"/>
                </a:solidFill>
              </a:rPr>
              <a:t>k</a:t>
            </a:r>
            <a:r>
              <a:rPr lang="en-US" altLang="ja-JP" sz="2400" dirty="0" smtClean="0"/>
              <a:t>, for each </a:t>
            </a:r>
            <a:r>
              <a:rPr lang="en-US" altLang="ja-JP" sz="2400" b="1" dirty="0" smtClean="0">
                <a:solidFill>
                  <a:schemeClr val="accent2"/>
                </a:solidFill>
              </a:rPr>
              <a:t>k, k’ (=1,…,m)</a:t>
            </a:r>
            <a:r>
              <a:rPr lang="en-US" altLang="ja-JP" sz="2400" dirty="0" smtClean="0"/>
              <a:t> </a:t>
            </a:r>
            <a:endParaRPr lang="ja-JP" altLang="en-US" sz="2000" dirty="0"/>
          </a:p>
          <a:p>
            <a:pPr>
              <a:buFontTx/>
              <a:buNone/>
            </a:pPr>
            <a:endParaRPr lang="ja-JP" altLang="en-US" sz="2000" dirty="0"/>
          </a:p>
          <a:p>
            <a:pPr>
              <a:buFontTx/>
              <a:buNone/>
            </a:pPr>
            <a:r>
              <a:rPr lang="en-US" altLang="ja-JP" sz="2400" b="1" dirty="0" smtClean="0">
                <a:solidFill>
                  <a:srgbClr val="FF0000"/>
                </a:solidFill>
                <a:effectLst>
                  <a:outerShdw blurRad="38100" dist="38100" dir="2700000" algn="tl">
                    <a:srgbClr val="C0C0C0"/>
                  </a:outerShdw>
                </a:effectLst>
              </a:rPr>
              <a:t>•</a:t>
            </a:r>
            <a:r>
              <a:rPr lang="ja-JP" altLang="en-US" sz="2400" b="1" dirty="0" smtClean="0"/>
              <a:t> </a:t>
            </a:r>
            <a:r>
              <a:rPr lang="en-US" altLang="ja-JP" sz="2400" dirty="0" smtClean="0"/>
              <a:t>Straightforward method spends</a:t>
            </a:r>
            <a:r>
              <a:rPr lang="ja-JP" altLang="en-US" sz="2400" dirty="0" smtClean="0"/>
              <a:t> </a:t>
            </a:r>
            <a:r>
              <a:rPr lang="en-US" altLang="ja-JP" sz="2400" b="1" dirty="0">
                <a:solidFill>
                  <a:schemeClr val="accent2"/>
                </a:solidFill>
              </a:rPr>
              <a:t>O( n</a:t>
            </a:r>
            <a:r>
              <a:rPr lang="en-US" altLang="ja-JP" sz="2400" b="1" baseline="30000" dirty="0">
                <a:solidFill>
                  <a:schemeClr val="accent2"/>
                </a:solidFill>
              </a:rPr>
              <a:t>2</a:t>
            </a:r>
            <a:r>
              <a:rPr lang="en-US" altLang="ja-JP" sz="2400" b="1" dirty="0">
                <a:solidFill>
                  <a:schemeClr val="accent2"/>
                </a:solidFill>
              </a:rPr>
              <a:t> log n)</a:t>
            </a:r>
            <a:r>
              <a:rPr lang="en-US" altLang="ja-JP" sz="2400" dirty="0"/>
              <a:t> </a:t>
            </a:r>
            <a:r>
              <a:rPr lang="en-US" altLang="ja-JP" sz="2400" dirty="0" smtClean="0"/>
              <a:t>time</a:t>
            </a:r>
            <a:endParaRPr lang="ja-JP" altLang="en-US" sz="2400" dirty="0"/>
          </a:p>
          <a:p>
            <a:pPr>
              <a:buFontTx/>
              <a:buNone/>
            </a:pPr>
            <a:endParaRPr lang="en-US" altLang="ja-JP" sz="2400" b="1" dirty="0" smtClean="0">
              <a:solidFill>
                <a:srgbClr val="FF0000"/>
              </a:solidFill>
              <a:effectLst>
                <a:outerShdw blurRad="38100" dist="38100" dir="2700000" algn="tl">
                  <a:srgbClr val="C0C0C0"/>
                </a:outerShdw>
              </a:effectLst>
            </a:endParaRPr>
          </a:p>
          <a:p>
            <a:pPr>
              <a:buFontTx/>
              <a:buNone/>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effectLst>
                  <a:outerShdw blurRad="38100" dist="38100" dir="2700000" algn="tl">
                    <a:srgbClr val="C0C0C0"/>
                  </a:outerShdw>
                </a:effectLst>
              </a:rPr>
              <a:t> </a:t>
            </a:r>
            <a:r>
              <a:rPr lang="en-US" altLang="ja-JP" sz="2400" dirty="0" smtClean="0"/>
              <a:t>A sophisticated algorithm using a </a:t>
            </a:r>
          </a:p>
          <a:p>
            <a:pPr>
              <a:buFontTx/>
              <a:buNone/>
            </a:pPr>
            <a:r>
              <a:rPr lang="en-US" altLang="ja-JP" sz="2400" dirty="0"/>
              <a:t> </a:t>
            </a:r>
            <a:r>
              <a:rPr lang="en-US" altLang="ja-JP" sz="2400" dirty="0" smtClean="0"/>
              <a:t>list spends only </a:t>
            </a:r>
            <a:r>
              <a:rPr lang="en-US" altLang="ja-JP" sz="2400" b="1" dirty="0" smtClean="0">
                <a:solidFill>
                  <a:schemeClr val="accent2"/>
                </a:solidFill>
              </a:rPr>
              <a:t>O</a:t>
            </a:r>
            <a:r>
              <a:rPr lang="en-US" altLang="ja-JP" sz="2400" b="1" dirty="0">
                <a:solidFill>
                  <a:schemeClr val="accent2"/>
                </a:solidFill>
              </a:rPr>
              <a:t>( n( </a:t>
            </a:r>
            <a:r>
              <a:rPr lang="en-US" altLang="ja-JP" sz="2400" b="1" dirty="0" err="1">
                <a:solidFill>
                  <a:schemeClr val="accent2"/>
                </a:solidFill>
              </a:rPr>
              <a:t>m+log</a:t>
            </a:r>
            <a:r>
              <a:rPr lang="en-US" altLang="ja-JP" sz="2400" b="1" dirty="0">
                <a:solidFill>
                  <a:schemeClr val="accent2"/>
                </a:solidFill>
              </a:rPr>
              <a:t> n))</a:t>
            </a:r>
            <a:r>
              <a:rPr lang="en-US" altLang="ja-JP" sz="2400" dirty="0"/>
              <a:t> </a:t>
            </a:r>
            <a:r>
              <a:rPr lang="en-US" altLang="ja-JP" sz="2400" dirty="0" smtClean="0"/>
              <a:t>time</a:t>
            </a:r>
            <a:endParaRPr lang="ja-JP" altLang="en-US" sz="2400" dirty="0"/>
          </a:p>
          <a:p>
            <a:pPr>
              <a:buFontTx/>
              <a:buNone/>
            </a:pPr>
            <a:endParaRPr lang="ja-JP" altLang="en-US" sz="2400" dirty="0"/>
          </a:p>
        </p:txBody>
      </p:sp>
      <p:sp>
        <p:nvSpPr>
          <p:cNvPr id="101405" name="Rectangle 29"/>
          <p:cNvSpPr>
            <a:spLocks noChangeArrowheads="1"/>
          </p:cNvSpPr>
          <p:nvPr/>
        </p:nvSpPr>
        <p:spPr bwMode="auto">
          <a:xfrm>
            <a:off x="5291138" y="3933825"/>
            <a:ext cx="3744912" cy="2808288"/>
          </a:xfrm>
          <a:prstGeom prst="rect">
            <a:avLst/>
          </a:prstGeom>
          <a:solidFill>
            <a:srgbClr val="C0C0C0">
              <a:alpha val="50000"/>
            </a:srgbClr>
          </a:solidFill>
          <a:ln w="19050">
            <a:solidFill>
              <a:schemeClr val="tx1"/>
            </a:solidFill>
            <a:miter lim="800000"/>
            <a:headEnd/>
            <a:tailEnd/>
          </a:ln>
          <a:effectLst>
            <a:outerShdw dist="35921" dir="2700000" algn="ctr" rotWithShape="0">
              <a:schemeClr val="bg2">
                <a:alpha val="50000"/>
              </a:schemeClr>
            </a:outerShdw>
          </a:effectLst>
        </p:spPr>
        <p:txBody>
          <a:bodyPr wrap="none" anchor="ctr"/>
          <a:lstStyle/>
          <a:p>
            <a:endParaRPr lang="ja-JP" alt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ln/>
          <a:effectLst>
            <a:outerShdw dist="53882" dir="2700000" algn="ctr" rotWithShape="0">
              <a:schemeClr val="bg2">
                <a:alpha val="50000"/>
              </a:schemeClr>
            </a:outerShdw>
          </a:effectLst>
        </p:spPr>
        <p:txBody>
          <a:bodyPr/>
          <a:lstStyle/>
          <a:p>
            <a:r>
              <a:rPr lang="en-US" altLang="ja-JP" sz="3600" dirty="0" smtClean="0">
                <a:solidFill>
                  <a:schemeClr val="bg1"/>
                </a:solidFill>
                <a:effectLst>
                  <a:outerShdw blurRad="38100" dist="38100" dir="2700000" algn="tl">
                    <a:srgbClr val="000000"/>
                  </a:outerShdw>
                </a:effectLst>
              </a:rPr>
              <a:t>A Sophisticated Usage (2)</a:t>
            </a:r>
            <a:endParaRPr lang="en-US" altLang="ja-JP" sz="3600" b="1" dirty="0">
              <a:solidFill>
                <a:schemeClr val="bg1"/>
              </a:solidFill>
              <a:effectLst>
                <a:outerShdw blurRad="38100" dist="38100" dir="2700000" algn="tl">
                  <a:srgbClr val="000000"/>
                </a:outerShdw>
              </a:effectLst>
            </a:endParaRPr>
          </a:p>
        </p:txBody>
      </p:sp>
      <p:sp>
        <p:nvSpPr>
          <p:cNvPr id="102403" name="Rectangle 3"/>
          <p:cNvSpPr>
            <a:spLocks noGrp="1" noChangeArrowheads="1"/>
          </p:cNvSpPr>
          <p:nvPr>
            <p:ph type="body" idx="1"/>
          </p:nvPr>
        </p:nvSpPr>
        <p:spPr>
          <a:xfrm>
            <a:off x="395288" y="1052513"/>
            <a:ext cx="8135937" cy="4968875"/>
          </a:xfrm>
        </p:spPr>
        <p:txBody>
          <a:bodyPr/>
          <a:lstStyle/>
          <a:p>
            <a:pPr>
              <a:buFontTx/>
              <a:buNone/>
            </a:pPr>
            <a:r>
              <a:rPr lang="en-US" altLang="ja-JP" sz="2400" b="1" dirty="0" smtClean="0">
                <a:solidFill>
                  <a:srgbClr val="FF0000"/>
                </a:solidFill>
                <a:effectLst>
                  <a:outerShdw blurRad="38100" dist="38100" dir="2700000" algn="tl">
                    <a:srgbClr val="C0C0C0"/>
                  </a:outerShdw>
                </a:effectLst>
              </a:rPr>
              <a:t>•</a:t>
            </a:r>
            <a:r>
              <a:rPr lang="ja-JP" altLang="en-US" sz="2400" b="1" dirty="0" smtClean="0"/>
              <a:t> </a:t>
            </a:r>
            <a:r>
              <a:rPr lang="en-US" altLang="ja-JP" sz="2400" dirty="0" smtClean="0"/>
              <a:t>Make a list of pairs sorted by values of </a:t>
            </a:r>
            <a:r>
              <a:rPr lang="en-US" altLang="ja-JP" sz="2400" b="1" dirty="0" smtClean="0">
                <a:solidFill>
                  <a:schemeClr val="accent2"/>
                </a:solidFill>
              </a:rPr>
              <a:t>x</a:t>
            </a:r>
            <a:endParaRPr lang="en-US" altLang="ja-JP" sz="2400" dirty="0"/>
          </a:p>
          <a:p>
            <a:pPr>
              <a:buFontTx/>
              <a:buNone/>
            </a:pPr>
            <a:r>
              <a:rPr lang="en-US" altLang="ja-JP" sz="2400" b="1" dirty="0" smtClean="0">
                <a:solidFill>
                  <a:srgbClr val="FF0000"/>
                </a:solidFill>
                <a:effectLst>
                  <a:outerShdw blurRad="38100" dist="38100" dir="2700000" algn="tl">
                    <a:srgbClr val="C0C0C0"/>
                  </a:outerShdw>
                </a:effectLst>
              </a:rPr>
              <a:t>•</a:t>
            </a:r>
            <a:r>
              <a:rPr lang="ja-JP" altLang="en-US" sz="2400" b="1" dirty="0" smtClean="0"/>
              <a:t> </a:t>
            </a:r>
            <a:r>
              <a:rPr lang="en-US" altLang="ja-JP" sz="2400" dirty="0" smtClean="0"/>
              <a:t>Store pointers </a:t>
            </a:r>
            <a:r>
              <a:rPr lang="en-US" altLang="ja-JP" sz="2400" dirty="0"/>
              <a:t>to</a:t>
            </a:r>
            <a:r>
              <a:rPr lang="en-US" altLang="ja-JP" sz="2400" dirty="0" smtClean="0"/>
              <a:t> </a:t>
            </a:r>
            <a:r>
              <a:rPr lang="en-US" altLang="ja-JP" sz="2400" b="1" dirty="0" err="1" smtClean="0">
                <a:solidFill>
                  <a:schemeClr val="accent2"/>
                </a:solidFill>
              </a:rPr>
              <a:t>nk</a:t>
            </a:r>
            <a:r>
              <a:rPr lang="en-US" altLang="ja-JP" sz="2400" b="1" dirty="0" smtClean="0">
                <a:solidFill>
                  <a:schemeClr val="accent2"/>
                </a:solidFill>
              </a:rPr>
              <a:t>/m</a:t>
            </a:r>
            <a:r>
              <a:rPr lang="en-US" altLang="ja-JP" sz="2400" dirty="0" smtClean="0"/>
              <a:t> </a:t>
            </a:r>
            <a:r>
              <a:rPr lang="en-US" altLang="ja-JP" sz="2400" dirty="0" err="1" smtClean="0"/>
              <a:t>th</a:t>
            </a:r>
            <a:r>
              <a:rPr lang="en-US" altLang="ja-JP" sz="2400" dirty="0" smtClean="0"/>
              <a:t> largest values for all </a:t>
            </a:r>
            <a:r>
              <a:rPr lang="en-US" altLang="ja-JP" sz="2400" b="1" dirty="0" smtClean="0">
                <a:solidFill>
                  <a:schemeClr val="accent2"/>
                </a:solidFill>
              </a:rPr>
              <a:t>k</a:t>
            </a:r>
            <a:endParaRPr lang="en-US" altLang="ja-JP" sz="2400" dirty="0" smtClean="0"/>
          </a:p>
          <a:p>
            <a:pPr>
              <a:buFontTx/>
              <a:buNone/>
            </a:pPr>
            <a:r>
              <a:rPr lang="en-US" altLang="ja-JP" sz="2400" b="1" dirty="0" smtClean="0">
                <a:solidFill>
                  <a:srgbClr val="FF0000"/>
                </a:solidFill>
                <a:effectLst>
                  <a:outerShdw blurRad="38100" dist="38100" dir="2700000" algn="tl">
                    <a:srgbClr val="C0C0C0"/>
                  </a:outerShdw>
                </a:effectLst>
              </a:rPr>
              <a:t>•</a:t>
            </a:r>
            <a:r>
              <a:rPr lang="ja-JP" altLang="en-US" sz="2400" b="1" dirty="0" smtClean="0"/>
              <a:t> </a:t>
            </a:r>
            <a:r>
              <a:rPr lang="en-US" altLang="ja-JP" sz="2400" dirty="0" smtClean="0"/>
              <a:t>Make a list of pairs sorted by values of </a:t>
            </a:r>
            <a:r>
              <a:rPr lang="en-US" altLang="ja-JP" sz="2400" b="1" dirty="0" smtClean="0">
                <a:solidFill>
                  <a:schemeClr val="accent2"/>
                </a:solidFill>
              </a:rPr>
              <a:t>y</a:t>
            </a:r>
            <a:r>
              <a:rPr lang="en-US" altLang="ja-JP" sz="2400" dirty="0" smtClean="0"/>
              <a:t>, and trace the list from the largest; at the same time, the currently visited pair is removed from the first list</a:t>
            </a:r>
          </a:p>
          <a:p>
            <a:pPr>
              <a:buFontTx/>
              <a:buNone/>
            </a:pPr>
            <a:endParaRPr lang="en-US" altLang="ja-JP" sz="2400" b="1" dirty="0" smtClean="0">
              <a:solidFill>
                <a:srgbClr val="FF0000"/>
              </a:solidFill>
              <a:effectLst>
                <a:outerShdw blurRad="38100" dist="38100" dir="2700000" algn="tl">
                  <a:srgbClr val="C0C0C0"/>
                </a:outerShdw>
              </a:effectLst>
            </a:endParaRPr>
          </a:p>
          <a:p>
            <a:pPr>
              <a:buFontTx/>
              <a:buNone/>
            </a:pPr>
            <a:r>
              <a:rPr lang="en-US" altLang="ja-JP" sz="2400" b="1" dirty="0" smtClean="0">
                <a:solidFill>
                  <a:srgbClr val="FF0000"/>
                </a:solidFill>
                <a:effectLst>
                  <a:outerShdw blurRad="38100" dist="38100" dir="2700000" algn="tl">
                    <a:srgbClr val="C0C0C0"/>
                  </a:outerShdw>
                </a:effectLst>
              </a:rPr>
              <a:t>•</a:t>
            </a:r>
            <a:r>
              <a:rPr lang="ja-JP" altLang="en-US" sz="2400" b="1" dirty="0" smtClean="0"/>
              <a:t> </a:t>
            </a:r>
            <a:r>
              <a:rPr lang="en-US" altLang="ja-JP" sz="2400" dirty="0"/>
              <a:t> </a:t>
            </a:r>
            <a:r>
              <a:rPr lang="en-US" altLang="ja-JP" sz="2400" dirty="0" smtClean="0"/>
              <a:t>Update the positions of rank of </a:t>
            </a:r>
            <a:r>
              <a:rPr lang="en-US" altLang="ja-JP" sz="2400" b="1" dirty="0" smtClean="0">
                <a:solidFill>
                  <a:schemeClr val="accent2"/>
                </a:solidFill>
              </a:rPr>
              <a:t>1/m</a:t>
            </a:r>
            <a:r>
              <a:rPr lang="en-US" altLang="ja-JP" sz="2400" dirty="0" smtClean="0"/>
              <a:t> </a:t>
            </a:r>
            <a:r>
              <a:rPr lang="en-US" altLang="ja-JP" sz="2400" dirty="0" err="1" smtClean="0"/>
              <a:t>th</a:t>
            </a:r>
            <a:r>
              <a:rPr lang="en-US" altLang="ja-JP" sz="2400" dirty="0" smtClean="0"/>
              <a:t> to </a:t>
            </a:r>
            <a:r>
              <a:rPr lang="en-US" altLang="ja-JP" sz="2400" b="1" dirty="0" smtClean="0">
                <a:solidFill>
                  <a:schemeClr val="accent2"/>
                </a:solidFill>
              </a:rPr>
              <a:t>m/m</a:t>
            </a:r>
            <a:r>
              <a:rPr lang="en-US" altLang="ja-JP" sz="2400" dirty="0" smtClean="0"/>
              <a:t> </a:t>
            </a:r>
            <a:r>
              <a:rPr lang="en-US" altLang="ja-JP" sz="2400" dirty="0" err="1" smtClean="0"/>
              <a:t>th</a:t>
            </a:r>
            <a:endParaRPr lang="en-US" altLang="ja-JP" sz="2400" dirty="0" smtClean="0"/>
          </a:p>
          <a:p>
            <a:pPr>
              <a:buFontTx/>
              <a:buNone/>
            </a:pPr>
            <a:r>
              <a:rPr lang="en-US" altLang="ja-JP" sz="2400" dirty="0"/>
              <a:t> </a:t>
            </a:r>
            <a:r>
              <a:rPr lang="en-US" altLang="ja-JP" sz="2400" dirty="0" smtClean="0"/>
              <a:t>This can be done by shifting the positions to right or left, according to the value of removed cell (we know the number of cells on the left side and right side)</a:t>
            </a:r>
          </a:p>
          <a:p>
            <a:pPr>
              <a:buFontTx/>
              <a:buNone/>
            </a:pPr>
            <a:endParaRPr lang="ja-JP" altLang="en-US" sz="2400" dirty="0"/>
          </a:p>
          <a:p>
            <a:pPr>
              <a:buFontTx/>
              <a:buNone/>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effectLst>
                  <a:outerShdw blurRad="38100" dist="38100" dir="2700000" algn="tl">
                    <a:srgbClr val="C0C0C0"/>
                  </a:outerShdw>
                </a:effectLst>
              </a:rPr>
              <a:t> </a:t>
            </a:r>
            <a:r>
              <a:rPr lang="en-US" altLang="ja-JP" sz="2400" dirty="0" smtClean="0"/>
              <a:t>Intuitively, the complexity is; </a:t>
            </a:r>
            <a:r>
              <a:rPr lang="en-US" altLang="ja-JP" sz="2400" b="1" dirty="0" smtClean="0">
                <a:solidFill>
                  <a:schemeClr val="accent2"/>
                </a:solidFill>
              </a:rPr>
              <a:t>O</a:t>
            </a:r>
            <a:r>
              <a:rPr lang="en-US" altLang="ja-JP" sz="2400" b="1" dirty="0">
                <a:solidFill>
                  <a:schemeClr val="accent2"/>
                </a:solidFill>
              </a:rPr>
              <a:t>( n</a:t>
            </a:r>
            <a:r>
              <a:rPr lang="en-US" altLang="ja-JP" sz="2400" b="1" baseline="30000" dirty="0">
                <a:solidFill>
                  <a:schemeClr val="accent2"/>
                </a:solidFill>
              </a:rPr>
              <a:t>2</a:t>
            </a:r>
            <a:r>
              <a:rPr lang="en-US" altLang="ja-JP" sz="2400" b="1" dirty="0">
                <a:solidFill>
                  <a:schemeClr val="accent2"/>
                </a:solidFill>
              </a:rPr>
              <a:t> log n)</a:t>
            </a:r>
            <a:r>
              <a:rPr lang="en-US" altLang="ja-JP" sz="2400" dirty="0"/>
              <a:t> </a:t>
            </a:r>
            <a:r>
              <a:rPr lang="en-US" altLang="ja-JP" sz="2400" dirty="0" smtClean="0">
                <a:sym typeface="Wingdings" pitchFamily="2" charset="2"/>
              </a:rPr>
              <a:t> </a:t>
            </a:r>
            <a:r>
              <a:rPr lang="en-US" altLang="ja-JP" sz="2400" b="1" dirty="0">
                <a:solidFill>
                  <a:schemeClr val="accent2"/>
                </a:solidFill>
              </a:rPr>
              <a:t>O( n( </a:t>
            </a:r>
            <a:r>
              <a:rPr lang="en-US" altLang="ja-JP" sz="2400" b="1" dirty="0" err="1">
                <a:solidFill>
                  <a:schemeClr val="accent2"/>
                </a:solidFill>
              </a:rPr>
              <a:t>m+log</a:t>
            </a:r>
            <a:r>
              <a:rPr lang="en-US" altLang="ja-JP" sz="2400" b="1" dirty="0">
                <a:solidFill>
                  <a:schemeClr val="accent2"/>
                </a:solidFill>
              </a:rPr>
              <a:t> n))</a:t>
            </a:r>
            <a:r>
              <a:rPr lang="en-US" altLang="ja-JP" sz="2400" dirty="0"/>
              <a:t> </a:t>
            </a:r>
          </a:p>
          <a:p>
            <a:pPr>
              <a:buFontTx/>
              <a:buNone/>
            </a:pPr>
            <a:r>
              <a:rPr lang="en-US" altLang="ja-JP" sz="2400" dirty="0" smtClean="0"/>
              <a:t>   thus </a:t>
            </a:r>
            <a:r>
              <a:rPr lang="en-US" altLang="ja-JP" sz="2400" b="1" dirty="0" smtClean="0">
                <a:solidFill>
                  <a:schemeClr val="accent2"/>
                </a:solidFill>
              </a:rPr>
              <a:t>n</a:t>
            </a:r>
            <a:r>
              <a:rPr lang="en-US" altLang="ja-JP" sz="2400" dirty="0" smtClean="0"/>
              <a:t> times faster</a:t>
            </a:r>
          </a:p>
          <a:p>
            <a:pPr>
              <a:buFontTx/>
              <a:buNone/>
            </a:pPr>
            <a:endParaRPr lang="ja-JP" altLang="en-US" sz="24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ln/>
          <a:effectLst>
            <a:outerShdw dist="53882" dir="2700000" algn="ctr" rotWithShape="0">
              <a:schemeClr val="bg2">
                <a:alpha val="50000"/>
              </a:schemeClr>
            </a:outerShdw>
          </a:effectLst>
        </p:spPr>
        <p:txBody>
          <a:bodyPr/>
          <a:lstStyle/>
          <a:p>
            <a:r>
              <a:rPr lang="en-US" altLang="ja-JP" sz="3600" dirty="0" smtClean="0">
                <a:solidFill>
                  <a:schemeClr val="bg1"/>
                </a:solidFill>
                <a:effectLst>
                  <a:outerShdw blurRad="38100" dist="38100" dir="2700000" algn="tl">
                    <a:srgbClr val="000000"/>
                  </a:outerShdw>
                </a:effectLst>
              </a:rPr>
              <a:t>Single Link List</a:t>
            </a:r>
            <a:endParaRPr lang="en-US" altLang="ja-JP" sz="3600" b="1" dirty="0">
              <a:solidFill>
                <a:schemeClr val="bg1"/>
              </a:solidFill>
              <a:effectLst>
                <a:outerShdw blurRad="38100" dist="38100" dir="2700000" algn="tl">
                  <a:srgbClr val="000000"/>
                </a:outerShdw>
              </a:effectLst>
            </a:endParaRPr>
          </a:p>
        </p:txBody>
      </p:sp>
      <p:sp>
        <p:nvSpPr>
          <p:cNvPr id="83971" name="Rectangle 3"/>
          <p:cNvSpPr>
            <a:spLocks noGrp="1" noChangeArrowheads="1"/>
          </p:cNvSpPr>
          <p:nvPr>
            <p:ph type="body" idx="1"/>
          </p:nvPr>
        </p:nvSpPr>
        <p:spPr>
          <a:xfrm>
            <a:off x="251521" y="1196975"/>
            <a:ext cx="8640960" cy="5400675"/>
          </a:xfrm>
        </p:spPr>
        <p:txBody>
          <a:bodyPr/>
          <a:lstStyle/>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If we are always given the previous cell for insertion/deletion, we do not have to have pointers to the previous cell</a:t>
            </a:r>
          </a:p>
          <a:p>
            <a:pPr>
              <a:buFontTx/>
              <a:buNone/>
            </a:pPr>
            <a:r>
              <a:rPr lang="en-US" altLang="ja-JP" sz="2400" dirty="0"/>
              <a:t> </a:t>
            </a:r>
            <a:r>
              <a:rPr lang="en-US" altLang="ja-JP" sz="2400" dirty="0" smtClean="0"/>
              <a:t> (only to the next cell)</a:t>
            </a:r>
          </a:p>
          <a:p>
            <a:pPr>
              <a:buFontTx/>
              <a:buNone/>
            </a:pPr>
            <a:endParaRPr lang="ja-JP" altLang="en-US" sz="2400" dirty="0"/>
          </a:p>
          <a:p>
            <a:pPr>
              <a:buFontTx/>
              <a:buNone/>
            </a:pPr>
            <a:endParaRPr lang="ja-JP" altLang="en-US" sz="2400" dirty="0"/>
          </a:p>
          <a:p>
            <a:pPr>
              <a:buFontTx/>
              <a:buNone/>
            </a:pPr>
            <a:endParaRPr lang="en-US" altLang="ja-JP" sz="2400" b="1" dirty="0" smtClean="0">
              <a:solidFill>
                <a:srgbClr val="FF0000"/>
              </a:solidFill>
              <a:effectLst>
                <a:outerShdw blurRad="38100" dist="38100" dir="2700000" algn="tl">
                  <a:srgbClr val="C0C0C0"/>
                </a:outerShdw>
              </a:effectLst>
              <a:sym typeface="Wingdings" pitchFamily="2" charset="2"/>
            </a:endParaRPr>
          </a:p>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Operations will be limited, memory/program/speed will be efficient</a:t>
            </a:r>
          </a:p>
          <a:p>
            <a:pPr>
              <a:buFontTx/>
              <a:buNone/>
            </a:pPr>
            <a:endParaRPr lang="en-US" altLang="ja-JP" sz="2400" b="1" dirty="0" smtClean="0">
              <a:solidFill>
                <a:srgbClr val="FF0000"/>
              </a:solidFill>
              <a:effectLst>
                <a:outerShdw blurRad="38100" dist="38100" dir="2700000" algn="tl">
                  <a:srgbClr val="C0C0C0"/>
                </a:outerShdw>
              </a:effectLst>
              <a:sym typeface="Wingdings" pitchFamily="2" charset="2"/>
            </a:endParaRPr>
          </a:p>
          <a:p>
            <a:pPr>
              <a:buFontTx/>
              <a:buNone/>
            </a:pPr>
            <a:r>
              <a:rPr lang="en-US" altLang="ja-JP" sz="2400" b="1" dirty="0">
                <a:solidFill>
                  <a:srgbClr val="FF0000"/>
                </a:solidFill>
                <a:effectLst>
                  <a:outerShdw blurRad="38100" dist="38100" dir="2700000" algn="tl">
                    <a:srgbClr val="C0C0C0"/>
                  </a:outerShdw>
                </a:effectLst>
                <a:sym typeface="Wingdings" pitchFamily="2" charset="2"/>
              </a:rPr>
              <a:t> </a:t>
            </a:r>
            <a:r>
              <a:rPr lang="en-US" altLang="ja-JP"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 </a:t>
            </a:r>
            <a:r>
              <a:rPr lang="en-US" altLang="ja-JP" sz="2400" dirty="0" smtClean="0"/>
              <a:t>Making slides?</a:t>
            </a:r>
          </a:p>
          <a:p>
            <a:pPr>
              <a:buFontTx/>
              <a:buNone/>
            </a:pPr>
            <a:r>
              <a:rPr lang="en-US" altLang="ja-JP" sz="2400" b="1" dirty="0">
                <a:solidFill>
                  <a:srgbClr val="FF0000"/>
                </a:solidFill>
                <a:effectLst>
                  <a:outerShdw blurRad="38100" dist="38100" dir="2700000" algn="tl">
                    <a:srgbClr val="C0C0C0"/>
                  </a:outerShdw>
                </a:effectLst>
                <a:sym typeface="Wingdings" pitchFamily="2" charset="2"/>
              </a:rPr>
              <a:t> </a:t>
            </a:r>
            <a:r>
              <a:rPr lang="en-US" altLang="ja-JP"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 </a:t>
            </a:r>
            <a:r>
              <a:rPr lang="en-US" altLang="ja-JP" sz="2400" dirty="0" smtClean="0"/>
              <a:t>Merging sorted sequences</a:t>
            </a:r>
          </a:p>
          <a:p>
            <a:pPr>
              <a:buFontTx/>
              <a:buNone/>
            </a:pPr>
            <a:r>
              <a:rPr lang="en-US" altLang="ja-JP" sz="2400" dirty="0"/>
              <a:t> </a:t>
            </a:r>
            <a:r>
              <a:rPr lang="en-US" altLang="ja-JP" sz="2400" dirty="0" smtClean="0"/>
              <a:t>       of numbers</a:t>
            </a:r>
          </a:p>
          <a:p>
            <a:pPr>
              <a:buFontTx/>
              <a:buNone/>
            </a:pPr>
            <a:endParaRPr lang="ja-JP" altLang="en-US" sz="2400" dirty="0"/>
          </a:p>
        </p:txBody>
      </p:sp>
      <p:sp>
        <p:nvSpPr>
          <p:cNvPr id="83972" name="Rectangle 4"/>
          <p:cNvSpPr>
            <a:spLocks noChangeArrowheads="1"/>
          </p:cNvSpPr>
          <p:nvPr/>
        </p:nvSpPr>
        <p:spPr bwMode="auto">
          <a:xfrm>
            <a:off x="2629272" y="2780928"/>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a:t>1</a:t>
            </a:r>
          </a:p>
        </p:txBody>
      </p:sp>
      <p:sp>
        <p:nvSpPr>
          <p:cNvPr id="83973" name="Line 5"/>
          <p:cNvSpPr>
            <a:spLocks noChangeShapeType="1"/>
          </p:cNvSpPr>
          <p:nvPr/>
        </p:nvSpPr>
        <p:spPr bwMode="auto">
          <a:xfrm>
            <a:off x="3132509" y="2925391"/>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83975" name="Rectangle 7"/>
          <p:cNvSpPr>
            <a:spLocks noChangeArrowheads="1"/>
          </p:cNvSpPr>
          <p:nvPr/>
        </p:nvSpPr>
        <p:spPr bwMode="auto">
          <a:xfrm>
            <a:off x="3492872" y="2780928"/>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a:t>5</a:t>
            </a:r>
          </a:p>
        </p:txBody>
      </p:sp>
      <p:sp>
        <p:nvSpPr>
          <p:cNvPr id="83976" name="Line 8"/>
          <p:cNvSpPr>
            <a:spLocks noChangeShapeType="1"/>
          </p:cNvSpPr>
          <p:nvPr/>
        </p:nvSpPr>
        <p:spPr bwMode="auto">
          <a:xfrm>
            <a:off x="3996109" y="2925391"/>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83978" name="Rectangle 10"/>
          <p:cNvSpPr>
            <a:spLocks noChangeArrowheads="1"/>
          </p:cNvSpPr>
          <p:nvPr/>
        </p:nvSpPr>
        <p:spPr bwMode="auto">
          <a:xfrm>
            <a:off x="4356472" y="2780928"/>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a:t>7</a:t>
            </a:r>
          </a:p>
        </p:txBody>
      </p:sp>
      <p:sp>
        <p:nvSpPr>
          <p:cNvPr id="83979" name="Line 11"/>
          <p:cNvSpPr>
            <a:spLocks noChangeShapeType="1"/>
          </p:cNvSpPr>
          <p:nvPr/>
        </p:nvSpPr>
        <p:spPr bwMode="auto">
          <a:xfrm>
            <a:off x="4859709" y="2925391"/>
            <a:ext cx="288925" cy="0"/>
          </a:xfrm>
          <a:prstGeom prst="line">
            <a:avLst/>
          </a:prstGeom>
          <a:noFill/>
          <a:ln w="9525">
            <a:solidFill>
              <a:schemeClr val="tx1"/>
            </a:solidFill>
            <a:round/>
            <a:headEnd/>
            <a:tailEnd type="triangle" w="med" len="med"/>
          </a:ln>
          <a:effectLst/>
        </p:spPr>
        <p:txBody>
          <a:bodyPr/>
          <a:lstStyle/>
          <a:p>
            <a:endParaRPr lang="ja-JP" altLang="en-US"/>
          </a:p>
        </p:txBody>
      </p:sp>
      <p:sp>
        <p:nvSpPr>
          <p:cNvPr id="83981" name="Rectangle 13"/>
          <p:cNvSpPr>
            <a:spLocks noChangeArrowheads="1"/>
          </p:cNvSpPr>
          <p:nvPr/>
        </p:nvSpPr>
        <p:spPr bwMode="auto">
          <a:xfrm>
            <a:off x="5220072" y="2780928"/>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a:t>3</a:t>
            </a:r>
          </a:p>
        </p:txBody>
      </p:sp>
      <p:sp>
        <p:nvSpPr>
          <p:cNvPr id="83982" name="Line 14"/>
          <p:cNvSpPr>
            <a:spLocks noChangeShapeType="1"/>
          </p:cNvSpPr>
          <p:nvPr/>
        </p:nvSpPr>
        <p:spPr bwMode="auto">
          <a:xfrm>
            <a:off x="5723309" y="2925391"/>
            <a:ext cx="288925" cy="0"/>
          </a:xfrm>
          <a:prstGeom prst="line">
            <a:avLst/>
          </a:prstGeom>
          <a:noFill/>
          <a:ln w="9525">
            <a:solidFill>
              <a:schemeClr val="tx1"/>
            </a:solidFill>
            <a:round/>
            <a:headEnd/>
            <a:tailEnd type="oval" w="med" len="med"/>
          </a:ln>
          <a:effectLst/>
        </p:spPr>
        <p:txBody>
          <a:bodyPr/>
          <a:lstStyle/>
          <a:p>
            <a:endParaRPr lang="ja-JP" altLang="en-US"/>
          </a:p>
        </p:txBody>
      </p:sp>
      <p:sp>
        <p:nvSpPr>
          <p:cNvPr id="83984" name="Rectangle 16"/>
          <p:cNvSpPr>
            <a:spLocks noChangeArrowheads="1"/>
          </p:cNvSpPr>
          <p:nvPr/>
        </p:nvSpPr>
        <p:spPr bwMode="auto">
          <a:xfrm>
            <a:off x="1765672" y="2780928"/>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ja-JP" altLang="en-US"/>
              <a:t>●</a:t>
            </a:r>
          </a:p>
        </p:txBody>
      </p:sp>
      <p:sp>
        <p:nvSpPr>
          <p:cNvPr id="83985" name="Line 17"/>
          <p:cNvSpPr>
            <a:spLocks noChangeShapeType="1"/>
          </p:cNvSpPr>
          <p:nvPr/>
        </p:nvSpPr>
        <p:spPr bwMode="auto">
          <a:xfrm>
            <a:off x="2270497" y="2923803"/>
            <a:ext cx="288925" cy="0"/>
          </a:xfrm>
          <a:prstGeom prst="line">
            <a:avLst/>
          </a:prstGeom>
          <a:noFill/>
          <a:ln w="9525">
            <a:solidFill>
              <a:schemeClr val="tx1"/>
            </a:solidFill>
            <a:round/>
            <a:headEnd/>
            <a:tailEnd type="triangle" w="med" len="med"/>
          </a:ln>
          <a:effectLst/>
        </p:spPr>
        <p:txBody>
          <a:bodyPr/>
          <a:lstStyle/>
          <a:p>
            <a:endParaRPr lang="ja-JP" altLang="en-US"/>
          </a:p>
        </p:txBody>
      </p:sp>
      <p:graphicFrame>
        <p:nvGraphicFramePr>
          <p:cNvPr id="84034" name="Group 66"/>
          <p:cNvGraphicFramePr>
            <a:graphicFrameLocks noGrp="1"/>
          </p:cNvGraphicFramePr>
          <p:nvPr/>
        </p:nvGraphicFramePr>
        <p:xfrm>
          <a:off x="5292725" y="6165850"/>
          <a:ext cx="3600450" cy="396240"/>
        </p:xfrm>
        <a:graphic>
          <a:graphicData uri="http://schemas.openxmlformats.org/drawingml/2006/table">
            <a:tbl>
              <a:tblPr/>
              <a:tblGrid>
                <a:gridCol w="449263"/>
                <a:gridCol w="450850"/>
                <a:gridCol w="449262"/>
                <a:gridCol w="450850"/>
                <a:gridCol w="450850"/>
                <a:gridCol w="449263"/>
                <a:gridCol w="450850"/>
                <a:gridCol w="449262"/>
              </a:tblGrid>
              <a:tr h="3587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0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0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0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0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0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0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0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0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84035" name="Group 67"/>
          <p:cNvGraphicFramePr>
            <a:graphicFrameLocks noGrp="1"/>
          </p:cNvGraphicFramePr>
          <p:nvPr/>
        </p:nvGraphicFramePr>
        <p:xfrm>
          <a:off x="5292725" y="5589588"/>
          <a:ext cx="3600450" cy="396240"/>
        </p:xfrm>
        <a:graphic>
          <a:graphicData uri="http://schemas.openxmlformats.org/drawingml/2006/table">
            <a:tbl>
              <a:tblPr/>
              <a:tblGrid>
                <a:gridCol w="449263"/>
                <a:gridCol w="450850"/>
                <a:gridCol w="449262"/>
                <a:gridCol w="450850"/>
                <a:gridCol w="450850"/>
                <a:gridCol w="449263"/>
                <a:gridCol w="450850"/>
                <a:gridCol w="449262"/>
              </a:tblGrid>
              <a:tr h="3587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0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0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0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0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0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0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0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0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84055" name="Group 87"/>
          <p:cNvGraphicFramePr>
            <a:graphicFrameLocks noGrp="1"/>
          </p:cNvGraphicFramePr>
          <p:nvPr/>
        </p:nvGraphicFramePr>
        <p:xfrm>
          <a:off x="5292725" y="5013325"/>
          <a:ext cx="3600450" cy="396240"/>
        </p:xfrm>
        <a:graphic>
          <a:graphicData uri="http://schemas.openxmlformats.org/drawingml/2006/table">
            <a:tbl>
              <a:tblPr/>
              <a:tblGrid>
                <a:gridCol w="449263"/>
                <a:gridCol w="450850"/>
                <a:gridCol w="449262"/>
                <a:gridCol w="450850"/>
                <a:gridCol w="450850"/>
                <a:gridCol w="449263"/>
                <a:gridCol w="450850"/>
                <a:gridCol w="449262"/>
              </a:tblGrid>
              <a:tr h="3587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0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0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0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0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0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0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0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0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84075" name="Group 107"/>
          <p:cNvGraphicFramePr>
            <a:graphicFrameLocks noGrp="1"/>
          </p:cNvGraphicFramePr>
          <p:nvPr/>
        </p:nvGraphicFramePr>
        <p:xfrm>
          <a:off x="5292725" y="4437063"/>
          <a:ext cx="3600450" cy="396240"/>
        </p:xfrm>
        <a:graphic>
          <a:graphicData uri="http://schemas.openxmlformats.org/drawingml/2006/table">
            <a:tbl>
              <a:tblPr/>
              <a:tblGrid>
                <a:gridCol w="449263"/>
                <a:gridCol w="450850"/>
                <a:gridCol w="449262"/>
                <a:gridCol w="450850"/>
                <a:gridCol w="450850"/>
                <a:gridCol w="449263"/>
                <a:gridCol w="450850"/>
                <a:gridCol w="449262"/>
              </a:tblGrid>
              <a:tr h="3587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0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0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0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0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0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0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0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0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ln/>
          <a:effectLst>
            <a:outerShdw dist="53882" dir="2700000" algn="ctr" rotWithShape="0">
              <a:schemeClr val="bg2">
                <a:alpha val="50000"/>
              </a:schemeClr>
            </a:outerShdw>
          </a:effectLst>
        </p:spPr>
        <p:txBody>
          <a:bodyPr/>
          <a:lstStyle/>
          <a:p>
            <a:r>
              <a:rPr lang="en-US" altLang="ja-JP" sz="3600" dirty="0" smtClean="0">
                <a:solidFill>
                  <a:schemeClr val="bg1"/>
                </a:solidFill>
                <a:effectLst>
                  <a:outerShdw blurRad="38100" dist="38100" dir="2700000" algn="tl">
                    <a:srgbClr val="000000"/>
                  </a:outerShdw>
                </a:effectLst>
              </a:rPr>
              <a:t>List Realized by Array</a:t>
            </a:r>
            <a:endParaRPr lang="en-US" altLang="ja-JP" sz="3600" b="1" dirty="0">
              <a:solidFill>
                <a:schemeClr val="bg1"/>
              </a:solidFill>
              <a:effectLst>
                <a:outerShdw blurRad="38100" dist="38100" dir="2700000" algn="tl">
                  <a:srgbClr val="000000"/>
                </a:outerShdw>
              </a:effectLst>
            </a:endParaRPr>
          </a:p>
        </p:txBody>
      </p:sp>
      <p:sp>
        <p:nvSpPr>
          <p:cNvPr id="86019" name="Rectangle 3"/>
          <p:cNvSpPr>
            <a:spLocks noGrp="1" noChangeArrowheads="1"/>
          </p:cNvSpPr>
          <p:nvPr>
            <p:ph type="body" idx="1"/>
          </p:nvPr>
        </p:nvSpPr>
        <p:spPr>
          <a:xfrm>
            <a:off x="395288" y="1052513"/>
            <a:ext cx="8135937" cy="4968875"/>
          </a:xfrm>
        </p:spPr>
        <p:txBody>
          <a:bodyPr/>
          <a:lstStyle/>
          <a:p>
            <a:pPr>
              <a:lnSpc>
                <a:spcPct val="90000"/>
              </a:lnSpc>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List is realizable by arrays of cells instead of bothering pointers (on memory allocation, segmentation fault,…)</a:t>
            </a:r>
          </a:p>
          <a:p>
            <a:pPr>
              <a:lnSpc>
                <a:spcPct val="90000"/>
              </a:lnSpc>
              <a:buFontTx/>
              <a:buNone/>
            </a:pPr>
            <a:r>
              <a:rPr lang="ja-JP" altLang="en-US" sz="2400" b="1" dirty="0">
                <a:solidFill>
                  <a:srgbClr val="FF0000"/>
                </a:solidFill>
                <a:effectLst>
                  <a:outerShdw blurRad="38100" dist="38100" dir="2700000" algn="tl">
                    <a:srgbClr val="C0C0C0"/>
                  </a:outerShdw>
                </a:effectLst>
                <a:sym typeface="Wingdings" pitchFamily="2" charset="2"/>
              </a:rPr>
              <a:t>　</a:t>
            </a:r>
            <a:r>
              <a:rPr lang="en-US" altLang="ja-JP" sz="2400" b="1" dirty="0" smtClean="0">
                <a:solidFill>
                  <a:srgbClr val="FF0000"/>
                </a:solidFill>
                <a:effectLst>
                  <a:outerShdw blurRad="38100" dist="38100" dir="2700000" algn="tl">
                    <a:srgbClr val="C0C0C0"/>
                  </a:outerShdw>
                </a:effectLst>
                <a:sym typeface="Wingdings" pitchFamily="2" charset="2"/>
              </a:rPr>
              <a:t>Advantage:</a:t>
            </a:r>
            <a:r>
              <a:rPr lang="ja-JP" altLang="en-US" sz="2400" b="1" dirty="0" smtClean="0">
                <a:solidFill>
                  <a:srgbClr val="FF0000"/>
                </a:solidFill>
                <a:effectLst>
                  <a:outerShdw blurRad="38100" dist="38100" dir="2700000" algn="tl">
                    <a:srgbClr val="C0C0C0"/>
                  </a:outerShdw>
                </a:effectLst>
                <a:sym typeface="Wingdings" pitchFamily="2" charset="2"/>
              </a:rPr>
              <a:t> </a:t>
            </a:r>
            <a:r>
              <a:rPr lang="en-US" altLang="ja-JP" sz="2400" dirty="0" smtClean="0"/>
              <a:t>cells have indices, thus we can easily allocate weight/extra value for all cells just allocating an array</a:t>
            </a:r>
          </a:p>
          <a:p>
            <a:pPr>
              <a:lnSpc>
                <a:spcPct val="90000"/>
              </a:lnSpc>
              <a:buFontTx/>
              <a:buNone/>
            </a:pPr>
            <a:r>
              <a:rPr lang="ja-JP" altLang="en-US" sz="2400" b="1" dirty="0">
                <a:solidFill>
                  <a:srgbClr val="FF0000"/>
                </a:solidFill>
                <a:effectLst>
                  <a:outerShdw blurRad="38100" dist="38100" dir="2700000" algn="tl">
                    <a:srgbClr val="C0C0C0"/>
                  </a:outerShdw>
                </a:effectLst>
                <a:sym typeface="Wingdings" pitchFamily="2" charset="2"/>
              </a:rPr>
              <a:t>　</a:t>
            </a:r>
            <a:r>
              <a:rPr lang="en-US" altLang="ja-JP" sz="2400" b="1" dirty="0" smtClean="0">
                <a:solidFill>
                  <a:srgbClr val="FF0000"/>
                </a:solidFill>
                <a:effectLst>
                  <a:outerShdw blurRad="38100" dist="38100" dir="2700000" algn="tl">
                    <a:srgbClr val="C0C0C0"/>
                  </a:outerShdw>
                </a:effectLst>
                <a:sym typeface="Wingdings" pitchFamily="2" charset="2"/>
              </a:rPr>
              <a:t>Disadvantage: </a:t>
            </a:r>
            <a:r>
              <a:rPr lang="en-US" altLang="ja-JP" sz="2400" dirty="0" smtClean="0"/>
              <a:t>array needs cost to re-size</a:t>
            </a:r>
          </a:p>
          <a:p>
            <a:pPr>
              <a:lnSpc>
                <a:spcPct val="90000"/>
              </a:lnSpc>
              <a:buFontTx/>
              <a:buNone/>
            </a:pPr>
            <a:endParaRPr lang="ja-JP" altLang="en-US" sz="2400" dirty="0"/>
          </a:p>
          <a:p>
            <a:pPr>
              <a:lnSpc>
                <a:spcPct val="90000"/>
              </a:lnSpc>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Many applications in the real world needs fixed number of cells, thus no disadvantage</a:t>
            </a:r>
            <a:endParaRPr lang="ja-JP" altLang="en-US" sz="2400" dirty="0"/>
          </a:p>
          <a:p>
            <a:pPr>
              <a:lnSpc>
                <a:spcPct val="90000"/>
              </a:lnSpc>
              <a:buFontTx/>
              <a:buNone/>
            </a:pPr>
            <a:endParaRPr lang="ja-JP" altLang="en-US" sz="2400" b="1" dirty="0">
              <a:solidFill>
                <a:srgbClr val="FF0000"/>
              </a:solidFill>
              <a:effectLst>
                <a:outerShdw blurRad="38100" dist="38100" dir="2700000" algn="tl">
                  <a:srgbClr val="C0C0C0"/>
                </a:outerShdw>
              </a:effectLst>
              <a:sym typeface="Wingdings" pitchFamily="2" charset="2"/>
            </a:endParaRPr>
          </a:p>
          <a:p>
            <a:pPr>
              <a:lnSpc>
                <a:spcPct val="90000"/>
              </a:lnSpc>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In this case, all cells are stored</a:t>
            </a:r>
          </a:p>
          <a:p>
            <a:pPr>
              <a:lnSpc>
                <a:spcPct val="90000"/>
              </a:lnSpc>
              <a:buFontTx/>
              <a:buNone/>
            </a:pPr>
            <a:r>
              <a:rPr lang="en-US" altLang="ja-JP" sz="2400" dirty="0"/>
              <a:t> </a:t>
            </a:r>
            <a:r>
              <a:rPr lang="en-US" altLang="ja-JP" sz="2400" dirty="0" smtClean="0"/>
              <a:t>  in one structure</a:t>
            </a:r>
          </a:p>
          <a:p>
            <a:pPr>
              <a:lnSpc>
                <a:spcPct val="90000"/>
              </a:lnSpc>
              <a:buFontTx/>
              <a:buNone/>
            </a:pPr>
            <a:endParaRPr lang="ja-JP" altLang="en-US" sz="2400" dirty="0"/>
          </a:p>
        </p:txBody>
      </p:sp>
      <p:sp>
        <p:nvSpPr>
          <p:cNvPr id="86021" name="Rectangle 5"/>
          <p:cNvSpPr>
            <a:spLocks noChangeArrowheads="1"/>
          </p:cNvSpPr>
          <p:nvPr/>
        </p:nvSpPr>
        <p:spPr bwMode="auto">
          <a:xfrm>
            <a:off x="4716016" y="4149080"/>
            <a:ext cx="3671888" cy="1635125"/>
          </a:xfrm>
          <a:prstGeom prst="rect">
            <a:avLst/>
          </a:prstGeom>
          <a:solidFill>
            <a:schemeClr val="bg1"/>
          </a:solidFill>
          <a:ln w="19050">
            <a:solidFill>
              <a:srgbClr val="008000"/>
            </a:solidFill>
            <a:miter lim="800000"/>
            <a:headEnd/>
            <a:tailEnd/>
          </a:ln>
          <a:effectLst>
            <a:outerShdw dist="53882" dir="2700000" algn="ctr" rotWithShape="0">
              <a:schemeClr val="bg2"/>
            </a:outerShdw>
          </a:effectLst>
        </p:spPr>
        <p:txBody>
          <a:bodyPr>
            <a:spAutoFit/>
          </a:bodyPr>
          <a:lstStyle/>
          <a:p>
            <a:r>
              <a:rPr lang="en-US" altLang="ja-JP" sz="2000" b="1" dirty="0" err="1">
                <a:sym typeface="Wingdings" pitchFamily="2" charset="2"/>
              </a:rPr>
              <a:t>typedef</a:t>
            </a:r>
            <a:r>
              <a:rPr lang="en-US" altLang="ja-JP" sz="2000" b="1" dirty="0">
                <a:sym typeface="Wingdings" pitchFamily="2" charset="2"/>
              </a:rPr>
              <a:t> </a:t>
            </a:r>
            <a:r>
              <a:rPr lang="en-US" altLang="ja-JP" sz="2000" b="1" dirty="0" err="1">
                <a:sym typeface="Wingdings" pitchFamily="2" charset="2"/>
              </a:rPr>
              <a:t>struct</a:t>
            </a:r>
            <a:r>
              <a:rPr lang="en-US" altLang="ja-JP" sz="2000" b="1" dirty="0">
                <a:sym typeface="Wingdings" pitchFamily="2" charset="2"/>
              </a:rPr>
              <a:t> </a:t>
            </a:r>
            <a:r>
              <a:rPr lang="en-US" altLang="ja-JP" sz="2000" dirty="0">
                <a:sym typeface="Wingdings" pitchFamily="2" charset="2"/>
              </a:rPr>
              <a:t>{</a:t>
            </a:r>
          </a:p>
          <a:p>
            <a:r>
              <a:rPr lang="en-US" altLang="ja-JP" sz="2000" b="1" dirty="0">
                <a:sym typeface="Wingdings" pitchFamily="2" charset="2"/>
              </a:rPr>
              <a:t>  </a:t>
            </a:r>
            <a:r>
              <a:rPr lang="en-US" altLang="ja-JP" sz="2000" b="1" dirty="0" err="1">
                <a:sym typeface="Wingdings" pitchFamily="2" charset="2"/>
              </a:rPr>
              <a:t>int</a:t>
            </a:r>
            <a:r>
              <a:rPr lang="en-US" altLang="ja-JP" sz="2000" b="1" dirty="0">
                <a:sym typeface="Wingdings" pitchFamily="2" charset="2"/>
              </a:rPr>
              <a:t> </a:t>
            </a:r>
            <a:r>
              <a:rPr lang="en-US" altLang="ja-JP" sz="2000" dirty="0">
                <a:solidFill>
                  <a:schemeClr val="accent2"/>
                </a:solidFill>
                <a:sym typeface="Wingdings" pitchFamily="2" charset="2"/>
              </a:rPr>
              <a:t>*</a:t>
            </a:r>
            <a:r>
              <a:rPr lang="en-US" altLang="ja-JP" sz="2000" dirty="0" err="1">
                <a:solidFill>
                  <a:schemeClr val="accent2"/>
                </a:solidFill>
                <a:sym typeface="Wingdings" pitchFamily="2" charset="2"/>
              </a:rPr>
              <a:t>prv</a:t>
            </a:r>
            <a:r>
              <a:rPr lang="en-US" altLang="ja-JP" sz="2000" dirty="0">
                <a:sym typeface="Wingdings" pitchFamily="2" charset="2"/>
              </a:rPr>
              <a:t>;  </a:t>
            </a:r>
            <a:r>
              <a:rPr lang="en-US" altLang="ja-JP" sz="2000" dirty="0">
                <a:solidFill>
                  <a:srgbClr val="C00000"/>
                </a:solidFill>
                <a:sym typeface="Wingdings" pitchFamily="2" charset="2"/>
              </a:rPr>
              <a:t>// index to previous</a:t>
            </a:r>
          </a:p>
          <a:p>
            <a:r>
              <a:rPr lang="en-US" altLang="ja-JP" sz="2000" b="1" dirty="0">
                <a:sym typeface="Wingdings" pitchFamily="2" charset="2"/>
              </a:rPr>
              <a:t>  </a:t>
            </a:r>
            <a:r>
              <a:rPr lang="en-US" altLang="ja-JP" sz="2000" b="1" dirty="0" err="1">
                <a:sym typeface="Wingdings" pitchFamily="2" charset="2"/>
              </a:rPr>
              <a:t>int</a:t>
            </a:r>
            <a:r>
              <a:rPr lang="en-US" altLang="ja-JP" sz="2000" b="1" dirty="0">
                <a:sym typeface="Wingdings" pitchFamily="2" charset="2"/>
              </a:rPr>
              <a:t> </a:t>
            </a:r>
            <a:r>
              <a:rPr lang="en-US" altLang="ja-JP" sz="2000" dirty="0">
                <a:solidFill>
                  <a:schemeClr val="accent2"/>
                </a:solidFill>
                <a:sym typeface="Wingdings" pitchFamily="2" charset="2"/>
              </a:rPr>
              <a:t>*</a:t>
            </a:r>
            <a:r>
              <a:rPr lang="en-US" altLang="ja-JP" sz="2000" dirty="0" err="1">
                <a:solidFill>
                  <a:schemeClr val="accent2"/>
                </a:solidFill>
                <a:sym typeface="Wingdings" pitchFamily="2" charset="2"/>
              </a:rPr>
              <a:t>nxt</a:t>
            </a:r>
            <a:r>
              <a:rPr lang="en-US" altLang="ja-JP" sz="2000" dirty="0">
                <a:sym typeface="Wingdings" pitchFamily="2" charset="2"/>
              </a:rPr>
              <a:t>; </a:t>
            </a:r>
            <a:r>
              <a:rPr lang="en-US" altLang="ja-JP" sz="2000" dirty="0">
                <a:solidFill>
                  <a:srgbClr val="C00000"/>
                </a:solidFill>
                <a:sym typeface="Wingdings" pitchFamily="2" charset="2"/>
              </a:rPr>
              <a:t> // index to next </a:t>
            </a:r>
          </a:p>
          <a:p>
            <a:r>
              <a:rPr lang="en-US" altLang="ja-JP" sz="2000" b="1" dirty="0">
                <a:sym typeface="Wingdings" pitchFamily="2" charset="2"/>
              </a:rPr>
              <a:t>  </a:t>
            </a:r>
            <a:r>
              <a:rPr lang="en-US" altLang="ja-JP" sz="2000" b="1" dirty="0" err="1">
                <a:sym typeface="Wingdings" pitchFamily="2" charset="2"/>
              </a:rPr>
              <a:t>int</a:t>
            </a:r>
            <a:r>
              <a:rPr lang="en-US" altLang="ja-JP" sz="2000" b="1" dirty="0">
                <a:sym typeface="Wingdings" pitchFamily="2" charset="2"/>
              </a:rPr>
              <a:t> </a:t>
            </a:r>
            <a:r>
              <a:rPr lang="en-US" altLang="ja-JP" sz="2000" b="1" dirty="0">
                <a:solidFill>
                  <a:schemeClr val="accent2"/>
                </a:solidFill>
                <a:sym typeface="Wingdings" pitchFamily="2" charset="2"/>
              </a:rPr>
              <a:t>*</a:t>
            </a:r>
            <a:r>
              <a:rPr lang="en-US" altLang="ja-JP" sz="2000" dirty="0">
                <a:solidFill>
                  <a:schemeClr val="accent2"/>
                </a:solidFill>
                <a:sym typeface="Wingdings" pitchFamily="2" charset="2"/>
              </a:rPr>
              <a:t>h</a:t>
            </a:r>
            <a:r>
              <a:rPr lang="en-US" altLang="ja-JP" sz="2000" dirty="0">
                <a:sym typeface="Wingdings" pitchFamily="2" charset="2"/>
              </a:rPr>
              <a:t>;    </a:t>
            </a:r>
            <a:r>
              <a:rPr lang="en-US" altLang="ja-JP" sz="2000" dirty="0">
                <a:solidFill>
                  <a:srgbClr val="C00000"/>
                </a:solidFill>
                <a:sym typeface="Wingdings" pitchFamily="2" charset="2"/>
              </a:rPr>
              <a:t>// value</a:t>
            </a:r>
          </a:p>
          <a:p>
            <a:r>
              <a:rPr lang="en-US" altLang="ja-JP" sz="2000" dirty="0">
                <a:sym typeface="Wingdings" pitchFamily="2" charset="2"/>
              </a:rPr>
              <a:t>}</a:t>
            </a:r>
            <a:r>
              <a:rPr lang="en-US" altLang="ja-JP" sz="2000" b="1" dirty="0">
                <a:sym typeface="Wingdings" pitchFamily="2" charset="2"/>
              </a:rPr>
              <a:t> ALIST</a:t>
            </a:r>
            <a:endParaRPr lang="ja-JP" altLang="en-US" sz="2000" b="1" dirty="0">
              <a:sym typeface="Wingdings" pitchFamily="2" charset="2"/>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ln/>
          <a:effectLst>
            <a:outerShdw dist="53882" dir="2700000" algn="ctr" rotWithShape="0">
              <a:schemeClr val="bg2">
                <a:alpha val="50000"/>
              </a:schemeClr>
            </a:outerShdw>
          </a:effectLst>
        </p:spPr>
        <p:txBody>
          <a:bodyPr/>
          <a:lstStyle/>
          <a:p>
            <a:r>
              <a:rPr lang="en-US" altLang="ja-JP" sz="3600" dirty="0" smtClean="0">
                <a:solidFill>
                  <a:schemeClr val="bg1"/>
                </a:solidFill>
                <a:effectLst>
                  <a:outerShdw blurRad="38100" dist="38100" dir="2700000" algn="tl">
                    <a:srgbClr val="000000"/>
                  </a:outerShdw>
                </a:effectLst>
              </a:rPr>
              <a:t>Example of Array List</a:t>
            </a:r>
            <a:endParaRPr lang="en-US" altLang="ja-JP" sz="3600" b="1" dirty="0">
              <a:solidFill>
                <a:schemeClr val="bg1"/>
              </a:solidFill>
              <a:effectLst>
                <a:outerShdw blurRad="38100" dist="38100" dir="2700000" algn="tl">
                  <a:srgbClr val="000000"/>
                </a:outerShdw>
              </a:effectLst>
            </a:endParaRPr>
          </a:p>
        </p:txBody>
      </p:sp>
      <p:sp>
        <p:nvSpPr>
          <p:cNvPr id="87043" name="Rectangle 3"/>
          <p:cNvSpPr>
            <a:spLocks noGrp="1" noChangeArrowheads="1"/>
          </p:cNvSpPr>
          <p:nvPr>
            <p:ph type="body" idx="1"/>
          </p:nvPr>
        </p:nvSpPr>
        <p:spPr>
          <a:xfrm>
            <a:off x="250825" y="1123950"/>
            <a:ext cx="8641655" cy="2952750"/>
          </a:xfrm>
        </p:spPr>
        <p:txBody>
          <a:bodyPr/>
          <a:lstStyle/>
          <a:p>
            <a:pPr>
              <a:lnSpc>
                <a:spcPct val="90000"/>
              </a:lnSpc>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The</a:t>
            </a:r>
            <a:r>
              <a:rPr lang="en-US" altLang="ja-JP" sz="2400" b="1" dirty="0" smtClean="0">
                <a:solidFill>
                  <a:srgbClr val="3333FF"/>
                </a:solidFill>
              </a:rPr>
              <a:t> </a:t>
            </a:r>
            <a:r>
              <a:rPr lang="en-US" altLang="ja-JP" sz="2400" b="1" dirty="0" err="1" smtClean="0">
                <a:solidFill>
                  <a:srgbClr val="3333FF"/>
                </a:solidFill>
              </a:rPr>
              <a:t>i</a:t>
            </a:r>
            <a:r>
              <a:rPr lang="en-US" altLang="ja-JP" sz="2400" b="1" dirty="0" err="1">
                <a:solidFill>
                  <a:srgbClr val="3333FF"/>
                </a:solidFill>
              </a:rPr>
              <a:t>-</a:t>
            </a:r>
            <a:r>
              <a:rPr lang="en-US" altLang="ja-JP" sz="2400" dirty="0" err="1" smtClean="0"/>
              <a:t>th</a:t>
            </a:r>
            <a:r>
              <a:rPr lang="en-US" altLang="ja-JP" sz="2400" dirty="0" smtClean="0"/>
              <a:t> cells of arrays </a:t>
            </a:r>
            <a:r>
              <a:rPr lang="en-US" altLang="ja-JP" sz="2400" b="1" dirty="0" smtClean="0">
                <a:solidFill>
                  <a:srgbClr val="3333FF"/>
                </a:solidFill>
              </a:rPr>
              <a:t>h</a:t>
            </a:r>
            <a:r>
              <a:rPr lang="en-US" altLang="ja-JP" sz="2400" dirty="0" smtClean="0"/>
              <a:t>, </a:t>
            </a:r>
            <a:r>
              <a:rPr lang="en-US" altLang="ja-JP" sz="2400" b="1" dirty="0" err="1" smtClean="0">
                <a:solidFill>
                  <a:srgbClr val="3333FF"/>
                </a:solidFill>
              </a:rPr>
              <a:t>prv</a:t>
            </a:r>
            <a:r>
              <a:rPr lang="en-US" altLang="ja-JP" sz="2400" dirty="0" smtClean="0"/>
              <a:t>, and </a:t>
            </a:r>
            <a:r>
              <a:rPr lang="en-US" altLang="ja-JP" sz="2400" b="1" dirty="0" err="1" smtClean="0">
                <a:solidFill>
                  <a:srgbClr val="3333FF"/>
                </a:solidFill>
              </a:rPr>
              <a:t>nxt</a:t>
            </a:r>
            <a:r>
              <a:rPr lang="en-US" altLang="ja-JP" sz="2400" dirty="0" smtClean="0"/>
              <a:t> are </a:t>
            </a:r>
            <a:r>
              <a:rPr lang="en-US" altLang="ja-JP" sz="2400" b="1" dirty="0">
                <a:solidFill>
                  <a:srgbClr val="3333FF"/>
                </a:solidFill>
              </a:rPr>
              <a:t>h</a:t>
            </a:r>
            <a:r>
              <a:rPr lang="en-US" altLang="ja-JP" sz="2400" dirty="0"/>
              <a:t>, </a:t>
            </a:r>
            <a:r>
              <a:rPr lang="en-US" altLang="ja-JP" sz="2400" b="1" dirty="0" err="1">
                <a:solidFill>
                  <a:srgbClr val="3333FF"/>
                </a:solidFill>
              </a:rPr>
              <a:t>prv</a:t>
            </a:r>
            <a:r>
              <a:rPr lang="en-US" altLang="ja-JP" sz="2400" dirty="0"/>
              <a:t>, and </a:t>
            </a:r>
            <a:r>
              <a:rPr lang="en-US" altLang="ja-JP" sz="2400" b="1" dirty="0" err="1">
                <a:solidFill>
                  <a:srgbClr val="3333FF"/>
                </a:solidFill>
              </a:rPr>
              <a:t>nxt</a:t>
            </a:r>
            <a:r>
              <a:rPr lang="en-US" altLang="ja-JP" sz="2400" b="1" dirty="0">
                <a:solidFill>
                  <a:srgbClr val="3333FF"/>
                </a:solidFill>
              </a:rPr>
              <a:t> </a:t>
            </a:r>
            <a:r>
              <a:rPr lang="en-US" altLang="ja-JP" sz="2400" dirty="0" smtClean="0"/>
              <a:t>of cell </a:t>
            </a:r>
            <a:r>
              <a:rPr lang="en-US" altLang="ja-JP" sz="2400" b="1" dirty="0" err="1">
                <a:solidFill>
                  <a:srgbClr val="3333FF"/>
                </a:solidFill>
              </a:rPr>
              <a:t>i</a:t>
            </a:r>
            <a:endParaRPr lang="ja-JP" altLang="en-US" sz="2400" dirty="0"/>
          </a:p>
          <a:p>
            <a:pPr>
              <a:lnSpc>
                <a:spcPct val="90000"/>
              </a:lnSpc>
              <a:buFontTx/>
              <a:buNone/>
            </a:pPr>
            <a:endParaRPr lang="ja-JP" altLang="en-US" sz="2400" dirty="0"/>
          </a:p>
          <a:p>
            <a:pPr>
              <a:lnSpc>
                <a:spcPct val="90000"/>
              </a:lnSpc>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Consider the first/last cell as the root of the list</a:t>
            </a:r>
            <a:endParaRPr lang="ja-JP" altLang="en-US" sz="2400" dirty="0"/>
          </a:p>
          <a:p>
            <a:pPr>
              <a:lnSpc>
                <a:spcPct val="90000"/>
              </a:lnSpc>
              <a:buFontTx/>
              <a:buNone/>
            </a:pPr>
            <a:endParaRPr lang="ja-JP" altLang="en-US" sz="2400" b="1" dirty="0">
              <a:solidFill>
                <a:srgbClr val="FF0000"/>
              </a:solidFill>
              <a:effectLst>
                <a:outerShdw blurRad="38100" dist="38100" dir="2700000" algn="tl">
                  <a:srgbClr val="C0C0C0"/>
                </a:outerShdw>
              </a:effectLst>
              <a:sym typeface="Wingdings" pitchFamily="2" charset="2"/>
            </a:endParaRPr>
          </a:p>
        </p:txBody>
      </p:sp>
      <p:sp>
        <p:nvSpPr>
          <p:cNvPr id="87075" name="Rectangle 35"/>
          <p:cNvSpPr>
            <a:spLocks noChangeArrowheads="1"/>
          </p:cNvSpPr>
          <p:nvPr/>
        </p:nvSpPr>
        <p:spPr bwMode="auto">
          <a:xfrm>
            <a:off x="1260475" y="6007100"/>
            <a:ext cx="503238"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b="1">
                <a:solidFill>
                  <a:srgbClr val="3333FF"/>
                </a:solidFill>
              </a:rPr>
              <a:t>1</a:t>
            </a:r>
          </a:p>
        </p:txBody>
      </p:sp>
      <p:sp>
        <p:nvSpPr>
          <p:cNvPr id="87076" name="Rectangle 36"/>
          <p:cNvSpPr>
            <a:spLocks noChangeArrowheads="1"/>
          </p:cNvSpPr>
          <p:nvPr/>
        </p:nvSpPr>
        <p:spPr bwMode="auto">
          <a:xfrm>
            <a:off x="1836738" y="6007100"/>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b="1">
                <a:solidFill>
                  <a:srgbClr val="3333FF"/>
                </a:solidFill>
              </a:rPr>
              <a:t>3</a:t>
            </a:r>
          </a:p>
        </p:txBody>
      </p:sp>
      <p:sp>
        <p:nvSpPr>
          <p:cNvPr id="87077" name="Rectangle 37"/>
          <p:cNvSpPr>
            <a:spLocks noChangeArrowheads="1"/>
          </p:cNvSpPr>
          <p:nvPr/>
        </p:nvSpPr>
        <p:spPr bwMode="auto">
          <a:xfrm>
            <a:off x="2413000" y="6007100"/>
            <a:ext cx="503238"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b="1">
                <a:solidFill>
                  <a:srgbClr val="3333FF"/>
                </a:solidFill>
              </a:rPr>
              <a:t>4</a:t>
            </a:r>
          </a:p>
        </p:txBody>
      </p:sp>
      <p:sp>
        <p:nvSpPr>
          <p:cNvPr id="87078" name="Rectangle 38"/>
          <p:cNvSpPr>
            <a:spLocks noChangeArrowheads="1"/>
          </p:cNvSpPr>
          <p:nvPr/>
        </p:nvSpPr>
        <p:spPr bwMode="auto">
          <a:xfrm>
            <a:off x="2989263" y="6007100"/>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b="1">
                <a:solidFill>
                  <a:srgbClr val="3333FF"/>
                </a:solidFill>
              </a:rPr>
              <a:t>2</a:t>
            </a:r>
          </a:p>
        </p:txBody>
      </p:sp>
      <p:sp>
        <p:nvSpPr>
          <p:cNvPr id="87079" name="Rectangle 39"/>
          <p:cNvSpPr>
            <a:spLocks noChangeArrowheads="1"/>
          </p:cNvSpPr>
          <p:nvPr/>
        </p:nvSpPr>
        <p:spPr bwMode="auto">
          <a:xfrm>
            <a:off x="3563938" y="6005513"/>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b="1">
                <a:solidFill>
                  <a:srgbClr val="3333FF"/>
                </a:solidFill>
              </a:rPr>
              <a:t>0</a:t>
            </a:r>
          </a:p>
        </p:txBody>
      </p:sp>
      <p:sp>
        <p:nvSpPr>
          <p:cNvPr id="87080" name="Rectangle 40"/>
          <p:cNvSpPr>
            <a:spLocks noChangeArrowheads="1"/>
          </p:cNvSpPr>
          <p:nvPr/>
        </p:nvSpPr>
        <p:spPr bwMode="auto">
          <a:xfrm>
            <a:off x="1260475" y="5359400"/>
            <a:ext cx="503238"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b="1">
                <a:solidFill>
                  <a:srgbClr val="3333FF"/>
                </a:solidFill>
              </a:rPr>
              <a:t>4</a:t>
            </a:r>
          </a:p>
        </p:txBody>
      </p:sp>
      <p:sp>
        <p:nvSpPr>
          <p:cNvPr id="87081" name="Rectangle 41"/>
          <p:cNvSpPr>
            <a:spLocks noChangeArrowheads="1"/>
          </p:cNvSpPr>
          <p:nvPr/>
        </p:nvSpPr>
        <p:spPr bwMode="auto">
          <a:xfrm>
            <a:off x="1836738" y="5359400"/>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b="1">
                <a:solidFill>
                  <a:srgbClr val="3333FF"/>
                </a:solidFill>
              </a:rPr>
              <a:t>0</a:t>
            </a:r>
          </a:p>
        </p:txBody>
      </p:sp>
      <p:sp>
        <p:nvSpPr>
          <p:cNvPr id="87082" name="Rectangle 42"/>
          <p:cNvSpPr>
            <a:spLocks noChangeArrowheads="1"/>
          </p:cNvSpPr>
          <p:nvPr/>
        </p:nvSpPr>
        <p:spPr bwMode="auto">
          <a:xfrm>
            <a:off x="2413000" y="5359400"/>
            <a:ext cx="503238"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b="1">
                <a:solidFill>
                  <a:srgbClr val="3333FF"/>
                </a:solidFill>
              </a:rPr>
              <a:t>3</a:t>
            </a:r>
          </a:p>
        </p:txBody>
      </p:sp>
      <p:sp>
        <p:nvSpPr>
          <p:cNvPr id="87083" name="Rectangle 43"/>
          <p:cNvSpPr>
            <a:spLocks noChangeArrowheads="1"/>
          </p:cNvSpPr>
          <p:nvPr/>
        </p:nvSpPr>
        <p:spPr bwMode="auto">
          <a:xfrm>
            <a:off x="2989263" y="5359400"/>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b="1">
                <a:solidFill>
                  <a:srgbClr val="3333FF"/>
                </a:solidFill>
              </a:rPr>
              <a:t>1</a:t>
            </a:r>
          </a:p>
        </p:txBody>
      </p:sp>
      <p:sp>
        <p:nvSpPr>
          <p:cNvPr id="87084" name="Rectangle 44"/>
          <p:cNvSpPr>
            <a:spLocks noChangeArrowheads="1"/>
          </p:cNvSpPr>
          <p:nvPr/>
        </p:nvSpPr>
        <p:spPr bwMode="auto">
          <a:xfrm>
            <a:off x="3563938" y="5357813"/>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b="1">
                <a:solidFill>
                  <a:srgbClr val="3333FF"/>
                </a:solidFill>
              </a:rPr>
              <a:t>2</a:t>
            </a:r>
          </a:p>
        </p:txBody>
      </p:sp>
      <p:sp>
        <p:nvSpPr>
          <p:cNvPr id="87085" name="Rectangle 45"/>
          <p:cNvSpPr>
            <a:spLocks noChangeArrowheads="1"/>
          </p:cNvSpPr>
          <p:nvPr/>
        </p:nvSpPr>
        <p:spPr bwMode="auto">
          <a:xfrm>
            <a:off x="1260475" y="4711700"/>
            <a:ext cx="503238"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b="1" dirty="0" smtClean="0">
                <a:solidFill>
                  <a:srgbClr val="3333FF"/>
                </a:solidFill>
              </a:rPr>
              <a:t>V</a:t>
            </a:r>
            <a:endParaRPr lang="en-US" altLang="ja-JP" b="1" dirty="0">
              <a:solidFill>
                <a:srgbClr val="3333FF"/>
              </a:solidFill>
            </a:endParaRPr>
          </a:p>
        </p:txBody>
      </p:sp>
      <p:sp>
        <p:nvSpPr>
          <p:cNvPr id="87086" name="Rectangle 46"/>
          <p:cNvSpPr>
            <a:spLocks noChangeArrowheads="1"/>
          </p:cNvSpPr>
          <p:nvPr/>
        </p:nvSpPr>
        <p:spPr bwMode="auto">
          <a:xfrm>
            <a:off x="1836738" y="4711700"/>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b="1" dirty="0">
                <a:solidFill>
                  <a:srgbClr val="3333FF"/>
                </a:solidFill>
              </a:rPr>
              <a:t>V</a:t>
            </a:r>
          </a:p>
        </p:txBody>
      </p:sp>
      <p:sp>
        <p:nvSpPr>
          <p:cNvPr id="87087" name="Rectangle 47"/>
          <p:cNvSpPr>
            <a:spLocks noChangeArrowheads="1"/>
          </p:cNvSpPr>
          <p:nvPr/>
        </p:nvSpPr>
        <p:spPr bwMode="auto">
          <a:xfrm>
            <a:off x="2413000" y="4711700"/>
            <a:ext cx="503238"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b="1" dirty="0">
                <a:solidFill>
                  <a:srgbClr val="3333FF"/>
                </a:solidFill>
              </a:rPr>
              <a:t>V</a:t>
            </a:r>
          </a:p>
        </p:txBody>
      </p:sp>
      <p:sp>
        <p:nvSpPr>
          <p:cNvPr id="87088" name="Rectangle 48"/>
          <p:cNvSpPr>
            <a:spLocks noChangeArrowheads="1"/>
          </p:cNvSpPr>
          <p:nvPr/>
        </p:nvSpPr>
        <p:spPr bwMode="auto">
          <a:xfrm>
            <a:off x="2989263" y="4711700"/>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r>
              <a:rPr lang="en-US" altLang="ja-JP" b="1" dirty="0">
                <a:solidFill>
                  <a:srgbClr val="3333FF"/>
                </a:solidFill>
              </a:rPr>
              <a:t>V</a:t>
            </a:r>
          </a:p>
        </p:txBody>
      </p:sp>
      <p:sp>
        <p:nvSpPr>
          <p:cNvPr id="87089" name="Rectangle 49"/>
          <p:cNvSpPr>
            <a:spLocks noChangeArrowheads="1"/>
          </p:cNvSpPr>
          <p:nvPr/>
        </p:nvSpPr>
        <p:spPr bwMode="auto">
          <a:xfrm>
            <a:off x="3563938" y="4710113"/>
            <a:ext cx="503237" cy="431800"/>
          </a:xfrm>
          <a:prstGeom prst="rect">
            <a:avLst/>
          </a:prstGeom>
          <a:solidFill>
            <a:schemeClr val="bg1"/>
          </a:solidFill>
          <a:ln w="19050">
            <a:solidFill>
              <a:srgbClr val="008000"/>
            </a:solidFill>
            <a:miter lim="800000"/>
            <a:headEnd/>
            <a:tailEnd/>
          </a:ln>
          <a:effectLst>
            <a:outerShdw dist="17961" dir="2700000" algn="ctr" rotWithShape="0">
              <a:schemeClr val="bg2">
                <a:alpha val="50000"/>
              </a:schemeClr>
            </a:outerShdw>
          </a:effectLst>
        </p:spPr>
        <p:txBody>
          <a:bodyPr wrap="none" anchor="ctr"/>
          <a:lstStyle/>
          <a:p>
            <a:pPr algn="ctr"/>
            <a:endParaRPr lang="ja-JP" altLang="en-US" b="1">
              <a:solidFill>
                <a:srgbClr val="3333FF"/>
              </a:solidFill>
            </a:endParaRPr>
          </a:p>
        </p:txBody>
      </p:sp>
      <p:sp>
        <p:nvSpPr>
          <p:cNvPr id="87090" name="Text Box 50"/>
          <p:cNvSpPr txBox="1">
            <a:spLocks noChangeArrowheads="1"/>
          </p:cNvSpPr>
          <p:nvPr/>
        </p:nvSpPr>
        <p:spPr bwMode="auto">
          <a:xfrm>
            <a:off x="1331913" y="4191000"/>
            <a:ext cx="3355975" cy="519113"/>
          </a:xfrm>
          <a:prstGeom prst="rect">
            <a:avLst/>
          </a:prstGeom>
          <a:noFill/>
          <a:ln w="9525">
            <a:noFill/>
            <a:miter lim="800000"/>
            <a:headEnd/>
            <a:tailEnd/>
          </a:ln>
          <a:effectLst/>
        </p:spPr>
        <p:txBody>
          <a:bodyPr wrap="none">
            <a:spAutoFit/>
          </a:bodyPr>
          <a:lstStyle/>
          <a:p>
            <a:r>
              <a:rPr lang="en-US" altLang="ja-JP"/>
              <a:t>0    1     2     3    4 (</a:t>
            </a:r>
            <a:r>
              <a:rPr lang="ja-JP" altLang="en-US"/>
              <a:t>●</a:t>
            </a:r>
            <a:r>
              <a:rPr lang="en-US" altLang="ja-JP"/>
              <a:t>)</a:t>
            </a:r>
          </a:p>
        </p:txBody>
      </p:sp>
      <p:sp>
        <p:nvSpPr>
          <p:cNvPr id="87091" name="Text Box 51"/>
          <p:cNvSpPr txBox="1">
            <a:spLocks noChangeArrowheads="1"/>
          </p:cNvSpPr>
          <p:nvPr/>
        </p:nvSpPr>
        <p:spPr bwMode="auto">
          <a:xfrm>
            <a:off x="755650" y="4694238"/>
            <a:ext cx="385042" cy="523220"/>
          </a:xfrm>
          <a:prstGeom prst="rect">
            <a:avLst/>
          </a:prstGeom>
          <a:noFill/>
          <a:ln w="9525">
            <a:noFill/>
            <a:miter lim="800000"/>
            <a:headEnd/>
            <a:tailEnd/>
          </a:ln>
          <a:effectLst/>
        </p:spPr>
        <p:txBody>
          <a:bodyPr wrap="none">
            <a:spAutoFit/>
          </a:bodyPr>
          <a:lstStyle/>
          <a:p>
            <a:r>
              <a:rPr lang="en-US" altLang="ja-JP" b="1">
                <a:solidFill>
                  <a:srgbClr val="3333FF"/>
                </a:solidFill>
              </a:rPr>
              <a:t>h</a:t>
            </a:r>
          </a:p>
        </p:txBody>
      </p:sp>
      <p:sp>
        <p:nvSpPr>
          <p:cNvPr id="87092" name="Text Box 52"/>
          <p:cNvSpPr txBox="1">
            <a:spLocks noChangeArrowheads="1"/>
          </p:cNvSpPr>
          <p:nvPr/>
        </p:nvSpPr>
        <p:spPr bwMode="auto">
          <a:xfrm>
            <a:off x="611188" y="5286375"/>
            <a:ext cx="723275" cy="523220"/>
          </a:xfrm>
          <a:prstGeom prst="rect">
            <a:avLst/>
          </a:prstGeom>
          <a:noFill/>
          <a:ln w="9525">
            <a:noFill/>
            <a:miter lim="800000"/>
            <a:headEnd/>
            <a:tailEnd/>
          </a:ln>
          <a:effectLst/>
        </p:spPr>
        <p:txBody>
          <a:bodyPr wrap="none">
            <a:spAutoFit/>
          </a:bodyPr>
          <a:lstStyle/>
          <a:p>
            <a:r>
              <a:rPr lang="en-US" altLang="ja-JP" b="1">
                <a:solidFill>
                  <a:srgbClr val="3333FF"/>
                </a:solidFill>
              </a:rPr>
              <a:t>prv</a:t>
            </a:r>
          </a:p>
        </p:txBody>
      </p:sp>
      <p:sp>
        <p:nvSpPr>
          <p:cNvPr id="87093" name="Text Box 53"/>
          <p:cNvSpPr txBox="1">
            <a:spLocks noChangeArrowheads="1"/>
          </p:cNvSpPr>
          <p:nvPr/>
        </p:nvSpPr>
        <p:spPr bwMode="auto">
          <a:xfrm>
            <a:off x="620713" y="5934075"/>
            <a:ext cx="684803" cy="523220"/>
          </a:xfrm>
          <a:prstGeom prst="rect">
            <a:avLst/>
          </a:prstGeom>
          <a:noFill/>
          <a:ln w="9525">
            <a:noFill/>
            <a:miter lim="800000"/>
            <a:headEnd/>
            <a:tailEnd/>
          </a:ln>
          <a:effectLst/>
        </p:spPr>
        <p:txBody>
          <a:bodyPr wrap="none">
            <a:spAutoFit/>
          </a:bodyPr>
          <a:lstStyle/>
          <a:p>
            <a:r>
              <a:rPr lang="en-US" altLang="ja-JP" b="1">
                <a:solidFill>
                  <a:srgbClr val="3333FF"/>
                </a:solidFill>
              </a:rPr>
              <a:t>nxt</a:t>
            </a:r>
          </a:p>
        </p:txBody>
      </p:sp>
      <p:sp>
        <p:nvSpPr>
          <p:cNvPr id="24" name="Rectangle 5"/>
          <p:cNvSpPr>
            <a:spLocks noChangeArrowheads="1"/>
          </p:cNvSpPr>
          <p:nvPr/>
        </p:nvSpPr>
        <p:spPr bwMode="auto">
          <a:xfrm>
            <a:off x="5004048" y="4154488"/>
            <a:ext cx="3671888" cy="1635125"/>
          </a:xfrm>
          <a:prstGeom prst="rect">
            <a:avLst/>
          </a:prstGeom>
          <a:solidFill>
            <a:schemeClr val="bg1"/>
          </a:solidFill>
          <a:ln w="19050">
            <a:solidFill>
              <a:srgbClr val="008000"/>
            </a:solidFill>
            <a:miter lim="800000"/>
            <a:headEnd/>
            <a:tailEnd/>
          </a:ln>
          <a:effectLst>
            <a:outerShdw dist="53882" dir="2700000" algn="ctr" rotWithShape="0">
              <a:schemeClr val="bg2"/>
            </a:outerShdw>
          </a:effectLst>
        </p:spPr>
        <p:txBody>
          <a:bodyPr>
            <a:spAutoFit/>
          </a:bodyPr>
          <a:lstStyle/>
          <a:p>
            <a:r>
              <a:rPr lang="en-US" altLang="ja-JP" sz="2000" b="1" dirty="0" err="1">
                <a:sym typeface="Wingdings" pitchFamily="2" charset="2"/>
              </a:rPr>
              <a:t>typedef</a:t>
            </a:r>
            <a:r>
              <a:rPr lang="en-US" altLang="ja-JP" sz="2000" b="1" dirty="0">
                <a:sym typeface="Wingdings" pitchFamily="2" charset="2"/>
              </a:rPr>
              <a:t> </a:t>
            </a:r>
            <a:r>
              <a:rPr lang="en-US" altLang="ja-JP" sz="2000" b="1" dirty="0" err="1">
                <a:sym typeface="Wingdings" pitchFamily="2" charset="2"/>
              </a:rPr>
              <a:t>struct</a:t>
            </a:r>
            <a:r>
              <a:rPr lang="en-US" altLang="ja-JP" sz="2000" b="1" dirty="0">
                <a:sym typeface="Wingdings" pitchFamily="2" charset="2"/>
              </a:rPr>
              <a:t> </a:t>
            </a:r>
            <a:r>
              <a:rPr lang="en-US" altLang="ja-JP" sz="2000" dirty="0">
                <a:sym typeface="Wingdings" pitchFamily="2" charset="2"/>
              </a:rPr>
              <a:t>{</a:t>
            </a:r>
          </a:p>
          <a:p>
            <a:r>
              <a:rPr lang="en-US" altLang="ja-JP" sz="2000" b="1" dirty="0">
                <a:sym typeface="Wingdings" pitchFamily="2" charset="2"/>
              </a:rPr>
              <a:t>  </a:t>
            </a:r>
            <a:r>
              <a:rPr lang="en-US" altLang="ja-JP" sz="2000" b="1" dirty="0" err="1">
                <a:sym typeface="Wingdings" pitchFamily="2" charset="2"/>
              </a:rPr>
              <a:t>int</a:t>
            </a:r>
            <a:r>
              <a:rPr lang="en-US" altLang="ja-JP" sz="2000" b="1" dirty="0">
                <a:sym typeface="Wingdings" pitchFamily="2" charset="2"/>
              </a:rPr>
              <a:t> </a:t>
            </a:r>
            <a:r>
              <a:rPr lang="en-US" altLang="ja-JP" sz="2000" dirty="0">
                <a:solidFill>
                  <a:schemeClr val="accent2"/>
                </a:solidFill>
                <a:sym typeface="Wingdings" pitchFamily="2" charset="2"/>
              </a:rPr>
              <a:t>*</a:t>
            </a:r>
            <a:r>
              <a:rPr lang="en-US" altLang="ja-JP" sz="2000" dirty="0" err="1">
                <a:solidFill>
                  <a:schemeClr val="accent2"/>
                </a:solidFill>
                <a:sym typeface="Wingdings" pitchFamily="2" charset="2"/>
              </a:rPr>
              <a:t>prv</a:t>
            </a:r>
            <a:r>
              <a:rPr lang="en-US" altLang="ja-JP" sz="2000" dirty="0">
                <a:sym typeface="Wingdings" pitchFamily="2" charset="2"/>
              </a:rPr>
              <a:t>;  </a:t>
            </a:r>
            <a:r>
              <a:rPr lang="en-US" altLang="ja-JP" sz="2000" dirty="0">
                <a:solidFill>
                  <a:srgbClr val="C00000"/>
                </a:solidFill>
                <a:sym typeface="Wingdings" pitchFamily="2" charset="2"/>
              </a:rPr>
              <a:t>// index to previous</a:t>
            </a:r>
          </a:p>
          <a:p>
            <a:r>
              <a:rPr lang="en-US" altLang="ja-JP" sz="2000" b="1" dirty="0">
                <a:sym typeface="Wingdings" pitchFamily="2" charset="2"/>
              </a:rPr>
              <a:t>  </a:t>
            </a:r>
            <a:r>
              <a:rPr lang="en-US" altLang="ja-JP" sz="2000" b="1" dirty="0" err="1">
                <a:sym typeface="Wingdings" pitchFamily="2" charset="2"/>
              </a:rPr>
              <a:t>int</a:t>
            </a:r>
            <a:r>
              <a:rPr lang="en-US" altLang="ja-JP" sz="2000" b="1" dirty="0">
                <a:sym typeface="Wingdings" pitchFamily="2" charset="2"/>
              </a:rPr>
              <a:t> </a:t>
            </a:r>
            <a:r>
              <a:rPr lang="en-US" altLang="ja-JP" sz="2000" dirty="0">
                <a:solidFill>
                  <a:schemeClr val="accent2"/>
                </a:solidFill>
                <a:sym typeface="Wingdings" pitchFamily="2" charset="2"/>
              </a:rPr>
              <a:t>*</a:t>
            </a:r>
            <a:r>
              <a:rPr lang="en-US" altLang="ja-JP" sz="2000" dirty="0" err="1">
                <a:solidFill>
                  <a:schemeClr val="accent2"/>
                </a:solidFill>
                <a:sym typeface="Wingdings" pitchFamily="2" charset="2"/>
              </a:rPr>
              <a:t>nxt</a:t>
            </a:r>
            <a:r>
              <a:rPr lang="en-US" altLang="ja-JP" sz="2000" dirty="0">
                <a:sym typeface="Wingdings" pitchFamily="2" charset="2"/>
              </a:rPr>
              <a:t>; </a:t>
            </a:r>
            <a:r>
              <a:rPr lang="en-US" altLang="ja-JP" sz="2000" dirty="0">
                <a:solidFill>
                  <a:srgbClr val="C00000"/>
                </a:solidFill>
                <a:sym typeface="Wingdings" pitchFamily="2" charset="2"/>
              </a:rPr>
              <a:t> // index to next </a:t>
            </a:r>
          </a:p>
          <a:p>
            <a:r>
              <a:rPr lang="en-US" altLang="ja-JP" sz="2000" b="1" dirty="0">
                <a:sym typeface="Wingdings" pitchFamily="2" charset="2"/>
              </a:rPr>
              <a:t>  </a:t>
            </a:r>
            <a:r>
              <a:rPr lang="en-US" altLang="ja-JP" sz="2000" b="1" dirty="0" err="1">
                <a:sym typeface="Wingdings" pitchFamily="2" charset="2"/>
              </a:rPr>
              <a:t>int</a:t>
            </a:r>
            <a:r>
              <a:rPr lang="en-US" altLang="ja-JP" sz="2000" b="1" dirty="0">
                <a:sym typeface="Wingdings" pitchFamily="2" charset="2"/>
              </a:rPr>
              <a:t> </a:t>
            </a:r>
            <a:r>
              <a:rPr lang="en-US" altLang="ja-JP" sz="2000" b="1" dirty="0">
                <a:solidFill>
                  <a:schemeClr val="accent2"/>
                </a:solidFill>
                <a:sym typeface="Wingdings" pitchFamily="2" charset="2"/>
              </a:rPr>
              <a:t>*</a:t>
            </a:r>
            <a:r>
              <a:rPr lang="en-US" altLang="ja-JP" sz="2000" dirty="0">
                <a:solidFill>
                  <a:schemeClr val="accent2"/>
                </a:solidFill>
                <a:sym typeface="Wingdings" pitchFamily="2" charset="2"/>
              </a:rPr>
              <a:t>h</a:t>
            </a:r>
            <a:r>
              <a:rPr lang="en-US" altLang="ja-JP" sz="2000" dirty="0">
                <a:sym typeface="Wingdings" pitchFamily="2" charset="2"/>
              </a:rPr>
              <a:t>;    </a:t>
            </a:r>
            <a:r>
              <a:rPr lang="en-US" altLang="ja-JP" sz="2000" dirty="0">
                <a:solidFill>
                  <a:srgbClr val="C00000"/>
                </a:solidFill>
                <a:sym typeface="Wingdings" pitchFamily="2" charset="2"/>
              </a:rPr>
              <a:t>// value</a:t>
            </a:r>
          </a:p>
          <a:p>
            <a:r>
              <a:rPr lang="en-US" altLang="ja-JP" sz="2000" dirty="0">
                <a:sym typeface="Wingdings" pitchFamily="2" charset="2"/>
              </a:rPr>
              <a:t>}</a:t>
            </a:r>
            <a:r>
              <a:rPr lang="en-US" altLang="ja-JP" sz="2000" b="1" dirty="0">
                <a:sym typeface="Wingdings" pitchFamily="2" charset="2"/>
              </a:rPr>
              <a:t> ALIST</a:t>
            </a:r>
            <a:endParaRPr lang="ja-JP" altLang="en-US" sz="2000" b="1" dirty="0">
              <a:sym typeface="Wingdings" pitchFamily="2" charset="2"/>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ln/>
          <a:effectLst>
            <a:outerShdw dist="53882" dir="2700000" algn="ctr" rotWithShape="0">
              <a:schemeClr val="bg2">
                <a:alpha val="50000"/>
              </a:schemeClr>
            </a:outerShdw>
          </a:effectLst>
        </p:spPr>
        <p:txBody>
          <a:bodyPr/>
          <a:lstStyle/>
          <a:p>
            <a:r>
              <a:rPr lang="en-US" altLang="ja-JP" sz="3600" dirty="0" smtClean="0">
                <a:solidFill>
                  <a:schemeClr val="bg1"/>
                </a:solidFill>
                <a:effectLst>
                  <a:outerShdw blurRad="38100" dist="38100" dir="2700000" algn="tl">
                    <a:srgbClr val="000000"/>
                  </a:outerShdw>
                </a:effectLst>
              </a:rPr>
              <a:t>Bucket</a:t>
            </a:r>
            <a:endParaRPr lang="en-US" altLang="ja-JP" sz="3600" b="1" dirty="0">
              <a:solidFill>
                <a:schemeClr val="bg1"/>
              </a:solidFill>
              <a:effectLst>
                <a:outerShdw blurRad="38100" dist="38100" dir="2700000" algn="tl">
                  <a:srgbClr val="000000"/>
                </a:outerShdw>
              </a:effectLst>
            </a:endParaRPr>
          </a:p>
        </p:txBody>
      </p:sp>
      <p:sp>
        <p:nvSpPr>
          <p:cNvPr id="93187" name="Rectangle 3"/>
          <p:cNvSpPr>
            <a:spLocks noGrp="1" noChangeArrowheads="1"/>
          </p:cNvSpPr>
          <p:nvPr>
            <p:ph type="body" idx="1"/>
          </p:nvPr>
        </p:nvSpPr>
        <p:spPr>
          <a:xfrm>
            <a:off x="250825" y="1123950"/>
            <a:ext cx="8424863" cy="2952750"/>
          </a:xfrm>
        </p:spPr>
        <p:txBody>
          <a:bodyPr/>
          <a:lstStyle/>
          <a:p>
            <a:pPr>
              <a:lnSpc>
                <a:spcPct val="90000"/>
              </a:lnSpc>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Queues and lists are useful but not so for the search</a:t>
            </a:r>
          </a:p>
          <a:p>
            <a:pPr>
              <a:lnSpc>
                <a:spcPct val="90000"/>
              </a:lnSpc>
              <a:buFontTx/>
              <a:buNone/>
            </a:pPr>
            <a:r>
              <a:rPr lang="ja-JP" altLang="en-US" sz="2400" b="1" dirty="0">
                <a:solidFill>
                  <a:srgbClr val="FF0000"/>
                </a:solidFill>
                <a:effectLst>
                  <a:outerShdw blurRad="38100" dist="38100" dir="2700000" algn="tl">
                    <a:srgbClr val="C0C0C0"/>
                  </a:outerShdw>
                </a:effectLst>
                <a:sym typeface="Wingdings" pitchFamily="2" charset="2"/>
              </a:rPr>
              <a:t>　</a:t>
            </a:r>
            <a:r>
              <a:rPr lang="en-US" altLang="ja-JP" sz="2400" b="1" dirty="0" smtClean="0">
                <a:solidFill>
                  <a:srgbClr val="FF0000"/>
                </a:solidFill>
                <a:effectLst>
                  <a:outerShdw blurRad="38100" dist="38100" dir="2700000" algn="tl">
                    <a:srgbClr val="C0C0C0"/>
                  </a:outerShdw>
                </a:effectLst>
                <a:sym typeface="Wingdings" panose="05000000000000000000"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en-US" altLang="ja-JP" sz="2400" dirty="0" smtClean="0"/>
              <a:t>ex) find all values of 1 digit</a:t>
            </a:r>
          </a:p>
          <a:p>
            <a:pPr>
              <a:lnSpc>
                <a:spcPct val="90000"/>
              </a:lnSpc>
              <a:buFontTx/>
              <a:buNone/>
            </a:pPr>
            <a:endParaRPr lang="ja-JP" altLang="en-US" sz="2400" b="1" dirty="0">
              <a:solidFill>
                <a:srgbClr val="FF0000"/>
              </a:solidFill>
              <a:effectLst>
                <a:outerShdw blurRad="38100" dist="38100" dir="2700000" algn="tl">
                  <a:srgbClr val="C0C0C0"/>
                </a:outerShdw>
              </a:effectLst>
              <a:sym typeface="Wingdings" pitchFamily="2" charset="2"/>
            </a:endParaRPr>
          </a:p>
          <a:p>
            <a:pPr>
              <a:lnSpc>
                <a:spcPct val="90000"/>
              </a:lnSpc>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Some structure would make the search efficient</a:t>
            </a:r>
          </a:p>
          <a:p>
            <a:pPr>
              <a:lnSpc>
                <a:spcPct val="90000"/>
              </a:lnSpc>
              <a:buFontTx/>
              <a:buNone/>
            </a:pPr>
            <a:endParaRPr lang="ja-JP" altLang="en-US" sz="2400" dirty="0"/>
          </a:p>
          <a:p>
            <a:pPr>
              <a:lnSpc>
                <a:spcPct val="90000"/>
              </a:lnSpc>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en-US" altLang="ja-JP" sz="2400" dirty="0" smtClean="0"/>
              <a:t>A simple case is classification by values, since we usually want to find values near by the given key</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ln/>
          <a:effectLst>
            <a:outerShdw dist="53882" dir="2700000" algn="ctr" rotWithShape="0">
              <a:schemeClr val="bg2">
                <a:alpha val="50000"/>
              </a:schemeClr>
            </a:outerShdw>
          </a:effectLst>
        </p:spPr>
        <p:txBody>
          <a:bodyPr/>
          <a:lstStyle/>
          <a:p>
            <a:r>
              <a:rPr lang="en-US" altLang="ja-JP" sz="3600" dirty="0" smtClean="0">
                <a:solidFill>
                  <a:schemeClr val="bg1"/>
                </a:solidFill>
                <a:effectLst>
                  <a:outerShdw blurRad="38100" dist="38100" dir="2700000" algn="tl">
                    <a:srgbClr val="000000"/>
                  </a:outerShdw>
                </a:effectLst>
              </a:rPr>
              <a:t>Idea of Bucket</a:t>
            </a:r>
            <a:endParaRPr lang="en-US" altLang="ja-JP" sz="3600" b="1" dirty="0">
              <a:solidFill>
                <a:schemeClr val="bg1"/>
              </a:solidFill>
              <a:effectLst>
                <a:outerShdw blurRad="38100" dist="38100" dir="2700000" algn="tl">
                  <a:srgbClr val="000000"/>
                </a:outerShdw>
              </a:effectLst>
            </a:endParaRPr>
          </a:p>
        </p:txBody>
      </p:sp>
      <p:sp>
        <p:nvSpPr>
          <p:cNvPr id="94211" name="Rectangle 3"/>
          <p:cNvSpPr>
            <a:spLocks noGrp="1" noChangeArrowheads="1"/>
          </p:cNvSpPr>
          <p:nvPr>
            <p:ph type="body" idx="1"/>
          </p:nvPr>
        </p:nvSpPr>
        <p:spPr>
          <a:xfrm>
            <a:off x="250825" y="1123950"/>
            <a:ext cx="8424863" cy="3744913"/>
          </a:xfrm>
        </p:spPr>
        <p:txBody>
          <a:bodyPr/>
          <a:lstStyle/>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We prepare one structure (array, list, etc.) for each value,  then the values are classified</a:t>
            </a:r>
          </a:p>
          <a:p>
            <a:pPr>
              <a:buFontTx/>
              <a:buNone/>
            </a:pPr>
            <a:endParaRPr lang="ja-JP" altLang="en-US" sz="2400" dirty="0"/>
          </a:p>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Ex) </a:t>
            </a:r>
            <a:r>
              <a:rPr lang="en-US" altLang="ja-JP" sz="2400" dirty="0" smtClean="0"/>
              <a:t>we are given numbers from 0 to</a:t>
            </a:r>
            <a:r>
              <a:rPr lang="ja-JP" altLang="en-US" sz="2400" dirty="0" smtClean="0"/>
              <a:t> </a:t>
            </a:r>
            <a:r>
              <a:rPr lang="en-US" altLang="ja-JP" sz="2400" dirty="0" smtClean="0"/>
              <a:t>99, and classify them according to their digits in ten’s place</a:t>
            </a:r>
          </a:p>
          <a:p>
            <a:pPr>
              <a:buFontTx/>
              <a:buNone/>
            </a:pPr>
            <a:endParaRPr lang="ja-JP" altLang="en-US" sz="2400" b="1" dirty="0">
              <a:solidFill>
                <a:srgbClr val="FF0000"/>
              </a:solidFill>
              <a:effectLst>
                <a:outerShdw blurRad="38100" dist="38100" dir="2700000" algn="tl">
                  <a:srgbClr val="C0C0C0"/>
                </a:outerShdw>
              </a:effectLst>
              <a:sym typeface="Wingdings" pitchFamily="2" charset="2"/>
            </a:endParaRPr>
          </a:p>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Each structure is realized by a list, since we don’t know the size of the structures after inputting all the numbers</a:t>
            </a:r>
          </a:p>
          <a:p>
            <a:pPr>
              <a:buFontTx/>
              <a:buNone/>
            </a:pPr>
            <a:endParaRPr lang="ja-JP" altLang="en-US" sz="2400" dirty="0"/>
          </a:p>
        </p:txBody>
      </p:sp>
      <p:graphicFrame>
        <p:nvGraphicFramePr>
          <p:cNvPr id="6" name="Group 4"/>
          <p:cNvGraphicFramePr>
            <a:graphicFrameLocks noGrp="1"/>
          </p:cNvGraphicFramePr>
          <p:nvPr>
            <p:extLst>
              <p:ext uri="{D42A27DB-BD31-4B8C-83A1-F6EECF244321}">
                <p14:modId xmlns:p14="http://schemas.microsoft.com/office/powerpoint/2010/main" val="2918980904"/>
              </p:ext>
            </p:extLst>
          </p:nvPr>
        </p:nvGraphicFramePr>
        <p:xfrm>
          <a:off x="4139952" y="6021288"/>
          <a:ext cx="4056062" cy="518160"/>
        </p:xfrm>
        <a:graphic>
          <a:graphicData uri="http://schemas.openxmlformats.org/drawingml/2006/table">
            <a:tbl>
              <a:tblPr/>
              <a:tblGrid>
                <a:gridCol w="405749"/>
                <a:gridCol w="405749"/>
                <a:gridCol w="405749"/>
                <a:gridCol w="405749"/>
                <a:gridCol w="405749"/>
                <a:gridCol w="404321"/>
                <a:gridCol w="405749"/>
                <a:gridCol w="405749"/>
                <a:gridCol w="405749"/>
                <a:gridCol w="405749"/>
              </a:tblGrid>
              <a:tr h="4476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0</a:t>
                      </a:r>
                      <a:endPar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1</a:t>
                      </a:r>
                      <a:endPar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2</a:t>
                      </a:r>
                      <a:endPar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3</a:t>
                      </a:r>
                      <a:endPar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4</a:t>
                      </a:r>
                      <a:endPar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5</a:t>
                      </a:r>
                      <a:endPar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6</a:t>
                      </a:r>
                      <a:endPar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7</a:t>
                      </a:r>
                      <a:endPar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8</a:t>
                      </a:r>
                      <a:endPar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9</a:t>
                      </a:r>
                      <a:endPar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ln/>
          <a:effectLst>
            <a:outerShdw dist="53882" dir="2700000" algn="ctr" rotWithShape="0">
              <a:schemeClr val="bg2">
                <a:alpha val="50000"/>
              </a:schemeClr>
            </a:outerShdw>
          </a:effectLst>
        </p:spPr>
        <p:txBody>
          <a:bodyPr/>
          <a:lstStyle/>
          <a:p>
            <a:r>
              <a:rPr lang="en-US" altLang="ja-JP" sz="3600" dirty="0" smtClean="0">
                <a:solidFill>
                  <a:schemeClr val="bg1"/>
                </a:solidFill>
                <a:effectLst>
                  <a:outerShdw blurRad="38100" dist="38100" dir="2700000" algn="tl">
                    <a:srgbClr val="000000"/>
                  </a:outerShdw>
                </a:effectLst>
              </a:rPr>
              <a:t>Usage of Bucket</a:t>
            </a:r>
            <a:endParaRPr lang="en-US" altLang="ja-JP" sz="3600" b="1" dirty="0">
              <a:solidFill>
                <a:schemeClr val="bg1"/>
              </a:solidFill>
              <a:effectLst>
                <a:outerShdw blurRad="38100" dist="38100" dir="2700000" algn="tl">
                  <a:srgbClr val="000000"/>
                </a:outerShdw>
              </a:effectLst>
            </a:endParaRPr>
          </a:p>
        </p:txBody>
      </p:sp>
      <p:sp>
        <p:nvSpPr>
          <p:cNvPr id="98307" name="Rectangle 3"/>
          <p:cNvSpPr>
            <a:spLocks noGrp="1" noChangeArrowheads="1"/>
          </p:cNvSpPr>
          <p:nvPr>
            <p:ph type="body" idx="1"/>
          </p:nvPr>
        </p:nvSpPr>
        <p:spPr>
          <a:xfrm>
            <a:off x="468313" y="1196975"/>
            <a:ext cx="8135937" cy="5400675"/>
          </a:xfrm>
        </p:spPr>
        <p:txBody>
          <a:bodyPr/>
          <a:lstStyle/>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Sorting numbers by their</a:t>
            </a:r>
            <a:r>
              <a:rPr lang="ja-JP" altLang="en-US" sz="2400" dirty="0"/>
              <a:t> </a:t>
            </a:r>
            <a:r>
              <a:rPr lang="en-US" altLang="ja-JP" sz="2400" dirty="0" smtClean="0"/>
              <a:t>digits in ten’s place</a:t>
            </a:r>
          </a:p>
          <a:p>
            <a:pPr>
              <a:buFontTx/>
              <a:buNone/>
            </a:pPr>
            <a:endParaRPr lang="ja-JP" altLang="en-US" sz="2400" b="1" dirty="0">
              <a:solidFill>
                <a:srgbClr val="FF0000"/>
              </a:solidFill>
              <a:effectLst>
                <a:outerShdw blurRad="38100" dist="38100" dir="2700000" algn="tl">
                  <a:srgbClr val="C0C0C0"/>
                </a:outerShdw>
              </a:effectLst>
              <a:sym typeface="Wingdings" pitchFamily="2" charset="2"/>
            </a:endParaRPr>
          </a:p>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Transposition of a sparse matrix</a:t>
            </a:r>
          </a:p>
          <a:p>
            <a:pPr>
              <a:buFontTx/>
              <a:buNone/>
            </a:pPr>
            <a:endParaRPr lang="ja-JP" altLang="en-US" sz="2400" dirty="0"/>
          </a:p>
          <a:p>
            <a:pPr>
              <a:buFontTx/>
              <a:buNone/>
            </a:pPr>
            <a:r>
              <a:rPr lang="en-US" altLang="ja-JP" sz="2400" b="1" dirty="0">
                <a:solidFill>
                  <a:srgbClr val="006600"/>
                </a:solidFill>
              </a:rPr>
              <a:t>A</a:t>
            </a:r>
            <a:r>
              <a:rPr lang="en-US" altLang="ja-JP" sz="2400" dirty="0"/>
              <a:t>: 1,9,5</a:t>
            </a:r>
          </a:p>
          <a:p>
            <a:pPr>
              <a:buFontTx/>
              <a:buNone/>
            </a:pPr>
            <a:r>
              <a:rPr lang="en-US" altLang="ja-JP" sz="2400" b="1" dirty="0">
                <a:solidFill>
                  <a:srgbClr val="006600"/>
                </a:solidFill>
              </a:rPr>
              <a:t>B</a:t>
            </a:r>
            <a:r>
              <a:rPr lang="en-US" altLang="ja-JP" sz="2400" dirty="0"/>
              <a:t>: 1,2</a:t>
            </a:r>
          </a:p>
          <a:p>
            <a:pPr>
              <a:buFontTx/>
              <a:buNone/>
            </a:pPr>
            <a:r>
              <a:rPr lang="en-US" altLang="ja-JP" sz="2400" b="1" dirty="0">
                <a:solidFill>
                  <a:srgbClr val="006600"/>
                </a:solidFill>
              </a:rPr>
              <a:t>C</a:t>
            </a:r>
            <a:r>
              <a:rPr lang="en-US" altLang="ja-JP" sz="2400" dirty="0"/>
              <a:t>: 1,6,7</a:t>
            </a:r>
          </a:p>
          <a:p>
            <a:pPr>
              <a:buFontTx/>
              <a:buNone/>
            </a:pPr>
            <a:r>
              <a:rPr lang="en-US" altLang="ja-JP" sz="2400" b="1" dirty="0">
                <a:solidFill>
                  <a:srgbClr val="006600"/>
                </a:solidFill>
              </a:rPr>
              <a:t>D</a:t>
            </a:r>
            <a:r>
              <a:rPr lang="en-US" altLang="ja-JP" sz="2400" dirty="0"/>
              <a:t>: 4,5</a:t>
            </a:r>
          </a:p>
          <a:p>
            <a:pPr>
              <a:buFontTx/>
              <a:buNone/>
            </a:pPr>
            <a:endParaRPr lang="ja-JP" altLang="en-US" sz="2400" dirty="0"/>
          </a:p>
          <a:p>
            <a:pPr>
              <a:buFontTx/>
              <a:buNone/>
            </a:pPr>
            <a:endParaRPr lang="ja-JP" altLang="en-US" sz="2400" dirty="0"/>
          </a:p>
        </p:txBody>
      </p:sp>
      <p:graphicFrame>
        <p:nvGraphicFramePr>
          <p:cNvPr id="6" name="Group 4"/>
          <p:cNvGraphicFramePr>
            <a:graphicFrameLocks noGrp="1"/>
          </p:cNvGraphicFramePr>
          <p:nvPr>
            <p:extLst>
              <p:ext uri="{D42A27DB-BD31-4B8C-83A1-F6EECF244321}">
                <p14:modId xmlns:p14="http://schemas.microsoft.com/office/powerpoint/2010/main" val="2918980904"/>
              </p:ext>
            </p:extLst>
          </p:nvPr>
        </p:nvGraphicFramePr>
        <p:xfrm>
          <a:off x="4139952" y="6021288"/>
          <a:ext cx="4056062" cy="518160"/>
        </p:xfrm>
        <a:graphic>
          <a:graphicData uri="http://schemas.openxmlformats.org/drawingml/2006/table">
            <a:tbl>
              <a:tblPr/>
              <a:tblGrid>
                <a:gridCol w="405749"/>
                <a:gridCol w="405749"/>
                <a:gridCol w="405749"/>
                <a:gridCol w="405749"/>
                <a:gridCol w="405749"/>
                <a:gridCol w="404321"/>
                <a:gridCol w="405749"/>
                <a:gridCol w="405749"/>
                <a:gridCol w="405749"/>
                <a:gridCol w="405749"/>
              </a:tblGrid>
              <a:tr h="4476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0</a:t>
                      </a:r>
                      <a:endPar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1</a:t>
                      </a:r>
                      <a:endPar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2</a:t>
                      </a:r>
                      <a:endPar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3</a:t>
                      </a:r>
                      <a:endPar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4</a:t>
                      </a:r>
                      <a:endPar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5</a:t>
                      </a:r>
                      <a:endPar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6</a:t>
                      </a:r>
                      <a:endPar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7</a:t>
                      </a:r>
                      <a:endPar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8</a:t>
                      </a:r>
                      <a:endPar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9</a:t>
                      </a:r>
                      <a:endPar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ln/>
          <a:effectLst>
            <a:outerShdw dist="53882" dir="2700000" algn="ctr" rotWithShape="0">
              <a:schemeClr val="bg2">
                <a:alpha val="50000"/>
              </a:schemeClr>
            </a:outerShdw>
          </a:effectLst>
        </p:spPr>
        <p:txBody>
          <a:bodyPr/>
          <a:lstStyle/>
          <a:p>
            <a:r>
              <a:rPr lang="en-US" altLang="ja-JP" sz="3600" dirty="0" smtClean="0">
                <a:solidFill>
                  <a:schemeClr val="bg1"/>
                </a:solidFill>
                <a:effectLst>
                  <a:outerShdw blurRad="38100" dist="38100" dir="2700000" algn="tl">
                    <a:srgbClr val="000000"/>
                  </a:outerShdw>
                </a:effectLst>
              </a:rPr>
              <a:t>Application: Radix Sort</a:t>
            </a:r>
            <a:endParaRPr lang="en-US" altLang="ja-JP" sz="3600" b="1" dirty="0">
              <a:solidFill>
                <a:schemeClr val="bg1"/>
              </a:solidFill>
              <a:effectLst>
                <a:outerShdw blurRad="38100" dist="38100" dir="2700000" algn="tl">
                  <a:srgbClr val="000000"/>
                </a:outerShdw>
              </a:effectLst>
            </a:endParaRPr>
          </a:p>
        </p:txBody>
      </p:sp>
      <p:sp>
        <p:nvSpPr>
          <p:cNvPr id="99331" name="Rectangle 3"/>
          <p:cNvSpPr>
            <a:spLocks noGrp="1" noChangeArrowheads="1"/>
          </p:cNvSpPr>
          <p:nvPr>
            <p:ph type="body" idx="1"/>
          </p:nvPr>
        </p:nvSpPr>
        <p:spPr>
          <a:xfrm>
            <a:off x="468313" y="1196975"/>
            <a:ext cx="8135937" cy="5400675"/>
          </a:xfrm>
        </p:spPr>
        <p:txBody>
          <a:bodyPr/>
          <a:lstStyle/>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Buckets can sort the numbers by a digit in linear time</a:t>
            </a:r>
          </a:p>
          <a:p>
            <a:pPr>
              <a:buFontTx/>
              <a:buNone/>
            </a:pPr>
            <a:endParaRPr lang="ja-JP" altLang="en-US" sz="2400" b="1" dirty="0">
              <a:solidFill>
                <a:srgbClr val="FF0000"/>
              </a:solidFill>
              <a:effectLst>
                <a:outerShdw blurRad="38100" dist="38100" dir="2700000" algn="tl">
                  <a:srgbClr val="C0C0C0"/>
                </a:outerShdw>
              </a:effectLst>
              <a:sym typeface="Wingdings" pitchFamily="2" charset="2"/>
            </a:endParaRPr>
          </a:p>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Using this, we repeatedly sort the numbers from lower-orders to higher orders, with keeping the past order in the ties</a:t>
            </a:r>
          </a:p>
          <a:p>
            <a:pPr>
              <a:buFontTx/>
              <a:buNone/>
            </a:pPr>
            <a:endParaRPr lang="ja-JP" altLang="en-US" sz="2400" dirty="0"/>
          </a:p>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We need two buckets, but they can be one;</a:t>
            </a:r>
          </a:p>
          <a:p>
            <a:pPr>
              <a:buFontTx/>
              <a:buNone/>
            </a:pPr>
            <a:r>
              <a:rPr lang="en-US" altLang="ja-JP" sz="2400" dirty="0"/>
              <a:t> </a:t>
            </a:r>
            <a:r>
              <a:rPr lang="en-US" altLang="ja-JP" sz="2400" dirty="0" smtClean="0"/>
              <a:t>   we insert all numbers in the first bucket, keeping the ordering, and re-sort by scanning the bucket</a:t>
            </a:r>
          </a:p>
          <a:p>
            <a:pPr>
              <a:buFontTx/>
              <a:buNone/>
            </a:pPr>
            <a:endParaRPr lang="ja-JP" altLang="en-US" sz="2400" dirty="0"/>
          </a:p>
          <a:p>
            <a:pPr>
              <a:buFontTx/>
              <a:buNone/>
            </a:pPr>
            <a:endParaRPr lang="ja-JP" altLang="en-US" sz="2400" dirty="0"/>
          </a:p>
        </p:txBody>
      </p:sp>
      <p:graphicFrame>
        <p:nvGraphicFramePr>
          <p:cNvPr id="5" name="Group 4"/>
          <p:cNvGraphicFramePr>
            <a:graphicFrameLocks noGrp="1"/>
          </p:cNvGraphicFramePr>
          <p:nvPr>
            <p:extLst>
              <p:ext uri="{D42A27DB-BD31-4B8C-83A1-F6EECF244321}">
                <p14:modId xmlns:p14="http://schemas.microsoft.com/office/powerpoint/2010/main" val="2918980904"/>
              </p:ext>
            </p:extLst>
          </p:nvPr>
        </p:nvGraphicFramePr>
        <p:xfrm>
          <a:off x="4139952" y="6021288"/>
          <a:ext cx="4056062" cy="518160"/>
        </p:xfrm>
        <a:graphic>
          <a:graphicData uri="http://schemas.openxmlformats.org/drawingml/2006/table">
            <a:tbl>
              <a:tblPr/>
              <a:tblGrid>
                <a:gridCol w="405749"/>
                <a:gridCol w="405749"/>
                <a:gridCol w="405749"/>
                <a:gridCol w="405749"/>
                <a:gridCol w="405749"/>
                <a:gridCol w="404321"/>
                <a:gridCol w="405749"/>
                <a:gridCol w="405749"/>
                <a:gridCol w="405749"/>
                <a:gridCol w="405749"/>
              </a:tblGrid>
              <a:tr h="4476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0</a:t>
                      </a:r>
                      <a:endPar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1</a:t>
                      </a:r>
                      <a:endPar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2</a:t>
                      </a:r>
                      <a:endPar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3</a:t>
                      </a:r>
                      <a:endPar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4</a:t>
                      </a:r>
                      <a:endPar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5</a:t>
                      </a:r>
                      <a:endPar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6</a:t>
                      </a:r>
                      <a:endPar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7</a:t>
                      </a:r>
                      <a:endPar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8</a:t>
                      </a:r>
                      <a:endPar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9</a:t>
                      </a:r>
                      <a:endPar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ln/>
          <a:effectLst>
            <a:outerShdw dist="53882" dir="2700000" algn="ctr" rotWithShape="0">
              <a:schemeClr val="bg2">
                <a:alpha val="50000"/>
              </a:schemeClr>
            </a:outerShdw>
          </a:effectLst>
        </p:spPr>
        <p:txBody>
          <a:bodyPr/>
          <a:lstStyle/>
          <a:p>
            <a:r>
              <a:rPr lang="en-US" altLang="ja-JP" sz="3600" dirty="0" smtClean="0">
                <a:solidFill>
                  <a:schemeClr val="bg1"/>
                </a:solidFill>
                <a:effectLst>
                  <a:outerShdw blurRad="38100" dist="38100" dir="2700000" algn="tl">
                    <a:srgbClr val="000000"/>
                  </a:outerShdw>
                </a:effectLst>
              </a:rPr>
              <a:t>Hash</a:t>
            </a:r>
            <a:endParaRPr lang="en-US" altLang="ja-JP" sz="3600" b="1" dirty="0">
              <a:solidFill>
                <a:schemeClr val="bg1"/>
              </a:solidFill>
              <a:effectLst>
                <a:outerShdw blurRad="38100" dist="38100" dir="2700000" algn="tl">
                  <a:srgbClr val="000000"/>
                </a:outerShdw>
              </a:effectLst>
            </a:endParaRPr>
          </a:p>
        </p:txBody>
      </p:sp>
      <p:sp>
        <p:nvSpPr>
          <p:cNvPr id="104451" name="Rectangle 3"/>
          <p:cNvSpPr>
            <a:spLocks noGrp="1" noChangeArrowheads="1"/>
          </p:cNvSpPr>
          <p:nvPr>
            <p:ph type="body" idx="1"/>
          </p:nvPr>
        </p:nvSpPr>
        <p:spPr>
          <a:xfrm>
            <a:off x="250825" y="1123950"/>
            <a:ext cx="8424863" cy="4826000"/>
          </a:xfrm>
        </p:spPr>
        <p:txBody>
          <a:bodyPr/>
          <a:lstStyle/>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Buckets are useful when the values are classified finely, </a:t>
            </a:r>
          </a:p>
          <a:p>
            <a:pPr>
              <a:buFontTx/>
              <a:buNone/>
            </a:pPr>
            <a:r>
              <a:rPr lang="en-US" altLang="ja-JP" sz="2400" dirty="0"/>
              <a:t> </a:t>
            </a:r>
            <a:r>
              <a:rPr lang="en-US" altLang="ja-JP" sz="2400" dirty="0" smtClean="0"/>
              <a:t>however, then, we need many buckets</a:t>
            </a:r>
          </a:p>
          <a:p>
            <a:pPr>
              <a:buFontTx/>
              <a:buNone/>
            </a:pPr>
            <a:endParaRPr lang="ja-JP" altLang="en-US" sz="2400" b="1" dirty="0">
              <a:solidFill>
                <a:srgbClr val="FF0000"/>
              </a:solidFill>
              <a:effectLst>
                <a:outerShdw blurRad="38100" dist="38100" dir="2700000" algn="tl">
                  <a:srgbClr val="C0C0C0"/>
                </a:outerShdw>
              </a:effectLst>
              <a:sym typeface="Wingdings" pitchFamily="2" charset="2"/>
            </a:endParaRPr>
          </a:p>
          <a:p>
            <a:pPr>
              <a:buFontTx/>
              <a:buNone/>
            </a:pPr>
            <a:r>
              <a:rPr lang="ja-JP" altLang="en-US" sz="2400" b="1" dirty="0">
                <a:solidFill>
                  <a:srgbClr val="FF0000"/>
                </a:solidFill>
                <a:effectLst>
                  <a:outerShdw blurRad="38100" dist="38100" dir="2700000" algn="tl">
                    <a:srgbClr val="C0C0C0"/>
                  </a:outerShdw>
                </a:effectLst>
                <a:sym typeface="Wingdings" pitchFamily="2" charset="2"/>
              </a:rPr>
              <a:t> </a:t>
            </a:r>
            <a:r>
              <a:rPr lang="en-US" altLang="ja-JP" sz="2400" b="1" dirty="0" smtClean="0">
                <a:solidFill>
                  <a:srgbClr val="FF0000"/>
                </a:solidFill>
                <a:effectLst>
                  <a:outerShdw blurRad="38100" dist="38100" dir="2700000" algn="tl">
                    <a:srgbClr val="C0C0C0"/>
                  </a:outerShdw>
                </a:effectLst>
                <a:sym typeface="Wingdings" panose="05000000000000000000"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en-US" altLang="ja-JP" sz="2400" dirty="0" smtClean="0"/>
              <a:t>we need huge memory</a:t>
            </a:r>
          </a:p>
          <a:p>
            <a:pPr>
              <a:buFontTx/>
              <a:buNone/>
            </a:pPr>
            <a:r>
              <a:rPr lang="en-US" altLang="ja-JP" sz="2400" dirty="0"/>
              <a:t> </a:t>
            </a:r>
            <a:r>
              <a:rPr lang="en-US" altLang="ja-JP" sz="2400" dirty="0" smtClean="0"/>
              <a:t> moreover, scanning the bucket takes long time</a:t>
            </a:r>
          </a:p>
          <a:p>
            <a:pPr>
              <a:buFontTx/>
              <a:buNone/>
            </a:pPr>
            <a:endParaRPr lang="ja-JP" altLang="en-US" sz="2400" b="1" dirty="0">
              <a:solidFill>
                <a:srgbClr val="FF0000"/>
              </a:solidFill>
              <a:effectLst>
                <a:outerShdw blurRad="38100" dist="38100" dir="2700000" algn="tl">
                  <a:srgbClr val="C0C0C0"/>
                </a:outerShdw>
              </a:effectLst>
              <a:sym typeface="Wingdings" pitchFamily="2" charset="2"/>
            </a:endParaRPr>
          </a:p>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 then, are their any trade-off; such as high, but not perfect, accuracy, and non-large memory</a:t>
            </a:r>
          </a:p>
          <a:p>
            <a:pPr>
              <a:buFontTx/>
              <a:buNone/>
            </a:pPr>
            <a:endParaRPr lang="en-US" altLang="ja-JP" sz="2400" dirty="0"/>
          </a:p>
          <a:p>
            <a:pPr>
              <a:buFontTx/>
              <a:buNone/>
            </a:pPr>
            <a:r>
              <a:rPr lang="en-US" altLang="ja-JP" sz="2400" b="1" dirty="0">
                <a:solidFill>
                  <a:srgbClr val="FF0000"/>
                </a:solidFill>
                <a:effectLst>
                  <a:outerShdw blurRad="38100" dist="38100" dir="2700000" algn="tl">
                    <a:srgbClr val="C0C0C0"/>
                  </a:outerShdw>
                </a:effectLst>
                <a:sym typeface="Wingdings" pitchFamily="2" charset="2"/>
              </a:rPr>
              <a:t>•</a:t>
            </a:r>
            <a:r>
              <a:rPr lang="ja-JP" altLang="en-US" sz="2400" dirty="0"/>
              <a:t> </a:t>
            </a:r>
            <a:r>
              <a:rPr lang="en-US" altLang="ja-JP" sz="2400" dirty="0" smtClean="0"/>
              <a:t>Further, we can restrict ourselves to just “find this value”</a:t>
            </a:r>
          </a:p>
          <a:p>
            <a:pPr>
              <a:buFontTx/>
              <a:buNone/>
            </a:pPr>
            <a:r>
              <a:rPr lang="en-US" altLang="ja-JP" sz="2400" dirty="0"/>
              <a:t> </a:t>
            </a:r>
            <a:r>
              <a:rPr lang="en-US" altLang="ja-JP" sz="2400" dirty="0" smtClean="0"/>
              <a:t> neither “larger than this”, nor “between XXX and YYY”</a:t>
            </a:r>
          </a:p>
          <a:p>
            <a:pPr>
              <a:buFontTx/>
              <a:buNone/>
            </a:pPr>
            <a:endParaRPr lang="en-US" altLang="ja-JP" sz="2400" dirty="0"/>
          </a:p>
          <a:p>
            <a:pPr>
              <a:buFontTx/>
              <a:buNone/>
            </a:pPr>
            <a:endParaRPr lang="ja-JP" altLang="en-US" sz="2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ln/>
          <a:effectLst>
            <a:outerShdw dist="53882" dir="2700000" algn="ctr" rotWithShape="0">
              <a:schemeClr val="bg2">
                <a:alpha val="50000"/>
              </a:schemeClr>
            </a:outerShdw>
          </a:effectLst>
        </p:spPr>
        <p:txBody>
          <a:bodyPr/>
          <a:lstStyle/>
          <a:p>
            <a:r>
              <a:rPr lang="en-US" altLang="ja-JP" sz="3600" dirty="0" smtClean="0">
                <a:solidFill>
                  <a:schemeClr val="bg1"/>
                </a:solidFill>
                <a:effectLst>
                  <a:outerShdw blurRad="38100" dist="38100" dir="2700000" algn="tl">
                    <a:srgbClr val="000000"/>
                  </a:outerShdw>
                </a:effectLst>
              </a:rPr>
              <a:t>Memory by Array</a:t>
            </a:r>
            <a:endParaRPr lang="ja-JP" altLang="en-US" sz="3600" dirty="0">
              <a:solidFill>
                <a:schemeClr val="bg1"/>
              </a:solidFill>
              <a:effectLst>
                <a:outerShdw blurRad="38100" dist="38100" dir="2700000" algn="tl">
                  <a:srgbClr val="000000"/>
                </a:outerShdw>
              </a:effectLst>
            </a:endParaRPr>
          </a:p>
        </p:txBody>
      </p:sp>
      <p:sp>
        <p:nvSpPr>
          <p:cNvPr id="63491" name="Rectangle 3"/>
          <p:cNvSpPr>
            <a:spLocks noGrp="1" noChangeArrowheads="1"/>
          </p:cNvSpPr>
          <p:nvPr>
            <p:ph type="body" idx="1"/>
          </p:nvPr>
        </p:nvSpPr>
        <p:spPr>
          <a:xfrm>
            <a:off x="468313" y="1196975"/>
            <a:ext cx="8135937" cy="5184775"/>
          </a:xfrm>
        </p:spPr>
        <p:txBody>
          <a:bodyPr/>
          <a:lstStyle/>
          <a:p>
            <a:pPr>
              <a:lnSpc>
                <a:spcPct val="90000"/>
              </a:lnSpc>
              <a:buFontTx/>
              <a:buNone/>
            </a:pPr>
            <a:r>
              <a:rPr lang="en-US" altLang="ja-JP" sz="2400" b="1" dirty="0" smtClean="0">
                <a:solidFill>
                  <a:srgbClr val="006600"/>
                </a:solidFill>
                <a:effectLst>
                  <a:outerShdw blurRad="38100" dist="38100" dir="2700000" algn="tl">
                    <a:srgbClr val="C0C0C0"/>
                  </a:outerShdw>
                </a:effectLst>
              </a:rPr>
              <a:t>Question:</a:t>
            </a:r>
            <a:r>
              <a:rPr lang="en-US" altLang="ja-JP" sz="2400" dirty="0" smtClean="0"/>
              <a:t> we want to memorize the data, that come one by one. How do we memorize them?</a:t>
            </a:r>
          </a:p>
          <a:p>
            <a:pPr>
              <a:lnSpc>
                <a:spcPct val="90000"/>
              </a:lnSpc>
              <a:buFontTx/>
              <a:buNone/>
            </a:pPr>
            <a:endParaRPr lang="ja-JP" altLang="en-US" sz="2400" dirty="0"/>
          </a:p>
          <a:p>
            <a:pPr marL="0" indent="0">
              <a:lnSpc>
                <a:spcPct val="90000"/>
              </a:lnSpc>
              <a:buNone/>
            </a:pPr>
            <a:r>
              <a:rPr lang="en-US" altLang="ja-JP" sz="2400" b="1" dirty="0">
                <a:solidFill>
                  <a:srgbClr val="FF0000"/>
                </a:solidFill>
                <a:effectLst>
                  <a:outerShdw blurRad="38100" dist="38100" dir="2700000" algn="tl">
                    <a:srgbClr val="C0C0C0"/>
                  </a:outerShdw>
                </a:effectLst>
                <a:sym typeface="Wingdings" pitchFamily="2" charset="2"/>
              </a:rPr>
              <a:t> </a:t>
            </a:r>
            <a:r>
              <a:rPr lang="en-US" altLang="ja-JP" sz="2400" b="1" dirty="0" smtClean="0">
                <a:solidFill>
                  <a:srgbClr val="006600"/>
                </a:solidFill>
                <a:effectLst>
                  <a:outerShdw blurRad="38100" dist="38100" dir="2700000" algn="tl">
                    <a:srgbClr val="C0C0C0"/>
                  </a:outerShdw>
                </a:effectLst>
              </a:rPr>
              <a:t>Answer:</a:t>
            </a:r>
            <a:r>
              <a:rPr lang="ja-JP" altLang="en-US" sz="2400" dirty="0" smtClean="0"/>
              <a:t> </a:t>
            </a:r>
            <a:r>
              <a:rPr lang="en-US" altLang="ja-JP" sz="2400" dirty="0" smtClean="0"/>
              <a:t>write the latest at the next of the current end</a:t>
            </a:r>
          </a:p>
          <a:p>
            <a:pPr>
              <a:lnSpc>
                <a:spcPct val="90000"/>
              </a:lnSpc>
              <a:buFontTx/>
              <a:buNone/>
            </a:pPr>
            <a:endParaRPr lang="ja-JP" altLang="en-US" sz="2400" b="1" dirty="0">
              <a:solidFill>
                <a:srgbClr val="FF0000"/>
              </a:solidFill>
              <a:effectLst>
                <a:outerShdw blurRad="38100" dist="38100" dir="2700000" algn="tl">
                  <a:srgbClr val="C0C0C0"/>
                </a:outerShdw>
              </a:effectLst>
              <a:sym typeface="Wingdings" pitchFamily="2" charset="2"/>
            </a:endParaRPr>
          </a:p>
          <a:p>
            <a:pPr>
              <a:lnSpc>
                <a:spcPct val="90000"/>
              </a:lnSpc>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However, memory has no function of keeping the time the value is written</a:t>
            </a:r>
          </a:p>
          <a:p>
            <a:pPr>
              <a:lnSpc>
                <a:spcPct val="90000"/>
              </a:lnSpc>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Even if they have, it is not easy to find the last one; there are huge number of memory units</a:t>
            </a:r>
          </a:p>
          <a:p>
            <a:pPr>
              <a:lnSpc>
                <a:spcPct val="90000"/>
              </a:lnSpc>
              <a:buFontTx/>
              <a:buNone/>
            </a:pPr>
            <a:endParaRPr lang="en-US" altLang="ja-JP" sz="2400" b="1" dirty="0" smtClean="0">
              <a:solidFill>
                <a:srgbClr val="FF0000"/>
              </a:solidFill>
              <a:effectLst>
                <a:outerShdw blurRad="38100" dist="38100" dir="2700000" algn="tl">
                  <a:srgbClr val="C0C0C0"/>
                </a:outerShdw>
              </a:effectLst>
              <a:sym typeface="Wingdings" pitchFamily="2" charset="2"/>
            </a:endParaRPr>
          </a:p>
          <a:p>
            <a:pPr>
              <a:lnSpc>
                <a:spcPct val="90000"/>
              </a:lnSpc>
              <a:buFontTx/>
              <a:buNone/>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effectLst>
                  <a:outerShdw blurRad="38100" dist="38100" dir="2700000" algn="tl">
                    <a:srgbClr val="C0C0C0"/>
                  </a:outerShdw>
                </a:effectLst>
              </a:rPr>
              <a:t> </a:t>
            </a:r>
            <a:r>
              <a:rPr lang="en-US" altLang="ja-JP" sz="2400" dirty="0" smtClean="0"/>
              <a:t>…thus, we use a memory as a variable keeping the position of the unit of written last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349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3491">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3491">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349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ln/>
          <a:effectLst>
            <a:outerShdw dist="53882" dir="2700000" algn="ctr" rotWithShape="0">
              <a:schemeClr val="bg2">
                <a:alpha val="50000"/>
              </a:schemeClr>
            </a:outerShdw>
          </a:effectLst>
        </p:spPr>
        <p:txBody>
          <a:bodyPr/>
          <a:lstStyle/>
          <a:p>
            <a:r>
              <a:rPr lang="en-US" altLang="ja-JP" sz="3600" dirty="0" smtClean="0">
                <a:solidFill>
                  <a:schemeClr val="bg1"/>
                </a:solidFill>
                <a:effectLst>
                  <a:outerShdw blurRad="38100" dist="38100" dir="2700000" algn="tl">
                    <a:srgbClr val="000000"/>
                  </a:outerShdw>
                </a:effectLst>
              </a:rPr>
              <a:t>Idea of Hash</a:t>
            </a:r>
            <a:endParaRPr lang="en-US" altLang="ja-JP" sz="3600" b="1" dirty="0">
              <a:solidFill>
                <a:schemeClr val="bg1"/>
              </a:solidFill>
              <a:effectLst>
                <a:outerShdw blurRad="38100" dist="38100" dir="2700000" algn="tl">
                  <a:srgbClr val="000000"/>
                </a:outerShdw>
              </a:effectLst>
            </a:endParaRPr>
          </a:p>
        </p:txBody>
      </p:sp>
      <p:sp>
        <p:nvSpPr>
          <p:cNvPr id="105475" name="Rectangle 3"/>
          <p:cNvSpPr>
            <a:spLocks noGrp="1" noChangeArrowheads="1"/>
          </p:cNvSpPr>
          <p:nvPr>
            <p:ph type="body" idx="1"/>
          </p:nvPr>
        </p:nvSpPr>
        <p:spPr>
          <a:xfrm>
            <a:off x="250825" y="981075"/>
            <a:ext cx="8713788" cy="5111750"/>
          </a:xfrm>
        </p:spPr>
        <p:txBody>
          <a:bodyPr/>
          <a:lstStyle/>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Consider the case of string data</a:t>
            </a:r>
          </a:p>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Question ”Is string </a:t>
            </a:r>
            <a:r>
              <a:rPr lang="en-US" altLang="ja-JP" sz="2400" b="1" dirty="0" smtClean="0">
                <a:solidFill>
                  <a:schemeClr val="accent2"/>
                </a:solidFill>
              </a:rPr>
              <a:t>S</a:t>
            </a:r>
            <a:r>
              <a:rPr lang="en-US" altLang="ja-JP" sz="2400" dirty="0" smtClean="0"/>
              <a:t> inside this bucket?” will be answered quickly, if we prepare buckets for all possibilities </a:t>
            </a:r>
          </a:p>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   </a:t>
            </a:r>
            <a:r>
              <a:rPr lang="en-US" altLang="ja-JP" sz="2400" dirty="0">
                <a:sym typeface="Wingdings" pitchFamily="2" charset="2"/>
              </a:rPr>
              <a:t> </a:t>
            </a:r>
            <a:r>
              <a:rPr lang="en-US" altLang="ja-JP" sz="2400" dirty="0" smtClean="0"/>
              <a:t>needs much memory space</a:t>
            </a:r>
            <a:endParaRPr lang="ja-JP" altLang="en-US" sz="2400" b="1" dirty="0">
              <a:solidFill>
                <a:srgbClr val="FF0000"/>
              </a:solidFill>
              <a:effectLst>
                <a:outerShdw blurRad="38100" dist="38100" dir="2700000" algn="tl">
                  <a:srgbClr val="C0C0C0"/>
                </a:outerShdw>
              </a:effectLst>
              <a:sym typeface="Wingdings" pitchFamily="2" charset="2"/>
            </a:endParaRPr>
          </a:p>
          <a:p>
            <a:pPr>
              <a:buFontTx/>
              <a:buNone/>
            </a:pPr>
            <a:endParaRPr lang="en-US" altLang="ja-JP" sz="2400" b="1" dirty="0" smtClean="0">
              <a:solidFill>
                <a:srgbClr val="FF0000"/>
              </a:solidFill>
              <a:effectLst>
                <a:outerShdw blurRad="38100" dist="38100" dir="2700000" algn="tl">
                  <a:srgbClr val="C0C0C0"/>
                </a:outerShdw>
              </a:effectLst>
              <a:sym typeface="Wingdings" pitchFamily="2" charset="2"/>
            </a:endParaRPr>
          </a:p>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en-US" altLang="ja-JP" sz="2400" dirty="0" smtClean="0"/>
              <a:t>However, we can assume usually that strings are not many</a:t>
            </a:r>
          </a:p>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So, let’s use the first two letters for the bucket classification</a:t>
            </a:r>
          </a:p>
          <a:p>
            <a:pPr>
              <a:buFontTx/>
              <a:buNone/>
            </a:pPr>
            <a:r>
              <a:rPr lang="en-US" altLang="ja-JP" sz="2400" b="1" dirty="0">
                <a:solidFill>
                  <a:srgbClr val="FF0000"/>
                </a:solidFill>
                <a:effectLst>
                  <a:outerShdw blurRad="38100" dist="38100" dir="2700000" algn="tl">
                    <a:srgbClr val="C0C0C0"/>
                  </a:outerShdw>
                </a:effectLst>
                <a:sym typeface="Wingdings" pitchFamily="2" charset="2"/>
              </a:rPr>
              <a:t> </a:t>
            </a:r>
            <a:r>
              <a:rPr lang="en-US" altLang="ja-JP" sz="2400" b="1" smtClean="0">
                <a:solidFill>
                  <a:srgbClr val="FF0000"/>
                </a:solidFill>
                <a:effectLst>
                  <a:outerShdw blurRad="38100" dist="38100" dir="2700000" algn="tl">
                    <a:srgbClr val="C0C0C0"/>
                  </a:outerShdw>
                </a:effectLst>
                <a:sym typeface="Wingdings" pitchFamily="2" charset="2"/>
              </a:rPr>
              <a:t></a:t>
            </a:r>
            <a:r>
              <a:rPr lang="en-US" altLang="ja-JP" sz="2400" smtClean="0"/>
              <a:t> Two </a:t>
            </a:r>
            <a:r>
              <a:rPr lang="en-US" altLang="ja-JP" sz="2400" dirty="0" smtClean="0"/>
              <a:t>strings will be in the same bucket even if they have different third letters; this reduces the memory for buckets</a:t>
            </a:r>
          </a:p>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 </a:t>
            </a:r>
            <a:r>
              <a:rPr lang="en-US" altLang="ja-JP" sz="2400" dirty="0" smtClean="0"/>
              <a:t> </a:t>
            </a:r>
            <a:r>
              <a:rPr lang="en-US" altLang="ja-JP" sz="2400" dirty="0"/>
              <a:t>i</a:t>
            </a:r>
            <a:r>
              <a:rPr lang="en-US" altLang="ja-JP" sz="2400" dirty="0" smtClean="0"/>
              <a:t>f a bucket is empty, checking its inside is light</a:t>
            </a:r>
          </a:p>
          <a:p>
            <a:pPr>
              <a:buFontTx/>
              <a:buNone/>
            </a:pPr>
            <a:r>
              <a:rPr lang="en-US" altLang="ja-JP" sz="2400" dirty="0"/>
              <a:t> </a:t>
            </a:r>
            <a:r>
              <a:rPr lang="en-US" altLang="ja-JP" sz="2400" dirty="0" smtClean="0"/>
              <a:t>   however, if it contains many, check involves long scan so the operation will be heavy</a:t>
            </a:r>
          </a:p>
          <a:p>
            <a:pPr>
              <a:buFontTx/>
              <a:buNone/>
            </a:pPr>
            <a:endParaRPr lang="ja-JP"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5475">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5475">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5475">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5475">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547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ln/>
          <a:effectLst>
            <a:outerShdw dist="53882" dir="2700000" algn="ctr" rotWithShape="0">
              <a:schemeClr val="bg2">
                <a:alpha val="50000"/>
              </a:schemeClr>
            </a:outerShdw>
          </a:effectLst>
        </p:spPr>
        <p:txBody>
          <a:bodyPr/>
          <a:lstStyle/>
          <a:p>
            <a:r>
              <a:rPr lang="en-US" altLang="ja-JP" sz="3600" dirty="0" smtClean="0">
                <a:solidFill>
                  <a:schemeClr val="bg1"/>
                </a:solidFill>
                <a:effectLst>
                  <a:outerShdw blurRad="38100" dist="38100" dir="2700000" algn="tl">
                    <a:srgbClr val="000000"/>
                  </a:outerShdw>
                </a:effectLst>
              </a:rPr>
              <a:t>Bucket for Strings</a:t>
            </a:r>
            <a:endParaRPr lang="en-US" altLang="ja-JP" sz="3600" b="1" dirty="0">
              <a:solidFill>
                <a:schemeClr val="bg1"/>
              </a:solidFill>
              <a:effectLst>
                <a:outerShdw blurRad="38100" dist="38100" dir="2700000" algn="tl">
                  <a:srgbClr val="000000"/>
                </a:outerShdw>
              </a:effectLst>
            </a:endParaRPr>
          </a:p>
        </p:txBody>
      </p:sp>
      <p:sp>
        <p:nvSpPr>
          <p:cNvPr id="106499" name="Rectangle 3"/>
          <p:cNvSpPr>
            <a:spLocks noGrp="1" noChangeArrowheads="1"/>
          </p:cNvSpPr>
          <p:nvPr>
            <p:ph type="body" idx="1"/>
          </p:nvPr>
        </p:nvSpPr>
        <p:spPr>
          <a:xfrm>
            <a:off x="250825" y="981075"/>
            <a:ext cx="8569647" cy="5111750"/>
          </a:xfrm>
        </p:spPr>
        <p:txBody>
          <a:bodyPr/>
          <a:lstStyle/>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”Doesn’t bucket accept only of numbers?”</a:t>
            </a:r>
          </a:p>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en-US" altLang="ja-JP" sz="2400" dirty="0" smtClean="0"/>
              <a:t>Yes!  Thus we have to convert a string to a number (index), and classify the strings according to the index</a:t>
            </a:r>
          </a:p>
          <a:p>
            <a:pPr>
              <a:buFontTx/>
              <a:buNone/>
            </a:pPr>
            <a:endParaRPr lang="ja-JP" altLang="en-US" sz="2400" dirty="0"/>
          </a:p>
          <a:p>
            <a:pPr>
              <a:buFontTx/>
              <a:buNone/>
            </a:pPr>
            <a:r>
              <a:rPr lang="en-US" altLang="ja-JP" sz="2400" b="1" dirty="0" smtClean="0"/>
              <a:t>1:</a:t>
            </a:r>
            <a:r>
              <a:rPr lang="ja-JP" altLang="en-US" sz="2400" dirty="0" smtClean="0"/>
              <a:t> </a:t>
            </a:r>
            <a:r>
              <a:rPr lang="en-US" altLang="ja-JP" sz="2400" b="1" dirty="0">
                <a:solidFill>
                  <a:schemeClr val="accent2"/>
                </a:solidFill>
              </a:rPr>
              <a:t>ABCABC</a:t>
            </a:r>
          </a:p>
          <a:p>
            <a:pPr>
              <a:buFontTx/>
              <a:buNone/>
            </a:pPr>
            <a:r>
              <a:rPr lang="en-US" altLang="ja-JP" sz="2400" b="1" dirty="0" smtClean="0"/>
              <a:t>2</a:t>
            </a:r>
            <a:r>
              <a:rPr lang="en-US" altLang="ja-JP" sz="2400" dirty="0"/>
              <a:t>:</a:t>
            </a:r>
            <a:r>
              <a:rPr lang="ja-JP" altLang="en-US" sz="2400" dirty="0" smtClean="0"/>
              <a:t> </a:t>
            </a:r>
            <a:r>
              <a:rPr lang="en-US" altLang="ja-JP" sz="2400" b="1" dirty="0">
                <a:solidFill>
                  <a:schemeClr val="accent2"/>
                </a:solidFill>
              </a:rPr>
              <a:t>ABBBBB</a:t>
            </a:r>
          </a:p>
          <a:p>
            <a:pPr>
              <a:buFontTx/>
              <a:buNone/>
            </a:pPr>
            <a:r>
              <a:rPr lang="en-US" altLang="ja-JP" sz="2400" b="1" dirty="0" smtClean="0"/>
              <a:t>3:</a:t>
            </a:r>
            <a:r>
              <a:rPr lang="ja-JP" altLang="en-US" sz="2400" dirty="0" smtClean="0"/>
              <a:t> </a:t>
            </a:r>
            <a:r>
              <a:rPr lang="en-US" altLang="ja-JP" sz="2400" b="1" dirty="0">
                <a:solidFill>
                  <a:schemeClr val="accent2"/>
                </a:solidFill>
              </a:rPr>
              <a:t>CCCBBB</a:t>
            </a:r>
          </a:p>
          <a:p>
            <a:pPr>
              <a:buFontTx/>
              <a:buNone/>
            </a:pPr>
            <a:endParaRPr lang="ja-JP" altLang="en-US" sz="2400" dirty="0"/>
          </a:p>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en-US" altLang="ja-JP" sz="2400" dirty="0" smtClean="0"/>
              <a:t>”First two letters” is converted to a number, such as when alphabet size is three, suppose that A=0,B=1,C=2 and regard a string as a 3-digit number</a:t>
            </a:r>
            <a:endParaRPr lang="ja-JP" altLang="en-US" sz="2400" dirty="0"/>
          </a:p>
          <a:p>
            <a:pPr>
              <a:buFontTx/>
              <a:buNone/>
            </a:pPr>
            <a:endParaRPr lang="en-US" altLang="ja-JP" sz="2400" b="1" dirty="0" smtClean="0">
              <a:solidFill>
                <a:schemeClr val="accent2"/>
              </a:solidFill>
            </a:endParaRPr>
          </a:p>
          <a:p>
            <a:pPr>
              <a:buFontTx/>
              <a:buNone/>
            </a:pPr>
            <a:r>
              <a:rPr lang="en-US" altLang="ja-JP" sz="2400" b="1" dirty="0" smtClean="0">
                <a:solidFill>
                  <a:schemeClr val="accent2"/>
                </a:solidFill>
              </a:rPr>
              <a:t>AB</a:t>
            </a:r>
            <a:r>
              <a:rPr lang="en-US" altLang="ja-JP" sz="2400" dirty="0" smtClean="0"/>
              <a:t> </a:t>
            </a:r>
            <a:r>
              <a:rPr lang="en-US" altLang="ja-JP" sz="2400" dirty="0" smtClean="0">
                <a:sym typeface="Wingdings" pitchFamily="2" charset="2"/>
              </a:rPr>
              <a:t> </a:t>
            </a:r>
            <a:r>
              <a:rPr lang="en-US" altLang="ja-JP" sz="2400" b="1" dirty="0" smtClean="0">
                <a:solidFill>
                  <a:schemeClr val="accent2"/>
                </a:solidFill>
                <a:sym typeface="Wingdings" pitchFamily="2" charset="2"/>
              </a:rPr>
              <a:t>1,     </a:t>
            </a:r>
            <a:r>
              <a:rPr lang="en-US" altLang="ja-JP" sz="2400" b="1" dirty="0" smtClean="0">
                <a:solidFill>
                  <a:schemeClr val="accent2"/>
                </a:solidFill>
              </a:rPr>
              <a:t>CC</a:t>
            </a:r>
            <a:r>
              <a:rPr lang="en-US" altLang="ja-JP" sz="2400" dirty="0" smtClean="0"/>
              <a:t> </a:t>
            </a:r>
            <a:r>
              <a:rPr lang="en-US" altLang="ja-JP" sz="2400" dirty="0" smtClean="0">
                <a:sym typeface="Wingdings" pitchFamily="2" charset="2"/>
              </a:rPr>
              <a:t> </a:t>
            </a:r>
            <a:r>
              <a:rPr lang="en-US" altLang="ja-JP" sz="2400" b="1" dirty="0">
                <a:solidFill>
                  <a:schemeClr val="accent2"/>
                </a:solidFill>
                <a:sym typeface="Wingdings" pitchFamily="2" charset="2"/>
              </a:rPr>
              <a:t>8 </a:t>
            </a:r>
            <a:endParaRPr lang="ja-JP" altLang="en-US" sz="2400" dirty="0"/>
          </a:p>
          <a:p>
            <a:pPr>
              <a:buFontTx/>
              <a:buNone/>
            </a:pPr>
            <a:endParaRPr lang="ja-JP" altLang="en-US" sz="2400" dirty="0"/>
          </a:p>
        </p:txBody>
      </p:sp>
      <p:graphicFrame>
        <p:nvGraphicFramePr>
          <p:cNvPr id="5" name="Group 4"/>
          <p:cNvGraphicFramePr>
            <a:graphicFrameLocks noGrp="1"/>
          </p:cNvGraphicFramePr>
          <p:nvPr>
            <p:extLst>
              <p:ext uri="{D42A27DB-BD31-4B8C-83A1-F6EECF244321}">
                <p14:modId xmlns:p14="http://schemas.microsoft.com/office/powerpoint/2010/main" val="3743242715"/>
              </p:ext>
            </p:extLst>
          </p:nvPr>
        </p:nvGraphicFramePr>
        <p:xfrm>
          <a:off x="4139952" y="6021288"/>
          <a:ext cx="4056062" cy="518160"/>
        </p:xfrm>
        <a:graphic>
          <a:graphicData uri="http://schemas.openxmlformats.org/drawingml/2006/table">
            <a:tbl>
              <a:tblPr/>
              <a:tblGrid>
                <a:gridCol w="405749"/>
                <a:gridCol w="405749"/>
                <a:gridCol w="405749"/>
                <a:gridCol w="405749"/>
                <a:gridCol w="405749"/>
                <a:gridCol w="404321"/>
                <a:gridCol w="405749"/>
                <a:gridCol w="405749"/>
                <a:gridCol w="405749"/>
                <a:gridCol w="405749"/>
              </a:tblGrid>
              <a:tr h="4476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0</a:t>
                      </a:r>
                      <a:endPar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1</a:t>
                      </a:r>
                      <a:endPar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2</a:t>
                      </a:r>
                      <a:endPar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3</a:t>
                      </a:r>
                      <a:endPar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4</a:t>
                      </a:r>
                      <a:endPar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5</a:t>
                      </a:r>
                      <a:endPar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6</a:t>
                      </a:r>
                      <a:endPar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7</a:t>
                      </a:r>
                      <a:endPar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8</a:t>
                      </a:r>
                      <a:endPar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Times New Roman" pitchFamily="18" charset="0"/>
                          <a:ea typeface="ＭＳ Ｐゴシック" pitchFamily="50" charset="-128"/>
                        </a:rPr>
                        <a:t>9</a:t>
                      </a:r>
                      <a:endParaRPr kumimoji="1" lang="ja-JP" altLang="en-US" sz="28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ln/>
          <a:effectLst>
            <a:outerShdw dist="53882" dir="2700000" algn="ctr" rotWithShape="0">
              <a:schemeClr val="bg2">
                <a:alpha val="50000"/>
              </a:schemeClr>
            </a:outerShdw>
          </a:effectLst>
        </p:spPr>
        <p:txBody>
          <a:bodyPr/>
          <a:lstStyle/>
          <a:p>
            <a:r>
              <a:rPr lang="en-US" altLang="ja-JP" sz="3600" dirty="0" smtClean="0">
                <a:solidFill>
                  <a:schemeClr val="bg1"/>
                </a:solidFill>
                <a:effectLst>
                  <a:outerShdw blurRad="38100" dist="38100" dir="2700000" algn="tl">
                    <a:srgbClr val="000000"/>
                  </a:outerShdw>
                </a:effectLst>
              </a:rPr>
              <a:t>Bias of Distribution</a:t>
            </a:r>
            <a:endParaRPr lang="en-US" altLang="ja-JP" sz="3600" b="1" dirty="0">
              <a:solidFill>
                <a:schemeClr val="bg1"/>
              </a:solidFill>
              <a:effectLst>
                <a:outerShdw blurRad="38100" dist="38100" dir="2700000" algn="tl">
                  <a:srgbClr val="000000"/>
                </a:outerShdw>
              </a:effectLst>
            </a:endParaRPr>
          </a:p>
        </p:txBody>
      </p:sp>
      <p:sp>
        <p:nvSpPr>
          <p:cNvPr id="108547" name="Rectangle 3"/>
          <p:cNvSpPr>
            <a:spLocks noGrp="1" noChangeArrowheads="1"/>
          </p:cNvSpPr>
          <p:nvPr>
            <p:ph type="body" idx="1"/>
          </p:nvPr>
        </p:nvSpPr>
        <p:spPr>
          <a:xfrm>
            <a:off x="250825" y="981075"/>
            <a:ext cx="8569325" cy="5616575"/>
          </a:xfrm>
        </p:spPr>
        <p:txBody>
          <a:bodyPr/>
          <a:lstStyle/>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Sometimes, first two letters are not uniform in the data</a:t>
            </a:r>
          </a:p>
          <a:p>
            <a:pPr>
              <a:buFontTx/>
              <a:buNone/>
            </a:pPr>
            <a:r>
              <a:rPr lang="en-US" altLang="ja-JP" sz="2400" dirty="0"/>
              <a:t> </a:t>
            </a:r>
            <a:r>
              <a:rPr lang="en-US" altLang="ja-JP" sz="2400" dirty="0" smtClean="0"/>
              <a:t>  ex., English words (“</a:t>
            </a:r>
            <a:r>
              <a:rPr lang="en-US" altLang="ja-JP" sz="2400" dirty="0" err="1" smtClean="0"/>
              <a:t>st</a:t>
            </a:r>
            <a:r>
              <a:rPr lang="en-US" altLang="ja-JP" sz="2400" dirty="0" smtClean="0"/>
              <a:t>”, “</a:t>
            </a:r>
            <a:r>
              <a:rPr lang="en-US" altLang="ja-JP" sz="2400" dirty="0" err="1" smtClean="0"/>
              <a:t>th</a:t>
            </a:r>
            <a:r>
              <a:rPr lang="en-US" altLang="ja-JP" sz="2400" dirty="0" smtClean="0"/>
              <a:t>”, and “re” are frequent) </a:t>
            </a:r>
          </a:p>
          <a:p>
            <a:pPr>
              <a:buFontTx/>
              <a:buNone/>
            </a:pPr>
            <a:r>
              <a:rPr lang="ja-JP" altLang="en-US" sz="2400" b="1" dirty="0">
                <a:solidFill>
                  <a:srgbClr val="FF0000"/>
                </a:solidFill>
                <a:effectLst>
                  <a:outerShdw blurRad="38100" dist="38100" dir="2700000" algn="tl">
                    <a:srgbClr val="C0C0C0"/>
                  </a:outerShdw>
                </a:effectLst>
                <a:sym typeface="Wingdings" pitchFamily="2" charset="2"/>
              </a:rPr>
              <a:t> </a:t>
            </a:r>
            <a:r>
              <a:rPr lang="ja-JP" altLang="en-US" sz="2400" b="1" dirty="0" smtClean="0">
                <a:solidFill>
                  <a:srgbClr val="FF0000"/>
                </a:solidFill>
                <a:effectLst>
                  <a:outerShdw blurRad="38100" dist="38100" dir="2700000" algn="tl">
                    <a:srgbClr val="C0C0C0"/>
                  </a:outerShdw>
                </a:effectLst>
                <a:sym typeface="Wingdings" pitchFamily="2" charset="2"/>
              </a:rPr>
              <a:t> </a:t>
            </a:r>
            <a:r>
              <a:rPr lang="en-US" altLang="ja-JP" sz="2400" b="1" dirty="0" smtClean="0">
                <a:solidFill>
                  <a:srgbClr val="FF0000"/>
                </a:solidFill>
                <a:effectLst>
                  <a:outerShdw blurRad="38100" dist="38100" dir="2700000" algn="tl">
                    <a:srgbClr val="C0C0C0"/>
                  </a:outerShdw>
                </a:effectLst>
                <a:sym typeface="Wingdings" panose="05000000000000000000" pitchFamily="2" charset="2"/>
              </a:rPr>
              <a:t></a:t>
            </a:r>
            <a:r>
              <a:rPr lang="ja-JP" altLang="en-US" sz="2400" dirty="0" smtClean="0"/>
              <a:t> </a:t>
            </a:r>
            <a:r>
              <a:rPr lang="en-US" altLang="ja-JP" sz="2400" dirty="0"/>
              <a:t>s</a:t>
            </a:r>
            <a:r>
              <a:rPr lang="en-US" altLang="ja-JP" sz="2400" dirty="0" smtClean="0"/>
              <a:t>ome buckets will have many, and the others will have few</a:t>
            </a:r>
          </a:p>
          <a:p>
            <a:pPr>
              <a:buFontTx/>
              <a:buNone/>
            </a:pPr>
            <a:endParaRPr lang="ja-JP" altLang="en-US" sz="2400" b="1" dirty="0">
              <a:solidFill>
                <a:srgbClr val="FF0000"/>
              </a:solidFill>
              <a:effectLst>
                <a:outerShdw blurRad="38100" dist="38100" dir="2700000" algn="tl">
                  <a:srgbClr val="C0C0C0"/>
                </a:outerShdw>
              </a:effectLst>
              <a:sym typeface="Wingdings" pitchFamily="2" charset="2"/>
            </a:endParaRPr>
          </a:p>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en-US" altLang="ja-JP" sz="2400" dirty="0" smtClean="0">
                <a:sym typeface="Wingdings" pitchFamily="2" charset="2"/>
              </a:rPr>
              <a:t>… t</a:t>
            </a:r>
            <a:r>
              <a:rPr lang="en-US" altLang="ja-JP" sz="2400" dirty="0" smtClean="0"/>
              <a:t>hen, can we use some good mapping functions instead of “first two letters”?</a:t>
            </a:r>
            <a:endParaRPr lang="ja-JP" altLang="en-US" sz="2400" dirty="0"/>
          </a:p>
          <a:p>
            <a:pPr>
              <a:buFontTx/>
              <a:buNone/>
            </a:pPr>
            <a:r>
              <a:rPr lang="ja-JP" altLang="en-US" sz="2400" dirty="0"/>
              <a:t>　</a:t>
            </a:r>
            <a:r>
              <a:rPr lang="en-US" altLang="ja-JP" sz="2400" dirty="0" smtClean="0"/>
              <a:t>(such function is called </a:t>
            </a:r>
            <a:r>
              <a:rPr lang="en-US" altLang="ja-JP" sz="2400" b="1" dirty="0" smtClean="0">
                <a:solidFill>
                  <a:srgbClr val="006600"/>
                </a:solidFill>
              </a:rPr>
              <a:t>hash function</a:t>
            </a:r>
            <a:r>
              <a:rPr lang="en-US" altLang="ja-JP" sz="2400" dirty="0" smtClean="0"/>
              <a:t>, the functional value of a data is called </a:t>
            </a:r>
            <a:r>
              <a:rPr lang="en-US" altLang="ja-JP" sz="2400" b="1" dirty="0" smtClean="0">
                <a:solidFill>
                  <a:srgbClr val="006600"/>
                </a:solidFill>
              </a:rPr>
              <a:t>hash key</a:t>
            </a:r>
            <a:r>
              <a:rPr lang="en-US" altLang="ja-JP" sz="2400" dirty="0" smtClean="0"/>
              <a:t>, or</a:t>
            </a:r>
            <a:r>
              <a:rPr lang="en-US" altLang="ja-JP" sz="2400" b="1" dirty="0" smtClean="0">
                <a:solidFill>
                  <a:srgbClr val="006600"/>
                </a:solidFill>
              </a:rPr>
              <a:t> hash value</a:t>
            </a:r>
            <a:r>
              <a:rPr lang="en-US" altLang="ja-JP" sz="2400" dirty="0" smtClean="0"/>
              <a:t>)</a:t>
            </a:r>
            <a:endParaRPr lang="ja-JP" altLang="en-US" sz="2400" dirty="0"/>
          </a:p>
          <a:p>
            <a:pPr>
              <a:buFontTx/>
              <a:buNone/>
            </a:pPr>
            <a:r>
              <a:rPr lang="ja-JP" altLang="en-US" sz="2400" b="1" dirty="0">
                <a:solidFill>
                  <a:srgbClr val="FF0000"/>
                </a:solidFill>
                <a:effectLst>
                  <a:outerShdw blurRad="38100" dist="38100" dir="2700000" algn="tl">
                    <a:srgbClr val="C0C0C0"/>
                  </a:outerShdw>
                </a:effectLst>
                <a:sym typeface="Wingdings" pitchFamily="2" charset="2"/>
              </a:rPr>
              <a:t> </a:t>
            </a:r>
            <a:r>
              <a:rPr lang="en-US" altLang="ja-JP" sz="2400" b="1" dirty="0" smtClean="0">
                <a:solidFill>
                  <a:srgbClr val="FF0000"/>
                </a:solidFill>
                <a:effectLst>
                  <a:outerShdw blurRad="38100" dist="38100" dir="2700000" algn="tl">
                    <a:srgbClr val="C0C0C0"/>
                  </a:outerShdw>
                </a:effectLst>
                <a:sym typeface="Wingdings" panose="05000000000000000000" pitchFamily="2" charset="2"/>
              </a:rPr>
              <a:t></a:t>
            </a:r>
            <a:r>
              <a:rPr lang="ja-JP" altLang="en-US" sz="2400" dirty="0" smtClean="0"/>
              <a:t> </a:t>
            </a:r>
            <a:r>
              <a:rPr lang="en-US" altLang="ja-JP" sz="2400" dirty="0" smtClean="0"/>
              <a:t>further, considering the real world applications, similar value should have (much) different hash values</a:t>
            </a:r>
          </a:p>
          <a:p>
            <a:pPr>
              <a:buFontTx/>
              <a:buNone/>
            </a:pPr>
            <a:endParaRPr lang="ja-JP" altLang="en-US" sz="2400" b="1" dirty="0">
              <a:solidFill>
                <a:srgbClr val="FF0000"/>
              </a:solidFill>
              <a:effectLst>
                <a:outerShdw blurRad="38100" dist="38100" dir="2700000" algn="tl">
                  <a:srgbClr val="C0C0C0"/>
                </a:outerShdw>
              </a:effectLst>
              <a:sym typeface="Wingdings" pitchFamily="2" charset="2"/>
            </a:endParaRPr>
          </a:p>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Ex)</a:t>
            </a:r>
            <a:r>
              <a:rPr lang="ja-JP" altLang="en-US" sz="2400" dirty="0" smtClean="0"/>
              <a:t> </a:t>
            </a:r>
            <a:r>
              <a:rPr lang="en-US" altLang="ja-JP" sz="2400" dirty="0" smtClean="0"/>
              <a:t>For </a:t>
            </a:r>
            <a:r>
              <a:rPr lang="en-US" altLang="ja-JP" sz="2400" b="1" dirty="0" smtClean="0">
                <a:solidFill>
                  <a:schemeClr val="accent2"/>
                </a:solidFill>
              </a:rPr>
              <a:t>x</a:t>
            </a:r>
            <a:r>
              <a:rPr lang="en-US" altLang="ja-JP" sz="2400" b="1" baseline="-25000" dirty="0" smtClean="0">
                <a:solidFill>
                  <a:schemeClr val="accent2"/>
                </a:solidFill>
              </a:rPr>
              <a:t>1</a:t>
            </a:r>
            <a:r>
              <a:rPr lang="en-US" altLang="ja-JP" sz="2400" b="1" dirty="0" smtClean="0">
                <a:solidFill>
                  <a:schemeClr val="accent2"/>
                </a:solidFill>
              </a:rPr>
              <a:t>,x</a:t>
            </a:r>
            <a:r>
              <a:rPr lang="en-US" altLang="ja-JP" sz="2400" b="1" baseline="-25000" dirty="0" smtClean="0">
                <a:solidFill>
                  <a:schemeClr val="accent2"/>
                </a:solidFill>
              </a:rPr>
              <a:t>2</a:t>
            </a:r>
            <a:r>
              <a:rPr lang="en-US" altLang="ja-JP" sz="2400" b="1" dirty="0" smtClean="0">
                <a:solidFill>
                  <a:schemeClr val="accent2"/>
                </a:solidFill>
              </a:rPr>
              <a:t>,x</a:t>
            </a:r>
            <a:r>
              <a:rPr lang="en-US" altLang="ja-JP" sz="2400" b="1" baseline="-25000" dirty="0" smtClean="0">
                <a:solidFill>
                  <a:schemeClr val="accent2"/>
                </a:solidFill>
              </a:rPr>
              <a:t>3 </a:t>
            </a:r>
            <a:r>
              <a:rPr lang="en-US" altLang="ja-JP" sz="2400" b="1" dirty="0">
                <a:solidFill>
                  <a:schemeClr val="accent2"/>
                </a:solidFill>
              </a:rPr>
              <a:t>,…</a:t>
            </a:r>
            <a:r>
              <a:rPr lang="en-US" altLang="ja-JP" sz="2400" b="1" baseline="-25000" dirty="0">
                <a:solidFill>
                  <a:schemeClr val="accent2"/>
                </a:solidFill>
              </a:rPr>
              <a:t> </a:t>
            </a:r>
            <a:r>
              <a:rPr lang="en-US" altLang="ja-JP" sz="2400" dirty="0" smtClean="0"/>
              <a:t>, the modulo of </a:t>
            </a:r>
            <a:r>
              <a:rPr lang="en-US" altLang="ja-JP" sz="2400" b="1" dirty="0" smtClean="0">
                <a:solidFill>
                  <a:schemeClr val="accent2"/>
                </a:solidFill>
              </a:rPr>
              <a:t>(</a:t>
            </a:r>
            <a:r>
              <a:rPr lang="en-US" altLang="ja-JP" sz="2400" b="1" dirty="0">
                <a:solidFill>
                  <a:schemeClr val="accent2"/>
                </a:solidFill>
              </a:rPr>
              <a:t>x</a:t>
            </a:r>
            <a:r>
              <a:rPr lang="en-US" altLang="ja-JP" sz="2400" b="1" baseline="-25000" dirty="0">
                <a:solidFill>
                  <a:schemeClr val="accent2"/>
                </a:solidFill>
              </a:rPr>
              <a:t>1</a:t>
            </a:r>
            <a:r>
              <a:rPr lang="en-US" altLang="ja-JP" sz="2400" b="1" dirty="0">
                <a:solidFill>
                  <a:schemeClr val="accent2"/>
                </a:solidFill>
              </a:rPr>
              <a:t>)</a:t>
            </a:r>
            <a:r>
              <a:rPr lang="en-US" altLang="ja-JP" sz="2400" b="1" baseline="30000" dirty="0">
                <a:solidFill>
                  <a:schemeClr val="accent2"/>
                </a:solidFill>
              </a:rPr>
              <a:t>1</a:t>
            </a:r>
            <a:r>
              <a:rPr lang="en-US" altLang="ja-JP" sz="2400" b="1" dirty="0">
                <a:solidFill>
                  <a:schemeClr val="accent2"/>
                </a:solidFill>
              </a:rPr>
              <a:t>+(x</a:t>
            </a:r>
            <a:r>
              <a:rPr lang="en-US" altLang="ja-JP" sz="2400" b="1" baseline="-25000" dirty="0">
                <a:solidFill>
                  <a:schemeClr val="accent2"/>
                </a:solidFill>
              </a:rPr>
              <a:t>2</a:t>
            </a:r>
            <a:r>
              <a:rPr lang="en-US" altLang="ja-JP" sz="2400" b="1" dirty="0">
                <a:solidFill>
                  <a:schemeClr val="accent2"/>
                </a:solidFill>
              </a:rPr>
              <a:t>)</a:t>
            </a:r>
            <a:r>
              <a:rPr lang="en-US" altLang="ja-JP" sz="2400" b="1" baseline="30000" dirty="0">
                <a:solidFill>
                  <a:schemeClr val="accent2"/>
                </a:solidFill>
              </a:rPr>
              <a:t>2</a:t>
            </a:r>
            <a:r>
              <a:rPr lang="en-US" altLang="ja-JP" sz="2400" b="1" dirty="0">
                <a:solidFill>
                  <a:schemeClr val="accent2"/>
                </a:solidFill>
              </a:rPr>
              <a:t>+(x</a:t>
            </a:r>
            <a:r>
              <a:rPr lang="en-US" altLang="ja-JP" sz="2400" b="1" baseline="-25000" dirty="0">
                <a:solidFill>
                  <a:schemeClr val="accent2"/>
                </a:solidFill>
              </a:rPr>
              <a:t>3</a:t>
            </a:r>
            <a:r>
              <a:rPr lang="en-US" altLang="ja-JP" sz="2400" b="1" dirty="0">
                <a:solidFill>
                  <a:schemeClr val="accent2"/>
                </a:solidFill>
              </a:rPr>
              <a:t>)</a:t>
            </a:r>
            <a:r>
              <a:rPr lang="en-US" altLang="ja-JP" sz="2400" b="1" baseline="30000" dirty="0">
                <a:solidFill>
                  <a:schemeClr val="accent2"/>
                </a:solidFill>
              </a:rPr>
              <a:t>3</a:t>
            </a:r>
            <a:r>
              <a:rPr lang="ja-JP" altLang="en-US" sz="2400" dirty="0"/>
              <a:t> </a:t>
            </a:r>
            <a:r>
              <a:rPr lang="en-US" altLang="ja-JP" sz="2400" dirty="0" smtClean="0"/>
              <a:t>and </a:t>
            </a:r>
            <a:r>
              <a:rPr lang="en-US" altLang="ja-JP" sz="2400" b="1" dirty="0" smtClean="0">
                <a:solidFill>
                  <a:schemeClr val="accent2"/>
                </a:solidFill>
              </a:rPr>
              <a:t>((</a:t>
            </a:r>
            <a:r>
              <a:rPr lang="en-US" altLang="ja-JP" sz="2400" b="1" dirty="0">
                <a:solidFill>
                  <a:schemeClr val="accent2"/>
                </a:solidFill>
              </a:rPr>
              <a:t>x</a:t>
            </a:r>
            <a:r>
              <a:rPr lang="en-US" altLang="ja-JP" sz="2400" b="1" baseline="-25000" dirty="0">
                <a:solidFill>
                  <a:schemeClr val="accent2"/>
                </a:solidFill>
              </a:rPr>
              <a:t>1</a:t>
            </a:r>
            <a:r>
              <a:rPr lang="en-US" altLang="ja-JP" sz="2400" b="1" dirty="0">
                <a:solidFill>
                  <a:schemeClr val="accent2"/>
                </a:solidFill>
              </a:rPr>
              <a:t>+1)x</a:t>
            </a:r>
            <a:r>
              <a:rPr lang="en-US" altLang="ja-JP" sz="2400" b="1" baseline="-25000" dirty="0">
                <a:solidFill>
                  <a:schemeClr val="accent2"/>
                </a:solidFill>
              </a:rPr>
              <a:t>2</a:t>
            </a:r>
            <a:r>
              <a:rPr lang="en-US" altLang="ja-JP" sz="2400" b="1" dirty="0">
                <a:solidFill>
                  <a:schemeClr val="accent2"/>
                </a:solidFill>
              </a:rPr>
              <a:t>+1)x</a:t>
            </a:r>
            <a:r>
              <a:rPr lang="en-US" altLang="ja-JP" sz="2400" b="1" baseline="-25000" dirty="0">
                <a:solidFill>
                  <a:schemeClr val="accent2"/>
                </a:solidFill>
              </a:rPr>
              <a:t>3</a:t>
            </a:r>
            <a:r>
              <a:rPr lang="en-US" altLang="ja-JP" sz="2400" b="1" dirty="0">
                <a:solidFill>
                  <a:schemeClr val="accent2"/>
                </a:solidFill>
              </a:rPr>
              <a:t>…</a:t>
            </a:r>
            <a:r>
              <a:rPr lang="ja-JP" altLang="en-US" sz="2400" dirty="0"/>
              <a:t> </a:t>
            </a:r>
            <a:r>
              <a:rPr lang="en-US" altLang="ja-JP" sz="2400" dirty="0" smtClean="0"/>
              <a:t>by </a:t>
            </a:r>
            <a:r>
              <a:rPr lang="en-US" altLang="ja-JP" sz="2400" dirty="0"/>
              <a:t>(#buckets</a:t>
            </a:r>
            <a:r>
              <a:rPr lang="en-US" altLang="ja-JP" sz="2400"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8547">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8547">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8547">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854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ln/>
          <a:effectLst>
            <a:outerShdw dist="53882" dir="2700000" algn="ctr" rotWithShape="0">
              <a:schemeClr val="bg2">
                <a:alpha val="50000"/>
              </a:schemeClr>
            </a:outerShdw>
          </a:effectLst>
        </p:spPr>
        <p:txBody>
          <a:bodyPr/>
          <a:lstStyle/>
          <a:p>
            <a:r>
              <a:rPr lang="en-US" altLang="ja-JP" sz="3600" dirty="0" smtClean="0">
                <a:solidFill>
                  <a:schemeClr val="bg1"/>
                </a:solidFill>
                <a:effectLst>
                  <a:outerShdw blurRad="38100" dist="38100" dir="2700000" algn="tl">
                    <a:srgbClr val="000000"/>
                  </a:outerShdw>
                </a:effectLst>
              </a:rPr>
              <a:t>Determine the Size</a:t>
            </a:r>
            <a:endParaRPr lang="en-US" altLang="ja-JP" sz="3600" b="1" dirty="0">
              <a:solidFill>
                <a:schemeClr val="bg1"/>
              </a:solidFill>
              <a:effectLst>
                <a:outerShdw blurRad="38100" dist="38100" dir="2700000" algn="tl">
                  <a:srgbClr val="000000"/>
                </a:outerShdw>
              </a:effectLst>
            </a:endParaRPr>
          </a:p>
        </p:txBody>
      </p:sp>
      <p:sp>
        <p:nvSpPr>
          <p:cNvPr id="109571" name="Rectangle 3"/>
          <p:cNvSpPr>
            <a:spLocks noGrp="1" noChangeArrowheads="1"/>
          </p:cNvSpPr>
          <p:nvPr>
            <p:ph type="body" idx="1"/>
          </p:nvPr>
        </p:nvSpPr>
        <p:spPr>
          <a:xfrm>
            <a:off x="178817" y="981075"/>
            <a:ext cx="8785671" cy="5616575"/>
          </a:xfrm>
        </p:spPr>
        <p:txBody>
          <a:bodyPr/>
          <a:lstStyle/>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How can we determine the size of hash? (#buckets)</a:t>
            </a:r>
          </a:p>
          <a:p>
            <a:pPr>
              <a:buFontTx/>
              <a:buNone/>
            </a:pPr>
            <a:endParaRPr lang="en-US" altLang="ja-JP" sz="2400" b="1" dirty="0" smtClean="0">
              <a:solidFill>
                <a:srgbClr val="FF0000"/>
              </a:solidFill>
              <a:effectLst>
                <a:outerShdw blurRad="38100" dist="38100" dir="2700000" algn="tl">
                  <a:srgbClr val="C0C0C0"/>
                </a:outerShdw>
              </a:effectLst>
              <a:sym typeface="Wingdings" panose="05000000000000000000" pitchFamily="2" charset="2"/>
            </a:endParaRPr>
          </a:p>
          <a:p>
            <a:pPr>
              <a:buFontTx/>
              <a:buNone/>
            </a:pPr>
            <a:r>
              <a:rPr lang="en-US" altLang="ja-JP" sz="2400" b="1" dirty="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en-US" altLang="ja-JP" sz="2400" dirty="0" smtClean="0"/>
              <a:t>Basically, any bucket should have few, in particular, 1 or 2 values</a:t>
            </a:r>
          </a:p>
          <a:p>
            <a:pPr>
              <a:buFontTx/>
              <a:buNone/>
            </a:pPr>
            <a:r>
              <a:rPr lang="en-US" altLang="ja-JP" sz="2400" b="1" dirty="0" smtClean="0">
                <a:solidFill>
                  <a:srgbClr val="FF0000"/>
                </a:solidFill>
                <a:effectLst>
                  <a:outerShdw blurRad="38100" dist="38100" dir="2700000" algn="tl">
                    <a:srgbClr val="C0C0C0"/>
                  </a:outerShdw>
                </a:effectLst>
                <a:sym typeface="Wingdings" panose="05000000000000000000" pitchFamily="2" charset="2"/>
              </a:rPr>
              <a:t> </a:t>
            </a:r>
            <a:r>
              <a:rPr lang="ja-JP" altLang="en-US" sz="2400" b="1" dirty="0" smtClean="0">
                <a:solidFill>
                  <a:srgbClr val="FF0000"/>
                </a:solidFill>
                <a:effectLst>
                  <a:outerShdw blurRad="38100" dist="38100" dir="2700000" algn="tl">
                    <a:srgbClr val="C0C0C0"/>
                  </a:outerShdw>
                </a:effectLst>
                <a:sym typeface="Wingdings" pitchFamily="2" charset="2"/>
              </a:rPr>
              <a:t> </a:t>
            </a:r>
            <a:r>
              <a:rPr lang="en-US" altLang="ja-JP" sz="2400" dirty="0" smtClean="0"/>
              <a:t>originally, we have n values, thus </a:t>
            </a:r>
            <a:r>
              <a:rPr lang="en-US" altLang="ja-JP" sz="2400" b="1" dirty="0" smtClean="0">
                <a:solidFill>
                  <a:srgbClr val="3333FF"/>
                </a:solidFill>
              </a:rPr>
              <a:t>O(n)</a:t>
            </a:r>
            <a:r>
              <a:rPr lang="en-US" altLang="ja-JP" sz="2400" dirty="0" smtClean="0"/>
              <a:t> is acceptable for </a:t>
            </a:r>
            <a:r>
              <a:rPr lang="en-US" altLang="ja-JP" sz="2400" dirty="0"/>
              <a:t>#</a:t>
            </a:r>
            <a:r>
              <a:rPr lang="en-US" altLang="ja-JP" sz="2400" dirty="0" smtClean="0"/>
              <a:t>buckets</a:t>
            </a:r>
          </a:p>
          <a:p>
            <a:pPr>
              <a:buFontTx/>
              <a:buNone/>
            </a:pPr>
            <a:endParaRPr lang="ja-JP" altLang="en-US" sz="2400" b="1" dirty="0">
              <a:solidFill>
                <a:srgbClr val="FF0000"/>
              </a:solidFill>
              <a:effectLst>
                <a:outerShdw blurRad="38100" dist="38100" dir="2700000" algn="tl">
                  <a:srgbClr val="C0C0C0"/>
                </a:outerShdw>
              </a:effectLst>
              <a:sym typeface="Wingdings" pitchFamily="2" charset="2"/>
            </a:endParaRPr>
          </a:p>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en-US" altLang="ja-JP" sz="2400" dirty="0">
                <a:sym typeface="Wingdings" pitchFamily="2" charset="2"/>
              </a:rPr>
              <a:t>T</a:t>
            </a:r>
            <a:r>
              <a:rPr lang="en-US" altLang="ja-JP" sz="2400" dirty="0" smtClean="0"/>
              <a:t>hen, we can set them to constant multiplication of n</a:t>
            </a:r>
          </a:p>
          <a:p>
            <a:pPr>
              <a:buFontTx/>
              <a:buNone/>
            </a:pPr>
            <a:r>
              <a:rPr lang="ja-JP" altLang="en-US" sz="2400" dirty="0" smtClean="0"/>
              <a:t> </a:t>
            </a:r>
            <a:r>
              <a:rPr lang="en-US" altLang="ja-JP" sz="2400" dirty="0" smtClean="0"/>
              <a:t>particularly, we have no loss of space complexity</a:t>
            </a:r>
          </a:p>
          <a:p>
            <a:pPr>
              <a:buFontTx/>
              <a:buNone/>
            </a:pPr>
            <a:endParaRPr lang="ja-JP" altLang="en-US" sz="2400" b="1" dirty="0">
              <a:solidFill>
                <a:srgbClr val="FF0000"/>
              </a:solidFill>
              <a:effectLst>
                <a:outerShdw blurRad="38100" dist="38100" dir="2700000" algn="tl">
                  <a:srgbClr val="C0C0C0"/>
                </a:outerShdw>
              </a:effectLst>
              <a:sym typeface="Wingdings" pitchFamily="2" charset="2"/>
            </a:endParaRPr>
          </a:p>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 </a:t>
            </a:r>
            <a:r>
              <a:rPr lang="en-US" altLang="ja-JP" sz="2400" dirty="0" smtClean="0"/>
              <a:t>As same as stacks, we double the size when the hash overflows</a:t>
            </a:r>
          </a:p>
          <a:p>
            <a:pPr>
              <a:buFontTx/>
              <a:buNone/>
            </a:pPr>
            <a:r>
              <a:rPr lang="en-US" altLang="ja-JP" sz="2400" dirty="0"/>
              <a:t> </a:t>
            </a:r>
            <a:r>
              <a:rPr lang="en-US" altLang="ja-JP" sz="2400" b="1" dirty="0">
                <a:solidFill>
                  <a:srgbClr val="FF0000"/>
                </a:solidFill>
                <a:effectLst>
                  <a:outerShdw blurRad="38100" dist="38100" dir="2700000" algn="tl">
                    <a:srgbClr val="C0C0C0"/>
                  </a:outerShdw>
                </a:effectLst>
                <a:sym typeface="Wingdings" pitchFamily="2" charset="2"/>
              </a:rPr>
              <a:t></a:t>
            </a:r>
            <a:r>
              <a:rPr lang="en-US" altLang="ja-JP" sz="2400" dirty="0" smtClean="0"/>
              <a:t> no loss on the time complexity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571">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571">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571">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57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0" y="3175"/>
            <a:ext cx="9144000" cy="762000"/>
          </a:xfrm>
          <a:gradFill rotWithShape="1">
            <a:gsLst>
              <a:gs pos="0">
                <a:srgbClr val="006600"/>
              </a:gs>
              <a:gs pos="100000">
                <a:srgbClr val="008000"/>
              </a:gs>
            </a:gsLst>
            <a:lin ang="5400000" scaled="1"/>
          </a:gradFill>
          <a:ln/>
          <a:effectLst>
            <a:outerShdw dist="53882" dir="2700000" algn="ctr" rotWithShape="0">
              <a:schemeClr val="bg2">
                <a:alpha val="50000"/>
              </a:schemeClr>
            </a:outerShdw>
          </a:effectLst>
        </p:spPr>
        <p:txBody>
          <a:bodyPr/>
          <a:lstStyle/>
          <a:p>
            <a:r>
              <a:rPr lang="en-US" altLang="ja-JP" sz="3600" dirty="0" smtClean="0">
                <a:solidFill>
                  <a:schemeClr val="bg1"/>
                </a:solidFill>
                <a:effectLst>
                  <a:outerShdw blurRad="38100" dist="38100" dir="2700000" algn="tl">
                    <a:srgbClr val="000000"/>
                  </a:outerShdw>
                </a:effectLst>
              </a:rPr>
              <a:t>Summary</a:t>
            </a:r>
            <a:endParaRPr lang="en-US" altLang="ja-JP" sz="3600" dirty="0">
              <a:solidFill>
                <a:schemeClr val="bg1"/>
              </a:solidFill>
              <a:effectLst>
                <a:outerShdw blurRad="38100" dist="38100" dir="2700000" algn="tl">
                  <a:srgbClr val="000000"/>
                </a:outerShdw>
              </a:effectLst>
            </a:endParaRPr>
          </a:p>
        </p:txBody>
      </p:sp>
      <p:sp>
        <p:nvSpPr>
          <p:cNvPr id="49155" name="Rectangle 3"/>
          <p:cNvSpPr>
            <a:spLocks noGrp="1" noChangeArrowheads="1"/>
          </p:cNvSpPr>
          <p:nvPr>
            <p:ph type="body" idx="1"/>
          </p:nvPr>
        </p:nvSpPr>
        <p:spPr>
          <a:xfrm>
            <a:off x="304800" y="1524000"/>
            <a:ext cx="8534400" cy="4572000"/>
          </a:xfrm>
        </p:spPr>
        <p:txBody>
          <a:bodyPr/>
          <a:lstStyle/>
          <a:p>
            <a:pPr>
              <a:buFontTx/>
              <a:buNone/>
            </a:pPr>
            <a:r>
              <a:rPr lang="en-US" altLang="ja-JP" sz="2400" b="1" dirty="0" smtClean="0">
                <a:solidFill>
                  <a:srgbClr val="006600"/>
                </a:solidFill>
              </a:rPr>
              <a:t>Stack and queue: </a:t>
            </a:r>
            <a:r>
              <a:rPr lang="en-US" altLang="ja-JP" sz="2400" dirty="0" smtClean="0"/>
              <a:t>combination of array and counters adopts sequentially coming data</a:t>
            </a:r>
          </a:p>
          <a:p>
            <a:pPr>
              <a:buFontTx/>
              <a:buNone/>
            </a:pPr>
            <a:endParaRPr lang="ja-JP" altLang="en-US" sz="2400" dirty="0"/>
          </a:p>
          <a:p>
            <a:pPr>
              <a:buFontTx/>
              <a:buNone/>
            </a:pPr>
            <a:r>
              <a:rPr lang="en-US" altLang="ja-JP" sz="2400" b="1" dirty="0" smtClean="0">
                <a:solidFill>
                  <a:srgbClr val="006600"/>
                </a:solidFill>
              </a:rPr>
              <a:t>List: </a:t>
            </a:r>
            <a:r>
              <a:rPr lang="en-US" altLang="ja-JP" sz="2400" dirty="0" smtClean="0"/>
              <a:t>store the adjacency relation between data so that the order of the data is kept efficiently on insertion and deletion</a:t>
            </a:r>
          </a:p>
          <a:p>
            <a:pPr>
              <a:buFontTx/>
              <a:buNone/>
            </a:pPr>
            <a:endParaRPr lang="en-US" altLang="ja-JP" sz="2400" b="1" dirty="0" smtClean="0">
              <a:solidFill>
                <a:srgbClr val="006600"/>
              </a:solidFill>
            </a:endParaRPr>
          </a:p>
          <a:p>
            <a:pPr>
              <a:buFontTx/>
              <a:buNone/>
            </a:pPr>
            <a:r>
              <a:rPr lang="en-US" altLang="ja-JP" sz="2400" b="1" dirty="0" smtClean="0">
                <a:solidFill>
                  <a:srgbClr val="006600"/>
                </a:solidFill>
              </a:rPr>
              <a:t>Bucket: </a:t>
            </a:r>
            <a:r>
              <a:rPr lang="en-US" altLang="ja-JP" sz="2400" dirty="0" smtClean="0"/>
              <a:t>make the search easy by classifying the data by their values</a:t>
            </a:r>
          </a:p>
          <a:p>
            <a:pPr>
              <a:buFontTx/>
              <a:buNone/>
            </a:pPr>
            <a:endParaRPr lang="en-US" altLang="ja-JP" sz="2400" b="1" dirty="0" smtClean="0">
              <a:solidFill>
                <a:srgbClr val="006600"/>
              </a:solidFill>
            </a:endParaRPr>
          </a:p>
          <a:p>
            <a:pPr>
              <a:buFontTx/>
              <a:buNone/>
            </a:pPr>
            <a:r>
              <a:rPr lang="en-US" altLang="ja-JP" sz="2400" b="1" dirty="0" smtClean="0">
                <a:solidFill>
                  <a:srgbClr val="006600"/>
                </a:solidFill>
              </a:rPr>
              <a:t>Hash: </a:t>
            </a:r>
            <a:r>
              <a:rPr lang="en-US" altLang="ja-JP" sz="2400" dirty="0" smtClean="0"/>
              <a:t>buckets with hash keys for keeping both classification accuracy and memory efficiency high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915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915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915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ln/>
          <a:effectLst>
            <a:outerShdw dist="53882" dir="2700000" algn="ctr" rotWithShape="0">
              <a:schemeClr val="bg2">
                <a:alpha val="50000"/>
              </a:schemeClr>
            </a:outerShdw>
          </a:effectLst>
        </p:spPr>
        <p:txBody>
          <a:bodyPr/>
          <a:lstStyle/>
          <a:p>
            <a:r>
              <a:rPr lang="en-US" altLang="ja-JP" sz="3600" dirty="0" smtClean="0">
                <a:solidFill>
                  <a:schemeClr val="bg1"/>
                </a:solidFill>
                <a:effectLst>
                  <a:outerShdw blurRad="38100" dist="38100" dir="2700000" algn="tl">
                    <a:srgbClr val="000000"/>
                  </a:outerShdw>
                </a:effectLst>
              </a:rPr>
              <a:t>Stack</a:t>
            </a:r>
            <a:endParaRPr lang="ja-JP" altLang="en-US" sz="3600" dirty="0">
              <a:solidFill>
                <a:schemeClr val="bg1"/>
              </a:solidFill>
              <a:effectLst>
                <a:outerShdw blurRad="38100" dist="38100" dir="2700000" algn="tl">
                  <a:srgbClr val="000000"/>
                </a:outerShdw>
              </a:effectLst>
            </a:endParaRPr>
          </a:p>
        </p:txBody>
      </p:sp>
      <p:sp>
        <p:nvSpPr>
          <p:cNvPr id="64515" name="Rectangle 3"/>
          <p:cNvSpPr>
            <a:spLocks noGrp="1" noChangeArrowheads="1"/>
          </p:cNvSpPr>
          <p:nvPr>
            <p:ph type="body" idx="1"/>
          </p:nvPr>
        </p:nvSpPr>
        <p:spPr>
          <a:xfrm>
            <a:off x="323850" y="1196975"/>
            <a:ext cx="8135938" cy="647700"/>
          </a:xfrm>
        </p:spPr>
        <p:txBody>
          <a:bodyPr/>
          <a:lstStyle/>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See an example</a:t>
            </a:r>
            <a:endParaRPr lang="ja-JP" altLang="en-US" sz="2400" dirty="0"/>
          </a:p>
        </p:txBody>
      </p:sp>
      <p:graphicFrame>
        <p:nvGraphicFramePr>
          <p:cNvPr id="64516" name="Group 4"/>
          <p:cNvGraphicFramePr>
            <a:graphicFrameLocks noGrp="1"/>
          </p:cNvGraphicFramePr>
          <p:nvPr/>
        </p:nvGraphicFramePr>
        <p:xfrm>
          <a:off x="1763713" y="2324100"/>
          <a:ext cx="6096000" cy="519113"/>
        </p:xfrm>
        <a:graphic>
          <a:graphicData uri="http://schemas.openxmlformats.org/drawingml/2006/table">
            <a:tbl>
              <a:tblPr/>
              <a:tblGrid>
                <a:gridCol w="609600"/>
                <a:gridCol w="609600"/>
                <a:gridCol w="609600"/>
                <a:gridCol w="609600"/>
                <a:gridCol w="609600"/>
                <a:gridCol w="609600"/>
                <a:gridCol w="609600"/>
                <a:gridCol w="609600"/>
                <a:gridCol w="609600"/>
                <a:gridCol w="609600"/>
              </a:tblGrid>
              <a:tr h="519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4576" name="Text Box 64"/>
          <p:cNvSpPr txBox="1">
            <a:spLocks noChangeArrowheads="1"/>
          </p:cNvSpPr>
          <p:nvPr/>
        </p:nvSpPr>
        <p:spPr bwMode="auto">
          <a:xfrm>
            <a:off x="1877337" y="2324100"/>
            <a:ext cx="404576" cy="463846"/>
          </a:xfrm>
          <a:prstGeom prst="rect">
            <a:avLst/>
          </a:prstGeom>
          <a:noFill/>
          <a:ln w="19050" algn="ctr">
            <a:noFill/>
            <a:miter lim="800000"/>
            <a:headEnd/>
            <a:tailEnd/>
          </a:ln>
          <a:effectLst/>
        </p:spPr>
        <p:txBody>
          <a:bodyPr wrap="none" lIns="90000" tIns="46800" rIns="90000" bIns="46800">
            <a:spAutoFit/>
          </a:bodyPr>
          <a:lstStyle/>
          <a:p>
            <a:pPr algn="ctr"/>
            <a:r>
              <a:rPr lang="en-US" altLang="ja-JP" sz="2400" b="1" dirty="0" smtClean="0">
                <a:solidFill>
                  <a:schemeClr val="accent2"/>
                </a:solidFill>
              </a:rPr>
              <a:t>V</a:t>
            </a:r>
            <a:endParaRPr lang="ja-JP" altLang="en-US" sz="2400" b="1" dirty="0">
              <a:solidFill>
                <a:schemeClr val="accent2"/>
              </a:solidFill>
            </a:endParaRPr>
          </a:p>
        </p:txBody>
      </p:sp>
      <p:sp>
        <p:nvSpPr>
          <p:cNvPr id="64578" name="Text Box 66"/>
          <p:cNvSpPr txBox="1">
            <a:spLocks noChangeArrowheads="1"/>
          </p:cNvSpPr>
          <p:nvPr/>
        </p:nvSpPr>
        <p:spPr bwMode="auto">
          <a:xfrm>
            <a:off x="1835150" y="3187700"/>
            <a:ext cx="388938" cy="457200"/>
          </a:xfrm>
          <a:prstGeom prst="rect">
            <a:avLst/>
          </a:prstGeom>
          <a:noFill/>
          <a:ln w="19050" algn="ctr">
            <a:noFill/>
            <a:miter lim="800000"/>
            <a:headEnd/>
            <a:tailEnd/>
          </a:ln>
          <a:effectLst/>
        </p:spPr>
        <p:txBody>
          <a:bodyPr wrap="none" lIns="90000" tIns="46800" rIns="90000" bIns="46800">
            <a:spAutoFit/>
          </a:bodyPr>
          <a:lstStyle/>
          <a:p>
            <a:pPr algn="ctr"/>
            <a:r>
              <a:rPr lang="ja-JP" altLang="en-US" sz="2400" b="1">
                <a:solidFill>
                  <a:schemeClr val="accent2"/>
                </a:solidFill>
              </a:rPr>
              <a:t>０</a:t>
            </a:r>
          </a:p>
        </p:txBody>
      </p:sp>
      <p:sp>
        <p:nvSpPr>
          <p:cNvPr id="64579" name="Text Box 67"/>
          <p:cNvSpPr txBox="1">
            <a:spLocks noChangeArrowheads="1"/>
          </p:cNvSpPr>
          <p:nvPr/>
        </p:nvSpPr>
        <p:spPr bwMode="auto">
          <a:xfrm>
            <a:off x="1835150" y="3187700"/>
            <a:ext cx="388938" cy="457200"/>
          </a:xfrm>
          <a:prstGeom prst="rect">
            <a:avLst/>
          </a:prstGeom>
          <a:noFill/>
          <a:ln w="19050" algn="ctr">
            <a:noFill/>
            <a:miter lim="800000"/>
            <a:headEnd/>
            <a:tailEnd/>
          </a:ln>
          <a:effectLst/>
        </p:spPr>
        <p:txBody>
          <a:bodyPr wrap="none" lIns="90000" tIns="46800" rIns="90000" bIns="46800">
            <a:spAutoFit/>
          </a:bodyPr>
          <a:lstStyle/>
          <a:p>
            <a:pPr algn="ctr"/>
            <a:r>
              <a:rPr lang="ja-JP" altLang="en-US" sz="2400" b="1">
                <a:solidFill>
                  <a:schemeClr val="accent2"/>
                </a:solidFill>
              </a:rPr>
              <a:t>１</a:t>
            </a:r>
          </a:p>
        </p:txBody>
      </p:sp>
      <p:sp>
        <p:nvSpPr>
          <p:cNvPr id="64582" name="Text Box 70"/>
          <p:cNvSpPr txBox="1">
            <a:spLocks noChangeArrowheads="1"/>
          </p:cNvSpPr>
          <p:nvPr/>
        </p:nvSpPr>
        <p:spPr bwMode="auto">
          <a:xfrm>
            <a:off x="1835150" y="3187700"/>
            <a:ext cx="390525" cy="457200"/>
          </a:xfrm>
          <a:prstGeom prst="rect">
            <a:avLst/>
          </a:prstGeom>
          <a:noFill/>
          <a:ln w="19050" algn="ctr">
            <a:noFill/>
            <a:miter lim="800000"/>
            <a:headEnd/>
            <a:tailEnd/>
          </a:ln>
          <a:effectLst/>
        </p:spPr>
        <p:txBody>
          <a:bodyPr wrap="none" lIns="90000" tIns="46800" rIns="90000" bIns="46800">
            <a:spAutoFit/>
          </a:bodyPr>
          <a:lstStyle/>
          <a:p>
            <a:pPr algn="ctr"/>
            <a:r>
              <a:rPr lang="ja-JP" altLang="en-US" sz="2400" b="1">
                <a:solidFill>
                  <a:schemeClr val="accent2"/>
                </a:solidFill>
              </a:rPr>
              <a:t>２</a:t>
            </a:r>
          </a:p>
        </p:txBody>
      </p:sp>
      <p:sp>
        <p:nvSpPr>
          <p:cNvPr id="64583" name="Text Box 71"/>
          <p:cNvSpPr txBox="1">
            <a:spLocks noChangeArrowheads="1"/>
          </p:cNvSpPr>
          <p:nvPr/>
        </p:nvSpPr>
        <p:spPr bwMode="auto">
          <a:xfrm>
            <a:off x="2471062" y="2324100"/>
            <a:ext cx="404576" cy="463846"/>
          </a:xfrm>
          <a:prstGeom prst="rect">
            <a:avLst/>
          </a:prstGeom>
          <a:noFill/>
          <a:ln w="19050" algn="ctr">
            <a:noFill/>
            <a:miter lim="800000"/>
            <a:headEnd/>
            <a:tailEnd/>
          </a:ln>
          <a:effectLst/>
        </p:spPr>
        <p:txBody>
          <a:bodyPr wrap="none" lIns="90000" tIns="46800" rIns="90000" bIns="46800">
            <a:spAutoFit/>
          </a:bodyPr>
          <a:lstStyle/>
          <a:p>
            <a:pPr algn="ctr"/>
            <a:r>
              <a:rPr lang="en-US" altLang="ja-JP" sz="2400" b="1" dirty="0" smtClean="0">
                <a:solidFill>
                  <a:schemeClr val="accent2"/>
                </a:solidFill>
              </a:rPr>
              <a:t>V</a:t>
            </a:r>
            <a:endParaRPr lang="ja-JP" altLang="en-US" sz="2400" b="1" dirty="0">
              <a:solidFill>
                <a:schemeClr val="accent2"/>
              </a:solidFill>
            </a:endParaRPr>
          </a:p>
        </p:txBody>
      </p:sp>
      <p:sp>
        <p:nvSpPr>
          <p:cNvPr id="64584" name="Rectangle 72"/>
          <p:cNvSpPr>
            <a:spLocks noChangeArrowheads="1"/>
          </p:cNvSpPr>
          <p:nvPr/>
        </p:nvSpPr>
        <p:spPr bwMode="auto">
          <a:xfrm>
            <a:off x="684213" y="2376488"/>
            <a:ext cx="816249" cy="461665"/>
          </a:xfrm>
          <a:prstGeom prst="rect">
            <a:avLst/>
          </a:prstGeom>
          <a:noFill/>
          <a:ln w="9525">
            <a:noFill/>
            <a:miter lim="800000"/>
            <a:headEnd/>
            <a:tailEnd/>
          </a:ln>
          <a:effectLst/>
        </p:spPr>
        <p:txBody>
          <a:bodyPr wrap="none">
            <a:spAutoFit/>
          </a:bodyPr>
          <a:lstStyle/>
          <a:p>
            <a:pPr>
              <a:spcBef>
                <a:spcPct val="20000"/>
              </a:spcBef>
            </a:pPr>
            <a:r>
              <a:rPr lang="en-US" altLang="ja-JP" sz="2400" dirty="0" smtClean="0"/>
              <a:t>array</a:t>
            </a:r>
            <a:endParaRPr lang="ja-JP" altLang="en-US" sz="2400" dirty="0"/>
          </a:p>
        </p:txBody>
      </p:sp>
      <p:sp>
        <p:nvSpPr>
          <p:cNvPr id="64585" name="Rectangle 73"/>
          <p:cNvSpPr>
            <a:spLocks noChangeArrowheads="1"/>
          </p:cNvSpPr>
          <p:nvPr/>
        </p:nvSpPr>
        <p:spPr bwMode="auto">
          <a:xfrm>
            <a:off x="395288" y="3168650"/>
            <a:ext cx="1106393" cy="461665"/>
          </a:xfrm>
          <a:prstGeom prst="rect">
            <a:avLst/>
          </a:prstGeom>
          <a:noFill/>
          <a:ln w="9525">
            <a:noFill/>
            <a:miter lim="800000"/>
            <a:headEnd/>
            <a:tailEnd/>
          </a:ln>
          <a:effectLst/>
        </p:spPr>
        <p:txBody>
          <a:bodyPr wrap="none">
            <a:spAutoFit/>
          </a:bodyPr>
          <a:lstStyle/>
          <a:p>
            <a:pPr>
              <a:spcBef>
                <a:spcPct val="20000"/>
              </a:spcBef>
            </a:pPr>
            <a:r>
              <a:rPr lang="en-US" altLang="ja-JP" sz="2400" dirty="0" smtClean="0"/>
              <a:t>counter</a:t>
            </a:r>
            <a:endParaRPr lang="ja-JP" altLang="en-US" sz="2400" dirty="0"/>
          </a:p>
        </p:txBody>
      </p:sp>
      <p:sp>
        <p:nvSpPr>
          <p:cNvPr id="64586" name="Rectangle 74"/>
          <p:cNvSpPr>
            <a:spLocks noChangeArrowheads="1"/>
          </p:cNvSpPr>
          <p:nvPr/>
        </p:nvSpPr>
        <p:spPr bwMode="auto">
          <a:xfrm>
            <a:off x="395288" y="4509120"/>
            <a:ext cx="8135937" cy="1366838"/>
          </a:xfrm>
          <a:prstGeom prst="rect">
            <a:avLst/>
          </a:prstGeom>
          <a:noFill/>
          <a:ln w="9525">
            <a:noFill/>
            <a:miter lim="800000"/>
            <a:headEnd/>
            <a:tailEnd/>
          </a:ln>
          <a:effectLst/>
        </p:spPr>
        <p:txBody>
          <a:bodyPr/>
          <a:lstStyle/>
          <a:p>
            <a:pPr marL="342900" indent="-342900">
              <a:lnSpc>
                <a:spcPct val="90000"/>
              </a:lnSpc>
              <a:spcBef>
                <a:spcPct val="20000"/>
              </a:spcBef>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dirty="0" smtClean="0"/>
              <a:t>The structure of a pair of “array” and “counter (for the last position)” is called </a:t>
            </a:r>
            <a:r>
              <a:rPr lang="en-US" altLang="ja-JP" sz="2400" b="1" dirty="0" smtClean="0">
                <a:solidFill>
                  <a:srgbClr val="006600"/>
                </a:solidFill>
              </a:rPr>
              <a:t>stack</a:t>
            </a:r>
          </a:p>
          <a:p>
            <a:pPr marL="342900" indent="-342900">
              <a:lnSpc>
                <a:spcPct val="90000"/>
              </a:lnSpc>
              <a:spcBef>
                <a:spcPct val="20000"/>
              </a:spcBef>
            </a:pPr>
            <a:r>
              <a:rPr lang="en-US" altLang="ja-JP" sz="2400" dirty="0" smtClean="0"/>
              <a:t>(the counter is called a “stack pointer”)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457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64578"/>
                                        </p:tgtEl>
                                        <p:attrNameLst>
                                          <p:attrName>style.visibility</p:attrName>
                                        </p:attrNameLst>
                                      </p:cBhvr>
                                      <p:to>
                                        <p:strVal val="hidden"/>
                                      </p:to>
                                    </p:set>
                                  </p:childTnLst>
                                </p:cTn>
                              </p:par>
                              <p:par>
                                <p:cTn id="11" presetID="22" presetClass="entr" presetSubtype="4" fill="hold" grpId="0" nodeType="withEffect">
                                  <p:stCondLst>
                                    <p:cond delay="0"/>
                                  </p:stCondLst>
                                  <p:childTnLst>
                                    <p:set>
                                      <p:cBhvr>
                                        <p:cTn id="12" dur="1" fill="hold">
                                          <p:stCondLst>
                                            <p:cond delay="0"/>
                                          </p:stCondLst>
                                        </p:cTn>
                                        <p:tgtEl>
                                          <p:spTgt spid="64579"/>
                                        </p:tgtEl>
                                        <p:attrNameLst>
                                          <p:attrName>style.visibility</p:attrName>
                                        </p:attrNameLst>
                                      </p:cBhvr>
                                      <p:to>
                                        <p:strVal val="visible"/>
                                      </p:to>
                                    </p:set>
                                    <p:animEffect transition="in" filter="wipe(down)">
                                      <p:cBhvr>
                                        <p:cTn id="13" dur="500"/>
                                        <p:tgtEl>
                                          <p:spTgt spid="64579"/>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64583"/>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xit" presetSubtype="0" fill="hold" grpId="1" nodeType="clickEffect">
                                  <p:stCondLst>
                                    <p:cond delay="0"/>
                                  </p:stCondLst>
                                  <p:childTnLst>
                                    <p:set>
                                      <p:cBhvr>
                                        <p:cTn id="21" dur="1" fill="hold">
                                          <p:stCondLst>
                                            <p:cond delay="0"/>
                                          </p:stCondLst>
                                        </p:cTn>
                                        <p:tgtEl>
                                          <p:spTgt spid="64579"/>
                                        </p:tgtEl>
                                        <p:attrNameLst>
                                          <p:attrName>style.visibility</p:attrName>
                                        </p:attrNameLst>
                                      </p:cBhvr>
                                      <p:to>
                                        <p:strVal val="hidden"/>
                                      </p:to>
                                    </p:set>
                                  </p:childTnLst>
                                </p:cTn>
                              </p:par>
                              <p:par>
                                <p:cTn id="22" presetID="22" presetClass="entr" presetSubtype="4" fill="hold" grpId="0" nodeType="withEffect">
                                  <p:stCondLst>
                                    <p:cond delay="0"/>
                                  </p:stCondLst>
                                  <p:childTnLst>
                                    <p:set>
                                      <p:cBhvr>
                                        <p:cTn id="23" dur="1" fill="hold">
                                          <p:stCondLst>
                                            <p:cond delay="0"/>
                                          </p:stCondLst>
                                        </p:cTn>
                                        <p:tgtEl>
                                          <p:spTgt spid="64582"/>
                                        </p:tgtEl>
                                        <p:attrNameLst>
                                          <p:attrName>style.visibility</p:attrName>
                                        </p:attrNameLst>
                                      </p:cBhvr>
                                      <p:to>
                                        <p:strVal val="visible"/>
                                      </p:to>
                                    </p:set>
                                    <p:animEffect transition="in" filter="wipe(down)">
                                      <p:cBhvr>
                                        <p:cTn id="24" dur="500"/>
                                        <p:tgtEl>
                                          <p:spTgt spid="64582"/>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4586">
                                            <p:txEl>
                                              <p:pRg st="0" end="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6458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76" grpId="0"/>
      <p:bldP spid="64578" grpId="0"/>
      <p:bldP spid="64579" grpId="0"/>
      <p:bldP spid="64579" grpId="1"/>
      <p:bldP spid="64582" grpId="0"/>
      <p:bldP spid="6458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ln/>
          <a:effectLst>
            <a:outerShdw dist="53882" dir="2700000" algn="ctr" rotWithShape="0">
              <a:schemeClr val="bg2">
                <a:alpha val="50000"/>
              </a:schemeClr>
            </a:outerShdw>
          </a:effectLst>
        </p:spPr>
        <p:txBody>
          <a:bodyPr/>
          <a:lstStyle/>
          <a:p>
            <a:r>
              <a:rPr lang="en-US" altLang="ja-JP" sz="3600" dirty="0" smtClean="0">
                <a:solidFill>
                  <a:schemeClr val="bg1"/>
                </a:solidFill>
                <a:effectLst>
                  <a:outerShdw blurRad="38100" dist="38100" dir="2700000" algn="tl">
                    <a:srgbClr val="000000"/>
                  </a:outerShdw>
                </a:effectLst>
              </a:rPr>
              <a:t>Delete a Value</a:t>
            </a:r>
            <a:endParaRPr lang="ja-JP" altLang="en-US" sz="3600" dirty="0">
              <a:solidFill>
                <a:schemeClr val="bg1"/>
              </a:solidFill>
              <a:effectLst>
                <a:outerShdw blurRad="38100" dist="38100" dir="2700000" algn="tl">
                  <a:srgbClr val="000000"/>
                </a:outerShdw>
              </a:effectLst>
            </a:endParaRPr>
          </a:p>
        </p:txBody>
      </p:sp>
      <p:sp>
        <p:nvSpPr>
          <p:cNvPr id="65539" name="Rectangle 3"/>
          <p:cNvSpPr>
            <a:spLocks noGrp="1" noChangeArrowheads="1"/>
          </p:cNvSpPr>
          <p:nvPr>
            <p:ph type="body" idx="1"/>
          </p:nvPr>
        </p:nvSpPr>
        <p:spPr>
          <a:xfrm>
            <a:off x="468313" y="908050"/>
            <a:ext cx="8135937" cy="5184775"/>
          </a:xfrm>
        </p:spPr>
        <p:txBody>
          <a:bodyPr/>
          <a:lstStyle/>
          <a:p>
            <a:pPr>
              <a:buFontTx/>
              <a:buNone/>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en-US" altLang="ja-JP" sz="2400" dirty="0" smtClean="0"/>
              <a:t>Next, we think about reading and deleting the values written to the memory</a:t>
            </a:r>
          </a:p>
          <a:p>
            <a:pPr>
              <a:buFontTx/>
              <a:buNone/>
            </a:pPr>
            <a:endParaRPr lang="en-US" altLang="ja-JP" sz="2400" b="1" dirty="0">
              <a:solidFill>
                <a:srgbClr val="FF0000"/>
              </a:solidFill>
              <a:effectLst>
                <a:outerShdw blurRad="38100" dist="38100" dir="2700000" algn="tl">
                  <a:srgbClr val="C0C0C0"/>
                </a:outerShdw>
              </a:effectLst>
              <a:sym typeface="Wingdings" pitchFamily="2" charset="2"/>
            </a:endParaRPr>
          </a:p>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en-US" altLang="ja-JP" sz="2400" dirty="0" smtClean="0"/>
              <a:t>read an arbitral value, and delete it</a:t>
            </a:r>
          </a:p>
          <a:p>
            <a:pPr>
              <a:buFontTx/>
              <a:buNone/>
            </a:pPr>
            <a:r>
              <a:rPr lang="ja-JP" altLang="en-US" sz="2400" b="1" dirty="0">
                <a:solidFill>
                  <a:srgbClr val="FF0000"/>
                </a:solidFill>
                <a:effectLst>
                  <a:outerShdw blurRad="38100" dist="38100" dir="2700000" algn="tl">
                    <a:srgbClr val="C0C0C0"/>
                  </a:outerShdw>
                </a:effectLst>
                <a:sym typeface="Wingdings" pitchFamily="2" charset="2"/>
              </a:rPr>
              <a:t> </a:t>
            </a:r>
            <a:r>
              <a:rPr lang="en-US" altLang="ja-JP" sz="2400" b="1" dirty="0" smtClean="0">
                <a:solidFill>
                  <a:srgbClr val="FF0000"/>
                </a:solidFill>
                <a:effectLst>
                  <a:outerShdw blurRad="38100" dist="38100" dir="2700000" algn="tl">
                    <a:srgbClr val="C0C0C0"/>
                  </a:outerShdw>
                </a:effectLst>
                <a:sym typeface="Wingdings" panose="05000000000000000000" pitchFamily="2" charset="2"/>
              </a:rPr>
              <a:t></a:t>
            </a:r>
            <a:r>
              <a:rPr lang="ja-JP" altLang="en-US" sz="2400" dirty="0" smtClean="0"/>
              <a:t> </a:t>
            </a:r>
            <a:r>
              <a:rPr lang="en-US" altLang="ja-JP" sz="2400" dirty="0" smtClean="0"/>
              <a:t>read the last one (at stack pointer), and decrease stack pointer</a:t>
            </a:r>
          </a:p>
          <a:p>
            <a:pPr>
              <a:buFontTx/>
              <a:buNone/>
            </a:pPr>
            <a:endParaRPr lang="ja-JP" altLang="en-US" sz="2400" b="1" dirty="0">
              <a:solidFill>
                <a:srgbClr val="FF0000"/>
              </a:solidFill>
              <a:effectLst>
                <a:outerShdw blurRad="38100" dist="38100" dir="2700000" algn="tl">
                  <a:srgbClr val="C0C0C0"/>
                </a:outerShdw>
              </a:effectLst>
              <a:sym typeface="Wingdings" pitchFamily="2" charset="2"/>
            </a:endParaRPr>
          </a:p>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en-US" altLang="ja-JP" sz="2400" dirty="0" smtClean="0"/>
              <a:t>delete ”xxx”-</a:t>
            </a:r>
            <a:r>
              <a:rPr lang="en-US" altLang="ja-JP" sz="2400" dirty="0" err="1" smtClean="0"/>
              <a:t>th</a:t>
            </a:r>
            <a:r>
              <a:rPr lang="en-US" altLang="ja-JP" sz="2400" dirty="0" smtClean="0"/>
              <a:t> value</a:t>
            </a:r>
          </a:p>
          <a:p>
            <a:pPr>
              <a:buFontTx/>
              <a:buNone/>
            </a:pPr>
            <a:r>
              <a:rPr lang="ja-JP" altLang="en-US" sz="2400" b="1" dirty="0">
                <a:solidFill>
                  <a:srgbClr val="FF0000"/>
                </a:solidFill>
                <a:effectLst>
                  <a:outerShdw blurRad="38100" dist="38100" dir="2700000" algn="tl">
                    <a:srgbClr val="C0C0C0"/>
                  </a:outerShdw>
                </a:effectLst>
                <a:sym typeface="Wingdings" pitchFamily="2" charset="2"/>
              </a:rPr>
              <a:t> </a:t>
            </a:r>
            <a:r>
              <a:rPr lang="en-US" altLang="ja-JP" sz="2400" b="1" dirty="0" smtClean="0">
                <a:solidFill>
                  <a:srgbClr val="FF0000"/>
                </a:solidFill>
                <a:effectLst>
                  <a:outerShdw blurRad="38100" dist="38100" dir="2700000" algn="tl">
                    <a:srgbClr val="C0C0C0"/>
                  </a:outerShdw>
                </a:effectLst>
                <a:sym typeface="Wingdings" panose="05000000000000000000" pitchFamily="2" charset="2"/>
              </a:rPr>
              <a:t></a:t>
            </a:r>
            <a:r>
              <a:rPr lang="ja-JP" altLang="en-US" sz="2400" dirty="0" smtClean="0"/>
              <a:t> </a:t>
            </a:r>
            <a:r>
              <a:rPr lang="en-US" altLang="ja-JP" sz="2400" dirty="0" smtClean="0"/>
              <a:t>copy the last position to “xxx”, and decrease stack pointer</a:t>
            </a:r>
          </a:p>
          <a:p>
            <a:pPr>
              <a:buFontTx/>
              <a:buNone/>
            </a:pPr>
            <a:endParaRPr lang="ja-JP" altLang="en-US" sz="2400" b="1" dirty="0">
              <a:solidFill>
                <a:srgbClr val="FF0000"/>
              </a:solidFill>
              <a:effectLst>
                <a:outerShdw blurRad="38100" dist="38100" dir="2700000" algn="tl">
                  <a:srgbClr val="C0C0C0"/>
                </a:outerShdw>
              </a:effectLst>
              <a:sym typeface="Wingdings" pitchFamily="2" charset="2"/>
            </a:endParaRPr>
          </a:p>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effectLst>
                  <a:outerShdw blurRad="38100" dist="38100" dir="2700000" algn="tl">
                    <a:srgbClr val="C0C0C0"/>
                  </a:outerShdw>
                </a:effectLst>
                <a:sym typeface="Wingdings" pitchFamily="2" charset="2"/>
              </a:rPr>
              <a:t> </a:t>
            </a:r>
            <a:r>
              <a:rPr lang="en-US" altLang="ja-JP" sz="2400" dirty="0" smtClean="0"/>
              <a:t>delete the values “xxx”</a:t>
            </a:r>
          </a:p>
          <a:p>
            <a:pPr>
              <a:buFontTx/>
              <a:buNone/>
            </a:pPr>
            <a:r>
              <a:rPr lang="ja-JP" altLang="en-US" sz="2400" b="1" dirty="0">
                <a:solidFill>
                  <a:srgbClr val="FF0000"/>
                </a:solidFill>
                <a:effectLst>
                  <a:outerShdw blurRad="38100" dist="38100" dir="2700000" algn="tl">
                    <a:srgbClr val="C0C0C0"/>
                  </a:outerShdw>
                </a:effectLst>
                <a:sym typeface="Wingdings" pitchFamily="2" charset="2"/>
              </a:rPr>
              <a:t> </a:t>
            </a:r>
            <a:r>
              <a:rPr lang="en-US" altLang="ja-JP" sz="2400" b="1" dirty="0" smtClean="0">
                <a:solidFill>
                  <a:srgbClr val="FF0000"/>
                </a:solidFill>
                <a:effectLst>
                  <a:outerShdw blurRad="38100" dist="38100" dir="2700000" algn="tl">
                    <a:srgbClr val="C0C0C0"/>
                  </a:outerShdw>
                </a:effectLst>
                <a:sym typeface="Wingdings" panose="05000000000000000000" pitchFamily="2" charset="2"/>
              </a:rPr>
              <a:t></a:t>
            </a:r>
            <a:r>
              <a:rPr lang="ja-JP" altLang="en-US" sz="2400" dirty="0" smtClean="0"/>
              <a:t> </a:t>
            </a:r>
            <a:r>
              <a:rPr lang="en-US" altLang="ja-JP" sz="2400" dirty="0" smtClean="0"/>
              <a:t>scanning the array is needed</a:t>
            </a:r>
          </a:p>
        </p:txBody>
      </p:sp>
      <p:graphicFrame>
        <p:nvGraphicFramePr>
          <p:cNvPr id="65540" name="Group 4"/>
          <p:cNvGraphicFramePr>
            <a:graphicFrameLocks noGrp="1"/>
          </p:cNvGraphicFramePr>
          <p:nvPr/>
        </p:nvGraphicFramePr>
        <p:xfrm>
          <a:off x="1476375" y="5949950"/>
          <a:ext cx="6096000" cy="520320"/>
        </p:xfrm>
        <a:graphic>
          <a:graphicData uri="http://schemas.openxmlformats.org/drawingml/2006/table">
            <a:tbl>
              <a:tblPr/>
              <a:tblGrid>
                <a:gridCol w="609600"/>
                <a:gridCol w="609600"/>
                <a:gridCol w="609600"/>
                <a:gridCol w="609600"/>
                <a:gridCol w="609600"/>
                <a:gridCol w="609600"/>
                <a:gridCol w="609600"/>
                <a:gridCol w="609600"/>
                <a:gridCol w="609600"/>
                <a:gridCol w="609600"/>
              </a:tblGrid>
              <a:tr h="519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5564" name="Text Box 28"/>
          <p:cNvSpPr txBox="1">
            <a:spLocks noChangeArrowheads="1"/>
          </p:cNvSpPr>
          <p:nvPr/>
        </p:nvSpPr>
        <p:spPr bwMode="auto">
          <a:xfrm>
            <a:off x="1589999" y="5949950"/>
            <a:ext cx="404576" cy="463846"/>
          </a:xfrm>
          <a:prstGeom prst="rect">
            <a:avLst/>
          </a:prstGeom>
          <a:noFill/>
          <a:ln w="19050" algn="ctr">
            <a:noFill/>
            <a:miter lim="800000"/>
            <a:headEnd/>
            <a:tailEnd/>
          </a:ln>
          <a:effectLst/>
        </p:spPr>
        <p:txBody>
          <a:bodyPr wrap="none" lIns="90000" tIns="46800" rIns="90000" bIns="46800">
            <a:spAutoFit/>
          </a:bodyPr>
          <a:lstStyle/>
          <a:p>
            <a:pPr algn="ctr"/>
            <a:r>
              <a:rPr lang="en-US" altLang="ja-JP" sz="2400" b="1" dirty="0">
                <a:solidFill>
                  <a:schemeClr val="accent2"/>
                </a:solidFill>
              </a:rPr>
              <a:t>V</a:t>
            </a:r>
            <a:endParaRPr lang="ja-JP" altLang="en-US" sz="2400" b="1" dirty="0">
              <a:solidFill>
                <a:schemeClr val="accent2"/>
              </a:solidFill>
            </a:endParaRPr>
          </a:p>
        </p:txBody>
      </p:sp>
      <p:sp>
        <p:nvSpPr>
          <p:cNvPr id="65567" name="Text Box 31"/>
          <p:cNvSpPr txBox="1">
            <a:spLocks noChangeArrowheads="1"/>
          </p:cNvSpPr>
          <p:nvPr/>
        </p:nvSpPr>
        <p:spPr bwMode="auto">
          <a:xfrm>
            <a:off x="8316913" y="5373688"/>
            <a:ext cx="390525" cy="457200"/>
          </a:xfrm>
          <a:prstGeom prst="rect">
            <a:avLst/>
          </a:prstGeom>
          <a:noFill/>
          <a:ln w="19050" algn="ctr">
            <a:noFill/>
            <a:miter lim="800000"/>
            <a:headEnd/>
            <a:tailEnd/>
          </a:ln>
          <a:effectLst/>
        </p:spPr>
        <p:txBody>
          <a:bodyPr wrap="none" lIns="90000" tIns="46800" rIns="90000" bIns="46800">
            <a:spAutoFit/>
          </a:bodyPr>
          <a:lstStyle/>
          <a:p>
            <a:pPr algn="ctr"/>
            <a:r>
              <a:rPr lang="ja-JP" altLang="en-US" sz="2400" b="1">
                <a:solidFill>
                  <a:schemeClr val="accent2"/>
                </a:solidFill>
              </a:rPr>
              <a:t>５</a:t>
            </a:r>
          </a:p>
        </p:txBody>
      </p:sp>
      <p:sp>
        <p:nvSpPr>
          <p:cNvPr id="65568" name="Text Box 32"/>
          <p:cNvSpPr txBox="1">
            <a:spLocks noChangeArrowheads="1"/>
          </p:cNvSpPr>
          <p:nvPr/>
        </p:nvSpPr>
        <p:spPr bwMode="auto">
          <a:xfrm>
            <a:off x="2183724" y="5949950"/>
            <a:ext cx="404576" cy="463846"/>
          </a:xfrm>
          <a:prstGeom prst="rect">
            <a:avLst/>
          </a:prstGeom>
          <a:noFill/>
          <a:ln w="19050" algn="ctr">
            <a:noFill/>
            <a:miter lim="800000"/>
            <a:headEnd/>
            <a:tailEnd/>
          </a:ln>
          <a:effectLst/>
        </p:spPr>
        <p:txBody>
          <a:bodyPr wrap="none" lIns="90000" tIns="46800" rIns="90000" bIns="46800">
            <a:spAutoFit/>
          </a:bodyPr>
          <a:lstStyle/>
          <a:p>
            <a:pPr algn="ctr"/>
            <a:r>
              <a:rPr lang="en-US" altLang="ja-JP" sz="2400" b="1" dirty="0">
                <a:solidFill>
                  <a:schemeClr val="accent2"/>
                </a:solidFill>
              </a:rPr>
              <a:t>V</a:t>
            </a:r>
            <a:endParaRPr lang="ja-JP" altLang="en-US" sz="2400" b="1" dirty="0">
              <a:solidFill>
                <a:schemeClr val="accent2"/>
              </a:solidFill>
            </a:endParaRPr>
          </a:p>
        </p:txBody>
      </p:sp>
      <p:sp>
        <p:nvSpPr>
          <p:cNvPr id="65569" name="Rectangle 33"/>
          <p:cNvSpPr>
            <a:spLocks noChangeArrowheads="1"/>
          </p:cNvSpPr>
          <p:nvPr/>
        </p:nvSpPr>
        <p:spPr bwMode="auto">
          <a:xfrm>
            <a:off x="396875" y="5949950"/>
            <a:ext cx="922047" cy="523220"/>
          </a:xfrm>
          <a:prstGeom prst="rect">
            <a:avLst/>
          </a:prstGeom>
          <a:noFill/>
          <a:ln w="9525">
            <a:noFill/>
            <a:miter lim="800000"/>
            <a:headEnd/>
            <a:tailEnd/>
          </a:ln>
          <a:effectLst/>
        </p:spPr>
        <p:txBody>
          <a:bodyPr wrap="none">
            <a:spAutoFit/>
          </a:bodyPr>
          <a:lstStyle/>
          <a:p>
            <a:pPr>
              <a:spcBef>
                <a:spcPct val="20000"/>
              </a:spcBef>
            </a:pPr>
            <a:r>
              <a:rPr lang="en-US" altLang="ja-JP" dirty="0" smtClean="0"/>
              <a:t>array</a:t>
            </a:r>
            <a:endParaRPr lang="ja-JP" altLang="en-US" dirty="0"/>
          </a:p>
        </p:txBody>
      </p:sp>
      <p:sp>
        <p:nvSpPr>
          <p:cNvPr id="65570" name="Rectangle 34"/>
          <p:cNvSpPr>
            <a:spLocks noChangeArrowheads="1"/>
          </p:cNvSpPr>
          <p:nvPr/>
        </p:nvSpPr>
        <p:spPr bwMode="auto">
          <a:xfrm>
            <a:off x="6372200" y="5340678"/>
            <a:ext cx="2026517" cy="523220"/>
          </a:xfrm>
          <a:prstGeom prst="rect">
            <a:avLst/>
          </a:prstGeom>
          <a:noFill/>
          <a:ln w="9525">
            <a:noFill/>
            <a:miter lim="800000"/>
            <a:headEnd/>
            <a:tailEnd/>
          </a:ln>
          <a:effectLst/>
        </p:spPr>
        <p:txBody>
          <a:bodyPr wrap="none">
            <a:spAutoFit/>
          </a:bodyPr>
          <a:lstStyle/>
          <a:p>
            <a:pPr>
              <a:spcBef>
                <a:spcPct val="20000"/>
              </a:spcBef>
            </a:pPr>
            <a:r>
              <a:rPr lang="en-US" altLang="ja-JP" dirty="0" smtClean="0"/>
              <a:t>stack pointer</a:t>
            </a:r>
            <a:endParaRPr lang="ja-JP" altLang="en-US" dirty="0"/>
          </a:p>
        </p:txBody>
      </p:sp>
      <p:sp>
        <p:nvSpPr>
          <p:cNvPr id="65571" name="Text Box 35"/>
          <p:cNvSpPr txBox="1">
            <a:spLocks noChangeArrowheads="1"/>
          </p:cNvSpPr>
          <p:nvPr/>
        </p:nvSpPr>
        <p:spPr bwMode="auto">
          <a:xfrm>
            <a:off x="2812374" y="5949950"/>
            <a:ext cx="404576" cy="463846"/>
          </a:xfrm>
          <a:prstGeom prst="rect">
            <a:avLst/>
          </a:prstGeom>
          <a:noFill/>
          <a:ln w="19050" algn="ctr">
            <a:noFill/>
            <a:miter lim="800000"/>
            <a:headEnd/>
            <a:tailEnd/>
          </a:ln>
          <a:effectLst/>
        </p:spPr>
        <p:txBody>
          <a:bodyPr wrap="none" lIns="90000" tIns="46800" rIns="90000" bIns="46800">
            <a:spAutoFit/>
          </a:bodyPr>
          <a:lstStyle/>
          <a:p>
            <a:pPr algn="ctr"/>
            <a:r>
              <a:rPr lang="en-US" altLang="ja-JP" sz="2400" b="1" dirty="0">
                <a:solidFill>
                  <a:schemeClr val="accent2"/>
                </a:solidFill>
              </a:rPr>
              <a:t>V</a:t>
            </a:r>
            <a:endParaRPr lang="ja-JP" altLang="en-US" sz="2400" b="1" dirty="0">
              <a:solidFill>
                <a:schemeClr val="accent2"/>
              </a:solidFill>
            </a:endParaRPr>
          </a:p>
        </p:txBody>
      </p:sp>
      <p:sp>
        <p:nvSpPr>
          <p:cNvPr id="65572" name="Text Box 36"/>
          <p:cNvSpPr txBox="1">
            <a:spLocks noChangeArrowheads="1"/>
          </p:cNvSpPr>
          <p:nvPr/>
        </p:nvSpPr>
        <p:spPr bwMode="auto">
          <a:xfrm>
            <a:off x="3388637" y="5949950"/>
            <a:ext cx="404576" cy="463846"/>
          </a:xfrm>
          <a:prstGeom prst="rect">
            <a:avLst/>
          </a:prstGeom>
          <a:noFill/>
          <a:ln w="19050" algn="ctr">
            <a:noFill/>
            <a:miter lim="800000"/>
            <a:headEnd/>
            <a:tailEnd/>
          </a:ln>
          <a:effectLst/>
        </p:spPr>
        <p:txBody>
          <a:bodyPr wrap="none" lIns="90000" tIns="46800" rIns="90000" bIns="46800">
            <a:spAutoFit/>
          </a:bodyPr>
          <a:lstStyle/>
          <a:p>
            <a:pPr algn="ctr"/>
            <a:r>
              <a:rPr lang="en-US" altLang="ja-JP" sz="2400" b="1" dirty="0" smtClean="0">
                <a:solidFill>
                  <a:schemeClr val="accent2"/>
                </a:solidFill>
              </a:rPr>
              <a:t>V</a:t>
            </a:r>
            <a:endParaRPr lang="ja-JP" altLang="en-US" sz="2400" b="1" dirty="0">
              <a:solidFill>
                <a:schemeClr val="accent2"/>
              </a:solidFill>
            </a:endParaRPr>
          </a:p>
        </p:txBody>
      </p:sp>
      <p:sp>
        <p:nvSpPr>
          <p:cNvPr id="65573" name="Text Box 37"/>
          <p:cNvSpPr txBox="1">
            <a:spLocks noChangeArrowheads="1"/>
          </p:cNvSpPr>
          <p:nvPr/>
        </p:nvSpPr>
        <p:spPr bwMode="auto">
          <a:xfrm>
            <a:off x="3964899" y="5949950"/>
            <a:ext cx="404576" cy="463846"/>
          </a:xfrm>
          <a:prstGeom prst="rect">
            <a:avLst/>
          </a:prstGeom>
          <a:noFill/>
          <a:ln w="19050" algn="ctr">
            <a:noFill/>
            <a:miter lim="800000"/>
            <a:headEnd/>
            <a:tailEnd/>
          </a:ln>
          <a:effectLst/>
        </p:spPr>
        <p:txBody>
          <a:bodyPr wrap="none" lIns="90000" tIns="46800" rIns="90000" bIns="46800">
            <a:spAutoFit/>
          </a:bodyPr>
          <a:lstStyle/>
          <a:p>
            <a:pPr algn="ctr"/>
            <a:r>
              <a:rPr lang="en-US" altLang="ja-JP" sz="2400" b="1" dirty="0" smtClean="0">
                <a:solidFill>
                  <a:schemeClr val="accent2"/>
                </a:solidFill>
              </a:rPr>
              <a:t>V</a:t>
            </a:r>
            <a:endParaRPr lang="ja-JP" altLang="en-US" sz="2400" b="1" dirty="0">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5539">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5539">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5539">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5539">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5539">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553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3"/>
          <p:cNvSpPr txBox="1">
            <a:spLocks noChangeArrowheads="1"/>
          </p:cNvSpPr>
          <p:nvPr/>
        </p:nvSpPr>
        <p:spPr bwMode="auto">
          <a:xfrm>
            <a:off x="503882" y="1700732"/>
            <a:ext cx="5652294" cy="2009331"/>
          </a:xfrm>
          <a:prstGeom prst="rect">
            <a:avLst/>
          </a:prstGeom>
          <a:gradFill>
            <a:gsLst>
              <a:gs pos="0">
                <a:schemeClr val="bg1"/>
              </a:gs>
              <a:gs pos="50000">
                <a:schemeClr val="bg1">
                  <a:lumMod val="95000"/>
                </a:schemeClr>
              </a:gs>
              <a:gs pos="100000">
                <a:schemeClr val="bg1">
                  <a:lumMod val="85000"/>
                </a:schemeClr>
              </a:gs>
            </a:gsLst>
            <a:lin ang="5400000" scaled="0"/>
          </a:gradFill>
          <a:ln w="19050">
            <a:solidFill>
              <a:srgbClr val="990033"/>
            </a:solidFill>
            <a:miter lim="800000"/>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pPr>
              <a:buFontTx/>
              <a:buNone/>
            </a:pPr>
            <a:r>
              <a:rPr lang="en-US" altLang="ja-JP" sz="2000" b="1" dirty="0" err="1"/>
              <a:t>int</a:t>
            </a:r>
            <a:r>
              <a:rPr lang="en-US" altLang="ja-JP" sz="2000" dirty="0"/>
              <a:t> </a:t>
            </a:r>
            <a:r>
              <a:rPr lang="en-US" altLang="ja-JP" sz="2000" b="1" dirty="0" err="1">
                <a:solidFill>
                  <a:srgbClr val="006600"/>
                </a:solidFill>
              </a:rPr>
              <a:t>STACK_push</a:t>
            </a:r>
            <a:r>
              <a:rPr lang="en-US" altLang="ja-JP" sz="2000" dirty="0"/>
              <a:t> </a:t>
            </a:r>
            <a:r>
              <a:rPr lang="en-US" altLang="ja-JP" sz="2000" dirty="0" smtClean="0"/>
              <a:t>(</a:t>
            </a:r>
            <a:r>
              <a:rPr lang="en-US" altLang="ja-JP" sz="2000" b="1" dirty="0" smtClean="0"/>
              <a:t>STACK</a:t>
            </a:r>
            <a:r>
              <a:rPr lang="en-US" altLang="ja-JP" sz="2000" dirty="0" smtClean="0"/>
              <a:t> </a:t>
            </a:r>
            <a:r>
              <a:rPr lang="en-US" altLang="ja-JP" sz="2000" dirty="0">
                <a:solidFill>
                  <a:schemeClr val="accent2"/>
                </a:solidFill>
              </a:rPr>
              <a:t>*S</a:t>
            </a:r>
            <a:r>
              <a:rPr lang="en-US" altLang="ja-JP" sz="2000" dirty="0"/>
              <a:t>, </a:t>
            </a:r>
            <a:r>
              <a:rPr lang="en-US" altLang="ja-JP" sz="2000" b="1" dirty="0" err="1"/>
              <a:t>int</a:t>
            </a:r>
            <a:r>
              <a:rPr lang="en-US" altLang="ja-JP" sz="2000" dirty="0"/>
              <a:t> </a:t>
            </a:r>
            <a:r>
              <a:rPr lang="en-US" altLang="ja-JP" sz="2000" dirty="0">
                <a:solidFill>
                  <a:schemeClr val="accent2"/>
                </a:solidFill>
              </a:rPr>
              <a:t>a</a:t>
            </a:r>
            <a:r>
              <a:rPr lang="en-US" altLang="ja-JP" sz="2000" dirty="0"/>
              <a:t>){</a:t>
            </a:r>
          </a:p>
          <a:p>
            <a:pPr>
              <a:buFontTx/>
              <a:buNone/>
            </a:pPr>
            <a:r>
              <a:rPr lang="en-US" altLang="ja-JP" sz="2000" dirty="0"/>
              <a:t> </a:t>
            </a:r>
            <a:r>
              <a:rPr lang="en-US" altLang="ja-JP" sz="2000" dirty="0" smtClean="0"/>
              <a:t>  </a:t>
            </a:r>
            <a:r>
              <a:rPr lang="en-US" altLang="ja-JP" sz="2000" b="1" dirty="0"/>
              <a:t>if</a:t>
            </a:r>
            <a:r>
              <a:rPr lang="en-US" altLang="ja-JP" sz="2000" dirty="0"/>
              <a:t> </a:t>
            </a:r>
            <a:r>
              <a:rPr lang="en-US" altLang="ja-JP" sz="2000" dirty="0" smtClean="0"/>
              <a:t>(</a:t>
            </a:r>
            <a:r>
              <a:rPr lang="en-US" altLang="ja-JP" sz="2000" dirty="0" smtClean="0">
                <a:solidFill>
                  <a:schemeClr val="accent2"/>
                </a:solidFill>
              </a:rPr>
              <a:t>S-</a:t>
            </a:r>
            <a:r>
              <a:rPr lang="en-US" altLang="ja-JP" sz="2000" dirty="0">
                <a:solidFill>
                  <a:schemeClr val="accent2"/>
                </a:solidFill>
              </a:rPr>
              <a:t>&gt;t == S-&gt;</a:t>
            </a:r>
            <a:r>
              <a:rPr lang="en-US" altLang="ja-JP" sz="2000" dirty="0" smtClean="0">
                <a:solidFill>
                  <a:schemeClr val="accent2"/>
                </a:solidFill>
              </a:rPr>
              <a:t>max</a:t>
            </a:r>
            <a:r>
              <a:rPr lang="en-US" altLang="ja-JP" sz="2000" dirty="0" smtClean="0"/>
              <a:t>) </a:t>
            </a:r>
            <a:r>
              <a:rPr lang="en-US" altLang="ja-JP" sz="2000" b="1" dirty="0"/>
              <a:t>return</a:t>
            </a:r>
            <a:r>
              <a:rPr lang="en-US" altLang="ja-JP" sz="2000" dirty="0"/>
              <a:t> (</a:t>
            </a:r>
            <a:r>
              <a:rPr lang="en-US" altLang="ja-JP" sz="2000" dirty="0">
                <a:solidFill>
                  <a:schemeClr val="accent2"/>
                </a:solidFill>
              </a:rPr>
              <a:t>1</a:t>
            </a:r>
            <a:r>
              <a:rPr lang="en-US" altLang="ja-JP" sz="2000" dirty="0"/>
              <a:t>);   </a:t>
            </a:r>
            <a:r>
              <a:rPr lang="en-US" altLang="ja-JP" sz="2000" dirty="0">
                <a:solidFill>
                  <a:srgbClr val="CC3300"/>
                </a:solidFill>
              </a:rPr>
              <a:t>// overflow error</a:t>
            </a:r>
          </a:p>
          <a:p>
            <a:pPr>
              <a:buFontTx/>
              <a:buNone/>
            </a:pPr>
            <a:r>
              <a:rPr lang="ja-JP" altLang="en-US" sz="2000" dirty="0" smtClean="0"/>
              <a:t>   </a:t>
            </a:r>
            <a:r>
              <a:rPr lang="en-US" altLang="ja-JP" sz="2000" dirty="0">
                <a:solidFill>
                  <a:schemeClr val="accent2"/>
                </a:solidFill>
              </a:rPr>
              <a:t>S-&gt;h[S-&gt;t] = a</a:t>
            </a:r>
            <a:r>
              <a:rPr lang="en-US" altLang="ja-JP" sz="2000" dirty="0"/>
              <a:t>;</a:t>
            </a:r>
          </a:p>
          <a:p>
            <a:pPr>
              <a:buFontTx/>
              <a:buNone/>
            </a:pPr>
            <a:r>
              <a:rPr lang="en-US" altLang="ja-JP" sz="2000" dirty="0"/>
              <a:t> </a:t>
            </a:r>
            <a:r>
              <a:rPr lang="en-US" altLang="ja-JP" sz="2000" dirty="0" smtClean="0"/>
              <a:t>  </a:t>
            </a:r>
            <a:r>
              <a:rPr lang="en-US" altLang="ja-JP" sz="2000" dirty="0">
                <a:solidFill>
                  <a:schemeClr val="accent2"/>
                </a:solidFill>
              </a:rPr>
              <a:t>S-&gt;t ++</a:t>
            </a:r>
            <a:r>
              <a:rPr lang="en-US" altLang="ja-JP" sz="2000" dirty="0"/>
              <a:t>;</a:t>
            </a:r>
          </a:p>
          <a:p>
            <a:pPr>
              <a:buFontTx/>
              <a:buNone/>
            </a:pPr>
            <a:r>
              <a:rPr lang="en-US" altLang="ja-JP" sz="2000" dirty="0"/>
              <a:t>  </a:t>
            </a:r>
            <a:r>
              <a:rPr lang="en-US" altLang="ja-JP" sz="2000" dirty="0" smtClean="0"/>
              <a:t> </a:t>
            </a:r>
            <a:r>
              <a:rPr lang="en-US" altLang="ja-JP" sz="2000" b="1" dirty="0" smtClean="0"/>
              <a:t>return</a:t>
            </a:r>
            <a:r>
              <a:rPr lang="en-US" altLang="ja-JP" sz="2000" dirty="0" smtClean="0"/>
              <a:t> </a:t>
            </a:r>
            <a:r>
              <a:rPr lang="en-US" altLang="ja-JP" sz="2000" dirty="0"/>
              <a:t>(</a:t>
            </a:r>
            <a:r>
              <a:rPr lang="en-US" altLang="ja-JP" sz="2000" dirty="0">
                <a:solidFill>
                  <a:schemeClr val="accent2"/>
                </a:solidFill>
              </a:rPr>
              <a:t>0</a:t>
            </a:r>
            <a:r>
              <a:rPr lang="en-US" altLang="ja-JP" sz="2000" dirty="0"/>
              <a:t>);</a:t>
            </a:r>
          </a:p>
          <a:p>
            <a:pPr>
              <a:buFontTx/>
              <a:buNone/>
            </a:pPr>
            <a:r>
              <a:rPr lang="en-US" altLang="ja-JP" sz="2000" dirty="0"/>
              <a:t>}</a:t>
            </a:r>
          </a:p>
        </p:txBody>
      </p:sp>
      <p:sp>
        <p:nvSpPr>
          <p:cNvPr id="16" name="Rectangle 3"/>
          <p:cNvSpPr txBox="1">
            <a:spLocks noChangeArrowheads="1"/>
          </p:cNvSpPr>
          <p:nvPr/>
        </p:nvSpPr>
        <p:spPr bwMode="auto">
          <a:xfrm>
            <a:off x="503882" y="3808433"/>
            <a:ext cx="5652294" cy="2009331"/>
          </a:xfrm>
          <a:prstGeom prst="rect">
            <a:avLst/>
          </a:prstGeom>
          <a:gradFill>
            <a:gsLst>
              <a:gs pos="0">
                <a:schemeClr val="bg1"/>
              </a:gs>
              <a:gs pos="50000">
                <a:schemeClr val="bg1">
                  <a:lumMod val="95000"/>
                </a:schemeClr>
              </a:gs>
              <a:gs pos="100000">
                <a:schemeClr val="bg1">
                  <a:lumMod val="85000"/>
                </a:schemeClr>
              </a:gs>
            </a:gsLst>
            <a:lin ang="5400000" scaled="0"/>
          </a:gradFill>
          <a:ln w="19050">
            <a:solidFill>
              <a:srgbClr val="990033"/>
            </a:solidFill>
            <a:miter lim="800000"/>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pPr>
              <a:buFontTx/>
              <a:buNone/>
            </a:pPr>
            <a:r>
              <a:rPr lang="en-US" altLang="ja-JP" sz="2000" b="1" dirty="0" err="1"/>
              <a:t>int</a:t>
            </a:r>
            <a:r>
              <a:rPr lang="en-US" altLang="ja-JP" sz="2000" dirty="0"/>
              <a:t> </a:t>
            </a:r>
            <a:r>
              <a:rPr lang="en-US" altLang="ja-JP" sz="2000" b="1" dirty="0" err="1">
                <a:solidFill>
                  <a:srgbClr val="006600"/>
                </a:solidFill>
              </a:rPr>
              <a:t>STACK_pop</a:t>
            </a:r>
            <a:r>
              <a:rPr lang="en-US" altLang="ja-JP" sz="2000" dirty="0"/>
              <a:t> </a:t>
            </a:r>
            <a:r>
              <a:rPr lang="en-US" altLang="ja-JP" sz="2000" dirty="0" smtClean="0"/>
              <a:t>(</a:t>
            </a:r>
            <a:r>
              <a:rPr lang="en-US" altLang="ja-JP" sz="2000" b="1" dirty="0" smtClean="0"/>
              <a:t>STACK</a:t>
            </a:r>
            <a:r>
              <a:rPr lang="en-US" altLang="ja-JP" sz="2000" dirty="0" smtClean="0"/>
              <a:t> </a:t>
            </a:r>
            <a:r>
              <a:rPr lang="en-US" altLang="ja-JP" sz="2000" dirty="0">
                <a:solidFill>
                  <a:srgbClr val="3333FF"/>
                </a:solidFill>
              </a:rPr>
              <a:t>*S</a:t>
            </a:r>
            <a:r>
              <a:rPr lang="en-US" altLang="ja-JP" sz="2000" dirty="0"/>
              <a:t>, </a:t>
            </a:r>
            <a:r>
              <a:rPr lang="en-US" altLang="ja-JP" sz="2000" b="1" dirty="0" err="1"/>
              <a:t>int</a:t>
            </a:r>
            <a:r>
              <a:rPr lang="en-US" altLang="ja-JP" sz="2000" dirty="0"/>
              <a:t> </a:t>
            </a:r>
            <a:r>
              <a:rPr lang="en-US" altLang="ja-JP" sz="2000" dirty="0">
                <a:solidFill>
                  <a:srgbClr val="3333FF"/>
                </a:solidFill>
              </a:rPr>
              <a:t>*a</a:t>
            </a:r>
            <a:r>
              <a:rPr lang="en-US" altLang="ja-JP" sz="2000" dirty="0"/>
              <a:t>){</a:t>
            </a:r>
          </a:p>
          <a:p>
            <a:pPr>
              <a:buFontTx/>
              <a:buNone/>
            </a:pPr>
            <a:r>
              <a:rPr lang="en-US" altLang="ja-JP" sz="2000" dirty="0"/>
              <a:t> </a:t>
            </a:r>
            <a:r>
              <a:rPr lang="en-US" altLang="ja-JP" sz="2000" dirty="0" smtClean="0"/>
              <a:t> </a:t>
            </a:r>
            <a:r>
              <a:rPr lang="en-US" altLang="ja-JP" sz="2000" b="1" dirty="0" smtClean="0"/>
              <a:t> </a:t>
            </a:r>
            <a:r>
              <a:rPr lang="en-US" altLang="ja-JP" sz="2000" b="1" dirty="0"/>
              <a:t>if</a:t>
            </a:r>
            <a:r>
              <a:rPr lang="en-US" altLang="ja-JP" sz="2000" dirty="0"/>
              <a:t> </a:t>
            </a:r>
            <a:r>
              <a:rPr lang="en-US" altLang="ja-JP" sz="2000" dirty="0" smtClean="0"/>
              <a:t>(</a:t>
            </a:r>
            <a:r>
              <a:rPr lang="en-US" altLang="ja-JP" sz="2000" dirty="0" smtClean="0">
                <a:solidFill>
                  <a:srgbClr val="3333FF"/>
                </a:solidFill>
              </a:rPr>
              <a:t>S-</a:t>
            </a:r>
            <a:r>
              <a:rPr lang="en-US" altLang="ja-JP" sz="2000" dirty="0">
                <a:solidFill>
                  <a:srgbClr val="3333FF"/>
                </a:solidFill>
              </a:rPr>
              <a:t>&gt;t == </a:t>
            </a:r>
            <a:r>
              <a:rPr lang="en-US" altLang="ja-JP" sz="2000" dirty="0" smtClean="0">
                <a:solidFill>
                  <a:srgbClr val="3333FF"/>
                </a:solidFill>
              </a:rPr>
              <a:t>0</a:t>
            </a:r>
            <a:r>
              <a:rPr lang="en-US" altLang="ja-JP" sz="2000" dirty="0" smtClean="0"/>
              <a:t>) </a:t>
            </a:r>
            <a:r>
              <a:rPr lang="en-US" altLang="ja-JP" sz="2000" b="1" dirty="0"/>
              <a:t>return</a:t>
            </a:r>
            <a:r>
              <a:rPr lang="en-US" altLang="ja-JP" sz="2000" dirty="0"/>
              <a:t> (</a:t>
            </a:r>
            <a:r>
              <a:rPr lang="en-US" altLang="ja-JP" sz="2000" dirty="0">
                <a:solidFill>
                  <a:srgbClr val="3333FF"/>
                </a:solidFill>
              </a:rPr>
              <a:t>1</a:t>
            </a:r>
            <a:r>
              <a:rPr lang="en-US" altLang="ja-JP" sz="2000" dirty="0"/>
              <a:t>);   </a:t>
            </a:r>
            <a:r>
              <a:rPr lang="en-US" altLang="ja-JP" sz="2000" dirty="0">
                <a:solidFill>
                  <a:srgbClr val="CC3300"/>
                </a:solidFill>
              </a:rPr>
              <a:t>// underflow error</a:t>
            </a:r>
          </a:p>
          <a:p>
            <a:pPr>
              <a:buFontTx/>
              <a:buNone/>
            </a:pPr>
            <a:r>
              <a:rPr lang="en-US" altLang="ja-JP" sz="2000" dirty="0" smtClean="0"/>
              <a:t>   </a:t>
            </a:r>
            <a:r>
              <a:rPr lang="en-US" altLang="ja-JP" sz="2000" dirty="0">
                <a:solidFill>
                  <a:srgbClr val="3333FF"/>
                </a:solidFill>
              </a:rPr>
              <a:t>S-&gt;</a:t>
            </a:r>
            <a:r>
              <a:rPr lang="en-US" altLang="ja-JP" sz="2000" dirty="0" smtClean="0">
                <a:solidFill>
                  <a:srgbClr val="3333FF"/>
                </a:solidFill>
              </a:rPr>
              <a:t>t-</a:t>
            </a:r>
            <a:r>
              <a:rPr lang="en-US" altLang="ja-JP" sz="2000" dirty="0">
                <a:solidFill>
                  <a:srgbClr val="3333FF"/>
                </a:solidFill>
              </a:rPr>
              <a:t>-</a:t>
            </a:r>
            <a:r>
              <a:rPr lang="en-US" altLang="ja-JP" sz="2000" dirty="0"/>
              <a:t>;</a:t>
            </a:r>
          </a:p>
          <a:p>
            <a:pPr>
              <a:buFontTx/>
              <a:buNone/>
            </a:pPr>
            <a:r>
              <a:rPr lang="ja-JP" altLang="en-US" sz="2000" dirty="0"/>
              <a:t>  </a:t>
            </a:r>
            <a:r>
              <a:rPr lang="ja-JP" altLang="en-US" sz="2000" dirty="0" smtClean="0"/>
              <a:t> </a:t>
            </a:r>
            <a:r>
              <a:rPr lang="ja-JP" altLang="en-US" sz="2000" dirty="0" smtClean="0">
                <a:solidFill>
                  <a:srgbClr val="3333FF"/>
                </a:solidFill>
              </a:rPr>
              <a:t>*</a:t>
            </a:r>
            <a:r>
              <a:rPr lang="en-US" altLang="ja-JP" sz="2000" dirty="0">
                <a:solidFill>
                  <a:srgbClr val="3333FF"/>
                </a:solidFill>
              </a:rPr>
              <a:t>a = S-&gt;h[S-&gt;t]</a:t>
            </a:r>
            <a:r>
              <a:rPr lang="en-US" altLang="ja-JP" sz="2000" dirty="0"/>
              <a:t>;</a:t>
            </a:r>
          </a:p>
          <a:p>
            <a:pPr>
              <a:buFontTx/>
              <a:buNone/>
            </a:pPr>
            <a:r>
              <a:rPr lang="ja-JP" altLang="en-US" sz="2000" dirty="0"/>
              <a:t> </a:t>
            </a:r>
            <a:r>
              <a:rPr lang="ja-JP" altLang="en-US" sz="2000" dirty="0" smtClean="0"/>
              <a:t>  </a:t>
            </a:r>
            <a:r>
              <a:rPr lang="en-US" altLang="ja-JP" sz="2000" b="1" dirty="0"/>
              <a:t>return</a:t>
            </a:r>
            <a:r>
              <a:rPr lang="en-US" altLang="ja-JP" sz="2000" dirty="0"/>
              <a:t> (</a:t>
            </a:r>
            <a:r>
              <a:rPr lang="en-US" altLang="ja-JP" sz="2000" dirty="0">
                <a:solidFill>
                  <a:srgbClr val="3333FF"/>
                </a:solidFill>
              </a:rPr>
              <a:t>0</a:t>
            </a:r>
            <a:r>
              <a:rPr lang="en-US" altLang="ja-JP" sz="2000" dirty="0"/>
              <a:t>);</a:t>
            </a:r>
          </a:p>
          <a:p>
            <a:pPr>
              <a:buFontTx/>
              <a:buNone/>
            </a:pPr>
            <a:r>
              <a:rPr lang="en-US" altLang="ja-JP" sz="2000" dirty="0"/>
              <a:t>}</a:t>
            </a:r>
          </a:p>
        </p:txBody>
      </p:sp>
      <p:sp>
        <p:nvSpPr>
          <p:cNvPr id="69634"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ln/>
          <a:effectLst>
            <a:outerShdw dist="53882" dir="2700000" algn="ctr" rotWithShape="0">
              <a:schemeClr val="bg2">
                <a:alpha val="50000"/>
              </a:schemeClr>
            </a:outerShdw>
          </a:effectLst>
        </p:spPr>
        <p:txBody>
          <a:bodyPr/>
          <a:lstStyle/>
          <a:p>
            <a:r>
              <a:rPr lang="en-US" altLang="ja-JP" sz="3600" dirty="0" smtClean="0">
                <a:solidFill>
                  <a:schemeClr val="bg1"/>
                </a:solidFill>
                <a:effectLst>
                  <a:outerShdw blurRad="38100" dist="38100" dir="2700000" algn="tl">
                    <a:srgbClr val="000000"/>
                  </a:outerShdw>
                </a:effectLst>
              </a:rPr>
              <a:t>A Stack Subroutine</a:t>
            </a:r>
            <a:endParaRPr lang="ja-JP" altLang="en-US" sz="3600" dirty="0">
              <a:solidFill>
                <a:schemeClr val="bg1"/>
              </a:solidFill>
              <a:effectLst>
                <a:outerShdw blurRad="38100" dist="38100" dir="2700000" algn="tl">
                  <a:srgbClr val="000000"/>
                </a:outerShdw>
              </a:effectLst>
            </a:endParaRPr>
          </a:p>
        </p:txBody>
      </p:sp>
      <p:sp>
        <p:nvSpPr>
          <p:cNvPr id="69635" name="Rectangle 3"/>
          <p:cNvSpPr>
            <a:spLocks noGrp="1" noChangeArrowheads="1"/>
          </p:cNvSpPr>
          <p:nvPr>
            <p:ph type="body" idx="1"/>
          </p:nvPr>
        </p:nvSpPr>
        <p:spPr>
          <a:xfrm>
            <a:off x="468313" y="908051"/>
            <a:ext cx="8135937" cy="708968"/>
          </a:xfrm>
        </p:spPr>
        <p:txBody>
          <a:bodyPr/>
          <a:lstStyle/>
          <a:p>
            <a:pPr>
              <a:lnSpc>
                <a:spcPct val="80000"/>
              </a:lnSpc>
              <a:buFontTx/>
              <a:buNone/>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en-US" altLang="ja-JP" sz="2400" dirty="0" smtClean="0"/>
              <a:t>Implementation of stack</a:t>
            </a:r>
          </a:p>
          <a:p>
            <a:pPr>
              <a:lnSpc>
                <a:spcPct val="80000"/>
              </a:lnSpc>
              <a:buFontTx/>
              <a:buNone/>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en-US" altLang="ja-JP" sz="2400" dirty="0" smtClean="0"/>
              <a:t>Use with “stack” and “value”</a:t>
            </a:r>
          </a:p>
          <a:p>
            <a:pPr>
              <a:lnSpc>
                <a:spcPct val="80000"/>
              </a:lnSpc>
              <a:buFontTx/>
              <a:buNone/>
            </a:pPr>
            <a:endParaRPr lang="ja-JP" altLang="en-US" sz="2400" b="1" dirty="0">
              <a:solidFill>
                <a:srgbClr val="FF0000"/>
              </a:solidFill>
              <a:effectLst>
                <a:outerShdw blurRad="38100" dist="38100" dir="2700000" algn="tl">
                  <a:srgbClr val="C0C0C0"/>
                </a:outerShdw>
              </a:effectLst>
              <a:sym typeface="Wingdings" pitchFamily="2" charset="2"/>
            </a:endParaRPr>
          </a:p>
          <a:p>
            <a:pPr>
              <a:lnSpc>
                <a:spcPct val="80000"/>
              </a:lnSpc>
              <a:buFontTx/>
              <a:buNone/>
            </a:pPr>
            <a:endParaRPr lang="en-US" altLang="ja-JP" sz="2000" b="1" dirty="0">
              <a:solidFill>
                <a:srgbClr val="FF0000"/>
              </a:solidFill>
              <a:effectLst>
                <a:outerShdw blurRad="38100" dist="38100" dir="2700000" algn="tl">
                  <a:srgbClr val="C0C0C0"/>
                </a:outerShdw>
              </a:effectLst>
              <a:sym typeface="Wingdings" pitchFamily="2" charset="2"/>
            </a:endParaRPr>
          </a:p>
        </p:txBody>
      </p:sp>
      <p:graphicFrame>
        <p:nvGraphicFramePr>
          <p:cNvPr id="69636" name="Group 4"/>
          <p:cNvGraphicFramePr>
            <a:graphicFrameLocks noGrp="1"/>
          </p:cNvGraphicFramePr>
          <p:nvPr/>
        </p:nvGraphicFramePr>
        <p:xfrm>
          <a:off x="2940050" y="6078538"/>
          <a:ext cx="6096000" cy="520320"/>
        </p:xfrm>
        <a:graphic>
          <a:graphicData uri="http://schemas.openxmlformats.org/drawingml/2006/table">
            <a:tbl>
              <a:tblPr/>
              <a:tblGrid>
                <a:gridCol w="609600"/>
                <a:gridCol w="609600"/>
                <a:gridCol w="609600"/>
                <a:gridCol w="609600"/>
                <a:gridCol w="609600"/>
                <a:gridCol w="609600"/>
                <a:gridCol w="609600"/>
                <a:gridCol w="609600"/>
                <a:gridCol w="609600"/>
                <a:gridCol w="609600"/>
              </a:tblGrid>
              <a:tr h="519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9660" name="Text Box 28"/>
          <p:cNvSpPr txBox="1">
            <a:spLocks noChangeArrowheads="1"/>
          </p:cNvSpPr>
          <p:nvPr/>
        </p:nvSpPr>
        <p:spPr bwMode="auto">
          <a:xfrm>
            <a:off x="3053674" y="6078538"/>
            <a:ext cx="404576" cy="463846"/>
          </a:xfrm>
          <a:prstGeom prst="rect">
            <a:avLst/>
          </a:prstGeom>
          <a:noFill/>
          <a:ln w="19050" algn="ctr">
            <a:noFill/>
            <a:miter lim="800000"/>
            <a:headEnd/>
            <a:tailEnd/>
          </a:ln>
          <a:effectLst/>
        </p:spPr>
        <p:txBody>
          <a:bodyPr wrap="none" lIns="90000" tIns="46800" rIns="90000" bIns="46800">
            <a:spAutoFit/>
          </a:bodyPr>
          <a:lstStyle/>
          <a:p>
            <a:pPr algn="ctr"/>
            <a:r>
              <a:rPr lang="en-US" altLang="ja-JP" sz="2400" b="1" dirty="0">
                <a:solidFill>
                  <a:schemeClr val="accent2"/>
                </a:solidFill>
              </a:rPr>
              <a:t>V</a:t>
            </a:r>
            <a:endParaRPr lang="ja-JP" altLang="en-US" sz="2400" b="1" dirty="0">
              <a:solidFill>
                <a:schemeClr val="accent2"/>
              </a:solidFill>
            </a:endParaRPr>
          </a:p>
        </p:txBody>
      </p:sp>
      <p:sp>
        <p:nvSpPr>
          <p:cNvPr id="69662" name="Text Box 30"/>
          <p:cNvSpPr txBox="1">
            <a:spLocks noChangeArrowheads="1"/>
          </p:cNvSpPr>
          <p:nvPr/>
        </p:nvSpPr>
        <p:spPr bwMode="auto">
          <a:xfrm>
            <a:off x="3647399" y="6078538"/>
            <a:ext cx="404576" cy="463846"/>
          </a:xfrm>
          <a:prstGeom prst="rect">
            <a:avLst/>
          </a:prstGeom>
          <a:noFill/>
          <a:ln w="19050" algn="ctr">
            <a:noFill/>
            <a:miter lim="800000"/>
            <a:headEnd/>
            <a:tailEnd/>
          </a:ln>
          <a:effectLst/>
        </p:spPr>
        <p:txBody>
          <a:bodyPr wrap="none" lIns="90000" tIns="46800" rIns="90000" bIns="46800">
            <a:spAutoFit/>
          </a:bodyPr>
          <a:lstStyle/>
          <a:p>
            <a:pPr algn="ctr"/>
            <a:r>
              <a:rPr lang="en-US" altLang="ja-JP" sz="2400" b="1" dirty="0">
                <a:solidFill>
                  <a:schemeClr val="accent2"/>
                </a:solidFill>
              </a:rPr>
              <a:t>V</a:t>
            </a:r>
            <a:endParaRPr lang="ja-JP" altLang="en-US" sz="2400" b="1" dirty="0">
              <a:solidFill>
                <a:schemeClr val="accent2"/>
              </a:solidFill>
            </a:endParaRPr>
          </a:p>
        </p:txBody>
      </p:sp>
      <p:sp>
        <p:nvSpPr>
          <p:cNvPr id="69665" name="Text Box 33"/>
          <p:cNvSpPr txBox="1">
            <a:spLocks noChangeArrowheads="1"/>
          </p:cNvSpPr>
          <p:nvPr/>
        </p:nvSpPr>
        <p:spPr bwMode="auto">
          <a:xfrm>
            <a:off x="4276049" y="6078538"/>
            <a:ext cx="404576" cy="463846"/>
          </a:xfrm>
          <a:prstGeom prst="rect">
            <a:avLst/>
          </a:prstGeom>
          <a:noFill/>
          <a:ln w="19050" algn="ctr">
            <a:noFill/>
            <a:miter lim="800000"/>
            <a:headEnd/>
            <a:tailEnd/>
          </a:ln>
          <a:effectLst/>
        </p:spPr>
        <p:txBody>
          <a:bodyPr wrap="none" lIns="90000" tIns="46800" rIns="90000" bIns="46800">
            <a:spAutoFit/>
          </a:bodyPr>
          <a:lstStyle/>
          <a:p>
            <a:pPr algn="ctr"/>
            <a:r>
              <a:rPr lang="en-US" altLang="ja-JP" sz="2400" b="1" dirty="0">
                <a:solidFill>
                  <a:schemeClr val="accent2"/>
                </a:solidFill>
              </a:rPr>
              <a:t>V</a:t>
            </a:r>
            <a:endParaRPr lang="ja-JP" altLang="en-US" sz="2400" b="1" dirty="0">
              <a:solidFill>
                <a:schemeClr val="accent2"/>
              </a:solidFill>
            </a:endParaRPr>
          </a:p>
        </p:txBody>
      </p:sp>
      <p:sp>
        <p:nvSpPr>
          <p:cNvPr id="69666" name="Text Box 34"/>
          <p:cNvSpPr txBox="1">
            <a:spLocks noChangeArrowheads="1"/>
          </p:cNvSpPr>
          <p:nvPr/>
        </p:nvSpPr>
        <p:spPr bwMode="auto">
          <a:xfrm>
            <a:off x="4852312" y="6078538"/>
            <a:ext cx="404576" cy="463846"/>
          </a:xfrm>
          <a:prstGeom prst="rect">
            <a:avLst/>
          </a:prstGeom>
          <a:noFill/>
          <a:ln w="19050" algn="ctr">
            <a:noFill/>
            <a:miter lim="800000"/>
            <a:headEnd/>
            <a:tailEnd/>
          </a:ln>
          <a:effectLst/>
        </p:spPr>
        <p:txBody>
          <a:bodyPr wrap="none" lIns="90000" tIns="46800" rIns="90000" bIns="46800">
            <a:spAutoFit/>
          </a:bodyPr>
          <a:lstStyle/>
          <a:p>
            <a:pPr algn="ctr"/>
            <a:r>
              <a:rPr lang="en-US" altLang="ja-JP" sz="2400" b="1" dirty="0">
                <a:solidFill>
                  <a:schemeClr val="accent2"/>
                </a:solidFill>
              </a:rPr>
              <a:t>V</a:t>
            </a:r>
            <a:endParaRPr lang="ja-JP" altLang="en-US" sz="2400" b="1" dirty="0">
              <a:solidFill>
                <a:schemeClr val="accent2"/>
              </a:solidFill>
            </a:endParaRPr>
          </a:p>
        </p:txBody>
      </p:sp>
      <p:sp>
        <p:nvSpPr>
          <p:cNvPr id="69667" name="Text Box 35"/>
          <p:cNvSpPr txBox="1">
            <a:spLocks noChangeArrowheads="1"/>
          </p:cNvSpPr>
          <p:nvPr/>
        </p:nvSpPr>
        <p:spPr bwMode="auto">
          <a:xfrm>
            <a:off x="5428574" y="6078538"/>
            <a:ext cx="404576" cy="463846"/>
          </a:xfrm>
          <a:prstGeom prst="rect">
            <a:avLst/>
          </a:prstGeom>
          <a:noFill/>
          <a:ln w="19050" algn="ctr">
            <a:noFill/>
            <a:miter lim="800000"/>
            <a:headEnd/>
            <a:tailEnd/>
          </a:ln>
          <a:effectLst/>
        </p:spPr>
        <p:txBody>
          <a:bodyPr wrap="none" lIns="90000" tIns="46800" rIns="90000" bIns="46800">
            <a:spAutoFit/>
          </a:bodyPr>
          <a:lstStyle/>
          <a:p>
            <a:pPr algn="ctr"/>
            <a:r>
              <a:rPr lang="en-US" altLang="ja-JP" sz="2400" b="1" dirty="0">
                <a:solidFill>
                  <a:schemeClr val="accent2"/>
                </a:solidFill>
              </a:rPr>
              <a:t>V</a:t>
            </a:r>
            <a:endParaRPr lang="ja-JP" altLang="en-US" sz="2400" b="1" dirty="0">
              <a:solidFill>
                <a:schemeClr val="accent2"/>
              </a:solidFill>
            </a:endParaRPr>
          </a:p>
        </p:txBody>
      </p:sp>
      <p:sp>
        <p:nvSpPr>
          <p:cNvPr id="69668" name="Rectangle 36"/>
          <p:cNvSpPr>
            <a:spLocks noChangeArrowheads="1"/>
          </p:cNvSpPr>
          <p:nvPr/>
        </p:nvSpPr>
        <p:spPr bwMode="auto">
          <a:xfrm>
            <a:off x="5976144" y="2833688"/>
            <a:ext cx="2881313" cy="1635125"/>
          </a:xfrm>
          <a:prstGeom prst="rect">
            <a:avLst/>
          </a:prstGeom>
          <a:solidFill>
            <a:schemeClr val="bg1"/>
          </a:solidFill>
          <a:ln w="19050">
            <a:solidFill>
              <a:srgbClr val="008000"/>
            </a:solidFill>
            <a:miter lim="800000"/>
            <a:headEnd/>
            <a:tailEnd/>
          </a:ln>
          <a:effectLst>
            <a:outerShdw dist="53882" dir="2700000" algn="ctr" rotWithShape="0">
              <a:schemeClr val="bg2"/>
            </a:outerShdw>
          </a:effectLst>
        </p:spPr>
        <p:txBody>
          <a:bodyPr>
            <a:spAutoFit/>
          </a:bodyPr>
          <a:lstStyle/>
          <a:p>
            <a:r>
              <a:rPr lang="en-US" altLang="ja-JP" sz="2000" b="1" dirty="0" err="1">
                <a:sym typeface="Wingdings" pitchFamily="2" charset="2"/>
              </a:rPr>
              <a:t>typedef</a:t>
            </a:r>
            <a:r>
              <a:rPr lang="en-US" altLang="ja-JP" sz="2000" b="1" dirty="0">
                <a:sym typeface="Wingdings" pitchFamily="2" charset="2"/>
              </a:rPr>
              <a:t> </a:t>
            </a:r>
            <a:r>
              <a:rPr lang="en-US" altLang="ja-JP" sz="2000" b="1" dirty="0" err="1">
                <a:sym typeface="Wingdings" pitchFamily="2" charset="2"/>
              </a:rPr>
              <a:t>struct</a:t>
            </a:r>
            <a:r>
              <a:rPr lang="en-US" altLang="ja-JP" sz="2000" b="1" dirty="0">
                <a:sym typeface="Wingdings" pitchFamily="2" charset="2"/>
              </a:rPr>
              <a:t> </a:t>
            </a:r>
            <a:r>
              <a:rPr lang="en-US" altLang="ja-JP" sz="2000" dirty="0">
                <a:sym typeface="Wingdings" pitchFamily="2" charset="2"/>
              </a:rPr>
              <a:t> {</a:t>
            </a:r>
          </a:p>
          <a:p>
            <a:r>
              <a:rPr lang="en-US" altLang="ja-JP" sz="2000" b="1" dirty="0">
                <a:sym typeface="Wingdings" pitchFamily="2" charset="2"/>
              </a:rPr>
              <a:t>  </a:t>
            </a:r>
            <a:r>
              <a:rPr lang="en-US" altLang="ja-JP" sz="2000" b="1" dirty="0" err="1">
                <a:sym typeface="Wingdings" pitchFamily="2" charset="2"/>
              </a:rPr>
              <a:t>int</a:t>
            </a:r>
            <a:r>
              <a:rPr lang="en-US" altLang="ja-JP" sz="2000" b="1" dirty="0">
                <a:sym typeface="Wingdings" pitchFamily="2" charset="2"/>
              </a:rPr>
              <a:t> </a:t>
            </a:r>
            <a:r>
              <a:rPr lang="en-US" altLang="ja-JP" sz="2000" dirty="0">
                <a:solidFill>
                  <a:schemeClr val="accent2"/>
                </a:solidFill>
                <a:sym typeface="Wingdings" pitchFamily="2" charset="2"/>
              </a:rPr>
              <a:t>*h</a:t>
            </a:r>
            <a:r>
              <a:rPr lang="en-US" altLang="ja-JP" sz="2000" dirty="0">
                <a:sym typeface="Wingdings" pitchFamily="2" charset="2"/>
              </a:rPr>
              <a:t>;</a:t>
            </a:r>
            <a:r>
              <a:rPr lang="en-US" altLang="ja-JP" sz="2000" b="1" dirty="0">
                <a:sym typeface="Wingdings" pitchFamily="2" charset="2"/>
              </a:rPr>
              <a:t>    </a:t>
            </a:r>
            <a:r>
              <a:rPr lang="en-US" altLang="ja-JP" sz="2000" dirty="0">
                <a:solidFill>
                  <a:srgbClr val="CC3300"/>
                </a:solidFill>
                <a:sym typeface="Wingdings" pitchFamily="2" charset="2"/>
              </a:rPr>
              <a:t>// array for data</a:t>
            </a:r>
          </a:p>
          <a:p>
            <a:r>
              <a:rPr lang="en-US" altLang="ja-JP" sz="2000" b="1" dirty="0">
                <a:sym typeface="Wingdings" pitchFamily="2" charset="2"/>
              </a:rPr>
              <a:t>  </a:t>
            </a:r>
            <a:r>
              <a:rPr lang="en-US" altLang="ja-JP" sz="2000" b="1" dirty="0" err="1">
                <a:sym typeface="Wingdings" pitchFamily="2" charset="2"/>
              </a:rPr>
              <a:t>int</a:t>
            </a:r>
            <a:r>
              <a:rPr lang="en-US" altLang="ja-JP" sz="2000" b="1" dirty="0">
                <a:sym typeface="Wingdings" pitchFamily="2" charset="2"/>
              </a:rPr>
              <a:t> </a:t>
            </a:r>
            <a:r>
              <a:rPr lang="en-US" altLang="ja-JP" sz="2000" dirty="0">
                <a:solidFill>
                  <a:schemeClr val="accent2"/>
                </a:solidFill>
                <a:sym typeface="Wingdings" pitchFamily="2" charset="2"/>
              </a:rPr>
              <a:t>end</a:t>
            </a:r>
            <a:r>
              <a:rPr lang="en-US" altLang="ja-JP" sz="2000" dirty="0">
                <a:sym typeface="Wingdings" pitchFamily="2" charset="2"/>
              </a:rPr>
              <a:t>;  </a:t>
            </a:r>
            <a:r>
              <a:rPr lang="en-US" altLang="ja-JP" sz="2000" dirty="0">
                <a:solidFill>
                  <a:srgbClr val="CC3300"/>
                </a:solidFill>
                <a:sym typeface="Wingdings" pitchFamily="2" charset="2"/>
              </a:rPr>
              <a:t>// size of array</a:t>
            </a:r>
          </a:p>
          <a:p>
            <a:r>
              <a:rPr lang="en-US" altLang="ja-JP" sz="2000" b="1" dirty="0">
                <a:sym typeface="Wingdings" pitchFamily="2" charset="2"/>
              </a:rPr>
              <a:t>  </a:t>
            </a:r>
            <a:r>
              <a:rPr lang="en-US" altLang="ja-JP" sz="2000" b="1" dirty="0" err="1">
                <a:sym typeface="Wingdings" pitchFamily="2" charset="2"/>
              </a:rPr>
              <a:t>int</a:t>
            </a:r>
            <a:r>
              <a:rPr lang="en-US" altLang="ja-JP" sz="2000" b="1" dirty="0">
                <a:sym typeface="Wingdings" pitchFamily="2" charset="2"/>
              </a:rPr>
              <a:t> </a:t>
            </a:r>
            <a:r>
              <a:rPr lang="en-US" altLang="ja-JP" sz="2000" dirty="0">
                <a:solidFill>
                  <a:schemeClr val="accent2"/>
                </a:solidFill>
                <a:sym typeface="Wingdings" pitchFamily="2" charset="2"/>
              </a:rPr>
              <a:t>t</a:t>
            </a:r>
            <a:r>
              <a:rPr lang="en-US" altLang="ja-JP" sz="2000" dirty="0">
                <a:sym typeface="Wingdings" pitchFamily="2" charset="2"/>
              </a:rPr>
              <a:t>;   </a:t>
            </a:r>
            <a:r>
              <a:rPr lang="en-US" altLang="ja-JP" sz="2000" dirty="0">
                <a:solidFill>
                  <a:srgbClr val="FF9900"/>
                </a:solidFill>
                <a:sym typeface="Wingdings" pitchFamily="2" charset="2"/>
              </a:rPr>
              <a:t> </a:t>
            </a:r>
            <a:r>
              <a:rPr lang="en-US" altLang="ja-JP" sz="2000" dirty="0">
                <a:solidFill>
                  <a:srgbClr val="CC3300"/>
                </a:solidFill>
                <a:sym typeface="Wingdings" pitchFamily="2" charset="2"/>
              </a:rPr>
              <a:t>// counter</a:t>
            </a:r>
          </a:p>
          <a:p>
            <a:r>
              <a:rPr lang="en-US" altLang="ja-JP" sz="2000" dirty="0">
                <a:sym typeface="Wingdings" pitchFamily="2" charset="2"/>
              </a:rPr>
              <a:t>}</a:t>
            </a:r>
            <a:r>
              <a:rPr lang="en-US" altLang="ja-JP" sz="2000" b="1" dirty="0">
                <a:sym typeface="Wingdings" pitchFamily="2" charset="2"/>
              </a:rPr>
              <a:t> STACK</a:t>
            </a:r>
            <a:endParaRPr lang="ja-JP" altLang="en-US" sz="2000" b="1" dirty="0">
              <a:solidFill>
                <a:srgbClr val="FF0000"/>
              </a:solidFill>
              <a:effectLst>
                <a:outerShdw blurRad="38100" dist="38100" dir="2700000" algn="tl">
                  <a:srgbClr val="C0C0C0"/>
                </a:outerShdw>
              </a:effectLst>
              <a:sym typeface="Wingdings" pitchFamily="2" charset="2"/>
            </a:endParaRPr>
          </a:p>
        </p:txBody>
      </p:sp>
      <p:sp>
        <p:nvSpPr>
          <p:cNvPr id="69669" name="Line 37"/>
          <p:cNvSpPr>
            <a:spLocks noChangeShapeType="1"/>
          </p:cNvSpPr>
          <p:nvPr/>
        </p:nvSpPr>
        <p:spPr bwMode="auto">
          <a:xfrm>
            <a:off x="2987675" y="5949280"/>
            <a:ext cx="5976938" cy="0"/>
          </a:xfrm>
          <a:prstGeom prst="line">
            <a:avLst/>
          </a:prstGeom>
          <a:noFill/>
          <a:ln w="9525">
            <a:solidFill>
              <a:schemeClr val="tx1"/>
            </a:solidFill>
            <a:round/>
            <a:headEnd type="triangle" w="lg" len="lg"/>
            <a:tailEnd type="triangle" w="lg" len="lg"/>
          </a:ln>
          <a:effectLst/>
        </p:spPr>
        <p:txBody>
          <a:bodyPr/>
          <a:lstStyle/>
          <a:p>
            <a:endParaRPr lang="ja-JP" altLang="en-US"/>
          </a:p>
        </p:txBody>
      </p:sp>
      <p:sp>
        <p:nvSpPr>
          <p:cNvPr id="69670" name="Text Box 38"/>
          <p:cNvSpPr txBox="1">
            <a:spLocks noChangeArrowheads="1"/>
          </p:cNvSpPr>
          <p:nvPr/>
        </p:nvSpPr>
        <p:spPr bwMode="auto">
          <a:xfrm>
            <a:off x="2268538" y="6078538"/>
            <a:ext cx="620712" cy="519112"/>
          </a:xfrm>
          <a:prstGeom prst="rect">
            <a:avLst/>
          </a:prstGeom>
          <a:noFill/>
          <a:ln w="9525">
            <a:noFill/>
            <a:miter lim="800000"/>
            <a:headEnd/>
            <a:tailEnd/>
          </a:ln>
          <a:effectLst/>
        </p:spPr>
        <p:txBody>
          <a:bodyPr wrap="none">
            <a:spAutoFit/>
          </a:bodyPr>
          <a:lstStyle/>
          <a:p>
            <a:r>
              <a:rPr lang="en-US" altLang="ja-JP" b="1">
                <a:solidFill>
                  <a:srgbClr val="006600"/>
                </a:solidFill>
              </a:rPr>
              <a:t>h[]</a:t>
            </a:r>
          </a:p>
        </p:txBody>
      </p:sp>
      <p:sp>
        <p:nvSpPr>
          <p:cNvPr id="69671" name="Text Box 39"/>
          <p:cNvSpPr txBox="1">
            <a:spLocks noChangeArrowheads="1"/>
          </p:cNvSpPr>
          <p:nvPr/>
        </p:nvSpPr>
        <p:spPr bwMode="auto">
          <a:xfrm>
            <a:off x="7937500" y="5357813"/>
            <a:ext cx="738188" cy="519112"/>
          </a:xfrm>
          <a:prstGeom prst="rect">
            <a:avLst/>
          </a:prstGeom>
          <a:noFill/>
          <a:ln w="9525">
            <a:noFill/>
            <a:miter lim="800000"/>
            <a:headEnd/>
            <a:tailEnd/>
          </a:ln>
          <a:effectLst/>
        </p:spPr>
        <p:txBody>
          <a:bodyPr wrap="none">
            <a:spAutoFit/>
          </a:bodyPr>
          <a:lstStyle/>
          <a:p>
            <a:r>
              <a:rPr lang="en-US" altLang="ja-JP" b="1">
                <a:solidFill>
                  <a:srgbClr val="006600"/>
                </a:solidFill>
              </a:rPr>
              <a:t>end</a:t>
            </a:r>
          </a:p>
        </p:txBody>
      </p:sp>
      <p:sp>
        <p:nvSpPr>
          <p:cNvPr id="69672" name="AutoShape 40"/>
          <p:cNvSpPr>
            <a:spLocks noChangeArrowheads="1"/>
          </p:cNvSpPr>
          <p:nvPr/>
        </p:nvSpPr>
        <p:spPr bwMode="auto">
          <a:xfrm>
            <a:off x="6299200" y="5230813"/>
            <a:ext cx="649288" cy="503237"/>
          </a:xfrm>
          <a:prstGeom prst="wedgeRectCallout">
            <a:avLst>
              <a:gd name="adj1" fmla="val -42421"/>
              <a:gd name="adj2" fmla="val 133282"/>
            </a:avLst>
          </a:prstGeom>
          <a:solidFill>
            <a:schemeClr val="bg1"/>
          </a:solidFill>
          <a:ln w="19050">
            <a:solidFill>
              <a:srgbClr val="008000"/>
            </a:solidFill>
            <a:miter lim="800000"/>
            <a:headEnd/>
            <a:tailEnd/>
          </a:ln>
          <a:effectLst>
            <a:outerShdw dist="35921" dir="2700000" algn="ctr" rotWithShape="0">
              <a:schemeClr val="bg2"/>
            </a:outerShdw>
          </a:effectLst>
        </p:spPr>
        <p:txBody>
          <a:bodyPr/>
          <a:lstStyle/>
          <a:p>
            <a:pPr algn="ctr"/>
            <a:r>
              <a:rPr lang="en-US" altLang="ja-JP" b="1">
                <a:solidFill>
                  <a:srgbClr val="006600"/>
                </a:solidFill>
              </a:rPr>
              <a:t>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ln/>
          <a:effectLst>
            <a:outerShdw dist="53882" dir="2700000" algn="ctr" rotWithShape="0">
              <a:schemeClr val="bg2">
                <a:alpha val="50000"/>
              </a:schemeClr>
            </a:outerShdw>
          </a:effectLst>
        </p:spPr>
        <p:txBody>
          <a:bodyPr/>
          <a:lstStyle/>
          <a:p>
            <a:r>
              <a:rPr lang="en-US" altLang="ja-JP" sz="3600" dirty="0" smtClean="0">
                <a:solidFill>
                  <a:schemeClr val="bg1"/>
                </a:solidFill>
                <a:effectLst>
                  <a:outerShdw blurRad="38100" dist="38100" dir="2700000" algn="tl">
                    <a:srgbClr val="000000"/>
                  </a:outerShdw>
                </a:effectLst>
              </a:rPr>
              <a:t>Examples of Usage</a:t>
            </a:r>
            <a:endParaRPr lang="ja-JP" altLang="en-US" sz="3600" dirty="0">
              <a:solidFill>
                <a:schemeClr val="bg1"/>
              </a:solidFill>
              <a:effectLst>
                <a:outerShdw blurRad="38100" dist="38100" dir="2700000" algn="tl">
                  <a:srgbClr val="000000"/>
                </a:outerShdw>
              </a:effectLst>
            </a:endParaRPr>
          </a:p>
        </p:txBody>
      </p:sp>
      <p:sp>
        <p:nvSpPr>
          <p:cNvPr id="91139" name="Rectangle 3"/>
          <p:cNvSpPr>
            <a:spLocks noGrp="1" noChangeArrowheads="1"/>
          </p:cNvSpPr>
          <p:nvPr>
            <p:ph type="body" idx="1"/>
          </p:nvPr>
        </p:nvSpPr>
        <p:spPr>
          <a:xfrm>
            <a:off x="395536" y="1340768"/>
            <a:ext cx="8135937" cy="5184775"/>
          </a:xfrm>
        </p:spPr>
        <p:txBody>
          <a:bodyPr/>
          <a:lstStyle/>
          <a:p>
            <a:pPr>
              <a:buFontTx/>
              <a:buNone/>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en-US" altLang="ja-JP" sz="2400" dirty="0" smtClean="0"/>
              <a:t>Reverse the given string</a:t>
            </a:r>
          </a:p>
          <a:p>
            <a:pPr>
              <a:buFontTx/>
              <a:buNone/>
            </a:pPr>
            <a:endParaRPr lang="ja-JP" altLang="en-US" sz="2400" dirty="0"/>
          </a:p>
          <a:p>
            <a:pPr>
              <a:buFontTx/>
              <a:buNone/>
            </a:pPr>
            <a:r>
              <a:rPr lang="en-US" altLang="ja-JP" sz="2400" dirty="0"/>
              <a:t>ABCDEFGH</a:t>
            </a:r>
          </a:p>
          <a:p>
            <a:pPr>
              <a:buFontTx/>
              <a:buNone/>
            </a:pPr>
            <a:endParaRPr lang="ja-JP" altLang="en-US" sz="2400" b="1" dirty="0">
              <a:solidFill>
                <a:srgbClr val="FF0000"/>
              </a:solidFill>
              <a:effectLst>
                <a:outerShdw blurRad="38100" dist="38100" dir="2700000" algn="tl">
                  <a:srgbClr val="C0C0C0"/>
                </a:outerShdw>
              </a:effectLst>
              <a:sym typeface="Wingdings" pitchFamily="2" charset="2"/>
            </a:endParaRPr>
          </a:p>
          <a:p>
            <a:pPr>
              <a:buFontTx/>
              <a:buNone/>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en-US" altLang="ja-JP" sz="2400" dirty="0" smtClean="0"/>
              <a:t>“undo” function for word processors</a:t>
            </a:r>
          </a:p>
          <a:p>
            <a:pPr>
              <a:buFontTx/>
              <a:buNone/>
            </a:pPr>
            <a:endParaRPr lang="en-US" altLang="ja-JP" sz="2400" b="1" dirty="0" smtClean="0">
              <a:solidFill>
                <a:srgbClr val="FF0000"/>
              </a:solidFill>
              <a:effectLst>
                <a:outerShdw blurRad="38100" dist="38100" dir="2700000" algn="tl">
                  <a:srgbClr val="C0C0C0"/>
                </a:outerShdw>
              </a:effectLst>
              <a:sym typeface="Wingdings" pitchFamily="2" charset="2"/>
            </a:endParaRPr>
          </a:p>
          <a:p>
            <a:pPr>
              <a:buFontTx/>
              <a:buNone/>
            </a:pPr>
            <a:r>
              <a:rPr lang="en-US" altLang="ja-JP" sz="2400" b="1" dirty="0" smtClean="0">
                <a:solidFill>
                  <a:srgbClr val="FF0000"/>
                </a:solidFill>
                <a:effectLst>
                  <a:outerShdw blurRad="38100" dist="38100" dir="2700000" algn="tl">
                    <a:srgbClr val="C0C0C0"/>
                  </a:outerShdw>
                </a:effectLst>
                <a:sym typeface="Wingdings" pitchFamily="2" charset="2"/>
              </a:rPr>
              <a:t>…</a:t>
            </a:r>
            <a:endParaRPr lang="ja-JP" altLang="en-US" sz="2400" b="1" dirty="0">
              <a:solidFill>
                <a:srgbClr val="FF0000"/>
              </a:solidFill>
              <a:effectLst>
                <a:outerShdw blurRad="38100" dist="38100" dir="2700000" algn="tl">
                  <a:srgbClr val="C0C0C0"/>
                </a:outerShdw>
              </a:effectLst>
              <a:sym typeface="Wingdings" pitchFamily="2" charset="2"/>
            </a:endParaRPr>
          </a:p>
        </p:txBody>
      </p:sp>
      <p:graphicFrame>
        <p:nvGraphicFramePr>
          <p:cNvPr id="91140" name="Group 4"/>
          <p:cNvGraphicFramePr>
            <a:graphicFrameLocks noGrp="1"/>
          </p:cNvGraphicFramePr>
          <p:nvPr/>
        </p:nvGraphicFramePr>
        <p:xfrm>
          <a:off x="2940050" y="6078538"/>
          <a:ext cx="6096000" cy="520320"/>
        </p:xfrm>
        <a:graphic>
          <a:graphicData uri="http://schemas.openxmlformats.org/drawingml/2006/table">
            <a:tbl>
              <a:tblPr/>
              <a:tblGrid>
                <a:gridCol w="609600"/>
                <a:gridCol w="609600"/>
                <a:gridCol w="609600"/>
                <a:gridCol w="609600"/>
                <a:gridCol w="609600"/>
                <a:gridCol w="609600"/>
                <a:gridCol w="609600"/>
                <a:gridCol w="609600"/>
                <a:gridCol w="609600"/>
                <a:gridCol w="609600"/>
              </a:tblGrid>
              <a:tr h="519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1170" name="Line 34"/>
          <p:cNvSpPr>
            <a:spLocks noChangeShapeType="1"/>
          </p:cNvSpPr>
          <p:nvPr/>
        </p:nvSpPr>
        <p:spPr bwMode="auto">
          <a:xfrm>
            <a:off x="2987675" y="5876925"/>
            <a:ext cx="5976938" cy="0"/>
          </a:xfrm>
          <a:prstGeom prst="line">
            <a:avLst/>
          </a:prstGeom>
          <a:noFill/>
          <a:ln w="9525">
            <a:solidFill>
              <a:schemeClr val="tx1"/>
            </a:solidFill>
            <a:round/>
            <a:headEnd type="triangle" w="lg" len="lg"/>
            <a:tailEnd type="triangle" w="lg" len="lg"/>
          </a:ln>
          <a:effectLst/>
        </p:spPr>
        <p:txBody>
          <a:bodyPr/>
          <a:lstStyle/>
          <a:p>
            <a:endParaRPr lang="ja-JP" altLang="en-US"/>
          </a:p>
        </p:txBody>
      </p:sp>
      <p:sp>
        <p:nvSpPr>
          <p:cNvPr id="91171" name="Text Box 35"/>
          <p:cNvSpPr txBox="1">
            <a:spLocks noChangeArrowheads="1"/>
          </p:cNvSpPr>
          <p:nvPr/>
        </p:nvSpPr>
        <p:spPr bwMode="auto">
          <a:xfrm>
            <a:off x="2268538" y="6078538"/>
            <a:ext cx="620712" cy="519112"/>
          </a:xfrm>
          <a:prstGeom prst="rect">
            <a:avLst/>
          </a:prstGeom>
          <a:noFill/>
          <a:ln w="9525">
            <a:noFill/>
            <a:miter lim="800000"/>
            <a:headEnd/>
            <a:tailEnd/>
          </a:ln>
          <a:effectLst/>
        </p:spPr>
        <p:txBody>
          <a:bodyPr wrap="none">
            <a:spAutoFit/>
          </a:bodyPr>
          <a:lstStyle/>
          <a:p>
            <a:r>
              <a:rPr lang="en-US" altLang="ja-JP" b="1">
                <a:solidFill>
                  <a:srgbClr val="006600"/>
                </a:solidFill>
              </a:rPr>
              <a:t>h[]</a:t>
            </a:r>
          </a:p>
        </p:txBody>
      </p:sp>
      <p:sp>
        <p:nvSpPr>
          <p:cNvPr id="91172" name="Text Box 36"/>
          <p:cNvSpPr txBox="1">
            <a:spLocks noChangeArrowheads="1"/>
          </p:cNvSpPr>
          <p:nvPr/>
        </p:nvSpPr>
        <p:spPr bwMode="auto">
          <a:xfrm>
            <a:off x="7937500" y="5357813"/>
            <a:ext cx="738188" cy="519112"/>
          </a:xfrm>
          <a:prstGeom prst="rect">
            <a:avLst/>
          </a:prstGeom>
          <a:noFill/>
          <a:ln w="9525">
            <a:noFill/>
            <a:miter lim="800000"/>
            <a:headEnd/>
            <a:tailEnd/>
          </a:ln>
          <a:effectLst/>
        </p:spPr>
        <p:txBody>
          <a:bodyPr wrap="none">
            <a:spAutoFit/>
          </a:bodyPr>
          <a:lstStyle/>
          <a:p>
            <a:r>
              <a:rPr lang="en-US" altLang="ja-JP" b="1">
                <a:solidFill>
                  <a:srgbClr val="006600"/>
                </a:solidFill>
              </a:rPr>
              <a:t>end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0"/>
            <a:ext cx="9144000" cy="765175"/>
          </a:xfrm>
          <a:gradFill rotWithShape="1">
            <a:gsLst>
              <a:gs pos="0">
                <a:srgbClr val="006600"/>
              </a:gs>
              <a:gs pos="100000">
                <a:srgbClr val="008000"/>
              </a:gs>
            </a:gsLst>
            <a:lin ang="5400000" scaled="1"/>
          </a:gradFill>
          <a:ln/>
          <a:effectLst>
            <a:outerShdw dist="53882" dir="2700000" algn="ctr" rotWithShape="0">
              <a:schemeClr val="bg2">
                <a:alpha val="50000"/>
              </a:schemeClr>
            </a:outerShdw>
          </a:effectLst>
        </p:spPr>
        <p:txBody>
          <a:bodyPr/>
          <a:lstStyle/>
          <a:p>
            <a:r>
              <a:rPr lang="en-US" altLang="ja-JP" sz="3600" dirty="0" smtClean="0">
                <a:solidFill>
                  <a:schemeClr val="bg1"/>
                </a:solidFill>
                <a:effectLst>
                  <a:outerShdw blurRad="38100" dist="38100" dir="2700000" algn="tl">
                    <a:srgbClr val="000000"/>
                  </a:outerShdw>
                </a:effectLst>
              </a:rPr>
              <a:t>Column: Stack without Overflow</a:t>
            </a:r>
            <a:endParaRPr lang="ja-JP" altLang="en-US" sz="3600" dirty="0">
              <a:solidFill>
                <a:schemeClr val="bg1"/>
              </a:solidFill>
              <a:effectLst>
                <a:outerShdw blurRad="38100" dist="38100" dir="2700000" algn="tl">
                  <a:srgbClr val="000000"/>
                </a:outerShdw>
              </a:effectLst>
            </a:endParaRPr>
          </a:p>
        </p:txBody>
      </p:sp>
      <p:sp>
        <p:nvSpPr>
          <p:cNvPr id="74755" name="Rectangle 3"/>
          <p:cNvSpPr>
            <a:spLocks noGrp="1" noChangeArrowheads="1"/>
          </p:cNvSpPr>
          <p:nvPr>
            <p:ph type="body" idx="1"/>
          </p:nvPr>
        </p:nvSpPr>
        <p:spPr>
          <a:xfrm>
            <a:off x="468313" y="1123950"/>
            <a:ext cx="8280400" cy="5400675"/>
          </a:xfrm>
          <a:solidFill>
            <a:schemeClr val="bg1"/>
          </a:solidFill>
          <a:ln w="15875">
            <a:solidFill>
              <a:srgbClr val="339966"/>
            </a:solidFill>
          </a:ln>
          <a:effectLst>
            <a:outerShdw dist="35921" dir="2700000" algn="ctr" rotWithShape="0">
              <a:schemeClr val="bg2"/>
            </a:outerShdw>
          </a:effectLst>
        </p:spPr>
        <p:txBody>
          <a:bodyPr/>
          <a:lstStyle/>
          <a:p>
            <a:pPr>
              <a:buFontTx/>
              <a:buNone/>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en-US" altLang="ja-JP" sz="2400" dirty="0" smtClean="0"/>
              <a:t>Stack has a limit given by the array size</a:t>
            </a:r>
          </a:p>
          <a:p>
            <a:pPr>
              <a:buFontTx/>
              <a:buNone/>
            </a:pPr>
            <a:endParaRPr lang="ja-JP" altLang="en-US" sz="2400" b="1" dirty="0">
              <a:solidFill>
                <a:srgbClr val="FF0000"/>
              </a:solidFill>
              <a:effectLst>
                <a:outerShdw blurRad="38100" dist="38100" dir="2700000" algn="tl">
                  <a:srgbClr val="C0C0C0"/>
                </a:outerShdw>
              </a:effectLst>
            </a:endParaRPr>
          </a:p>
          <a:p>
            <a:pPr>
              <a:buFontTx/>
              <a:buNone/>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en-US" altLang="ja-JP" sz="2400" dirty="0" smtClean="0"/>
              <a:t>In some case, we don’t know the amount of data to be stacked</a:t>
            </a:r>
            <a:endParaRPr lang="ja-JP" altLang="en-US" sz="2400" dirty="0"/>
          </a:p>
          <a:p>
            <a:pPr>
              <a:buFontTx/>
              <a:buNone/>
            </a:pPr>
            <a:r>
              <a:rPr lang="en-US" altLang="ja-JP" sz="2400" dirty="0" smtClean="0"/>
              <a:t>(such as, read file and memorize all the numbers in the file;</a:t>
            </a:r>
          </a:p>
          <a:p>
            <a:pPr>
              <a:buFontTx/>
              <a:buNone/>
            </a:pPr>
            <a:r>
              <a:rPr lang="en-US" altLang="ja-JP" sz="2400" dirty="0"/>
              <a:t> </a:t>
            </a:r>
            <a:r>
              <a:rPr lang="en-US" altLang="ja-JP" sz="2400" dirty="0" smtClean="0"/>
              <a:t>it’s OK if we are allowed to scan the file before the execution…)</a:t>
            </a:r>
          </a:p>
          <a:p>
            <a:pPr>
              <a:buFontTx/>
              <a:buNone/>
            </a:pPr>
            <a:endParaRPr lang="ja-JP" altLang="en-US" sz="2400" dirty="0"/>
          </a:p>
          <a:p>
            <a:pPr>
              <a:buFontTx/>
              <a:buNone/>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en-US" altLang="ja-JP" sz="2400" dirty="0" smtClean="0"/>
              <a:t>When an overflow occurs, we make a new stack of a larger size, and copy the old one to the new one</a:t>
            </a:r>
          </a:p>
          <a:p>
            <a:pPr>
              <a:buFontTx/>
              <a:buNone/>
            </a:pPr>
            <a:endParaRPr lang="ja-JP" altLang="en-US" sz="2400" dirty="0"/>
          </a:p>
          <a:p>
            <a:pPr>
              <a:buFontTx/>
              <a:buNone/>
            </a:pPr>
            <a:r>
              <a:rPr lang="en-US" altLang="ja-JP" sz="2400" b="1" dirty="0" smtClean="0">
                <a:solidFill>
                  <a:srgbClr val="FF0000"/>
                </a:solidFill>
                <a:effectLst>
                  <a:outerShdw blurRad="38100" dist="38100" dir="2700000" algn="tl">
                    <a:srgbClr val="C0C0C0"/>
                  </a:outerShdw>
                </a:effectLst>
              </a:rPr>
              <a:t>•</a:t>
            </a:r>
            <a:r>
              <a:rPr lang="ja-JP" altLang="en-US" sz="2400" dirty="0" smtClean="0">
                <a:solidFill>
                  <a:srgbClr val="FF0000"/>
                </a:solidFill>
              </a:rPr>
              <a:t> </a:t>
            </a:r>
            <a:r>
              <a:rPr lang="en-US" altLang="ja-JP" sz="2400" dirty="0" smtClean="0"/>
              <a:t>However, if we increment the size by one, overflow occurs in every insertion, and thus </a:t>
            </a:r>
            <a:r>
              <a:rPr lang="en-US" altLang="ja-JP" sz="2400" dirty="0" err="1" smtClean="0"/>
              <a:t>wastful</a:t>
            </a:r>
            <a:endParaRPr lang="en-US" altLang="ja-JP" sz="2400" dirty="0" smtClean="0"/>
          </a:p>
          <a:p>
            <a:pPr>
              <a:buFontTx/>
              <a:buNone/>
            </a:pPr>
            <a:endParaRPr lang="ja-JP" altLang="en-US"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ユーザー定義 2">
      <a:majorFont>
        <a:latin typeface="Verdana"/>
        <a:ea typeface="Verdana"/>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10479</TotalTime>
  <Words>3221</Words>
  <Application>Microsoft Office PowerPoint</Application>
  <PresentationFormat>画面に合わせる (4:3)</PresentationFormat>
  <Paragraphs>627</Paragraphs>
  <Slides>44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44</vt:i4>
      </vt:variant>
    </vt:vector>
  </HeadingPairs>
  <TitlesOfParts>
    <vt:vector size="49" baseType="lpstr">
      <vt:lpstr>ＭＳ Ｐゴシック</vt:lpstr>
      <vt:lpstr>Times New Roman</vt:lpstr>
      <vt:lpstr>Verdana</vt:lpstr>
      <vt:lpstr>Wingdings</vt:lpstr>
      <vt:lpstr>標準デザイン</vt:lpstr>
      <vt:lpstr>Basic Data Structures</vt:lpstr>
      <vt:lpstr>Memorize the Data</vt:lpstr>
      <vt:lpstr>The Way of Memory</vt:lpstr>
      <vt:lpstr>Memory by Array</vt:lpstr>
      <vt:lpstr>Stack</vt:lpstr>
      <vt:lpstr>Delete a Value</vt:lpstr>
      <vt:lpstr>A Stack Subroutine</vt:lpstr>
      <vt:lpstr>Examples of Usage</vt:lpstr>
      <vt:lpstr>Column: Stack without Overflow</vt:lpstr>
      <vt:lpstr>Column: Stack without Overflow (2)</vt:lpstr>
      <vt:lpstr>Column: Stack without Overflow (3)</vt:lpstr>
      <vt:lpstr>F I L O</vt:lpstr>
      <vt:lpstr>Queue; FIFO</vt:lpstr>
      <vt:lpstr>Counters for Queue</vt:lpstr>
      <vt:lpstr>Overflow</vt:lpstr>
      <vt:lpstr>Adjustment for Passing</vt:lpstr>
      <vt:lpstr>A Subroutine for Queue</vt:lpstr>
      <vt:lpstr>Example of Usages</vt:lpstr>
      <vt:lpstr>List: Ins/Del with Keeping the Order</vt:lpstr>
      <vt:lpstr>Idea: Simulate a Chain</vt:lpstr>
      <vt:lpstr>Strategy for Insertion/deletion</vt:lpstr>
      <vt:lpstr>Structure Using Pointer</vt:lpstr>
      <vt:lpstr>Code (Initialization)</vt:lpstr>
      <vt:lpstr>Insertion</vt:lpstr>
      <vt:lpstr>Deletion</vt:lpstr>
      <vt:lpstr>In Usual Textbooks</vt:lpstr>
      <vt:lpstr>Loop along a List</vt:lpstr>
      <vt:lpstr>Recover a Cell</vt:lpstr>
      <vt:lpstr>Usages of List</vt:lpstr>
      <vt:lpstr>A Sophisticated Usage</vt:lpstr>
      <vt:lpstr>A Sophisticated Usage (2)</vt:lpstr>
      <vt:lpstr>Single Link List</vt:lpstr>
      <vt:lpstr>List Realized by Array</vt:lpstr>
      <vt:lpstr>Example of Array List</vt:lpstr>
      <vt:lpstr>Bucket</vt:lpstr>
      <vt:lpstr>Idea of Bucket</vt:lpstr>
      <vt:lpstr>Usage of Bucket</vt:lpstr>
      <vt:lpstr>Application: Radix Sort</vt:lpstr>
      <vt:lpstr>Hash</vt:lpstr>
      <vt:lpstr>Idea of Hash</vt:lpstr>
      <vt:lpstr>Bucket for Strings</vt:lpstr>
      <vt:lpstr>Bias of Distribution</vt:lpstr>
      <vt:lpstr>Determine the Size</vt:lpstr>
      <vt:lpstr>Summary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uno</cp:lastModifiedBy>
  <cp:revision>934</cp:revision>
  <dcterms:created xsi:type="dcterms:W3CDTF">1601-01-01T00:00:00Z</dcterms:created>
  <dcterms:modified xsi:type="dcterms:W3CDTF">2014-12-16T01:17:08Z</dcterms:modified>
</cp:coreProperties>
</file>