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8" r:id="rId2"/>
    <p:sldId id="257" r:id="rId3"/>
    <p:sldId id="341" r:id="rId4"/>
    <p:sldId id="301" r:id="rId5"/>
    <p:sldId id="342" r:id="rId6"/>
    <p:sldId id="302" r:id="rId7"/>
    <p:sldId id="385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66" r:id="rId23"/>
    <p:sldId id="367" r:id="rId24"/>
    <p:sldId id="386" r:id="rId25"/>
    <p:sldId id="357" r:id="rId26"/>
    <p:sldId id="358" r:id="rId27"/>
    <p:sldId id="359" r:id="rId28"/>
    <p:sldId id="363" r:id="rId29"/>
    <p:sldId id="364" r:id="rId30"/>
    <p:sldId id="365" r:id="rId31"/>
    <p:sldId id="362" r:id="rId32"/>
    <p:sldId id="387" r:id="rId33"/>
    <p:sldId id="313" r:id="rId34"/>
    <p:sldId id="384" r:id="rId35"/>
    <p:sldId id="371" r:id="rId36"/>
    <p:sldId id="307" r:id="rId37"/>
    <p:sldId id="368" r:id="rId38"/>
    <p:sldId id="370" r:id="rId39"/>
    <p:sldId id="369" r:id="rId40"/>
    <p:sldId id="310" r:id="rId41"/>
    <p:sldId id="372" r:id="rId42"/>
    <p:sldId id="377" r:id="rId43"/>
    <p:sldId id="374" r:id="rId44"/>
    <p:sldId id="376" r:id="rId45"/>
    <p:sldId id="373" r:id="rId46"/>
    <p:sldId id="379" r:id="rId47"/>
    <p:sldId id="380" r:id="rId48"/>
    <p:sldId id="378" r:id="rId49"/>
    <p:sldId id="325" r:id="rId50"/>
    <p:sldId id="388" r:id="rId51"/>
    <p:sldId id="381" r:id="rId52"/>
    <p:sldId id="382" r:id="rId53"/>
    <p:sldId id="383" r:id="rId54"/>
    <p:sldId id="296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6600"/>
    <a:srgbClr val="0000FF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00" autoAdjust="0"/>
  </p:normalViewPr>
  <p:slideViewPr>
    <p:cSldViewPr>
      <p:cViewPr varScale="1">
        <p:scale>
          <a:sx n="69" d="100"/>
          <a:sy n="69" d="100"/>
        </p:scale>
        <p:origin x="101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64C8C-BB40-4638-8991-58D98513B0C1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DF994-63FC-43F5-9A0D-B8907D3E610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55548-80C0-4F7D-A932-A9E65743692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2F633-4621-4A10-B6C8-11F3D9C0165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B7EF-2BAB-4866-84CD-3F9E173E22C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39E30-DF2C-49B7-AD42-F663D0EECD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B4FE6-8B12-4017-A476-B0DFD553215E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F140C-93D9-4BA9-9F1B-B67947C5EE0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7D59E-C435-4C81-B272-974B0C53FA0C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D6498-8CCD-4FA1-A4A2-B180A71E87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7EF77-5CF3-4FFC-B1C7-1102EB65882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F33D1B4D-30D4-4C82-A35C-EA980EE4DB7D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Binary Search and Binary Tree</a:t>
            </a:r>
            <a:endParaRPr lang="ja-JP" alt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2843213"/>
            <a:ext cx="7772400" cy="33940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Binary Search</a:t>
            </a:r>
            <a:endParaRPr lang="ja-JP" altLang="en-US" dirty="0"/>
          </a:p>
          <a:p>
            <a:pPr>
              <a:buFontTx/>
              <a:buNone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Heap</a:t>
            </a:r>
            <a:endParaRPr lang="ja-JP" altLang="en-US" dirty="0"/>
          </a:p>
          <a:p>
            <a:pPr>
              <a:buFontTx/>
              <a:buNone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Binary Tree</a:t>
            </a:r>
            <a:endParaRPr lang="ja-JP" altLang="en-US" dirty="0"/>
          </a:p>
          <a:p>
            <a:pPr>
              <a:buFontTx/>
              <a:buNone/>
            </a:pP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Determine the Winner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35937" cy="35274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Determine the fastest runner in a school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They can not run at once, thus each class determine its fastest; then, we can find the fastest among the class-fastest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class-fastest is also determined by classifying the students in smaller groups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determining the </a:t>
            </a:r>
            <a:r>
              <a:rPr lang="en-US" altLang="ja-JP" sz="2400" dirty="0"/>
              <a:t>strongest football </a:t>
            </a:r>
            <a:r>
              <a:rPr lang="en-US" altLang="ja-JP" sz="2400" dirty="0" smtClean="0"/>
              <a:t>team, two teams can play at once, thus </a:t>
            </a:r>
            <a:r>
              <a:rPr lang="en-US" altLang="ja-JP" sz="2400" dirty="0"/>
              <a:t>we have a knockout system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14697" name="Freeform 9"/>
          <p:cNvSpPr>
            <a:spLocks/>
          </p:cNvSpPr>
          <p:nvPr/>
        </p:nvSpPr>
        <p:spPr bwMode="auto">
          <a:xfrm>
            <a:off x="5076825" y="6237288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4698" name="Freeform 10"/>
          <p:cNvSpPr>
            <a:spLocks/>
          </p:cNvSpPr>
          <p:nvPr/>
        </p:nvSpPr>
        <p:spPr bwMode="auto">
          <a:xfrm>
            <a:off x="5867400" y="6237288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4699" name="Freeform 11"/>
          <p:cNvSpPr>
            <a:spLocks/>
          </p:cNvSpPr>
          <p:nvPr/>
        </p:nvSpPr>
        <p:spPr bwMode="auto">
          <a:xfrm>
            <a:off x="6659563" y="6237288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4700" name="Freeform 12"/>
          <p:cNvSpPr>
            <a:spLocks/>
          </p:cNvSpPr>
          <p:nvPr/>
        </p:nvSpPr>
        <p:spPr bwMode="auto">
          <a:xfrm>
            <a:off x="7453313" y="6237288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4701" name="Freeform 13"/>
          <p:cNvSpPr>
            <a:spLocks/>
          </p:cNvSpPr>
          <p:nvPr/>
        </p:nvSpPr>
        <p:spPr bwMode="auto">
          <a:xfrm>
            <a:off x="5292725" y="5734050"/>
            <a:ext cx="792163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4702" name="Freeform 14"/>
          <p:cNvSpPr>
            <a:spLocks/>
          </p:cNvSpPr>
          <p:nvPr/>
        </p:nvSpPr>
        <p:spPr bwMode="auto">
          <a:xfrm>
            <a:off x="6877050" y="5732463"/>
            <a:ext cx="790575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4703" name="Freeform 15"/>
          <p:cNvSpPr>
            <a:spLocks/>
          </p:cNvSpPr>
          <p:nvPr/>
        </p:nvSpPr>
        <p:spPr bwMode="auto">
          <a:xfrm>
            <a:off x="5724525" y="5157788"/>
            <a:ext cx="1512888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 flipV="1">
            <a:off x="6443663" y="4725988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Finding the Minimum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08963" cy="49688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Let’s have the same for numeric values (knockout system)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… after the determination, the minimum would be changed when we modify a value; how can we update?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”A non-minimum value gets smaller” is easy; just compare the value and the minimum.</a:t>
            </a:r>
          </a:p>
          <a:p>
            <a:pPr>
              <a:buFontTx/>
              <a:buNone/>
            </a:pPr>
            <a:r>
              <a:rPr lang="en-US" altLang="ja-JP" sz="2400" dirty="0" smtClean="0"/>
              <a:t> It means that we have to keep only the minimum, for this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When the minimum value increases</a:t>
            </a:r>
          </a:p>
          <a:p>
            <a:pPr>
              <a:buFontTx/>
              <a:buNone/>
            </a:pPr>
            <a:r>
              <a:rPr lang="en-US" altLang="ja-JP" sz="2400" dirty="0" smtClean="0"/>
              <a:t>   (or we delete it), we may have to 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re-compute everything?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15716" name="Freeform 4"/>
          <p:cNvSpPr>
            <a:spLocks/>
          </p:cNvSpPr>
          <p:nvPr/>
        </p:nvSpPr>
        <p:spPr bwMode="auto">
          <a:xfrm>
            <a:off x="5724525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5717" name="Freeform 5"/>
          <p:cNvSpPr>
            <a:spLocks/>
          </p:cNvSpPr>
          <p:nvPr/>
        </p:nvSpPr>
        <p:spPr bwMode="auto">
          <a:xfrm>
            <a:off x="6515100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5718" name="Freeform 6"/>
          <p:cNvSpPr>
            <a:spLocks/>
          </p:cNvSpPr>
          <p:nvPr/>
        </p:nvSpPr>
        <p:spPr bwMode="auto">
          <a:xfrm>
            <a:off x="7307263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5719" name="Freeform 7"/>
          <p:cNvSpPr>
            <a:spLocks/>
          </p:cNvSpPr>
          <p:nvPr/>
        </p:nvSpPr>
        <p:spPr bwMode="auto">
          <a:xfrm>
            <a:off x="8101013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5720" name="Freeform 8"/>
          <p:cNvSpPr>
            <a:spLocks/>
          </p:cNvSpPr>
          <p:nvPr/>
        </p:nvSpPr>
        <p:spPr bwMode="auto">
          <a:xfrm>
            <a:off x="5940425" y="5589588"/>
            <a:ext cx="792163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5721" name="Freeform 9"/>
          <p:cNvSpPr>
            <a:spLocks/>
          </p:cNvSpPr>
          <p:nvPr/>
        </p:nvSpPr>
        <p:spPr bwMode="auto">
          <a:xfrm>
            <a:off x="7524750" y="5588000"/>
            <a:ext cx="790575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5722" name="Freeform 10"/>
          <p:cNvSpPr>
            <a:spLocks/>
          </p:cNvSpPr>
          <p:nvPr/>
        </p:nvSpPr>
        <p:spPr bwMode="auto">
          <a:xfrm>
            <a:off x="6372225" y="5013325"/>
            <a:ext cx="1512888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 flipV="1">
            <a:off x="7091363" y="45815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Re-computation is NOT Whole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842" y="1196975"/>
            <a:ext cx="8496622" cy="49688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Where do we have to re-compute, when a minimum increases (and becomes non-minimum?)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 </a:t>
            </a:r>
            <a:r>
              <a:rPr lang="en-US" altLang="ja-JP" sz="2400" dirty="0" smtClean="0"/>
              <a:t>actually, it is not all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results above the modified value can change, and others never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the opposite view, the result which has the modified value below has to be checked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6740" name="Freeform 4"/>
          <p:cNvSpPr>
            <a:spLocks/>
          </p:cNvSpPr>
          <p:nvPr/>
        </p:nvSpPr>
        <p:spPr bwMode="auto">
          <a:xfrm>
            <a:off x="5724525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41" name="Freeform 5"/>
          <p:cNvSpPr>
            <a:spLocks/>
          </p:cNvSpPr>
          <p:nvPr/>
        </p:nvSpPr>
        <p:spPr bwMode="auto">
          <a:xfrm>
            <a:off x="6515100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42" name="Freeform 6"/>
          <p:cNvSpPr>
            <a:spLocks/>
          </p:cNvSpPr>
          <p:nvPr/>
        </p:nvSpPr>
        <p:spPr bwMode="auto">
          <a:xfrm>
            <a:off x="7307263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43" name="Freeform 7"/>
          <p:cNvSpPr>
            <a:spLocks/>
          </p:cNvSpPr>
          <p:nvPr/>
        </p:nvSpPr>
        <p:spPr bwMode="auto">
          <a:xfrm>
            <a:off x="8101013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44" name="Freeform 8"/>
          <p:cNvSpPr>
            <a:spLocks/>
          </p:cNvSpPr>
          <p:nvPr/>
        </p:nvSpPr>
        <p:spPr bwMode="auto">
          <a:xfrm>
            <a:off x="5940425" y="5589588"/>
            <a:ext cx="792163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45" name="Freeform 9"/>
          <p:cNvSpPr>
            <a:spLocks/>
          </p:cNvSpPr>
          <p:nvPr/>
        </p:nvSpPr>
        <p:spPr bwMode="auto">
          <a:xfrm>
            <a:off x="7524750" y="5588000"/>
            <a:ext cx="790575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46" name="Freeform 10"/>
          <p:cNvSpPr>
            <a:spLocks/>
          </p:cNvSpPr>
          <p:nvPr/>
        </p:nvSpPr>
        <p:spPr bwMode="auto">
          <a:xfrm>
            <a:off x="6372225" y="5013325"/>
            <a:ext cx="1512888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 flipV="1">
            <a:off x="7091363" y="45815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for Re-computation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08963" cy="49688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How long is the time for re-computation?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it’s linear in the height of the knockout system tree</a:t>
            </a:r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 smtClean="0"/>
              <a:t>(this tree is often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heap tree</a:t>
            </a:r>
            <a:r>
              <a:rPr lang="en-US" altLang="ja-JP" sz="2400" dirty="0" smtClean="0"/>
              <a:t>)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#teams that are not knocked out increases exponentially, by going down the tree from the top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So, we take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b="1" dirty="0">
                <a:solidFill>
                  <a:schemeClr val="accent2"/>
                </a:solidFill>
              </a:rPr>
              <a:t>+1 </a:t>
            </a:r>
            <a:r>
              <a:rPr lang="en-US" altLang="ja-JP" sz="2400" dirty="0" smtClean="0"/>
              <a:t>steps to get the bottom level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time for re-computation is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O(log n )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7764" name="Freeform 4"/>
          <p:cNvSpPr>
            <a:spLocks/>
          </p:cNvSpPr>
          <p:nvPr/>
        </p:nvSpPr>
        <p:spPr bwMode="auto">
          <a:xfrm>
            <a:off x="5724525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7765" name="Freeform 5"/>
          <p:cNvSpPr>
            <a:spLocks/>
          </p:cNvSpPr>
          <p:nvPr/>
        </p:nvSpPr>
        <p:spPr bwMode="auto">
          <a:xfrm>
            <a:off x="6515100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7766" name="Freeform 6"/>
          <p:cNvSpPr>
            <a:spLocks/>
          </p:cNvSpPr>
          <p:nvPr/>
        </p:nvSpPr>
        <p:spPr bwMode="auto">
          <a:xfrm>
            <a:off x="7307263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7767" name="Freeform 7"/>
          <p:cNvSpPr>
            <a:spLocks/>
          </p:cNvSpPr>
          <p:nvPr/>
        </p:nvSpPr>
        <p:spPr bwMode="auto">
          <a:xfrm>
            <a:off x="8101013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7768" name="Freeform 8"/>
          <p:cNvSpPr>
            <a:spLocks/>
          </p:cNvSpPr>
          <p:nvPr/>
        </p:nvSpPr>
        <p:spPr bwMode="auto">
          <a:xfrm>
            <a:off x="5940425" y="5589588"/>
            <a:ext cx="792163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7769" name="Freeform 9"/>
          <p:cNvSpPr>
            <a:spLocks/>
          </p:cNvSpPr>
          <p:nvPr/>
        </p:nvSpPr>
        <p:spPr bwMode="auto">
          <a:xfrm>
            <a:off x="7524750" y="5588000"/>
            <a:ext cx="790575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7770" name="Freeform 10"/>
          <p:cNvSpPr>
            <a:spLocks/>
          </p:cNvSpPr>
          <p:nvPr/>
        </p:nvSpPr>
        <p:spPr bwMode="auto">
          <a:xfrm>
            <a:off x="6372225" y="5013325"/>
            <a:ext cx="1512888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 flipV="1">
            <a:off x="7091363" y="45815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Insertion and Deletion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08963" cy="4968875"/>
          </a:xfrm>
        </p:spPr>
        <p:txBody>
          <a:bodyPr/>
          <a:lstStyle/>
          <a:p>
            <a:pPr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keep that the left branch is always no less than the right, everywhere in the tree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To insert a new value to the heap, we put it at the right most position of the bottom level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(or, the leftmost of new level if there is no space)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To delete a value, assign the value of the</a:t>
            </a:r>
          </a:p>
          <a:p>
            <a:pPr>
              <a:buFontTx/>
              <a:buNone/>
            </a:pPr>
            <a:r>
              <a:rPr lang="en-US" altLang="ja-JP" sz="2400" dirty="0" smtClean="0"/>
              <a:t> rightmost of the bottom level to the position</a:t>
            </a:r>
          </a:p>
          <a:p>
            <a:pPr>
              <a:buFontTx/>
              <a:buNone/>
            </a:pPr>
            <a:r>
              <a:rPr lang="en-US" altLang="ja-JP" sz="2400" dirty="0" smtClean="0"/>
              <a:t> to be deleted, and reduce the size by one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Both needs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n) </a:t>
            </a:r>
            <a:r>
              <a:rPr lang="en-US" altLang="ja-JP" sz="2400" dirty="0"/>
              <a:t>time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8788" name="Freeform 4"/>
          <p:cNvSpPr>
            <a:spLocks/>
          </p:cNvSpPr>
          <p:nvPr/>
        </p:nvSpPr>
        <p:spPr bwMode="auto">
          <a:xfrm>
            <a:off x="5724525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8789" name="Freeform 5"/>
          <p:cNvSpPr>
            <a:spLocks/>
          </p:cNvSpPr>
          <p:nvPr/>
        </p:nvSpPr>
        <p:spPr bwMode="auto">
          <a:xfrm>
            <a:off x="6515100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8790" name="Freeform 6"/>
          <p:cNvSpPr>
            <a:spLocks/>
          </p:cNvSpPr>
          <p:nvPr/>
        </p:nvSpPr>
        <p:spPr bwMode="auto">
          <a:xfrm>
            <a:off x="7307263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8792" name="Freeform 8"/>
          <p:cNvSpPr>
            <a:spLocks/>
          </p:cNvSpPr>
          <p:nvPr/>
        </p:nvSpPr>
        <p:spPr bwMode="auto">
          <a:xfrm>
            <a:off x="5940425" y="5589588"/>
            <a:ext cx="792163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8793" name="Freeform 9"/>
          <p:cNvSpPr>
            <a:spLocks/>
          </p:cNvSpPr>
          <p:nvPr/>
        </p:nvSpPr>
        <p:spPr bwMode="auto">
          <a:xfrm>
            <a:off x="7524750" y="5588000"/>
            <a:ext cx="790575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8794" name="Freeform 10"/>
          <p:cNvSpPr>
            <a:spLocks/>
          </p:cNvSpPr>
          <p:nvPr/>
        </p:nvSpPr>
        <p:spPr bwMode="auto">
          <a:xfrm>
            <a:off x="6372225" y="5013325"/>
            <a:ext cx="1512888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 flipV="1">
            <a:off x="7091363" y="45815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Realize Heap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08963" cy="49688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To realize the heap, we may need something to structure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shall we use cell &amp; pointers as list?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Actually, this is a good way</a:t>
            </a:r>
          </a:p>
          <a:p>
            <a:pPr>
              <a:buFontTx/>
              <a:buNone/>
            </a:pPr>
            <a:r>
              <a:rPr lang="ja-JP" altLang="en-US" sz="2400" dirty="0" smtClean="0"/>
              <a:t>   </a:t>
            </a:r>
            <a:r>
              <a:rPr lang="en-US" altLang="ja-JP" sz="2400" dirty="0" smtClean="0"/>
              <a:t>Representing the adjacency relation by the pointers, to up, right child, and left child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H</a:t>
            </a:r>
            <a:r>
              <a:rPr lang="en-US" altLang="ja-JP" sz="2400" dirty="0" smtClean="0"/>
              <a:t>owever, actually, we can do this 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without pointers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9812" name="Freeform 4"/>
          <p:cNvSpPr>
            <a:spLocks/>
          </p:cNvSpPr>
          <p:nvPr/>
        </p:nvSpPr>
        <p:spPr bwMode="auto">
          <a:xfrm>
            <a:off x="5724525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9813" name="Freeform 5"/>
          <p:cNvSpPr>
            <a:spLocks/>
          </p:cNvSpPr>
          <p:nvPr/>
        </p:nvSpPr>
        <p:spPr bwMode="auto">
          <a:xfrm>
            <a:off x="6515100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9814" name="Freeform 6"/>
          <p:cNvSpPr>
            <a:spLocks/>
          </p:cNvSpPr>
          <p:nvPr/>
        </p:nvSpPr>
        <p:spPr bwMode="auto">
          <a:xfrm>
            <a:off x="7307263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9815" name="Freeform 7"/>
          <p:cNvSpPr>
            <a:spLocks/>
          </p:cNvSpPr>
          <p:nvPr/>
        </p:nvSpPr>
        <p:spPr bwMode="auto">
          <a:xfrm>
            <a:off x="5940425" y="5589588"/>
            <a:ext cx="792163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9816" name="Freeform 8"/>
          <p:cNvSpPr>
            <a:spLocks/>
          </p:cNvSpPr>
          <p:nvPr/>
        </p:nvSpPr>
        <p:spPr bwMode="auto">
          <a:xfrm>
            <a:off x="7524750" y="5588000"/>
            <a:ext cx="790575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9817" name="Freeform 9"/>
          <p:cNvSpPr>
            <a:spLocks/>
          </p:cNvSpPr>
          <p:nvPr/>
        </p:nvSpPr>
        <p:spPr bwMode="auto">
          <a:xfrm>
            <a:off x="6372225" y="5013325"/>
            <a:ext cx="1512888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 flipV="1">
            <a:off x="7091363" y="45815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Structure by Array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137525" cy="27368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Trace the heap from top to down, and trace each level from left to right, and put indices to the nodes from 0 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When #leaves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, the size of array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2n-2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Then, actually, the index of the parent/children can be computed in an arithmetic way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0836" name="Freeform 4"/>
          <p:cNvSpPr>
            <a:spLocks/>
          </p:cNvSpPr>
          <p:nvPr/>
        </p:nvSpPr>
        <p:spPr bwMode="auto">
          <a:xfrm>
            <a:off x="755650" y="56610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37" name="Freeform 5"/>
          <p:cNvSpPr>
            <a:spLocks/>
          </p:cNvSpPr>
          <p:nvPr/>
        </p:nvSpPr>
        <p:spPr bwMode="auto">
          <a:xfrm>
            <a:off x="1546225" y="56610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38" name="Freeform 6"/>
          <p:cNvSpPr>
            <a:spLocks/>
          </p:cNvSpPr>
          <p:nvPr/>
        </p:nvSpPr>
        <p:spPr bwMode="auto">
          <a:xfrm>
            <a:off x="2338388" y="56610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39" name="Freeform 7"/>
          <p:cNvSpPr>
            <a:spLocks/>
          </p:cNvSpPr>
          <p:nvPr/>
        </p:nvSpPr>
        <p:spPr bwMode="auto">
          <a:xfrm>
            <a:off x="971550" y="5157788"/>
            <a:ext cx="792163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40" name="Freeform 8"/>
          <p:cNvSpPr>
            <a:spLocks/>
          </p:cNvSpPr>
          <p:nvPr/>
        </p:nvSpPr>
        <p:spPr bwMode="auto">
          <a:xfrm>
            <a:off x="2555875" y="5156200"/>
            <a:ext cx="790575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41" name="Freeform 9"/>
          <p:cNvSpPr>
            <a:spLocks/>
          </p:cNvSpPr>
          <p:nvPr/>
        </p:nvSpPr>
        <p:spPr bwMode="auto">
          <a:xfrm>
            <a:off x="1403350" y="4581525"/>
            <a:ext cx="1512888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42" name="Line 10"/>
          <p:cNvSpPr>
            <a:spLocks noChangeShapeType="1"/>
          </p:cNvSpPr>
          <p:nvPr/>
        </p:nvSpPr>
        <p:spPr bwMode="auto">
          <a:xfrm flipV="1">
            <a:off x="2122488" y="41497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43" name="Rectangle 11"/>
          <p:cNvSpPr>
            <a:spLocks noChangeArrowheads="1"/>
          </p:cNvSpPr>
          <p:nvPr/>
        </p:nvSpPr>
        <p:spPr bwMode="auto">
          <a:xfrm>
            <a:off x="6373813" y="41497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5364163" y="47259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20845" name="Rectangle 13"/>
          <p:cNvSpPr>
            <a:spLocks noChangeArrowheads="1"/>
          </p:cNvSpPr>
          <p:nvPr/>
        </p:nvSpPr>
        <p:spPr bwMode="auto">
          <a:xfrm>
            <a:off x="7308850" y="4724400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20846" name="Rectangle 14"/>
          <p:cNvSpPr>
            <a:spLocks noChangeArrowheads="1"/>
          </p:cNvSpPr>
          <p:nvPr/>
        </p:nvSpPr>
        <p:spPr bwMode="auto">
          <a:xfrm>
            <a:off x="4859338" y="53736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20847" name="Rectangle 15"/>
          <p:cNvSpPr>
            <a:spLocks noChangeArrowheads="1"/>
          </p:cNvSpPr>
          <p:nvPr/>
        </p:nvSpPr>
        <p:spPr bwMode="auto">
          <a:xfrm>
            <a:off x="5868988" y="53736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20848" name="Rectangle 16"/>
          <p:cNvSpPr>
            <a:spLocks noChangeArrowheads="1"/>
          </p:cNvSpPr>
          <p:nvPr/>
        </p:nvSpPr>
        <p:spPr bwMode="auto">
          <a:xfrm>
            <a:off x="6805613" y="53736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20849" name="Rectangle 17"/>
          <p:cNvSpPr>
            <a:spLocks noChangeArrowheads="1"/>
          </p:cNvSpPr>
          <p:nvPr/>
        </p:nvSpPr>
        <p:spPr bwMode="auto">
          <a:xfrm>
            <a:off x="7813675" y="53736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6</a:t>
            </a:r>
          </a:p>
        </p:txBody>
      </p:sp>
      <p:sp>
        <p:nvSpPr>
          <p:cNvPr id="120850" name="Rectangle 18"/>
          <p:cNvSpPr>
            <a:spLocks noChangeArrowheads="1"/>
          </p:cNvSpPr>
          <p:nvPr/>
        </p:nvSpPr>
        <p:spPr bwMode="auto">
          <a:xfrm>
            <a:off x="4572000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20851" name="Rectangle 19"/>
          <p:cNvSpPr>
            <a:spLocks noChangeArrowheads="1"/>
          </p:cNvSpPr>
          <p:nvPr/>
        </p:nvSpPr>
        <p:spPr bwMode="auto">
          <a:xfrm>
            <a:off x="5076825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120852" name="Rectangle 20"/>
          <p:cNvSpPr>
            <a:spLocks noChangeArrowheads="1"/>
          </p:cNvSpPr>
          <p:nvPr/>
        </p:nvSpPr>
        <p:spPr bwMode="auto">
          <a:xfrm>
            <a:off x="5580063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9</a:t>
            </a:r>
          </a:p>
        </p:txBody>
      </p:sp>
      <p:sp>
        <p:nvSpPr>
          <p:cNvPr id="120853" name="Rectangle 21"/>
          <p:cNvSpPr>
            <a:spLocks noChangeArrowheads="1"/>
          </p:cNvSpPr>
          <p:nvPr/>
        </p:nvSpPr>
        <p:spPr bwMode="auto">
          <a:xfrm>
            <a:off x="6084888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10</a:t>
            </a:r>
          </a:p>
        </p:txBody>
      </p:sp>
      <p:sp>
        <p:nvSpPr>
          <p:cNvPr id="120854" name="Rectangle 22"/>
          <p:cNvSpPr>
            <a:spLocks noChangeArrowheads="1"/>
          </p:cNvSpPr>
          <p:nvPr/>
        </p:nvSpPr>
        <p:spPr bwMode="auto">
          <a:xfrm>
            <a:off x="6589713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11</a:t>
            </a:r>
          </a:p>
        </p:txBody>
      </p:sp>
      <p:sp>
        <p:nvSpPr>
          <p:cNvPr id="120855" name="Rectangle 23"/>
          <p:cNvSpPr>
            <a:spLocks noChangeArrowheads="1"/>
          </p:cNvSpPr>
          <p:nvPr/>
        </p:nvSpPr>
        <p:spPr bwMode="auto">
          <a:xfrm>
            <a:off x="7094538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Index of Adjacent Cell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280400" cy="29527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index of the cell adjacent </a:t>
            </a:r>
            <a:r>
              <a:rPr lang="en-US" altLang="ja-JP" sz="2400" dirty="0"/>
              <a:t>to cell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endParaRPr lang="en-US" altLang="ja-JP" sz="2400" dirty="0" smtClean="0"/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 smtClean="0"/>
              <a:t>up</a:t>
            </a:r>
            <a:r>
              <a:rPr lang="ja-JP" altLang="en-US" sz="2400" dirty="0" smtClean="0"/>
              <a:t>   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parent</a:t>
            </a:r>
            <a:r>
              <a:rPr lang="en-US" altLang="ja-JP" sz="2400" dirty="0" smtClean="0"/>
              <a:t>)</a:t>
            </a:r>
            <a:r>
              <a:rPr lang="ja-JP" altLang="en-US" sz="2400" dirty="0"/>
              <a:t>　　　　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>
                <a:solidFill>
                  <a:schemeClr val="accent2"/>
                </a:solidFill>
              </a:rPr>
              <a:t>(i-1)/2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(flooring)</a:t>
            </a: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 smtClean="0"/>
              <a:t>left-down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left child</a:t>
            </a:r>
            <a:r>
              <a:rPr lang="en-US" altLang="ja-JP" sz="2400" dirty="0" smtClean="0"/>
              <a:t>)</a:t>
            </a:r>
            <a:r>
              <a:rPr lang="ja-JP" altLang="en-US" sz="2400" dirty="0"/>
              <a:t>　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　</a:t>
            </a:r>
            <a:r>
              <a:rPr lang="ja-JP" altLang="en-US" sz="2400" dirty="0"/>
              <a:t>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</a:t>
            </a:r>
            <a:r>
              <a:rPr lang="ja-JP" altLang="en-US" sz="2400" b="1" dirty="0">
                <a:solidFill>
                  <a:schemeClr val="accent2"/>
                </a:solidFill>
              </a:rPr>
              <a:t>*</a:t>
            </a:r>
            <a:r>
              <a:rPr lang="en-US" altLang="ja-JP" sz="2400" b="1" dirty="0">
                <a:solidFill>
                  <a:schemeClr val="accent2"/>
                </a:solidFill>
              </a:rPr>
              <a:t>2+1</a:t>
            </a:r>
            <a:r>
              <a:rPr lang="en-US" altLang="ja-JP" sz="2400" dirty="0"/>
              <a:t> </a:t>
            </a: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 smtClean="0"/>
              <a:t>right-down (</a:t>
            </a:r>
            <a:r>
              <a:rPr lang="en-US" altLang="ja-JP" sz="2400" b="1" dirty="0" err="1" smtClean="0">
                <a:solidFill>
                  <a:srgbClr val="006600"/>
                </a:solidFill>
              </a:rPr>
              <a:t>righ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child</a:t>
            </a:r>
            <a:r>
              <a:rPr lang="en-US" altLang="ja-JP" sz="2400" dirty="0" smtClean="0"/>
              <a:t>)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　</a:t>
            </a:r>
            <a:r>
              <a:rPr lang="ja-JP" altLang="en-US" sz="2400" dirty="0"/>
              <a:t>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</a:t>
            </a:r>
            <a:r>
              <a:rPr lang="ja-JP" altLang="en-US" sz="2400" b="1" dirty="0">
                <a:solidFill>
                  <a:schemeClr val="accent2"/>
                </a:solidFill>
              </a:rPr>
              <a:t>*</a:t>
            </a:r>
            <a:r>
              <a:rPr lang="en-US" altLang="ja-JP" sz="2400" b="1" dirty="0">
                <a:solidFill>
                  <a:schemeClr val="accent2"/>
                </a:solidFill>
              </a:rPr>
              <a:t>2+2</a:t>
            </a:r>
            <a:r>
              <a:rPr lang="en-US" altLang="ja-JP" sz="2400" dirty="0"/>
              <a:t> 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if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&gt;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n-1</a:t>
            </a:r>
            <a:r>
              <a:rPr lang="en-US" altLang="ja-JP" sz="2400" dirty="0" smtClean="0"/>
              <a:t>, then no child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1860" name="Freeform 4"/>
          <p:cNvSpPr>
            <a:spLocks/>
          </p:cNvSpPr>
          <p:nvPr/>
        </p:nvSpPr>
        <p:spPr bwMode="auto">
          <a:xfrm>
            <a:off x="755650" y="56610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1861" name="Freeform 5"/>
          <p:cNvSpPr>
            <a:spLocks/>
          </p:cNvSpPr>
          <p:nvPr/>
        </p:nvSpPr>
        <p:spPr bwMode="auto">
          <a:xfrm>
            <a:off x="1546225" y="56610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1862" name="Freeform 6"/>
          <p:cNvSpPr>
            <a:spLocks/>
          </p:cNvSpPr>
          <p:nvPr/>
        </p:nvSpPr>
        <p:spPr bwMode="auto">
          <a:xfrm>
            <a:off x="2338388" y="56610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1863" name="Freeform 7"/>
          <p:cNvSpPr>
            <a:spLocks/>
          </p:cNvSpPr>
          <p:nvPr/>
        </p:nvSpPr>
        <p:spPr bwMode="auto">
          <a:xfrm>
            <a:off x="971550" y="5157788"/>
            <a:ext cx="792163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1864" name="Freeform 8"/>
          <p:cNvSpPr>
            <a:spLocks/>
          </p:cNvSpPr>
          <p:nvPr/>
        </p:nvSpPr>
        <p:spPr bwMode="auto">
          <a:xfrm>
            <a:off x="2555875" y="5156200"/>
            <a:ext cx="790575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1865" name="Freeform 9"/>
          <p:cNvSpPr>
            <a:spLocks/>
          </p:cNvSpPr>
          <p:nvPr/>
        </p:nvSpPr>
        <p:spPr bwMode="auto">
          <a:xfrm>
            <a:off x="1403350" y="4581525"/>
            <a:ext cx="1512888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1866" name="Line 10"/>
          <p:cNvSpPr>
            <a:spLocks noChangeShapeType="1"/>
          </p:cNvSpPr>
          <p:nvPr/>
        </p:nvSpPr>
        <p:spPr bwMode="auto">
          <a:xfrm flipV="1">
            <a:off x="2122488" y="41497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1867" name="Rectangle 11"/>
          <p:cNvSpPr>
            <a:spLocks noChangeArrowheads="1"/>
          </p:cNvSpPr>
          <p:nvPr/>
        </p:nvSpPr>
        <p:spPr bwMode="auto">
          <a:xfrm>
            <a:off x="6373813" y="41497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21868" name="Rectangle 12"/>
          <p:cNvSpPr>
            <a:spLocks noChangeArrowheads="1"/>
          </p:cNvSpPr>
          <p:nvPr/>
        </p:nvSpPr>
        <p:spPr bwMode="auto">
          <a:xfrm>
            <a:off x="5364163" y="47259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21869" name="Rectangle 13"/>
          <p:cNvSpPr>
            <a:spLocks noChangeArrowheads="1"/>
          </p:cNvSpPr>
          <p:nvPr/>
        </p:nvSpPr>
        <p:spPr bwMode="auto">
          <a:xfrm>
            <a:off x="7308850" y="4724400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21870" name="Rectangle 14"/>
          <p:cNvSpPr>
            <a:spLocks noChangeArrowheads="1"/>
          </p:cNvSpPr>
          <p:nvPr/>
        </p:nvSpPr>
        <p:spPr bwMode="auto">
          <a:xfrm>
            <a:off x="4859338" y="53736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21871" name="Rectangle 15"/>
          <p:cNvSpPr>
            <a:spLocks noChangeArrowheads="1"/>
          </p:cNvSpPr>
          <p:nvPr/>
        </p:nvSpPr>
        <p:spPr bwMode="auto">
          <a:xfrm>
            <a:off x="5868988" y="53736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21872" name="Rectangle 16"/>
          <p:cNvSpPr>
            <a:spLocks noChangeArrowheads="1"/>
          </p:cNvSpPr>
          <p:nvPr/>
        </p:nvSpPr>
        <p:spPr bwMode="auto">
          <a:xfrm>
            <a:off x="6805613" y="53736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21873" name="Rectangle 17"/>
          <p:cNvSpPr>
            <a:spLocks noChangeArrowheads="1"/>
          </p:cNvSpPr>
          <p:nvPr/>
        </p:nvSpPr>
        <p:spPr bwMode="auto">
          <a:xfrm>
            <a:off x="7813675" y="53736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6</a:t>
            </a:r>
          </a:p>
        </p:txBody>
      </p:sp>
      <p:sp>
        <p:nvSpPr>
          <p:cNvPr id="121874" name="Rectangle 18"/>
          <p:cNvSpPr>
            <a:spLocks noChangeArrowheads="1"/>
          </p:cNvSpPr>
          <p:nvPr/>
        </p:nvSpPr>
        <p:spPr bwMode="auto">
          <a:xfrm>
            <a:off x="4572000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21875" name="Rectangle 19"/>
          <p:cNvSpPr>
            <a:spLocks noChangeArrowheads="1"/>
          </p:cNvSpPr>
          <p:nvPr/>
        </p:nvSpPr>
        <p:spPr bwMode="auto">
          <a:xfrm>
            <a:off x="5076825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121876" name="Rectangle 20"/>
          <p:cNvSpPr>
            <a:spLocks noChangeArrowheads="1"/>
          </p:cNvSpPr>
          <p:nvPr/>
        </p:nvSpPr>
        <p:spPr bwMode="auto">
          <a:xfrm>
            <a:off x="5580063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9</a:t>
            </a:r>
          </a:p>
        </p:txBody>
      </p:sp>
      <p:sp>
        <p:nvSpPr>
          <p:cNvPr id="121877" name="Rectangle 21"/>
          <p:cNvSpPr>
            <a:spLocks noChangeArrowheads="1"/>
          </p:cNvSpPr>
          <p:nvPr/>
        </p:nvSpPr>
        <p:spPr bwMode="auto">
          <a:xfrm>
            <a:off x="6084888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10</a:t>
            </a:r>
          </a:p>
        </p:txBody>
      </p:sp>
      <p:sp>
        <p:nvSpPr>
          <p:cNvPr id="121878" name="Rectangle 22"/>
          <p:cNvSpPr>
            <a:spLocks noChangeArrowheads="1"/>
          </p:cNvSpPr>
          <p:nvPr/>
        </p:nvSpPr>
        <p:spPr bwMode="auto">
          <a:xfrm>
            <a:off x="6589713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11</a:t>
            </a:r>
          </a:p>
        </p:txBody>
      </p:sp>
      <p:sp>
        <p:nvSpPr>
          <p:cNvPr id="121879" name="Rectangle 23"/>
          <p:cNvSpPr>
            <a:spLocks noChangeArrowheads="1"/>
          </p:cNvSpPr>
          <p:nvPr/>
        </p:nvSpPr>
        <p:spPr bwMode="auto">
          <a:xfrm>
            <a:off x="7094538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Structure of Heap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280400" cy="13683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Heap structure is composed of array, array size, and heap size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subroutine changes the value of cell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000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7544" y="2924944"/>
            <a:ext cx="6745318" cy="316850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void </a:t>
            </a:r>
            <a:r>
              <a:rPr lang="en-US" altLang="ja-JP" sz="2000" b="1" dirty="0" err="1">
                <a:solidFill>
                  <a:srgbClr val="006600"/>
                </a:solidFill>
              </a:rPr>
              <a:t>AHEAP_chg</a:t>
            </a:r>
            <a:r>
              <a:rPr lang="en-US" altLang="ja-JP" sz="2000" b="1" dirty="0"/>
              <a:t> </a:t>
            </a:r>
            <a:r>
              <a:rPr lang="en-US" altLang="ja-JP" sz="2000" b="1" dirty="0" smtClean="0"/>
              <a:t>(AHEAP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,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/>
              <a:t>,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j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dirty="0">
                <a:solidFill>
                  <a:schemeClr val="accent2"/>
                </a:solidFill>
              </a:rPr>
              <a:t>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a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/>
              <a:t>while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&gt;0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j </a:t>
            </a:r>
            <a:r>
              <a:rPr lang="en-US" altLang="ja-JP" sz="2000" dirty="0">
                <a:solidFill>
                  <a:schemeClr val="accent2"/>
                </a:solidFill>
              </a:rPr>
              <a:t>=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 - 1 + (i%2)*2</a:t>
            </a:r>
            <a:r>
              <a:rPr lang="en-US" altLang="ja-JP" sz="2000" dirty="0"/>
              <a:t>;   </a:t>
            </a:r>
            <a:r>
              <a:rPr lang="en-US" altLang="ja-JP" sz="2000" dirty="0">
                <a:solidFill>
                  <a:srgbClr val="C00000"/>
                </a:solidFill>
              </a:rPr>
              <a:t>// j := sibling of </a:t>
            </a:r>
            <a:r>
              <a:rPr lang="en-US" altLang="ja-JP" sz="2000" dirty="0" err="1">
                <a:solidFill>
                  <a:srgbClr val="C00000"/>
                </a:solidFill>
              </a:rPr>
              <a:t>i</a:t>
            </a:r>
            <a:endParaRPr lang="en-US" altLang="ja-JP" sz="20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H-</a:t>
            </a:r>
            <a:r>
              <a:rPr lang="en-US" altLang="ja-JP" sz="2000" dirty="0">
                <a:solidFill>
                  <a:schemeClr val="accent2"/>
                </a:solidFill>
              </a:rPr>
              <a:t>&gt;h[j] &lt;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) </a:t>
            </a:r>
            <a:r>
              <a:rPr lang="en-US" altLang="ja-JP" sz="2000" dirty="0">
                <a:solidFill>
                  <a:schemeClr val="accent2"/>
                </a:solidFill>
              </a:rPr>
              <a:t>a = H-&gt;h[j]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 = (i-1) / 2</a:t>
            </a:r>
            <a:r>
              <a:rPr lang="en-US" altLang="ja-JP" sz="2000" dirty="0"/>
              <a:t>;  </a:t>
            </a:r>
            <a:r>
              <a:rPr lang="en-US" altLang="ja-JP" sz="2000" dirty="0">
                <a:solidFill>
                  <a:srgbClr val="C00000"/>
                </a:solidFill>
              </a:rPr>
              <a:t> // </a:t>
            </a:r>
            <a:r>
              <a:rPr lang="en-US" altLang="ja-JP" sz="2000" dirty="0" err="1">
                <a:solidFill>
                  <a:srgbClr val="C00000"/>
                </a:solidFill>
              </a:rPr>
              <a:t>i</a:t>
            </a:r>
            <a:r>
              <a:rPr lang="en-US" altLang="ja-JP" sz="2000" dirty="0">
                <a:solidFill>
                  <a:srgbClr val="C00000"/>
                </a:solidFill>
              </a:rPr>
              <a:t> := parent of </a:t>
            </a:r>
            <a:r>
              <a:rPr lang="en-US" altLang="ja-JP" sz="2000" dirty="0" err="1">
                <a:solidFill>
                  <a:srgbClr val="C00000"/>
                </a:solidFill>
              </a:rPr>
              <a:t>i</a:t>
            </a:r>
            <a:endParaRPr lang="en-US" altLang="ja-JP" sz="20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H-</a:t>
            </a:r>
            <a:r>
              <a:rPr lang="en-US" altLang="ja-JP" sz="2000" dirty="0">
                <a:solidFill>
                  <a:schemeClr val="accent2"/>
                </a:solidFill>
              </a:rPr>
              <a:t>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) </a:t>
            </a:r>
            <a:r>
              <a:rPr lang="en-US" altLang="ja-JP" sz="2000" b="1" dirty="0"/>
              <a:t>break</a:t>
            </a:r>
            <a:r>
              <a:rPr lang="en-US" altLang="ja-JP" sz="2000" dirty="0"/>
              <a:t>;  </a:t>
            </a:r>
            <a:r>
              <a:rPr lang="en-US" altLang="ja-JP" sz="2000" dirty="0">
                <a:solidFill>
                  <a:srgbClr val="C00000"/>
                </a:solidFill>
              </a:rPr>
              <a:t>// no need to update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</a:t>
            </a:r>
            <a:r>
              <a:rPr lang="en-US" altLang="ja-JP" sz="2000" dirty="0">
                <a:solidFill>
                  <a:schemeClr val="accent2"/>
                </a:solidFill>
              </a:rPr>
              <a:t>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a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 smtClean="0"/>
              <a:t>   </a:t>
            </a:r>
            <a:r>
              <a:rPr lang="en-US" altLang="ja-JP" sz="2000" dirty="0"/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5292725" y="2420938"/>
            <a:ext cx="3671888" cy="1876425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000" b="1" dirty="0" err="1"/>
              <a:t>typedef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struct</a:t>
            </a:r>
            <a:r>
              <a:rPr lang="en-US" altLang="ja-JP" sz="2000" b="1" dirty="0"/>
              <a:t> {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;       </a:t>
            </a:r>
            <a:r>
              <a:rPr lang="en-US" altLang="ja-JP" sz="2000" dirty="0">
                <a:solidFill>
                  <a:srgbClr val="C00000"/>
                </a:solidFill>
              </a:rPr>
              <a:t>// array for values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end</a:t>
            </a:r>
            <a:r>
              <a:rPr lang="en-US" altLang="ja-JP" sz="2000" dirty="0"/>
              <a:t>;</a:t>
            </a:r>
            <a:r>
              <a:rPr lang="en-US" altLang="ja-JP" sz="2000" b="1" dirty="0"/>
              <a:t>     </a:t>
            </a:r>
            <a:r>
              <a:rPr lang="en-US" altLang="ja-JP" sz="2000" dirty="0">
                <a:solidFill>
                  <a:srgbClr val="C00000"/>
                </a:solidFill>
              </a:rPr>
              <a:t>// size of array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num</a:t>
            </a:r>
            <a:r>
              <a:rPr lang="en-US" altLang="ja-JP" sz="2000" dirty="0"/>
              <a:t>;</a:t>
            </a:r>
            <a:r>
              <a:rPr lang="en-US" altLang="ja-JP" sz="2000" b="1" dirty="0"/>
              <a:t>    </a:t>
            </a:r>
            <a:r>
              <a:rPr lang="en-US" altLang="ja-JP" sz="2000" dirty="0">
                <a:solidFill>
                  <a:srgbClr val="C00000"/>
                </a:solidFill>
              </a:rPr>
              <a:t>// current size of heap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} AHEAP;</a:t>
            </a:r>
            <a:endParaRPr lang="ja-JP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56376" y="2129242"/>
            <a:ext cx="6745318" cy="346034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void </a:t>
            </a:r>
            <a:r>
              <a:rPr lang="en-US" altLang="ja-JP" sz="2000" b="1" dirty="0" err="1">
                <a:solidFill>
                  <a:srgbClr val="006600"/>
                </a:solidFill>
              </a:rPr>
              <a:t>AHEAP_ins</a:t>
            </a:r>
            <a:r>
              <a:rPr lang="en-US" altLang="ja-JP" sz="2000" b="1" dirty="0"/>
              <a:t> </a:t>
            </a:r>
            <a:r>
              <a:rPr lang="en-US" altLang="ja-JP" sz="2000" b="1" dirty="0" smtClean="0"/>
              <a:t>(AHEAP </a:t>
            </a:r>
            <a:r>
              <a:rPr lang="en-US" altLang="ja-JP" sz="2000" dirty="0">
                <a:solidFill>
                  <a:srgbClr val="0000FF"/>
                </a:solidFill>
              </a:rPr>
              <a:t>*H</a:t>
            </a:r>
            <a:r>
              <a:rPr lang="en-US" altLang="ja-JP" sz="2000" dirty="0"/>
              <a:t>,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smtClean="0">
                <a:solidFill>
                  <a:srgbClr val="0000FF"/>
                </a:solidFill>
              </a:rPr>
              <a:t>a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</a:t>
            </a:r>
            <a:r>
              <a:rPr lang="en-US" altLang="ja-JP" sz="2000" dirty="0">
                <a:solidFill>
                  <a:srgbClr val="0000FF"/>
                </a:solidFill>
              </a:rPr>
              <a:t>H-&gt;</a:t>
            </a:r>
            <a:r>
              <a:rPr lang="en-US" altLang="ja-JP" sz="2000" dirty="0" err="1">
                <a:solidFill>
                  <a:srgbClr val="0000FF"/>
                </a:solidFill>
              </a:rPr>
              <a:t>num</a:t>
            </a:r>
            <a:r>
              <a:rPr lang="en-US" altLang="ja-JP" sz="2000" dirty="0">
                <a:solidFill>
                  <a:srgbClr val="0000FF"/>
                </a:solidFill>
              </a:rPr>
              <a:t>++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</a:t>
            </a:r>
            <a:r>
              <a:rPr lang="en-US" altLang="ja-JP" sz="2000" dirty="0">
                <a:solidFill>
                  <a:srgbClr val="0000FF"/>
                </a:solidFill>
              </a:rPr>
              <a:t>H-&gt;h[H-&gt;</a:t>
            </a:r>
            <a:r>
              <a:rPr lang="en-US" altLang="ja-JP" sz="2000" dirty="0" err="1">
                <a:solidFill>
                  <a:srgbClr val="0000FF"/>
                </a:solidFill>
              </a:rPr>
              <a:t>num</a:t>
            </a:r>
            <a:r>
              <a:rPr lang="en-US" altLang="ja-JP" sz="2000" dirty="0">
                <a:solidFill>
                  <a:srgbClr val="0000FF"/>
                </a:solidFill>
              </a:rPr>
              <a:t>*2-3] = H-&gt;h[(H-&gt;</a:t>
            </a:r>
            <a:r>
              <a:rPr lang="en-US" altLang="ja-JP" sz="2000" dirty="0" err="1">
                <a:solidFill>
                  <a:srgbClr val="0000FF"/>
                </a:solidFill>
              </a:rPr>
              <a:t>num</a:t>
            </a:r>
            <a:r>
              <a:rPr lang="en-US" altLang="ja-JP" sz="2000" dirty="0">
                <a:solidFill>
                  <a:srgbClr val="0000FF"/>
                </a:solidFill>
              </a:rPr>
              <a:t>*2-2)/2</a:t>
            </a:r>
            <a:r>
              <a:rPr lang="en-US" altLang="ja-JP" sz="2000" dirty="0" smtClean="0">
                <a:solidFill>
                  <a:srgbClr val="0000FF"/>
                </a:solidFill>
              </a:rPr>
              <a:t>]</a:t>
            </a:r>
            <a:r>
              <a:rPr lang="en-US" altLang="ja-JP" sz="2000" dirty="0" smtClean="0"/>
              <a:t>;</a:t>
            </a:r>
            <a:endParaRPr lang="en-US" altLang="ja-JP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</a:t>
            </a:r>
            <a:r>
              <a:rPr lang="en-US" altLang="ja-JP" sz="2000" b="1" dirty="0" err="1">
                <a:solidFill>
                  <a:srgbClr val="006600"/>
                </a:solidFill>
              </a:rPr>
              <a:t>AHEAP_chg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rgbClr val="0000FF"/>
                </a:solidFill>
              </a:rPr>
              <a:t>H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rgbClr val="0000FF"/>
                </a:solidFill>
              </a:rPr>
              <a:t>H-&gt;</a:t>
            </a:r>
            <a:r>
              <a:rPr lang="en-US" altLang="ja-JP" sz="2000" dirty="0" err="1">
                <a:solidFill>
                  <a:srgbClr val="0000FF"/>
                </a:solidFill>
              </a:rPr>
              <a:t>num</a:t>
            </a:r>
            <a:r>
              <a:rPr lang="en-US" altLang="ja-JP" sz="2000" dirty="0">
                <a:solidFill>
                  <a:srgbClr val="0000FF"/>
                </a:solidFill>
              </a:rPr>
              <a:t>*2-2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rgbClr val="0000FF"/>
                </a:solidFill>
              </a:rPr>
              <a:t>a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void </a:t>
            </a:r>
            <a:r>
              <a:rPr lang="en-US" altLang="ja-JP" sz="2000" b="1" dirty="0" err="1">
                <a:solidFill>
                  <a:srgbClr val="006600"/>
                </a:solidFill>
              </a:rPr>
              <a:t>AHEAP_del</a:t>
            </a:r>
            <a:r>
              <a:rPr lang="en-US" altLang="ja-JP" sz="2000" b="1" dirty="0"/>
              <a:t> </a:t>
            </a:r>
            <a:r>
              <a:rPr lang="en-US" altLang="ja-JP" sz="2000" b="1" dirty="0" smtClean="0"/>
              <a:t>(AHEAP </a:t>
            </a:r>
            <a:r>
              <a:rPr lang="en-US" altLang="ja-JP" sz="2000" dirty="0">
                <a:solidFill>
                  <a:srgbClr val="0000FF"/>
                </a:solidFill>
              </a:rPr>
              <a:t>*</a:t>
            </a:r>
            <a:r>
              <a:rPr lang="en-US" altLang="ja-JP" sz="2000" dirty="0" smtClean="0">
                <a:solidFill>
                  <a:srgbClr val="0000FF"/>
                </a:solidFill>
              </a:rPr>
              <a:t>H</a:t>
            </a:r>
            <a:r>
              <a:rPr lang="en-US" altLang="ja-JP" sz="2000" dirty="0" smtClean="0"/>
              <a:t>,</a:t>
            </a:r>
            <a:r>
              <a:rPr lang="en-US" altLang="ja-JP" sz="2000" b="1" dirty="0" smtClean="0"/>
              <a:t> </a:t>
            </a:r>
            <a:r>
              <a:rPr lang="en-US" altLang="ja-JP" sz="2000" b="1" dirty="0" err="1" smtClean="0"/>
              <a:t>int</a:t>
            </a:r>
            <a:r>
              <a:rPr lang="en-US" altLang="ja-JP" sz="2000" b="1" dirty="0" smtClean="0"/>
              <a:t> </a:t>
            </a:r>
            <a:r>
              <a:rPr lang="en-US" altLang="ja-JP" sz="2000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 err="1">
                <a:solidFill>
                  <a:srgbClr val="006600"/>
                </a:solidFill>
              </a:rPr>
              <a:t>AHEAP_chg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rgbClr val="0000FF"/>
                </a:solidFill>
              </a:rPr>
              <a:t>H</a:t>
            </a:r>
            <a:r>
              <a:rPr lang="en-US" altLang="ja-JP" sz="2000" dirty="0"/>
              <a:t>, </a:t>
            </a:r>
            <a:r>
              <a:rPr lang="en-US" altLang="ja-JP" sz="2000" dirty="0" err="1">
                <a:solidFill>
                  <a:srgbClr val="0000FF"/>
                </a:solidFill>
              </a:rPr>
              <a:t>i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rgbClr val="0000FF"/>
                </a:solidFill>
              </a:rPr>
              <a:t>H-&gt;h[H-&gt;</a:t>
            </a:r>
            <a:r>
              <a:rPr lang="en-US" altLang="ja-JP" sz="2000" dirty="0" err="1">
                <a:solidFill>
                  <a:srgbClr val="0000FF"/>
                </a:solidFill>
              </a:rPr>
              <a:t>num</a:t>
            </a:r>
            <a:r>
              <a:rPr lang="en-US" altLang="ja-JP" sz="2000" dirty="0">
                <a:solidFill>
                  <a:srgbClr val="0000FF"/>
                </a:solidFill>
              </a:rPr>
              <a:t>*2-2]</a:t>
            </a:r>
            <a:r>
              <a:rPr lang="en-US" altLang="ja-JP" sz="2000" dirty="0"/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 err="1">
                <a:solidFill>
                  <a:srgbClr val="006600"/>
                </a:solidFill>
              </a:rPr>
              <a:t>AHEAP_chg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rgbClr val="0000FF"/>
                </a:solidFill>
              </a:rPr>
              <a:t>H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rgbClr val="0000FF"/>
                </a:solidFill>
              </a:rPr>
              <a:t>(H-&gt;</a:t>
            </a:r>
            <a:r>
              <a:rPr lang="en-US" altLang="ja-JP" sz="2000" dirty="0" err="1">
                <a:solidFill>
                  <a:srgbClr val="0000FF"/>
                </a:solidFill>
              </a:rPr>
              <a:t>num</a:t>
            </a:r>
            <a:r>
              <a:rPr lang="en-US" altLang="ja-JP" sz="2000" dirty="0">
                <a:solidFill>
                  <a:srgbClr val="0000FF"/>
                </a:solidFill>
              </a:rPr>
              <a:t>*2-2)/2</a:t>
            </a:r>
            <a:r>
              <a:rPr lang="en-US" altLang="ja-JP" sz="2000" dirty="0"/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                   </a:t>
            </a:r>
            <a:r>
              <a:rPr lang="en-US" altLang="ja-JP" sz="2000" dirty="0">
                <a:solidFill>
                  <a:srgbClr val="0000FF"/>
                </a:solidFill>
              </a:rPr>
              <a:t>H-&gt;h[H-&gt;</a:t>
            </a:r>
            <a:r>
              <a:rPr lang="en-US" altLang="ja-JP" sz="2000" dirty="0" err="1">
                <a:solidFill>
                  <a:srgbClr val="0000FF"/>
                </a:solidFill>
              </a:rPr>
              <a:t>num</a:t>
            </a:r>
            <a:r>
              <a:rPr lang="en-US" altLang="ja-JP" sz="2000" dirty="0">
                <a:solidFill>
                  <a:srgbClr val="0000FF"/>
                </a:solidFill>
              </a:rPr>
              <a:t>*2-3]</a:t>
            </a:r>
            <a:r>
              <a:rPr lang="en-US" altLang="ja-JP" sz="2000" dirty="0"/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dirty="0">
                <a:solidFill>
                  <a:srgbClr val="0000FF"/>
                </a:solidFill>
              </a:rPr>
              <a:t>H-&gt;</a:t>
            </a:r>
            <a:r>
              <a:rPr lang="en-US" altLang="ja-JP" sz="2000" dirty="0" err="1">
                <a:solidFill>
                  <a:srgbClr val="0000FF"/>
                </a:solidFill>
              </a:rPr>
              <a:t>num</a:t>
            </a:r>
            <a:r>
              <a:rPr lang="en-US" altLang="ja-JP" sz="2000" dirty="0">
                <a:solidFill>
                  <a:srgbClr val="0000FF"/>
                </a:solidFill>
              </a:rPr>
              <a:t>--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Insert &amp; Delete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24863" cy="54721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To insert, increase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num</a:t>
            </a:r>
            <a:r>
              <a:rPr lang="en-US" altLang="ja-JP" sz="2400" dirty="0" smtClean="0"/>
              <a:t> and change the value of the last cell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ja-JP" sz="2000" b="1" dirty="0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6950075" y="41497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1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940425" y="47259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7885113" y="4724400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3</a:t>
            </a:r>
            <a:endParaRPr lang="en-US" altLang="ja-JP" dirty="0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5435600" y="53736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7</a:t>
            </a:r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6445250" y="53736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1</a:t>
            </a: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7381875" y="53736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4</a:t>
            </a:r>
            <a:endParaRPr lang="en-US" altLang="ja-JP" dirty="0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8389938" y="53736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3</a:t>
            </a:r>
            <a:endParaRPr lang="en-US" altLang="ja-JP" dirty="0"/>
          </a:p>
        </p:txBody>
      </p:sp>
      <p:sp>
        <p:nvSpPr>
          <p:cNvPr id="37" name="Rectangle 11"/>
          <p:cNvSpPr>
            <a:spLocks noChangeArrowheads="1"/>
          </p:cNvSpPr>
          <p:nvPr/>
        </p:nvSpPr>
        <p:spPr bwMode="auto">
          <a:xfrm>
            <a:off x="5148263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7</a:t>
            </a:r>
            <a:endParaRPr lang="en-US" altLang="ja-JP" dirty="0"/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5653088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9</a:t>
            </a:r>
            <a:endParaRPr lang="en-US" altLang="ja-JP" dirty="0"/>
          </a:p>
        </p:txBody>
      </p:sp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6156325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2</a:t>
            </a:r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6661150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1</a:t>
            </a:r>
          </a:p>
        </p:txBody>
      </p:sp>
      <p:sp>
        <p:nvSpPr>
          <p:cNvPr id="41" name="Rectangle 15"/>
          <p:cNvSpPr>
            <a:spLocks noChangeArrowheads="1"/>
          </p:cNvSpPr>
          <p:nvPr/>
        </p:nvSpPr>
        <p:spPr bwMode="auto">
          <a:xfrm>
            <a:off x="7165975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8</a:t>
            </a:r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7670800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4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Search on Data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7772400" cy="40322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Search is one of fundamentals in computer science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It consists of methods to quickly answer the question, “is there this in the data?” (called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query</a:t>
            </a:r>
            <a:r>
              <a:rPr lang="en-US" altLang="ja-JP" sz="2400" dirty="0" smtClean="0"/>
              <a:t>)</a:t>
            </a:r>
            <a:r>
              <a:rPr lang="ja-JP" altLang="en-US" sz="2400" dirty="0"/>
              <a:t> </a:t>
            </a:r>
            <a:endParaRPr lang="en-US" altLang="ja-JP" sz="2400" dirty="0" smtClean="0"/>
          </a:p>
          <a:p>
            <a:pPr>
              <a:buFontTx/>
              <a:buNone/>
            </a:pP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One way is to use buckets and hashes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here approach this problem not from the way of memorizing the data but from the search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650830" y="2267667"/>
            <a:ext cx="4784769" cy="2592959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b="1" dirty="0" err="1">
                <a:solidFill>
                  <a:srgbClr val="006600"/>
                </a:solidFill>
              </a:rPr>
              <a:t>AHEAP_findmin</a:t>
            </a:r>
            <a:r>
              <a:rPr lang="en-US" altLang="ja-JP" sz="2000" b="1" dirty="0"/>
              <a:t> </a:t>
            </a:r>
            <a:r>
              <a:rPr lang="en-US" altLang="ja-JP" sz="2000" b="1" dirty="0" smtClean="0"/>
              <a:t>(AHEAP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,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H-</a:t>
            </a:r>
            <a:r>
              <a:rPr lang="en-US" altLang="ja-JP" sz="2000" dirty="0">
                <a:solidFill>
                  <a:schemeClr val="accent2"/>
                </a:solidFill>
              </a:rPr>
              <a:t>&gt;</a:t>
            </a:r>
            <a:r>
              <a:rPr lang="en-US" altLang="ja-JP" sz="2000" dirty="0" err="1">
                <a:solidFill>
                  <a:schemeClr val="accent2"/>
                </a:solidFill>
              </a:rPr>
              <a:t>num</a:t>
            </a:r>
            <a:r>
              <a:rPr lang="en-US" altLang="ja-JP" sz="2000" dirty="0">
                <a:solidFill>
                  <a:schemeClr val="accent2"/>
                </a:solidFill>
              </a:rPr>
              <a:t> &lt;=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0</a:t>
            </a:r>
            <a:r>
              <a:rPr lang="en-US" altLang="ja-JP" sz="2000" dirty="0" smtClean="0"/>
              <a:t>)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-1</a:t>
            </a:r>
            <a:r>
              <a:rPr lang="en-US" altLang="ja-JP" sz="2000" dirty="0"/>
              <a:t>); </a:t>
            </a:r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&lt; H-&gt;</a:t>
            </a:r>
            <a:r>
              <a:rPr lang="en-US" altLang="ja-JP" sz="2000" dirty="0" smtClean="0">
                <a:solidFill>
                  <a:schemeClr val="accent2"/>
                </a:solidFill>
              </a:rPr>
              <a:t>num-1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smtClean="0"/>
              <a:t>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H-</a:t>
            </a:r>
            <a:r>
              <a:rPr lang="en-US" altLang="ja-JP" sz="2000" dirty="0">
                <a:solidFill>
                  <a:schemeClr val="accent2"/>
                </a:solidFill>
              </a:rPr>
              <a:t>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*2+1] == 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 =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*2+1</a:t>
            </a:r>
            <a:r>
              <a:rPr lang="en-US" altLang="ja-JP" sz="2000" dirty="0"/>
              <a:t>;</a:t>
            </a:r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   </a:t>
            </a:r>
            <a:r>
              <a:rPr lang="en-US" altLang="ja-JP" sz="2000" b="1" dirty="0"/>
              <a:t>else</a:t>
            </a:r>
            <a:r>
              <a:rPr lang="en-US" altLang="ja-JP" sz="2000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 =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*2+2</a:t>
            </a:r>
            <a:r>
              <a:rPr lang="en-US" altLang="ja-JP" sz="2000" dirty="0"/>
              <a:t>;</a:t>
            </a:r>
          </a:p>
          <a:p>
            <a:pPr>
              <a:buFontTx/>
              <a:buNone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</a:t>
            </a:r>
            <a:r>
              <a:rPr lang="en-US" altLang="ja-JP" sz="2000" dirty="0"/>
              <a:t>}</a:t>
            </a:r>
          </a:p>
          <a:p>
            <a:pPr>
              <a:buFontTx/>
              <a:buNone/>
            </a:pPr>
            <a:r>
              <a:rPr lang="en-US" altLang="ja-JP" sz="2000" dirty="0" smtClean="0"/>
              <a:t>  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>
              <a:buFontTx/>
              <a:buNone/>
            </a:pPr>
            <a:r>
              <a:rPr lang="en-US" altLang="ja-JP" sz="2000" dirty="0"/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 the Cell of the Minimum Value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24863" cy="547211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start from the top cell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cell), and go down to the child with a smaller value</a:t>
            </a:r>
          </a:p>
          <a:p>
            <a:pPr>
              <a:buFontTx/>
              <a:buNone/>
            </a:pPr>
            <a:endParaRPr lang="en-US" altLang="ja-JP" sz="2000" b="1" dirty="0"/>
          </a:p>
          <a:p>
            <a:pPr>
              <a:buFontTx/>
              <a:buNone/>
            </a:pP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6950075" y="41497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1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5940425" y="47259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7885113" y="4724400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3</a:t>
            </a:r>
            <a:endParaRPr lang="en-US" altLang="ja-JP" dirty="0"/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5435600" y="53736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7</a:t>
            </a:r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6445250" y="53736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1</a:t>
            </a:r>
          </a:p>
        </p:txBody>
      </p: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7381875" y="53736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4</a:t>
            </a:r>
            <a:endParaRPr lang="en-US" altLang="ja-JP" dirty="0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8389938" y="53736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3</a:t>
            </a:r>
            <a:endParaRPr lang="en-US" altLang="ja-JP" dirty="0"/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5148263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7</a:t>
            </a:r>
            <a:endParaRPr lang="en-US" altLang="ja-JP" dirty="0"/>
          </a:p>
        </p:txBody>
      </p:sp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5653088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9</a:t>
            </a:r>
            <a:endParaRPr lang="en-US" altLang="ja-JP" dirty="0"/>
          </a:p>
        </p:txBody>
      </p:sp>
      <p:sp>
        <p:nvSpPr>
          <p:cNvPr id="124941" name="Rectangle 13"/>
          <p:cNvSpPr>
            <a:spLocks noChangeArrowheads="1"/>
          </p:cNvSpPr>
          <p:nvPr/>
        </p:nvSpPr>
        <p:spPr bwMode="auto">
          <a:xfrm>
            <a:off x="6156325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2</a:t>
            </a:r>
          </a:p>
        </p:txBody>
      </p:sp>
      <p:sp>
        <p:nvSpPr>
          <p:cNvPr id="124942" name="Rectangle 14"/>
          <p:cNvSpPr>
            <a:spLocks noChangeArrowheads="1"/>
          </p:cNvSpPr>
          <p:nvPr/>
        </p:nvSpPr>
        <p:spPr bwMode="auto">
          <a:xfrm>
            <a:off x="6661150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1</a:t>
            </a:r>
          </a:p>
        </p:txBody>
      </p:sp>
      <p:sp>
        <p:nvSpPr>
          <p:cNvPr id="124943" name="Rectangle 15"/>
          <p:cNvSpPr>
            <a:spLocks noChangeArrowheads="1"/>
          </p:cNvSpPr>
          <p:nvPr/>
        </p:nvSpPr>
        <p:spPr bwMode="auto">
          <a:xfrm>
            <a:off x="7165975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8</a:t>
            </a:r>
          </a:p>
        </p:txBody>
      </p:sp>
      <p:sp>
        <p:nvSpPr>
          <p:cNvPr id="124944" name="Rectangle 16"/>
          <p:cNvSpPr>
            <a:spLocks noChangeArrowheads="1"/>
          </p:cNvSpPr>
          <p:nvPr/>
        </p:nvSpPr>
        <p:spPr bwMode="auto">
          <a:xfrm>
            <a:off x="7670800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4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368675" y="4400104"/>
            <a:ext cx="6433093" cy="187258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b="1" dirty="0" err="1" smtClean="0"/>
              <a:t>int</a:t>
            </a:r>
            <a:r>
              <a:rPr lang="en-US" altLang="ja-JP" sz="2000" b="1" dirty="0" smtClean="0"/>
              <a:t> </a:t>
            </a:r>
            <a:r>
              <a:rPr lang="en-US" altLang="ja-JP" sz="2000" b="1" dirty="0" err="1">
                <a:solidFill>
                  <a:srgbClr val="006600"/>
                </a:solidFill>
              </a:rPr>
              <a:t>AHEAP_findlow_nxt</a:t>
            </a:r>
            <a:r>
              <a:rPr lang="en-US" altLang="ja-JP" sz="2000" b="1" dirty="0"/>
              <a:t> (AHEAP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,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/>
              <a:t>){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b="1" dirty="0" smtClean="0"/>
              <a:t>   for</a:t>
            </a:r>
            <a:r>
              <a:rPr lang="en-US" altLang="ja-JP" sz="2000" dirty="0" smtClean="0"/>
              <a:t> (;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&gt;0</a:t>
            </a:r>
            <a:r>
              <a:rPr lang="en-US" altLang="ja-JP" sz="2000" dirty="0"/>
              <a:t> ;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=(i-1)/</a:t>
            </a:r>
            <a:r>
              <a:rPr lang="en-US" altLang="ja-JP" sz="2000" dirty="0" smtClean="0">
                <a:solidFill>
                  <a:schemeClr val="accent2"/>
                </a:solidFill>
              </a:rPr>
              <a:t>2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i%2 </a:t>
            </a:r>
            <a:r>
              <a:rPr lang="en-US" altLang="ja-JP" sz="2000" dirty="0">
                <a:solidFill>
                  <a:schemeClr val="accent2"/>
                </a:solidFill>
              </a:rPr>
              <a:t>== 1 </a:t>
            </a:r>
            <a:r>
              <a:rPr lang="en-US" altLang="ja-JP" sz="2000" dirty="0"/>
              <a:t>&amp;&amp;</a:t>
            </a:r>
            <a:r>
              <a:rPr lang="en-US" altLang="ja-JP" sz="2000" dirty="0">
                <a:solidFill>
                  <a:schemeClr val="accent2"/>
                </a:solidFill>
              </a:rPr>
              <a:t> H-&gt;h[i+1] &lt;=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)</a:t>
            </a:r>
            <a:endParaRPr lang="en-US" altLang="ja-JP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smtClean="0"/>
              <a:t>   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 (</a:t>
            </a:r>
            <a:r>
              <a:rPr lang="en-US" altLang="ja-JP" sz="2000" b="1" dirty="0" err="1">
                <a:solidFill>
                  <a:srgbClr val="006600"/>
                </a:solidFill>
              </a:rPr>
              <a:t>AHEAP_findlow_leftmost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H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a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i+1</a:t>
            </a:r>
            <a:r>
              <a:rPr lang="en-US" altLang="ja-JP" sz="2000" dirty="0"/>
              <a:t>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}</a:t>
            </a:r>
            <a:endParaRPr lang="en-US" altLang="ja-JP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/>
              <a:t>return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-1</a:t>
            </a:r>
            <a:r>
              <a:rPr lang="en-US" altLang="ja-JP" sz="2000" dirty="0"/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}</a:t>
            </a:r>
            <a:endParaRPr lang="ja-JP" altLang="en-US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 all 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≤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Threshold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43782"/>
            <a:ext cx="8424863" cy="284525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000" dirty="0" smtClean="0"/>
              <a:t>Find the left most </a:t>
            </a:r>
            <a:r>
              <a:rPr lang="en-US" altLang="ja-JP" sz="2000" dirty="0"/>
              <a:t>one </a:t>
            </a:r>
            <a:r>
              <a:rPr lang="en-US" altLang="ja-JP" sz="2000" dirty="0" smtClean="0"/>
              <a:t> ≤  threshold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000" dirty="0" smtClean="0"/>
              <a:t>Find the one right to cell</a:t>
            </a:r>
            <a:r>
              <a:rPr lang="ja-JP" altLang="en-US" sz="2000" dirty="0" smtClean="0"/>
              <a:t>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 ≤  threshold</a:t>
            </a:r>
            <a:endParaRPr lang="ja-JP" altLang="en-US" sz="2000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7092280" y="4329919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1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6082630" y="4906182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8027318" y="4904594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3</a:t>
            </a:r>
            <a:endParaRPr lang="en-US" altLang="ja-JP" dirty="0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5577805" y="5553882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7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587455" y="5553882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1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7524080" y="5553882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4</a:t>
            </a:r>
            <a:endParaRPr lang="en-US" altLang="ja-JP" dirty="0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8532143" y="5553882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3</a:t>
            </a:r>
            <a:endParaRPr lang="en-US" altLang="ja-JP" dirty="0"/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290468" y="6201582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7</a:t>
            </a:r>
            <a:endParaRPr lang="en-US" altLang="ja-JP" dirty="0"/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5795293" y="6201582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9</a:t>
            </a:r>
            <a:endParaRPr lang="en-US" altLang="ja-JP" dirty="0"/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6298530" y="6201582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2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6803355" y="6201582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1</a:t>
            </a: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308180" y="6201582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8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7813005" y="6201582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 smtClean="0"/>
              <a:t>4</a:t>
            </a:r>
            <a:endParaRPr lang="en-US" altLang="ja-JP" dirty="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395535" y="1358075"/>
            <a:ext cx="6406233" cy="230425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b="1" dirty="0" err="1">
                <a:solidFill>
                  <a:srgbClr val="006600"/>
                </a:solidFill>
              </a:rPr>
              <a:t>AHEAP_findlow_leftmost</a:t>
            </a:r>
            <a:r>
              <a:rPr lang="en-US" altLang="ja-JP" sz="2000" b="1" dirty="0"/>
              <a:t> (AHEAP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,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,</a:t>
            </a:r>
            <a:r>
              <a:rPr lang="en-US" altLang="ja-JP" sz="2000" b="1" dirty="0" smtClean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/>
              <a:t>){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H-</a:t>
            </a:r>
            <a:r>
              <a:rPr lang="en-US" altLang="ja-JP" sz="2000" dirty="0">
                <a:solidFill>
                  <a:schemeClr val="accent2"/>
                </a:solidFill>
              </a:rPr>
              <a:t>&gt;</a:t>
            </a:r>
            <a:r>
              <a:rPr lang="en-US" altLang="ja-JP" sz="2000" dirty="0" err="1">
                <a:solidFill>
                  <a:schemeClr val="accent2"/>
                </a:solidFill>
              </a:rPr>
              <a:t>num</a:t>
            </a:r>
            <a:r>
              <a:rPr lang="en-US" altLang="ja-JP" sz="2000" dirty="0">
                <a:solidFill>
                  <a:schemeClr val="accent2"/>
                </a:solidFill>
              </a:rPr>
              <a:t> &lt;=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0</a:t>
            </a:r>
            <a:r>
              <a:rPr lang="en-US" altLang="ja-JP" sz="2000" dirty="0" smtClean="0"/>
              <a:t>)</a:t>
            </a:r>
            <a:r>
              <a:rPr lang="en-US" altLang="ja-JP" sz="2000" b="1" dirty="0" smtClean="0"/>
              <a:t>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-1</a:t>
            </a:r>
            <a:r>
              <a:rPr lang="en-US" altLang="ja-JP" sz="2000" dirty="0"/>
              <a:t>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H-</a:t>
            </a:r>
            <a:r>
              <a:rPr lang="en-US" altLang="ja-JP" sz="2000" dirty="0">
                <a:solidFill>
                  <a:schemeClr val="accent2"/>
                </a:solidFill>
              </a:rPr>
              <a:t>&gt;h[0] &gt;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)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-1</a:t>
            </a:r>
            <a:r>
              <a:rPr lang="en-US" altLang="ja-JP" sz="2000" dirty="0"/>
              <a:t>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/>
              <a:t>while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&lt; H-&gt;</a:t>
            </a:r>
            <a:r>
              <a:rPr lang="en-US" altLang="ja-JP" sz="2000" dirty="0" smtClean="0">
                <a:solidFill>
                  <a:schemeClr val="accent2"/>
                </a:solidFill>
              </a:rPr>
              <a:t>num-1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b="1" dirty="0"/>
              <a:t>if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H-</a:t>
            </a:r>
            <a:r>
              <a:rPr lang="en-US" altLang="ja-JP" sz="2000" dirty="0">
                <a:solidFill>
                  <a:schemeClr val="accent2"/>
                </a:solidFill>
              </a:rPr>
              <a:t>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*2+1] &lt;=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)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 =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*2+1</a:t>
            </a:r>
            <a:r>
              <a:rPr lang="en-US" altLang="ja-JP" sz="20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b="1" dirty="0"/>
              <a:t>else</a:t>
            </a:r>
            <a:r>
              <a:rPr lang="en-US" altLang="ja-JP" sz="2000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 =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*2+2</a:t>
            </a:r>
            <a:r>
              <a:rPr lang="en-US" altLang="ja-JP" sz="20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dirty="0" smtClean="0"/>
              <a:t>}</a:t>
            </a:r>
            <a:endParaRPr lang="en-US" altLang="ja-JP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of Usage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568" y="1268760"/>
            <a:ext cx="8424863" cy="252028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Sort the numbers (in increasing order)</a:t>
            </a: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insert all numbers to a heap</a:t>
            </a: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extract the minimum number repeatedly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Clustering on similarity graph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(gather nearest pairs, iteratively)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6878638" y="422116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5868988" y="47974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7813675" y="479583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36199" name="Rectangle 7"/>
          <p:cNvSpPr>
            <a:spLocks noChangeArrowheads="1"/>
          </p:cNvSpPr>
          <p:nvPr/>
        </p:nvSpPr>
        <p:spPr bwMode="auto">
          <a:xfrm>
            <a:off x="5364163" y="54451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36200" name="Rectangle 8"/>
          <p:cNvSpPr>
            <a:spLocks noChangeArrowheads="1"/>
          </p:cNvSpPr>
          <p:nvPr/>
        </p:nvSpPr>
        <p:spPr bwMode="auto">
          <a:xfrm>
            <a:off x="6373813" y="54451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36201" name="Rectangle 9"/>
          <p:cNvSpPr>
            <a:spLocks noChangeArrowheads="1"/>
          </p:cNvSpPr>
          <p:nvPr/>
        </p:nvSpPr>
        <p:spPr bwMode="auto">
          <a:xfrm>
            <a:off x="7310438" y="54451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36202" name="Rectangle 10"/>
          <p:cNvSpPr>
            <a:spLocks noChangeArrowheads="1"/>
          </p:cNvSpPr>
          <p:nvPr/>
        </p:nvSpPr>
        <p:spPr bwMode="auto">
          <a:xfrm>
            <a:off x="8318500" y="54451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6</a:t>
            </a:r>
          </a:p>
        </p:txBody>
      </p:sp>
      <p:sp>
        <p:nvSpPr>
          <p:cNvPr id="136203" name="Rectangle 11"/>
          <p:cNvSpPr>
            <a:spLocks noChangeArrowheads="1"/>
          </p:cNvSpPr>
          <p:nvPr/>
        </p:nvSpPr>
        <p:spPr bwMode="auto">
          <a:xfrm>
            <a:off x="5076825" y="60928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36204" name="Rectangle 12"/>
          <p:cNvSpPr>
            <a:spLocks noChangeArrowheads="1"/>
          </p:cNvSpPr>
          <p:nvPr/>
        </p:nvSpPr>
        <p:spPr bwMode="auto">
          <a:xfrm>
            <a:off x="5581650" y="60928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136205" name="Rectangle 13"/>
          <p:cNvSpPr>
            <a:spLocks noChangeArrowheads="1"/>
          </p:cNvSpPr>
          <p:nvPr/>
        </p:nvSpPr>
        <p:spPr bwMode="auto">
          <a:xfrm>
            <a:off x="6084888" y="60928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9</a:t>
            </a:r>
          </a:p>
        </p:txBody>
      </p:sp>
      <p:sp>
        <p:nvSpPr>
          <p:cNvPr id="136206" name="Rectangle 14"/>
          <p:cNvSpPr>
            <a:spLocks noChangeArrowheads="1"/>
          </p:cNvSpPr>
          <p:nvPr/>
        </p:nvSpPr>
        <p:spPr bwMode="auto">
          <a:xfrm>
            <a:off x="6589713" y="60928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10</a:t>
            </a:r>
          </a:p>
        </p:txBody>
      </p:sp>
      <p:sp>
        <p:nvSpPr>
          <p:cNvPr id="136207" name="Rectangle 15"/>
          <p:cNvSpPr>
            <a:spLocks noChangeArrowheads="1"/>
          </p:cNvSpPr>
          <p:nvPr/>
        </p:nvSpPr>
        <p:spPr bwMode="auto">
          <a:xfrm>
            <a:off x="7094538" y="60928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11</a:t>
            </a:r>
          </a:p>
        </p:txBody>
      </p:sp>
      <p:sp>
        <p:nvSpPr>
          <p:cNvPr id="136208" name="Rectangle 16"/>
          <p:cNvSpPr>
            <a:spLocks noChangeArrowheads="1"/>
          </p:cNvSpPr>
          <p:nvPr/>
        </p:nvSpPr>
        <p:spPr bwMode="auto">
          <a:xfrm>
            <a:off x="7599363" y="60928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Ex. Huffman Tree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3950"/>
            <a:ext cx="8424863" cy="489743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have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words, or something, and each has frequency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insert all frequencies to a heap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extract </a:t>
            </a:r>
            <a:r>
              <a:rPr lang="en-US" altLang="ja-JP" sz="2400" dirty="0"/>
              <a:t>two </a:t>
            </a:r>
            <a:r>
              <a:rPr lang="en-US" altLang="ja-JP" sz="2400" dirty="0" smtClean="0"/>
              <a:t>minimums, and merge them with the frequency of their sum  (they are two children and merged one is their parent) 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insert the new one to the heap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Finally, we obtain a tree structure</a:t>
            </a:r>
          </a:p>
          <a:p>
            <a:pPr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Assigning 0 to left, 1 to right child, </a:t>
            </a:r>
          </a:p>
          <a:p>
            <a:pPr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each word gets a 01 code, obtained by</a:t>
            </a:r>
          </a:p>
          <a:p>
            <a:pPr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tracing the path from the root to it</a:t>
            </a:r>
          </a:p>
          <a:p>
            <a:pPr>
              <a:buFontTx/>
              <a:buNone/>
            </a:pPr>
            <a:endParaRPr lang="en-US" altLang="ja-JP" sz="2400" dirty="0" smtClean="0"/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This code gives an optimal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code assignment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5794375" y="5229200"/>
            <a:ext cx="504825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5580063" y="5229200"/>
            <a:ext cx="214312" cy="12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H="1">
            <a:off x="6012160" y="5877272"/>
            <a:ext cx="287041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6299200" y="5805264"/>
            <a:ext cx="217488" cy="7200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7019925" y="5877272"/>
            <a:ext cx="287339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7307263" y="5805264"/>
            <a:ext cx="288925" cy="7200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812088" y="5229200"/>
            <a:ext cx="215900" cy="12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7307263" y="5229200"/>
            <a:ext cx="504825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6802438" y="4581128"/>
            <a:ext cx="1009650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5794375" y="4581128"/>
            <a:ext cx="1008063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6516688" y="43656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 dirty="0"/>
              <a:t>35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5580063" y="50149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20</a:t>
            </a: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7524750" y="50133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15</a:t>
            </a: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6084888" y="56626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11</a:t>
            </a:r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7092950" y="56610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37227" name="Rectangle 11"/>
          <p:cNvSpPr>
            <a:spLocks noChangeArrowheads="1"/>
          </p:cNvSpPr>
          <p:nvPr/>
        </p:nvSpPr>
        <p:spPr bwMode="auto">
          <a:xfrm>
            <a:off x="5291138" y="63103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A9</a:t>
            </a:r>
          </a:p>
        </p:txBody>
      </p:sp>
      <p:sp>
        <p:nvSpPr>
          <p:cNvPr id="137228" name="Rectangle 12"/>
          <p:cNvSpPr>
            <a:spLocks noChangeArrowheads="1"/>
          </p:cNvSpPr>
          <p:nvPr/>
        </p:nvSpPr>
        <p:spPr bwMode="auto">
          <a:xfrm>
            <a:off x="5795963" y="63103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B6</a:t>
            </a:r>
          </a:p>
        </p:txBody>
      </p:sp>
      <p:sp>
        <p:nvSpPr>
          <p:cNvPr id="137229" name="Rectangle 13"/>
          <p:cNvSpPr>
            <a:spLocks noChangeArrowheads="1"/>
          </p:cNvSpPr>
          <p:nvPr/>
        </p:nvSpPr>
        <p:spPr bwMode="auto">
          <a:xfrm>
            <a:off x="6299200" y="6310313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C5</a:t>
            </a:r>
          </a:p>
        </p:txBody>
      </p:sp>
      <p:sp>
        <p:nvSpPr>
          <p:cNvPr id="137230" name="Rectangle 14"/>
          <p:cNvSpPr>
            <a:spLocks noChangeArrowheads="1"/>
          </p:cNvSpPr>
          <p:nvPr/>
        </p:nvSpPr>
        <p:spPr bwMode="auto">
          <a:xfrm>
            <a:off x="6804025" y="6310313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D4</a:t>
            </a:r>
          </a:p>
        </p:txBody>
      </p:sp>
      <p:sp>
        <p:nvSpPr>
          <p:cNvPr id="137231" name="Rectangle 15"/>
          <p:cNvSpPr>
            <a:spLocks noChangeArrowheads="1"/>
          </p:cNvSpPr>
          <p:nvPr/>
        </p:nvSpPr>
        <p:spPr bwMode="auto">
          <a:xfrm>
            <a:off x="7308850" y="6310313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E3</a:t>
            </a:r>
          </a:p>
        </p:txBody>
      </p:sp>
      <p:sp>
        <p:nvSpPr>
          <p:cNvPr id="137232" name="Rectangle 16"/>
          <p:cNvSpPr>
            <a:spLocks noChangeArrowheads="1"/>
          </p:cNvSpPr>
          <p:nvPr/>
        </p:nvSpPr>
        <p:spPr bwMode="auto">
          <a:xfrm>
            <a:off x="7813675" y="6310313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F8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Exercise: Heap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3950"/>
            <a:ext cx="8424863" cy="489743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Construct a heap with the following values, and insert the values of 7</a:t>
            </a:r>
            <a:r>
              <a:rPr lang="en-US" altLang="ja-JP" sz="2400" dirty="0"/>
              <a:t>, 2, </a:t>
            </a:r>
            <a:r>
              <a:rPr lang="en-US" altLang="ja-JP" sz="2400" dirty="0" smtClean="0"/>
              <a:t>and 13, iteratively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dirty="0"/>
              <a:t>4, 6, 8, 9, 11, 15, 17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Memory Efficiency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280400" cy="29527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2n-1</a:t>
            </a:r>
            <a:r>
              <a:rPr lang="en-US" altLang="ja-JP" sz="2400" dirty="0" smtClean="0"/>
              <a:t>cells are used to store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values</a:t>
            </a: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using almost twice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Are there any way to more efficient storage?</a:t>
            </a: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store values on inner cells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980" name="Freeform 4"/>
          <p:cNvSpPr>
            <a:spLocks/>
          </p:cNvSpPr>
          <p:nvPr/>
        </p:nvSpPr>
        <p:spPr bwMode="auto">
          <a:xfrm>
            <a:off x="755650" y="56610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6981" name="Freeform 5"/>
          <p:cNvSpPr>
            <a:spLocks/>
          </p:cNvSpPr>
          <p:nvPr/>
        </p:nvSpPr>
        <p:spPr bwMode="auto">
          <a:xfrm>
            <a:off x="1546225" y="56610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6982" name="Freeform 6"/>
          <p:cNvSpPr>
            <a:spLocks/>
          </p:cNvSpPr>
          <p:nvPr/>
        </p:nvSpPr>
        <p:spPr bwMode="auto">
          <a:xfrm>
            <a:off x="2338388" y="56610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6983" name="Freeform 7"/>
          <p:cNvSpPr>
            <a:spLocks/>
          </p:cNvSpPr>
          <p:nvPr/>
        </p:nvSpPr>
        <p:spPr bwMode="auto">
          <a:xfrm>
            <a:off x="971550" y="5157788"/>
            <a:ext cx="792163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6984" name="Freeform 8"/>
          <p:cNvSpPr>
            <a:spLocks/>
          </p:cNvSpPr>
          <p:nvPr/>
        </p:nvSpPr>
        <p:spPr bwMode="auto">
          <a:xfrm>
            <a:off x="2555875" y="5156200"/>
            <a:ext cx="790575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6985" name="Freeform 9"/>
          <p:cNvSpPr>
            <a:spLocks/>
          </p:cNvSpPr>
          <p:nvPr/>
        </p:nvSpPr>
        <p:spPr bwMode="auto">
          <a:xfrm>
            <a:off x="1403350" y="4581525"/>
            <a:ext cx="1512888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6986" name="Line 10"/>
          <p:cNvSpPr>
            <a:spLocks noChangeShapeType="1"/>
          </p:cNvSpPr>
          <p:nvPr/>
        </p:nvSpPr>
        <p:spPr bwMode="auto">
          <a:xfrm flipV="1">
            <a:off x="2122488" y="41497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6987" name="Rectangle 11"/>
          <p:cNvSpPr>
            <a:spLocks noChangeArrowheads="1"/>
          </p:cNvSpPr>
          <p:nvPr/>
        </p:nvSpPr>
        <p:spPr bwMode="auto">
          <a:xfrm>
            <a:off x="6373813" y="41497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26988" name="Rectangle 12"/>
          <p:cNvSpPr>
            <a:spLocks noChangeArrowheads="1"/>
          </p:cNvSpPr>
          <p:nvPr/>
        </p:nvSpPr>
        <p:spPr bwMode="auto">
          <a:xfrm>
            <a:off x="5364163" y="47259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26989" name="Rectangle 13"/>
          <p:cNvSpPr>
            <a:spLocks noChangeArrowheads="1"/>
          </p:cNvSpPr>
          <p:nvPr/>
        </p:nvSpPr>
        <p:spPr bwMode="auto">
          <a:xfrm>
            <a:off x="7308850" y="4724400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26990" name="Rectangle 14"/>
          <p:cNvSpPr>
            <a:spLocks noChangeArrowheads="1"/>
          </p:cNvSpPr>
          <p:nvPr/>
        </p:nvSpPr>
        <p:spPr bwMode="auto">
          <a:xfrm>
            <a:off x="4859338" y="53736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26991" name="Rectangle 15"/>
          <p:cNvSpPr>
            <a:spLocks noChangeArrowheads="1"/>
          </p:cNvSpPr>
          <p:nvPr/>
        </p:nvSpPr>
        <p:spPr bwMode="auto">
          <a:xfrm>
            <a:off x="5868988" y="53736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26992" name="Rectangle 16"/>
          <p:cNvSpPr>
            <a:spLocks noChangeArrowheads="1"/>
          </p:cNvSpPr>
          <p:nvPr/>
        </p:nvSpPr>
        <p:spPr bwMode="auto">
          <a:xfrm>
            <a:off x="6805613" y="53736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26993" name="Rectangle 17"/>
          <p:cNvSpPr>
            <a:spLocks noChangeArrowheads="1"/>
          </p:cNvSpPr>
          <p:nvPr/>
        </p:nvSpPr>
        <p:spPr bwMode="auto">
          <a:xfrm>
            <a:off x="7813675" y="53736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6</a:t>
            </a:r>
          </a:p>
        </p:txBody>
      </p:sp>
      <p:sp>
        <p:nvSpPr>
          <p:cNvPr id="126994" name="Rectangle 18"/>
          <p:cNvSpPr>
            <a:spLocks noChangeArrowheads="1"/>
          </p:cNvSpPr>
          <p:nvPr/>
        </p:nvSpPr>
        <p:spPr bwMode="auto">
          <a:xfrm>
            <a:off x="4572000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26995" name="Rectangle 19"/>
          <p:cNvSpPr>
            <a:spLocks noChangeArrowheads="1"/>
          </p:cNvSpPr>
          <p:nvPr/>
        </p:nvSpPr>
        <p:spPr bwMode="auto">
          <a:xfrm>
            <a:off x="5076825" y="602138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126996" name="Rectangle 20"/>
          <p:cNvSpPr>
            <a:spLocks noChangeArrowheads="1"/>
          </p:cNvSpPr>
          <p:nvPr/>
        </p:nvSpPr>
        <p:spPr bwMode="auto">
          <a:xfrm>
            <a:off x="5580063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9</a:t>
            </a:r>
          </a:p>
        </p:txBody>
      </p:sp>
      <p:sp>
        <p:nvSpPr>
          <p:cNvPr id="126997" name="Rectangle 21"/>
          <p:cNvSpPr>
            <a:spLocks noChangeArrowheads="1"/>
          </p:cNvSpPr>
          <p:nvPr/>
        </p:nvSpPr>
        <p:spPr bwMode="auto">
          <a:xfrm>
            <a:off x="6084888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10</a:t>
            </a:r>
          </a:p>
        </p:txBody>
      </p:sp>
      <p:sp>
        <p:nvSpPr>
          <p:cNvPr id="126998" name="Rectangle 22"/>
          <p:cNvSpPr>
            <a:spLocks noChangeArrowheads="1"/>
          </p:cNvSpPr>
          <p:nvPr/>
        </p:nvSpPr>
        <p:spPr bwMode="auto">
          <a:xfrm>
            <a:off x="6589713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11</a:t>
            </a:r>
          </a:p>
        </p:txBody>
      </p:sp>
      <p:sp>
        <p:nvSpPr>
          <p:cNvPr id="126999" name="Rectangle 23"/>
          <p:cNvSpPr>
            <a:spLocks noChangeArrowheads="1"/>
          </p:cNvSpPr>
          <p:nvPr/>
        </p:nvSpPr>
        <p:spPr bwMode="auto">
          <a:xfrm>
            <a:off x="7094538" y="6021388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Heap on Textbooks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280400" cy="29527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Heap in usual texts is this type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the “usual heap”, we keep the condition “parent has value smaller than its children”</a:t>
            </a: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top cell always has the minimum value</a:t>
            </a:r>
          </a:p>
          <a:p>
            <a:pPr>
              <a:buFontTx/>
              <a:buNone/>
            </a:pPr>
            <a:endParaRPr lang="en-US" altLang="ja-JP" sz="2400" dirty="0"/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update the heap with keeping this condition, so minimum is easy to find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8004" name="Freeform 4"/>
          <p:cNvSpPr>
            <a:spLocks/>
          </p:cNvSpPr>
          <p:nvPr/>
        </p:nvSpPr>
        <p:spPr bwMode="auto">
          <a:xfrm>
            <a:off x="1189112" y="6164981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8005" name="Freeform 5"/>
          <p:cNvSpPr>
            <a:spLocks/>
          </p:cNvSpPr>
          <p:nvPr/>
        </p:nvSpPr>
        <p:spPr bwMode="auto">
          <a:xfrm>
            <a:off x="1979687" y="6164981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8006" name="Freeform 6"/>
          <p:cNvSpPr>
            <a:spLocks/>
          </p:cNvSpPr>
          <p:nvPr/>
        </p:nvSpPr>
        <p:spPr bwMode="auto">
          <a:xfrm>
            <a:off x="2771850" y="6164981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8007" name="Freeform 7"/>
          <p:cNvSpPr>
            <a:spLocks/>
          </p:cNvSpPr>
          <p:nvPr/>
        </p:nvSpPr>
        <p:spPr bwMode="auto">
          <a:xfrm>
            <a:off x="1405012" y="5661744"/>
            <a:ext cx="792163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8008" name="Freeform 8"/>
          <p:cNvSpPr>
            <a:spLocks/>
          </p:cNvSpPr>
          <p:nvPr/>
        </p:nvSpPr>
        <p:spPr bwMode="auto">
          <a:xfrm>
            <a:off x="2989337" y="5660156"/>
            <a:ext cx="790575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8009" name="Freeform 9"/>
          <p:cNvSpPr>
            <a:spLocks/>
          </p:cNvSpPr>
          <p:nvPr/>
        </p:nvSpPr>
        <p:spPr bwMode="auto">
          <a:xfrm>
            <a:off x="1836812" y="5085481"/>
            <a:ext cx="1512888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8010" name="Line 10"/>
          <p:cNvSpPr>
            <a:spLocks noChangeShapeType="1"/>
          </p:cNvSpPr>
          <p:nvPr/>
        </p:nvSpPr>
        <p:spPr bwMode="auto">
          <a:xfrm flipV="1">
            <a:off x="2555950" y="4653681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8011" name="Rectangle 11"/>
          <p:cNvSpPr>
            <a:spLocks noChangeArrowheads="1"/>
          </p:cNvSpPr>
          <p:nvPr/>
        </p:nvSpPr>
        <p:spPr bwMode="auto">
          <a:xfrm>
            <a:off x="6373813" y="4438650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28012" name="Rectangle 12"/>
          <p:cNvSpPr>
            <a:spLocks noChangeArrowheads="1"/>
          </p:cNvSpPr>
          <p:nvPr/>
        </p:nvSpPr>
        <p:spPr bwMode="auto">
          <a:xfrm>
            <a:off x="5364163" y="50149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28013" name="Rectangle 13"/>
          <p:cNvSpPr>
            <a:spLocks noChangeArrowheads="1"/>
          </p:cNvSpPr>
          <p:nvPr/>
        </p:nvSpPr>
        <p:spPr bwMode="auto">
          <a:xfrm>
            <a:off x="7308850" y="50133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28014" name="Rectangle 14"/>
          <p:cNvSpPr>
            <a:spLocks noChangeArrowheads="1"/>
          </p:cNvSpPr>
          <p:nvPr/>
        </p:nvSpPr>
        <p:spPr bwMode="auto">
          <a:xfrm>
            <a:off x="4859338" y="56626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28015" name="Rectangle 15"/>
          <p:cNvSpPr>
            <a:spLocks noChangeArrowheads="1"/>
          </p:cNvSpPr>
          <p:nvPr/>
        </p:nvSpPr>
        <p:spPr bwMode="auto">
          <a:xfrm>
            <a:off x="5868988" y="56626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28016" name="Rectangle 16"/>
          <p:cNvSpPr>
            <a:spLocks noChangeArrowheads="1"/>
          </p:cNvSpPr>
          <p:nvPr/>
        </p:nvSpPr>
        <p:spPr bwMode="auto">
          <a:xfrm>
            <a:off x="6805613" y="56626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28017" name="Rectangle 17"/>
          <p:cNvSpPr>
            <a:spLocks noChangeArrowheads="1"/>
          </p:cNvSpPr>
          <p:nvPr/>
        </p:nvSpPr>
        <p:spPr bwMode="auto">
          <a:xfrm>
            <a:off x="7813675" y="5662613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6</a:t>
            </a:r>
          </a:p>
        </p:txBody>
      </p:sp>
      <p:sp>
        <p:nvSpPr>
          <p:cNvPr id="128018" name="Rectangle 18"/>
          <p:cNvSpPr>
            <a:spLocks noChangeArrowheads="1"/>
          </p:cNvSpPr>
          <p:nvPr/>
        </p:nvSpPr>
        <p:spPr bwMode="auto">
          <a:xfrm>
            <a:off x="4572000" y="6310313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28019" name="Rectangle 19"/>
          <p:cNvSpPr>
            <a:spLocks noChangeArrowheads="1"/>
          </p:cNvSpPr>
          <p:nvPr/>
        </p:nvSpPr>
        <p:spPr bwMode="auto">
          <a:xfrm>
            <a:off x="5076825" y="6310313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128020" name="Rectangle 20"/>
          <p:cNvSpPr>
            <a:spLocks noChangeArrowheads="1"/>
          </p:cNvSpPr>
          <p:nvPr/>
        </p:nvSpPr>
        <p:spPr bwMode="auto">
          <a:xfrm>
            <a:off x="5580063" y="63103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9</a:t>
            </a:r>
          </a:p>
        </p:txBody>
      </p:sp>
      <p:sp>
        <p:nvSpPr>
          <p:cNvPr id="128021" name="Rectangle 21"/>
          <p:cNvSpPr>
            <a:spLocks noChangeArrowheads="1"/>
          </p:cNvSpPr>
          <p:nvPr/>
        </p:nvSpPr>
        <p:spPr bwMode="auto">
          <a:xfrm>
            <a:off x="6084888" y="63103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10</a:t>
            </a:r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6589713" y="63103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11</a:t>
            </a:r>
          </a:p>
        </p:txBody>
      </p:sp>
      <p:sp>
        <p:nvSpPr>
          <p:cNvPr id="128023" name="Rectangle 23"/>
          <p:cNvSpPr>
            <a:spLocks noChangeArrowheads="1"/>
          </p:cNvSpPr>
          <p:nvPr/>
        </p:nvSpPr>
        <p:spPr bwMode="auto">
          <a:xfrm>
            <a:off x="7094538" y="63103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Update Heap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280400" cy="29527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Modification of the value is done by swapping the parent and child in the opposite relation, and go up (down) until the condition will be satisfied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Insertion is done by appending a cell at the right end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Deletion is done by moving the right end cell to there, and decrement the size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Almost the same as the previous one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028" name="Freeform 4"/>
          <p:cNvSpPr>
            <a:spLocks/>
          </p:cNvSpPr>
          <p:nvPr/>
        </p:nvSpPr>
        <p:spPr bwMode="auto">
          <a:xfrm>
            <a:off x="1117104" y="6092973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9029" name="Freeform 5"/>
          <p:cNvSpPr>
            <a:spLocks/>
          </p:cNvSpPr>
          <p:nvPr/>
        </p:nvSpPr>
        <p:spPr bwMode="auto">
          <a:xfrm>
            <a:off x="1907679" y="6092973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9030" name="Freeform 6"/>
          <p:cNvSpPr>
            <a:spLocks/>
          </p:cNvSpPr>
          <p:nvPr/>
        </p:nvSpPr>
        <p:spPr bwMode="auto">
          <a:xfrm>
            <a:off x="2699842" y="6092973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9031" name="Freeform 7"/>
          <p:cNvSpPr>
            <a:spLocks/>
          </p:cNvSpPr>
          <p:nvPr/>
        </p:nvSpPr>
        <p:spPr bwMode="auto">
          <a:xfrm>
            <a:off x="1333004" y="5589736"/>
            <a:ext cx="792163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9032" name="Freeform 8"/>
          <p:cNvSpPr>
            <a:spLocks/>
          </p:cNvSpPr>
          <p:nvPr/>
        </p:nvSpPr>
        <p:spPr bwMode="auto">
          <a:xfrm>
            <a:off x="2917329" y="5588148"/>
            <a:ext cx="790575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9033" name="Freeform 9"/>
          <p:cNvSpPr>
            <a:spLocks/>
          </p:cNvSpPr>
          <p:nvPr/>
        </p:nvSpPr>
        <p:spPr bwMode="auto">
          <a:xfrm>
            <a:off x="1764804" y="5013473"/>
            <a:ext cx="1512888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9034" name="Line 10"/>
          <p:cNvSpPr>
            <a:spLocks noChangeShapeType="1"/>
          </p:cNvSpPr>
          <p:nvPr/>
        </p:nvSpPr>
        <p:spPr bwMode="auto">
          <a:xfrm flipV="1">
            <a:off x="2483942" y="4581673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9035" name="Rectangle 11"/>
          <p:cNvSpPr>
            <a:spLocks noChangeArrowheads="1"/>
          </p:cNvSpPr>
          <p:nvPr/>
        </p:nvSpPr>
        <p:spPr bwMode="auto">
          <a:xfrm>
            <a:off x="6373813" y="4438650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5364163" y="50149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29037" name="Rectangle 13"/>
          <p:cNvSpPr>
            <a:spLocks noChangeArrowheads="1"/>
          </p:cNvSpPr>
          <p:nvPr/>
        </p:nvSpPr>
        <p:spPr bwMode="auto">
          <a:xfrm>
            <a:off x="7308850" y="50133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29038" name="Rectangle 14"/>
          <p:cNvSpPr>
            <a:spLocks noChangeArrowheads="1"/>
          </p:cNvSpPr>
          <p:nvPr/>
        </p:nvSpPr>
        <p:spPr bwMode="auto">
          <a:xfrm>
            <a:off x="4859338" y="56626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9</a:t>
            </a:r>
          </a:p>
        </p:txBody>
      </p:sp>
      <p:sp>
        <p:nvSpPr>
          <p:cNvPr id="129039" name="Rectangle 15"/>
          <p:cNvSpPr>
            <a:spLocks noChangeArrowheads="1"/>
          </p:cNvSpPr>
          <p:nvPr/>
        </p:nvSpPr>
        <p:spPr bwMode="auto">
          <a:xfrm>
            <a:off x="5868988" y="56626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129040" name="Rectangle 16"/>
          <p:cNvSpPr>
            <a:spLocks noChangeArrowheads="1"/>
          </p:cNvSpPr>
          <p:nvPr/>
        </p:nvSpPr>
        <p:spPr bwMode="auto">
          <a:xfrm>
            <a:off x="6805613" y="56626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29041" name="Rectangle 17"/>
          <p:cNvSpPr>
            <a:spLocks noChangeArrowheads="1"/>
          </p:cNvSpPr>
          <p:nvPr/>
        </p:nvSpPr>
        <p:spPr bwMode="auto">
          <a:xfrm>
            <a:off x="7813675" y="5662613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29042" name="Rectangle 18"/>
          <p:cNvSpPr>
            <a:spLocks noChangeArrowheads="1"/>
          </p:cNvSpPr>
          <p:nvPr/>
        </p:nvSpPr>
        <p:spPr bwMode="auto">
          <a:xfrm>
            <a:off x="4572000" y="6310313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10</a:t>
            </a:r>
          </a:p>
        </p:txBody>
      </p:sp>
      <p:sp>
        <p:nvSpPr>
          <p:cNvPr id="129043" name="Rectangle 19"/>
          <p:cNvSpPr>
            <a:spLocks noChangeArrowheads="1"/>
          </p:cNvSpPr>
          <p:nvPr/>
        </p:nvSpPr>
        <p:spPr bwMode="auto">
          <a:xfrm>
            <a:off x="5076825" y="6310313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11</a:t>
            </a:r>
          </a:p>
        </p:txBody>
      </p:sp>
      <p:sp>
        <p:nvSpPr>
          <p:cNvPr id="129044" name="Rectangle 20"/>
          <p:cNvSpPr>
            <a:spLocks noChangeArrowheads="1"/>
          </p:cNvSpPr>
          <p:nvPr/>
        </p:nvSpPr>
        <p:spPr bwMode="auto">
          <a:xfrm>
            <a:off x="5580063" y="63103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9</a:t>
            </a:r>
          </a:p>
        </p:txBody>
      </p:sp>
      <p:sp>
        <p:nvSpPr>
          <p:cNvPr id="129045" name="Rectangle 21"/>
          <p:cNvSpPr>
            <a:spLocks noChangeArrowheads="1"/>
          </p:cNvSpPr>
          <p:nvPr/>
        </p:nvSpPr>
        <p:spPr bwMode="auto">
          <a:xfrm>
            <a:off x="6084888" y="63103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10</a:t>
            </a:r>
          </a:p>
        </p:txBody>
      </p:sp>
      <p:sp>
        <p:nvSpPr>
          <p:cNvPr id="129046" name="Rectangle 22"/>
          <p:cNvSpPr>
            <a:spLocks noChangeArrowheads="1"/>
          </p:cNvSpPr>
          <p:nvPr/>
        </p:nvSpPr>
        <p:spPr bwMode="auto">
          <a:xfrm>
            <a:off x="6589713" y="63103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7094538" y="631031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Code for Value Change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280400" cy="54006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Heap structure is the same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Modify the value of </a:t>
            </a:r>
            <a:r>
              <a:rPr lang="en-US" altLang="ja-JP" sz="2400" dirty="0" smtClean="0"/>
              <a:t>cell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to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</a:p>
          <a:p>
            <a:pPr>
              <a:buFontTx/>
              <a:buNone/>
            </a:pPr>
            <a:endParaRPr lang="en-US" altLang="ja-JP" sz="2000" b="1" dirty="0"/>
          </a:p>
          <a:p>
            <a:pPr>
              <a:buFontTx/>
              <a:buNone/>
            </a:pPr>
            <a:endParaRPr lang="en-US" altLang="ja-JP" sz="2000" dirty="0"/>
          </a:p>
          <a:p>
            <a:pPr>
              <a:buFontTx/>
              <a:buNone/>
            </a:pPr>
            <a:endParaRPr lang="ja-JP" altLang="en-US" sz="2000" dirty="0"/>
          </a:p>
          <a:p>
            <a:pPr>
              <a:buFontTx/>
              <a:buNone/>
            </a:pPr>
            <a:endParaRPr lang="ja-JP" altLang="en-US" sz="2000" dirty="0"/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5292725" y="2420938"/>
            <a:ext cx="3671888" cy="1876425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000" b="1" dirty="0" err="1"/>
              <a:t>typedef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struct</a:t>
            </a:r>
            <a:r>
              <a:rPr lang="en-US" altLang="ja-JP" sz="2000" b="1" dirty="0"/>
              <a:t> {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;       </a:t>
            </a:r>
            <a:r>
              <a:rPr lang="en-US" altLang="ja-JP" sz="2000" dirty="0">
                <a:solidFill>
                  <a:srgbClr val="C00000"/>
                </a:solidFill>
              </a:rPr>
              <a:t>// array for values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end</a:t>
            </a:r>
            <a:r>
              <a:rPr lang="en-US" altLang="ja-JP" sz="2000" dirty="0"/>
              <a:t>;</a:t>
            </a:r>
            <a:r>
              <a:rPr lang="en-US" altLang="ja-JP" sz="2000" b="1" dirty="0"/>
              <a:t>     </a:t>
            </a:r>
            <a:r>
              <a:rPr lang="en-US" altLang="ja-JP" sz="2000" dirty="0">
                <a:solidFill>
                  <a:srgbClr val="C00000"/>
                </a:solidFill>
              </a:rPr>
              <a:t>// size of array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num</a:t>
            </a:r>
            <a:r>
              <a:rPr lang="en-US" altLang="ja-JP" sz="2000" dirty="0"/>
              <a:t>;</a:t>
            </a:r>
            <a:r>
              <a:rPr lang="en-US" altLang="ja-JP" sz="2000" b="1" dirty="0"/>
              <a:t>    </a:t>
            </a:r>
            <a:r>
              <a:rPr lang="en-US" altLang="ja-JP" sz="2000" dirty="0">
                <a:solidFill>
                  <a:srgbClr val="C00000"/>
                </a:solidFill>
              </a:rPr>
              <a:t>// current size of heap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} HEAP;</a:t>
            </a:r>
            <a:endParaRPr lang="ja-JP" altLang="en-US" sz="20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789" y="3861048"/>
            <a:ext cx="4824536" cy="205308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ja-JP" sz="2000" b="1" dirty="0"/>
              <a:t>void </a:t>
            </a:r>
            <a:r>
              <a:rPr lang="en-US" altLang="ja-JP" sz="2000" b="1" dirty="0" err="1">
                <a:solidFill>
                  <a:srgbClr val="006600"/>
                </a:solidFill>
              </a:rPr>
              <a:t>HEAP_chg</a:t>
            </a:r>
            <a:r>
              <a:rPr lang="en-US" altLang="ja-JP" sz="2000" b="1" dirty="0"/>
              <a:t> </a:t>
            </a:r>
            <a:r>
              <a:rPr lang="en-US" altLang="ja-JP" sz="2000" b="1" dirty="0" smtClean="0"/>
              <a:t>(AHEAP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,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/>
              <a:t>,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aa = 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</a:t>
            </a:r>
            <a:r>
              <a:rPr lang="en-US" altLang="ja-JP" sz="2000" dirty="0"/>
              <a:t>;</a:t>
            </a:r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dirty="0">
                <a:solidFill>
                  <a:schemeClr val="accent2"/>
                </a:solidFill>
              </a:rPr>
              <a:t>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a</a:t>
            </a:r>
            <a:r>
              <a:rPr lang="en-US" altLang="ja-JP" sz="2000" dirty="0"/>
              <a:t>; </a:t>
            </a:r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aa </a:t>
            </a:r>
            <a:r>
              <a:rPr lang="en-US" altLang="ja-JP" sz="2000" dirty="0">
                <a:solidFill>
                  <a:schemeClr val="accent2"/>
                </a:solidFill>
              </a:rPr>
              <a:t>&gt;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) </a:t>
            </a:r>
            <a:r>
              <a:rPr lang="en-US" altLang="ja-JP" sz="2000" b="1" dirty="0" err="1">
                <a:solidFill>
                  <a:srgbClr val="006600"/>
                </a:solidFill>
              </a:rPr>
              <a:t>HEAP_chg_up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</a:t>
            </a:r>
            <a:r>
              <a:rPr lang="en-US" altLang="ja-JP" sz="2000" dirty="0"/>
              <a:t>,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aa </a:t>
            </a:r>
            <a:r>
              <a:rPr lang="en-US" altLang="ja-JP" sz="2000" dirty="0">
                <a:solidFill>
                  <a:schemeClr val="accent2"/>
                </a:solidFill>
              </a:rPr>
              <a:t>&lt;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) </a:t>
            </a:r>
            <a:r>
              <a:rPr lang="en-US" altLang="ja-JP" sz="2000" b="1" dirty="0" err="1">
                <a:solidFill>
                  <a:srgbClr val="006600"/>
                </a:solidFill>
              </a:rPr>
              <a:t>HEAP_chg_down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</a:t>
            </a:r>
            <a:r>
              <a:rPr lang="en-US" altLang="ja-JP" sz="2000" dirty="0"/>
              <a:t>,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>
              <a:buFontTx/>
              <a:buNone/>
            </a:pPr>
            <a:r>
              <a:rPr lang="en-US" altLang="ja-JP" sz="20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Update Heap (upward)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280400" cy="56165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Go upward with updating for decreasing the value, and go downward otherwise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000" b="1" dirty="0"/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position of a value changes, thus is disadvantage if we want to store the position of a value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1882986"/>
            <a:ext cx="4536504" cy="295232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void </a:t>
            </a:r>
            <a:r>
              <a:rPr lang="en-US" altLang="ja-JP" sz="2000" b="1" dirty="0" err="1">
                <a:solidFill>
                  <a:srgbClr val="006600"/>
                </a:solidFill>
              </a:rPr>
              <a:t>HEAP_up</a:t>
            </a:r>
            <a:r>
              <a:rPr lang="en-US" altLang="ja-JP" sz="2000" b="1" dirty="0"/>
              <a:t> </a:t>
            </a:r>
            <a:r>
              <a:rPr lang="en-US" altLang="ja-JP" sz="2000" b="1" dirty="0" smtClean="0"/>
              <a:t>(AHEAP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,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a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 while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&gt;0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     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H-</a:t>
            </a:r>
            <a:r>
              <a:rPr lang="en-US" altLang="ja-JP" sz="2000" dirty="0">
                <a:solidFill>
                  <a:schemeClr val="accent2"/>
                </a:solidFill>
              </a:rPr>
              <a:t>&gt;h[(i-1)/2</a:t>
            </a:r>
            <a:r>
              <a:rPr lang="en-US" altLang="ja-JP" sz="2000" dirty="0" smtClean="0">
                <a:solidFill>
                  <a:schemeClr val="accent2"/>
                </a:solidFill>
              </a:rPr>
              <a:t>] &lt;= </a:t>
            </a:r>
            <a:r>
              <a:rPr lang="en-US" altLang="ja-JP" sz="2000" dirty="0">
                <a:solidFill>
                  <a:schemeClr val="accent2"/>
                </a:solidFill>
              </a:rPr>
              <a:t>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 </a:t>
            </a:r>
            <a:r>
              <a:rPr lang="en-US" altLang="ja-JP" sz="2000" b="1" dirty="0"/>
              <a:t>break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</a:t>
            </a:r>
            <a:r>
              <a:rPr lang="en-US" altLang="ja-JP" sz="2000" dirty="0">
                <a:solidFill>
                  <a:schemeClr val="accent2"/>
                </a:solidFill>
              </a:rPr>
              <a:t>a = H-&gt;h[(i-1)/2]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</a:t>
            </a:r>
            <a:r>
              <a:rPr lang="en-US" altLang="ja-JP" sz="2000" dirty="0">
                <a:solidFill>
                  <a:schemeClr val="accent2"/>
                </a:solidFill>
              </a:rPr>
              <a:t>H-&gt;h[(i-1)/2] = 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</a:t>
            </a:r>
            <a:r>
              <a:rPr lang="en-US" altLang="ja-JP" sz="2000" dirty="0">
                <a:solidFill>
                  <a:schemeClr val="accent2"/>
                </a:solidFill>
              </a:rPr>
              <a:t>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a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 = (i-1)/</a:t>
            </a:r>
            <a:r>
              <a:rPr lang="en-US" altLang="ja-JP" sz="2000" dirty="0" smtClean="0">
                <a:solidFill>
                  <a:schemeClr val="accent2"/>
                </a:solidFill>
              </a:rPr>
              <a:t>2</a:t>
            </a:r>
            <a:r>
              <a:rPr lang="en-US" altLang="ja-JP" sz="2000" dirty="0" smtClean="0"/>
              <a:t>;</a:t>
            </a:r>
            <a:endParaRPr lang="en-US" altLang="ja-JP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dirty="0"/>
              <a:t>}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92725" y="2420938"/>
            <a:ext cx="3671888" cy="1876425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000" b="1" dirty="0" err="1"/>
              <a:t>typedef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struct</a:t>
            </a:r>
            <a:r>
              <a:rPr lang="en-US" altLang="ja-JP" sz="2000" b="1" dirty="0"/>
              <a:t> {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;       </a:t>
            </a:r>
            <a:r>
              <a:rPr lang="en-US" altLang="ja-JP" sz="2000" dirty="0">
                <a:solidFill>
                  <a:srgbClr val="C00000"/>
                </a:solidFill>
              </a:rPr>
              <a:t>// array for values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end</a:t>
            </a:r>
            <a:r>
              <a:rPr lang="en-US" altLang="ja-JP" sz="2000" dirty="0"/>
              <a:t>;</a:t>
            </a:r>
            <a:r>
              <a:rPr lang="en-US" altLang="ja-JP" sz="2000" b="1" dirty="0"/>
              <a:t>     </a:t>
            </a:r>
            <a:r>
              <a:rPr lang="en-US" altLang="ja-JP" sz="2000" dirty="0">
                <a:solidFill>
                  <a:srgbClr val="C00000"/>
                </a:solidFill>
              </a:rPr>
              <a:t>// size of array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num</a:t>
            </a:r>
            <a:r>
              <a:rPr lang="en-US" altLang="ja-JP" sz="2000" dirty="0"/>
              <a:t>;</a:t>
            </a:r>
            <a:r>
              <a:rPr lang="en-US" altLang="ja-JP" sz="2000" b="1" dirty="0"/>
              <a:t>    </a:t>
            </a:r>
            <a:r>
              <a:rPr lang="en-US" altLang="ja-JP" sz="2000" dirty="0">
                <a:solidFill>
                  <a:srgbClr val="C00000"/>
                </a:solidFill>
              </a:rPr>
              <a:t>// current size of heap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} HEAP;</a:t>
            </a:r>
            <a:endParaRPr lang="ja-JP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Consult a Dictionary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227404" cy="50403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will find out the position of a word in the dictionary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 do we do this?</a:t>
            </a:r>
          </a:p>
          <a:p>
            <a:pPr>
              <a:buFontTx/>
              <a:buNone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/>
              <a:t>check all words one by one from the beginning</a:t>
            </a:r>
            <a:r>
              <a:rPr lang="en-US" altLang="ja-JP" sz="2400" dirty="0" smtClean="0"/>
              <a:t> 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 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dirty="0" smtClean="0"/>
              <a:t>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linear scan</a:t>
            </a:r>
            <a:r>
              <a:rPr lang="en-US" altLang="ja-JP" sz="2400" dirty="0" smtClean="0"/>
              <a:t>;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O(n)</a:t>
            </a:r>
            <a:r>
              <a:rPr lang="en-US" altLang="ja-JP" sz="2400" dirty="0" smtClean="0"/>
              <a:t> time</a:t>
            </a:r>
          </a:p>
          <a:p>
            <a:pPr>
              <a:buFontTx/>
              <a:buNone/>
            </a:pPr>
            <a:endParaRPr lang="en-US" altLang="ja-JP" sz="2400" dirty="0" smtClean="0"/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/>
              <a:t>open an arbitral page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if the word is not there, check the former/latter half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  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faster than linear scan; the candidate pages are refined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Update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Heap (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downward)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280400" cy="129636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000" dirty="0" smtClean="0"/>
              <a:t>Increasing a value may result reversal on the parent child constraint</a:t>
            </a:r>
          </a:p>
          <a:p>
            <a:pPr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000" dirty="0" smtClean="0"/>
              <a:t>Then, we have to swap parent and child, but we choose the smaller one,</a:t>
            </a:r>
          </a:p>
          <a:p>
            <a:pPr>
              <a:buFontTx/>
              <a:buNone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   and we go down further</a:t>
            </a:r>
          </a:p>
          <a:p>
            <a:pPr>
              <a:buFontTx/>
              <a:buNone/>
            </a:pPr>
            <a:endParaRPr lang="en-US" altLang="ja-JP" sz="18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23788" y="2420194"/>
            <a:ext cx="6336444" cy="3816647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ja-JP" sz="2000" b="1" dirty="0"/>
              <a:t>void </a:t>
            </a:r>
            <a:r>
              <a:rPr lang="en-US" altLang="ja-JP" sz="2000" b="1" dirty="0" err="1">
                <a:solidFill>
                  <a:srgbClr val="006600"/>
                </a:solidFill>
              </a:rPr>
              <a:t>HEAP_down</a:t>
            </a:r>
            <a:r>
              <a:rPr lang="en-US" altLang="ja-JP" sz="2000" b="1" dirty="0">
                <a:solidFill>
                  <a:srgbClr val="006600"/>
                </a:solidFill>
              </a:rPr>
              <a:t> </a:t>
            </a:r>
            <a:r>
              <a:rPr lang="en-US" altLang="ja-JP" sz="2000" b="1" dirty="0" smtClean="0"/>
              <a:t>(AHEAP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,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buFontTx/>
              <a:buNone/>
            </a:pPr>
            <a:r>
              <a:rPr lang="en-US" altLang="ja-JP" sz="2000" dirty="0"/>
              <a:t> 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ii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a</a:t>
            </a:r>
            <a:r>
              <a:rPr lang="en-US" altLang="ja-JP" sz="2000" dirty="0"/>
              <a:t>;</a:t>
            </a:r>
          </a:p>
          <a:p>
            <a:pPr>
              <a:buFontTx/>
              <a:buNone/>
            </a:pPr>
            <a:r>
              <a:rPr lang="en-US" altLang="ja-JP" sz="2000" b="1" dirty="0"/>
              <a:t>   while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&lt;H-</a:t>
            </a:r>
            <a:r>
              <a:rPr lang="en-US" altLang="ja-JP" sz="2000" dirty="0">
                <a:solidFill>
                  <a:schemeClr val="accent2"/>
                </a:solidFill>
              </a:rPr>
              <a:t>&gt;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num</a:t>
            </a:r>
            <a:r>
              <a:rPr lang="en-US" altLang="ja-JP" sz="2000" dirty="0" smtClean="0">
                <a:solidFill>
                  <a:schemeClr val="accent2"/>
                </a:solidFill>
              </a:rPr>
              <a:t>/2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buFontTx/>
              <a:buNone/>
            </a:pPr>
            <a:r>
              <a:rPr lang="en-US" altLang="ja-JP" sz="2000" b="1" dirty="0"/>
              <a:t>      </a:t>
            </a:r>
            <a:r>
              <a:rPr lang="en-US" altLang="ja-JP" sz="2000" dirty="0">
                <a:solidFill>
                  <a:schemeClr val="accent2"/>
                </a:solidFill>
              </a:rPr>
              <a:t>ii</a:t>
            </a:r>
            <a:r>
              <a:rPr lang="en-US" altLang="ja-JP" sz="2000" b="1" dirty="0">
                <a:solidFill>
                  <a:schemeClr val="accent2"/>
                </a:solidFill>
              </a:rPr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=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*2+1</a:t>
            </a:r>
            <a:r>
              <a:rPr lang="en-US" altLang="ja-JP" sz="2000" dirty="0"/>
              <a:t>;</a:t>
            </a:r>
            <a:endParaRPr lang="en-US" altLang="ja-JP" sz="2000" b="1" dirty="0"/>
          </a:p>
          <a:p>
            <a:pPr>
              <a:buFontTx/>
              <a:buNone/>
            </a:pPr>
            <a:r>
              <a:rPr lang="en-US" altLang="ja-JP" sz="2000" b="1" dirty="0"/>
              <a:t>      if</a:t>
            </a:r>
            <a:r>
              <a:rPr lang="en-US" altLang="ja-JP" sz="2000" dirty="0"/>
              <a:t> (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*2+1 &lt; H-&gt;</a:t>
            </a:r>
            <a:r>
              <a:rPr lang="en-US" altLang="ja-JP" sz="2000" dirty="0" err="1">
                <a:solidFill>
                  <a:schemeClr val="accent2"/>
                </a:solidFill>
              </a:rPr>
              <a:t>num</a:t>
            </a:r>
            <a:r>
              <a:rPr lang="en-US" altLang="ja-JP" sz="2000" dirty="0">
                <a:solidFill>
                  <a:schemeClr val="accent2"/>
                </a:solidFill>
              </a:rPr>
              <a:t> </a:t>
            </a:r>
            <a:r>
              <a:rPr lang="en-US" altLang="ja-JP" sz="2000" dirty="0"/>
              <a:t>&amp;&amp;</a:t>
            </a:r>
            <a:r>
              <a:rPr lang="en-US" altLang="ja-JP" sz="2000" dirty="0">
                <a:solidFill>
                  <a:schemeClr val="accent2"/>
                </a:solidFill>
              </a:rPr>
              <a:t> H-&gt;h[ii]&gt;H-&gt;h[ii+1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 </a:t>
            </a:r>
            <a:r>
              <a:rPr lang="en-US" altLang="ja-JP" sz="2000" dirty="0">
                <a:solidFill>
                  <a:schemeClr val="accent2"/>
                </a:solidFill>
              </a:rPr>
              <a:t>ii = ii+1</a:t>
            </a:r>
            <a:r>
              <a:rPr lang="en-US" altLang="ja-JP" sz="2000" dirty="0"/>
              <a:t>;</a:t>
            </a:r>
          </a:p>
          <a:p>
            <a:pPr>
              <a:buFontTx/>
              <a:buNone/>
            </a:pPr>
            <a:r>
              <a:rPr lang="en-US" altLang="ja-JP" sz="2000" b="1" dirty="0"/>
              <a:t>      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H-</a:t>
            </a:r>
            <a:r>
              <a:rPr lang="en-US" altLang="ja-JP" sz="2000" dirty="0">
                <a:solidFill>
                  <a:schemeClr val="accent2"/>
                </a:solidFill>
              </a:rPr>
              <a:t>&gt;h[ii] &gt;= 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 </a:t>
            </a:r>
            <a:r>
              <a:rPr lang="en-US" altLang="ja-JP" sz="2000" b="1" dirty="0"/>
              <a:t>break</a:t>
            </a:r>
            <a:r>
              <a:rPr lang="en-US" altLang="ja-JP" sz="2000" dirty="0"/>
              <a:t>;</a:t>
            </a:r>
          </a:p>
          <a:p>
            <a:pPr>
              <a:buFontTx/>
              <a:buNone/>
            </a:pPr>
            <a:r>
              <a:rPr lang="en-US" altLang="ja-JP" sz="2000" dirty="0"/>
              <a:t>      </a:t>
            </a:r>
            <a:r>
              <a:rPr lang="en-US" altLang="ja-JP" sz="2000" dirty="0">
                <a:solidFill>
                  <a:schemeClr val="accent2"/>
                </a:solidFill>
              </a:rPr>
              <a:t>a = H-&gt;h[ii]</a:t>
            </a:r>
            <a:r>
              <a:rPr lang="en-US" altLang="ja-JP" sz="2000" dirty="0"/>
              <a:t>;</a:t>
            </a:r>
          </a:p>
          <a:p>
            <a:pPr>
              <a:buFontTx/>
              <a:buNone/>
            </a:pPr>
            <a:r>
              <a:rPr lang="en-US" altLang="ja-JP" sz="2000" dirty="0"/>
              <a:t>      </a:t>
            </a:r>
            <a:r>
              <a:rPr lang="en-US" altLang="ja-JP" sz="2000" dirty="0">
                <a:solidFill>
                  <a:schemeClr val="accent2"/>
                </a:solidFill>
              </a:rPr>
              <a:t>H-&gt;h[ii] = 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</a:t>
            </a:r>
            <a:r>
              <a:rPr lang="en-US" altLang="ja-JP" sz="2000" dirty="0"/>
              <a:t>;</a:t>
            </a:r>
          </a:p>
          <a:p>
            <a:pPr>
              <a:buFontTx/>
              <a:buNone/>
            </a:pPr>
            <a:r>
              <a:rPr lang="en-US" altLang="ja-JP" sz="2000" dirty="0"/>
              <a:t>      </a:t>
            </a:r>
            <a:r>
              <a:rPr lang="en-US" altLang="ja-JP" sz="2000" dirty="0">
                <a:solidFill>
                  <a:schemeClr val="accent2"/>
                </a:solidFill>
              </a:rPr>
              <a:t>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a</a:t>
            </a:r>
            <a:r>
              <a:rPr lang="en-US" altLang="ja-JP" sz="2000" dirty="0"/>
              <a:t>;</a:t>
            </a:r>
          </a:p>
          <a:p>
            <a:pPr>
              <a:buFontTx/>
              <a:buNone/>
            </a:pPr>
            <a:r>
              <a:rPr lang="en-US" altLang="ja-JP" sz="2000" dirty="0"/>
              <a:t>     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 = ii</a:t>
            </a:r>
            <a:r>
              <a:rPr lang="en-US" altLang="ja-JP" sz="2000" dirty="0"/>
              <a:t>;</a:t>
            </a:r>
          </a:p>
          <a:p>
            <a:pPr>
              <a:buFontTx/>
              <a:buNone/>
            </a:pPr>
            <a:r>
              <a:rPr lang="en-US" altLang="ja-JP" sz="2000" dirty="0"/>
              <a:t>   }</a:t>
            </a:r>
          </a:p>
          <a:p>
            <a:pPr>
              <a:buFontTx/>
              <a:buNone/>
            </a:pPr>
            <a:r>
              <a:rPr lang="en-US" altLang="ja-JP" sz="2000" dirty="0"/>
              <a:t>}</a:t>
            </a:r>
            <a:endParaRPr lang="ja-JP" altLang="en-US" sz="20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220072" y="4797152"/>
            <a:ext cx="3671888" cy="1876425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000" b="1" dirty="0" err="1"/>
              <a:t>typedef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struct</a:t>
            </a:r>
            <a:r>
              <a:rPr lang="en-US" altLang="ja-JP" sz="2000" b="1" dirty="0"/>
              <a:t> {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;       </a:t>
            </a:r>
            <a:r>
              <a:rPr lang="en-US" altLang="ja-JP" sz="2000" dirty="0">
                <a:solidFill>
                  <a:srgbClr val="C00000"/>
                </a:solidFill>
              </a:rPr>
              <a:t>// array for values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end</a:t>
            </a:r>
            <a:r>
              <a:rPr lang="en-US" altLang="ja-JP" sz="2000" dirty="0"/>
              <a:t>;</a:t>
            </a:r>
            <a:r>
              <a:rPr lang="en-US" altLang="ja-JP" sz="2000" b="1" dirty="0"/>
              <a:t>     </a:t>
            </a:r>
            <a:r>
              <a:rPr lang="en-US" altLang="ja-JP" sz="2000" dirty="0">
                <a:solidFill>
                  <a:srgbClr val="C00000"/>
                </a:solidFill>
              </a:rPr>
              <a:t>// size of array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num</a:t>
            </a:r>
            <a:r>
              <a:rPr lang="en-US" altLang="ja-JP" sz="2000" dirty="0"/>
              <a:t>;</a:t>
            </a:r>
            <a:r>
              <a:rPr lang="en-US" altLang="ja-JP" sz="2000" b="1" dirty="0"/>
              <a:t>    </a:t>
            </a:r>
            <a:r>
              <a:rPr lang="en-US" altLang="ja-JP" sz="2000" dirty="0">
                <a:solidFill>
                  <a:srgbClr val="C00000"/>
                </a:solidFill>
              </a:rPr>
              <a:t>// current size of heap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} HEAP;</a:t>
            </a:r>
            <a:endParaRPr lang="ja-JP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 Values ≤ Threshold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24863" cy="7207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Simply implement with recursive calls</a:t>
            </a:r>
            <a:endParaRPr lang="ja-JP" altLang="en-US" sz="2400" dirty="0"/>
          </a:p>
          <a:p>
            <a:pPr>
              <a:buFontTx/>
              <a:buNone/>
            </a:pPr>
            <a:endParaRPr lang="en-US" altLang="ja-JP" sz="2400" b="1" dirty="0"/>
          </a:p>
        </p:txBody>
      </p:sp>
      <p:sp>
        <p:nvSpPr>
          <p:cNvPr id="132113" name="Rectangle 17"/>
          <p:cNvSpPr>
            <a:spLocks noChangeArrowheads="1"/>
          </p:cNvSpPr>
          <p:nvPr/>
        </p:nvSpPr>
        <p:spPr bwMode="auto">
          <a:xfrm>
            <a:off x="6659563" y="400526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32114" name="Rectangle 18"/>
          <p:cNvSpPr>
            <a:spLocks noChangeArrowheads="1"/>
          </p:cNvSpPr>
          <p:nvPr/>
        </p:nvSpPr>
        <p:spPr bwMode="auto">
          <a:xfrm>
            <a:off x="5649913" y="45815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32115" name="Rectangle 19"/>
          <p:cNvSpPr>
            <a:spLocks noChangeArrowheads="1"/>
          </p:cNvSpPr>
          <p:nvPr/>
        </p:nvSpPr>
        <p:spPr bwMode="auto">
          <a:xfrm>
            <a:off x="7594600" y="457993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32116" name="Rectangle 20"/>
          <p:cNvSpPr>
            <a:spLocks noChangeArrowheads="1"/>
          </p:cNvSpPr>
          <p:nvPr/>
        </p:nvSpPr>
        <p:spPr bwMode="auto">
          <a:xfrm>
            <a:off x="5145088" y="52292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9</a:t>
            </a:r>
          </a:p>
        </p:txBody>
      </p:sp>
      <p:sp>
        <p:nvSpPr>
          <p:cNvPr id="132117" name="Rectangle 21"/>
          <p:cNvSpPr>
            <a:spLocks noChangeArrowheads="1"/>
          </p:cNvSpPr>
          <p:nvPr/>
        </p:nvSpPr>
        <p:spPr bwMode="auto">
          <a:xfrm>
            <a:off x="6154738" y="52292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132118" name="Rectangle 22"/>
          <p:cNvSpPr>
            <a:spLocks noChangeArrowheads="1"/>
          </p:cNvSpPr>
          <p:nvPr/>
        </p:nvSpPr>
        <p:spPr bwMode="auto">
          <a:xfrm>
            <a:off x="7091363" y="52292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32119" name="Rectangle 23"/>
          <p:cNvSpPr>
            <a:spLocks noChangeArrowheads="1"/>
          </p:cNvSpPr>
          <p:nvPr/>
        </p:nvSpPr>
        <p:spPr bwMode="auto">
          <a:xfrm>
            <a:off x="8099425" y="52292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32120" name="Rectangle 24"/>
          <p:cNvSpPr>
            <a:spLocks noChangeArrowheads="1"/>
          </p:cNvSpPr>
          <p:nvPr/>
        </p:nvSpPr>
        <p:spPr bwMode="auto">
          <a:xfrm>
            <a:off x="4857750" y="58769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10</a:t>
            </a:r>
          </a:p>
        </p:txBody>
      </p:sp>
      <p:sp>
        <p:nvSpPr>
          <p:cNvPr id="132121" name="Rectangle 25"/>
          <p:cNvSpPr>
            <a:spLocks noChangeArrowheads="1"/>
          </p:cNvSpPr>
          <p:nvPr/>
        </p:nvSpPr>
        <p:spPr bwMode="auto">
          <a:xfrm>
            <a:off x="5362575" y="58769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11</a:t>
            </a:r>
          </a:p>
        </p:txBody>
      </p:sp>
      <p:sp>
        <p:nvSpPr>
          <p:cNvPr id="132122" name="Rectangle 26"/>
          <p:cNvSpPr>
            <a:spLocks noChangeArrowheads="1"/>
          </p:cNvSpPr>
          <p:nvPr/>
        </p:nvSpPr>
        <p:spPr bwMode="auto">
          <a:xfrm>
            <a:off x="5865813" y="58769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9</a:t>
            </a:r>
          </a:p>
        </p:txBody>
      </p:sp>
      <p:sp>
        <p:nvSpPr>
          <p:cNvPr id="132123" name="Rectangle 27"/>
          <p:cNvSpPr>
            <a:spLocks noChangeArrowheads="1"/>
          </p:cNvSpPr>
          <p:nvPr/>
        </p:nvSpPr>
        <p:spPr bwMode="auto">
          <a:xfrm>
            <a:off x="6370638" y="58769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10</a:t>
            </a:r>
          </a:p>
        </p:txBody>
      </p:sp>
      <p:sp>
        <p:nvSpPr>
          <p:cNvPr id="132124" name="Rectangle 28"/>
          <p:cNvSpPr>
            <a:spLocks noChangeArrowheads="1"/>
          </p:cNvSpPr>
          <p:nvPr/>
        </p:nvSpPr>
        <p:spPr bwMode="auto">
          <a:xfrm>
            <a:off x="6875463" y="58769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32125" name="Rectangle 29"/>
          <p:cNvSpPr>
            <a:spLocks noChangeArrowheads="1"/>
          </p:cNvSpPr>
          <p:nvPr/>
        </p:nvSpPr>
        <p:spPr bwMode="auto">
          <a:xfrm>
            <a:off x="7380288" y="58769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52726" y="1767299"/>
            <a:ext cx="5088187" cy="226032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b="1" dirty="0" err="1">
                <a:solidFill>
                  <a:srgbClr val="006600"/>
                </a:solidFill>
              </a:rPr>
              <a:t>HEAP_findlow</a:t>
            </a:r>
            <a:r>
              <a:rPr lang="en-US" altLang="ja-JP" sz="2000" dirty="0"/>
              <a:t> </a:t>
            </a:r>
            <a:r>
              <a:rPr lang="en-US" altLang="ja-JP" sz="2000" b="1" dirty="0" smtClean="0"/>
              <a:t>(AHEAP </a:t>
            </a:r>
            <a:r>
              <a:rPr lang="en-US" altLang="ja-JP" sz="2000" dirty="0">
                <a:solidFill>
                  <a:schemeClr val="accent2"/>
                </a:solidFill>
              </a:rPr>
              <a:t>*H</a:t>
            </a:r>
            <a:r>
              <a:rPr lang="en-US" altLang="ja-JP" sz="2000" dirty="0"/>
              <a:t>,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,</a:t>
            </a:r>
            <a:r>
              <a:rPr lang="en-US" altLang="ja-JP" sz="2000" b="1" dirty="0" smtClean="0"/>
              <a:t>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 &gt;= H-</a:t>
            </a:r>
            <a:r>
              <a:rPr lang="en-US" altLang="ja-JP" sz="2000" dirty="0">
                <a:solidFill>
                  <a:schemeClr val="accent2"/>
                </a:solidFill>
              </a:rPr>
              <a:t>&gt;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num</a:t>
            </a:r>
            <a:r>
              <a:rPr lang="en-US" altLang="ja-JP" sz="2000" dirty="0" smtClean="0"/>
              <a:t>)</a:t>
            </a:r>
            <a:r>
              <a:rPr lang="en-US" altLang="ja-JP" sz="2000" b="1" dirty="0" smtClean="0"/>
              <a:t>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; </a:t>
            </a:r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H-</a:t>
            </a:r>
            <a:r>
              <a:rPr lang="en-US" altLang="ja-JP" sz="2000" dirty="0">
                <a:solidFill>
                  <a:schemeClr val="accent2"/>
                </a:solidFill>
              </a:rPr>
              <a:t>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&gt;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</a:t>
            </a:r>
            <a:r>
              <a:rPr lang="en-US" altLang="ja-JP" sz="2000" dirty="0" smtClean="0"/>
              <a:t>)</a:t>
            </a:r>
            <a:r>
              <a:rPr lang="en-US" altLang="ja-JP" sz="2000" b="1" dirty="0" smtClean="0"/>
              <a:t>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; </a:t>
            </a:r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rgbClr val="C00000"/>
                </a:solidFill>
              </a:rPr>
              <a:t>“%d\n”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H-&gt;h[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);</a:t>
            </a:r>
            <a:endParaRPr lang="en-US" altLang="ja-JP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 err="1">
                <a:solidFill>
                  <a:srgbClr val="006600"/>
                </a:solidFill>
              </a:rPr>
              <a:t>HEAP_findlow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a</a:t>
            </a:r>
            <a:r>
              <a:rPr lang="en-US" altLang="ja-JP" sz="2000" dirty="0"/>
              <a:t>,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*2+1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 err="1">
                <a:solidFill>
                  <a:srgbClr val="006600"/>
                </a:solidFill>
              </a:rPr>
              <a:t>HEAP_findlow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H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a</a:t>
            </a:r>
            <a:r>
              <a:rPr lang="en-US" altLang="ja-JP" sz="2000" dirty="0"/>
              <a:t>,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*2+2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>
              <a:buFontTx/>
              <a:buNone/>
            </a:pPr>
            <a:r>
              <a:rPr lang="en-US" altLang="ja-JP" sz="20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Exercise: Heap (2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3950"/>
            <a:ext cx="8424863" cy="489743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Construct a usual heap with the following numbers, and insert numbers 7</a:t>
            </a:r>
            <a:r>
              <a:rPr lang="en-US" altLang="ja-JP" sz="2400" dirty="0"/>
              <a:t>, 2, </a:t>
            </a:r>
            <a:r>
              <a:rPr lang="en-US" altLang="ja-JP" sz="2400" dirty="0" smtClean="0"/>
              <a:t>and 13, iteratively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dirty="0"/>
              <a:t>4, 6, 8, 9, 11, 15, 17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Speed of Heap in Practice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 heap needs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O(log 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time for one operation </a:t>
            </a:r>
            <a:endParaRPr lang="en-US" altLang="ja-JP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However, in practice, it takes 4 or 5 times more compared to usual arrays, even it has 1,000,000 cells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1,000,000</a:t>
            </a:r>
            <a:r>
              <a:rPr lang="ja-JP" altLang="en-US" sz="2400" dirty="0" smtClean="0"/>
              <a:t> </a:t>
            </a:r>
            <a:r>
              <a:rPr lang="ja-JP" altLang="en-US" sz="2400" b="1" dirty="0">
                <a:solidFill>
                  <a:srgbClr val="0000FF"/>
                </a:solidFill>
              </a:rPr>
              <a:t>≒ </a:t>
            </a:r>
            <a:r>
              <a:rPr lang="en-US" altLang="ja-JP" sz="2400" b="1" dirty="0">
                <a:solidFill>
                  <a:srgbClr val="0000FF"/>
                </a:solidFill>
              </a:rPr>
              <a:t>20</a:t>
            </a:r>
            <a:r>
              <a:rPr lang="en-US" altLang="ja-JP" sz="2400" dirty="0"/>
              <a:t> )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Why does it happen?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Speed of Heap in Practice (2)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 heap update involves operation from the root to a leaf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Once it is done, the cells accessed are stored in cache memory, and can be quickly accessed in the next time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Do this several times, then the upper part of the heap is inside the cache; only lower part needs long memory access time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phenomenon implies that </a:t>
            </a:r>
          </a:p>
          <a:p>
            <a:pPr>
              <a:buFontTx/>
              <a:buNone/>
            </a:pPr>
            <a:r>
              <a:rPr lang="ja-JP" altLang="en-US" sz="2400" dirty="0"/>
              <a:t> </a:t>
            </a:r>
            <a:r>
              <a:rPr lang="en-US" altLang="ja-JP" sz="2400" dirty="0" smtClean="0"/>
              <a:t>the lower part is composed of 4 or 5 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levels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56676" name="AutoShape 4"/>
          <p:cNvSpPr>
            <a:spLocks noChangeArrowheads="1"/>
          </p:cNvSpPr>
          <p:nvPr/>
        </p:nvSpPr>
        <p:spPr bwMode="auto">
          <a:xfrm>
            <a:off x="4787900" y="4724400"/>
            <a:ext cx="3600450" cy="1557338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6677" name="AutoShape 5"/>
          <p:cNvSpPr>
            <a:spLocks noChangeArrowheads="1"/>
          </p:cNvSpPr>
          <p:nvPr/>
        </p:nvSpPr>
        <p:spPr bwMode="auto">
          <a:xfrm>
            <a:off x="5724525" y="4724400"/>
            <a:ext cx="1657350" cy="649288"/>
          </a:xfrm>
          <a:prstGeom prst="triangle">
            <a:avLst>
              <a:gd name="adj" fmla="val 50000"/>
            </a:avLst>
          </a:prstGeom>
          <a:solidFill>
            <a:srgbClr val="FFCC99"/>
          </a:solidFill>
          <a:ln w="19050">
            <a:solidFill>
              <a:srgbClr val="FF66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Here, Terminology on Tree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208963" cy="56165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000" dirty="0" smtClean="0"/>
              <a:t>(In graph theory) the structure composed of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vertices </a:t>
            </a:r>
            <a:r>
              <a:rPr lang="en-US" altLang="ja-JP" sz="2000" dirty="0" smtClean="0"/>
              <a:t>(or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node</a:t>
            </a:r>
            <a:r>
              <a:rPr lang="en-US" altLang="ja-JP" sz="2000" dirty="0" smtClean="0"/>
              <a:t>) and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edges</a:t>
            </a:r>
            <a:r>
              <a:rPr lang="ja-JP" altLang="en-US" sz="20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000" dirty="0" smtClean="0"/>
              <a:t>connecting two vertices is called a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graph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000" dirty="0" smtClean="0"/>
              <a:t>A graph without a ring (circle, cycle) is called a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tree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1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A tree specified a top vertex called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root </a:t>
            </a:r>
            <a:r>
              <a:rPr lang="en-US" altLang="ja-JP" sz="2000" dirty="0" smtClean="0"/>
              <a:t>is called a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rooted tree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For a vertex</a:t>
            </a:r>
            <a:r>
              <a:rPr lang="ja-JP" altLang="en-US" sz="2000" dirty="0" smtClean="0"/>
              <a:t> </a:t>
            </a:r>
            <a:r>
              <a:rPr lang="en-US" altLang="ja-JP" sz="2000" b="1" dirty="0">
                <a:solidFill>
                  <a:schemeClr val="accent2"/>
                </a:solidFill>
              </a:rPr>
              <a:t>x </a:t>
            </a:r>
            <a:r>
              <a:rPr lang="en-US" altLang="ja-JP" sz="2000" dirty="0" smtClean="0"/>
              <a:t>of a rooted tree </a:t>
            </a:r>
            <a:endParaRPr lang="ja-JP" altLang="en-US" sz="2000" dirty="0"/>
          </a:p>
          <a:p>
            <a:pPr>
              <a:lnSpc>
                <a:spcPct val="90000"/>
              </a:lnSpc>
              <a:buNone/>
            </a:pPr>
            <a:r>
              <a:rPr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000" dirty="0"/>
              <a:t> </a:t>
            </a:r>
            <a:r>
              <a:rPr lang="en-US" altLang="ja-JP" sz="2000" dirty="0"/>
              <a:t>vertices on the path between </a:t>
            </a:r>
            <a:r>
              <a:rPr lang="en-US" altLang="ja-JP" sz="2000" b="1" dirty="0">
                <a:solidFill>
                  <a:schemeClr val="accent2"/>
                </a:solidFill>
              </a:rPr>
              <a:t>x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and </a:t>
            </a:r>
            <a:r>
              <a:rPr lang="en-US" altLang="ja-JP" sz="2000" dirty="0"/>
              <a:t>the root </a:t>
            </a:r>
            <a:r>
              <a:rPr lang="en-US" altLang="ja-JP" sz="2000" dirty="0" smtClean="0"/>
              <a:t>are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ancestors </a:t>
            </a:r>
            <a:r>
              <a:rPr lang="en-US" altLang="ja-JP" sz="2000" dirty="0" smtClean="0"/>
              <a:t>of</a:t>
            </a:r>
            <a:r>
              <a:rPr lang="ja-JP" altLang="en-US" sz="2000" dirty="0" smtClean="0"/>
              <a:t>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x</a:t>
            </a:r>
          </a:p>
          <a:p>
            <a:pPr>
              <a:lnSpc>
                <a:spcPct val="90000"/>
              </a:lnSpc>
              <a:buNone/>
            </a:pPr>
            <a:r>
              <a:rPr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vertices one of whose ancestors is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x </a:t>
            </a:r>
            <a:r>
              <a:rPr lang="en-US" altLang="ja-JP" sz="2000" dirty="0" smtClean="0"/>
              <a:t>are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descendants </a:t>
            </a:r>
            <a:r>
              <a:rPr lang="en-US" altLang="ja-JP" sz="2000" dirty="0" smtClean="0"/>
              <a:t>of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x</a:t>
            </a:r>
            <a:endParaRPr lang="ja-JP" altLang="en-US" sz="2000" dirty="0"/>
          </a:p>
          <a:p>
            <a:pPr>
              <a:lnSpc>
                <a:spcPct val="90000"/>
              </a:lnSpc>
              <a:buNone/>
            </a:pPr>
            <a:r>
              <a:rPr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the vertex adjacent to </a:t>
            </a:r>
            <a:r>
              <a:rPr lang="en-US" altLang="ja-JP" sz="2000" b="1" dirty="0">
                <a:solidFill>
                  <a:schemeClr val="accent2"/>
                </a:solidFill>
              </a:rPr>
              <a:t>x</a:t>
            </a:r>
            <a:r>
              <a:rPr lang="en-US" altLang="ja-JP" sz="2000" dirty="0" smtClean="0"/>
              <a:t> and is an ancestor is the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parent </a:t>
            </a:r>
            <a:r>
              <a:rPr lang="en-US" altLang="ja-JP" sz="2000" dirty="0" smtClean="0"/>
              <a:t>of </a:t>
            </a:r>
            <a:r>
              <a:rPr lang="en-US" altLang="ja-JP" sz="2000" b="1" dirty="0">
                <a:solidFill>
                  <a:schemeClr val="accent2"/>
                </a:solidFill>
              </a:rPr>
              <a:t>x </a:t>
            </a:r>
            <a:endParaRPr lang="ja-JP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000" dirty="0">
                <a:sym typeface="Wingdings" pitchFamily="2" charset="2"/>
              </a:rPr>
              <a:t> </a:t>
            </a:r>
            <a:r>
              <a:rPr lang="en-US" altLang="ja-JP" sz="2000" dirty="0" smtClean="0"/>
              <a:t>the other vertices adjacent to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x </a:t>
            </a:r>
            <a:r>
              <a:rPr lang="en-US" altLang="ja-JP" sz="2000" dirty="0" smtClean="0"/>
              <a:t>are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children </a:t>
            </a:r>
            <a:r>
              <a:rPr lang="en-US" altLang="ja-JP" sz="2000" dirty="0" smtClean="0"/>
              <a:t>of </a:t>
            </a:r>
            <a:r>
              <a:rPr lang="en-US" altLang="ja-JP" sz="2000" b="1" dirty="0">
                <a:solidFill>
                  <a:schemeClr val="accent2"/>
                </a:solidFill>
              </a:rPr>
              <a:t>x</a:t>
            </a:r>
            <a:endParaRPr lang="ja-JP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the tree composed of all descendants of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000" dirty="0" smtClean="0"/>
              <a:t> is the </a:t>
            </a:r>
            <a:r>
              <a:rPr lang="en-US" altLang="ja-JP" sz="2000" b="1" dirty="0" err="1">
                <a:solidFill>
                  <a:srgbClr val="006600"/>
                </a:solidFill>
              </a:rPr>
              <a:t>subtree</a:t>
            </a:r>
            <a:r>
              <a:rPr lang="en-US" altLang="ja-JP" sz="2000" b="1" dirty="0">
                <a:solidFill>
                  <a:srgbClr val="006600"/>
                </a:solidFill>
              </a:rPr>
              <a:t> </a:t>
            </a:r>
            <a:r>
              <a:rPr lang="en-US" altLang="ja-JP" sz="2000" dirty="0"/>
              <a:t>rooted </a:t>
            </a:r>
            <a:r>
              <a:rPr lang="en-US" altLang="ja-JP" sz="2000" dirty="0" smtClean="0"/>
              <a:t>at </a:t>
            </a:r>
            <a:r>
              <a:rPr lang="en-US" altLang="ja-JP" sz="2000" b="1" dirty="0">
                <a:solidFill>
                  <a:schemeClr val="accent2"/>
                </a:solidFill>
              </a:rPr>
              <a:t>x</a:t>
            </a:r>
            <a:endParaRPr lang="ja-JP" altLang="en-US" sz="2000" dirty="0"/>
          </a:p>
          <a:p>
            <a:pPr>
              <a:lnSpc>
                <a:spcPct val="90000"/>
              </a:lnSpc>
              <a:buFontTx/>
              <a:buNone/>
            </a:pPr>
            <a:endParaRPr lang="ja-JP" altLang="en-US" sz="1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A vertex having no child is a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leaf</a:t>
            </a:r>
            <a:endParaRPr lang="ja-JP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A vertex having some children is an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inner vertex</a:t>
            </a:r>
            <a:endParaRPr lang="ja-JP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Distance to the root is the </a:t>
            </a:r>
            <a:r>
              <a:rPr lang="en-US" altLang="ja-JP" sz="2000" b="1" dirty="0">
                <a:solidFill>
                  <a:srgbClr val="006600"/>
                </a:solidFill>
              </a:rPr>
              <a:t>depth</a:t>
            </a:r>
            <a:r>
              <a:rPr lang="en-US" altLang="ja-JP" sz="2000" dirty="0" smtClean="0"/>
              <a:t> of a vertex</a:t>
            </a:r>
            <a:endParaRPr lang="en-US" altLang="ja-JP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The max. depth among all vertices is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height (depth)</a:t>
            </a:r>
            <a:endParaRPr lang="ja-JP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A tree is </a:t>
            </a:r>
            <a:r>
              <a:rPr lang="en-US" altLang="ja-JP" sz="2000" dirty="0"/>
              <a:t>a </a:t>
            </a:r>
            <a:r>
              <a:rPr lang="en-US" altLang="ja-JP" sz="2000" b="1" dirty="0">
                <a:solidFill>
                  <a:srgbClr val="006600"/>
                </a:solidFill>
              </a:rPr>
              <a:t>binary tree </a:t>
            </a:r>
            <a:r>
              <a:rPr lang="en-US" altLang="ja-JP" sz="2000" dirty="0" smtClean="0"/>
              <a:t>if </a:t>
            </a:r>
            <a:r>
              <a:rPr lang="en-US" altLang="ja-JP" sz="2000" dirty="0"/>
              <a:t>for any </a:t>
            </a:r>
            <a:r>
              <a:rPr lang="en-US" altLang="ja-JP" sz="2000" dirty="0" smtClean="0"/>
              <a:t>vertex, #children ≤ 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A tree is a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full binary tree </a:t>
            </a:r>
            <a:r>
              <a:rPr lang="en-US" altLang="ja-JP" sz="2000" dirty="0" smtClean="0"/>
              <a:t>if #children = 0 or 2</a:t>
            </a:r>
            <a:endParaRPr lang="ja-JP" altLang="en-US" sz="2000" dirty="0"/>
          </a:p>
        </p:txBody>
      </p:sp>
      <p:sp>
        <p:nvSpPr>
          <p:cNvPr id="141316" name="Freeform 4"/>
          <p:cNvSpPr>
            <a:spLocks/>
          </p:cNvSpPr>
          <p:nvPr/>
        </p:nvSpPr>
        <p:spPr bwMode="auto">
          <a:xfrm>
            <a:off x="6229350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1317" name="Freeform 5"/>
          <p:cNvSpPr>
            <a:spLocks/>
          </p:cNvSpPr>
          <p:nvPr/>
        </p:nvSpPr>
        <p:spPr bwMode="auto">
          <a:xfrm>
            <a:off x="7019925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1318" name="Freeform 6"/>
          <p:cNvSpPr>
            <a:spLocks/>
          </p:cNvSpPr>
          <p:nvPr/>
        </p:nvSpPr>
        <p:spPr bwMode="auto">
          <a:xfrm>
            <a:off x="7812088" y="6092825"/>
            <a:ext cx="431800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1319" name="Freeform 7"/>
          <p:cNvSpPr>
            <a:spLocks/>
          </p:cNvSpPr>
          <p:nvPr/>
        </p:nvSpPr>
        <p:spPr bwMode="auto">
          <a:xfrm>
            <a:off x="6445250" y="5589588"/>
            <a:ext cx="792163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1320" name="Freeform 8"/>
          <p:cNvSpPr>
            <a:spLocks/>
          </p:cNvSpPr>
          <p:nvPr/>
        </p:nvSpPr>
        <p:spPr bwMode="auto">
          <a:xfrm>
            <a:off x="8029575" y="5588000"/>
            <a:ext cx="790575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1321" name="Freeform 9"/>
          <p:cNvSpPr>
            <a:spLocks/>
          </p:cNvSpPr>
          <p:nvPr/>
        </p:nvSpPr>
        <p:spPr bwMode="auto">
          <a:xfrm>
            <a:off x="6877050" y="5013325"/>
            <a:ext cx="1512888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1322" name="Line 10"/>
          <p:cNvSpPr>
            <a:spLocks noChangeShapeType="1"/>
          </p:cNvSpPr>
          <p:nvPr/>
        </p:nvSpPr>
        <p:spPr bwMode="auto">
          <a:xfrm flipV="1">
            <a:off x="7596188" y="4797425"/>
            <a:ext cx="0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 any Value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35937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Heap is simple, so is good, but we want to find any value from the data in short time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To perform binary search, tree structure like heaps is good, but insertion/deletion take long time under keeping the increasing order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To keep the ordering, we have to be</a:t>
            </a:r>
          </a:p>
          <a:p>
            <a:pPr>
              <a:buFontTx/>
              <a:buNone/>
            </a:pPr>
            <a:r>
              <a:rPr lang="en-US" altLang="ja-JP" sz="2400" dirty="0" smtClean="0"/>
              <a:t> able to delete/insert any position quickly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68652" name="Rectangle 44"/>
          <p:cNvSpPr>
            <a:spLocks noChangeArrowheads="1"/>
          </p:cNvSpPr>
          <p:nvPr/>
        </p:nvSpPr>
        <p:spPr bwMode="auto">
          <a:xfrm>
            <a:off x="6878638" y="4221163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68653" name="Rectangle 45"/>
          <p:cNvSpPr>
            <a:spLocks noChangeArrowheads="1"/>
          </p:cNvSpPr>
          <p:nvPr/>
        </p:nvSpPr>
        <p:spPr bwMode="auto">
          <a:xfrm>
            <a:off x="5868988" y="47974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68654" name="Rectangle 46"/>
          <p:cNvSpPr>
            <a:spLocks noChangeArrowheads="1"/>
          </p:cNvSpPr>
          <p:nvPr/>
        </p:nvSpPr>
        <p:spPr bwMode="auto">
          <a:xfrm>
            <a:off x="7813675" y="4795838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68655" name="Rectangle 47"/>
          <p:cNvSpPr>
            <a:spLocks noChangeArrowheads="1"/>
          </p:cNvSpPr>
          <p:nvPr/>
        </p:nvSpPr>
        <p:spPr bwMode="auto">
          <a:xfrm>
            <a:off x="5364163" y="54451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68656" name="Rectangle 48"/>
          <p:cNvSpPr>
            <a:spLocks noChangeArrowheads="1"/>
          </p:cNvSpPr>
          <p:nvPr/>
        </p:nvSpPr>
        <p:spPr bwMode="auto">
          <a:xfrm>
            <a:off x="6373813" y="54451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68657" name="Rectangle 49"/>
          <p:cNvSpPr>
            <a:spLocks noChangeArrowheads="1"/>
          </p:cNvSpPr>
          <p:nvPr/>
        </p:nvSpPr>
        <p:spPr bwMode="auto">
          <a:xfrm>
            <a:off x="7310438" y="54451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68658" name="Rectangle 50"/>
          <p:cNvSpPr>
            <a:spLocks noChangeArrowheads="1"/>
          </p:cNvSpPr>
          <p:nvPr/>
        </p:nvSpPr>
        <p:spPr bwMode="auto">
          <a:xfrm>
            <a:off x="8318500" y="54451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6</a:t>
            </a:r>
          </a:p>
        </p:txBody>
      </p:sp>
      <p:sp>
        <p:nvSpPr>
          <p:cNvPr id="68659" name="Rectangle 51"/>
          <p:cNvSpPr>
            <a:spLocks noChangeArrowheads="1"/>
          </p:cNvSpPr>
          <p:nvPr/>
        </p:nvSpPr>
        <p:spPr bwMode="auto">
          <a:xfrm>
            <a:off x="5076825" y="60928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68660" name="Rectangle 52"/>
          <p:cNvSpPr>
            <a:spLocks noChangeArrowheads="1"/>
          </p:cNvSpPr>
          <p:nvPr/>
        </p:nvSpPr>
        <p:spPr bwMode="auto">
          <a:xfrm>
            <a:off x="5581650" y="6092825"/>
            <a:ext cx="503238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68661" name="Rectangle 53"/>
          <p:cNvSpPr>
            <a:spLocks noChangeArrowheads="1"/>
          </p:cNvSpPr>
          <p:nvPr/>
        </p:nvSpPr>
        <p:spPr bwMode="auto">
          <a:xfrm>
            <a:off x="6084888" y="60928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9</a:t>
            </a:r>
          </a:p>
        </p:txBody>
      </p:sp>
      <p:sp>
        <p:nvSpPr>
          <p:cNvPr id="68662" name="Rectangle 54"/>
          <p:cNvSpPr>
            <a:spLocks noChangeArrowheads="1"/>
          </p:cNvSpPr>
          <p:nvPr/>
        </p:nvSpPr>
        <p:spPr bwMode="auto">
          <a:xfrm>
            <a:off x="6589713" y="60928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10</a:t>
            </a:r>
          </a:p>
        </p:txBody>
      </p:sp>
      <p:sp>
        <p:nvSpPr>
          <p:cNvPr id="68663" name="Rectangle 55"/>
          <p:cNvSpPr>
            <a:spLocks noChangeArrowheads="1"/>
          </p:cNvSpPr>
          <p:nvPr/>
        </p:nvSpPr>
        <p:spPr bwMode="auto">
          <a:xfrm>
            <a:off x="7094538" y="60928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11</a:t>
            </a:r>
          </a:p>
        </p:txBody>
      </p:sp>
      <p:sp>
        <p:nvSpPr>
          <p:cNvPr id="68664" name="Rectangle 56"/>
          <p:cNvSpPr>
            <a:spLocks noChangeArrowheads="1"/>
          </p:cNvSpPr>
          <p:nvPr/>
        </p:nvSpPr>
        <p:spPr bwMode="auto">
          <a:xfrm>
            <a:off x="7599363" y="6092825"/>
            <a:ext cx="503237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Order is kept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135937" cy="51847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If the value at the leaves are sorted, we can perform a binary search by going down the tree from the top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To realize this, we write to each node the maximum value among its descendants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able to determine left or right, by looking at this value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This is realized with quick insertion/deletion,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by allowing ill-formed tree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attach two children to the vertex having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the value just larger than the inserting value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copy </a:t>
            </a:r>
            <a:r>
              <a:rPr lang="en-US" altLang="ja-JP" sz="2400" dirty="0"/>
              <a:t>the </a:t>
            </a:r>
            <a:r>
              <a:rPr lang="en-US" altLang="ja-JP" sz="2400" dirty="0" smtClean="0"/>
              <a:t>sibling vertex to the parent,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and delete the both children</a:t>
            </a:r>
          </a:p>
        </p:txBody>
      </p:sp>
      <p:sp>
        <p:nvSpPr>
          <p:cNvPr id="138257" name="Freeform 17"/>
          <p:cNvSpPr>
            <a:spLocks/>
          </p:cNvSpPr>
          <p:nvPr/>
        </p:nvSpPr>
        <p:spPr bwMode="auto">
          <a:xfrm>
            <a:off x="6157664" y="5876950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8258" name="Freeform 18"/>
          <p:cNvSpPr>
            <a:spLocks/>
          </p:cNvSpPr>
          <p:nvPr/>
        </p:nvSpPr>
        <p:spPr bwMode="auto">
          <a:xfrm>
            <a:off x="6948239" y="5876950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8259" name="Freeform 19"/>
          <p:cNvSpPr>
            <a:spLocks/>
          </p:cNvSpPr>
          <p:nvPr/>
        </p:nvSpPr>
        <p:spPr bwMode="auto">
          <a:xfrm>
            <a:off x="7740401" y="5876950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8260" name="Freeform 20"/>
          <p:cNvSpPr>
            <a:spLocks/>
          </p:cNvSpPr>
          <p:nvPr/>
        </p:nvSpPr>
        <p:spPr bwMode="auto">
          <a:xfrm>
            <a:off x="6373564" y="5373712"/>
            <a:ext cx="792162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8261" name="Freeform 21"/>
          <p:cNvSpPr>
            <a:spLocks/>
          </p:cNvSpPr>
          <p:nvPr/>
        </p:nvSpPr>
        <p:spPr bwMode="auto">
          <a:xfrm>
            <a:off x="7957889" y="5372125"/>
            <a:ext cx="790575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8262" name="Freeform 22"/>
          <p:cNvSpPr>
            <a:spLocks/>
          </p:cNvSpPr>
          <p:nvPr/>
        </p:nvSpPr>
        <p:spPr bwMode="auto">
          <a:xfrm>
            <a:off x="6805364" y="4797450"/>
            <a:ext cx="1512887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8263" name="Line 23"/>
          <p:cNvSpPr>
            <a:spLocks noChangeShapeType="1"/>
          </p:cNvSpPr>
          <p:nvPr/>
        </p:nvSpPr>
        <p:spPr bwMode="auto">
          <a:xfrm flipV="1">
            <a:off x="7524501" y="436565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Skew would Grow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135937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Search/update time is linear in the depth of the target leaf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They are fast when the tree is balanced so that the height of the tree is low, but take long time when the tree is skewed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</a:t>
            </a:r>
            <a:r>
              <a:rPr lang="en-US" altLang="ja-JP" sz="2400" dirty="0" smtClean="0"/>
              <a:t> happens by many insertion at the same place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To fasten the operation, 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we need to derive something</a:t>
            </a:r>
          </a:p>
        </p:txBody>
      </p:sp>
      <p:sp>
        <p:nvSpPr>
          <p:cNvPr id="140292" name="Freeform 4"/>
          <p:cNvSpPr>
            <a:spLocks/>
          </p:cNvSpPr>
          <p:nvPr/>
        </p:nvSpPr>
        <p:spPr bwMode="auto">
          <a:xfrm>
            <a:off x="4211638" y="5732463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293" name="Freeform 5"/>
          <p:cNvSpPr>
            <a:spLocks/>
          </p:cNvSpPr>
          <p:nvPr/>
        </p:nvSpPr>
        <p:spPr bwMode="auto">
          <a:xfrm>
            <a:off x="5002213" y="5732463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294" name="Freeform 6"/>
          <p:cNvSpPr>
            <a:spLocks/>
          </p:cNvSpPr>
          <p:nvPr/>
        </p:nvSpPr>
        <p:spPr bwMode="auto">
          <a:xfrm>
            <a:off x="5794375" y="5732463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295" name="Freeform 7"/>
          <p:cNvSpPr>
            <a:spLocks/>
          </p:cNvSpPr>
          <p:nvPr/>
        </p:nvSpPr>
        <p:spPr bwMode="auto">
          <a:xfrm>
            <a:off x="4427538" y="5229225"/>
            <a:ext cx="792162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296" name="Freeform 8"/>
          <p:cNvSpPr>
            <a:spLocks/>
          </p:cNvSpPr>
          <p:nvPr/>
        </p:nvSpPr>
        <p:spPr bwMode="auto">
          <a:xfrm>
            <a:off x="6011863" y="5227638"/>
            <a:ext cx="790575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297" name="Freeform 9"/>
          <p:cNvSpPr>
            <a:spLocks/>
          </p:cNvSpPr>
          <p:nvPr/>
        </p:nvSpPr>
        <p:spPr bwMode="auto">
          <a:xfrm>
            <a:off x="4859338" y="4652963"/>
            <a:ext cx="1512887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298" name="Line 10"/>
          <p:cNvSpPr>
            <a:spLocks noChangeShapeType="1"/>
          </p:cNvSpPr>
          <p:nvPr/>
        </p:nvSpPr>
        <p:spPr bwMode="auto">
          <a:xfrm flipV="1">
            <a:off x="5578475" y="4221163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299" name="Freeform 11"/>
          <p:cNvSpPr>
            <a:spLocks/>
          </p:cNvSpPr>
          <p:nvPr/>
        </p:nvSpPr>
        <p:spPr bwMode="auto">
          <a:xfrm>
            <a:off x="8461375" y="6164263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300" name="Freeform 12"/>
          <p:cNvSpPr>
            <a:spLocks/>
          </p:cNvSpPr>
          <p:nvPr/>
        </p:nvSpPr>
        <p:spPr bwMode="auto">
          <a:xfrm>
            <a:off x="8243888" y="5589588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301" name="Freeform 13"/>
          <p:cNvSpPr>
            <a:spLocks/>
          </p:cNvSpPr>
          <p:nvPr/>
        </p:nvSpPr>
        <p:spPr bwMode="auto">
          <a:xfrm>
            <a:off x="8026400" y="5014913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302" name="Freeform 14"/>
          <p:cNvSpPr>
            <a:spLocks/>
          </p:cNvSpPr>
          <p:nvPr/>
        </p:nvSpPr>
        <p:spPr bwMode="auto">
          <a:xfrm>
            <a:off x="7808913" y="4440238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303" name="Freeform 15"/>
          <p:cNvSpPr>
            <a:spLocks/>
          </p:cNvSpPr>
          <p:nvPr/>
        </p:nvSpPr>
        <p:spPr bwMode="auto">
          <a:xfrm>
            <a:off x="7591425" y="3865563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304" name="Freeform 16"/>
          <p:cNvSpPr>
            <a:spLocks/>
          </p:cNvSpPr>
          <p:nvPr/>
        </p:nvSpPr>
        <p:spPr bwMode="auto">
          <a:xfrm>
            <a:off x="7373938" y="3290888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0305" name="Line 17"/>
          <p:cNvSpPr>
            <a:spLocks noChangeShapeType="1"/>
          </p:cNvSpPr>
          <p:nvPr/>
        </p:nvSpPr>
        <p:spPr bwMode="auto">
          <a:xfrm flipV="1">
            <a:off x="7596188" y="2852738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9" grpId="0" animBg="1"/>
      <p:bldP spid="140300" grpId="0" animBg="1"/>
      <p:bldP spid="140301" grpId="0" animBg="1"/>
      <p:bldP spid="140302" grpId="0" animBg="1"/>
      <p:bldP spid="140303" grpId="0" animBg="1"/>
      <p:bldP spid="140304" grpId="0" animBg="1"/>
      <p:bldP spid="14030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Eliminate the Skew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424862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Optimal search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n )</a:t>
            </a:r>
            <a:endParaRPr lang="en-US" altLang="ja-JP" sz="2400" b="1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So, try to bound the time by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 log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for some constant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When deep leaves exist, shallow places must be somewhere else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</a:t>
            </a:r>
            <a:r>
              <a:rPr lang="en-US" altLang="ja-JP" sz="2400" dirty="0" smtClean="0"/>
              <a:t> deepen the shallow area and make deep places shallow,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with keeping the ordering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400" dirty="0" smtClean="0"/>
              <a:t>This could be done by re-formulation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of trees locally, by rotating the children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and their parents</a:t>
            </a:r>
          </a:p>
        </p:txBody>
      </p:sp>
      <p:sp>
        <p:nvSpPr>
          <p:cNvPr id="139268" name="Freeform 4"/>
          <p:cNvSpPr>
            <a:spLocks/>
          </p:cNvSpPr>
          <p:nvPr/>
        </p:nvSpPr>
        <p:spPr bwMode="auto">
          <a:xfrm>
            <a:off x="5868988" y="5227638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9269" name="Freeform 5"/>
          <p:cNvSpPr>
            <a:spLocks/>
          </p:cNvSpPr>
          <p:nvPr/>
        </p:nvSpPr>
        <p:spPr bwMode="auto">
          <a:xfrm>
            <a:off x="6659563" y="5227638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9270" name="Freeform 6"/>
          <p:cNvSpPr>
            <a:spLocks/>
          </p:cNvSpPr>
          <p:nvPr/>
        </p:nvSpPr>
        <p:spPr bwMode="auto">
          <a:xfrm>
            <a:off x="7451725" y="5227638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9271" name="Freeform 7"/>
          <p:cNvSpPr>
            <a:spLocks/>
          </p:cNvSpPr>
          <p:nvPr/>
        </p:nvSpPr>
        <p:spPr bwMode="auto">
          <a:xfrm>
            <a:off x="6084888" y="4724400"/>
            <a:ext cx="792162" cy="360363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9272" name="Freeform 8"/>
          <p:cNvSpPr>
            <a:spLocks/>
          </p:cNvSpPr>
          <p:nvPr/>
        </p:nvSpPr>
        <p:spPr bwMode="auto">
          <a:xfrm>
            <a:off x="7669213" y="4722813"/>
            <a:ext cx="790575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9273" name="Freeform 9"/>
          <p:cNvSpPr>
            <a:spLocks/>
          </p:cNvSpPr>
          <p:nvPr/>
        </p:nvSpPr>
        <p:spPr bwMode="auto">
          <a:xfrm>
            <a:off x="6516688" y="4148138"/>
            <a:ext cx="1512887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9274" name="Line 10"/>
          <p:cNvSpPr>
            <a:spLocks noChangeShapeType="1"/>
          </p:cNvSpPr>
          <p:nvPr/>
        </p:nvSpPr>
        <p:spPr bwMode="auto">
          <a:xfrm flipV="1">
            <a:off x="7235825" y="3716338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9282" name="Freeform 18"/>
          <p:cNvSpPr>
            <a:spLocks/>
          </p:cNvSpPr>
          <p:nvPr/>
        </p:nvSpPr>
        <p:spPr bwMode="auto">
          <a:xfrm>
            <a:off x="5651500" y="5732463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9283" name="Freeform 19"/>
          <p:cNvSpPr>
            <a:spLocks/>
          </p:cNvSpPr>
          <p:nvPr/>
        </p:nvSpPr>
        <p:spPr bwMode="auto">
          <a:xfrm>
            <a:off x="5435600" y="6237288"/>
            <a:ext cx="431800" cy="3603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99" y="0"/>
              </a:cxn>
              <a:cxn ang="0">
                <a:pos x="499" y="363"/>
              </a:cxn>
            </a:cxnLst>
            <a:rect l="0" t="0" r="r" b="b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Binary Search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86656"/>
            <a:ext cx="8352928" cy="40322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conciseness, we assume that data is a collection of numbers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As preparation, sort the data</a:t>
            </a:r>
          </a:p>
          <a:p>
            <a:pPr>
              <a:buFontTx/>
              <a:buNone/>
            </a:pPr>
            <a:r>
              <a:rPr lang="en-US" altLang="ja-JP" sz="2400" dirty="0" smtClean="0"/>
              <a:t>Let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s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be the position (index) of 1st number,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be that of the last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For query </a:t>
            </a:r>
            <a:r>
              <a:rPr lang="en-US" altLang="ja-JP" sz="2400" dirty="0" smtClean="0"/>
              <a:t>of finding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q</a:t>
            </a:r>
            <a:r>
              <a:rPr lang="en-US" altLang="ja-JP" sz="2400" dirty="0" smtClean="0"/>
              <a:t>, we first look at the center</a:t>
            </a: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if the center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q</a:t>
            </a:r>
            <a:r>
              <a:rPr lang="en-US" altLang="ja-JP" sz="2400" dirty="0" smtClean="0"/>
              <a:t>, answer the position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if not, compare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q</a:t>
            </a:r>
            <a:r>
              <a:rPr lang="en-US" altLang="ja-JP" sz="2400" dirty="0" smtClean="0"/>
              <a:t> and center to refine the area to be searched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graphicFrame>
        <p:nvGraphicFramePr>
          <p:cNvPr id="6246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987958"/>
              </p:ext>
            </p:extLst>
          </p:nvPr>
        </p:nvGraphicFramePr>
        <p:xfrm>
          <a:off x="1763688" y="6142511"/>
          <a:ext cx="6096000" cy="519659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19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7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8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9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11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13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17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18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19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503" name="Line 39"/>
          <p:cNvSpPr>
            <a:spLocks noChangeShapeType="1"/>
          </p:cNvSpPr>
          <p:nvPr/>
        </p:nvSpPr>
        <p:spPr bwMode="auto">
          <a:xfrm>
            <a:off x="5076825" y="5589588"/>
            <a:ext cx="0" cy="50323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2504" name="Text Box 40"/>
          <p:cNvSpPr txBox="1">
            <a:spLocks noChangeArrowheads="1"/>
          </p:cNvSpPr>
          <p:nvPr/>
        </p:nvSpPr>
        <p:spPr bwMode="auto">
          <a:xfrm>
            <a:off x="1879600" y="5681663"/>
            <a:ext cx="300038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400" b="1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62505" name="Text Box 41"/>
          <p:cNvSpPr txBox="1">
            <a:spLocks noChangeArrowheads="1"/>
          </p:cNvSpPr>
          <p:nvPr/>
        </p:nvSpPr>
        <p:spPr bwMode="auto">
          <a:xfrm>
            <a:off x="7388225" y="5661025"/>
            <a:ext cx="2825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400" b="1">
                <a:solidFill>
                  <a:schemeClr val="accent2"/>
                </a:solidFill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03" grpId="0" animBg="1"/>
      <p:bldP spid="62504" grpId="0"/>
      <p:bldP spid="6250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6" name="AutoShape 96"/>
          <p:cNvSpPr>
            <a:spLocks noChangeArrowheads="1"/>
          </p:cNvSpPr>
          <p:nvPr/>
        </p:nvSpPr>
        <p:spPr bwMode="auto">
          <a:xfrm>
            <a:off x="1403350" y="4652963"/>
            <a:ext cx="649288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31" name="Line 51"/>
          <p:cNvSpPr>
            <a:spLocks noChangeShapeType="1"/>
          </p:cNvSpPr>
          <p:nvPr/>
        </p:nvSpPr>
        <p:spPr bwMode="auto">
          <a:xfrm flipV="1">
            <a:off x="901700" y="4076700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1732" name="Line 52"/>
          <p:cNvSpPr>
            <a:spLocks noChangeShapeType="1"/>
          </p:cNvSpPr>
          <p:nvPr/>
        </p:nvSpPr>
        <p:spPr bwMode="auto">
          <a:xfrm flipH="1" flipV="1">
            <a:off x="1404938" y="4076700"/>
            <a:ext cx="358775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Balancing by Rotation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42350" cy="388778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Suppose that there are consecutive two vertices such that the left is two more higher than the right</a:t>
            </a:r>
          </a:p>
          <a:p>
            <a:pPr>
              <a:buFontTx/>
              <a:buNone/>
            </a:pPr>
            <a:endParaRPr lang="en-US" altLang="ja-JP" sz="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swapping the positions of the parent and the child  (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rotation</a:t>
            </a:r>
            <a:r>
              <a:rPr lang="en-US" altLang="ja-JP" sz="2400" dirty="0" smtClean="0"/>
              <a:t>)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By a rotation, gap of the heights decreases by two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</p:txBody>
      </p:sp>
      <p:sp>
        <p:nvSpPr>
          <p:cNvPr id="71723" name="AutoShape 43"/>
          <p:cNvSpPr>
            <a:spLocks noChangeArrowheads="1"/>
          </p:cNvSpPr>
          <p:nvPr/>
        </p:nvSpPr>
        <p:spPr bwMode="auto">
          <a:xfrm>
            <a:off x="468313" y="4652963"/>
            <a:ext cx="936625" cy="19446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26" name="Oval 46"/>
          <p:cNvSpPr>
            <a:spLocks noChangeArrowheads="1"/>
          </p:cNvSpPr>
          <p:nvPr/>
        </p:nvSpPr>
        <p:spPr bwMode="auto">
          <a:xfrm>
            <a:off x="828675" y="45085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27" name="Oval 47"/>
          <p:cNvSpPr>
            <a:spLocks noChangeArrowheads="1"/>
          </p:cNvSpPr>
          <p:nvPr/>
        </p:nvSpPr>
        <p:spPr bwMode="auto">
          <a:xfrm>
            <a:off x="1620838" y="45815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33" name="AutoShape 53"/>
          <p:cNvSpPr>
            <a:spLocks noChangeArrowheads="1"/>
          </p:cNvSpPr>
          <p:nvPr/>
        </p:nvSpPr>
        <p:spPr bwMode="auto">
          <a:xfrm>
            <a:off x="2486025" y="4076700"/>
            <a:ext cx="646113" cy="18732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38" name="Line 58"/>
          <p:cNvSpPr>
            <a:spLocks noChangeShapeType="1"/>
          </p:cNvSpPr>
          <p:nvPr/>
        </p:nvSpPr>
        <p:spPr bwMode="auto">
          <a:xfrm flipH="1" flipV="1">
            <a:off x="2125663" y="3573463"/>
            <a:ext cx="719137" cy="5032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1739" name="Line 59"/>
          <p:cNvSpPr>
            <a:spLocks noChangeShapeType="1"/>
          </p:cNvSpPr>
          <p:nvPr/>
        </p:nvSpPr>
        <p:spPr bwMode="auto">
          <a:xfrm flipV="1">
            <a:off x="1406525" y="3644900"/>
            <a:ext cx="646113" cy="3603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1740" name="Oval 60"/>
          <p:cNvSpPr>
            <a:spLocks noChangeArrowheads="1"/>
          </p:cNvSpPr>
          <p:nvPr/>
        </p:nvSpPr>
        <p:spPr bwMode="auto">
          <a:xfrm>
            <a:off x="1981200" y="3500438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29" name="Oval 49"/>
          <p:cNvSpPr>
            <a:spLocks noChangeArrowheads="1"/>
          </p:cNvSpPr>
          <p:nvPr/>
        </p:nvSpPr>
        <p:spPr bwMode="auto">
          <a:xfrm>
            <a:off x="1260475" y="39338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37" name="Oval 57"/>
          <p:cNvSpPr>
            <a:spLocks noChangeArrowheads="1"/>
          </p:cNvSpPr>
          <p:nvPr/>
        </p:nvSpPr>
        <p:spPr bwMode="auto">
          <a:xfrm>
            <a:off x="2701925" y="40052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41" name="AutoShape 61"/>
          <p:cNvSpPr>
            <a:spLocks noChangeArrowheads="1"/>
          </p:cNvSpPr>
          <p:nvPr/>
        </p:nvSpPr>
        <p:spPr bwMode="auto">
          <a:xfrm>
            <a:off x="4356100" y="4508500"/>
            <a:ext cx="792163" cy="7921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CC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77" name="AutoShape 97"/>
          <p:cNvSpPr>
            <a:spLocks noChangeArrowheads="1"/>
          </p:cNvSpPr>
          <p:nvPr/>
        </p:nvSpPr>
        <p:spPr bwMode="auto">
          <a:xfrm>
            <a:off x="7162800" y="4795838"/>
            <a:ext cx="649288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80" name="Line 100"/>
          <p:cNvSpPr>
            <a:spLocks noChangeShapeType="1"/>
          </p:cNvSpPr>
          <p:nvPr/>
        </p:nvSpPr>
        <p:spPr bwMode="auto">
          <a:xfrm flipH="1" flipV="1">
            <a:off x="7885113" y="4292600"/>
            <a:ext cx="358775" cy="50323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1781" name="Line 101"/>
          <p:cNvSpPr>
            <a:spLocks noChangeShapeType="1"/>
          </p:cNvSpPr>
          <p:nvPr/>
        </p:nvSpPr>
        <p:spPr bwMode="auto">
          <a:xfrm flipV="1">
            <a:off x="7524750" y="4219575"/>
            <a:ext cx="287338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1782" name="AutoShape 102"/>
          <p:cNvSpPr>
            <a:spLocks noChangeArrowheads="1"/>
          </p:cNvSpPr>
          <p:nvPr/>
        </p:nvSpPr>
        <p:spPr bwMode="auto">
          <a:xfrm>
            <a:off x="5795963" y="4292600"/>
            <a:ext cx="936625" cy="20891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85" name="Oval 105"/>
          <p:cNvSpPr>
            <a:spLocks noChangeArrowheads="1"/>
          </p:cNvSpPr>
          <p:nvPr/>
        </p:nvSpPr>
        <p:spPr bwMode="auto">
          <a:xfrm>
            <a:off x="7380288" y="47244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87" name="AutoShape 107"/>
          <p:cNvSpPr>
            <a:spLocks noChangeArrowheads="1"/>
          </p:cNvSpPr>
          <p:nvPr/>
        </p:nvSpPr>
        <p:spPr bwMode="auto">
          <a:xfrm>
            <a:off x="7956550" y="4795838"/>
            <a:ext cx="646113" cy="158591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89" name="Line 109"/>
          <p:cNvSpPr>
            <a:spLocks noChangeShapeType="1"/>
          </p:cNvSpPr>
          <p:nvPr/>
        </p:nvSpPr>
        <p:spPr bwMode="auto">
          <a:xfrm flipH="1" flipV="1">
            <a:off x="7092950" y="3787775"/>
            <a:ext cx="719138" cy="431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1790" name="Line 110"/>
          <p:cNvSpPr>
            <a:spLocks noChangeShapeType="1"/>
          </p:cNvSpPr>
          <p:nvPr/>
        </p:nvSpPr>
        <p:spPr bwMode="auto">
          <a:xfrm flipV="1">
            <a:off x="6300788" y="3787775"/>
            <a:ext cx="792162" cy="431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1791" name="Oval 111"/>
          <p:cNvSpPr>
            <a:spLocks noChangeArrowheads="1"/>
          </p:cNvSpPr>
          <p:nvPr/>
        </p:nvSpPr>
        <p:spPr bwMode="auto">
          <a:xfrm>
            <a:off x="6948488" y="3643313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92" name="Oval 112"/>
          <p:cNvSpPr>
            <a:spLocks noChangeArrowheads="1"/>
          </p:cNvSpPr>
          <p:nvPr/>
        </p:nvSpPr>
        <p:spPr bwMode="auto">
          <a:xfrm>
            <a:off x="7740650" y="414813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93" name="Oval 113"/>
          <p:cNvSpPr>
            <a:spLocks noChangeArrowheads="1"/>
          </p:cNvSpPr>
          <p:nvPr/>
        </p:nvSpPr>
        <p:spPr bwMode="auto">
          <a:xfrm>
            <a:off x="8172450" y="472281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94" name="Line 114"/>
          <p:cNvSpPr>
            <a:spLocks noChangeShapeType="1"/>
          </p:cNvSpPr>
          <p:nvPr/>
        </p:nvSpPr>
        <p:spPr bwMode="auto">
          <a:xfrm flipH="1">
            <a:off x="1693863" y="5949950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1795" name="Text Box 115"/>
          <p:cNvSpPr txBox="1">
            <a:spLocks noChangeArrowheads="1"/>
          </p:cNvSpPr>
          <p:nvPr/>
        </p:nvSpPr>
        <p:spPr bwMode="auto">
          <a:xfrm>
            <a:off x="1771650" y="5991225"/>
            <a:ext cx="6511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 smtClean="0"/>
              <a:t>≥ 2</a:t>
            </a:r>
            <a:endParaRPr lang="ja-JP" altLang="en-US" dirty="0"/>
          </a:p>
        </p:txBody>
      </p:sp>
      <p:sp>
        <p:nvSpPr>
          <p:cNvPr id="71784" name="Oval 104"/>
          <p:cNvSpPr>
            <a:spLocks noChangeArrowheads="1"/>
          </p:cNvSpPr>
          <p:nvPr/>
        </p:nvSpPr>
        <p:spPr bwMode="auto">
          <a:xfrm>
            <a:off x="6156325" y="414813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1" grpId="0" animBg="1"/>
      <p:bldP spid="71777" grpId="0" animBg="1"/>
      <p:bldP spid="71780" grpId="0" animBg="1"/>
      <p:bldP spid="71781" grpId="0" animBg="1"/>
      <p:bldP spid="71782" grpId="0" animBg="1"/>
      <p:bldP spid="71785" grpId="0" animBg="1"/>
      <p:bldP spid="71787" grpId="0" animBg="1"/>
      <p:bldP spid="71789" grpId="0" animBg="1"/>
      <p:bldP spid="71790" grpId="0" animBg="1"/>
      <p:bldP spid="71791" grpId="0" animBg="1"/>
      <p:bldP spid="71792" grpId="0" animBg="1"/>
      <p:bldP spid="71793" grpId="0" animBg="1"/>
      <p:bldP spid="7178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Bounding the Height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95288" y="836712"/>
            <a:ext cx="8424862" cy="580548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any vertex, the heights of children do not differ two, by repeatedly applying the rotation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Can we say something about the height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?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ja-JP" altLang="en-US" sz="1400" dirty="0"/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there is at least one vertex of depth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k-1</a:t>
            </a:r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 smtClean="0"/>
              <a:t>(in another branch, branched at the root, or the child of the root)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At least two vertices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k-2</a:t>
            </a:r>
            <a:r>
              <a:rPr lang="en-US" altLang="ja-JP" sz="2400" dirty="0" smtClean="0"/>
              <a:t> </a:t>
            </a: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 smtClean="0"/>
              <a:t>(branched at the depth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dirty="0" smtClean="0"/>
              <a:t>or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dirty="0" smtClean="0"/>
              <a:t>)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At least </a:t>
            </a:r>
            <a:r>
              <a:rPr lang="en-US" altLang="ja-JP" sz="2400" b="1" dirty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h-1</a:t>
            </a:r>
            <a:r>
              <a:rPr lang="en-US" altLang="ja-JP" sz="2400" dirty="0" smtClean="0"/>
              <a:t> vertices of depth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k-h</a:t>
            </a:r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 smtClean="0"/>
              <a:t>(branched at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2h </a:t>
            </a:r>
            <a:r>
              <a:rPr lang="en-US" altLang="ja-JP" sz="2400" dirty="0" smtClean="0"/>
              <a:t>or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2h+1</a:t>
            </a:r>
            <a:r>
              <a:rPr lang="en-US" altLang="ja-JP" sz="2400" dirty="0" smtClean="0"/>
              <a:t>)</a:t>
            </a: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1400" dirty="0" smtClean="0"/>
              <a:t>                              ….</a:t>
            </a:r>
            <a:endParaRPr lang="ja-JP" altLang="en-US" sz="1400" dirty="0"/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number of vertices in the tree is at least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k/3 </a:t>
            </a:r>
            <a:endParaRPr lang="en-US" altLang="ja-JP" sz="2400" b="1" baseline="30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If </a:t>
            </a:r>
            <a:r>
              <a:rPr lang="en-US" altLang="ja-JP" sz="2400" dirty="0"/>
              <a:t>there </a:t>
            </a:r>
            <a:r>
              <a:rPr lang="en-US" altLang="ja-JP" sz="2400" dirty="0" smtClean="0"/>
              <a:t>are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leaves, height of tree is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3log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2 </a:t>
            </a:r>
            <a:r>
              <a:rPr lang="en-US" altLang="ja-JP" sz="2400" b="1" dirty="0">
                <a:solidFill>
                  <a:schemeClr val="accent2"/>
                </a:solidFill>
              </a:rPr>
              <a:t>n </a:t>
            </a:r>
            <a:r>
              <a:rPr lang="ja-JP" altLang="en-US" sz="2400" b="1" dirty="0">
                <a:solidFill>
                  <a:schemeClr val="accent2"/>
                </a:solidFill>
              </a:rPr>
              <a:t>＝ </a:t>
            </a:r>
            <a:r>
              <a:rPr lang="en-US" altLang="ja-JP" sz="2400" b="1" dirty="0">
                <a:solidFill>
                  <a:schemeClr val="accent2"/>
                </a:solidFill>
              </a:rPr>
              <a:t>O(log n) </a:t>
            </a:r>
          </a:p>
        </p:txBody>
      </p:sp>
      <p:sp>
        <p:nvSpPr>
          <p:cNvPr id="142367" name="Text Box 31"/>
          <p:cNvSpPr txBox="1">
            <a:spLocks noChangeArrowheads="1"/>
          </p:cNvSpPr>
          <p:nvPr/>
        </p:nvSpPr>
        <p:spPr bwMode="auto">
          <a:xfrm>
            <a:off x="620713" y="6308725"/>
            <a:ext cx="76962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tIns="10800" bIns="10800"/>
          <a:lstStyle/>
          <a:p>
            <a:pPr algn="ctr">
              <a:spcBef>
                <a:spcPct val="20000"/>
              </a:spcBef>
            </a:pPr>
            <a:r>
              <a:rPr lang="en-US" altLang="ja-JP" sz="2400" b="1" dirty="0" smtClean="0"/>
              <a:t>Such a tree of height </a:t>
            </a:r>
            <a:r>
              <a:rPr lang="en-US" altLang="ja-JP" sz="2400" b="1" dirty="0">
                <a:solidFill>
                  <a:schemeClr val="accent2"/>
                </a:solidFill>
              </a:rPr>
              <a:t>O(log n) </a:t>
            </a:r>
            <a:r>
              <a:rPr lang="en-US" altLang="ja-JP" sz="2400" b="1" dirty="0" smtClean="0"/>
              <a:t>is called a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balanced tree</a:t>
            </a:r>
            <a:endParaRPr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6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72" name="AutoShape 16"/>
          <p:cNvSpPr>
            <a:spLocks noChangeArrowheads="1"/>
          </p:cNvSpPr>
          <p:nvPr/>
        </p:nvSpPr>
        <p:spPr bwMode="auto">
          <a:xfrm>
            <a:off x="6227763" y="4292600"/>
            <a:ext cx="649287" cy="12969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for Search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5388"/>
            <a:ext cx="8424862" cy="309721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”Finding a value” needs to trace the path from the root to a leaf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time for the search is, at most, the depth of the tree</a:t>
            </a:r>
          </a:p>
          <a:p>
            <a:pPr>
              <a:buFontTx/>
              <a:buNone/>
            </a:pPr>
            <a:endParaRPr lang="ja-JP" altLang="en-US" sz="1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When #leaves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, the height </a:t>
            </a:r>
            <a:r>
              <a:rPr lang="en-US" altLang="ja-JP" sz="2400" dirty="0"/>
              <a:t>≤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3log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2 </a:t>
            </a:r>
            <a:r>
              <a:rPr lang="en-US" altLang="ja-JP" sz="2400" b="1" dirty="0">
                <a:solidFill>
                  <a:schemeClr val="accent2"/>
                </a:solidFill>
              </a:rPr>
              <a:t>n </a:t>
            </a:r>
            <a:r>
              <a:rPr lang="ja-JP" altLang="en-US" sz="2400" b="1" dirty="0">
                <a:solidFill>
                  <a:schemeClr val="accent2"/>
                </a:solidFill>
              </a:rPr>
              <a:t>＝ </a:t>
            </a:r>
            <a:r>
              <a:rPr lang="en-US" altLang="ja-JP" sz="2400" b="1" dirty="0">
                <a:solidFill>
                  <a:schemeClr val="accent2"/>
                </a:solidFill>
              </a:rPr>
              <a:t>O(log n)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>
                <a:sym typeface="Wingdings" panose="05000000000000000000" pitchFamily="2" charset="2"/>
              </a:rPr>
              <a:t> </a:t>
            </a:r>
            <a:r>
              <a:rPr lang="en-US" altLang="ja-JP" sz="2400" dirty="0" smtClean="0"/>
              <a:t>therefore, time for search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</a:p>
          <a:p>
            <a:pPr>
              <a:buFontTx/>
              <a:buNone/>
            </a:pPr>
            <a:endParaRPr lang="en-US" altLang="ja-JP" sz="2400" b="1" dirty="0">
              <a:solidFill>
                <a:schemeClr val="accent2"/>
              </a:solidFill>
            </a:endParaRPr>
          </a:p>
        </p:txBody>
      </p:sp>
      <p:sp>
        <p:nvSpPr>
          <p:cNvPr id="147461" name="AutoShape 5"/>
          <p:cNvSpPr>
            <a:spLocks noChangeArrowheads="1"/>
          </p:cNvSpPr>
          <p:nvPr/>
        </p:nvSpPr>
        <p:spPr bwMode="auto">
          <a:xfrm>
            <a:off x="7016750" y="4292600"/>
            <a:ext cx="649288" cy="12969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462" name="Line 6"/>
          <p:cNvSpPr>
            <a:spLocks noChangeShapeType="1"/>
          </p:cNvSpPr>
          <p:nvPr/>
        </p:nvSpPr>
        <p:spPr bwMode="auto">
          <a:xfrm flipV="1">
            <a:off x="6515100" y="3716338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63" name="Line 7"/>
          <p:cNvSpPr>
            <a:spLocks noChangeShapeType="1"/>
          </p:cNvSpPr>
          <p:nvPr/>
        </p:nvSpPr>
        <p:spPr bwMode="auto">
          <a:xfrm flipH="1" flipV="1">
            <a:off x="7018338" y="3716338"/>
            <a:ext cx="35877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64" name="Oval 8"/>
          <p:cNvSpPr>
            <a:spLocks noChangeArrowheads="1"/>
          </p:cNvSpPr>
          <p:nvPr/>
        </p:nvSpPr>
        <p:spPr bwMode="auto">
          <a:xfrm>
            <a:off x="6442075" y="414813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465" name="Oval 9"/>
          <p:cNvSpPr>
            <a:spLocks noChangeArrowheads="1"/>
          </p:cNvSpPr>
          <p:nvPr/>
        </p:nvSpPr>
        <p:spPr bwMode="auto">
          <a:xfrm>
            <a:off x="7234238" y="42211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466" name="AutoShape 10"/>
          <p:cNvSpPr>
            <a:spLocks noChangeArrowheads="1"/>
          </p:cNvSpPr>
          <p:nvPr/>
        </p:nvSpPr>
        <p:spPr bwMode="auto">
          <a:xfrm>
            <a:off x="8099425" y="3716338"/>
            <a:ext cx="646113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 flipH="1" flipV="1">
            <a:off x="7739063" y="3213100"/>
            <a:ext cx="719137" cy="50323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68" name="Line 12"/>
          <p:cNvSpPr>
            <a:spLocks noChangeShapeType="1"/>
          </p:cNvSpPr>
          <p:nvPr/>
        </p:nvSpPr>
        <p:spPr bwMode="auto">
          <a:xfrm flipV="1">
            <a:off x="7019925" y="3284538"/>
            <a:ext cx="646113" cy="3603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69" name="Oval 13"/>
          <p:cNvSpPr>
            <a:spLocks noChangeArrowheads="1"/>
          </p:cNvSpPr>
          <p:nvPr/>
        </p:nvSpPr>
        <p:spPr bwMode="auto">
          <a:xfrm>
            <a:off x="7594600" y="3140075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470" name="Oval 14"/>
          <p:cNvSpPr>
            <a:spLocks noChangeArrowheads="1"/>
          </p:cNvSpPr>
          <p:nvPr/>
        </p:nvSpPr>
        <p:spPr bwMode="auto">
          <a:xfrm>
            <a:off x="6873875" y="35734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471" name="Oval 15"/>
          <p:cNvSpPr>
            <a:spLocks noChangeArrowheads="1"/>
          </p:cNvSpPr>
          <p:nvPr/>
        </p:nvSpPr>
        <p:spPr bwMode="auto">
          <a:xfrm>
            <a:off x="8315325" y="36449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Effects by Rotation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513"/>
            <a:ext cx="8569200" cy="439261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When we rotate the tree at vertex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, are there any new vertex such that we now have to rotate the vertex?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descendants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: OK, the heights of their children do not change</a:t>
            </a: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non-ancestor &amp; </a:t>
            </a:r>
            <a:r>
              <a:rPr lang="en-US" altLang="ja-JP" sz="2400" dirty="0" smtClean="0"/>
              <a:t>non-descendants </a:t>
            </a:r>
            <a:r>
              <a:rPr lang="en-US" altLang="ja-JP" sz="2400" dirty="0"/>
              <a:t>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 </a:t>
            </a:r>
            <a:r>
              <a:rPr lang="en-US" altLang="ja-JP" sz="2400" dirty="0" smtClean="0"/>
              <a:t>is also OK</a:t>
            </a: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For ancestors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, the height of one child can change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… so, if we rotate at a vertex, its ancestors may have to be rotated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We thus rotate from the vertex to the root, iteratively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642350" cy="56165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insert or delete a vertex, then its ancestors may violate the condition to be balanced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height increase/decreases by one, thus one rotation is sufficient to each ancestor</a:t>
            </a:r>
          </a:p>
          <a:p>
            <a:pPr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Trace the ancestors from the vertex operated, and perform rotation if necessary </a:t>
            </a:r>
            <a:r>
              <a:rPr lang="en-US" altLang="ja-JP" sz="2400" dirty="0" smtClean="0"/>
              <a:t>(can stop </a:t>
            </a:r>
            <a:r>
              <a:rPr lang="en-US" altLang="ja-JP" sz="2400" dirty="0"/>
              <a:t>if rotation is not needed at an ancestor)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/>
              <a:t> </a:t>
            </a:r>
            <a:r>
              <a:rPr lang="en-US" altLang="ja-JP" sz="2400" dirty="0"/>
              <a:t>The height of tree is </a:t>
            </a:r>
            <a:r>
              <a:rPr lang="en-US" altLang="ja-JP" sz="2400" b="1" dirty="0">
                <a:solidFill>
                  <a:schemeClr val="accent2"/>
                </a:solidFill>
              </a:rPr>
              <a:t>O(log n)</a:t>
            </a:r>
            <a:r>
              <a:rPr lang="en-US" altLang="ja-JP" sz="2400" dirty="0"/>
              <a:t>, and a rotation</a:t>
            </a:r>
          </a:p>
          <a:p>
            <a:pPr>
              <a:buFontTx/>
              <a:buNone/>
            </a:pPr>
            <a:r>
              <a:rPr lang="en-US" altLang="ja-JP" sz="2400" dirty="0"/>
              <a:t> can be done in a constant time, thus </a:t>
            </a:r>
          </a:p>
          <a:p>
            <a:pPr>
              <a:buFontTx/>
              <a:buNone/>
            </a:pPr>
            <a:r>
              <a:rPr lang="en-US" altLang="ja-JP" sz="2400" dirty="0"/>
              <a:t> insertion and deletion with re-balancing </a:t>
            </a:r>
          </a:p>
          <a:p>
            <a:pPr>
              <a:buFontTx/>
              <a:buNone/>
            </a:pPr>
            <a:r>
              <a:rPr lang="en-US" altLang="ja-JP" sz="2400" dirty="0"/>
              <a:t>can be done in </a:t>
            </a:r>
            <a:r>
              <a:rPr lang="en-US" altLang="ja-JP" sz="2400" b="1" dirty="0">
                <a:solidFill>
                  <a:schemeClr val="accent2"/>
                </a:solidFill>
              </a:rPr>
              <a:t>O(log n)</a:t>
            </a:r>
            <a:r>
              <a:rPr lang="en-US" altLang="ja-JP" sz="2400" dirty="0"/>
              <a:t> time</a:t>
            </a: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This rotation does not affect to any its ancestor</a:t>
            </a:r>
          </a:p>
          <a:p>
            <a:pPr>
              <a:buFontTx/>
              <a:buNone/>
            </a:pPr>
            <a:r>
              <a:rPr lang="en-US" altLang="ja-JP" sz="2400" dirty="0"/>
              <a:t>  (the number of descendants is not changed by rotation)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</p:txBody>
      </p:sp>
      <p:sp>
        <p:nvSpPr>
          <p:cNvPr id="146434" name="AutoShape 2"/>
          <p:cNvSpPr>
            <a:spLocks noChangeArrowheads="1"/>
          </p:cNvSpPr>
          <p:nvPr/>
        </p:nvSpPr>
        <p:spPr bwMode="auto">
          <a:xfrm>
            <a:off x="7235700" y="4508054"/>
            <a:ext cx="649288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35" name="Line 3"/>
          <p:cNvSpPr>
            <a:spLocks noChangeShapeType="1"/>
          </p:cNvSpPr>
          <p:nvPr/>
        </p:nvSpPr>
        <p:spPr bwMode="auto">
          <a:xfrm flipV="1">
            <a:off x="6732463" y="4149279"/>
            <a:ext cx="433387" cy="3603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36" name="Line 4"/>
          <p:cNvSpPr>
            <a:spLocks noChangeShapeType="1"/>
          </p:cNvSpPr>
          <p:nvPr/>
        </p:nvSpPr>
        <p:spPr bwMode="auto">
          <a:xfrm flipH="1" flipV="1">
            <a:off x="7237288" y="4149279"/>
            <a:ext cx="358775" cy="3603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Insertion and Deletion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auto">
          <a:xfrm>
            <a:off x="6300663" y="4509641"/>
            <a:ext cx="936625" cy="158432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0" name="Oval 8"/>
          <p:cNvSpPr>
            <a:spLocks noChangeArrowheads="1"/>
          </p:cNvSpPr>
          <p:nvPr/>
        </p:nvSpPr>
        <p:spPr bwMode="auto">
          <a:xfrm>
            <a:off x="6661025" y="4436616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1" name="Oval 9"/>
          <p:cNvSpPr>
            <a:spLocks noChangeArrowheads="1"/>
          </p:cNvSpPr>
          <p:nvPr/>
        </p:nvSpPr>
        <p:spPr bwMode="auto">
          <a:xfrm>
            <a:off x="7453188" y="4436616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2" name="AutoShape 10"/>
          <p:cNvSpPr>
            <a:spLocks noChangeArrowheads="1"/>
          </p:cNvSpPr>
          <p:nvPr/>
        </p:nvSpPr>
        <p:spPr bwMode="auto">
          <a:xfrm>
            <a:off x="8318375" y="4149279"/>
            <a:ext cx="646113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3" name="Line 11"/>
          <p:cNvSpPr>
            <a:spLocks noChangeShapeType="1"/>
          </p:cNvSpPr>
          <p:nvPr/>
        </p:nvSpPr>
        <p:spPr bwMode="auto">
          <a:xfrm flipH="1" flipV="1">
            <a:off x="7958013" y="3646041"/>
            <a:ext cx="719137" cy="50323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44" name="Line 12"/>
          <p:cNvSpPr>
            <a:spLocks noChangeShapeType="1"/>
          </p:cNvSpPr>
          <p:nvPr/>
        </p:nvSpPr>
        <p:spPr bwMode="auto">
          <a:xfrm flipV="1">
            <a:off x="7238875" y="3717479"/>
            <a:ext cx="646113" cy="3603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45" name="Oval 13"/>
          <p:cNvSpPr>
            <a:spLocks noChangeArrowheads="1"/>
          </p:cNvSpPr>
          <p:nvPr/>
        </p:nvSpPr>
        <p:spPr bwMode="auto">
          <a:xfrm>
            <a:off x="7813550" y="3573016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6" name="Oval 14"/>
          <p:cNvSpPr>
            <a:spLocks noChangeArrowheads="1"/>
          </p:cNvSpPr>
          <p:nvPr/>
        </p:nvSpPr>
        <p:spPr bwMode="auto">
          <a:xfrm>
            <a:off x="7092825" y="4006404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7" name="Oval 15"/>
          <p:cNvSpPr>
            <a:spLocks noChangeArrowheads="1"/>
          </p:cNvSpPr>
          <p:nvPr/>
        </p:nvSpPr>
        <p:spPr bwMode="auto">
          <a:xfrm>
            <a:off x="8534275" y="4077841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63" name="Oval 31"/>
          <p:cNvSpPr>
            <a:spLocks noChangeArrowheads="1"/>
          </p:cNvSpPr>
          <p:nvPr/>
        </p:nvSpPr>
        <p:spPr bwMode="auto">
          <a:xfrm>
            <a:off x="6659438" y="5949504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AutoShape 2"/>
          <p:cNvSpPr>
            <a:spLocks noChangeArrowheads="1"/>
          </p:cNvSpPr>
          <p:nvPr/>
        </p:nvSpPr>
        <p:spPr bwMode="auto">
          <a:xfrm>
            <a:off x="1403350" y="4652963"/>
            <a:ext cx="649288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  <a:p>
            <a:pPr algn="ctr"/>
            <a:r>
              <a:rPr lang="en-US" altLang="ja-JP"/>
              <a:t>30</a:t>
            </a:r>
          </a:p>
        </p:txBody>
      </p:sp>
      <p:sp>
        <p:nvSpPr>
          <p:cNvPr id="143363" name="Line 3"/>
          <p:cNvSpPr>
            <a:spLocks noChangeShapeType="1"/>
          </p:cNvSpPr>
          <p:nvPr/>
        </p:nvSpPr>
        <p:spPr bwMode="auto">
          <a:xfrm flipV="1">
            <a:off x="901700" y="4076700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364" name="Line 4"/>
          <p:cNvSpPr>
            <a:spLocks noChangeShapeType="1"/>
          </p:cNvSpPr>
          <p:nvPr/>
        </p:nvSpPr>
        <p:spPr bwMode="auto">
          <a:xfrm flipH="1" flipV="1">
            <a:off x="1404938" y="4076700"/>
            <a:ext cx="358775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Rotation by Other Criteria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351837" cy="388778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006600"/>
                </a:solidFill>
              </a:rPr>
              <a:t>New criteria:</a:t>
            </a:r>
            <a:r>
              <a:rPr lang="en-US" altLang="ja-JP" sz="2400" dirty="0" smtClean="0"/>
              <a:t> the size of a </a:t>
            </a:r>
            <a:r>
              <a:rPr lang="en-US" altLang="ja-JP" sz="2400" dirty="0" err="1" smtClean="0"/>
              <a:t>subtree</a:t>
            </a:r>
            <a:r>
              <a:rPr lang="en-US" altLang="ja-JP" sz="2400" dirty="0" smtClean="0"/>
              <a:t> rooted at its grandchild is more than half, then rotate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By rotating, the maximum size of grandchildren will decrease at least one</a:t>
            </a: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</a:t>
            </a:r>
            <a:r>
              <a:rPr lang="en-US" altLang="ja-JP" sz="2400" dirty="0" smtClean="0"/>
              <a:t> the size of </a:t>
            </a:r>
            <a:r>
              <a:rPr lang="en-US" altLang="ja-JP" sz="2400" dirty="0" err="1" smtClean="0"/>
              <a:t>subtree</a:t>
            </a:r>
            <a:r>
              <a:rPr lang="en-US" altLang="ja-JP" sz="2400" dirty="0" smtClean="0"/>
              <a:t> gets half by going down two levels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</p:txBody>
      </p:sp>
      <p:sp>
        <p:nvSpPr>
          <p:cNvPr id="143367" name="AutoShape 7"/>
          <p:cNvSpPr>
            <a:spLocks noChangeArrowheads="1"/>
          </p:cNvSpPr>
          <p:nvPr/>
        </p:nvSpPr>
        <p:spPr bwMode="auto">
          <a:xfrm>
            <a:off x="468313" y="4652963"/>
            <a:ext cx="936625" cy="19446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  <a:p>
            <a:pPr algn="ctr"/>
            <a:endParaRPr lang="en-US" altLang="ja-JP"/>
          </a:p>
          <a:p>
            <a:pPr algn="ctr"/>
            <a:r>
              <a:rPr lang="en-US" altLang="ja-JP"/>
              <a:t>50%</a:t>
            </a:r>
          </a:p>
        </p:txBody>
      </p:sp>
      <p:sp>
        <p:nvSpPr>
          <p:cNvPr id="143368" name="Oval 8"/>
          <p:cNvSpPr>
            <a:spLocks noChangeArrowheads="1"/>
          </p:cNvSpPr>
          <p:nvPr/>
        </p:nvSpPr>
        <p:spPr bwMode="auto">
          <a:xfrm>
            <a:off x="828675" y="45085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69" name="Oval 9"/>
          <p:cNvSpPr>
            <a:spLocks noChangeArrowheads="1"/>
          </p:cNvSpPr>
          <p:nvPr/>
        </p:nvSpPr>
        <p:spPr bwMode="auto">
          <a:xfrm>
            <a:off x="1620838" y="45815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70" name="AutoShape 10"/>
          <p:cNvSpPr>
            <a:spLocks noChangeArrowheads="1"/>
          </p:cNvSpPr>
          <p:nvPr/>
        </p:nvSpPr>
        <p:spPr bwMode="auto">
          <a:xfrm>
            <a:off x="2486025" y="4076700"/>
            <a:ext cx="646113" cy="12969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ja-JP" altLang="en-US"/>
          </a:p>
          <a:p>
            <a:pPr algn="ctr"/>
            <a:r>
              <a:rPr lang="en-US" altLang="ja-JP"/>
              <a:t>20</a:t>
            </a:r>
          </a:p>
        </p:txBody>
      </p:sp>
      <p:sp>
        <p:nvSpPr>
          <p:cNvPr id="143371" name="Line 11"/>
          <p:cNvSpPr>
            <a:spLocks noChangeShapeType="1"/>
          </p:cNvSpPr>
          <p:nvPr/>
        </p:nvSpPr>
        <p:spPr bwMode="auto">
          <a:xfrm flipH="1" flipV="1">
            <a:off x="2125663" y="3573463"/>
            <a:ext cx="719137" cy="5032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372" name="Line 12"/>
          <p:cNvSpPr>
            <a:spLocks noChangeShapeType="1"/>
          </p:cNvSpPr>
          <p:nvPr/>
        </p:nvSpPr>
        <p:spPr bwMode="auto">
          <a:xfrm flipV="1">
            <a:off x="1406525" y="3644900"/>
            <a:ext cx="646113" cy="3603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373" name="Oval 13"/>
          <p:cNvSpPr>
            <a:spLocks noChangeArrowheads="1"/>
          </p:cNvSpPr>
          <p:nvPr/>
        </p:nvSpPr>
        <p:spPr bwMode="auto">
          <a:xfrm>
            <a:off x="1981200" y="3500438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74" name="Oval 14"/>
          <p:cNvSpPr>
            <a:spLocks noChangeArrowheads="1"/>
          </p:cNvSpPr>
          <p:nvPr/>
        </p:nvSpPr>
        <p:spPr bwMode="auto">
          <a:xfrm>
            <a:off x="1260475" y="39338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75" name="Oval 15"/>
          <p:cNvSpPr>
            <a:spLocks noChangeArrowheads="1"/>
          </p:cNvSpPr>
          <p:nvPr/>
        </p:nvSpPr>
        <p:spPr bwMode="auto">
          <a:xfrm>
            <a:off x="2701925" y="40052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76" name="AutoShape 16"/>
          <p:cNvSpPr>
            <a:spLocks noChangeArrowheads="1"/>
          </p:cNvSpPr>
          <p:nvPr/>
        </p:nvSpPr>
        <p:spPr bwMode="auto">
          <a:xfrm>
            <a:off x="4356100" y="4508500"/>
            <a:ext cx="792163" cy="7921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CC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77" name="AutoShape 17"/>
          <p:cNvSpPr>
            <a:spLocks noChangeArrowheads="1"/>
          </p:cNvSpPr>
          <p:nvPr/>
        </p:nvSpPr>
        <p:spPr bwMode="auto">
          <a:xfrm>
            <a:off x="7162800" y="4795838"/>
            <a:ext cx="649288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ja-JP" altLang="en-US"/>
          </a:p>
          <a:p>
            <a:pPr algn="ctr"/>
            <a:r>
              <a:rPr lang="en-US" altLang="ja-JP"/>
              <a:t>30</a:t>
            </a:r>
          </a:p>
        </p:txBody>
      </p:sp>
      <p:sp>
        <p:nvSpPr>
          <p:cNvPr id="143378" name="Line 18"/>
          <p:cNvSpPr>
            <a:spLocks noChangeShapeType="1"/>
          </p:cNvSpPr>
          <p:nvPr/>
        </p:nvSpPr>
        <p:spPr bwMode="auto">
          <a:xfrm flipH="1" flipV="1">
            <a:off x="7885113" y="4292600"/>
            <a:ext cx="358775" cy="50323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379" name="Line 19"/>
          <p:cNvSpPr>
            <a:spLocks noChangeShapeType="1"/>
          </p:cNvSpPr>
          <p:nvPr/>
        </p:nvSpPr>
        <p:spPr bwMode="auto">
          <a:xfrm flipV="1">
            <a:off x="7524750" y="4219575"/>
            <a:ext cx="287338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380" name="AutoShape 20"/>
          <p:cNvSpPr>
            <a:spLocks noChangeArrowheads="1"/>
          </p:cNvSpPr>
          <p:nvPr/>
        </p:nvSpPr>
        <p:spPr bwMode="auto">
          <a:xfrm>
            <a:off x="5795963" y="4292600"/>
            <a:ext cx="936625" cy="180022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81" name="Oval 21"/>
          <p:cNvSpPr>
            <a:spLocks noChangeArrowheads="1"/>
          </p:cNvSpPr>
          <p:nvPr/>
        </p:nvSpPr>
        <p:spPr bwMode="auto">
          <a:xfrm>
            <a:off x="7380288" y="47244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82" name="AutoShape 22"/>
          <p:cNvSpPr>
            <a:spLocks noChangeArrowheads="1"/>
          </p:cNvSpPr>
          <p:nvPr/>
        </p:nvSpPr>
        <p:spPr bwMode="auto">
          <a:xfrm>
            <a:off x="7956550" y="4795838"/>
            <a:ext cx="646113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  <a:p>
            <a:pPr algn="ctr"/>
            <a:r>
              <a:rPr lang="en-US" altLang="ja-JP"/>
              <a:t>20</a:t>
            </a:r>
          </a:p>
        </p:txBody>
      </p:sp>
      <p:sp>
        <p:nvSpPr>
          <p:cNvPr id="143383" name="Line 23"/>
          <p:cNvSpPr>
            <a:spLocks noChangeShapeType="1"/>
          </p:cNvSpPr>
          <p:nvPr/>
        </p:nvSpPr>
        <p:spPr bwMode="auto">
          <a:xfrm flipH="1" flipV="1">
            <a:off x="7092950" y="3787775"/>
            <a:ext cx="719138" cy="431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384" name="Line 24"/>
          <p:cNvSpPr>
            <a:spLocks noChangeShapeType="1"/>
          </p:cNvSpPr>
          <p:nvPr/>
        </p:nvSpPr>
        <p:spPr bwMode="auto">
          <a:xfrm flipV="1">
            <a:off x="6300788" y="3787775"/>
            <a:ext cx="792162" cy="431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385" name="Oval 25"/>
          <p:cNvSpPr>
            <a:spLocks noChangeArrowheads="1"/>
          </p:cNvSpPr>
          <p:nvPr/>
        </p:nvSpPr>
        <p:spPr bwMode="auto">
          <a:xfrm>
            <a:off x="6948488" y="3643313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86" name="Oval 26"/>
          <p:cNvSpPr>
            <a:spLocks noChangeArrowheads="1"/>
          </p:cNvSpPr>
          <p:nvPr/>
        </p:nvSpPr>
        <p:spPr bwMode="auto">
          <a:xfrm>
            <a:off x="7740650" y="414813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87" name="Oval 27"/>
          <p:cNvSpPr>
            <a:spLocks noChangeArrowheads="1"/>
          </p:cNvSpPr>
          <p:nvPr/>
        </p:nvSpPr>
        <p:spPr bwMode="auto">
          <a:xfrm>
            <a:off x="8172450" y="472281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90" name="Oval 30"/>
          <p:cNvSpPr>
            <a:spLocks noChangeArrowheads="1"/>
          </p:cNvSpPr>
          <p:nvPr/>
        </p:nvSpPr>
        <p:spPr bwMode="auto">
          <a:xfrm>
            <a:off x="6156325" y="414813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6" grpId="0" animBg="1"/>
      <p:bldP spid="143377" grpId="0" animBg="1"/>
      <p:bldP spid="143378" grpId="0" animBg="1"/>
      <p:bldP spid="143379" grpId="0" animBg="1"/>
      <p:bldP spid="143380" grpId="0" animBg="1"/>
      <p:bldP spid="143381" grpId="0" animBg="1"/>
      <p:bldP spid="143382" grpId="0" animBg="1"/>
      <p:bldP spid="143383" grpId="0" animBg="1"/>
      <p:bldP spid="143384" grpId="0" animBg="1"/>
      <p:bldP spid="143385" grpId="0" animBg="1"/>
      <p:bldP spid="143386" grpId="0" animBg="1"/>
      <p:bldP spid="143387" grpId="0" animBg="1"/>
      <p:bldP spid="14339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height of Tree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280" y="1152525"/>
            <a:ext cx="8497192" cy="18446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Get half by </a:t>
            </a:r>
            <a:r>
              <a:rPr lang="en-US" altLang="ja-JP" sz="2400" dirty="0"/>
              <a:t>t</a:t>
            </a:r>
            <a:r>
              <a:rPr lang="en-US" altLang="ja-JP" sz="2400" dirty="0" smtClean="0"/>
              <a:t>wo levels, thus we can go down at most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2log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2 </a:t>
            </a:r>
            <a:r>
              <a:rPr lang="en-US" altLang="ja-JP" sz="2400" b="1" dirty="0">
                <a:solidFill>
                  <a:schemeClr val="accent2"/>
                </a:solidFill>
              </a:rPr>
              <a:t>n </a:t>
            </a:r>
            <a:r>
              <a:rPr lang="en-US" altLang="ja-JP" sz="2400" dirty="0" smtClean="0"/>
              <a:t>levels</a:t>
            </a: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 </a:t>
            </a:r>
            <a:r>
              <a:rPr lang="en-US" altLang="ja-JP" sz="2400" dirty="0"/>
              <a:t>the height is at most </a:t>
            </a:r>
            <a:r>
              <a:rPr lang="en-US" altLang="ja-JP" sz="2400" b="1" dirty="0">
                <a:solidFill>
                  <a:schemeClr val="accent2"/>
                </a:solidFill>
              </a:rPr>
              <a:t>4log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2 </a:t>
            </a:r>
            <a:r>
              <a:rPr lang="en-US" altLang="ja-JP" sz="2400" b="1" dirty="0">
                <a:solidFill>
                  <a:schemeClr val="accent2"/>
                </a:solidFill>
              </a:rPr>
              <a:t>n </a:t>
            </a:r>
            <a:r>
              <a:rPr lang="ja-JP" altLang="en-US" sz="2400" b="1" dirty="0">
                <a:solidFill>
                  <a:schemeClr val="accent2"/>
                </a:solidFill>
              </a:rPr>
              <a:t>＝ </a:t>
            </a:r>
            <a:r>
              <a:rPr lang="en-US" altLang="ja-JP" sz="2400" b="1" dirty="0">
                <a:solidFill>
                  <a:schemeClr val="accent2"/>
                </a:solidFill>
              </a:rPr>
              <a:t>O(log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n)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if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#leaves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endParaRPr lang="en-US" altLang="ja-JP" sz="2400" b="1" dirty="0">
              <a:solidFill>
                <a:schemeClr val="accent2"/>
              </a:solidFill>
            </a:endParaRPr>
          </a:p>
        </p:txBody>
      </p: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4208463" y="4508500"/>
            <a:ext cx="649287" cy="12969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  <a:p>
            <a:pPr algn="ctr"/>
            <a:r>
              <a:rPr lang="en-US" altLang="ja-JP"/>
              <a:t>30</a:t>
            </a:r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 flipV="1">
            <a:off x="3706813" y="3932238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1559" name="Line 7"/>
          <p:cNvSpPr>
            <a:spLocks noChangeShapeType="1"/>
          </p:cNvSpPr>
          <p:nvPr/>
        </p:nvSpPr>
        <p:spPr bwMode="auto">
          <a:xfrm flipH="1" flipV="1">
            <a:off x="4210050" y="3932238"/>
            <a:ext cx="35877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1560" name="AutoShape 8"/>
          <p:cNvSpPr>
            <a:spLocks noChangeArrowheads="1"/>
          </p:cNvSpPr>
          <p:nvPr/>
        </p:nvSpPr>
        <p:spPr bwMode="auto">
          <a:xfrm>
            <a:off x="3273425" y="4508500"/>
            <a:ext cx="936625" cy="19446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  <a:p>
            <a:pPr algn="ctr"/>
            <a:endParaRPr lang="en-US" altLang="ja-JP"/>
          </a:p>
          <a:p>
            <a:pPr algn="ctr"/>
            <a:r>
              <a:rPr lang="en-US" altLang="ja-JP"/>
              <a:t>50%</a:t>
            </a:r>
          </a:p>
        </p:txBody>
      </p:sp>
      <p:sp>
        <p:nvSpPr>
          <p:cNvPr id="151561" name="Oval 9"/>
          <p:cNvSpPr>
            <a:spLocks noChangeArrowheads="1"/>
          </p:cNvSpPr>
          <p:nvPr/>
        </p:nvSpPr>
        <p:spPr bwMode="auto">
          <a:xfrm>
            <a:off x="3633788" y="436403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1562" name="Oval 10"/>
          <p:cNvSpPr>
            <a:spLocks noChangeArrowheads="1"/>
          </p:cNvSpPr>
          <p:nvPr/>
        </p:nvSpPr>
        <p:spPr bwMode="auto">
          <a:xfrm>
            <a:off x="4425950" y="44370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5291138" y="3932238"/>
            <a:ext cx="646112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ja-JP" altLang="en-US"/>
          </a:p>
          <a:p>
            <a:pPr algn="ctr"/>
            <a:r>
              <a:rPr lang="en-US" altLang="ja-JP"/>
              <a:t>20</a:t>
            </a:r>
          </a:p>
        </p:txBody>
      </p:sp>
      <p:sp>
        <p:nvSpPr>
          <p:cNvPr id="151564" name="Line 12"/>
          <p:cNvSpPr>
            <a:spLocks noChangeShapeType="1"/>
          </p:cNvSpPr>
          <p:nvPr/>
        </p:nvSpPr>
        <p:spPr bwMode="auto">
          <a:xfrm flipH="1" flipV="1">
            <a:off x="4930775" y="3429000"/>
            <a:ext cx="719138" cy="50323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1565" name="Line 13"/>
          <p:cNvSpPr>
            <a:spLocks noChangeShapeType="1"/>
          </p:cNvSpPr>
          <p:nvPr/>
        </p:nvSpPr>
        <p:spPr bwMode="auto">
          <a:xfrm flipV="1">
            <a:off x="4211638" y="3500438"/>
            <a:ext cx="646112" cy="3603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1566" name="Oval 14"/>
          <p:cNvSpPr>
            <a:spLocks noChangeArrowheads="1"/>
          </p:cNvSpPr>
          <p:nvPr/>
        </p:nvSpPr>
        <p:spPr bwMode="auto">
          <a:xfrm>
            <a:off x="4786313" y="3355975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1567" name="Oval 15"/>
          <p:cNvSpPr>
            <a:spLocks noChangeArrowheads="1"/>
          </p:cNvSpPr>
          <p:nvPr/>
        </p:nvSpPr>
        <p:spPr bwMode="auto">
          <a:xfrm>
            <a:off x="4065588" y="37893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1568" name="Oval 16"/>
          <p:cNvSpPr>
            <a:spLocks noChangeArrowheads="1"/>
          </p:cNvSpPr>
          <p:nvPr/>
        </p:nvSpPr>
        <p:spPr bwMode="auto">
          <a:xfrm>
            <a:off x="5507038" y="38608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AutoShape 2"/>
          <p:cNvSpPr>
            <a:spLocks noChangeArrowheads="1"/>
          </p:cNvSpPr>
          <p:nvPr/>
        </p:nvSpPr>
        <p:spPr bwMode="auto">
          <a:xfrm>
            <a:off x="7019925" y="4868863"/>
            <a:ext cx="649288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2579" name="Line 3"/>
          <p:cNvSpPr>
            <a:spLocks noChangeShapeType="1"/>
          </p:cNvSpPr>
          <p:nvPr/>
        </p:nvSpPr>
        <p:spPr bwMode="auto">
          <a:xfrm flipV="1">
            <a:off x="6518275" y="4292600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2580" name="Line 4"/>
          <p:cNvSpPr>
            <a:spLocks noChangeShapeType="1"/>
          </p:cNvSpPr>
          <p:nvPr/>
        </p:nvSpPr>
        <p:spPr bwMode="auto">
          <a:xfrm flipH="1" flipV="1">
            <a:off x="7021513" y="4292600"/>
            <a:ext cx="358775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Insertion and Deletion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893175" cy="547211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This rotation does not affect to any its ancestor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(the number of descendants is not changed by rotation)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Trace the ancestors from the vertex operated, and perform rotation if necessary (not stop even if rotation is not needed at an ancestor)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height of tree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, and a rotation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can be done in a constant time, thus 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insertion and deletion with re-balancing </a:t>
            </a:r>
          </a:p>
          <a:p>
            <a:pPr>
              <a:buFontTx/>
              <a:buNone/>
            </a:pPr>
            <a:r>
              <a:rPr lang="en-US" altLang="ja-JP" sz="2400" dirty="0" smtClean="0"/>
              <a:t>can be done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</a:t>
            </a:r>
            <a:r>
              <a:rPr lang="en-US" altLang="ja-JP" sz="2400" b="1" dirty="0">
                <a:solidFill>
                  <a:schemeClr val="accent2"/>
                </a:solidFill>
              </a:rPr>
              <a:t>n)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time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</p:txBody>
      </p:sp>
      <p:sp>
        <p:nvSpPr>
          <p:cNvPr id="152583" name="AutoShape 7"/>
          <p:cNvSpPr>
            <a:spLocks noChangeArrowheads="1"/>
          </p:cNvSpPr>
          <p:nvPr/>
        </p:nvSpPr>
        <p:spPr bwMode="auto">
          <a:xfrm>
            <a:off x="6084888" y="4868863"/>
            <a:ext cx="936625" cy="17287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2584" name="Oval 8"/>
          <p:cNvSpPr>
            <a:spLocks noChangeArrowheads="1"/>
          </p:cNvSpPr>
          <p:nvPr/>
        </p:nvSpPr>
        <p:spPr bwMode="auto">
          <a:xfrm>
            <a:off x="6445250" y="47244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2585" name="Oval 9"/>
          <p:cNvSpPr>
            <a:spLocks noChangeArrowheads="1"/>
          </p:cNvSpPr>
          <p:nvPr/>
        </p:nvSpPr>
        <p:spPr bwMode="auto">
          <a:xfrm>
            <a:off x="7237413" y="47974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2586" name="AutoShape 10"/>
          <p:cNvSpPr>
            <a:spLocks noChangeArrowheads="1"/>
          </p:cNvSpPr>
          <p:nvPr/>
        </p:nvSpPr>
        <p:spPr bwMode="auto">
          <a:xfrm>
            <a:off x="8102600" y="4292600"/>
            <a:ext cx="646113" cy="12969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2587" name="Line 11"/>
          <p:cNvSpPr>
            <a:spLocks noChangeShapeType="1"/>
          </p:cNvSpPr>
          <p:nvPr/>
        </p:nvSpPr>
        <p:spPr bwMode="auto">
          <a:xfrm flipH="1" flipV="1">
            <a:off x="7742238" y="3789363"/>
            <a:ext cx="719137" cy="5032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2588" name="Line 12"/>
          <p:cNvSpPr>
            <a:spLocks noChangeShapeType="1"/>
          </p:cNvSpPr>
          <p:nvPr/>
        </p:nvSpPr>
        <p:spPr bwMode="auto">
          <a:xfrm flipV="1">
            <a:off x="7023100" y="3860800"/>
            <a:ext cx="646113" cy="3603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2589" name="Oval 13"/>
          <p:cNvSpPr>
            <a:spLocks noChangeArrowheads="1"/>
          </p:cNvSpPr>
          <p:nvPr/>
        </p:nvSpPr>
        <p:spPr bwMode="auto">
          <a:xfrm>
            <a:off x="7597775" y="3716338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2590" name="Oval 14"/>
          <p:cNvSpPr>
            <a:spLocks noChangeArrowheads="1"/>
          </p:cNvSpPr>
          <p:nvPr/>
        </p:nvSpPr>
        <p:spPr bwMode="auto">
          <a:xfrm>
            <a:off x="6877050" y="41497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2591" name="Oval 15"/>
          <p:cNvSpPr>
            <a:spLocks noChangeArrowheads="1"/>
          </p:cNvSpPr>
          <p:nvPr/>
        </p:nvSpPr>
        <p:spPr bwMode="auto">
          <a:xfrm>
            <a:off x="8318500" y="42211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2592" name="Oval 16"/>
          <p:cNvSpPr>
            <a:spLocks noChangeArrowheads="1"/>
          </p:cNvSpPr>
          <p:nvPr/>
        </p:nvSpPr>
        <p:spPr bwMode="auto">
          <a:xfrm>
            <a:off x="6516688" y="652621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Structure for Binary Tree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280400" cy="54006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need pointers in this case, since the shape of binary tree is not uniform and periodical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the rotation threshold, we keep the height and size of the </a:t>
            </a:r>
            <a:r>
              <a:rPr lang="en-US" altLang="ja-JP" sz="2400" dirty="0" err="1" smtClean="0"/>
              <a:t>subtree</a:t>
            </a:r>
            <a:r>
              <a:rPr lang="en-US" altLang="ja-JP" sz="2400" dirty="0" smtClean="0"/>
              <a:t>, rooted at each vertex</a:t>
            </a:r>
            <a:endParaRPr lang="en-US" altLang="ja-JP" sz="2000" b="1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can represent the structure by array, as list</a:t>
            </a:r>
          </a:p>
          <a:p>
            <a:pPr>
              <a:buFontTx/>
              <a:buNone/>
            </a:pPr>
            <a:endParaRPr lang="en-US" altLang="ja-JP" sz="2000" b="1" dirty="0"/>
          </a:p>
          <a:p>
            <a:pPr>
              <a:buFontTx/>
              <a:buNone/>
            </a:pPr>
            <a:endParaRPr lang="en-US" altLang="ja-JP" sz="2000" dirty="0"/>
          </a:p>
          <a:p>
            <a:pPr>
              <a:buFontTx/>
              <a:buNone/>
            </a:pPr>
            <a:endParaRPr lang="ja-JP" altLang="en-US" sz="2000" dirty="0"/>
          </a:p>
          <a:p>
            <a:pPr>
              <a:buFontTx/>
              <a:buNone/>
            </a:pPr>
            <a:endParaRPr lang="ja-JP" altLang="en-US" sz="20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313" y="3429000"/>
            <a:ext cx="3671887" cy="2616101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000" b="1" dirty="0" err="1"/>
              <a:t>typedef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struct</a:t>
            </a:r>
            <a:r>
              <a:rPr lang="en-US" altLang="ja-JP" sz="2000" b="1" dirty="0"/>
              <a:t> {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BTREE</a:t>
            </a:r>
            <a:r>
              <a:rPr lang="ja-JP" altLang="en-US" sz="2000" dirty="0"/>
              <a:t> </a:t>
            </a:r>
            <a:r>
              <a:rPr lang="ja-JP" altLang="en-US" sz="2000" dirty="0">
                <a:solidFill>
                  <a:schemeClr val="accent2"/>
                </a:solidFill>
              </a:rPr>
              <a:t>*</a:t>
            </a:r>
            <a:r>
              <a:rPr lang="en-US" altLang="ja-JP" sz="2000" dirty="0">
                <a:solidFill>
                  <a:schemeClr val="accent2"/>
                </a:solidFill>
              </a:rPr>
              <a:t>p</a:t>
            </a:r>
            <a:r>
              <a:rPr lang="en-US" altLang="ja-JP" sz="2000" dirty="0"/>
              <a:t>;   </a:t>
            </a:r>
            <a:r>
              <a:rPr lang="en-US" altLang="ja-JP" sz="2000" dirty="0">
                <a:solidFill>
                  <a:srgbClr val="C00000"/>
                </a:solidFill>
              </a:rPr>
              <a:t>// -&gt; parent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BTREE</a:t>
            </a:r>
            <a:r>
              <a:rPr lang="ja-JP" altLang="en-US" sz="2000" dirty="0"/>
              <a:t> </a:t>
            </a:r>
            <a:r>
              <a:rPr lang="ja-JP" altLang="en-US" sz="2000" dirty="0">
                <a:solidFill>
                  <a:schemeClr val="accent2"/>
                </a:solidFill>
              </a:rPr>
              <a:t>*</a:t>
            </a:r>
            <a:r>
              <a:rPr lang="en-US" altLang="ja-JP" sz="2000" dirty="0">
                <a:solidFill>
                  <a:schemeClr val="accent2"/>
                </a:solidFill>
              </a:rPr>
              <a:t>l</a:t>
            </a:r>
            <a:r>
              <a:rPr lang="en-US" altLang="ja-JP" sz="2000" dirty="0"/>
              <a:t>;   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rgbClr val="C00000"/>
                </a:solidFill>
              </a:rPr>
              <a:t>// </a:t>
            </a:r>
            <a:r>
              <a:rPr lang="en-US" altLang="ja-JP" sz="2000" dirty="0">
                <a:solidFill>
                  <a:srgbClr val="C00000"/>
                </a:solidFill>
              </a:rPr>
              <a:t>-&gt; left child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BTREE</a:t>
            </a:r>
            <a:r>
              <a:rPr lang="ja-JP" altLang="en-US" sz="2000" dirty="0"/>
              <a:t> </a:t>
            </a:r>
            <a:r>
              <a:rPr lang="ja-JP" altLang="en-US" sz="2000" dirty="0">
                <a:solidFill>
                  <a:schemeClr val="accent2"/>
                </a:solidFill>
              </a:rPr>
              <a:t>*</a:t>
            </a:r>
            <a:r>
              <a:rPr lang="en-US" altLang="ja-JP" sz="2000" dirty="0">
                <a:solidFill>
                  <a:schemeClr val="accent2"/>
                </a:solidFill>
              </a:rPr>
              <a:t>r</a:t>
            </a:r>
            <a:r>
              <a:rPr lang="en-US" altLang="ja-JP" sz="2000" dirty="0"/>
              <a:t>;   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rgbClr val="C00000"/>
                </a:solidFill>
              </a:rPr>
              <a:t>// </a:t>
            </a:r>
            <a:r>
              <a:rPr lang="en-US" altLang="ja-JP" sz="2000" dirty="0">
                <a:solidFill>
                  <a:srgbClr val="C00000"/>
                </a:solidFill>
              </a:rPr>
              <a:t>-&gt; </a:t>
            </a:r>
            <a:r>
              <a:rPr lang="en-US" altLang="ja-JP" sz="2000" dirty="0" err="1">
                <a:solidFill>
                  <a:srgbClr val="C00000"/>
                </a:solidFill>
              </a:rPr>
              <a:t>rigth</a:t>
            </a:r>
            <a:r>
              <a:rPr lang="en-US" altLang="ja-JP" sz="2000" dirty="0">
                <a:solidFill>
                  <a:srgbClr val="C00000"/>
                </a:solidFill>
              </a:rPr>
              <a:t> child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height</a:t>
            </a:r>
            <a:r>
              <a:rPr lang="en-US" altLang="ja-JP" sz="2000" dirty="0"/>
              <a:t>;</a:t>
            </a:r>
            <a:r>
              <a:rPr lang="en-US" altLang="ja-JP" sz="2000" b="1" dirty="0"/>
              <a:t>    </a:t>
            </a:r>
            <a:r>
              <a:rPr lang="en-US" altLang="ja-JP" sz="2000" b="1" dirty="0">
                <a:solidFill>
                  <a:srgbClr val="FF9900"/>
                </a:solidFill>
              </a:rPr>
              <a:t> </a:t>
            </a:r>
            <a:r>
              <a:rPr lang="en-US" altLang="ja-JP" sz="2000" b="1" dirty="0" smtClean="0">
                <a:solidFill>
                  <a:srgbClr val="FF9900"/>
                </a:solidFill>
              </a:rPr>
              <a:t> </a:t>
            </a:r>
            <a:r>
              <a:rPr lang="en-US" altLang="ja-JP" sz="2000" dirty="0" smtClean="0">
                <a:solidFill>
                  <a:srgbClr val="C00000"/>
                </a:solidFill>
              </a:rPr>
              <a:t>// </a:t>
            </a:r>
            <a:r>
              <a:rPr lang="en-US" altLang="ja-JP" sz="2000" dirty="0">
                <a:solidFill>
                  <a:srgbClr val="C00000"/>
                </a:solidFill>
              </a:rPr>
              <a:t>height of </a:t>
            </a:r>
            <a:r>
              <a:rPr lang="en-US" altLang="ja-JP" sz="2000" dirty="0" err="1">
                <a:solidFill>
                  <a:srgbClr val="C00000"/>
                </a:solidFill>
              </a:rPr>
              <a:t>subtree</a:t>
            </a:r>
            <a:endParaRPr lang="en-US" altLang="ja-JP" sz="2000" dirty="0">
              <a:solidFill>
                <a:srgbClr val="C00000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ja-JP" sz="2000" b="1" dirty="0" smtClean="0"/>
              <a:t>  </a:t>
            </a:r>
            <a:r>
              <a:rPr lang="en-US" altLang="ja-JP" sz="2000" b="1" dirty="0" err="1" smtClean="0"/>
              <a:t>int</a:t>
            </a:r>
            <a:r>
              <a:rPr lang="en-US" altLang="ja-JP" sz="2000" b="1" dirty="0" smtClean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value</a:t>
            </a:r>
            <a:r>
              <a:rPr lang="en-US" altLang="ja-JP" sz="2000" dirty="0"/>
              <a:t>;</a:t>
            </a:r>
            <a:r>
              <a:rPr lang="en-US" altLang="ja-JP" sz="2000" b="1" dirty="0"/>
              <a:t>    </a:t>
            </a:r>
            <a:r>
              <a:rPr lang="en-US" altLang="ja-JP" sz="2000" b="1" dirty="0" smtClean="0"/>
              <a:t>   </a:t>
            </a:r>
            <a:r>
              <a:rPr lang="en-US" altLang="ja-JP" sz="2000" dirty="0" smtClean="0">
                <a:solidFill>
                  <a:srgbClr val="C00000"/>
                </a:solidFill>
              </a:rPr>
              <a:t>// </a:t>
            </a:r>
            <a:r>
              <a:rPr lang="en-US" altLang="ja-JP" sz="2000" dirty="0">
                <a:solidFill>
                  <a:srgbClr val="C00000"/>
                </a:solidFill>
              </a:rPr>
              <a:t>(max) value</a:t>
            </a:r>
          </a:p>
          <a:p>
            <a:pPr>
              <a:spcBef>
                <a:spcPct val="20000"/>
              </a:spcBef>
            </a:pPr>
            <a:r>
              <a:rPr lang="en-US" altLang="ja-JP" sz="2000" b="1" dirty="0"/>
              <a:t>} BTREE</a:t>
            </a:r>
            <a:r>
              <a:rPr lang="en-US" altLang="ja-JP" sz="2000" dirty="0"/>
              <a:t>;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of Usages</a:t>
            </a:r>
            <a:endParaRPr lang="en-US" altLang="ja-JP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424863" cy="29527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Dictionary data, storage for IDs</a:t>
            </a: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Keyword search in a document</a:t>
            </a:r>
          </a:p>
          <a:p>
            <a:pPr>
              <a:buFontTx/>
              <a:buNone/>
            </a:pPr>
            <a:r>
              <a:rPr lang="en-US" altLang="ja-JP" sz="2400" dirty="0" smtClean="0"/>
              <a:t>…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Refine the Search Area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52513"/>
            <a:ext cx="8139113" cy="45370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center </a:t>
            </a:r>
            <a:r>
              <a:rPr lang="en-US" altLang="ja-JP" sz="2400" b="1" dirty="0">
                <a:solidFill>
                  <a:schemeClr val="accent2"/>
                </a:solidFill>
              </a:rPr>
              <a:t>&gt; q</a:t>
            </a:r>
            <a:r>
              <a:rPr lang="en-US" altLang="ja-JP" sz="2400" dirty="0"/>
              <a:t> 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q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must be in the left side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set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to the position just before the center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The center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 q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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q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must be in the right side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set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 to the position just after the center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When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 &lt;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, end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Search space is refined to half and half, iteratively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</p:txBody>
      </p:sp>
      <p:sp>
        <p:nvSpPr>
          <p:cNvPr id="111654" name="Text Box 38"/>
          <p:cNvSpPr txBox="1">
            <a:spLocks noChangeArrowheads="1"/>
          </p:cNvSpPr>
          <p:nvPr/>
        </p:nvSpPr>
        <p:spPr bwMode="auto">
          <a:xfrm>
            <a:off x="1879600" y="5681663"/>
            <a:ext cx="300038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400" b="1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111655" name="Text Box 39"/>
          <p:cNvSpPr txBox="1">
            <a:spLocks noChangeArrowheads="1"/>
          </p:cNvSpPr>
          <p:nvPr/>
        </p:nvSpPr>
        <p:spPr bwMode="auto">
          <a:xfrm>
            <a:off x="7388225" y="5661025"/>
            <a:ext cx="2825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400" b="1">
                <a:solidFill>
                  <a:schemeClr val="accent2"/>
                </a:solidFill>
              </a:rPr>
              <a:t>t</a:t>
            </a:r>
          </a:p>
        </p:txBody>
      </p:sp>
      <p:sp>
        <p:nvSpPr>
          <p:cNvPr id="111656" name="Line 40"/>
          <p:cNvSpPr>
            <a:spLocks noChangeShapeType="1"/>
          </p:cNvSpPr>
          <p:nvPr/>
        </p:nvSpPr>
        <p:spPr bwMode="auto">
          <a:xfrm>
            <a:off x="5076825" y="5589588"/>
            <a:ext cx="0" cy="50323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1657" name="Text Box 41"/>
          <p:cNvSpPr txBox="1">
            <a:spLocks noChangeArrowheads="1"/>
          </p:cNvSpPr>
          <p:nvPr/>
        </p:nvSpPr>
        <p:spPr bwMode="auto">
          <a:xfrm>
            <a:off x="4284663" y="5661025"/>
            <a:ext cx="2825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400" b="1">
                <a:solidFill>
                  <a:schemeClr val="accent2"/>
                </a:solidFill>
              </a:rPr>
              <a:t>t</a:t>
            </a:r>
          </a:p>
        </p:txBody>
      </p:sp>
      <p:sp>
        <p:nvSpPr>
          <p:cNvPr id="111658" name="Text Box 42"/>
          <p:cNvSpPr txBox="1">
            <a:spLocks noChangeArrowheads="1"/>
          </p:cNvSpPr>
          <p:nvPr/>
        </p:nvSpPr>
        <p:spPr bwMode="auto">
          <a:xfrm>
            <a:off x="5508625" y="5661025"/>
            <a:ext cx="300038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400" b="1">
                <a:solidFill>
                  <a:schemeClr val="accent2"/>
                </a:solidFill>
              </a:rPr>
              <a:t>s</a:t>
            </a:r>
          </a:p>
        </p:txBody>
      </p:sp>
      <p:graphicFrame>
        <p:nvGraphicFramePr>
          <p:cNvPr id="20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333332"/>
              </p:ext>
            </p:extLst>
          </p:nvPr>
        </p:nvGraphicFramePr>
        <p:xfrm>
          <a:off x="1763688" y="6142511"/>
          <a:ext cx="6096000" cy="519659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19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7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8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9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11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13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17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18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19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56" grpId="0" animBg="1"/>
      <p:bldP spid="111657" grpId="0"/>
      <p:bldP spid="11165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Exersice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inary Tree</a:t>
            </a:r>
            <a:endParaRPr lang="ja-JP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208963" cy="15843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Rotate the vertices of the following tree, that are necessary</a:t>
            </a:r>
          </a:p>
          <a:p>
            <a:pPr>
              <a:buFontTx/>
              <a:buNone/>
            </a:pPr>
            <a:r>
              <a:rPr lang="en-US" altLang="ja-JP" sz="2400" dirty="0" smtClean="0"/>
              <a:t>(examine two criteria)</a:t>
            </a:r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</a:p>
        </p:txBody>
      </p:sp>
      <p:sp>
        <p:nvSpPr>
          <p:cNvPr id="160773" name="Line 5"/>
          <p:cNvSpPr>
            <a:spLocks noChangeShapeType="1"/>
          </p:cNvSpPr>
          <p:nvPr/>
        </p:nvSpPr>
        <p:spPr bwMode="auto">
          <a:xfrm flipV="1">
            <a:off x="2627313" y="2781300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774" name="Line 6"/>
          <p:cNvSpPr>
            <a:spLocks noChangeShapeType="1"/>
          </p:cNvSpPr>
          <p:nvPr/>
        </p:nvSpPr>
        <p:spPr bwMode="auto">
          <a:xfrm flipH="1" flipV="1">
            <a:off x="3130550" y="2781300"/>
            <a:ext cx="358775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777" name="Oval 9"/>
          <p:cNvSpPr>
            <a:spLocks noChangeArrowheads="1"/>
          </p:cNvSpPr>
          <p:nvPr/>
        </p:nvSpPr>
        <p:spPr bwMode="auto">
          <a:xfrm>
            <a:off x="3346450" y="32131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779" name="Line 11"/>
          <p:cNvSpPr>
            <a:spLocks noChangeShapeType="1"/>
          </p:cNvSpPr>
          <p:nvPr/>
        </p:nvSpPr>
        <p:spPr bwMode="auto">
          <a:xfrm flipH="1" flipV="1">
            <a:off x="3851275" y="2278063"/>
            <a:ext cx="719138" cy="5032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780" name="Line 12"/>
          <p:cNvSpPr>
            <a:spLocks noChangeShapeType="1"/>
          </p:cNvSpPr>
          <p:nvPr/>
        </p:nvSpPr>
        <p:spPr bwMode="auto">
          <a:xfrm flipV="1">
            <a:off x="3132138" y="2349500"/>
            <a:ext cx="646112" cy="3603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781" name="Oval 13"/>
          <p:cNvSpPr>
            <a:spLocks noChangeArrowheads="1"/>
          </p:cNvSpPr>
          <p:nvPr/>
        </p:nvSpPr>
        <p:spPr bwMode="auto">
          <a:xfrm>
            <a:off x="3706813" y="2205038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782" name="Oval 14"/>
          <p:cNvSpPr>
            <a:spLocks noChangeArrowheads="1"/>
          </p:cNvSpPr>
          <p:nvPr/>
        </p:nvSpPr>
        <p:spPr bwMode="auto">
          <a:xfrm>
            <a:off x="2986088" y="26384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789" name="Line 21"/>
          <p:cNvSpPr>
            <a:spLocks noChangeShapeType="1"/>
          </p:cNvSpPr>
          <p:nvPr/>
        </p:nvSpPr>
        <p:spPr bwMode="auto">
          <a:xfrm flipV="1">
            <a:off x="2197100" y="3357563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790" name="Line 22"/>
          <p:cNvSpPr>
            <a:spLocks noChangeShapeType="1"/>
          </p:cNvSpPr>
          <p:nvPr/>
        </p:nvSpPr>
        <p:spPr bwMode="auto">
          <a:xfrm flipH="1" flipV="1">
            <a:off x="2700338" y="3357563"/>
            <a:ext cx="35877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792" name="Oval 24"/>
          <p:cNvSpPr>
            <a:spLocks noChangeArrowheads="1"/>
          </p:cNvSpPr>
          <p:nvPr/>
        </p:nvSpPr>
        <p:spPr bwMode="auto">
          <a:xfrm>
            <a:off x="2916238" y="37893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793" name="Line 25"/>
          <p:cNvSpPr>
            <a:spLocks noChangeShapeType="1"/>
          </p:cNvSpPr>
          <p:nvPr/>
        </p:nvSpPr>
        <p:spPr bwMode="auto">
          <a:xfrm flipV="1">
            <a:off x="1766888" y="3933825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794" name="Line 26"/>
          <p:cNvSpPr>
            <a:spLocks noChangeShapeType="1"/>
          </p:cNvSpPr>
          <p:nvPr/>
        </p:nvSpPr>
        <p:spPr bwMode="auto">
          <a:xfrm flipH="1" flipV="1">
            <a:off x="2270125" y="3933825"/>
            <a:ext cx="358775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796" name="Oval 28"/>
          <p:cNvSpPr>
            <a:spLocks noChangeArrowheads="1"/>
          </p:cNvSpPr>
          <p:nvPr/>
        </p:nvSpPr>
        <p:spPr bwMode="auto">
          <a:xfrm>
            <a:off x="2486025" y="43656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797" name="Line 29"/>
          <p:cNvSpPr>
            <a:spLocks noChangeShapeType="1"/>
          </p:cNvSpPr>
          <p:nvPr/>
        </p:nvSpPr>
        <p:spPr bwMode="auto">
          <a:xfrm flipV="1">
            <a:off x="1336675" y="4510088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798" name="Line 30"/>
          <p:cNvSpPr>
            <a:spLocks noChangeShapeType="1"/>
          </p:cNvSpPr>
          <p:nvPr/>
        </p:nvSpPr>
        <p:spPr bwMode="auto">
          <a:xfrm flipH="1" flipV="1">
            <a:off x="1839913" y="4510088"/>
            <a:ext cx="35877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00" name="Oval 32"/>
          <p:cNvSpPr>
            <a:spLocks noChangeArrowheads="1"/>
          </p:cNvSpPr>
          <p:nvPr/>
        </p:nvSpPr>
        <p:spPr bwMode="auto">
          <a:xfrm>
            <a:off x="2055813" y="494188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01" name="Line 33"/>
          <p:cNvSpPr>
            <a:spLocks noChangeShapeType="1"/>
          </p:cNvSpPr>
          <p:nvPr/>
        </p:nvSpPr>
        <p:spPr bwMode="auto">
          <a:xfrm flipV="1">
            <a:off x="906463" y="5086350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02" name="Line 34"/>
          <p:cNvSpPr>
            <a:spLocks noChangeShapeType="1"/>
          </p:cNvSpPr>
          <p:nvPr/>
        </p:nvSpPr>
        <p:spPr bwMode="auto">
          <a:xfrm flipH="1" flipV="1">
            <a:off x="1409700" y="5086350"/>
            <a:ext cx="358775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04" name="Oval 36"/>
          <p:cNvSpPr>
            <a:spLocks noChangeArrowheads="1"/>
          </p:cNvSpPr>
          <p:nvPr/>
        </p:nvSpPr>
        <p:spPr bwMode="auto">
          <a:xfrm>
            <a:off x="1625600" y="551815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06" name="Line 38"/>
          <p:cNvSpPr>
            <a:spLocks noChangeShapeType="1"/>
          </p:cNvSpPr>
          <p:nvPr/>
        </p:nvSpPr>
        <p:spPr bwMode="auto">
          <a:xfrm flipV="1">
            <a:off x="4068763" y="2852738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07" name="Line 39"/>
          <p:cNvSpPr>
            <a:spLocks noChangeShapeType="1"/>
          </p:cNvSpPr>
          <p:nvPr/>
        </p:nvSpPr>
        <p:spPr bwMode="auto">
          <a:xfrm flipH="1" flipV="1">
            <a:off x="4572000" y="2852738"/>
            <a:ext cx="35877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08" name="Oval 40"/>
          <p:cNvSpPr>
            <a:spLocks noChangeArrowheads="1"/>
          </p:cNvSpPr>
          <p:nvPr/>
        </p:nvSpPr>
        <p:spPr bwMode="auto">
          <a:xfrm>
            <a:off x="3995738" y="328453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10" name="Line 42"/>
          <p:cNvSpPr>
            <a:spLocks noChangeShapeType="1"/>
          </p:cNvSpPr>
          <p:nvPr/>
        </p:nvSpPr>
        <p:spPr bwMode="auto">
          <a:xfrm flipV="1">
            <a:off x="4429125" y="3357563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11" name="Line 43"/>
          <p:cNvSpPr>
            <a:spLocks noChangeShapeType="1"/>
          </p:cNvSpPr>
          <p:nvPr/>
        </p:nvSpPr>
        <p:spPr bwMode="auto">
          <a:xfrm flipH="1" flipV="1">
            <a:off x="4932363" y="3357563"/>
            <a:ext cx="35877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12" name="Oval 44"/>
          <p:cNvSpPr>
            <a:spLocks noChangeArrowheads="1"/>
          </p:cNvSpPr>
          <p:nvPr/>
        </p:nvSpPr>
        <p:spPr bwMode="auto">
          <a:xfrm>
            <a:off x="4356100" y="37893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14" name="Line 46"/>
          <p:cNvSpPr>
            <a:spLocks noChangeShapeType="1"/>
          </p:cNvSpPr>
          <p:nvPr/>
        </p:nvSpPr>
        <p:spPr bwMode="auto">
          <a:xfrm flipV="1">
            <a:off x="4789488" y="3862388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15" name="Line 47"/>
          <p:cNvSpPr>
            <a:spLocks noChangeShapeType="1"/>
          </p:cNvSpPr>
          <p:nvPr/>
        </p:nvSpPr>
        <p:spPr bwMode="auto">
          <a:xfrm flipH="1" flipV="1">
            <a:off x="5292725" y="3862388"/>
            <a:ext cx="35877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16" name="Oval 48"/>
          <p:cNvSpPr>
            <a:spLocks noChangeArrowheads="1"/>
          </p:cNvSpPr>
          <p:nvPr/>
        </p:nvSpPr>
        <p:spPr bwMode="auto">
          <a:xfrm>
            <a:off x="4716463" y="429418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18" name="Line 50"/>
          <p:cNvSpPr>
            <a:spLocks noChangeShapeType="1"/>
          </p:cNvSpPr>
          <p:nvPr/>
        </p:nvSpPr>
        <p:spPr bwMode="auto">
          <a:xfrm flipV="1">
            <a:off x="5149850" y="4367213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19" name="Line 51"/>
          <p:cNvSpPr>
            <a:spLocks noChangeShapeType="1"/>
          </p:cNvSpPr>
          <p:nvPr/>
        </p:nvSpPr>
        <p:spPr bwMode="auto">
          <a:xfrm flipH="1" flipV="1">
            <a:off x="5653088" y="4367213"/>
            <a:ext cx="35877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20" name="Oval 52"/>
          <p:cNvSpPr>
            <a:spLocks noChangeArrowheads="1"/>
          </p:cNvSpPr>
          <p:nvPr/>
        </p:nvSpPr>
        <p:spPr bwMode="auto">
          <a:xfrm>
            <a:off x="5076825" y="479901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21" name="Oval 53"/>
          <p:cNvSpPr>
            <a:spLocks noChangeArrowheads="1"/>
          </p:cNvSpPr>
          <p:nvPr/>
        </p:nvSpPr>
        <p:spPr bwMode="auto">
          <a:xfrm>
            <a:off x="5868988" y="479901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22" name="Line 54"/>
          <p:cNvSpPr>
            <a:spLocks noChangeShapeType="1"/>
          </p:cNvSpPr>
          <p:nvPr/>
        </p:nvSpPr>
        <p:spPr bwMode="auto">
          <a:xfrm flipV="1">
            <a:off x="468313" y="5661025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23" name="Line 55"/>
          <p:cNvSpPr>
            <a:spLocks noChangeShapeType="1"/>
          </p:cNvSpPr>
          <p:nvPr/>
        </p:nvSpPr>
        <p:spPr bwMode="auto">
          <a:xfrm flipH="1" flipV="1">
            <a:off x="971550" y="5661025"/>
            <a:ext cx="358775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0824" name="Oval 56"/>
          <p:cNvSpPr>
            <a:spLocks noChangeArrowheads="1"/>
          </p:cNvSpPr>
          <p:nvPr/>
        </p:nvSpPr>
        <p:spPr bwMode="auto">
          <a:xfrm>
            <a:off x="395288" y="60928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25" name="Oval 57"/>
          <p:cNvSpPr>
            <a:spLocks noChangeArrowheads="1"/>
          </p:cNvSpPr>
          <p:nvPr/>
        </p:nvSpPr>
        <p:spPr bwMode="auto">
          <a:xfrm>
            <a:off x="1187450" y="60928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776" name="Oval 8"/>
          <p:cNvSpPr>
            <a:spLocks noChangeArrowheads="1"/>
          </p:cNvSpPr>
          <p:nvPr/>
        </p:nvSpPr>
        <p:spPr bwMode="auto">
          <a:xfrm>
            <a:off x="2554288" y="32131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783" name="Oval 15"/>
          <p:cNvSpPr>
            <a:spLocks noChangeArrowheads="1"/>
          </p:cNvSpPr>
          <p:nvPr/>
        </p:nvSpPr>
        <p:spPr bwMode="auto">
          <a:xfrm>
            <a:off x="4427538" y="27098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791" name="Oval 23"/>
          <p:cNvSpPr>
            <a:spLocks noChangeArrowheads="1"/>
          </p:cNvSpPr>
          <p:nvPr/>
        </p:nvSpPr>
        <p:spPr bwMode="auto">
          <a:xfrm>
            <a:off x="2124075" y="37893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795" name="Oval 27"/>
          <p:cNvSpPr>
            <a:spLocks noChangeArrowheads="1"/>
          </p:cNvSpPr>
          <p:nvPr/>
        </p:nvSpPr>
        <p:spPr bwMode="auto">
          <a:xfrm>
            <a:off x="1693863" y="43656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799" name="Oval 31"/>
          <p:cNvSpPr>
            <a:spLocks noChangeArrowheads="1"/>
          </p:cNvSpPr>
          <p:nvPr/>
        </p:nvSpPr>
        <p:spPr bwMode="auto">
          <a:xfrm>
            <a:off x="1263650" y="494188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03" name="Oval 35"/>
          <p:cNvSpPr>
            <a:spLocks noChangeArrowheads="1"/>
          </p:cNvSpPr>
          <p:nvPr/>
        </p:nvSpPr>
        <p:spPr bwMode="auto">
          <a:xfrm>
            <a:off x="833438" y="551815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09" name="Oval 41"/>
          <p:cNvSpPr>
            <a:spLocks noChangeArrowheads="1"/>
          </p:cNvSpPr>
          <p:nvPr/>
        </p:nvSpPr>
        <p:spPr bwMode="auto">
          <a:xfrm>
            <a:off x="4787900" y="328453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13" name="Oval 45"/>
          <p:cNvSpPr>
            <a:spLocks noChangeArrowheads="1"/>
          </p:cNvSpPr>
          <p:nvPr/>
        </p:nvSpPr>
        <p:spPr bwMode="auto">
          <a:xfrm>
            <a:off x="5148263" y="37893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0817" name="Oval 49"/>
          <p:cNvSpPr>
            <a:spLocks noChangeArrowheads="1"/>
          </p:cNvSpPr>
          <p:nvPr/>
        </p:nvSpPr>
        <p:spPr bwMode="auto">
          <a:xfrm>
            <a:off x="5508625" y="4294188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Many Children</a:t>
            </a:r>
            <a:endParaRPr lang="ja-JP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97888" cy="568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Each vertex of a binary tree always has two children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Why two?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update cost is optimal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+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s</a:t>
            </a:r>
            <a:r>
              <a:rPr lang="en-US" altLang="ja-JP" sz="2400" dirty="0" smtClean="0"/>
              <a:t>earch and update will be the same costs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operation for children becomes simple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Can we get advantage by allowing more than two children?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2-3 tree is an example;  #children is 2 or 3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depths of all leaves are the same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however, operations for children are not simple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(choosing minimum among three, split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three into two,…)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Can we increase the number more?</a:t>
            </a:r>
          </a:p>
        </p:txBody>
      </p:sp>
      <p:sp>
        <p:nvSpPr>
          <p:cNvPr id="153604" name="AutoShape 4"/>
          <p:cNvSpPr>
            <a:spLocks noChangeArrowheads="1"/>
          </p:cNvSpPr>
          <p:nvPr/>
        </p:nvSpPr>
        <p:spPr bwMode="auto">
          <a:xfrm>
            <a:off x="7016750" y="5300663"/>
            <a:ext cx="649288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  <a:p>
            <a:pPr algn="ctr"/>
            <a:endParaRPr lang="en-US" altLang="ja-JP"/>
          </a:p>
        </p:txBody>
      </p:sp>
      <p:sp>
        <p:nvSpPr>
          <p:cNvPr id="153605" name="Line 5"/>
          <p:cNvSpPr>
            <a:spLocks noChangeShapeType="1"/>
          </p:cNvSpPr>
          <p:nvPr/>
        </p:nvSpPr>
        <p:spPr bwMode="auto">
          <a:xfrm flipV="1">
            <a:off x="6515100" y="4724400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3606" name="Line 6"/>
          <p:cNvSpPr>
            <a:spLocks noChangeShapeType="1"/>
          </p:cNvSpPr>
          <p:nvPr/>
        </p:nvSpPr>
        <p:spPr bwMode="auto">
          <a:xfrm flipH="1" flipV="1">
            <a:off x="7018338" y="4724400"/>
            <a:ext cx="358775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3607" name="AutoShape 7"/>
          <p:cNvSpPr>
            <a:spLocks noChangeArrowheads="1"/>
          </p:cNvSpPr>
          <p:nvPr/>
        </p:nvSpPr>
        <p:spPr bwMode="auto">
          <a:xfrm>
            <a:off x="6227763" y="5300663"/>
            <a:ext cx="647700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  <a:p>
            <a:pPr algn="ctr"/>
            <a:endParaRPr lang="en-US" altLang="ja-JP"/>
          </a:p>
          <a:p>
            <a:pPr algn="ctr"/>
            <a:endParaRPr lang="en-US" altLang="ja-JP"/>
          </a:p>
        </p:txBody>
      </p:sp>
      <p:sp>
        <p:nvSpPr>
          <p:cNvPr id="153608" name="Oval 8"/>
          <p:cNvSpPr>
            <a:spLocks noChangeArrowheads="1"/>
          </p:cNvSpPr>
          <p:nvPr/>
        </p:nvSpPr>
        <p:spPr bwMode="auto">
          <a:xfrm>
            <a:off x="6442075" y="51562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09" name="Oval 9"/>
          <p:cNvSpPr>
            <a:spLocks noChangeArrowheads="1"/>
          </p:cNvSpPr>
          <p:nvPr/>
        </p:nvSpPr>
        <p:spPr bwMode="auto">
          <a:xfrm>
            <a:off x="7234238" y="52292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10" name="AutoShape 10"/>
          <p:cNvSpPr>
            <a:spLocks noChangeArrowheads="1"/>
          </p:cNvSpPr>
          <p:nvPr/>
        </p:nvSpPr>
        <p:spPr bwMode="auto">
          <a:xfrm>
            <a:off x="7958138" y="4724400"/>
            <a:ext cx="933450" cy="18732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ja-JP" altLang="en-US"/>
          </a:p>
          <a:p>
            <a:pPr algn="ctr"/>
            <a:endParaRPr lang="en-US" altLang="ja-JP"/>
          </a:p>
        </p:txBody>
      </p:sp>
      <p:sp>
        <p:nvSpPr>
          <p:cNvPr id="153611" name="Line 11"/>
          <p:cNvSpPr>
            <a:spLocks noChangeShapeType="1"/>
          </p:cNvSpPr>
          <p:nvPr/>
        </p:nvSpPr>
        <p:spPr bwMode="auto">
          <a:xfrm flipH="1" flipV="1">
            <a:off x="7739063" y="4221163"/>
            <a:ext cx="719137" cy="5032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3612" name="Line 12"/>
          <p:cNvSpPr>
            <a:spLocks noChangeShapeType="1"/>
          </p:cNvSpPr>
          <p:nvPr/>
        </p:nvSpPr>
        <p:spPr bwMode="auto">
          <a:xfrm flipV="1">
            <a:off x="7019925" y="4292600"/>
            <a:ext cx="646113" cy="3603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3613" name="Oval 13"/>
          <p:cNvSpPr>
            <a:spLocks noChangeArrowheads="1"/>
          </p:cNvSpPr>
          <p:nvPr/>
        </p:nvSpPr>
        <p:spPr bwMode="auto">
          <a:xfrm>
            <a:off x="7594600" y="4148138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14" name="Oval 14"/>
          <p:cNvSpPr>
            <a:spLocks noChangeArrowheads="1"/>
          </p:cNvSpPr>
          <p:nvPr/>
        </p:nvSpPr>
        <p:spPr bwMode="auto">
          <a:xfrm>
            <a:off x="6873875" y="45815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15" name="Oval 15"/>
          <p:cNvSpPr>
            <a:spLocks noChangeArrowheads="1"/>
          </p:cNvSpPr>
          <p:nvPr/>
        </p:nvSpPr>
        <p:spPr bwMode="auto">
          <a:xfrm>
            <a:off x="8315325" y="46529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B-tree</a:t>
            </a:r>
            <a:endParaRPr lang="ja-JP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497888" cy="5689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 tree is a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B-tree </a:t>
            </a:r>
            <a:r>
              <a:rPr lang="en-US" altLang="ja-JP" sz="2400" dirty="0" smtClean="0"/>
              <a:t>if #children of any vertex is bounded by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</a:t>
            </a: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There are some motivations for this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Consider HDD or tape,  that take much cost to access a block, but reading a block takes not so long time compared to reading a bit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computation time depends on #blocks we accessed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Then, simple solution is to increase the maximum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number of children, that fits a block</a:t>
            </a:r>
          </a:p>
        </p:txBody>
      </p:sp>
      <p:sp>
        <p:nvSpPr>
          <p:cNvPr id="154628" name="AutoShape 4"/>
          <p:cNvSpPr>
            <a:spLocks noChangeArrowheads="1"/>
          </p:cNvSpPr>
          <p:nvPr/>
        </p:nvSpPr>
        <p:spPr bwMode="auto">
          <a:xfrm>
            <a:off x="7016750" y="5300663"/>
            <a:ext cx="649288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  <a:p>
            <a:pPr algn="ctr"/>
            <a:endParaRPr lang="en-US" altLang="ja-JP"/>
          </a:p>
        </p:txBody>
      </p:sp>
      <p:sp>
        <p:nvSpPr>
          <p:cNvPr id="154629" name="Line 5"/>
          <p:cNvSpPr>
            <a:spLocks noChangeShapeType="1"/>
          </p:cNvSpPr>
          <p:nvPr/>
        </p:nvSpPr>
        <p:spPr bwMode="auto">
          <a:xfrm flipV="1">
            <a:off x="6515100" y="4724400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4630" name="Line 6"/>
          <p:cNvSpPr>
            <a:spLocks noChangeShapeType="1"/>
          </p:cNvSpPr>
          <p:nvPr/>
        </p:nvSpPr>
        <p:spPr bwMode="auto">
          <a:xfrm flipH="1" flipV="1">
            <a:off x="7018338" y="4724400"/>
            <a:ext cx="358775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4631" name="AutoShape 7"/>
          <p:cNvSpPr>
            <a:spLocks noChangeArrowheads="1"/>
          </p:cNvSpPr>
          <p:nvPr/>
        </p:nvSpPr>
        <p:spPr bwMode="auto">
          <a:xfrm>
            <a:off x="6227763" y="5300663"/>
            <a:ext cx="647700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  <a:p>
            <a:pPr algn="ctr"/>
            <a:endParaRPr lang="en-US" altLang="ja-JP"/>
          </a:p>
          <a:p>
            <a:pPr algn="ctr"/>
            <a:endParaRPr lang="en-US" altLang="ja-JP"/>
          </a:p>
        </p:txBody>
      </p:sp>
      <p:sp>
        <p:nvSpPr>
          <p:cNvPr id="154632" name="Oval 8"/>
          <p:cNvSpPr>
            <a:spLocks noChangeArrowheads="1"/>
          </p:cNvSpPr>
          <p:nvPr/>
        </p:nvSpPr>
        <p:spPr bwMode="auto">
          <a:xfrm>
            <a:off x="6442075" y="51562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633" name="Oval 9"/>
          <p:cNvSpPr>
            <a:spLocks noChangeArrowheads="1"/>
          </p:cNvSpPr>
          <p:nvPr/>
        </p:nvSpPr>
        <p:spPr bwMode="auto">
          <a:xfrm>
            <a:off x="7234238" y="52292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634" name="AutoShape 10"/>
          <p:cNvSpPr>
            <a:spLocks noChangeArrowheads="1"/>
          </p:cNvSpPr>
          <p:nvPr/>
        </p:nvSpPr>
        <p:spPr bwMode="auto">
          <a:xfrm>
            <a:off x="7958138" y="4724400"/>
            <a:ext cx="933450" cy="18732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ja-JP" altLang="en-US"/>
          </a:p>
          <a:p>
            <a:pPr algn="ctr"/>
            <a:endParaRPr lang="en-US" altLang="ja-JP"/>
          </a:p>
        </p:txBody>
      </p:sp>
      <p:sp>
        <p:nvSpPr>
          <p:cNvPr id="154635" name="Line 11"/>
          <p:cNvSpPr>
            <a:spLocks noChangeShapeType="1"/>
          </p:cNvSpPr>
          <p:nvPr/>
        </p:nvSpPr>
        <p:spPr bwMode="auto">
          <a:xfrm flipH="1" flipV="1">
            <a:off x="7739063" y="4221163"/>
            <a:ext cx="719137" cy="5032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4636" name="Line 12"/>
          <p:cNvSpPr>
            <a:spLocks noChangeShapeType="1"/>
          </p:cNvSpPr>
          <p:nvPr/>
        </p:nvSpPr>
        <p:spPr bwMode="auto">
          <a:xfrm flipV="1">
            <a:off x="7019925" y="4292600"/>
            <a:ext cx="646113" cy="3603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4637" name="Oval 13"/>
          <p:cNvSpPr>
            <a:spLocks noChangeArrowheads="1"/>
          </p:cNvSpPr>
          <p:nvPr/>
        </p:nvSpPr>
        <p:spPr bwMode="auto">
          <a:xfrm>
            <a:off x="7594600" y="4148138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638" name="Oval 14"/>
          <p:cNvSpPr>
            <a:spLocks noChangeArrowheads="1"/>
          </p:cNvSpPr>
          <p:nvPr/>
        </p:nvSpPr>
        <p:spPr bwMode="auto">
          <a:xfrm>
            <a:off x="6873875" y="45815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639" name="Oval 15"/>
          <p:cNvSpPr>
            <a:spLocks noChangeArrowheads="1"/>
          </p:cNvSpPr>
          <p:nvPr/>
        </p:nvSpPr>
        <p:spPr bwMode="auto">
          <a:xfrm>
            <a:off x="8315325" y="46529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Update of B-tree</a:t>
            </a:r>
            <a:endParaRPr lang="ja-JP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497888" cy="47529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If the definition is “all vertices have exactly B children”, the memory usage is efficient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however, we have to frequently update everywhere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However, the efficiency is less if many vertices have few children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bound the </a:t>
            </a:r>
            <a:r>
              <a:rPr lang="en-US" altLang="ja-JP" sz="2400" dirty="0"/>
              <a:t>number of children </a:t>
            </a:r>
            <a:r>
              <a:rPr lang="en-US" altLang="ja-JP" sz="2400" dirty="0" smtClean="0"/>
              <a:t>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B/2 </a:t>
            </a:r>
            <a:r>
              <a:rPr lang="en-US" altLang="ja-JP" sz="2400" dirty="0" smtClean="0"/>
              <a:t>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if a parent and its child, or two siblings have at most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</a:t>
            </a:r>
            <a:r>
              <a:rPr lang="en-US" altLang="ja-JP" sz="2400" b="1" dirty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children in total, we merge them into one node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dirty="0" smtClean="0"/>
              <a:t> By applying rotation, the height of the</a:t>
            </a:r>
          </a:p>
          <a:p>
            <a:pPr>
              <a:buFontTx/>
              <a:buNone/>
            </a:pPr>
            <a:r>
              <a:rPr lang="en-US" altLang="ja-JP" sz="2400" dirty="0" smtClean="0"/>
              <a:t>      tree is bounded by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 err="1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/2</a:t>
            </a:r>
            <a:r>
              <a:rPr lang="en-US" altLang="ja-JP" sz="2400" b="1" dirty="0">
                <a:solidFill>
                  <a:schemeClr val="accent2"/>
                </a:solidFill>
              </a:rPr>
              <a:t> 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</a:p>
        </p:txBody>
      </p:sp>
      <p:sp>
        <p:nvSpPr>
          <p:cNvPr id="155652" name="AutoShape 4"/>
          <p:cNvSpPr>
            <a:spLocks noChangeArrowheads="1"/>
          </p:cNvSpPr>
          <p:nvPr/>
        </p:nvSpPr>
        <p:spPr bwMode="auto">
          <a:xfrm>
            <a:off x="7016750" y="5300663"/>
            <a:ext cx="649288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  <a:p>
            <a:pPr algn="ctr"/>
            <a:endParaRPr lang="en-US" altLang="ja-JP"/>
          </a:p>
        </p:txBody>
      </p:sp>
      <p:sp>
        <p:nvSpPr>
          <p:cNvPr id="155653" name="Line 5"/>
          <p:cNvSpPr>
            <a:spLocks noChangeShapeType="1"/>
          </p:cNvSpPr>
          <p:nvPr/>
        </p:nvSpPr>
        <p:spPr bwMode="auto">
          <a:xfrm flipV="1">
            <a:off x="6515100" y="4724400"/>
            <a:ext cx="43180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5654" name="Line 6"/>
          <p:cNvSpPr>
            <a:spLocks noChangeShapeType="1"/>
          </p:cNvSpPr>
          <p:nvPr/>
        </p:nvSpPr>
        <p:spPr bwMode="auto">
          <a:xfrm flipH="1" flipV="1">
            <a:off x="7018338" y="4724400"/>
            <a:ext cx="358775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5655" name="AutoShape 7"/>
          <p:cNvSpPr>
            <a:spLocks noChangeArrowheads="1"/>
          </p:cNvSpPr>
          <p:nvPr/>
        </p:nvSpPr>
        <p:spPr bwMode="auto">
          <a:xfrm>
            <a:off x="6227763" y="5300663"/>
            <a:ext cx="647700" cy="12969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  <a:p>
            <a:pPr algn="ctr"/>
            <a:endParaRPr lang="en-US" altLang="ja-JP"/>
          </a:p>
          <a:p>
            <a:pPr algn="ctr"/>
            <a:endParaRPr lang="en-US" altLang="ja-JP"/>
          </a:p>
        </p:txBody>
      </p:sp>
      <p:sp>
        <p:nvSpPr>
          <p:cNvPr id="155656" name="Oval 8"/>
          <p:cNvSpPr>
            <a:spLocks noChangeArrowheads="1"/>
          </p:cNvSpPr>
          <p:nvPr/>
        </p:nvSpPr>
        <p:spPr bwMode="auto">
          <a:xfrm>
            <a:off x="6442075" y="5156200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5657" name="Oval 9"/>
          <p:cNvSpPr>
            <a:spLocks noChangeArrowheads="1"/>
          </p:cNvSpPr>
          <p:nvPr/>
        </p:nvSpPr>
        <p:spPr bwMode="auto">
          <a:xfrm>
            <a:off x="7234238" y="52292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5658" name="AutoShape 10"/>
          <p:cNvSpPr>
            <a:spLocks noChangeArrowheads="1"/>
          </p:cNvSpPr>
          <p:nvPr/>
        </p:nvSpPr>
        <p:spPr bwMode="auto">
          <a:xfrm>
            <a:off x="7958138" y="4724400"/>
            <a:ext cx="933450" cy="18732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ja-JP" altLang="en-US"/>
          </a:p>
          <a:p>
            <a:pPr algn="ctr"/>
            <a:endParaRPr lang="en-US" altLang="ja-JP"/>
          </a:p>
        </p:txBody>
      </p:sp>
      <p:sp>
        <p:nvSpPr>
          <p:cNvPr id="155659" name="Line 11"/>
          <p:cNvSpPr>
            <a:spLocks noChangeShapeType="1"/>
          </p:cNvSpPr>
          <p:nvPr/>
        </p:nvSpPr>
        <p:spPr bwMode="auto">
          <a:xfrm flipH="1" flipV="1">
            <a:off x="7739063" y="4221163"/>
            <a:ext cx="719137" cy="5032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5660" name="Line 12"/>
          <p:cNvSpPr>
            <a:spLocks noChangeShapeType="1"/>
          </p:cNvSpPr>
          <p:nvPr/>
        </p:nvSpPr>
        <p:spPr bwMode="auto">
          <a:xfrm flipV="1">
            <a:off x="7019925" y="4292600"/>
            <a:ext cx="646113" cy="3603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5661" name="Oval 13"/>
          <p:cNvSpPr>
            <a:spLocks noChangeArrowheads="1"/>
          </p:cNvSpPr>
          <p:nvPr/>
        </p:nvSpPr>
        <p:spPr bwMode="auto">
          <a:xfrm>
            <a:off x="7594600" y="4148138"/>
            <a:ext cx="215900" cy="2159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5662" name="Oval 14"/>
          <p:cNvSpPr>
            <a:spLocks noChangeArrowheads="1"/>
          </p:cNvSpPr>
          <p:nvPr/>
        </p:nvSpPr>
        <p:spPr bwMode="auto">
          <a:xfrm>
            <a:off x="6873875" y="4581525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5663" name="Oval 15"/>
          <p:cNvSpPr>
            <a:spLocks noChangeArrowheads="1"/>
          </p:cNvSpPr>
          <p:nvPr/>
        </p:nvSpPr>
        <p:spPr bwMode="auto">
          <a:xfrm>
            <a:off x="8315325" y="4652963"/>
            <a:ext cx="215900" cy="2159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Summary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006600"/>
                </a:solidFill>
              </a:rPr>
              <a:t>Binary search: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search area is refined half, at most log </a:t>
            </a:r>
            <a:r>
              <a:rPr lang="en-US" altLang="ja-JP" sz="2400" dirty="0"/>
              <a:t>n </a:t>
            </a:r>
            <a:r>
              <a:rPr lang="en-US" altLang="ja-JP" sz="2400" dirty="0" smtClean="0"/>
              <a:t>times</a:t>
            </a:r>
          </a:p>
          <a:p>
            <a:pPr>
              <a:buFontTx/>
              <a:buNone/>
            </a:pPr>
            <a:endParaRPr lang="en-US" altLang="ja-JP" sz="2400" b="1" smtClean="0">
              <a:solidFill>
                <a:srgbClr val="006600"/>
              </a:solidFill>
            </a:endParaRPr>
          </a:p>
          <a:p>
            <a:pPr>
              <a:buFontTx/>
              <a:buNone/>
            </a:pPr>
            <a:r>
              <a:rPr lang="en-US" altLang="ja-JP" sz="2400" b="1" smtClean="0">
                <a:solidFill>
                  <a:srgbClr val="006600"/>
                </a:solidFill>
              </a:rPr>
              <a:t>Heap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:</a:t>
            </a:r>
            <a:r>
              <a:rPr lang="ja-JP" altLang="en-US" sz="2400" dirty="0"/>
              <a:t>　</a:t>
            </a:r>
            <a:r>
              <a:rPr lang="en-US" altLang="ja-JP" sz="2400" dirty="0" smtClean="0"/>
              <a:t>simulate update of knockout system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006600"/>
                </a:solidFill>
              </a:rPr>
              <a:t>Binary tree: </a:t>
            </a:r>
            <a:r>
              <a:rPr lang="en-US" altLang="ja-JP" sz="2400" dirty="0" smtClean="0"/>
              <a:t>rotate at vertices to re-balance the tree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006600"/>
                </a:solidFill>
              </a:rPr>
              <a:t>B-tree:</a:t>
            </a:r>
            <a:r>
              <a:rPr lang="ja-JP" altLang="en-US" sz="2400" dirty="0"/>
              <a:t>　</a:t>
            </a:r>
            <a:r>
              <a:rPr lang="en-US" altLang="ja-JP" sz="2400" dirty="0" smtClean="0"/>
              <a:t>minimize the blocks to be accessed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for Binary Search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35937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each iteration, the search area becomes half or less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after </a:t>
            </a:r>
            <a:r>
              <a:rPr lang="en-US" altLang="ja-JP" sz="2400" dirty="0" smtClean="0"/>
              <a:t>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b="1" dirty="0"/>
              <a:t> </a:t>
            </a:r>
            <a:r>
              <a:rPr lang="en-US" altLang="ja-JP" sz="2400" dirty="0" smtClean="0"/>
              <a:t>iterations, the search area will be of length one, and the search will terminate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 </a:t>
            </a:r>
            <a:r>
              <a:rPr lang="en-US" altLang="ja-JP" sz="2400" dirty="0" smtClean="0"/>
              <a:t>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, that is optimal in the sense of complexity theory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No need of large extra memory, just two variables and the input data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  (called “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in place</a:t>
            </a:r>
            <a:r>
              <a:rPr lang="en-US" altLang="ja-JP" sz="2400" dirty="0" smtClean="0"/>
              <a:t>”)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So, very good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4556" y="1124744"/>
            <a:ext cx="8354888" cy="13684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On the following number sequence, perform a binary search for queries of finding 8,17 and 19 (trace the movements of </a:t>
            </a:r>
            <a:r>
              <a:rPr lang="en-US" altLang="ja-JP" sz="2400" b="1" dirty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  <a:r>
              <a:rPr lang="en-US" altLang="ja-JP" sz="2400" dirty="0" smtClean="0"/>
              <a:t> )</a:t>
            </a:r>
            <a:endParaRPr lang="ja-JP" altLang="en-US" sz="2400" dirty="0"/>
          </a:p>
        </p:txBody>
      </p:sp>
      <p:graphicFrame>
        <p:nvGraphicFramePr>
          <p:cNvPr id="1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937568"/>
              </p:ext>
            </p:extLst>
          </p:nvPr>
        </p:nvGraphicFramePr>
        <p:xfrm>
          <a:off x="1403648" y="2924944"/>
          <a:ext cx="6096000" cy="519659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19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7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8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9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11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13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17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18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19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Weak Points of Array Data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35937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Array needs long time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time) to keep the increasing order for insertion and deletion at a random position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If we use a list instead of arrays, we can insert/delete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/>
              <a:t> time, but needs</a:t>
            </a:r>
            <a:r>
              <a:rPr lang="en-US" altLang="ja-JP" sz="2400" dirty="0"/>
              <a:t> long time (</a:t>
            </a:r>
            <a:r>
              <a:rPr lang="en-US" altLang="ja-JP" sz="2400" b="1" dirty="0">
                <a:solidFill>
                  <a:schemeClr val="accent2"/>
                </a:solidFill>
              </a:rPr>
              <a:t>O(n)</a:t>
            </a:r>
            <a:r>
              <a:rPr lang="en-US" altLang="ja-JP" sz="2400" dirty="0"/>
              <a:t> time) to</a:t>
            </a:r>
            <a:r>
              <a:rPr lang="en-US" altLang="ja-JP" sz="2400" dirty="0" smtClean="0"/>
              <a:t> find the center of the order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 general, it is not trivial to attain efficiency for both search and insertion/deletion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… however, there are some 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Finding the minimum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916" y="1196752"/>
            <a:ext cx="8424167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begin with, fast insertion/deletion, and fast search for minimum value, as a first step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006600"/>
                </a:solidFill>
              </a:rPr>
              <a:t>Problem:</a:t>
            </a:r>
            <a:endParaRPr lang="ja-JP" altLang="en-US" sz="2400" b="1" dirty="0">
              <a:solidFill>
                <a:srgbClr val="006600"/>
              </a:solidFill>
            </a:endParaRP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s</a:t>
            </a:r>
            <a:r>
              <a:rPr lang="en-US" altLang="ja-JP" sz="2400" dirty="0" smtClean="0"/>
              <a:t>tore several (many) numeric values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i</a:t>
            </a:r>
            <a:r>
              <a:rPr lang="en-US" altLang="ja-JP" sz="2400" dirty="0" smtClean="0"/>
              <a:t>nsertion of new value, and deletion of a value in the data structure has to be done quickly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t</a:t>
            </a:r>
            <a:r>
              <a:rPr lang="en-US" altLang="ja-JP" sz="2400" dirty="0" smtClean="0"/>
              <a:t>he minimum value among the values in the data can be found quickly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Generally, a data structure having these functions are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heap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ユーザー定義 2">
      <a:majorFont>
        <a:latin typeface="Verdana"/>
        <a:ea typeface="Verdana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15082</TotalTime>
  <Words>4058</Words>
  <Application>Microsoft Office PowerPoint</Application>
  <PresentationFormat>画面に合わせる (4:3)</PresentationFormat>
  <Paragraphs>748</Paragraphs>
  <Slides>54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54</vt:i4>
      </vt:variant>
    </vt:vector>
  </HeadingPairs>
  <TitlesOfParts>
    <vt:vector size="59" baseType="lpstr">
      <vt:lpstr>ＭＳ Ｐゴシック</vt:lpstr>
      <vt:lpstr>Times New Roman</vt:lpstr>
      <vt:lpstr>Verdana</vt:lpstr>
      <vt:lpstr>Wingdings</vt:lpstr>
      <vt:lpstr>標準デザイン</vt:lpstr>
      <vt:lpstr>Binary Search and Binary Tree</vt:lpstr>
      <vt:lpstr>Search on Data</vt:lpstr>
      <vt:lpstr>Consult a Dictionary</vt:lpstr>
      <vt:lpstr>Binary Search</vt:lpstr>
      <vt:lpstr>Refine the Search Area</vt:lpstr>
      <vt:lpstr>Computation time for Binary Search</vt:lpstr>
      <vt:lpstr>Exercise</vt:lpstr>
      <vt:lpstr>Weak Points of Array Data</vt:lpstr>
      <vt:lpstr>Finding the minimum</vt:lpstr>
      <vt:lpstr>Determine the Winner</vt:lpstr>
      <vt:lpstr>Finding the Minimum</vt:lpstr>
      <vt:lpstr>Re-computation is NOT Whole</vt:lpstr>
      <vt:lpstr>Time for Re-computation</vt:lpstr>
      <vt:lpstr>Insertion and Deletion</vt:lpstr>
      <vt:lpstr>Realize Heap</vt:lpstr>
      <vt:lpstr>Structure by Array</vt:lpstr>
      <vt:lpstr>The Index of Adjacent Cell</vt:lpstr>
      <vt:lpstr>Structure of Heap</vt:lpstr>
      <vt:lpstr>Insert &amp; Delete</vt:lpstr>
      <vt:lpstr>Find the Cell of the Minimum Value</vt:lpstr>
      <vt:lpstr>Find all ≤ Threshold</vt:lpstr>
      <vt:lpstr>Example of Usage</vt:lpstr>
      <vt:lpstr>Ex. Huffman Tree</vt:lpstr>
      <vt:lpstr>Exercise: Heap</vt:lpstr>
      <vt:lpstr>Memory Efficiency</vt:lpstr>
      <vt:lpstr>Heap on Textbooks</vt:lpstr>
      <vt:lpstr>Update Heap</vt:lpstr>
      <vt:lpstr>A Code for Value Change</vt:lpstr>
      <vt:lpstr>Update Heap (upward)</vt:lpstr>
      <vt:lpstr>Update Heap (downward)</vt:lpstr>
      <vt:lpstr>Find Values ≤ Threshold</vt:lpstr>
      <vt:lpstr>Exercise: Heap (2)</vt:lpstr>
      <vt:lpstr>Column: Speed of Heap in Practice</vt:lpstr>
      <vt:lpstr>Column: Speed of Heap in Practice (2)</vt:lpstr>
      <vt:lpstr>Here, Terminology on Trees</vt:lpstr>
      <vt:lpstr>Find any Value</vt:lpstr>
      <vt:lpstr>When Order is kept</vt:lpstr>
      <vt:lpstr>Skew would Grow</vt:lpstr>
      <vt:lpstr>Eliminate the Skew</vt:lpstr>
      <vt:lpstr>Balancing by Rotation</vt:lpstr>
      <vt:lpstr>Bounding the Height</vt:lpstr>
      <vt:lpstr>Time for Search</vt:lpstr>
      <vt:lpstr>Effects by Rotation</vt:lpstr>
      <vt:lpstr>Insertion and Deletion</vt:lpstr>
      <vt:lpstr>Rotation by Other Criteria</vt:lpstr>
      <vt:lpstr>The height of Tree</vt:lpstr>
      <vt:lpstr>Insertion and Deletion</vt:lpstr>
      <vt:lpstr>Structure for Binary Tree</vt:lpstr>
      <vt:lpstr>Example of Usages</vt:lpstr>
      <vt:lpstr>Exersice: Binary Tree</vt:lpstr>
      <vt:lpstr>Many Children</vt:lpstr>
      <vt:lpstr>B-tree</vt:lpstr>
      <vt:lpstr>Update of B-tree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宇野 毅明</cp:lastModifiedBy>
  <cp:revision>1464</cp:revision>
  <dcterms:created xsi:type="dcterms:W3CDTF">1601-01-01T00:00:00Z</dcterms:created>
  <dcterms:modified xsi:type="dcterms:W3CDTF">2020-11-09T01:44:50Z</dcterms:modified>
</cp:coreProperties>
</file>