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sldIdLst>
    <p:sldId id="258" r:id="rId2"/>
    <p:sldId id="257" r:id="rId3"/>
    <p:sldId id="341" r:id="rId4"/>
    <p:sldId id="381" r:id="rId5"/>
    <p:sldId id="382" r:id="rId6"/>
    <p:sldId id="301" r:id="rId7"/>
    <p:sldId id="342" r:id="rId8"/>
    <p:sldId id="383" r:id="rId9"/>
    <p:sldId id="302" r:id="rId10"/>
    <p:sldId id="343" r:id="rId11"/>
    <p:sldId id="384" r:id="rId12"/>
    <p:sldId id="385" r:id="rId13"/>
    <p:sldId id="386" r:id="rId14"/>
    <p:sldId id="387" r:id="rId15"/>
    <p:sldId id="344" r:id="rId16"/>
    <p:sldId id="408" r:id="rId17"/>
    <p:sldId id="388" r:id="rId18"/>
    <p:sldId id="345" r:id="rId19"/>
    <p:sldId id="389" r:id="rId20"/>
    <p:sldId id="390" r:id="rId21"/>
    <p:sldId id="392" r:id="rId22"/>
    <p:sldId id="391" r:id="rId23"/>
    <p:sldId id="393" r:id="rId24"/>
    <p:sldId id="394" r:id="rId25"/>
    <p:sldId id="395" r:id="rId26"/>
    <p:sldId id="396" r:id="rId27"/>
    <p:sldId id="397" r:id="rId28"/>
    <p:sldId id="398" r:id="rId29"/>
    <p:sldId id="399" r:id="rId30"/>
    <p:sldId id="377" r:id="rId31"/>
    <p:sldId id="374" r:id="rId32"/>
    <p:sldId id="402" r:id="rId33"/>
    <p:sldId id="376" r:id="rId34"/>
    <p:sldId id="401" r:id="rId35"/>
    <p:sldId id="400" r:id="rId36"/>
    <p:sldId id="407" r:id="rId37"/>
    <p:sldId id="403" r:id="rId38"/>
    <p:sldId id="412" r:id="rId39"/>
    <p:sldId id="405" r:id="rId40"/>
    <p:sldId id="406" r:id="rId41"/>
    <p:sldId id="409" r:id="rId42"/>
    <p:sldId id="410" r:id="rId43"/>
    <p:sldId id="411" r:id="rId44"/>
    <p:sldId id="296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33FF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00" autoAdjust="0"/>
  </p:normalViewPr>
  <p:slideViewPr>
    <p:cSldViewPr>
      <p:cViewPr varScale="1">
        <p:scale>
          <a:sx n="74" d="100"/>
          <a:sy n="74" d="100"/>
        </p:scale>
        <p:origin x="10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7EC54-75C5-4F85-A841-6EA8500B27D6}" type="datetimeFigureOut">
              <a:rPr kumimoji="1" lang="ja-JP" altLang="en-US" smtClean="0"/>
              <a:t>2014/12/16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ED6C9-AD72-4156-8963-3568D55607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1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ED6C9-AD72-4156-8963-3568D55607B6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83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B2F39-EA0C-45F9-BBE3-7CE820A54F7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F589F-E635-4D30-9736-507A16CE899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3677B-47A7-4E27-8F14-B4222068AAB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D30B6-050C-457E-9821-8805AB63280C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2B028-7477-4166-9537-3AEC739D4FAC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3BBE7-BE26-49E4-833A-5C09832932A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8372C-9333-4A1C-8244-C5B463D6EA1E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6BB75-ABDB-4DDB-A7F5-5F75005CD1A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6E2BB-8FF3-4D22-A8B3-7E4192861BC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F2B68-C5F3-4ACB-B3C5-F071B265097E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DE993-E823-46FF-8EC7-2D2C4BB8237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3E27FBC3-96B0-42B2-AA23-0F805C1DE20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80022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Matrix</a:t>
            </a:r>
            <a:r>
              <a:rPr lang="ja-JP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Graph</a:t>
            </a:r>
            <a:endParaRPr lang="ja-JP" altLang="en-US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2843213"/>
            <a:ext cx="7772400" cy="33940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Matrix</a:t>
            </a:r>
            <a:endParaRPr lang="ja-JP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Binary Matrix</a:t>
            </a:r>
            <a:endParaRPr lang="ja-JP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Sparse Matrix</a:t>
            </a:r>
            <a:endParaRPr lang="ja-JP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Operations for Vectors/Matrices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Graph and Adjacent Matrix</a:t>
            </a:r>
            <a:endParaRPr lang="ja-JP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Adjacent List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Storing Sparse Matrix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35937" cy="51847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Let’s begin from binary matrix, for simplicity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almost cells 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dirty="0" smtClean="0"/>
              <a:t>, and few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’s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A simple idea is to make a list of the places of the cells being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That is, memorize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,y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),(x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2</a:t>
            </a:r>
            <a:r>
              <a:rPr lang="en-US" altLang="ja-JP" sz="2400" b="1" dirty="0">
                <a:solidFill>
                  <a:schemeClr val="accent2"/>
                </a:solidFill>
              </a:rPr>
              <a:t>,y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2</a:t>
            </a:r>
            <a:r>
              <a:rPr lang="en-US" altLang="ja-JP" sz="2400" b="1" dirty="0">
                <a:solidFill>
                  <a:schemeClr val="accent2"/>
                </a:solidFill>
              </a:rPr>
              <a:t>),(x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3</a:t>
            </a:r>
            <a:r>
              <a:rPr lang="en-US" altLang="ja-JP" sz="2400" b="1" dirty="0">
                <a:solidFill>
                  <a:schemeClr val="accent2"/>
                </a:solidFill>
              </a:rPr>
              <a:t>,y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3</a:t>
            </a:r>
            <a:r>
              <a:rPr lang="en-US" altLang="ja-JP" sz="2400" b="1" dirty="0">
                <a:solidFill>
                  <a:schemeClr val="accent2"/>
                </a:solidFill>
              </a:rPr>
              <a:t>),…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, store the row ID and column ID of the cells being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memory requirement is “twice the number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’s”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this is very efficient if there are few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’s (sparse)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But, bad accessibility; to read a cell, we have to scan all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(binary tree / hash can be used)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Store Row-wise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35937" cy="51847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Let’s have a structure to improve the accessibility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Classify the places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’s according to their row 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>
                <a:sym typeface="Wingdings" pitchFamily="2" charset="2"/>
              </a:rPr>
              <a:t>prepare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arrays, and store the column ID of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’s in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row, in the </a:t>
            </a:r>
            <a:r>
              <a:rPr lang="en-US" altLang="ja-JP" sz="2400" dirty="0" err="1" smtClean="0"/>
              <a:t>ith</a:t>
            </a:r>
            <a:r>
              <a:rPr lang="en-US" altLang="ja-JP" sz="2400" dirty="0" smtClean="0"/>
              <a:t>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400" dirty="0" smtClean="0"/>
              <a:t>We need to have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pointers to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arrays, but we don’t have to store the row ID’s, thus memory efficiency increases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memory requirement is “#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’s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＋ </a:t>
            </a:r>
            <a:r>
              <a:rPr lang="en-US" altLang="ja-JP" sz="2400" dirty="0" smtClean="0"/>
              <a:t>#rows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×2</a:t>
            </a:r>
            <a:r>
              <a:rPr lang="en-US" altLang="ja-JP" sz="2400" dirty="0"/>
              <a:t>”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   </a:t>
            </a:r>
            <a:r>
              <a:rPr lang="en-US" altLang="ja-JP" sz="2400" dirty="0" smtClean="0"/>
              <a:t>(can </a:t>
            </a:r>
            <a:r>
              <a:rPr lang="en-US" altLang="ja-JP" sz="2400" dirty="0"/>
              <a:t>be “# </a:t>
            </a:r>
            <a:r>
              <a:rPr lang="en-US" altLang="ja-JP" sz="2400" b="1" dirty="0">
                <a:solidFill>
                  <a:schemeClr val="accent2"/>
                </a:solidFill>
              </a:rPr>
              <a:t>1</a:t>
            </a:r>
            <a:r>
              <a:rPr lang="en-US" altLang="ja-JP" sz="2400" dirty="0"/>
              <a:t>’s </a:t>
            </a:r>
            <a:r>
              <a:rPr lang="ja-JP" altLang="en-US" sz="2400" b="1" dirty="0">
                <a:solidFill>
                  <a:schemeClr val="accent2"/>
                </a:solidFill>
              </a:rPr>
              <a:t>＋ </a:t>
            </a:r>
            <a:r>
              <a:rPr lang="en-US" altLang="ja-JP" sz="2400" dirty="0"/>
              <a:t>#</a:t>
            </a:r>
            <a:r>
              <a:rPr lang="en-US" altLang="ja-JP" sz="2400" dirty="0" smtClean="0"/>
              <a:t>rows”)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Accessibility is good; sorting ID’s in a row array, binary search works (linear scan is enough, if few column ID’s)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Structure in Each Row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35937" cy="51847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sparse cases, the efficiency is increased,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However, the update concerned with insertion/deletions is not efficient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They are the same, in the situation of stacks and queues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So, according to the purpose, we use lists bucket/hash/binary tree for structures in a row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</a:t>
            </a:r>
            <a:r>
              <a:rPr lang="en-US" altLang="ja-JP" sz="2400" dirty="0" smtClean="0"/>
              <a:t>(having </a:t>
            </a:r>
            <a:r>
              <a:rPr lang="en-US" altLang="ja-JP" sz="2400" b="1" dirty="0" smtClean="0">
                <a:solidFill>
                  <a:srgbClr val="3333FF"/>
                </a:solidFill>
              </a:rPr>
              <a:t>n</a:t>
            </a:r>
            <a:r>
              <a:rPr lang="en-US" altLang="ja-JP" sz="2400" dirty="0" smtClean="0"/>
              <a:t> arrays is equivalent to having buckets)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 World Data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35937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characteristics of sparse matrices in practice are;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Matrix representing mesh network (</a:t>
            </a:r>
            <a:r>
              <a:rPr lang="en-US" altLang="ja-JP" sz="2400" dirty="0"/>
              <a:t>structural calculation</a:t>
            </a:r>
            <a:r>
              <a:rPr lang="en-US" altLang="ja-JP" sz="2400" dirty="0" smtClean="0"/>
              <a:t>)</a:t>
            </a:r>
          </a:p>
          <a:p>
            <a:pPr>
              <a:buFontTx/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 </a:t>
            </a:r>
            <a:r>
              <a:rPr lang="en-US" altLang="ja-JP" sz="2400" dirty="0" smtClean="0"/>
              <a:t>few meshes are adjacent to one, in geometrical sense, thus not so many non-zeros per row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     </a:t>
            </a:r>
            <a:r>
              <a:rPr lang="en-US" altLang="ja-JP" sz="2400" dirty="0" smtClean="0"/>
              <a:t>array is sufficient for structures of rows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Road network data (adjacency of cross points + distance)</a:t>
            </a: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almost the same, but update comes sometimes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(would be sufficient if (re-)allocate bit larger memory)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Real World Data (2)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532" y="1052736"/>
            <a:ext cx="8424935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Ex)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 matrix representing, row </a:t>
            </a:r>
            <a:r>
              <a:rPr lang="en-US" altLang="ja-JP" sz="2400" dirty="0" smtClean="0">
                <a:sym typeface="Wingdings" panose="05000000000000000000" pitchFamily="2" charset="2"/>
              </a:rPr>
              <a:t> </a:t>
            </a:r>
            <a:r>
              <a:rPr lang="en-US" altLang="ja-JP" sz="2400" dirty="0" smtClean="0"/>
              <a:t>text, column </a:t>
            </a:r>
            <a:r>
              <a:rPr lang="en-US" altLang="ja-JP" sz="2400" dirty="0" smtClean="0">
                <a:sym typeface="Wingdings" panose="05000000000000000000" pitchFamily="2" charset="2"/>
              </a:rPr>
              <a:t> word, a cell is one if the word is included in the text, is sparse, usually</a:t>
            </a:r>
          </a:p>
          <a:p>
            <a:pPr>
              <a:buFontTx/>
              <a:buNone/>
            </a:pPr>
            <a:r>
              <a:rPr lang="ja-JP" altLang="en-US" sz="2400" dirty="0"/>
              <a:t>　</a:t>
            </a:r>
            <a:r>
              <a:rPr lang="en-US" altLang="ja-JP" sz="2400" dirty="0" smtClean="0"/>
              <a:t>(POS data, Web links, Web surfing, etc.)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on average, #</a:t>
            </a:r>
            <a:r>
              <a:rPr lang="en-US" altLang="ja-JP" sz="2400" b="1" dirty="0" smtClean="0">
                <a:solidFill>
                  <a:srgbClr val="3333FF"/>
                </a:solidFill>
              </a:rPr>
              <a:t>1</a:t>
            </a:r>
            <a:r>
              <a:rPr lang="en-US" altLang="ja-JP" sz="2400" dirty="0" smtClean="0"/>
              <a:t>’s in a row/column is constant, but some have so many</a:t>
            </a:r>
            <a:r>
              <a:rPr lang="ja-JP" altLang="en-US" sz="2400" dirty="0"/>
              <a:t>　</a:t>
            </a:r>
            <a:r>
              <a:rPr lang="en-US" altLang="ja-JP" sz="2400" dirty="0" smtClean="0"/>
              <a:t>(texts having many words, words included in many texts)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distribution of </a:t>
            </a:r>
            <a:r>
              <a:rPr lang="en-US" altLang="ja-JP" sz="2400" b="1" dirty="0" smtClean="0">
                <a:solidFill>
                  <a:srgbClr val="3333FF"/>
                </a:solidFill>
              </a:rPr>
              <a:t>1</a:t>
            </a:r>
            <a:r>
              <a:rPr lang="en-US" altLang="ja-JP" sz="2400" dirty="0" smtClean="0"/>
              <a:t>’s is that so called power (zip) law, scale free; #of items of size </a:t>
            </a:r>
            <a:r>
              <a:rPr lang="en-US" altLang="ja-JP" sz="2400" b="1" dirty="0" smtClean="0">
                <a:solidFill>
                  <a:srgbClr val="3333FF"/>
                </a:solidFill>
              </a:rPr>
              <a:t>D</a:t>
            </a:r>
            <a:r>
              <a:rPr lang="en-US" altLang="ja-JP" sz="2400" dirty="0" smtClean="0"/>
              <a:t> is proportional to </a:t>
            </a:r>
            <a:r>
              <a:rPr lang="en-US" altLang="ja-JP" sz="2400" b="1" dirty="0" smtClean="0">
                <a:solidFill>
                  <a:srgbClr val="3333FF"/>
                </a:solidFill>
              </a:rPr>
              <a:t>1 / Δ</a:t>
            </a:r>
            <a:r>
              <a:rPr lang="en-US" altLang="ja-JP" sz="2400" b="1" baseline="30000" dirty="0" smtClean="0">
                <a:solidFill>
                  <a:srgbClr val="3333FF"/>
                </a:solidFill>
              </a:rPr>
              <a:t>D</a:t>
            </a:r>
          </a:p>
          <a:p>
            <a:pPr>
              <a:buFontTx/>
              <a:buNone/>
            </a:pPr>
            <a:r>
              <a:rPr lang="en-US" altLang="ja-JP" sz="2400" b="1" baseline="30000" dirty="0">
                <a:solidFill>
                  <a:srgbClr val="3333FF"/>
                </a:solidFill>
              </a:rPr>
              <a:t> </a:t>
            </a:r>
            <a:r>
              <a:rPr lang="en-US" altLang="ja-JP" sz="2400" b="1" baseline="30000" dirty="0" smtClean="0">
                <a:solidFill>
                  <a:srgbClr val="3333FF"/>
                </a:solidFill>
              </a:rPr>
              <a:t> </a:t>
            </a:r>
            <a:r>
              <a:rPr lang="en-US" altLang="ja-JP" sz="2400" dirty="0" smtClean="0"/>
              <a:t>can be often seen in real world data (</a:t>
            </a:r>
            <a:r>
              <a:rPr lang="ja-JP" altLang="en-US" sz="2400" dirty="0" smtClean="0"/>
              <a:t>≠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geometric </a:t>
            </a:r>
            <a:r>
              <a:rPr lang="en-US" altLang="ja-JP" sz="2400" dirty="0" smtClean="0"/>
              <a:t>distribution)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Such data needs algorithms designed so that the dense part will not affect badly; will be the bottle neck of the computation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Non-binary Sparse Matrix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35937" cy="38163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Usual matrix are of course non-binary, it is not sufficient to remember the places having non-zero value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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remember (place, value)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the case of using array,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 smtClean="0"/>
              <a:t> (place, </a:t>
            </a:r>
            <a:r>
              <a:rPr lang="en-US" altLang="ja-JP" sz="2400" dirty="0"/>
              <a:t>value), (place, value</a:t>
            </a:r>
            <a:r>
              <a:rPr lang="en-US" altLang="ja-JP" sz="2400" dirty="0" smtClean="0"/>
              <a:t>), </a:t>
            </a:r>
            <a:r>
              <a:rPr lang="en-US" altLang="ja-JP" sz="2400" dirty="0"/>
              <a:t>(place, value</a:t>
            </a:r>
            <a:r>
              <a:rPr lang="en-US" altLang="ja-JP" sz="2400" dirty="0" smtClean="0"/>
              <a:t>),…, or</a:t>
            </a:r>
          </a:p>
          <a:p>
            <a:pPr>
              <a:lnSpc>
                <a:spcPct val="90000"/>
              </a:lnSpc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place1, plcae2,…, value1, value2,…</a:t>
            </a:r>
            <a:endParaRPr lang="en-US" altLang="ja-JP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the case of lists of binary tree, assign (place, value) to each cell/node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or, simple prepare two of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8135937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Make data representing the following matrix in a sparse way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>
                <a:solidFill>
                  <a:schemeClr val="accent2"/>
                </a:solidFill>
              </a:rPr>
              <a:t>0,0,1,4,0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chemeClr val="accent2"/>
                </a:solidFill>
              </a:rPr>
              <a:t>0,1,0,0,5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chemeClr val="accent2"/>
                </a:solidFill>
              </a:rPr>
              <a:t>2,0,0,0,0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chemeClr val="accent2"/>
                </a:solidFill>
              </a:rPr>
              <a:t>1,2,5,0,2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chemeClr val="accent2"/>
                </a:solidFill>
              </a:rPr>
              <a:t>0,0,0,0,0</a:t>
            </a:r>
          </a:p>
          <a:p>
            <a:pPr>
              <a:buFontTx/>
              <a:buNone/>
            </a:pPr>
            <a:endParaRPr lang="en-US" altLang="ja-JP" sz="2400" b="1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ja-JP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181252" name="AutoShape 4"/>
          <p:cNvSpPr>
            <a:spLocks/>
          </p:cNvSpPr>
          <p:nvPr/>
        </p:nvSpPr>
        <p:spPr bwMode="auto">
          <a:xfrm>
            <a:off x="539750" y="2205038"/>
            <a:ext cx="71438" cy="2087562"/>
          </a:xfrm>
          <a:prstGeom prst="leftBracket">
            <a:avLst>
              <a:gd name="adj" fmla="val 243517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1253" name="AutoShape 5"/>
          <p:cNvSpPr>
            <a:spLocks/>
          </p:cNvSpPr>
          <p:nvPr/>
        </p:nvSpPr>
        <p:spPr bwMode="auto">
          <a:xfrm flipH="1">
            <a:off x="1979613" y="2205038"/>
            <a:ext cx="144462" cy="2087562"/>
          </a:xfrm>
          <a:prstGeom prst="leftBracket">
            <a:avLst>
              <a:gd name="adj" fmla="val 120422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Memory Saving for Matrix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ja-JP" altLang="en-US" sz="9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Buckets, or a row of a sparse matrix needs two data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(pointer to the first cell, and the size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k</a:t>
            </a:r>
            <a:r>
              <a:rPr lang="en-US" altLang="ja-JP" sz="2400" b="1" baseline="-25000" dirty="0" err="1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decrease these from two to one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First, prepare an array of size equal to # non-zero cells. Then,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0th row uses the cells of the array ranging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dirty="0" smtClean="0"/>
              <a:t> to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-1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1</a:t>
            </a:r>
            <a:r>
              <a:rPr lang="en-US" altLang="ja-JP" sz="2400" baseline="30000" dirty="0" smtClean="0"/>
              <a:t>st</a:t>
            </a:r>
            <a:r>
              <a:rPr lang="en-US" altLang="ja-JP" sz="2400" dirty="0" smtClean="0"/>
              <a:t> uses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0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to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-1  </a:t>
            </a:r>
            <a:r>
              <a:rPr lang="en-US" altLang="ja-JP" sz="2400" dirty="0" smtClean="0"/>
              <a:t>…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i-</a:t>
            </a:r>
            <a:r>
              <a:rPr lang="en-US" altLang="ja-JP" sz="2400" dirty="0" err="1" smtClean="0"/>
              <a:t>th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row uses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+…+k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i-1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+…+k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-1</a:t>
            </a:r>
            <a:r>
              <a:rPr lang="en-US" altLang="ja-JP" sz="2400" dirty="0" smtClean="0"/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 smtClean="0"/>
              <a:t> and we remember only the start positions of the rows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</a:t>
            </a:r>
            <a:r>
              <a:rPr lang="en-US" altLang="ja-JP" sz="2400" dirty="0"/>
              <a:t>size of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/>
              <a:t>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row can be obtained by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 smtClean="0"/>
              <a:t>   (start position of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i+1</a:t>
            </a:r>
            <a:r>
              <a:rPr lang="en-US" altLang="ja-JP" sz="2400" dirty="0" smtClean="0"/>
              <a:t>)  </a:t>
            </a:r>
            <a:r>
              <a:rPr lang="en-US" altLang="ja-JP" sz="2400" dirty="0"/>
              <a:t>- (start position of</a:t>
            </a:r>
            <a:r>
              <a:rPr lang="ja-JP" altLang="en-US" sz="2400" dirty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Matrix Operation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35937" cy="38877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Basic matrix operations are addition and multiplication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 smtClean="0"/>
              <a:t>(inner product of vectors is a special case)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 smtClean="0"/>
              <a:t>Further, AND </a:t>
            </a:r>
            <a:r>
              <a:rPr lang="en-US" altLang="ja-JP" sz="2400" dirty="0" err="1" smtClean="0"/>
              <a:t>and</a:t>
            </a:r>
            <a:r>
              <a:rPr lang="en-US" altLang="ja-JP" sz="2400" dirty="0" smtClean="0"/>
              <a:t> OR for binary matrix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Algorithms for the operations are trivial if the matrices are in the form of 2-dimensional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 smtClean="0"/>
              <a:t>However, not clear if they are in sparse forms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Further, there are several structures that have advances for matrix operations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Addition of Matrix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351837" cy="43195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the addition, it is sufficient to have algorithms for additions of each row</a:t>
            </a:r>
          </a:p>
          <a:p>
            <a:pPr>
              <a:buFontTx/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(so, operations of vectors are sufficient)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First, we see the case of inner product of sparse vectors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61821" name="Rectangle 29"/>
          <p:cNvSpPr>
            <a:spLocks noChangeArrowheads="1"/>
          </p:cNvSpPr>
          <p:nvPr/>
        </p:nvSpPr>
        <p:spPr bwMode="auto">
          <a:xfrm>
            <a:off x="1835150" y="4365625"/>
            <a:ext cx="2449513" cy="2159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1822" name="Rectangle 30"/>
          <p:cNvSpPr>
            <a:spLocks noChangeArrowheads="1"/>
          </p:cNvSpPr>
          <p:nvPr/>
        </p:nvSpPr>
        <p:spPr bwMode="auto">
          <a:xfrm>
            <a:off x="4930775" y="4365625"/>
            <a:ext cx="2449513" cy="2159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Matrix and Graph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7772400" cy="403225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Matrix is a 2-dimensional structure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Used in wide areas from physical simulations to customer management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Graphs are also used in many areas, to represent the relations and flows between data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Some data structures have been considered to handle matrix and graph; update, preserve, search, and operate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Inner Product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351837" cy="43195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For computing inner product of two sparse vectors, the difficulty is that we have to find the cell corresponding to each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Sort the cells in each vector according to their column ID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Scan two vectors simultaneously, from smaller indices</a:t>
            </a:r>
          </a:p>
          <a:p>
            <a:pPr>
              <a:buFontTx/>
              <a:buNone/>
            </a:pPr>
            <a:r>
              <a:rPr lang="ja-JP" altLang="en-US" sz="2400" dirty="0"/>
              <a:t>　</a:t>
            </a:r>
            <a:r>
              <a:rPr lang="en-US" altLang="ja-JP" sz="2400" dirty="0" smtClean="0"/>
              <a:t>“simultaneously” means that iteratively pick up the smallest column ID among the two vectors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When we find a column ID at which both vector have non-zero values, accumulate the product of the cells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539750" y="56610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971550" y="56610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1403350" y="56610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1835150" y="56610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2266950" y="56610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62825" name="Rectangle 9"/>
          <p:cNvSpPr>
            <a:spLocks noChangeArrowheads="1"/>
          </p:cNvSpPr>
          <p:nvPr/>
        </p:nvSpPr>
        <p:spPr bwMode="auto">
          <a:xfrm>
            <a:off x="2698750" y="56610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2826" name="Rectangle 10"/>
          <p:cNvSpPr>
            <a:spLocks noChangeArrowheads="1"/>
          </p:cNvSpPr>
          <p:nvPr/>
        </p:nvSpPr>
        <p:spPr bwMode="auto">
          <a:xfrm>
            <a:off x="539750" y="62372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971550" y="62372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2828" name="Rectangle 12"/>
          <p:cNvSpPr>
            <a:spLocks noChangeArrowheads="1"/>
          </p:cNvSpPr>
          <p:nvPr/>
        </p:nvSpPr>
        <p:spPr bwMode="auto">
          <a:xfrm>
            <a:off x="1403350" y="62372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2829" name="Rectangle 13"/>
          <p:cNvSpPr>
            <a:spLocks noChangeArrowheads="1"/>
          </p:cNvSpPr>
          <p:nvPr/>
        </p:nvSpPr>
        <p:spPr bwMode="auto">
          <a:xfrm>
            <a:off x="1835150" y="62372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2830" name="Rectangle 14"/>
          <p:cNvSpPr>
            <a:spLocks noChangeArrowheads="1"/>
          </p:cNvSpPr>
          <p:nvPr/>
        </p:nvSpPr>
        <p:spPr bwMode="auto">
          <a:xfrm>
            <a:off x="2266950" y="62372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2831" name="Rectangle 15"/>
          <p:cNvSpPr>
            <a:spLocks noChangeArrowheads="1"/>
          </p:cNvSpPr>
          <p:nvPr/>
        </p:nvSpPr>
        <p:spPr bwMode="auto">
          <a:xfrm>
            <a:off x="2698750" y="62372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592438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024238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4456038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887838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5319638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5751438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6186413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618213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050013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481813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7913613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8345413" y="594928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Code for Sparse Inner Product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351837" cy="43195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/>
              <a:t>int </a:t>
            </a:r>
            <a:r>
              <a:rPr lang="en-US" altLang="ja-JP" sz="2000"/>
              <a:t>SVECTOR_innerpro (</a:t>
            </a:r>
            <a:r>
              <a:rPr lang="en-US" altLang="ja-JP" sz="2000" b="1"/>
              <a:t>int</a:t>
            </a:r>
            <a:r>
              <a:rPr lang="en-US" altLang="ja-JP" sz="2000"/>
              <a:t> *va, </a:t>
            </a:r>
            <a:r>
              <a:rPr lang="en-US" altLang="ja-JP" sz="2000" b="1"/>
              <a:t>int</a:t>
            </a:r>
            <a:r>
              <a:rPr lang="en-US" altLang="ja-JP" sz="2000"/>
              <a:t> ta, </a:t>
            </a:r>
            <a:r>
              <a:rPr lang="en-US" altLang="ja-JP" sz="2000" b="1"/>
              <a:t>int</a:t>
            </a:r>
            <a:r>
              <a:rPr lang="en-US" altLang="ja-JP" sz="2000"/>
              <a:t> *vb, </a:t>
            </a:r>
            <a:r>
              <a:rPr lang="en-US" altLang="ja-JP" sz="2000" b="1"/>
              <a:t>int</a:t>
            </a:r>
            <a:r>
              <a:rPr lang="en-US" altLang="ja-JP" sz="2000"/>
              <a:t> tb){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</a:t>
            </a:r>
            <a:r>
              <a:rPr lang="en-US" altLang="ja-JP" sz="2000" b="1"/>
              <a:t>int</a:t>
            </a:r>
            <a:r>
              <a:rPr lang="en-US" altLang="ja-JP" sz="2000"/>
              <a:t> ia=0, ib=0, c=0;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</a:t>
            </a:r>
            <a:r>
              <a:rPr lang="en-US" altLang="ja-JP" sz="2000" b="1"/>
              <a:t>while</a:t>
            </a:r>
            <a:r>
              <a:rPr lang="en-US" altLang="ja-JP" sz="2000"/>
              <a:t> ( ia&lt;ta &amp;&amp; ib&lt;tb){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   </a:t>
            </a:r>
            <a:r>
              <a:rPr lang="en-US" altLang="ja-JP" sz="2000" b="1"/>
              <a:t>if</a:t>
            </a:r>
            <a:r>
              <a:rPr lang="en-US" altLang="ja-JP" sz="2000"/>
              <a:t> (va[ia*2] &lt; vb[ib*2] ) ia++;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   </a:t>
            </a:r>
            <a:r>
              <a:rPr lang="en-US" altLang="ja-JP" sz="2000" b="1"/>
              <a:t>else if</a:t>
            </a:r>
            <a:r>
              <a:rPr lang="en-US" altLang="ja-JP" sz="2000"/>
              <a:t> (va[ia*2] &gt; vb[ib*2] ) ib++;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/>
              <a:t>      else </a:t>
            </a:r>
            <a:r>
              <a:rPr lang="en-US" altLang="ja-JP" sz="2000"/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      c = c + va[ia*2+1]*vb[ib*2+1];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      ia++; ib++;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</a:t>
            </a:r>
            <a:r>
              <a:rPr lang="en-US" altLang="ja-JP" sz="2000" b="1"/>
              <a:t>return</a:t>
            </a:r>
            <a:r>
              <a:rPr lang="en-US" altLang="ja-JP" sz="2000"/>
              <a:t> ( c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}</a:t>
            </a:r>
            <a:endParaRPr lang="ja-JP" altLang="en-US" sz="2400"/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5397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9715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4870" name="Rectangle 6"/>
          <p:cNvSpPr>
            <a:spLocks noChangeArrowheads="1"/>
          </p:cNvSpPr>
          <p:nvPr/>
        </p:nvSpPr>
        <p:spPr bwMode="auto">
          <a:xfrm>
            <a:off x="14033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18351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4872" name="Rectangle 8"/>
          <p:cNvSpPr>
            <a:spLocks noChangeArrowheads="1"/>
          </p:cNvSpPr>
          <p:nvPr/>
        </p:nvSpPr>
        <p:spPr bwMode="auto">
          <a:xfrm>
            <a:off x="22669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26987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4874" name="Rectangle 10"/>
          <p:cNvSpPr>
            <a:spLocks noChangeArrowheads="1"/>
          </p:cNvSpPr>
          <p:nvPr/>
        </p:nvSpPr>
        <p:spPr bwMode="auto">
          <a:xfrm>
            <a:off x="5397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64875" name="Rectangle 11"/>
          <p:cNvSpPr>
            <a:spLocks noChangeArrowheads="1"/>
          </p:cNvSpPr>
          <p:nvPr/>
        </p:nvSpPr>
        <p:spPr bwMode="auto">
          <a:xfrm>
            <a:off x="9715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4876" name="Rectangle 12"/>
          <p:cNvSpPr>
            <a:spLocks noChangeArrowheads="1"/>
          </p:cNvSpPr>
          <p:nvPr/>
        </p:nvSpPr>
        <p:spPr bwMode="auto">
          <a:xfrm>
            <a:off x="14033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4877" name="Rectangle 13"/>
          <p:cNvSpPr>
            <a:spLocks noChangeArrowheads="1"/>
          </p:cNvSpPr>
          <p:nvPr/>
        </p:nvSpPr>
        <p:spPr bwMode="auto">
          <a:xfrm>
            <a:off x="18351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4878" name="Rectangle 14"/>
          <p:cNvSpPr>
            <a:spLocks noChangeArrowheads="1"/>
          </p:cNvSpPr>
          <p:nvPr/>
        </p:nvSpPr>
        <p:spPr bwMode="auto">
          <a:xfrm>
            <a:off x="22669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4879" name="Rectangle 15"/>
          <p:cNvSpPr>
            <a:spLocks noChangeArrowheads="1"/>
          </p:cNvSpPr>
          <p:nvPr/>
        </p:nvSpPr>
        <p:spPr bwMode="auto">
          <a:xfrm>
            <a:off x="26987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592438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024238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4456038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887838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5319638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5751438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6186413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618213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050013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7481813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7913613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8345413" y="5733256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Addition of Two Vectors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351837" cy="43195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addition can be done in a similar way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Sort the cells in each vector according to their column ID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Scan two vectors simultaneously, from smaller indices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positions of non-zero values in the resulted vectors are those having non-zero values in one of two vectors, thus can be easily identified by the scan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5397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9715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3846" name="Rectangle 6"/>
          <p:cNvSpPr>
            <a:spLocks noChangeArrowheads="1"/>
          </p:cNvSpPr>
          <p:nvPr/>
        </p:nvSpPr>
        <p:spPr bwMode="auto">
          <a:xfrm>
            <a:off x="14033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18351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22669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63849" name="Rectangle 9"/>
          <p:cNvSpPr>
            <a:spLocks noChangeArrowheads="1"/>
          </p:cNvSpPr>
          <p:nvPr/>
        </p:nvSpPr>
        <p:spPr bwMode="auto">
          <a:xfrm>
            <a:off x="2698750" y="54451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5397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63851" name="Rectangle 11"/>
          <p:cNvSpPr>
            <a:spLocks noChangeArrowheads="1"/>
          </p:cNvSpPr>
          <p:nvPr/>
        </p:nvSpPr>
        <p:spPr bwMode="auto">
          <a:xfrm>
            <a:off x="9715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14033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3853" name="Rectangle 13"/>
          <p:cNvSpPr>
            <a:spLocks noChangeArrowheads="1"/>
          </p:cNvSpPr>
          <p:nvPr/>
        </p:nvSpPr>
        <p:spPr bwMode="auto">
          <a:xfrm>
            <a:off x="18351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3854" name="Rectangle 14"/>
          <p:cNvSpPr>
            <a:spLocks noChangeArrowheads="1"/>
          </p:cNvSpPr>
          <p:nvPr/>
        </p:nvSpPr>
        <p:spPr bwMode="auto">
          <a:xfrm>
            <a:off x="22669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3855" name="Rectangle 15"/>
          <p:cNvSpPr>
            <a:spLocks noChangeArrowheads="1"/>
          </p:cNvSpPr>
          <p:nvPr/>
        </p:nvSpPr>
        <p:spPr bwMode="auto">
          <a:xfrm>
            <a:off x="2698750" y="60213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63856" name="Rectangle 16"/>
          <p:cNvSpPr>
            <a:spLocks noChangeArrowheads="1"/>
          </p:cNvSpPr>
          <p:nvPr/>
        </p:nvSpPr>
        <p:spPr bwMode="auto">
          <a:xfrm>
            <a:off x="3563938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3857" name="Rectangle 17"/>
          <p:cNvSpPr>
            <a:spLocks noChangeArrowheads="1"/>
          </p:cNvSpPr>
          <p:nvPr/>
        </p:nvSpPr>
        <p:spPr bwMode="auto">
          <a:xfrm>
            <a:off x="3995738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3858" name="Rectangle 18"/>
          <p:cNvSpPr>
            <a:spLocks noChangeArrowheads="1"/>
          </p:cNvSpPr>
          <p:nvPr/>
        </p:nvSpPr>
        <p:spPr bwMode="auto">
          <a:xfrm>
            <a:off x="4427538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3859" name="Rectangle 19"/>
          <p:cNvSpPr>
            <a:spLocks noChangeArrowheads="1"/>
          </p:cNvSpPr>
          <p:nvPr/>
        </p:nvSpPr>
        <p:spPr bwMode="auto">
          <a:xfrm>
            <a:off x="4859338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3860" name="Rectangle 20"/>
          <p:cNvSpPr>
            <a:spLocks noChangeArrowheads="1"/>
          </p:cNvSpPr>
          <p:nvPr/>
        </p:nvSpPr>
        <p:spPr bwMode="auto">
          <a:xfrm>
            <a:off x="5291138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3861" name="Rectangle 21"/>
          <p:cNvSpPr>
            <a:spLocks noChangeArrowheads="1"/>
          </p:cNvSpPr>
          <p:nvPr/>
        </p:nvSpPr>
        <p:spPr bwMode="auto">
          <a:xfrm>
            <a:off x="5722938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3862" name="Rectangle 22"/>
          <p:cNvSpPr>
            <a:spLocks noChangeArrowheads="1"/>
          </p:cNvSpPr>
          <p:nvPr/>
        </p:nvSpPr>
        <p:spPr bwMode="auto">
          <a:xfrm>
            <a:off x="6157913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3863" name="Rectangle 23"/>
          <p:cNvSpPr>
            <a:spLocks noChangeArrowheads="1"/>
          </p:cNvSpPr>
          <p:nvPr/>
        </p:nvSpPr>
        <p:spPr bwMode="auto">
          <a:xfrm>
            <a:off x="6589713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3864" name="Rectangle 24"/>
          <p:cNvSpPr>
            <a:spLocks noChangeArrowheads="1"/>
          </p:cNvSpPr>
          <p:nvPr/>
        </p:nvSpPr>
        <p:spPr bwMode="auto">
          <a:xfrm>
            <a:off x="7021513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3865" name="Rectangle 25"/>
          <p:cNvSpPr>
            <a:spLocks noChangeArrowheads="1"/>
          </p:cNvSpPr>
          <p:nvPr/>
        </p:nvSpPr>
        <p:spPr bwMode="auto">
          <a:xfrm>
            <a:off x="7453313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3866" name="Rectangle 26"/>
          <p:cNvSpPr>
            <a:spLocks noChangeArrowheads="1"/>
          </p:cNvSpPr>
          <p:nvPr/>
        </p:nvSpPr>
        <p:spPr bwMode="auto">
          <a:xfrm>
            <a:off x="7885113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3867" name="Rectangle 27"/>
          <p:cNvSpPr>
            <a:spLocks noChangeArrowheads="1"/>
          </p:cNvSpPr>
          <p:nvPr/>
        </p:nvSpPr>
        <p:spPr bwMode="auto">
          <a:xfrm>
            <a:off x="8316913" y="57340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Code for Addition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351837" cy="43195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sz="1800" b="1"/>
              <a:t>int </a:t>
            </a:r>
            <a:r>
              <a:rPr lang="en-US" altLang="ja-JP" sz="1800"/>
              <a:t>SVECTOR_add (</a:t>
            </a:r>
            <a:r>
              <a:rPr lang="en-US" altLang="ja-JP" sz="1800" b="1"/>
              <a:t>int</a:t>
            </a:r>
            <a:r>
              <a:rPr lang="en-US" altLang="ja-JP" sz="1800"/>
              <a:t> *vc, </a:t>
            </a:r>
            <a:r>
              <a:rPr lang="en-US" altLang="ja-JP" sz="1800" b="1"/>
              <a:t>int</a:t>
            </a:r>
            <a:r>
              <a:rPr lang="en-US" altLang="ja-JP" sz="1800"/>
              <a:t> *va, </a:t>
            </a:r>
            <a:r>
              <a:rPr lang="en-US" altLang="ja-JP" sz="1800" b="1"/>
              <a:t>int</a:t>
            </a:r>
            <a:r>
              <a:rPr lang="en-US" altLang="ja-JP" sz="1800"/>
              <a:t> ta, </a:t>
            </a:r>
            <a:r>
              <a:rPr lang="en-US" altLang="ja-JP" sz="1800" b="1"/>
              <a:t>int</a:t>
            </a:r>
            <a:r>
              <a:rPr lang="en-US" altLang="ja-JP" sz="1800"/>
              <a:t> *vb, </a:t>
            </a:r>
            <a:r>
              <a:rPr lang="en-US" altLang="ja-JP" sz="1800" b="1"/>
              <a:t>int</a:t>
            </a:r>
            <a:r>
              <a:rPr lang="en-US" altLang="ja-JP" sz="1800"/>
              <a:t> tb){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   </a:t>
            </a:r>
            <a:r>
              <a:rPr lang="en-US" altLang="ja-JP" sz="1800" b="1"/>
              <a:t>int</a:t>
            </a:r>
            <a:r>
              <a:rPr lang="en-US" altLang="ja-JP" sz="1800"/>
              <a:t> ia=0, ib=0, ic=0, c, cc;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   </a:t>
            </a:r>
            <a:r>
              <a:rPr lang="en-US" altLang="ja-JP" sz="1800" b="1"/>
              <a:t>while</a:t>
            </a:r>
            <a:r>
              <a:rPr lang="en-US" altLang="ja-JP" sz="1800"/>
              <a:t> ( ia&lt;ta || ib&lt;tb){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      </a:t>
            </a:r>
            <a:r>
              <a:rPr lang="en-US" altLang="ja-JP" sz="1800" b="1"/>
              <a:t>if</a:t>
            </a:r>
            <a:r>
              <a:rPr lang="en-US" altLang="ja-JP" sz="1800"/>
              <a:t> (ia == ta ){ c = vb[ib*2+1]; cc = vb[ib*2]; ib++;  }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      </a:t>
            </a:r>
            <a:r>
              <a:rPr lang="en-US" altLang="ja-JP" sz="1800" b="1"/>
              <a:t>else if</a:t>
            </a:r>
            <a:r>
              <a:rPr lang="en-US" altLang="ja-JP" sz="1800"/>
              <a:t> ( ib == tb ){c = va[ia*2+1]; cc = va[ia*2]; ia++;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 b="1"/>
              <a:t>      else if</a:t>
            </a:r>
            <a:r>
              <a:rPr lang="en-US" altLang="ja-JP" sz="1800"/>
              <a:t> (va[ia*2] &gt; vb[ib*2] ) { c = vb[ib*2+1]; cc = vb[ib*2]; ib++;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      </a:t>
            </a:r>
            <a:r>
              <a:rPr lang="en-US" altLang="ja-JP" sz="1800" b="1"/>
              <a:t>else if</a:t>
            </a:r>
            <a:r>
              <a:rPr lang="en-US" altLang="ja-JP" sz="1800"/>
              <a:t> (va[ia*2] &lt; vb[ib*2] ) { c = va[ia*2+1]; cc = va[ia*2]; ia++;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 b="1"/>
              <a:t>      else </a:t>
            </a:r>
            <a:r>
              <a:rPr lang="en-US" altLang="ja-JP" sz="1800"/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         c = va[ia*2+1] + vb[ib*2+1]; cc = vb[ib*2];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         ia++; ib++;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      vc[ic*2] = cc; vc[ic*2+1] = c; ic++;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   </a:t>
            </a:r>
            <a:r>
              <a:rPr lang="en-US" altLang="ja-JP" sz="1800" b="1"/>
              <a:t>return</a:t>
            </a:r>
            <a:r>
              <a:rPr lang="en-US" altLang="ja-JP" sz="1800"/>
              <a:t> ( ic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1800"/>
              <a:t>}</a:t>
            </a:r>
            <a:endParaRPr lang="ja-JP" altLang="en-US" sz="1800"/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539750" y="55895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971550" y="55895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1403350" y="55895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5895" name="Rectangle 7"/>
          <p:cNvSpPr>
            <a:spLocks noChangeArrowheads="1"/>
          </p:cNvSpPr>
          <p:nvPr/>
        </p:nvSpPr>
        <p:spPr bwMode="auto">
          <a:xfrm>
            <a:off x="1835150" y="55895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5896" name="Rectangle 8"/>
          <p:cNvSpPr>
            <a:spLocks noChangeArrowheads="1"/>
          </p:cNvSpPr>
          <p:nvPr/>
        </p:nvSpPr>
        <p:spPr bwMode="auto">
          <a:xfrm>
            <a:off x="2266950" y="55895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65897" name="Rectangle 9"/>
          <p:cNvSpPr>
            <a:spLocks noChangeArrowheads="1"/>
          </p:cNvSpPr>
          <p:nvPr/>
        </p:nvSpPr>
        <p:spPr bwMode="auto">
          <a:xfrm>
            <a:off x="2698750" y="55895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5898" name="Rectangle 10"/>
          <p:cNvSpPr>
            <a:spLocks noChangeArrowheads="1"/>
          </p:cNvSpPr>
          <p:nvPr/>
        </p:nvSpPr>
        <p:spPr bwMode="auto">
          <a:xfrm>
            <a:off x="5397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65899" name="Rectangle 11"/>
          <p:cNvSpPr>
            <a:spLocks noChangeArrowheads="1"/>
          </p:cNvSpPr>
          <p:nvPr/>
        </p:nvSpPr>
        <p:spPr bwMode="auto">
          <a:xfrm>
            <a:off x="9715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5900" name="Rectangle 12"/>
          <p:cNvSpPr>
            <a:spLocks noChangeArrowheads="1"/>
          </p:cNvSpPr>
          <p:nvPr/>
        </p:nvSpPr>
        <p:spPr bwMode="auto">
          <a:xfrm>
            <a:off x="14033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5901" name="Rectangle 13"/>
          <p:cNvSpPr>
            <a:spLocks noChangeArrowheads="1"/>
          </p:cNvSpPr>
          <p:nvPr/>
        </p:nvSpPr>
        <p:spPr bwMode="auto">
          <a:xfrm>
            <a:off x="18351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5902" name="Rectangle 14"/>
          <p:cNvSpPr>
            <a:spLocks noChangeArrowheads="1"/>
          </p:cNvSpPr>
          <p:nvPr/>
        </p:nvSpPr>
        <p:spPr bwMode="auto">
          <a:xfrm>
            <a:off x="22669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5903" name="Rectangle 15"/>
          <p:cNvSpPr>
            <a:spLocks noChangeArrowheads="1"/>
          </p:cNvSpPr>
          <p:nvPr/>
        </p:nvSpPr>
        <p:spPr bwMode="auto">
          <a:xfrm>
            <a:off x="26987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65904" name="Rectangle 16"/>
          <p:cNvSpPr>
            <a:spLocks noChangeArrowheads="1"/>
          </p:cNvSpPr>
          <p:nvPr/>
        </p:nvSpPr>
        <p:spPr bwMode="auto">
          <a:xfrm>
            <a:off x="3563938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5905" name="Rectangle 17"/>
          <p:cNvSpPr>
            <a:spLocks noChangeArrowheads="1"/>
          </p:cNvSpPr>
          <p:nvPr/>
        </p:nvSpPr>
        <p:spPr bwMode="auto">
          <a:xfrm>
            <a:off x="3995738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5906" name="Rectangle 18"/>
          <p:cNvSpPr>
            <a:spLocks noChangeArrowheads="1"/>
          </p:cNvSpPr>
          <p:nvPr/>
        </p:nvSpPr>
        <p:spPr bwMode="auto">
          <a:xfrm>
            <a:off x="4427538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5907" name="Rectangle 19"/>
          <p:cNvSpPr>
            <a:spLocks noChangeArrowheads="1"/>
          </p:cNvSpPr>
          <p:nvPr/>
        </p:nvSpPr>
        <p:spPr bwMode="auto">
          <a:xfrm>
            <a:off x="4859338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5908" name="Rectangle 20"/>
          <p:cNvSpPr>
            <a:spLocks noChangeArrowheads="1"/>
          </p:cNvSpPr>
          <p:nvPr/>
        </p:nvSpPr>
        <p:spPr bwMode="auto">
          <a:xfrm>
            <a:off x="5291138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5909" name="Rectangle 21"/>
          <p:cNvSpPr>
            <a:spLocks noChangeArrowheads="1"/>
          </p:cNvSpPr>
          <p:nvPr/>
        </p:nvSpPr>
        <p:spPr bwMode="auto">
          <a:xfrm>
            <a:off x="5722938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5910" name="Rectangle 22"/>
          <p:cNvSpPr>
            <a:spLocks noChangeArrowheads="1"/>
          </p:cNvSpPr>
          <p:nvPr/>
        </p:nvSpPr>
        <p:spPr bwMode="auto">
          <a:xfrm>
            <a:off x="6157913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5911" name="Rectangle 23"/>
          <p:cNvSpPr>
            <a:spLocks noChangeArrowheads="1"/>
          </p:cNvSpPr>
          <p:nvPr/>
        </p:nvSpPr>
        <p:spPr bwMode="auto">
          <a:xfrm>
            <a:off x="6589713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5912" name="Rectangle 24"/>
          <p:cNvSpPr>
            <a:spLocks noChangeArrowheads="1"/>
          </p:cNvSpPr>
          <p:nvPr/>
        </p:nvSpPr>
        <p:spPr bwMode="auto">
          <a:xfrm>
            <a:off x="7021513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5913" name="Rectangle 25"/>
          <p:cNvSpPr>
            <a:spLocks noChangeArrowheads="1"/>
          </p:cNvSpPr>
          <p:nvPr/>
        </p:nvSpPr>
        <p:spPr bwMode="auto">
          <a:xfrm>
            <a:off x="7453313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5914" name="Rectangle 26"/>
          <p:cNvSpPr>
            <a:spLocks noChangeArrowheads="1"/>
          </p:cNvSpPr>
          <p:nvPr/>
        </p:nvSpPr>
        <p:spPr bwMode="auto">
          <a:xfrm>
            <a:off x="7885113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5915" name="Rectangle 27"/>
          <p:cNvSpPr>
            <a:spLocks noChangeArrowheads="1"/>
          </p:cNvSpPr>
          <p:nvPr/>
        </p:nvSpPr>
        <p:spPr bwMode="auto">
          <a:xfrm>
            <a:off x="8316913" y="58785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Endmarks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do a Good Job!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buFontTx/>
              <a:buNone/>
            </a:pPr>
            <a:endParaRPr lang="ja-JP" alt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Compared to inner product, code for addition is relatively long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w</a:t>
            </a:r>
            <a:r>
              <a:rPr lang="en-US" altLang="ja-JP" sz="2400" dirty="0" smtClean="0"/>
              <a:t>e have exceptions at the end of the array</a:t>
            </a:r>
          </a:p>
          <a:p>
            <a:pPr>
              <a:buFontTx/>
              <a:buNone/>
            </a:pPr>
            <a:endParaRPr lang="en-US" altLang="ja-JP" sz="2400" b="1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So, we are motivated to simplify the code by using “</a:t>
            </a:r>
            <a:r>
              <a:rPr lang="en-US" altLang="ja-JP" sz="2400" dirty="0" err="1" smtClean="0"/>
              <a:t>endmark</a:t>
            </a:r>
            <a:r>
              <a:rPr lang="en-US" altLang="ja-JP" sz="2400" dirty="0" smtClean="0"/>
              <a:t>”</a:t>
            </a:r>
          </a:p>
          <a:p>
            <a:pPr>
              <a:buFontTx/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endmark</a:t>
            </a:r>
            <a:r>
              <a:rPr lang="en-US" altLang="ja-JP" sz="2400" dirty="0" smtClean="0"/>
              <a:t> is a symbol that represent the end of the array, or something else representing the end)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0, -1 or a very large value is used as an </a:t>
            </a:r>
            <a:r>
              <a:rPr lang="en-US" altLang="ja-JP" sz="2400" dirty="0" err="1" smtClean="0"/>
              <a:t>endmark</a:t>
            </a:r>
            <a:endParaRPr lang="en-US" altLang="ja-JP" sz="2400" dirty="0" smtClean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prepare an additional cell next to the end of each array, and put an </a:t>
            </a:r>
            <a:r>
              <a:rPr lang="en-US" altLang="ja-JP" sz="2400" dirty="0" err="1" smtClean="0"/>
              <a:t>endmark</a:t>
            </a:r>
            <a:r>
              <a:rPr lang="en-US" altLang="ja-JP" sz="2400" dirty="0" smtClean="0"/>
              <a:t> at the cell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Endmarks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do a Good Job! (2)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ja-JP" altLang="en-US" sz="12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/>
              <a:t>int </a:t>
            </a:r>
            <a:r>
              <a:rPr lang="en-US" altLang="ja-JP" sz="2000"/>
              <a:t>SVECTOR_innerpro (</a:t>
            </a:r>
            <a:r>
              <a:rPr lang="en-US" altLang="ja-JP" sz="2000" b="1"/>
              <a:t>int</a:t>
            </a:r>
            <a:r>
              <a:rPr lang="en-US" altLang="ja-JP" sz="2000"/>
              <a:t> *vc, </a:t>
            </a:r>
            <a:r>
              <a:rPr lang="en-US" altLang="ja-JP" sz="2000" b="1"/>
              <a:t>int</a:t>
            </a:r>
            <a:r>
              <a:rPr lang="en-US" altLang="ja-JP" sz="2000"/>
              <a:t> *va, </a:t>
            </a:r>
            <a:r>
              <a:rPr lang="en-US" altLang="ja-JP" sz="2000" b="1"/>
              <a:t>int</a:t>
            </a:r>
            <a:r>
              <a:rPr lang="en-US" altLang="ja-JP" sz="2000"/>
              <a:t> ta, </a:t>
            </a:r>
            <a:r>
              <a:rPr lang="en-US" altLang="ja-JP" sz="2000" b="1"/>
              <a:t>int</a:t>
            </a:r>
            <a:r>
              <a:rPr lang="en-US" altLang="ja-JP" sz="2000"/>
              <a:t> *vb, </a:t>
            </a:r>
            <a:r>
              <a:rPr lang="en-US" altLang="ja-JP" sz="2000" b="1"/>
              <a:t>int</a:t>
            </a:r>
            <a:r>
              <a:rPr lang="en-US" altLang="ja-JP" sz="2000"/>
              <a:t> tb){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</a:t>
            </a:r>
            <a:r>
              <a:rPr lang="en-US" altLang="ja-JP" sz="2000" b="1"/>
              <a:t>int</a:t>
            </a:r>
            <a:r>
              <a:rPr lang="en-US" altLang="ja-JP" sz="2000"/>
              <a:t> ia=0, ib=0, ic=0, c, cc;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</a:t>
            </a:r>
            <a:r>
              <a:rPr lang="en-US" altLang="ja-JP" sz="2000" b="1"/>
              <a:t>while</a:t>
            </a:r>
            <a:r>
              <a:rPr lang="en-US" altLang="ja-JP" sz="2000"/>
              <a:t> ( va[ia*2] != ENDMARK &amp;&amp; vb[ib*2] != ENDMARK){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/>
              <a:t>      if</a:t>
            </a:r>
            <a:r>
              <a:rPr lang="en-US" altLang="ja-JP" sz="2000"/>
              <a:t> (va[ia*2] &gt; vb[ib*2] ) { c = vb[ib*2+1]; cc = vb[ib*2]; ib++;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   </a:t>
            </a:r>
            <a:r>
              <a:rPr lang="en-US" altLang="ja-JP" sz="2000" b="1"/>
              <a:t>else if</a:t>
            </a:r>
            <a:r>
              <a:rPr lang="en-US" altLang="ja-JP" sz="2000"/>
              <a:t> (va[ia*2] &lt; vb[ib*2] ) { c = va[ia*2+1]; cc = va[ia*2]; ia++;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/>
              <a:t>      else </a:t>
            </a:r>
            <a:r>
              <a:rPr lang="en-US" altLang="ja-JP" sz="2000"/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      c = va[ia*2+1] + vb[ib*2+1]; cc = vb[ib*2];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      ia++; ib++;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   vc[ic*2] = cc; vc[ic*2+1] = c; ic++;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vc[ic*2] = ENDMARK;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   </a:t>
            </a:r>
            <a:r>
              <a:rPr lang="en-US" altLang="ja-JP" sz="2000" b="1"/>
              <a:t>return</a:t>
            </a:r>
            <a:r>
              <a:rPr lang="en-US" altLang="ja-JP" sz="2000"/>
              <a:t> ( ic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/>
              <a:t>}</a:t>
            </a:r>
            <a:endParaRPr lang="ja-JP" altLang="en-US" sz="2000"/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3563938" y="53736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3995738" y="53736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4427538" y="53736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4859338" y="53736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7944" name="Rectangle 8"/>
          <p:cNvSpPr>
            <a:spLocks noChangeArrowheads="1"/>
          </p:cNvSpPr>
          <p:nvPr/>
        </p:nvSpPr>
        <p:spPr bwMode="auto">
          <a:xfrm>
            <a:off x="5291138" y="53736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67945" name="Rectangle 9"/>
          <p:cNvSpPr>
            <a:spLocks noChangeArrowheads="1"/>
          </p:cNvSpPr>
          <p:nvPr/>
        </p:nvSpPr>
        <p:spPr bwMode="auto">
          <a:xfrm>
            <a:off x="5722938" y="53736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7946" name="Rectangle 10"/>
          <p:cNvSpPr>
            <a:spLocks noChangeArrowheads="1"/>
          </p:cNvSpPr>
          <p:nvPr/>
        </p:nvSpPr>
        <p:spPr bwMode="auto">
          <a:xfrm>
            <a:off x="3563938" y="59499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67947" name="Rectangle 11"/>
          <p:cNvSpPr>
            <a:spLocks noChangeArrowheads="1"/>
          </p:cNvSpPr>
          <p:nvPr/>
        </p:nvSpPr>
        <p:spPr bwMode="auto">
          <a:xfrm>
            <a:off x="3995738" y="59499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67948" name="Rectangle 12"/>
          <p:cNvSpPr>
            <a:spLocks noChangeArrowheads="1"/>
          </p:cNvSpPr>
          <p:nvPr/>
        </p:nvSpPr>
        <p:spPr bwMode="auto">
          <a:xfrm>
            <a:off x="4427538" y="59499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7949" name="Rectangle 13"/>
          <p:cNvSpPr>
            <a:spLocks noChangeArrowheads="1"/>
          </p:cNvSpPr>
          <p:nvPr/>
        </p:nvSpPr>
        <p:spPr bwMode="auto">
          <a:xfrm>
            <a:off x="4859338" y="59499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67950" name="Rectangle 14"/>
          <p:cNvSpPr>
            <a:spLocks noChangeArrowheads="1"/>
          </p:cNvSpPr>
          <p:nvPr/>
        </p:nvSpPr>
        <p:spPr bwMode="auto">
          <a:xfrm>
            <a:off x="5291138" y="59499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67951" name="Rectangle 15"/>
          <p:cNvSpPr>
            <a:spLocks noChangeArrowheads="1"/>
          </p:cNvSpPr>
          <p:nvPr/>
        </p:nvSpPr>
        <p:spPr bwMode="auto">
          <a:xfrm>
            <a:off x="5722938" y="59499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67952" name="Rectangle 16"/>
          <p:cNvSpPr>
            <a:spLocks noChangeArrowheads="1"/>
          </p:cNvSpPr>
          <p:nvPr/>
        </p:nvSpPr>
        <p:spPr bwMode="auto">
          <a:xfrm>
            <a:off x="6156325" y="59499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ja-JP" altLang="en-US"/>
              <a:t>■</a:t>
            </a:r>
          </a:p>
        </p:txBody>
      </p:sp>
      <p:sp>
        <p:nvSpPr>
          <p:cNvPr id="167953" name="Rectangle 17"/>
          <p:cNvSpPr>
            <a:spLocks noChangeArrowheads="1"/>
          </p:cNvSpPr>
          <p:nvPr/>
        </p:nvSpPr>
        <p:spPr bwMode="auto">
          <a:xfrm>
            <a:off x="6877050" y="56626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7954" name="Rectangle 18"/>
          <p:cNvSpPr>
            <a:spLocks noChangeArrowheads="1"/>
          </p:cNvSpPr>
          <p:nvPr/>
        </p:nvSpPr>
        <p:spPr bwMode="auto">
          <a:xfrm>
            <a:off x="7308850" y="56626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7955" name="Rectangle 19"/>
          <p:cNvSpPr>
            <a:spLocks noChangeArrowheads="1"/>
          </p:cNvSpPr>
          <p:nvPr/>
        </p:nvSpPr>
        <p:spPr bwMode="auto">
          <a:xfrm>
            <a:off x="7740650" y="56626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7956" name="Rectangle 20"/>
          <p:cNvSpPr>
            <a:spLocks noChangeArrowheads="1"/>
          </p:cNvSpPr>
          <p:nvPr/>
        </p:nvSpPr>
        <p:spPr bwMode="auto">
          <a:xfrm>
            <a:off x="8172450" y="566261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67957" name="Rectangle 21"/>
          <p:cNvSpPr>
            <a:spLocks noChangeArrowheads="1"/>
          </p:cNvSpPr>
          <p:nvPr/>
        </p:nvSpPr>
        <p:spPr bwMode="auto">
          <a:xfrm>
            <a:off x="6156325" y="5373688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ja-JP" altLang="en-US"/>
              <a:t>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Matrix Multiplication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351837" cy="43195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For sparse matrix multiplication, compute the inner products of all the pairs of a row and a column</a:t>
            </a: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However, a sparse matrix has row representations but not column representations, getting column vectors is hard</a:t>
            </a: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simple solution is to use transposing algorithm that is explained in the section of bucket; we will have column representation</a:t>
            </a: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On the other hand, some data structures are designed to be enabled to trace also columns</a:t>
            </a: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400" dirty="0"/>
          </a:p>
        </p:txBody>
      </p:sp>
      <p:sp>
        <p:nvSpPr>
          <p:cNvPr id="168976" name="Rectangle 16"/>
          <p:cNvSpPr>
            <a:spLocks noChangeArrowheads="1"/>
          </p:cNvSpPr>
          <p:nvPr/>
        </p:nvSpPr>
        <p:spPr bwMode="auto">
          <a:xfrm>
            <a:off x="2768600" y="5164049"/>
            <a:ext cx="1585913" cy="143986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8977" name="Rectangle 17"/>
          <p:cNvSpPr>
            <a:spLocks noChangeArrowheads="1"/>
          </p:cNvSpPr>
          <p:nvPr/>
        </p:nvSpPr>
        <p:spPr bwMode="auto">
          <a:xfrm>
            <a:off x="5794375" y="5157788"/>
            <a:ext cx="1585913" cy="143986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755576" y="5157788"/>
            <a:ext cx="1585913" cy="143986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Four-Direction List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351837" cy="43195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Lists are good at storing sparse vectors, for tracing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However, collection of lists isn’t good at tracing column vectors, because the cells are not connected vertically 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…so, let’s have a list connected in both row direction and column direction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Each cell has four arms, that point the neighboring cells in directions of (</a:t>
            </a:r>
            <a:r>
              <a:rPr lang="ja-JP" altLang="en-US" sz="2400" dirty="0" smtClean="0"/>
              <a:t>←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→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↑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↓</a:t>
            </a:r>
            <a:r>
              <a:rPr lang="en-US" altLang="ja-JP" sz="2400" dirty="0" smtClean="0"/>
              <a:t>)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3635375" y="58769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69991" name="Line 7"/>
          <p:cNvSpPr>
            <a:spLocks noChangeShapeType="1"/>
          </p:cNvSpPr>
          <p:nvPr/>
        </p:nvSpPr>
        <p:spPr bwMode="auto">
          <a:xfrm flipV="1">
            <a:off x="3924300" y="544512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9992" name="Line 8"/>
          <p:cNvSpPr>
            <a:spLocks noChangeShapeType="1"/>
          </p:cNvSpPr>
          <p:nvPr/>
        </p:nvSpPr>
        <p:spPr bwMode="auto">
          <a:xfrm flipV="1">
            <a:off x="4067175" y="6165850"/>
            <a:ext cx="4333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9993" name="Line 9"/>
          <p:cNvSpPr>
            <a:spLocks noChangeShapeType="1"/>
          </p:cNvSpPr>
          <p:nvPr/>
        </p:nvSpPr>
        <p:spPr bwMode="auto">
          <a:xfrm>
            <a:off x="3779838" y="6308725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9994" name="Line 10"/>
          <p:cNvSpPr>
            <a:spLocks noChangeShapeType="1"/>
          </p:cNvSpPr>
          <p:nvPr/>
        </p:nvSpPr>
        <p:spPr bwMode="auto">
          <a:xfrm flipH="1">
            <a:off x="3203575" y="6021388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9995" name="Rectangle 11"/>
          <p:cNvSpPr>
            <a:spLocks noChangeArrowheads="1"/>
          </p:cNvSpPr>
          <p:nvPr/>
        </p:nvSpPr>
        <p:spPr bwMode="auto">
          <a:xfrm>
            <a:off x="5291138" y="472440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69996" name="Line 12"/>
          <p:cNvSpPr>
            <a:spLocks noChangeShapeType="1"/>
          </p:cNvSpPr>
          <p:nvPr/>
        </p:nvSpPr>
        <p:spPr bwMode="auto">
          <a:xfrm flipV="1">
            <a:off x="5580063" y="42926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9997" name="Line 13"/>
          <p:cNvSpPr>
            <a:spLocks noChangeShapeType="1"/>
          </p:cNvSpPr>
          <p:nvPr/>
        </p:nvSpPr>
        <p:spPr bwMode="auto">
          <a:xfrm flipV="1">
            <a:off x="5722938" y="5013325"/>
            <a:ext cx="433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9998" name="Line 14"/>
          <p:cNvSpPr>
            <a:spLocks noChangeShapeType="1"/>
          </p:cNvSpPr>
          <p:nvPr/>
        </p:nvSpPr>
        <p:spPr bwMode="auto">
          <a:xfrm>
            <a:off x="5435600" y="5156200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69999" name="Line 15"/>
          <p:cNvSpPr>
            <a:spLocks noChangeShapeType="1"/>
          </p:cNvSpPr>
          <p:nvPr/>
        </p:nvSpPr>
        <p:spPr bwMode="auto">
          <a:xfrm flipH="1">
            <a:off x="4859338" y="48688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0000" name="Rectangle 16"/>
          <p:cNvSpPr>
            <a:spLocks noChangeArrowheads="1"/>
          </p:cNvSpPr>
          <p:nvPr/>
        </p:nvSpPr>
        <p:spPr bwMode="auto">
          <a:xfrm>
            <a:off x="6588125" y="56610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70001" name="Line 17"/>
          <p:cNvSpPr>
            <a:spLocks noChangeShapeType="1"/>
          </p:cNvSpPr>
          <p:nvPr/>
        </p:nvSpPr>
        <p:spPr bwMode="auto">
          <a:xfrm flipV="1">
            <a:off x="6877050" y="5229225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0002" name="Line 18"/>
          <p:cNvSpPr>
            <a:spLocks noChangeShapeType="1"/>
          </p:cNvSpPr>
          <p:nvPr/>
        </p:nvSpPr>
        <p:spPr bwMode="auto">
          <a:xfrm flipV="1">
            <a:off x="7019925" y="5949950"/>
            <a:ext cx="4333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0003" name="Line 19"/>
          <p:cNvSpPr>
            <a:spLocks noChangeShapeType="1"/>
          </p:cNvSpPr>
          <p:nvPr/>
        </p:nvSpPr>
        <p:spPr bwMode="auto">
          <a:xfrm>
            <a:off x="6732588" y="6092825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0004" name="Line 20"/>
          <p:cNvSpPr>
            <a:spLocks noChangeShapeType="1"/>
          </p:cNvSpPr>
          <p:nvPr/>
        </p:nvSpPr>
        <p:spPr bwMode="auto">
          <a:xfrm flipH="1">
            <a:off x="6156325" y="5805488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0" grpId="0" animBg="1"/>
      <p:bldP spid="169991" grpId="0" animBg="1"/>
      <p:bldP spid="169992" grpId="0" animBg="1"/>
      <p:bldP spid="169993" grpId="0" animBg="1"/>
      <p:bldP spid="169994" grpId="0" animBg="1"/>
      <p:bldP spid="169995" grpId="0" animBg="1"/>
      <p:bldP spid="169996" grpId="0" animBg="1"/>
      <p:bldP spid="169997" grpId="0" animBg="1"/>
      <p:bldP spid="169998" grpId="0" animBg="1"/>
      <p:bldP spid="169999" grpId="0" animBg="1"/>
      <p:bldP spid="170000" grpId="0" animBg="1"/>
      <p:bldP spid="170001" grpId="0" animBg="1"/>
      <p:bldP spid="170002" grpId="0" animBg="1"/>
      <p:bldP spid="170003" grpId="0" animBg="1"/>
      <p:bldP spid="17000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Pointing the Neighbors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351837" cy="431958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Links to four directions seems to form a mesh network, but not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…since, the links can cross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the other words, this structure can be seen as a superimpose of two kinds of lists; horizontal direction and vertical direction, and the identical cells are unified into one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2409825" y="508476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71013" name="Line 5"/>
          <p:cNvSpPr>
            <a:spLocks noChangeShapeType="1"/>
          </p:cNvSpPr>
          <p:nvPr/>
        </p:nvSpPr>
        <p:spPr bwMode="auto">
          <a:xfrm flipV="1">
            <a:off x="2698750" y="4579938"/>
            <a:ext cx="1588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14" name="Line 6"/>
          <p:cNvSpPr>
            <a:spLocks noChangeShapeType="1"/>
          </p:cNvSpPr>
          <p:nvPr/>
        </p:nvSpPr>
        <p:spPr bwMode="auto">
          <a:xfrm flipV="1">
            <a:off x="2841625" y="5373688"/>
            <a:ext cx="24495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15" name="Line 7"/>
          <p:cNvSpPr>
            <a:spLocks noChangeShapeType="1"/>
          </p:cNvSpPr>
          <p:nvPr/>
        </p:nvSpPr>
        <p:spPr bwMode="auto">
          <a:xfrm>
            <a:off x="2554288" y="5516563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 flipH="1">
            <a:off x="1189038" y="5229225"/>
            <a:ext cx="12207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4065588" y="407670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 flipV="1">
            <a:off x="4354513" y="36449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 flipV="1">
            <a:off x="4497388" y="4365625"/>
            <a:ext cx="433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>
            <a:off x="4210050" y="4508500"/>
            <a:ext cx="3175" cy="143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21" name="Line 13"/>
          <p:cNvSpPr>
            <a:spLocks noChangeShapeType="1"/>
          </p:cNvSpPr>
          <p:nvPr/>
        </p:nvSpPr>
        <p:spPr bwMode="auto">
          <a:xfrm flipH="1">
            <a:off x="2844800" y="4221163"/>
            <a:ext cx="12207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5291138" y="508476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 flipV="1">
            <a:off x="5580063" y="46529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 flipV="1">
            <a:off x="5722938" y="5373688"/>
            <a:ext cx="433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25" name="Line 17"/>
          <p:cNvSpPr>
            <a:spLocks noChangeShapeType="1"/>
          </p:cNvSpPr>
          <p:nvPr/>
        </p:nvSpPr>
        <p:spPr bwMode="auto">
          <a:xfrm>
            <a:off x="5435600" y="5516563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26" name="Line 18"/>
          <p:cNvSpPr>
            <a:spLocks noChangeShapeType="1"/>
          </p:cNvSpPr>
          <p:nvPr/>
        </p:nvSpPr>
        <p:spPr bwMode="auto">
          <a:xfrm flipH="1">
            <a:off x="2841625" y="5229225"/>
            <a:ext cx="24495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27" name="Rectangle 19"/>
          <p:cNvSpPr>
            <a:spLocks noChangeArrowheads="1"/>
          </p:cNvSpPr>
          <p:nvPr/>
        </p:nvSpPr>
        <p:spPr bwMode="auto">
          <a:xfrm>
            <a:off x="755650" y="508476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71028" name="Line 20"/>
          <p:cNvSpPr>
            <a:spLocks noChangeShapeType="1"/>
          </p:cNvSpPr>
          <p:nvPr/>
        </p:nvSpPr>
        <p:spPr bwMode="auto">
          <a:xfrm flipV="1">
            <a:off x="1044575" y="46529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1187450" y="5372100"/>
            <a:ext cx="1152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30" name="Line 22"/>
          <p:cNvSpPr>
            <a:spLocks noChangeShapeType="1"/>
          </p:cNvSpPr>
          <p:nvPr/>
        </p:nvSpPr>
        <p:spPr bwMode="auto">
          <a:xfrm>
            <a:off x="900113" y="5516563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31" name="Line 23"/>
          <p:cNvSpPr>
            <a:spLocks noChangeShapeType="1"/>
          </p:cNvSpPr>
          <p:nvPr/>
        </p:nvSpPr>
        <p:spPr bwMode="auto">
          <a:xfrm flipH="1">
            <a:off x="323850" y="522922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32" name="Rectangle 24"/>
          <p:cNvSpPr>
            <a:spLocks noChangeArrowheads="1"/>
          </p:cNvSpPr>
          <p:nvPr/>
        </p:nvSpPr>
        <p:spPr bwMode="auto">
          <a:xfrm>
            <a:off x="4068763" y="594836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71033" name="Line 25"/>
          <p:cNvSpPr>
            <a:spLocks noChangeShapeType="1"/>
          </p:cNvSpPr>
          <p:nvPr/>
        </p:nvSpPr>
        <p:spPr bwMode="auto">
          <a:xfrm flipV="1">
            <a:off x="4357688" y="4508500"/>
            <a:ext cx="0" cy="143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34" name="Line 26"/>
          <p:cNvSpPr>
            <a:spLocks noChangeShapeType="1"/>
          </p:cNvSpPr>
          <p:nvPr/>
        </p:nvSpPr>
        <p:spPr bwMode="auto">
          <a:xfrm flipV="1">
            <a:off x="4500563" y="6237288"/>
            <a:ext cx="433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35" name="Line 27"/>
          <p:cNvSpPr>
            <a:spLocks noChangeShapeType="1"/>
          </p:cNvSpPr>
          <p:nvPr/>
        </p:nvSpPr>
        <p:spPr bwMode="auto">
          <a:xfrm>
            <a:off x="4213225" y="6380163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36" name="Line 28"/>
          <p:cNvSpPr>
            <a:spLocks noChangeShapeType="1"/>
          </p:cNvSpPr>
          <p:nvPr/>
        </p:nvSpPr>
        <p:spPr bwMode="auto">
          <a:xfrm flipH="1">
            <a:off x="3636963" y="609282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37" name="Rectangle 29"/>
          <p:cNvSpPr>
            <a:spLocks noChangeArrowheads="1"/>
          </p:cNvSpPr>
          <p:nvPr/>
        </p:nvSpPr>
        <p:spPr bwMode="auto">
          <a:xfrm>
            <a:off x="2411413" y="407670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71038" name="Line 30"/>
          <p:cNvSpPr>
            <a:spLocks noChangeShapeType="1"/>
          </p:cNvSpPr>
          <p:nvPr/>
        </p:nvSpPr>
        <p:spPr bwMode="auto">
          <a:xfrm flipV="1">
            <a:off x="2843213" y="4364038"/>
            <a:ext cx="1154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39" name="Line 31"/>
          <p:cNvSpPr>
            <a:spLocks noChangeShapeType="1"/>
          </p:cNvSpPr>
          <p:nvPr/>
        </p:nvSpPr>
        <p:spPr bwMode="auto">
          <a:xfrm>
            <a:off x="2555875" y="4508500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40" name="Line 32"/>
          <p:cNvSpPr>
            <a:spLocks noChangeShapeType="1"/>
          </p:cNvSpPr>
          <p:nvPr/>
        </p:nvSpPr>
        <p:spPr bwMode="auto">
          <a:xfrm flipH="1">
            <a:off x="1979613" y="42211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41" name="Line 33"/>
          <p:cNvSpPr>
            <a:spLocks noChangeShapeType="1"/>
          </p:cNvSpPr>
          <p:nvPr/>
        </p:nvSpPr>
        <p:spPr bwMode="auto">
          <a:xfrm flipV="1">
            <a:off x="2700338" y="36449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1042" name="Rectangle 34"/>
          <p:cNvSpPr>
            <a:spLocks noChangeArrowheads="1"/>
          </p:cNvSpPr>
          <p:nvPr/>
        </p:nvSpPr>
        <p:spPr bwMode="auto">
          <a:xfrm>
            <a:off x="6732588" y="4508500"/>
            <a:ext cx="2160587" cy="194468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Having Lists of 2-Directions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431958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we have lists of row vectors and column vectors both, we can have the same accessibility, but insertions/deletions are not same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example, when we want to delete a cell in a row vector, we would take long time to find the corresponding cell in column lists</a:t>
            </a:r>
          </a:p>
          <a:p>
            <a:pPr>
              <a:buFontTx/>
              <a:buNone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In four-direction lists, they are already unified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2409825" y="508476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7</a:t>
            </a:r>
          </a:p>
        </p:txBody>
      </p:sp>
      <p:sp>
        <p:nvSpPr>
          <p:cNvPr id="172037" name="Line 5"/>
          <p:cNvSpPr>
            <a:spLocks noChangeShapeType="1"/>
          </p:cNvSpPr>
          <p:nvPr/>
        </p:nvSpPr>
        <p:spPr bwMode="auto">
          <a:xfrm flipV="1">
            <a:off x="2698750" y="4579938"/>
            <a:ext cx="1588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39" name="Line 7"/>
          <p:cNvSpPr>
            <a:spLocks noChangeShapeType="1"/>
          </p:cNvSpPr>
          <p:nvPr/>
        </p:nvSpPr>
        <p:spPr bwMode="auto">
          <a:xfrm>
            <a:off x="2554288" y="5516563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40" name="Line 8"/>
          <p:cNvSpPr>
            <a:spLocks noChangeShapeType="1"/>
          </p:cNvSpPr>
          <p:nvPr/>
        </p:nvSpPr>
        <p:spPr bwMode="auto">
          <a:xfrm flipH="1">
            <a:off x="1189038" y="5229225"/>
            <a:ext cx="12207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45" name="Line 13"/>
          <p:cNvSpPr>
            <a:spLocks noChangeShapeType="1"/>
          </p:cNvSpPr>
          <p:nvPr/>
        </p:nvSpPr>
        <p:spPr bwMode="auto">
          <a:xfrm flipH="1">
            <a:off x="2844800" y="4221163"/>
            <a:ext cx="12207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51" name="Rectangle 19"/>
          <p:cNvSpPr>
            <a:spLocks noChangeArrowheads="1"/>
          </p:cNvSpPr>
          <p:nvPr/>
        </p:nvSpPr>
        <p:spPr bwMode="auto">
          <a:xfrm>
            <a:off x="755650" y="5084763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72052" name="Line 20"/>
          <p:cNvSpPr>
            <a:spLocks noChangeShapeType="1"/>
          </p:cNvSpPr>
          <p:nvPr/>
        </p:nvSpPr>
        <p:spPr bwMode="auto">
          <a:xfrm flipV="1">
            <a:off x="1044575" y="4652963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53" name="Line 21"/>
          <p:cNvSpPr>
            <a:spLocks noChangeShapeType="1"/>
          </p:cNvSpPr>
          <p:nvPr/>
        </p:nvSpPr>
        <p:spPr bwMode="auto">
          <a:xfrm flipV="1">
            <a:off x="1187450" y="5372100"/>
            <a:ext cx="1152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>
            <a:off x="900113" y="5516563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55" name="Line 23"/>
          <p:cNvSpPr>
            <a:spLocks noChangeShapeType="1"/>
          </p:cNvSpPr>
          <p:nvPr/>
        </p:nvSpPr>
        <p:spPr bwMode="auto">
          <a:xfrm flipH="1">
            <a:off x="323850" y="522922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61" name="Rectangle 29"/>
          <p:cNvSpPr>
            <a:spLocks noChangeArrowheads="1"/>
          </p:cNvSpPr>
          <p:nvPr/>
        </p:nvSpPr>
        <p:spPr bwMode="auto">
          <a:xfrm>
            <a:off x="2411413" y="407670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72062" name="Line 30"/>
          <p:cNvSpPr>
            <a:spLocks noChangeShapeType="1"/>
          </p:cNvSpPr>
          <p:nvPr/>
        </p:nvSpPr>
        <p:spPr bwMode="auto">
          <a:xfrm flipV="1">
            <a:off x="2843213" y="4364038"/>
            <a:ext cx="1154112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63" name="Line 31"/>
          <p:cNvSpPr>
            <a:spLocks noChangeShapeType="1"/>
          </p:cNvSpPr>
          <p:nvPr/>
        </p:nvSpPr>
        <p:spPr bwMode="auto">
          <a:xfrm>
            <a:off x="2555875" y="4508500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64" name="Line 32"/>
          <p:cNvSpPr>
            <a:spLocks noChangeShapeType="1"/>
          </p:cNvSpPr>
          <p:nvPr/>
        </p:nvSpPr>
        <p:spPr bwMode="auto">
          <a:xfrm flipH="1">
            <a:off x="1979613" y="4221163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65" name="Line 33"/>
          <p:cNvSpPr>
            <a:spLocks noChangeShapeType="1"/>
          </p:cNvSpPr>
          <p:nvPr/>
        </p:nvSpPr>
        <p:spPr bwMode="auto">
          <a:xfrm flipV="1">
            <a:off x="2700338" y="36449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2066" name="Rectangle 34"/>
          <p:cNvSpPr>
            <a:spLocks noChangeArrowheads="1"/>
          </p:cNvSpPr>
          <p:nvPr/>
        </p:nvSpPr>
        <p:spPr bwMode="auto">
          <a:xfrm>
            <a:off x="6732588" y="4508500"/>
            <a:ext cx="2160587" cy="194468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2067" name="Rectangle 35"/>
          <p:cNvSpPr>
            <a:spLocks noChangeArrowheads="1"/>
          </p:cNvSpPr>
          <p:nvPr/>
        </p:nvSpPr>
        <p:spPr bwMode="auto">
          <a:xfrm>
            <a:off x="4140200" y="4508500"/>
            <a:ext cx="2160588" cy="194468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2-Dimensional Structure of Matrix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7772400" cy="50403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An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n×m</a:t>
            </a:r>
            <a:r>
              <a:rPr lang="en-US" altLang="ja-JP" sz="2400" dirty="0" smtClean="0"/>
              <a:t> matrix has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n×m</a:t>
            </a:r>
            <a:r>
              <a:rPr lang="en-US" altLang="ja-JP" sz="2400" dirty="0" smtClean="0"/>
              <a:t> numbers </a:t>
            </a:r>
            <a:endParaRPr lang="ja-JP" altLang="en-US" sz="2400" dirty="0"/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can be stored in an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array of size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n×m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dirty="0"/>
              <a:t>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[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i,j</a:t>
            </a:r>
            <a:r>
              <a:rPr lang="en-US" altLang="ja-JP" sz="2400" b="1" dirty="0">
                <a:solidFill>
                  <a:schemeClr val="accent2"/>
                </a:solidFill>
              </a:rPr>
              <a:t>] </a:t>
            </a:r>
            <a:r>
              <a:rPr lang="en-US" altLang="ja-JP" sz="2400" dirty="0" smtClean="0"/>
              <a:t>element corresponds to the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*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m+j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cell of the array</a:t>
            </a: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　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 naïve design is done, but there are something more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Graph Structure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5388"/>
            <a:ext cx="8424863" cy="4826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graph </a:t>
            </a:r>
            <a:r>
              <a:rPr lang="en-US" altLang="ja-JP" sz="2400" dirty="0" smtClean="0"/>
              <a:t>is a structure composed of a set of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vertices </a:t>
            </a:r>
            <a:r>
              <a:rPr lang="en-US" altLang="ja-JP" sz="2400" dirty="0" smtClean="0"/>
              <a:t>and a set of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edges </a:t>
            </a:r>
            <a:r>
              <a:rPr lang="en-US" altLang="ja-JP" sz="2400" dirty="0" smtClean="0"/>
              <a:t>(an edge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is a pair of vertices)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Formed by sets, so the information such as positions, shapes, and crossing edges do not matter, when it is drawn as a picture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 smtClean="0"/>
              <a:t>(a graph with shape/position information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is called “graph visualization” or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 smtClean="0"/>
              <a:t>“embedded graph”)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400" dirty="0" smtClean="0"/>
              <a:t>When edges have directions (from one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vertex to another), it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directed</a:t>
            </a:r>
            <a:endParaRPr lang="en-US" altLang="ja-JP" sz="2400" dirty="0" smtClean="0"/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684213" y="6092825"/>
            <a:ext cx="7696200" cy="50323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tIns="46800" bIns="46800"/>
          <a:lstStyle/>
          <a:p>
            <a:pPr algn="ctr">
              <a:spcBef>
                <a:spcPct val="20000"/>
              </a:spcBef>
            </a:pPr>
            <a:r>
              <a:rPr lang="en-US" altLang="ja-JP" sz="2400" b="1" dirty="0" smtClean="0"/>
              <a:t>very popular structure</a:t>
            </a:r>
            <a:endParaRPr lang="ja-JP" altLang="en-US" sz="2400" b="1" dirty="0"/>
          </a:p>
        </p:txBody>
      </p:sp>
      <p:sp>
        <p:nvSpPr>
          <p:cNvPr id="147476" name="Line 20"/>
          <p:cNvSpPr>
            <a:spLocks noChangeShapeType="1"/>
          </p:cNvSpPr>
          <p:nvPr/>
        </p:nvSpPr>
        <p:spPr bwMode="auto">
          <a:xfrm flipV="1">
            <a:off x="7493000" y="5084763"/>
            <a:ext cx="1223963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77" name="Line 21"/>
          <p:cNvSpPr>
            <a:spLocks noChangeShapeType="1"/>
          </p:cNvSpPr>
          <p:nvPr/>
        </p:nvSpPr>
        <p:spPr bwMode="auto">
          <a:xfrm flipH="1">
            <a:off x="6269038" y="4149725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78" name="Line 22"/>
          <p:cNvSpPr>
            <a:spLocks noChangeShapeType="1"/>
          </p:cNvSpPr>
          <p:nvPr/>
        </p:nvSpPr>
        <p:spPr bwMode="auto">
          <a:xfrm>
            <a:off x="7978775" y="4759325"/>
            <a:ext cx="698500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79" name="Line 23"/>
          <p:cNvSpPr>
            <a:spLocks noChangeShapeType="1"/>
          </p:cNvSpPr>
          <p:nvPr/>
        </p:nvSpPr>
        <p:spPr bwMode="auto">
          <a:xfrm>
            <a:off x="7750175" y="4149725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80" name="Line 24"/>
          <p:cNvSpPr>
            <a:spLocks noChangeShapeType="1"/>
          </p:cNvSpPr>
          <p:nvPr/>
        </p:nvSpPr>
        <p:spPr bwMode="auto">
          <a:xfrm flipV="1">
            <a:off x="6300788" y="4835525"/>
            <a:ext cx="534987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81" name="Line 25"/>
          <p:cNvSpPr>
            <a:spLocks noChangeShapeType="1"/>
          </p:cNvSpPr>
          <p:nvPr/>
        </p:nvSpPr>
        <p:spPr bwMode="auto">
          <a:xfrm>
            <a:off x="6124575" y="4005263"/>
            <a:ext cx="712788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82" name="Line 26"/>
          <p:cNvSpPr>
            <a:spLocks noChangeShapeType="1"/>
          </p:cNvSpPr>
          <p:nvPr/>
        </p:nvSpPr>
        <p:spPr bwMode="auto">
          <a:xfrm flipV="1">
            <a:off x="7750175" y="3768725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83" name="Line 27"/>
          <p:cNvSpPr>
            <a:spLocks noChangeShapeType="1"/>
          </p:cNvSpPr>
          <p:nvPr/>
        </p:nvSpPr>
        <p:spPr bwMode="auto">
          <a:xfrm flipH="1">
            <a:off x="5837238" y="4149725"/>
            <a:ext cx="115093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84" name="Line 28"/>
          <p:cNvSpPr>
            <a:spLocks noChangeShapeType="1"/>
          </p:cNvSpPr>
          <p:nvPr/>
        </p:nvSpPr>
        <p:spPr bwMode="auto">
          <a:xfrm>
            <a:off x="5908675" y="4652963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85" name="Line 29"/>
          <p:cNvSpPr>
            <a:spLocks noChangeShapeType="1"/>
          </p:cNvSpPr>
          <p:nvPr/>
        </p:nvSpPr>
        <p:spPr bwMode="auto">
          <a:xfrm flipH="1">
            <a:off x="7445375" y="4149725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86" name="Line 30"/>
          <p:cNvSpPr>
            <a:spLocks noChangeShapeType="1"/>
          </p:cNvSpPr>
          <p:nvPr/>
        </p:nvSpPr>
        <p:spPr bwMode="auto">
          <a:xfrm>
            <a:off x="5837238" y="4652963"/>
            <a:ext cx="431800" cy="614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87" name="Line 31"/>
          <p:cNvSpPr>
            <a:spLocks noChangeShapeType="1"/>
          </p:cNvSpPr>
          <p:nvPr/>
        </p:nvSpPr>
        <p:spPr bwMode="auto">
          <a:xfrm flipH="1" flipV="1">
            <a:off x="6124575" y="3932238"/>
            <a:ext cx="144463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88" name="Line 32"/>
          <p:cNvSpPr>
            <a:spLocks noChangeShapeType="1"/>
          </p:cNvSpPr>
          <p:nvPr/>
        </p:nvSpPr>
        <p:spPr bwMode="auto">
          <a:xfrm flipV="1">
            <a:off x="7445375" y="4759325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89" name="Line 33"/>
          <p:cNvSpPr>
            <a:spLocks noChangeShapeType="1"/>
          </p:cNvSpPr>
          <p:nvPr/>
        </p:nvSpPr>
        <p:spPr bwMode="auto">
          <a:xfrm>
            <a:off x="6835775" y="4835525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90" name="Line 34"/>
          <p:cNvSpPr>
            <a:spLocks noChangeShapeType="1"/>
          </p:cNvSpPr>
          <p:nvPr/>
        </p:nvSpPr>
        <p:spPr bwMode="auto">
          <a:xfrm flipH="1">
            <a:off x="6835775" y="4149725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91" name="Line 35"/>
          <p:cNvSpPr>
            <a:spLocks noChangeShapeType="1"/>
          </p:cNvSpPr>
          <p:nvPr/>
        </p:nvSpPr>
        <p:spPr bwMode="auto">
          <a:xfrm>
            <a:off x="6124575" y="4005263"/>
            <a:ext cx="906463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92" name="Line 36"/>
          <p:cNvSpPr>
            <a:spLocks noChangeShapeType="1"/>
          </p:cNvSpPr>
          <p:nvPr/>
        </p:nvSpPr>
        <p:spPr bwMode="auto">
          <a:xfrm>
            <a:off x="7750175" y="4149725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93" name="Oval 37"/>
          <p:cNvSpPr>
            <a:spLocks noChangeArrowheads="1"/>
          </p:cNvSpPr>
          <p:nvPr/>
        </p:nvSpPr>
        <p:spPr bwMode="auto">
          <a:xfrm>
            <a:off x="7597775" y="39973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494" name="Line 38"/>
          <p:cNvSpPr>
            <a:spLocks noChangeShapeType="1"/>
          </p:cNvSpPr>
          <p:nvPr/>
        </p:nvSpPr>
        <p:spPr bwMode="auto">
          <a:xfrm flipH="1">
            <a:off x="5845175" y="4057650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95" name="Line 39"/>
          <p:cNvSpPr>
            <a:spLocks noChangeShapeType="1"/>
          </p:cNvSpPr>
          <p:nvPr/>
        </p:nvSpPr>
        <p:spPr bwMode="auto">
          <a:xfrm flipV="1">
            <a:off x="8677275" y="4365625"/>
            <a:ext cx="71438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96" name="Line 40"/>
          <p:cNvSpPr>
            <a:spLocks noChangeShapeType="1"/>
          </p:cNvSpPr>
          <p:nvPr/>
        </p:nvSpPr>
        <p:spPr bwMode="auto">
          <a:xfrm flipV="1">
            <a:off x="7956550" y="4365625"/>
            <a:ext cx="792163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97" name="Line 41"/>
          <p:cNvSpPr>
            <a:spLocks noChangeShapeType="1"/>
          </p:cNvSpPr>
          <p:nvPr/>
        </p:nvSpPr>
        <p:spPr bwMode="auto">
          <a:xfrm flipH="1" flipV="1">
            <a:off x="8388350" y="3789363"/>
            <a:ext cx="360363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98" name="Line 42"/>
          <p:cNvSpPr>
            <a:spLocks noChangeShapeType="1"/>
          </p:cNvSpPr>
          <p:nvPr/>
        </p:nvSpPr>
        <p:spPr bwMode="auto">
          <a:xfrm flipH="1" flipV="1">
            <a:off x="7380288" y="3500438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499" name="Line 43"/>
          <p:cNvSpPr>
            <a:spLocks noChangeShapeType="1"/>
          </p:cNvSpPr>
          <p:nvPr/>
        </p:nvSpPr>
        <p:spPr bwMode="auto">
          <a:xfrm flipH="1">
            <a:off x="6156325" y="3500438"/>
            <a:ext cx="12239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500" name="Line 44"/>
          <p:cNvSpPr>
            <a:spLocks noChangeShapeType="1"/>
          </p:cNvSpPr>
          <p:nvPr/>
        </p:nvSpPr>
        <p:spPr bwMode="auto">
          <a:xfrm flipH="1">
            <a:off x="7021513" y="3500438"/>
            <a:ext cx="358775" cy="64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501" name="Line 45"/>
          <p:cNvSpPr>
            <a:spLocks noChangeShapeType="1"/>
          </p:cNvSpPr>
          <p:nvPr/>
        </p:nvSpPr>
        <p:spPr bwMode="auto">
          <a:xfrm flipH="1">
            <a:off x="7956550" y="3789363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7502" name="Freeform 46"/>
          <p:cNvSpPr>
            <a:spLocks/>
          </p:cNvSpPr>
          <p:nvPr/>
        </p:nvSpPr>
        <p:spPr bwMode="auto">
          <a:xfrm>
            <a:off x="6300788" y="5084763"/>
            <a:ext cx="2376487" cy="5048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454" y="273"/>
              </a:cxn>
              <a:cxn ang="0">
                <a:pos x="1225" y="273"/>
              </a:cxn>
              <a:cxn ang="0">
                <a:pos x="1497" y="0"/>
              </a:cxn>
            </a:cxnLst>
            <a:rect l="0" t="0" r="r" b="b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47503" name="Oval 47"/>
          <p:cNvSpPr>
            <a:spLocks noChangeArrowheads="1"/>
          </p:cNvSpPr>
          <p:nvPr/>
        </p:nvSpPr>
        <p:spPr bwMode="auto">
          <a:xfrm>
            <a:off x="6835775" y="39973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504" name="Oval 48"/>
          <p:cNvSpPr>
            <a:spLocks noChangeArrowheads="1"/>
          </p:cNvSpPr>
          <p:nvPr/>
        </p:nvSpPr>
        <p:spPr bwMode="auto">
          <a:xfrm>
            <a:off x="7292975" y="49958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505" name="Oval 49"/>
          <p:cNvSpPr>
            <a:spLocks noChangeArrowheads="1"/>
          </p:cNvSpPr>
          <p:nvPr/>
        </p:nvSpPr>
        <p:spPr bwMode="auto">
          <a:xfrm>
            <a:off x="6683375" y="46831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506" name="Oval 50"/>
          <p:cNvSpPr>
            <a:spLocks noChangeArrowheads="1"/>
          </p:cNvSpPr>
          <p:nvPr/>
        </p:nvSpPr>
        <p:spPr bwMode="auto">
          <a:xfrm>
            <a:off x="7826375" y="46069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507" name="Oval 51"/>
          <p:cNvSpPr>
            <a:spLocks noChangeArrowheads="1"/>
          </p:cNvSpPr>
          <p:nvPr/>
        </p:nvSpPr>
        <p:spPr bwMode="auto">
          <a:xfrm>
            <a:off x="5692775" y="44545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508" name="Oval 52"/>
          <p:cNvSpPr>
            <a:spLocks noChangeArrowheads="1"/>
          </p:cNvSpPr>
          <p:nvPr/>
        </p:nvSpPr>
        <p:spPr bwMode="auto">
          <a:xfrm>
            <a:off x="8588375" y="4221163"/>
            <a:ext cx="304800" cy="2936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509" name="Oval 53"/>
          <p:cNvSpPr>
            <a:spLocks noChangeArrowheads="1"/>
          </p:cNvSpPr>
          <p:nvPr/>
        </p:nvSpPr>
        <p:spPr bwMode="auto">
          <a:xfrm>
            <a:off x="6013450" y="38449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510" name="Oval 54"/>
          <p:cNvSpPr>
            <a:spLocks noChangeArrowheads="1"/>
          </p:cNvSpPr>
          <p:nvPr/>
        </p:nvSpPr>
        <p:spPr bwMode="auto">
          <a:xfrm>
            <a:off x="7237413" y="33575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511" name="Oval 55"/>
          <p:cNvSpPr>
            <a:spLocks noChangeArrowheads="1"/>
          </p:cNvSpPr>
          <p:nvPr/>
        </p:nvSpPr>
        <p:spPr bwMode="auto">
          <a:xfrm>
            <a:off x="8228013" y="36290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512" name="Oval 56"/>
          <p:cNvSpPr>
            <a:spLocks noChangeArrowheads="1"/>
          </p:cNvSpPr>
          <p:nvPr/>
        </p:nvSpPr>
        <p:spPr bwMode="auto">
          <a:xfrm>
            <a:off x="8532813" y="49244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7513" name="Oval 57"/>
          <p:cNvSpPr>
            <a:spLocks noChangeArrowheads="1"/>
          </p:cNvSpPr>
          <p:nvPr/>
        </p:nvSpPr>
        <p:spPr bwMode="auto">
          <a:xfrm>
            <a:off x="6140450" y="506888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Examples of Graph Data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4721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Adjacency relation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Hierarchy in an organization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Similarity relation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Web network, human network, SNS friend network,…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</p:txBody>
      </p:sp>
      <p:sp>
        <p:nvSpPr>
          <p:cNvPr id="144426" name="Rectangle 42"/>
          <p:cNvSpPr>
            <a:spLocks noChangeArrowheads="1"/>
          </p:cNvSpPr>
          <p:nvPr/>
        </p:nvSpPr>
        <p:spPr bwMode="auto">
          <a:xfrm>
            <a:off x="7162800" y="5157788"/>
            <a:ext cx="1585913" cy="143986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4427" name="Rectangle 43"/>
          <p:cNvSpPr>
            <a:spLocks noChangeArrowheads="1"/>
          </p:cNvSpPr>
          <p:nvPr/>
        </p:nvSpPr>
        <p:spPr bwMode="auto">
          <a:xfrm>
            <a:off x="4930775" y="5157788"/>
            <a:ext cx="1585913" cy="143986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Graph Terminology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569200" cy="54721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Edge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en-US" altLang="ja-JP" sz="2400" dirty="0" smtClean="0"/>
              <a:t> is said to be</a:t>
            </a:r>
            <a:r>
              <a:rPr lang="ja-JP" altLang="en-US" sz="2400" b="1" dirty="0">
                <a:solidFill>
                  <a:srgbClr val="0066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incident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u, v</a:t>
            </a:r>
            <a:r>
              <a:rPr lang="en-US" altLang="ja-JP" sz="2400" dirty="0" smtClean="0"/>
              <a:t>, and vice versa, if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= 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u,v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dirty="0" smtClean="0"/>
              <a:t>also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u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  <a:r>
              <a:rPr lang="en-US" altLang="ja-JP" sz="2400" dirty="0" smtClean="0"/>
              <a:t>are said to be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adjacent</a:t>
            </a:r>
            <a:endParaRPr lang="en-US" altLang="ja-JP" sz="2400" b="1" dirty="0" smtClean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#edges incident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is the</a:t>
            </a:r>
            <a:r>
              <a:rPr lang="ja-JP" altLang="en-US" sz="2400" b="1" dirty="0">
                <a:solidFill>
                  <a:srgbClr val="0066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degree </a:t>
            </a:r>
            <a:r>
              <a:rPr lang="en-US" altLang="ja-JP" sz="2400" dirty="0" smtClean="0"/>
              <a:t>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 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 graph having edges for any two vertices is a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complete graph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When there are two or more edges connecting two vertices, the edges are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multiple edges</a:t>
            </a:r>
          </a:p>
          <a:p>
            <a:pPr indent="0">
              <a:buFontTx/>
              <a:buNone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marL="0" indent="0"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If there is a partition of vertices so that any edge connects a vertex in a group and one in the other, the graph is called </a:t>
            </a:r>
            <a:r>
              <a:rPr lang="en-US" altLang="ja-JP" sz="2400" b="1" dirty="0">
                <a:solidFill>
                  <a:srgbClr val="006600"/>
                </a:solidFill>
              </a:rPr>
              <a:t>bipartite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graph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642350" cy="56165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vertices can be seen as numbers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n-1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Then, an edge is a pair of numbers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</a:t>
            </a:r>
            <a:r>
              <a:rPr lang="en-US" altLang="ja-JP" sz="2400" dirty="0" smtClean="0"/>
              <a:t> can be stored by writing the pairs in array, lists, etc.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Further, we need something for the accessibility</a:t>
            </a:r>
          </a:p>
          <a:p>
            <a:pPr>
              <a:buFontTx/>
              <a:buNone/>
            </a:pPr>
            <a:endParaRPr lang="en-US" altLang="ja-JP" sz="2400" dirty="0" smtClean="0"/>
          </a:p>
          <a:p>
            <a:pPr>
              <a:buFontTx/>
              <a:buNone/>
            </a:pPr>
            <a:r>
              <a:rPr lang="en-US" altLang="ja-JP" sz="2400" dirty="0" smtClean="0"/>
              <a:t>for example, we often visit a vertex, and go to the</a:t>
            </a:r>
          </a:p>
          <a:p>
            <a:pPr>
              <a:buFontTx/>
              <a:buNone/>
            </a:pPr>
            <a:r>
              <a:rPr lang="en-US" altLang="ja-JP" sz="2400" dirty="0" smtClean="0"/>
              <a:t> neighboring vertex, and so we need to scan</a:t>
            </a:r>
          </a:p>
          <a:p>
            <a:pPr>
              <a:buFontTx/>
              <a:buNone/>
            </a:pPr>
            <a:r>
              <a:rPr lang="en-US" altLang="ja-JP" sz="2400" dirty="0" smtClean="0"/>
              <a:t> all edges incident to the vertex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Storing a Graph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6464" name="Line 32"/>
          <p:cNvSpPr>
            <a:spLocks noChangeShapeType="1"/>
          </p:cNvSpPr>
          <p:nvPr/>
        </p:nvSpPr>
        <p:spPr bwMode="auto">
          <a:xfrm flipV="1">
            <a:off x="7524750" y="6092825"/>
            <a:ext cx="1223963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65" name="Line 33"/>
          <p:cNvSpPr>
            <a:spLocks noChangeShapeType="1"/>
          </p:cNvSpPr>
          <p:nvPr/>
        </p:nvSpPr>
        <p:spPr bwMode="auto">
          <a:xfrm flipH="1">
            <a:off x="6300788" y="5157788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66" name="Line 34"/>
          <p:cNvSpPr>
            <a:spLocks noChangeShapeType="1"/>
          </p:cNvSpPr>
          <p:nvPr/>
        </p:nvSpPr>
        <p:spPr bwMode="auto">
          <a:xfrm>
            <a:off x="8010525" y="5767388"/>
            <a:ext cx="698500" cy="3254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67" name="Line 35"/>
          <p:cNvSpPr>
            <a:spLocks noChangeShapeType="1"/>
          </p:cNvSpPr>
          <p:nvPr/>
        </p:nvSpPr>
        <p:spPr bwMode="auto">
          <a:xfrm>
            <a:off x="7781925" y="5157788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68" name="Line 36"/>
          <p:cNvSpPr>
            <a:spLocks noChangeShapeType="1"/>
          </p:cNvSpPr>
          <p:nvPr/>
        </p:nvSpPr>
        <p:spPr bwMode="auto">
          <a:xfrm flipV="1">
            <a:off x="6332538" y="5843588"/>
            <a:ext cx="534987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69" name="Line 37"/>
          <p:cNvSpPr>
            <a:spLocks noChangeShapeType="1"/>
          </p:cNvSpPr>
          <p:nvPr/>
        </p:nvSpPr>
        <p:spPr bwMode="auto">
          <a:xfrm>
            <a:off x="6156325" y="5013325"/>
            <a:ext cx="712788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70" name="Line 38"/>
          <p:cNvSpPr>
            <a:spLocks noChangeShapeType="1"/>
          </p:cNvSpPr>
          <p:nvPr/>
        </p:nvSpPr>
        <p:spPr bwMode="auto">
          <a:xfrm flipV="1">
            <a:off x="7781925" y="477678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71" name="Line 39"/>
          <p:cNvSpPr>
            <a:spLocks noChangeShapeType="1"/>
          </p:cNvSpPr>
          <p:nvPr/>
        </p:nvSpPr>
        <p:spPr bwMode="auto">
          <a:xfrm flipH="1">
            <a:off x="5868988" y="5157788"/>
            <a:ext cx="115093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72" name="Line 40"/>
          <p:cNvSpPr>
            <a:spLocks noChangeShapeType="1"/>
          </p:cNvSpPr>
          <p:nvPr/>
        </p:nvSpPr>
        <p:spPr bwMode="auto">
          <a:xfrm>
            <a:off x="5940425" y="5661025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73" name="Line 41"/>
          <p:cNvSpPr>
            <a:spLocks noChangeShapeType="1"/>
          </p:cNvSpPr>
          <p:nvPr/>
        </p:nvSpPr>
        <p:spPr bwMode="auto">
          <a:xfrm flipH="1">
            <a:off x="7477125" y="5157788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74" name="Line 42"/>
          <p:cNvSpPr>
            <a:spLocks noChangeShapeType="1"/>
          </p:cNvSpPr>
          <p:nvPr/>
        </p:nvSpPr>
        <p:spPr bwMode="auto">
          <a:xfrm>
            <a:off x="5868988" y="5661025"/>
            <a:ext cx="431800" cy="614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75" name="Line 43"/>
          <p:cNvSpPr>
            <a:spLocks noChangeShapeType="1"/>
          </p:cNvSpPr>
          <p:nvPr/>
        </p:nvSpPr>
        <p:spPr bwMode="auto">
          <a:xfrm flipH="1" flipV="1">
            <a:off x="6156325" y="4940300"/>
            <a:ext cx="144463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76" name="Line 44"/>
          <p:cNvSpPr>
            <a:spLocks noChangeShapeType="1"/>
          </p:cNvSpPr>
          <p:nvPr/>
        </p:nvSpPr>
        <p:spPr bwMode="auto">
          <a:xfrm flipV="1">
            <a:off x="7477125" y="576738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77" name="Line 45"/>
          <p:cNvSpPr>
            <a:spLocks noChangeShapeType="1"/>
          </p:cNvSpPr>
          <p:nvPr/>
        </p:nvSpPr>
        <p:spPr bwMode="auto">
          <a:xfrm>
            <a:off x="6867525" y="5843588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78" name="Line 46"/>
          <p:cNvSpPr>
            <a:spLocks noChangeShapeType="1"/>
          </p:cNvSpPr>
          <p:nvPr/>
        </p:nvSpPr>
        <p:spPr bwMode="auto">
          <a:xfrm flipH="1">
            <a:off x="6867525" y="5157788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79" name="Line 47"/>
          <p:cNvSpPr>
            <a:spLocks noChangeShapeType="1"/>
          </p:cNvSpPr>
          <p:nvPr/>
        </p:nvSpPr>
        <p:spPr bwMode="auto">
          <a:xfrm>
            <a:off x="6156325" y="5013325"/>
            <a:ext cx="906463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80" name="Line 48"/>
          <p:cNvSpPr>
            <a:spLocks noChangeShapeType="1"/>
          </p:cNvSpPr>
          <p:nvPr/>
        </p:nvSpPr>
        <p:spPr bwMode="auto">
          <a:xfrm>
            <a:off x="7781925" y="5157788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81" name="Oval 49"/>
          <p:cNvSpPr>
            <a:spLocks noChangeArrowheads="1"/>
          </p:cNvSpPr>
          <p:nvPr/>
        </p:nvSpPr>
        <p:spPr bwMode="auto">
          <a:xfrm>
            <a:off x="7629525" y="500538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82" name="Line 50"/>
          <p:cNvSpPr>
            <a:spLocks noChangeShapeType="1"/>
          </p:cNvSpPr>
          <p:nvPr/>
        </p:nvSpPr>
        <p:spPr bwMode="auto">
          <a:xfrm flipH="1">
            <a:off x="5876925" y="5065713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83" name="Line 51"/>
          <p:cNvSpPr>
            <a:spLocks noChangeShapeType="1"/>
          </p:cNvSpPr>
          <p:nvPr/>
        </p:nvSpPr>
        <p:spPr bwMode="auto">
          <a:xfrm flipV="1">
            <a:off x="8709025" y="5373688"/>
            <a:ext cx="71438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84" name="Line 52"/>
          <p:cNvSpPr>
            <a:spLocks noChangeShapeType="1"/>
          </p:cNvSpPr>
          <p:nvPr/>
        </p:nvSpPr>
        <p:spPr bwMode="auto">
          <a:xfrm flipV="1">
            <a:off x="7988300" y="5373688"/>
            <a:ext cx="792163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85" name="Line 53"/>
          <p:cNvSpPr>
            <a:spLocks noChangeShapeType="1"/>
          </p:cNvSpPr>
          <p:nvPr/>
        </p:nvSpPr>
        <p:spPr bwMode="auto">
          <a:xfrm flipH="1" flipV="1">
            <a:off x="8420100" y="4797425"/>
            <a:ext cx="360363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86" name="Line 54"/>
          <p:cNvSpPr>
            <a:spLocks noChangeShapeType="1"/>
          </p:cNvSpPr>
          <p:nvPr/>
        </p:nvSpPr>
        <p:spPr bwMode="auto">
          <a:xfrm flipH="1" flipV="1">
            <a:off x="7412038" y="4508500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87" name="Line 55"/>
          <p:cNvSpPr>
            <a:spLocks noChangeShapeType="1"/>
          </p:cNvSpPr>
          <p:nvPr/>
        </p:nvSpPr>
        <p:spPr bwMode="auto">
          <a:xfrm flipH="1">
            <a:off x="6188075" y="4508500"/>
            <a:ext cx="12239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88" name="Line 56"/>
          <p:cNvSpPr>
            <a:spLocks noChangeShapeType="1"/>
          </p:cNvSpPr>
          <p:nvPr/>
        </p:nvSpPr>
        <p:spPr bwMode="auto">
          <a:xfrm flipH="1">
            <a:off x="7053263" y="4508500"/>
            <a:ext cx="358775" cy="649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89" name="Line 57"/>
          <p:cNvSpPr>
            <a:spLocks noChangeShapeType="1"/>
          </p:cNvSpPr>
          <p:nvPr/>
        </p:nvSpPr>
        <p:spPr bwMode="auto">
          <a:xfrm flipH="1">
            <a:off x="7988300" y="4797425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46490" name="Freeform 58"/>
          <p:cNvSpPr>
            <a:spLocks/>
          </p:cNvSpPr>
          <p:nvPr/>
        </p:nvSpPr>
        <p:spPr bwMode="auto">
          <a:xfrm>
            <a:off x="6332538" y="6092825"/>
            <a:ext cx="2376487" cy="5048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454" y="273"/>
              </a:cxn>
              <a:cxn ang="0">
                <a:pos x="1225" y="273"/>
              </a:cxn>
              <a:cxn ang="0">
                <a:pos x="1497" y="0"/>
              </a:cxn>
            </a:cxnLst>
            <a:rect l="0" t="0" r="r" b="b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46491" name="Oval 59"/>
          <p:cNvSpPr>
            <a:spLocks noChangeArrowheads="1"/>
          </p:cNvSpPr>
          <p:nvPr/>
        </p:nvSpPr>
        <p:spPr bwMode="auto">
          <a:xfrm>
            <a:off x="6867525" y="500538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92" name="Oval 60"/>
          <p:cNvSpPr>
            <a:spLocks noChangeArrowheads="1"/>
          </p:cNvSpPr>
          <p:nvPr/>
        </p:nvSpPr>
        <p:spPr bwMode="auto">
          <a:xfrm>
            <a:off x="7324725" y="60039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93" name="Oval 61"/>
          <p:cNvSpPr>
            <a:spLocks noChangeArrowheads="1"/>
          </p:cNvSpPr>
          <p:nvPr/>
        </p:nvSpPr>
        <p:spPr bwMode="auto">
          <a:xfrm>
            <a:off x="6715125" y="569118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94" name="Oval 62"/>
          <p:cNvSpPr>
            <a:spLocks noChangeArrowheads="1"/>
          </p:cNvSpPr>
          <p:nvPr/>
        </p:nvSpPr>
        <p:spPr bwMode="auto">
          <a:xfrm>
            <a:off x="7858125" y="561498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95" name="Oval 63"/>
          <p:cNvSpPr>
            <a:spLocks noChangeArrowheads="1"/>
          </p:cNvSpPr>
          <p:nvPr/>
        </p:nvSpPr>
        <p:spPr bwMode="auto">
          <a:xfrm>
            <a:off x="5724525" y="546258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96" name="Oval 64"/>
          <p:cNvSpPr>
            <a:spLocks noChangeArrowheads="1"/>
          </p:cNvSpPr>
          <p:nvPr/>
        </p:nvSpPr>
        <p:spPr bwMode="auto">
          <a:xfrm>
            <a:off x="8620125" y="5229225"/>
            <a:ext cx="304800" cy="293688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97" name="Oval 65"/>
          <p:cNvSpPr>
            <a:spLocks noChangeArrowheads="1"/>
          </p:cNvSpPr>
          <p:nvPr/>
        </p:nvSpPr>
        <p:spPr bwMode="auto">
          <a:xfrm>
            <a:off x="6045200" y="485298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98" name="Oval 66"/>
          <p:cNvSpPr>
            <a:spLocks noChangeArrowheads="1"/>
          </p:cNvSpPr>
          <p:nvPr/>
        </p:nvSpPr>
        <p:spPr bwMode="auto">
          <a:xfrm>
            <a:off x="7269163" y="43656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499" name="Oval 67"/>
          <p:cNvSpPr>
            <a:spLocks noChangeArrowheads="1"/>
          </p:cNvSpPr>
          <p:nvPr/>
        </p:nvSpPr>
        <p:spPr bwMode="auto">
          <a:xfrm>
            <a:off x="8259763" y="463708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500" name="Oval 68"/>
          <p:cNvSpPr>
            <a:spLocks noChangeArrowheads="1"/>
          </p:cNvSpPr>
          <p:nvPr/>
        </p:nvSpPr>
        <p:spPr bwMode="auto">
          <a:xfrm>
            <a:off x="8564563" y="593248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501" name="Oval 69"/>
          <p:cNvSpPr>
            <a:spLocks noChangeArrowheads="1"/>
          </p:cNvSpPr>
          <p:nvPr/>
        </p:nvSpPr>
        <p:spPr bwMode="auto">
          <a:xfrm>
            <a:off x="6172200" y="607695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6502" name="Rectangle 70"/>
          <p:cNvSpPr>
            <a:spLocks noChangeArrowheads="1"/>
          </p:cNvSpPr>
          <p:nvPr/>
        </p:nvSpPr>
        <p:spPr bwMode="auto">
          <a:xfrm>
            <a:off x="396875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46503" name="Rectangle 71"/>
          <p:cNvSpPr>
            <a:spLocks noChangeArrowheads="1"/>
          </p:cNvSpPr>
          <p:nvPr/>
        </p:nvSpPr>
        <p:spPr bwMode="auto">
          <a:xfrm>
            <a:off x="828675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46504" name="Rectangle 72"/>
          <p:cNvSpPr>
            <a:spLocks noChangeArrowheads="1"/>
          </p:cNvSpPr>
          <p:nvPr/>
        </p:nvSpPr>
        <p:spPr bwMode="auto">
          <a:xfrm>
            <a:off x="1260475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46505" name="Rectangle 73"/>
          <p:cNvSpPr>
            <a:spLocks noChangeArrowheads="1"/>
          </p:cNvSpPr>
          <p:nvPr/>
        </p:nvSpPr>
        <p:spPr bwMode="auto">
          <a:xfrm>
            <a:off x="1692275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46506" name="Rectangle 74"/>
          <p:cNvSpPr>
            <a:spLocks noChangeArrowheads="1"/>
          </p:cNvSpPr>
          <p:nvPr/>
        </p:nvSpPr>
        <p:spPr bwMode="auto">
          <a:xfrm>
            <a:off x="2124075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46507" name="Rectangle 75"/>
          <p:cNvSpPr>
            <a:spLocks noChangeArrowheads="1"/>
          </p:cNvSpPr>
          <p:nvPr/>
        </p:nvSpPr>
        <p:spPr bwMode="auto">
          <a:xfrm>
            <a:off x="2555875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46508" name="Rectangle 76"/>
          <p:cNvSpPr>
            <a:spLocks noChangeArrowheads="1"/>
          </p:cNvSpPr>
          <p:nvPr/>
        </p:nvSpPr>
        <p:spPr bwMode="auto">
          <a:xfrm>
            <a:off x="29908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46509" name="Rectangle 77"/>
          <p:cNvSpPr>
            <a:spLocks noChangeArrowheads="1"/>
          </p:cNvSpPr>
          <p:nvPr/>
        </p:nvSpPr>
        <p:spPr bwMode="auto">
          <a:xfrm>
            <a:off x="34226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46510" name="Rectangle 78"/>
          <p:cNvSpPr>
            <a:spLocks noChangeArrowheads="1"/>
          </p:cNvSpPr>
          <p:nvPr/>
        </p:nvSpPr>
        <p:spPr bwMode="auto">
          <a:xfrm>
            <a:off x="38544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46511" name="Rectangle 79"/>
          <p:cNvSpPr>
            <a:spLocks noChangeArrowheads="1"/>
          </p:cNvSpPr>
          <p:nvPr/>
        </p:nvSpPr>
        <p:spPr bwMode="auto">
          <a:xfrm>
            <a:off x="42862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46512" name="Rectangle 80"/>
          <p:cNvSpPr>
            <a:spLocks noChangeArrowheads="1"/>
          </p:cNvSpPr>
          <p:nvPr/>
        </p:nvSpPr>
        <p:spPr bwMode="auto">
          <a:xfrm>
            <a:off x="47180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46513" name="Rectangle 81"/>
          <p:cNvSpPr>
            <a:spLocks noChangeArrowheads="1"/>
          </p:cNvSpPr>
          <p:nvPr/>
        </p:nvSpPr>
        <p:spPr bwMode="auto">
          <a:xfrm>
            <a:off x="5149850" y="61658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Using Matrix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4721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set of edges can be represented by a matrix as follows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①</a:t>
            </a:r>
            <a:r>
              <a:rPr lang="ja-JP" altLang="en-US" sz="2400" dirty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row/column corresponds to vertex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, and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ij</a:t>
            </a:r>
            <a:r>
              <a:rPr lang="en-US" altLang="ja-JP" sz="2400" dirty="0"/>
              <a:t>-cell is </a:t>
            </a:r>
            <a:r>
              <a:rPr lang="en-US" altLang="ja-JP" sz="2400" b="1" dirty="0">
                <a:solidFill>
                  <a:schemeClr val="accent2"/>
                </a:solidFill>
              </a:rPr>
              <a:t>1</a:t>
            </a:r>
            <a:r>
              <a:rPr lang="en-US" altLang="ja-JP" sz="2400" dirty="0"/>
              <a:t> if there is edge </a:t>
            </a:r>
            <a:r>
              <a:rPr lang="en-US" altLang="ja-JP" sz="2400" b="1" dirty="0">
                <a:solidFill>
                  <a:schemeClr val="accent2"/>
                </a:solidFill>
              </a:rPr>
              <a:t>(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</a:t>
            </a:r>
            <a:r>
              <a:rPr lang="en-US" altLang="ja-JP" sz="2400" b="1" dirty="0">
                <a:solidFill>
                  <a:schemeClr val="accent2"/>
                </a:solidFill>
              </a:rPr>
              <a:t>, 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    </a:t>
            </a:r>
            <a:r>
              <a:rPr lang="en-US" altLang="ja-JP" sz="2400" dirty="0" smtClean="0"/>
              <a:t>(called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adjacency matrix</a:t>
            </a:r>
            <a:r>
              <a:rPr lang="en-US" altLang="ja-JP" sz="2400" dirty="0" smtClean="0"/>
              <a:t>)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efficient for dense graph having many edges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multiplicity of edges can be represented by the value of a cell</a:t>
            </a: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②</a:t>
            </a:r>
            <a:r>
              <a:rPr lang="ja-JP" altLang="en-US" sz="2400" dirty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row </a:t>
            </a:r>
            <a:r>
              <a:rPr lang="en-US" altLang="ja-JP" sz="2400" dirty="0"/>
              <a:t>corresponds to vertex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, and each column </a:t>
            </a:r>
            <a:r>
              <a:rPr lang="en-US" altLang="ja-JP" sz="2400" dirty="0"/>
              <a:t>corresponds to </a:t>
            </a:r>
            <a:r>
              <a:rPr lang="en-US" altLang="ja-JP" sz="2400" dirty="0" smtClean="0"/>
              <a:t>an edge; when edge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is incident to vertex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,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cell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dirty="0" smtClean="0"/>
              <a:t> (called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incidence matrix</a:t>
            </a:r>
            <a:r>
              <a:rPr lang="en-US" altLang="ja-JP" sz="2400" dirty="0" smtClean="0"/>
              <a:t>)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multiple edges represented easily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Sparse matrix representation has advantage for </a:t>
            </a:r>
          </a:p>
          <a:p>
            <a:pPr>
              <a:lnSpc>
                <a:spcPct val="90000"/>
              </a:lnSpc>
              <a:buNone/>
            </a:pPr>
            <a:r>
              <a:rPr lang="en-US" altLang="ja-JP" sz="2400" dirty="0" smtClean="0"/>
              <a:t> incidence matrix and sparse graph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7162800" y="5157788"/>
            <a:ext cx="1585913" cy="143986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Practice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4721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2-dimensional array is sufficient when the matrix size is small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the cost is small, redundancy is small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Sparse matrix such as 100 by 100 with 10 non-zero elements in a row, sparse representation will be efficient</a:t>
            </a:r>
          </a:p>
          <a:p>
            <a:pPr>
              <a:buFontTx/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(approximately, when density is less than 10%)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When we often want to scan non-zero elements, such as tracing all vertices adjacent to a vertex, sparse representation is useful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If we want to check whether there is an edge between two specified vertices, 2-dimensional array has advantage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Incidence Matrix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33115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 incidence matrix represents the incidence relation between vertices and edges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Put indices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n-1</a:t>
            </a:r>
            <a:r>
              <a:rPr lang="ja-JP" altLang="en-US" sz="2400" dirty="0" err="1"/>
              <a:t> </a:t>
            </a:r>
            <a:r>
              <a:rPr lang="en-US" altLang="ja-JP" sz="2400" dirty="0" smtClean="0"/>
              <a:t>to vertices,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b="1" dirty="0">
                <a:solidFill>
                  <a:schemeClr val="accent2"/>
                </a:solidFill>
              </a:rPr>
              <a:t>,…,m-1</a:t>
            </a:r>
            <a:r>
              <a:rPr lang="en-US" altLang="ja-JP" sz="2400" dirty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to edges</a:t>
            </a: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store edges incident to a vertex to the corresponding row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=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storing vertices incident to an edge in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the corresponding column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3492500" y="4365625"/>
            <a:ext cx="1331913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/>
              <a:t>0:</a:t>
            </a:r>
            <a:r>
              <a:rPr lang="en-US" altLang="ja-JP" sz="2400">
                <a:solidFill>
                  <a:schemeClr val="accent2"/>
                </a:solidFill>
              </a:rPr>
              <a:t> 1,3</a:t>
            </a:r>
          </a:p>
          <a:p>
            <a:r>
              <a:rPr lang="en-US" altLang="ja-JP" sz="2400"/>
              <a:t>1:</a:t>
            </a:r>
            <a:r>
              <a:rPr lang="en-US" altLang="ja-JP" sz="2400">
                <a:solidFill>
                  <a:schemeClr val="accent2"/>
                </a:solidFill>
              </a:rPr>
              <a:t> 0,2,4,5</a:t>
            </a:r>
          </a:p>
          <a:p>
            <a:r>
              <a:rPr lang="en-US" altLang="ja-JP" sz="2400"/>
              <a:t>2:</a:t>
            </a:r>
            <a:r>
              <a:rPr lang="en-US" altLang="ja-JP" sz="2400">
                <a:solidFill>
                  <a:schemeClr val="accent2"/>
                </a:solidFill>
              </a:rPr>
              <a:t> 1,3,4,5</a:t>
            </a:r>
          </a:p>
          <a:p>
            <a:r>
              <a:rPr lang="en-US" altLang="ja-JP" sz="2400"/>
              <a:t>3:</a:t>
            </a:r>
            <a:r>
              <a:rPr lang="en-US" altLang="ja-JP" sz="2400">
                <a:solidFill>
                  <a:schemeClr val="accent2"/>
                </a:solidFill>
              </a:rPr>
              <a:t> 0,2</a:t>
            </a:r>
          </a:p>
          <a:p>
            <a:r>
              <a:rPr lang="en-US" altLang="ja-JP" sz="2400"/>
              <a:t>4:</a:t>
            </a:r>
            <a:r>
              <a:rPr lang="en-US" altLang="ja-JP" sz="2400">
                <a:solidFill>
                  <a:schemeClr val="accent2"/>
                </a:solidFill>
              </a:rPr>
              <a:t> 1,2,5</a:t>
            </a:r>
          </a:p>
          <a:p>
            <a:r>
              <a:rPr lang="en-US" altLang="ja-JP" sz="2400"/>
              <a:t>5:</a:t>
            </a:r>
            <a:r>
              <a:rPr lang="en-US" altLang="ja-JP" sz="2400">
                <a:solidFill>
                  <a:schemeClr val="accent2"/>
                </a:solidFill>
              </a:rPr>
              <a:t> 1,2,4</a:t>
            </a:r>
          </a:p>
        </p:txBody>
      </p:sp>
      <p:sp>
        <p:nvSpPr>
          <p:cNvPr id="180229" name="Line 5"/>
          <p:cNvSpPr>
            <a:spLocks noChangeShapeType="1"/>
          </p:cNvSpPr>
          <p:nvPr/>
        </p:nvSpPr>
        <p:spPr bwMode="auto">
          <a:xfrm>
            <a:off x="1619250" y="4724400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0230" name="Line 6"/>
          <p:cNvSpPr>
            <a:spLocks noChangeShapeType="1"/>
          </p:cNvSpPr>
          <p:nvPr/>
        </p:nvSpPr>
        <p:spPr bwMode="auto">
          <a:xfrm>
            <a:off x="1619250" y="4724400"/>
            <a:ext cx="0" cy="17287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0231" name="Line 7"/>
          <p:cNvSpPr>
            <a:spLocks noChangeShapeType="1"/>
          </p:cNvSpPr>
          <p:nvPr/>
        </p:nvSpPr>
        <p:spPr bwMode="auto">
          <a:xfrm>
            <a:off x="2555875" y="5156200"/>
            <a:ext cx="0" cy="865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0232" name="Line 8"/>
          <p:cNvSpPr>
            <a:spLocks noChangeShapeType="1"/>
          </p:cNvSpPr>
          <p:nvPr/>
        </p:nvSpPr>
        <p:spPr bwMode="auto">
          <a:xfrm flipH="1">
            <a:off x="682625" y="5156200"/>
            <a:ext cx="1873250" cy="865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0233" name="Line 9"/>
          <p:cNvSpPr>
            <a:spLocks noChangeShapeType="1"/>
          </p:cNvSpPr>
          <p:nvPr/>
        </p:nvSpPr>
        <p:spPr bwMode="auto">
          <a:xfrm flipH="1">
            <a:off x="682625" y="5156200"/>
            <a:ext cx="1873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 flipH="1">
            <a:off x="1619250" y="6019800"/>
            <a:ext cx="936625" cy="433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0235" name="Line 11"/>
          <p:cNvSpPr>
            <a:spLocks noChangeShapeType="1"/>
          </p:cNvSpPr>
          <p:nvPr/>
        </p:nvSpPr>
        <p:spPr bwMode="auto">
          <a:xfrm flipH="1">
            <a:off x="682625" y="6021388"/>
            <a:ext cx="1873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0236" name="Line 12"/>
          <p:cNvSpPr>
            <a:spLocks noChangeShapeType="1"/>
          </p:cNvSpPr>
          <p:nvPr/>
        </p:nvSpPr>
        <p:spPr bwMode="auto">
          <a:xfrm flipH="1" flipV="1">
            <a:off x="682625" y="5156200"/>
            <a:ext cx="1873250" cy="865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0237" name="Line 13"/>
          <p:cNvSpPr>
            <a:spLocks noChangeShapeType="1"/>
          </p:cNvSpPr>
          <p:nvPr/>
        </p:nvSpPr>
        <p:spPr bwMode="auto">
          <a:xfrm flipH="1" flipV="1">
            <a:off x="682625" y="5156200"/>
            <a:ext cx="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0238" name="Oval 14"/>
          <p:cNvSpPr>
            <a:spLocks noChangeArrowheads="1"/>
          </p:cNvSpPr>
          <p:nvPr/>
        </p:nvSpPr>
        <p:spPr bwMode="auto">
          <a:xfrm>
            <a:off x="1403350" y="4508500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80239" name="Oval 15"/>
          <p:cNvSpPr>
            <a:spLocks noChangeArrowheads="1"/>
          </p:cNvSpPr>
          <p:nvPr/>
        </p:nvSpPr>
        <p:spPr bwMode="auto">
          <a:xfrm>
            <a:off x="2339975" y="4940300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80240" name="Oval 16"/>
          <p:cNvSpPr>
            <a:spLocks noChangeArrowheads="1"/>
          </p:cNvSpPr>
          <p:nvPr/>
        </p:nvSpPr>
        <p:spPr bwMode="auto">
          <a:xfrm>
            <a:off x="2339975" y="5805488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80241" name="Oval 17"/>
          <p:cNvSpPr>
            <a:spLocks noChangeArrowheads="1"/>
          </p:cNvSpPr>
          <p:nvPr/>
        </p:nvSpPr>
        <p:spPr bwMode="auto">
          <a:xfrm>
            <a:off x="1403350" y="6237288"/>
            <a:ext cx="433388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466725" y="5805488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80243" name="Oval 19"/>
          <p:cNvSpPr>
            <a:spLocks noChangeArrowheads="1"/>
          </p:cNvSpPr>
          <p:nvPr/>
        </p:nvSpPr>
        <p:spPr bwMode="auto">
          <a:xfrm>
            <a:off x="466725" y="4940300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1979613" y="45815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0245" name="Text Box 21"/>
          <p:cNvSpPr txBox="1">
            <a:spLocks noChangeArrowheads="1"/>
          </p:cNvSpPr>
          <p:nvPr/>
        </p:nvSpPr>
        <p:spPr bwMode="auto">
          <a:xfrm>
            <a:off x="1116013" y="48625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0246" name="Text Box 22"/>
          <p:cNvSpPr txBox="1">
            <a:spLocks noChangeArrowheads="1"/>
          </p:cNvSpPr>
          <p:nvPr/>
        </p:nvSpPr>
        <p:spPr bwMode="auto">
          <a:xfrm>
            <a:off x="1547813" y="51498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1970088" y="53006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2544763" y="53736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80249" name="Text Box 25"/>
          <p:cNvSpPr txBox="1">
            <a:spLocks noChangeArrowheads="1"/>
          </p:cNvSpPr>
          <p:nvPr/>
        </p:nvSpPr>
        <p:spPr bwMode="auto">
          <a:xfrm>
            <a:off x="611188" y="54451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80250" name="Text Box 26"/>
          <p:cNvSpPr txBox="1">
            <a:spLocks noChangeArrowheads="1"/>
          </p:cNvSpPr>
          <p:nvPr/>
        </p:nvSpPr>
        <p:spPr bwMode="auto">
          <a:xfrm>
            <a:off x="960438" y="53006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1116013" y="59499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80252" name="Text Box 28"/>
          <p:cNvSpPr txBox="1">
            <a:spLocks noChangeArrowheads="1"/>
          </p:cNvSpPr>
          <p:nvPr/>
        </p:nvSpPr>
        <p:spPr bwMode="auto">
          <a:xfrm>
            <a:off x="2041525" y="61658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80253" name="Text Box 29"/>
          <p:cNvSpPr txBox="1">
            <a:spLocks noChangeArrowheads="1"/>
          </p:cNvSpPr>
          <p:nvPr/>
        </p:nvSpPr>
        <p:spPr bwMode="auto">
          <a:xfrm>
            <a:off x="5832475" y="4365625"/>
            <a:ext cx="1331913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/>
              <a:t>0:</a:t>
            </a:r>
            <a:r>
              <a:rPr lang="en-US" altLang="ja-JP" sz="2400">
                <a:solidFill>
                  <a:schemeClr val="accent2"/>
                </a:solidFill>
              </a:rPr>
              <a:t> 0,2</a:t>
            </a:r>
          </a:p>
          <a:p>
            <a:r>
              <a:rPr lang="en-US" altLang="ja-JP" sz="2400"/>
              <a:t>1:</a:t>
            </a:r>
            <a:r>
              <a:rPr lang="en-US" altLang="ja-JP" sz="2400">
                <a:solidFill>
                  <a:schemeClr val="accent2"/>
                </a:solidFill>
              </a:rPr>
              <a:t> 0,1,3,4</a:t>
            </a:r>
          </a:p>
          <a:p>
            <a:r>
              <a:rPr lang="en-US" altLang="ja-JP" sz="2400"/>
              <a:t>2:</a:t>
            </a:r>
            <a:r>
              <a:rPr lang="en-US" altLang="ja-JP" sz="2400">
                <a:solidFill>
                  <a:schemeClr val="accent2"/>
                </a:solidFill>
              </a:rPr>
              <a:t> 4,6,7,8</a:t>
            </a:r>
          </a:p>
          <a:p>
            <a:r>
              <a:rPr lang="en-US" altLang="ja-JP" sz="2400"/>
              <a:t>3:</a:t>
            </a:r>
            <a:r>
              <a:rPr lang="en-US" altLang="ja-JP" sz="2400">
                <a:solidFill>
                  <a:schemeClr val="accent2"/>
                </a:solidFill>
              </a:rPr>
              <a:t> 2,7</a:t>
            </a:r>
          </a:p>
          <a:p>
            <a:r>
              <a:rPr lang="en-US" altLang="ja-JP" sz="2400"/>
              <a:t>4:</a:t>
            </a:r>
            <a:r>
              <a:rPr lang="en-US" altLang="ja-JP" sz="2400">
                <a:solidFill>
                  <a:schemeClr val="accent2"/>
                </a:solidFill>
              </a:rPr>
              <a:t> 3,5,8</a:t>
            </a:r>
          </a:p>
          <a:p>
            <a:r>
              <a:rPr lang="en-US" altLang="ja-JP" sz="2400"/>
              <a:t>5:</a:t>
            </a:r>
            <a:r>
              <a:rPr lang="en-US" altLang="ja-JP" sz="2400">
                <a:solidFill>
                  <a:schemeClr val="accent2"/>
                </a:solidFill>
              </a:rPr>
              <a:t> 1,5,6</a:t>
            </a:r>
          </a:p>
        </p:txBody>
      </p:sp>
      <p:sp>
        <p:nvSpPr>
          <p:cNvPr id="180254" name="Text Box 30"/>
          <p:cNvSpPr txBox="1">
            <a:spLocks noChangeArrowheads="1"/>
          </p:cNvSpPr>
          <p:nvPr/>
        </p:nvSpPr>
        <p:spPr bwMode="auto">
          <a:xfrm>
            <a:off x="7848600" y="3284538"/>
            <a:ext cx="1044575" cy="3378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altLang="ja-JP" sz="2400"/>
              <a:t>0:</a:t>
            </a:r>
            <a:r>
              <a:rPr lang="en-US" altLang="ja-JP" sz="2400">
                <a:solidFill>
                  <a:schemeClr val="accent2"/>
                </a:solidFill>
              </a:rPr>
              <a:t> 0,1</a:t>
            </a:r>
          </a:p>
          <a:p>
            <a:r>
              <a:rPr lang="en-US" altLang="ja-JP" sz="2400"/>
              <a:t>1:</a:t>
            </a:r>
            <a:r>
              <a:rPr lang="en-US" altLang="ja-JP" sz="2400">
                <a:solidFill>
                  <a:schemeClr val="accent2"/>
                </a:solidFill>
              </a:rPr>
              <a:t> 1,5</a:t>
            </a:r>
          </a:p>
          <a:p>
            <a:r>
              <a:rPr lang="en-US" altLang="ja-JP" sz="2400"/>
              <a:t>2:</a:t>
            </a:r>
            <a:r>
              <a:rPr lang="en-US" altLang="ja-JP" sz="2400">
                <a:solidFill>
                  <a:schemeClr val="accent2"/>
                </a:solidFill>
              </a:rPr>
              <a:t> 0,3</a:t>
            </a:r>
          </a:p>
          <a:p>
            <a:r>
              <a:rPr lang="en-US" altLang="ja-JP" sz="2400"/>
              <a:t>3:</a:t>
            </a:r>
            <a:r>
              <a:rPr lang="en-US" altLang="ja-JP" sz="2400">
                <a:solidFill>
                  <a:schemeClr val="accent2"/>
                </a:solidFill>
              </a:rPr>
              <a:t> 1,4</a:t>
            </a:r>
          </a:p>
          <a:p>
            <a:r>
              <a:rPr lang="en-US" altLang="ja-JP" sz="2400"/>
              <a:t>4:</a:t>
            </a:r>
            <a:r>
              <a:rPr lang="en-US" altLang="ja-JP" sz="2400">
                <a:solidFill>
                  <a:schemeClr val="accent2"/>
                </a:solidFill>
              </a:rPr>
              <a:t> 1,2</a:t>
            </a:r>
          </a:p>
          <a:p>
            <a:r>
              <a:rPr lang="en-US" altLang="ja-JP" sz="2400"/>
              <a:t>5:</a:t>
            </a:r>
            <a:r>
              <a:rPr lang="en-US" altLang="ja-JP" sz="2400">
                <a:solidFill>
                  <a:schemeClr val="accent2"/>
                </a:solidFill>
              </a:rPr>
              <a:t> 4,5</a:t>
            </a:r>
          </a:p>
          <a:p>
            <a:r>
              <a:rPr lang="en-US" altLang="ja-JP" sz="2400"/>
              <a:t>6:</a:t>
            </a:r>
            <a:r>
              <a:rPr lang="en-US" altLang="ja-JP" sz="2400">
                <a:solidFill>
                  <a:schemeClr val="accent2"/>
                </a:solidFill>
              </a:rPr>
              <a:t> 2,5</a:t>
            </a:r>
          </a:p>
          <a:p>
            <a:r>
              <a:rPr lang="en-US" altLang="ja-JP" sz="2400"/>
              <a:t>7:</a:t>
            </a:r>
            <a:r>
              <a:rPr lang="en-US" altLang="ja-JP" sz="2400">
                <a:solidFill>
                  <a:schemeClr val="accent2"/>
                </a:solidFill>
              </a:rPr>
              <a:t> 2,3</a:t>
            </a:r>
          </a:p>
          <a:p>
            <a:r>
              <a:rPr lang="en-US" altLang="ja-JP" sz="2400"/>
              <a:t>8:</a:t>
            </a:r>
            <a:r>
              <a:rPr lang="en-US" altLang="ja-JP" sz="2400">
                <a:solidFill>
                  <a:schemeClr val="accent2"/>
                </a:solidFill>
              </a:rPr>
              <a:t> 2,4</a:t>
            </a:r>
          </a:p>
        </p:txBody>
      </p:sp>
      <p:sp>
        <p:nvSpPr>
          <p:cNvPr id="180255" name="Text Box 31"/>
          <p:cNvSpPr txBox="1">
            <a:spLocks noChangeArrowheads="1"/>
          </p:cNvSpPr>
          <p:nvPr/>
        </p:nvSpPr>
        <p:spPr bwMode="auto">
          <a:xfrm>
            <a:off x="7251700" y="5151438"/>
            <a:ext cx="41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3200" b="1">
                <a:solidFill>
                  <a:srgbClr val="FF0000"/>
                </a:solidFill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Advantage of Incidence Matrix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4721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dirty="0" smtClean="0"/>
              <a:t> In the case of incidence matrix, each edge has ID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</a:t>
            </a:r>
            <a:r>
              <a:rPr lang="en-US" altLang="ja-JP" sz="2400" dirty="0" smtClean="0"/>
              <a:t> so, easy to handle the attached information to each edge</a:t>
            </a:r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just allocate an array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</a:t>
            </a:r>
            <a:r>
              <a:rPr lang="en-US" altLang="ja-JP" sz="2400" dirty="0" smtClean="0"/>
              <a:t>, and it is sufficient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 the case of adjacency matrix, edge doesn’t have ID, thus not easy to manage correspondence of edge and its data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Multiple edges are also easy to handle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3492500" y="4365625"/>
            <a:ext cx="1331913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/>
              <a:t>0:</a:t>
            </a:r>
            <a:r>
              <a:rPr lang="en-US" altLang="ja-JP" sz="2400">
                <a:solidFill>
                  <a:schemeClr val="accent2"/>
                </a:solidFill>
              </a:rPr>
              <a:t> 1,3</a:t>
            </a:r>
          </a:p>
          <a:p>
            <a:r>
              <a:rPr lang="en-US" altLang="ja-JP" sz="2400"/>
              <a:t>1:</a:t>
            </a:r>
            <a:r>
              <a:rPr lang="en-US" altLang="ja-JP" sz="2400">
                <a:solidFill>
                  <a:schemeClr val="accent2"/>
                </a:solidFill>
              </a:rPr>
              <a:t> 0,2,4,5</a:t>
            </a:r>
          </a:p>
          <a:p>
            <a:r>
              <a:rPr lang="en-US" altLang="ja-JP" sz="2400"/>
              <a:t>2:</a:t>
            </a:r>
            <a:r>
              <a:rPr lang="en-US" altLang="ja-JP" sz="2400">
                <a:solidFill>
                  <a:schemeClr val="accent2"/>
                </a:solidFill>
              </a:rPr>
              <a:t> 1,3,4,5</a:t>
            </a:r>
          </a:p>
          <a:p>
            <a:r>
              <a:rPr lang="en-US" altLang="ja-JP" sz="2400"/>
              <a:t>3:</a:t>
            </a:r>
            <a:r>
              <a:rPr lang="en-US" altLang="ja-JP" sz="2400">
                <a:solidFill>
                  <a:schemeClr val="accent2"/>
                </a:solidFill>
              </a:rPr>
              <a:t> 0,2</a:t>
            </a:r>
          </a:p>
          <a:p>
            <a:r>
              <a:rPr lang="en-US" altLang="ja-JP" sz="2400"/>
              <a:t>4:</a:t>
            </a:r>
            <a:r>
              <a:rPr lang="en-US" altLang="ja-JP" sz="2400">
                <a:solidFill>
                  <a:schemeClr val="accent2"/>
                </a:solidFill>
              </a:rPr>
              <a:t> 1,2,5</a:t>
            </a:r>
          </a:p>
          <a:p>
            <a:r>
              <a:rPr lang="en-US" altLang="ja-JP" sz="2400"/>
              <a:t>5:</a:t>
            </a:r>
            <a:r>
              <a:rPr lang="en-US" altLang="ja-JP" sz="2400">
                <a:solidFill>
                  <a:schemeClr val="accent2"/>
                </a:solidFill>
              </a:rPr>
              <a:t> 1,2,4</a:t>
            </a:r>
          </a:p>
        </p:txBody>
      </p:sp>
      <p:sp>
        <p:nvSpPr>
          <p:cNvPr id="176133" name="Line 5"/>
          <p:cNvSpPr>
            <a:spLocks noChangeShapeType="1"/>
          </p:cNvSpPr>
          <p:nvPr/>
        </p:nvSpPr>
        <p:spPr bwMode="auto">
          <a:xfrm>
            <a:off x="1619250" y="4724400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6134" name="Line 6"/>
          <p:cNvSpPr>
            <a:spLocks noChangeShapeType="1"/>
          </p:cNvSpPr>
          <p:nvPr/>
        </p:nvSpPr>
        <p:spPr bwMode="auto">
          <a:xfrm>
            <a:off x="1619250" y="4724400"/>
            <a:ext cx="0" cy="17287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6135" name="Line 7"/>
          <p:cNvSpPr>
            <a:spLocks noChangeShapeType="1"/>
          </p:cNvSpPr>
          <p:nvPr/>
        </p:nvSpPr>
        <p:spPr bwMode="auto">
          <a:xfrm>
            <a:off x="2555875" y="5156200"/>
            <a:ext cx="0" cy="865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 flipH="1">
            <a:off x="682625" y="5156200"/>
            <a:ext cx="1873250" cy="865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6137" name="Line 9"/>
          <p:cNvSpPr>
            <a:spLocks noChangeShapeType="1"/>
          </p:cNvSpPr>
          <p:nvPr/>
        </p:nvSpPr>
        <p:spPr bwMode="auto">
          <a:xfrm flipH="1">
            <a:off x="682625" y="5156200"/>
            <a:ext cx="1873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6138" name="Line 10"/>
          <p:cNvSpPr>
            <a:spLocks noChangeShapeType="1"/>
          </p:cNvSpPr>
          <p:nvPr/>
        </p:nvSpPr>
        <p:spPr bwMode="auto">
          <a:xfrm flipH="1">
            <a:off x="1619250" y="6019800"/>
            <a:ext cx="936625" cy="433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6139" name="Line 11"/>
          <p:cNvSpPr>
            <a:spLocks noChangeShapeType="1"/>
          </p:cNvSpPr>
          <p:nvPr/>
        </p:nvSpPr>
        <p:spPr bwMode="auto">
          <a:xfrm flipH="1">
            <a:off x="682625" y="6021388"/>
            <a:ext cx="1873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6140" name="Line 12"/>
          <p:cNvSpPr>
            <a:spLocks noChangeShapeType="1"/>
          </p:cNvSpPr>
          <p:nvPr/>
        </p:nvSpPr>
        <p:spPr bwMode="auto">
          <a:xfrm flipH="1" flipV="1">
            <a:off x="682625" y="5156200"/>
            <a:ext cx="1873250" cy="865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6141" name="Line 13"/>
          <p:cNvSpPr>
            <a:spLocks noChangeShapeType="1"/>
          </p:cNvSpPr>
          <p:nvPr/>
        </p:nvSpPr>
        <p:spPr bwMode="auto">
          <a:xfrm flipH="1" flipV="1">
            <a:off x="682625" y="5156200"/>
            <a:ext cx="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6142" name="Oval 14"/>
          <p:cNvSpPr>
            <a:spLocks noChangeArrowheads="1"/>
          </p:cNvSpPr>
          <p:nvPr/>
        </p:nvSpPr>
        <p:spPr bwMode="auto">
          <a:xfrm>
            <a:off x="1403350" y="4508500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76143" name="Oval 15"/>
          <p:cNvSpPr>
            <a:spLocks noChangeArrowheads="1"/>
          </p:cNvSpPr>
          <p:nvPr/>
        </p:nvSpPr>
        <p:spPr bwMode="auto">
          <a:xfrm>
            <a:off x="2339975" y="4940300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76144" name="Oval 16"/>
          <p:cNvSpPr>
            <a:spLocks noChangeArrowheads="1"/>
          </p:cNvSpPr>
          <p:nvPr/>
        </p:nvSpPr>
        <p:spPr bwMode="auto">
          <a:xfrm>
            <a:off x="2339975" y="5805488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76145" name="Oval 17"/>
          <p:cNvSpPr>
            <a:spLocks noChangeArrowheads="1"/>
          </p:cNvSpPr>
          <p:nvPr/>
        </p:nvSpPr>
        <p:spPr bwMode="auto">
          <a:xfrm>
            <a:off x="1403350" y="6237288"/>
            <a:ext cx="433388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76146" name="Oval 18"/>
          <p:cNvSpPr>
            <a:spLocks noChangeArrowheads="1"/>
          </p:cNvSpPr>
          <p:nvPr/>
        </p:nvSpPr>
        <p:spPr bwMode="auto">
          <a:xfrm>
            <a:off x="466725" y="5805488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76147" name="Oval 19"/>
          <p:cNvSpPr>
            <a:spLocks noChangeArrowheads="1"/>
          </p:cNvSpPr>
          <p:nvPr/>
        </p:nvSpPr>
        <p:spPr bwMode="auto">
          <a:xfrm>
            <a:off x="466725" y="4940300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76148" name="Text Box 20"/>
          <p:cNvSpPr txBox="1">
            <a:spLocks noChangeArrowheads="1"/>
          </p:cNvSpPr>
          <p:nvPr/>
        </p:nvSpPr>
        <p:spPr bwMode="auto">
          <a:xfrm>
            <a:off x="1979613" y="45815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6149" name="Text Box 21"/>
          <p:cNvSpPr txBox="1">
            <a:spLocks noChangeArrowheads="1"/>
          </p:cNvSpPr>
          <p:nvPr/>
        </p:nvSpPr>
        <p:spPr bwMode="auto">
          <a:xfrm>
            <a:off x="1116013" y="48625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6150" name="Text Box 22"/>
          <p:cNvSpPr txBox="1">
            <a:spLocks noChangeArrowheads="1"/>
          </p:cNvSpPr>
          <p:nvPr/>
        </p:nvSpPr>
        <p:spPr bwMode="auto">
          <a:xfrm>
            <a:off x="1547813" y="51498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6151" name="Text Box 23"/>
          <p:cNvSpPr txBox="1">
            <a:spLocks noChangeArrowheads="1"/>
          </p:cNvSpPr>
          <p:nvPr/>
        </p:nvSpPr>
        <p:spPr bwMode="auto">
          <a:xfrm>
            <a:off x="1970088" y="53006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6152" name="Text Box 24"/>
          <p:cNvSpPr txBox="1">
            <a:spLocks noChangeArrowheads="1"/>
          </p:cNvSpPr>
          <p:nvPr/>
        </p:nvSpPr>
        <p:spPr bwMode="auto">
          <a:xfrm>
            <a:off x="2544763" y="53736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76153" name="Text Box 25"/>
          <p:cNvSpPr txBox="1">
            <a:spLocks noChangeArrowheads="1"/>
          </p:cNvSpPr>
          <p:nvPr/>
        </p:nvSpPr>
        <p:spPr bwMode="auto">
          <a:xfrm>
            <a:off x="611188" y="54451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6154" name="Text Box 26"/>
          <p:cNvSpPr txBox="1">
            <a:spLocks noChangeArrowheads="1"/>
          </p:cNvSpPr>
          <p:nvPr/>
        </p:nvSpPr>
        <p:spPr bwMode="auto">
          <a:xfrm>
            <a:off x="960438" y="53006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76155" name="Text Box 27"/>
          <p:cNvSpPr txBox="1">
            <a:spLocks noChangeArrowheads="1"/>
          </p:cNvSpPr>
          <p:nvPr/>
        </p:nvSpPr>
        <p:spPr bwMode="auto">
          <a:xfrm>
            <a:off x="1116013" y="59499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2041525" y="61658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5832475" y="4365625"/>
            <a:ext cx="1331913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/>
              <a:t>0:</a:t>
            </a:r>
            <a:r>
              <a:rPr lang="en-US" altLang="ja-JP" sz="2400">
                <a:solidFill>
                  <a:schemeClr val="accent2"/>
                </a:solidFill>
              </a:rPr>
              <a:t> 0,2</a:t>
            </a:r>
          </a:p>
          <a:p>
            <a:r>
              <a:rPr lang="en-US" altLang="ja-JP" sz="2400"/>
              <a:t>1:</a:t>
            </a:r>
            <a:r>
              <a:rPr lang="en-US" altLang="ja-JP" sz="2400">
                <a:solidFill>
                  <a:schemeClr val="accent2"/>
                </a:solidFill>
              </a:rPr>
              <a:t> 0,1,3,4</a:t>
            </a:r>
          </a:p>
          <a:p>
            <a:r>
              <a:rPr lang="en-US" altLang="ja-JP" sz="2400"/>
              <a:t>2:</a:t>
            </a:r>
            <a:r>
              <a:rPr lang="en-US" altLang="ja-JP" sz="2400">
                <a:solidFill>
                  <a:schemeClr val="accent2"/>
                </a:solidFill>
              </a:rPr>
              <a:t> 4,6,7,8</a:t>
            </a:r>
          </a:p>
          <a:p>
            <a:r>
              <a:rPr lang="en-US" altLang="ja-JP" sz="2400"/>
              <a:t>3:</a:t>
            </a:r>
            <a:r>
              <a:rPr lang="en-US" altLang="ja-JP" sz="2400">
                <a:solidFill>
                  <a:schemeClr val="accent2"/>
                </a:solidFill>
              </a:rPr>
              <a:t> 2,7</a:t>
            </a:r>
          </a:p>
          <a:p>
            <a:r>
              <a:rPr lang="en-US" altLang="ja-JP" sz="2400"/>
              <a:t>4:</a:t>
            </a:r>
            <a:r>
              <a:rPr lang="en-US" altLang="ja-JP" sz="2400">
                <a:solidFill>
                  <a:schemeClr val="accent2"/>
                </a:solidFill>
              </a:rPr>
              <a:t> 3,5,8</a:t>
            </a:r>
          </a:p>
          <a:p>
            <a:r>
              <a:rPr lang="en-US" altLang="ja-JP" sz="2400"/>
              <a:t>5:</a:t>
            </a:r>
            <a:r>
              <a:rPr lang="en-US" altLang="ja-JP" sz="2400">
                <a:solidFill>
                  <a:schemeClr val="accent2"/>
                </a:solidFill>
              </a:rPr>
              <a:t> 1,5,6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7848600" y="3284538"/>
            <a:ext cx="1044575" cy="3378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altLang="ja-JP" sz="2400"/>
              <a:t>0:</a:t>
            </a:r>
            <a:r>
              <a:rPr lang="en-US" altLang="ja-JP" sz="2400">
                <a:solidFill>
                  <a:schemeClr val="accent2"/>
                </a:solidFill>
              </a:rPr>
              <a:t> 0,1</a:t>
            </a:r>
          </a:p>
          <a:p>
            <a:r>
              <a:rPr lang="en-US" altLang="ja-JP" sz="2400"/>
              <a:t>1:</a:t>
            </a:r>
            <a:r>
              <a:rPr lang="en-US" altLang="ja-JP" sz="2400">
                <a:solidFill>
                  <a:schemeClr val="accent2"/>
                </a:solidFill>
              </a:rPr>
              <a:t> 1,5</a:t>
            </a:r>
          </a:p>
          <a:p>
            <a:r>
              <a:rPr lang="en-US" altLang="ja-JP" sz="2400"/>
              <a:t>2:</a:t>
            </a:r>
            <a:r>
              <a:rPr lang="en-US" altLang="ja-JP" sz="2400">
                <a:solidFill>
                  <a:schemeClr val="accent2"/>
                </a:solidFill>
              </a:rPr>
              <a:t> 0,3</a:t>
            </a:r>
          </a:p>
          <a:p>
            <a:r>
              <a:rPr lang="en-US" altLang="ja-JP" sz="2400"/>
              <a:t>3:</a:t>
            </a:r>
            <a:r>
              <a:rPr lang="en-US" altLang="ja-JP" sz="2400">
                <a:solidFill>
                  <a:schemeClr val="accent2"/>
                </a:solidFill>
              </a:rPr>
              <a:t> 1,4</a:t>
            </a:r>
          </a:p>
          <a:p>
            <a:r>
              <a:rPr lang="en-US" altLang="ja-JP" sz="2400"/>
              <a:t>4:</a:t>
            </a:r>
            <a:r>
              <a:rPr lang="en-US" altLang="ja-JP" sz="2400">
                <a:solidFill>
                  <a:schemeClr val="accent2"/>
                </a:solidFill>
              </a:rPr>
              <a:t> 1,2</a:t>
            </a:r>
          </a:p>
          <a:p>
            <a:r>
              <a:rPr lang="en-US" altLang="ja-JP" sz="2400"/>
              <a:t>5:</a:t>
            </a:r>
            <a:r>
              <a:rPr lang="en-US" altLang="ja-JP" sz="2400">
                <a:solidFill>
                  <a:schemeClr val="accent2"/>
                </a:solidFill>
              </a:rPr>
              <a:t> 4,5</a:t>
            </a:r>
          </a:p>
          <a:p>
            <a:r>
              <a:rPr lang="en-US" altLang="ja-JP" sz="2400"/>
              <a:t>6:</a:t>
            </a:r>
            <a:r>
              <a:rPr lang="en-US" altLang="ja-JP" sz="2400">
                <a:solidFill>
                  <a:schemeClr val="accent2"/>
                </a:solidFill>
              </a:rPr>
              <a:t> 2,5</a:t>
            </a:r>
          </a:p>
          <a:p>
            <a:r>
              <a:rPr lang="en-US" altLang="ja-JP" sz="2400"/>
              <a:t>7:</a:t>
            </a:r>
            <a:r>
              <a:rPr lang="en-US" altLang="ja-JP" sz="2400">
                <a:solidFill>
                  <a:schemeClr val="accent2"/>
                </a:solidFill>
              </a:rPr>
              <a:t> 2,3</a:t>
            </a:r>
          </a:p>
          <a:p>
            <a:r>
              <a:rPr lang="en-US" altLang="ja-JP" sz="2400"/>
              <a:t>8:</a:t>
            </a:r>
            <a:r>
              <a:rPr lang="en-US" altLang="ja-JP" sz="2400">
                <a:solidFill>
                  <a:schemeClr val="accent2"/>
                </a:solidFill>
              </a:rPr>
              <a:t> 2,4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7251700" y="5151438"/>
            <a:ext cx="41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3200" b="1">
                <a:solidFill>
                  <a:srgbClr val="FF0000"/>
                </a:solidFill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Allocate Memory for Cells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4721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dirty="0" smtClean="0"/>
              <a:t> Incidence matrix can be realized by cells of lists having four links like sparse matrix</a:t>
            </a:r>
          </a:p>
          <a:p>
            <a:pPr>
              <a:buFontTx/>
              <a:buNone/>
            </a:pPr>
            <a:r>
              <a:rPr lang="en-US" altLang="ja-JP" sz="2400" dirty="0" smtClean="0"/>
              <a:t> (two for vertices of the edges, and two for the edges in the vertex)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disadvantages of arrays are eliminated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Also can be of two array lists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o</a:t>
            </a:r>
            <a:r>
              <a:rPr lang="en-US" altLang="ja-JP" sz="2400" dirty="0" smtClean="0"/>
              <a:t>r, prepare an array and edge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corresponds to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cells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2i </a:t>
            </a:r>
            <a:r>
              <a:rPr lang="en-US" altLang="ja-JP" sz="2400" dirty="0" smtClean="0"/>
              <a:t>and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2i+1</a:t>
            </a:r>
            <a:r>
              <a:rPr lang="en-US" altLang="ja-JP" sz="2400" dirty="0" smtClean="0"/>
              <a:t>, to represent four links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3492500" y="4365625"/>
            <a:ext cx="1331913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/>
              <a:t>0:</a:t>
            </a:r>
            <a:r>
              <a:rPr lang="en-US" altLang="ja-JP" sz="2400">
                <a:solidFill>
                  <a:schemeClr val="accent2"/>
                </a:solidFill>
              </a:rPr>
              <a:t> 1,3</a:t>
            </a:r>
          </a:p>
          <a:p>
            <a:r>
              <a:rPr lang="en-US" altLang="ja-JP" sz="2400"/>
              <a:t>1:</a:t>
            </a:r>
            <a:r>
              <a:rPr lang="en-US" altLang="ja-JP" sz="2400">
                <a:solidFill>
                  <a:schemeClr val="accent2"/>
                </a:solidFill>
              </a:rPr>
              <a:t> 0,2,4,5</a:t>
            </a:r>
          </a:p>
          <a:p>
            <a:r>
              <a:rPr lang="en-US" altLang="ja-JP" sz="2400"/>
              <a:t>2:</a:t>
            </a:r>
            <a:r>
              <a:rPr lang="en-US" altLang="ja-JP" sz="2400">
                <a:solidFill>
                  <a:schemeClr val="accent2"/>
                </a:solidFill>
              </a:rPr>
              <a:t> 1,3,4,5</a:t>
            </a:r>
          </a:p>
          <a:p>
            <a:r>
              <a:rPr lang="en-US" altLang="ja-JP" sz="2400"/>
              <a:t>3:</a:t>
            </a:r>
            <a:r>
              <a:rPr lang="en-US" altLang="ja-JP" sz="2400">
                <a:solidFill>
                  <a:schemeClr val="accent2"/>
                </a:solidFill>
              </a:rPr>
              <a:t> 0,2</a:t>
            </a:r>
          </a:p>
          <a:p>
            <a:r>
              <a:rPr lang="en-US" altLang="ja-JP" sz="2400"/>
              <a:t>4:</a:t>
            </a:r>
            <a:r>
              <a:rPr lang="en-US" altLang="ja-JP" sz="2400">
                <a:solidFill>
                  <a:schemeClr val="accent2"/>
                </a:solidFill>
              </a:rPr>
              <a:t> 1,2,5</a:t>
            </a:r>
          </a:p>
          <a:p>
            <a:r>
              <a:rPr lang="en-US" altLang="ja-JP" sz="2400"/>
              <a:t>5:</a:t>
            </a:r>
            <a:r>
              <a:rPr lang="en-US" altLang="ja-JP" sz="2400">
                <a:solidFill>
                  <a:schemeClr val="accent2"/>
                </a:solidFill>
              </a:rPr>
              <a:t> 1,2,4</a:t>
            </a:r>
          </a:p>
        </p:txBody>
      </p:sp>
      <p:sp>
        <p:nvSpPr>
          <p:cNvPr id="185349" name="Line 5"/>
          <p:cNvSpPr>
            <a:spLocks noChangeShapeType="1"/>
          </p:cNvSpPr>
          <p:nvPr/>
        </p:nvSpPr>
        <p:spPr bwMode="auto">
          <a:xfrm>
            <a:off x="1619250" y="4724400"/>
            <a:ext cx="9366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5350" name="Line 6"/>
          <p:cNvSpPr>
            <a:spLocks noChangeShapeType="1"/>
          </p:cNvSpPr>
          <p:nvPr/>
        </p:nvSpPr>
        <p:spPr bwMode="auto">
          <a:xfrm>
            <a:off x="1619250" y="4724400"/>
            <a:ext cx="0" cy="17287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5351" name="Line 7"/>
          <p:cNvSpPr>
            <a:spLocks noChangeShapeType="1"/>
          </p:cNvSpPr>
          <p:nvPr/>
        </p:nvSpPr>
        <p:spPr bwMode="auto">
          <a:xfrm>
            <a:off x="2555875" y="5156200"/>
            <a:ext cx="0" cy="865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5352" name="Line 8"/>
          <p:cNvSpPr>
            <a:spLocks noChangeShapeType="1"/>
          </p:cNvSpPr>
          <p:nvPr/>
        </p:nvSpPr>
        <p:spPr bwMode="auto">
          <a:xfrm flipH="1">
            <a:off x="682625" y="5156200"/>
            <a:ext cx="1873250" cy="865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5353" name="Line 9"/>
          <p:cNvSpPr>
            <a:spLocks noChangeShapeType="1"/>
          </p:cNvSpPr>
          <p:nvPr/>
        </p:nvSpPr>
        <p:spPr bwMode="auto">
          <a:xfrm flipH="1">
            <a:off x="682625" y="5156200"/>
            <a:ext cx="1873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5354" name="Line 10"/>
          <p:cNvSpPr>
            <a:spLocks noChangeShapeType="1"/>
          </p:cNvSpPr>
          <p:nvPr/>
        </p:nvSpPr>
        <p:spPr bwMode="auto">
          <a:xfrm flipH="1">
            <a:off x="1619250" y="6019800"/>
            <a:ext cx="936625" cy="433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5355" name="Line 11"/>
          <p:cNvSpPr>
            <a:spLocks noChangeShapeType="1"/>
          </p:cNvSpPr>
          <p:nvPr/>
        </p:nvSpPr>
        <p:spPr bwMode="auto">
          <a:xfrm flipH="1">
            <a:off x="682625" y="6021388"/>
            <a:ext cx="1873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5356" name="Line 12"/>
          <p:cNvSpPr>
            <a:spLocks noChangeShapeType="1"/>
          </p:cNvSpPr>
          <p:nvPr/>
        </p:nvSpPr>
        <p:spPr bwMode="auto">
          <a:xfrm flipH="1" flipV="1">
            <a:off x="682625" y="5156200"/>
            <a:ext cx="1873250" cy="865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5357" name="Line 13"/>
          <p:cNvSpPr>
            <a:spLocks noChangeShapeType="1"/>
          </p:cNvSpPr>
          <p:nvPr/>
        </p:nvSpPr>
        <p:spPr bwMode="auto">
          <a:xfrm flipH="1" flipV="1">
            <a:off x="682625" y="5156200"/>
            <a:ext cx="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5358" name="Oval 14"/>
          <p:cNvSpPr>
            <a:spLocks noChangeArrowheads="1"/>
          </p:cNvSpPr>
          <p:nvPr/>
        </p:nvSpPr>
        <p:spPr bwMode="auto">
          <a:xfrm>
            <a:off x="1403350" y="4508500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85359" name="Oval 15"/>
          <p:cNvSpPr>
            <a:spLocks noChangeArrowheads="1"/>
          </p:cNvSpPr>
          <p:nvPr/>
        </p:nvSpPr>
        <p:spPr bwMode="auto">
          <a:xfrm>
            <a:off x="2339975" y="4940300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85360" name="Oval 16"/>
          <p:cNvSpPr>
            <a:spLocks noChangeArrowheads="1"/>
          </p:cNvSpPr>
          <p:nvPr/>
        </p:nvSpPr>
        <p:spPr bwMode="auto">
          <a:xfrm>
            <a:off x="2339975" y="5805488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85361" name="Oval 17"/>
          <p:cNvSpPr>
            <a:spLocks noChangeArrowheads="1"/>
          </p:cNvSpPr>
          <p:nvPr/>
        </p:nvSpPr>
        <p:spPr bwMode="auto">
          <a:xfrm>
            <a:off x="1403350" y="6237288"/>
            <a:ext cx="433388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85362" name="Oval 18"/>
          <p:cNvSpPr>
            <a:spLocks noChangeArrowheads="1"/>
          </p:cNvSpPr>
          <p:nvPr/>
        </p:nvSpPr>
        <p:spPr bwMode="auto">
          <a:xfrm>
            <a:off x="466725" y="5805488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85363" name="Oval 19"/>
          <p:cNvSpPr>
            <a:spLocks noChangeArrowheads="1"/>
          </p:cNvSpPr>
          <p:nvPr/>
        </p:nvSpPr>
        <p:spPr bwMode="auto">
          <a:xfrm>
            <a:off x="466725" y="4940300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85364" name="Text Box 20"/>
          <p:cNvSpPr txBox="1">
            <a:spLocks noChangeArrowheads="1"/>
          </p:cNvSpPr>
          <p:nvPr/>
        </p:nvSpPr>
        <p:spPr bwMode="auto">
          <a:xfrm>
            <a:off x="1979613" y="45815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5365" name="Text Box 21"/>
          <p:cNvSpPr txBox="1">
            <a:spLocks noChangeArrowheads="1"/>
          </p:cNvSpPr>
          <p:nvPr/>
        </p:nvSpPr>
        <p:spPr bwMode="auto">
          <a:xfrm>
            <a:off x="1116013" y="48625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5366" name="Text Box 22"/>
          <p:cNvSpPr txBox="1">
            <a:spLocks noChangeArrowheads="1"/>
          </p:cNvSpPr>
          <p:nvPr/>
        </p:nvSpPr>
        <p:spPr bwMode="auto">
          <a:xfrm>
            <a:off x="1547813" y="51498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5367" name="Text Box 23"/>
          <p:cNvSpPr txBox="1">
            <a:spLocks noChangeArrowheads="1"/>
          </p:cNvSpPr>
          <p:nvPr/>
        </p:nvSpPr>
        <p:spPr bwMode="auto">
          <a:xfrm>
            <a:off x="1970088" y="53006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5368" name="Text Box 24"/>
          <p:cNvSpPr txBox="1">
            <a:spLocks noChangeArrowheads="1"/>
          </p:cNvSpPr>
          <p:nvPr/>
        </p:nvSpPr>
        <p:spPr bwMode="auto">
          <a:xfrm>
            <a:off x="2544763" y="53736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85369" name="Text Box 25"/>
          <p:cNvSpPr txBox="1">
            <a:spLocks noChangeArrowheads="1"/>
          </p:cNvSpPr>
          <p:nvPr/>
        </p:nvSpPr>
        <p:spPr bwMode="auto">
          <a:xfrm>
            <a:off x="611188" y="54451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960438" y="53006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5371" name="Text Box 27"/>
          <p:cNvSpPr txBox="1">
            <a:spLocks noChangeArrowheads="1"/>
          </p:cNvSpPr>
          <p:nvPr/>
        </p:nvSpPr>
        <p:spPr bwMode="auto">
          <a:xfrm>
            <a:off x="1116013" y="59499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85372" name="Text Box 28"/>
          <p:cNvSpPr txBox="1">
            <a:spLocks noChangeArrowheads="1"/>
          </p:cNvSpPr>
          <p:nvPr/>
        </p:nvSpPr>
        <p:spPr bwMode="auto">
          <a:xfrm>
            <a:off x="2041525" y="61658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85373" name="Text Box 29"/>
          <p:cNvSpPr txBox="1">
            <a:spLocks noChangeArrowheads="1"/>
          </p:cNvSpPr>
          <p:nvPr/>
        </p:nvSpPr>
        <p:spPr bwMode="auto">
          <a:xfrm>
            <a:off x="5832475" y="4365625"/>
            <a:ext cx="1331913" cy="2282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/>
              <a:t>0:</a:t>
            </a:r>
            <a:r>
              <a:rPr lang="en-US" altLang="ja-JP" sz="2400">
                <a:solidFill>
                  <a:schemeClr val="accent2"/>
                </a:solidFill>
              </a:rPr>
              <a:t> 0,2</a:t>
            </a:r>
          </a:p>
          <a:p>
            <a:r>
              <a:rPr lang="en-US" altLang="ja-JP" sz="2400"/>
              <a:t>1:</a:t>
            </a:r>
            <a:r>
              <a:rPr lang="en-US" altLang="ja-JP" sz="2400">
                <a:solidFill>
                  <a:schemeClr val="accent2"/>
                </a:solidFill>
              </a:rPr>
              <a:t> 0,1,3,4</a:t>
            </a:r>
          </a:p>
          <a:p>
            <a:r>
              <a:rPr lang="en-US" altLang="ja-JP" sz="2400"/>
              <a:t>2:</a:t>
            </a:r>
            <a:r>
              <a:rPr lang="en-US" altLang="ja-JP" sz="2400">
                <a:solidFill>
                  <a:schemeClr val="accent2"/>
                </a:solidFill>
              </a:rPr>
              <a:t> 4,6,7,8</a:t>
            </a:r>
          </a:p>
          <a:p>
            <a:r>
              <a:rPr lang="en-US" altLang="ja-JP" sz="2400"/>
              <a:t>3:</a:t>
            </a:r>
            <a:r>
              <a:rPr lang="en-US" altLang="ja-JP" sz="2400">
                <a:solidFill>
                  <a:schemeClr val="accent2"/>
                </a:solidFill>
              </a:rPr>
              <a:t> 2,7</a:t>
            </a:r>
          </a:p>
          <a:p>
            <a:r>
              <a:rPr lang="en-US" altLang="ja-JP" sz="2400"/>
              <a:t>4:</a:t>
            </a:r>
            <a:r>
              <a:rPr lang="en-US" altLang="ja-JP" sz="2400">
                <a:solidFill>
                  <a:schemeClr val="accent2"/>
                </a:solidFill>
              </a:rPr>
              <a:t> 3,5,8</a:t>
            </a:r>
          </a:p>
          <a:p>
            <a:r>
              <a:rPr lang="en-US" altLang="ja-JP" sz="2400"/>
              <a:t>5:</a:t>
            </a:r>
            <a:r>
              <a:rPr lang="en-US" altLang="ja-JP" sz="2400">
                <a:solidFill>
                  <a:schemeClr val="accent2"/>
                </a:solidFill>
              </a:rPr>
              <a:t> 1,5,6</a:t>
            </a:r>
          </a:p>
        </p:txBody>
      </p:sp>
      <p:sp>
        <p:nvSpPr>
          <p:cNvPr id="185374" name="Text Box 30"/>
          <p:cNvSpPr txBox="1">
            <a:spLocks noChangeArrowheads="1"/>
          </p:cNvSpPr>
          <p:nvPr/>
        </p:nvSpPr>
        <p:spPr bwMode="auto">
          <a:xfrm>
            <a:off x="7848600" y="3284538"/>
            <a:ext cx="1044575" cy="3378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altLang="ja-JP" sz="2400"/>
              <a:t>0:</a:t>
            </a:r>
            <a:r>
              <a:rPr lang="en-US" altLang="ja-JP" sz="2400">
                <a:solidFill>
                  <a:schemeClr val="accent2"/>
                </a:solidFill>
              </a:rPr>
              <a:t> 0,1</a:t>
            </a:r>
          </a:p>
          <a:p>
            <a:r>
              <a:rPr lang="en-US" altLang="ja-JP" sz="2400"/>
              <a:t>1:</a:t>
            </a:r>
            <a:r>
              <a:rPr lang="en-US" altLang="ja-JP" sz="2400">
                <a:solidFill>
                  <a:schemeClr val="accent2"/>
                </a:solidFill>
              </a:rPr>
              <a:t> 1,5</a:t>
            </a:r>
          </a:p>
          <a:p>
            <a:r>
              <a:rPr lang="en-US" altLang="ja-JP" sz="2400"/>
              <a:t>2:</a:t>
            </a:r>
            <a:r>
              <a:rPr lang="en-US" altLang="ja-JP" sz="2400">
                <a:solidFill>
                  <a:schemeClr val="accent2"/>
                </a:solidFill>
              </a:rPr>
              <a:t> 0,3</a:t>
            </a:r>
          </a:p>
          <a:p>
            <a:r>
              <a:rPr lang="en-US" altLang="ja-JP" sz="2400"/>
              <a:t>3:</a:t>
            </a:r>
            <a:r>
              <a:rPr lang="en-US" altLang="ja-JP" sz="2400">
                <a:solidFill>
                  <a:schemeClr val="accent2"/>
                </a:solidFill>
              </a:rPr>
              <a:t> 1,4</a:t>
            </a:r>
          </a:p>
          <a:p>
            <a:r>
              <a:rPr lang="en-US" altLang="ja-JP" sz="2400"/>
              <a:t>4:</a:t>
            </a:r>
            <a:r>
              <a:rPr lang="en-US" altLang="ja-JP" sz="2400">
                <a:solidFill>
                  <a:schemeClr val="accent2"/>
                </a:solidFill>
              </a:rPr>
              <a:t> 1,2</a:t>
            </a:r>
          </a:p>
          <a:p>
            <a:r>
              <a:rPr lang="en-US" altLang="ja-JP" sz="2400"/>
              <a:t>5:</a:t>
            </a:r>
            <a:r>
              <a:rPr lang="en-US" altLang="ja-JP" sz="2400">
                <a:solidFill>
                  <a:schemeClr val="accent2"/>
                </a:solidFill>
              </a:rPr>
              <a:t> 4,5</a:t>
            </a:r>
          </a:p>
          <a:p>
            <a:r>
              <a:rPr lang="en-US" altLang="ja-JP" sz="2400"/>
              <a:t>6:</a:t>
            </a:r>
            <a:r>
              <a:rPr lang="en-US" altLang="ja-JP" sz="2400">
                <a:solidFill>
                  <a:schemeClr val="accent2"/>
                </a:solidFill>
              </a:rPr>
              <a:t> 2,5</a:t>
            </a:r>
          </a:p>
          <a:p>
            <a:r>
              <a:rPr lang="en-US" altLang="ja-JP" sz="2400"/>
              <a:t>7:</a:t>
            </a:r>
            <a:r>
              <a:rPr lang="en-US" altLang="ja-JP" sz="2400">
                <a:solidFill>
                  <a:schemeClr val="accent2"/>
                </a:solidFill>
              </a:rPr>
              <a:t> 2,3</a:t>
            </a:r>
          </a:p>
          <a:p>
            <a:r>
              <a:rPr lang="en-US" altLang="ja-JP" sz="2400"/>
              <a:t>8:</a:t>
            </a:r>
            <a:r>
              <a:rPr lang="en-US" altLang="ja-JP" sz="2400">
                <a:solidFill>
                  <a:schemeClr val="accent2"/>
                </a:solidFill>
              </a:rPr>
              <a:t> 2,4</a:t>
            </a:r>
          </a:p>
        </p:txBody>
      </p:sp>
      <p:sp>
        <p:nvSpPr>
          <p:cNvPr id="185375" name="Text Box 31"/>
          <p:cNvSpPr txBox="1">
            <a:spLocks noChangeArrowheads="1"/>
          </p:cNvSpPr>
          <p:nvPr/>
        </p:nvSpPr>
        <p:spPr bwMode="auto">
          <a:xfrm>
            <a:off x="7251700" y="5151438"/>
            <a:ext cx="41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3200" b="1">
                <a:solidFill>
                  <a:srgbClr val="FF0000"/>
                </a:solidFill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09" name="Line 33"/>
          <p:cNvSpPr>
            <a:spLocks noChangeShapeType="1"/>
          </p:cNvSpPr>
          <p:nvPr/>
        </p:nvSpPr>
        <p:spPr bwMode="auto">
          <a:xfrm flipH="1">
            <a:off x="1620838" y="2060575"/>
            <a:ext cx="574675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93503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Make an adjacency matrix of the following graph, and that in </a:t>
            </a:r>
          </a:p>
          <a:p>
            <a:pPr>
              <a:buFontTx/>
              <a:buNone/>
            </a:pPr>
            <a:r>
              <a:rPr lang="en-US" altLang="ja-JP" sz="2400" dirty="0" smtClean="0"/>
              <a:t>A sparse incidence matrix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78181" name="Line 5"/>
          <p:cNvSpPr>
            <a:spLocks noChangeShapeType="1"/>
          </p:cNvSpPr>
          <p:nvPr/>
        </p:nvSpPr>
        <p:spPr bwMode="auto">
          <a:xfrm>
            <a:off x="2987675" y="2060575"/>
            <a:ext cx="504825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8182" name="Line 6"/>
          <p:cNvSpPr>
            <a:spLocks noChangeShapeType="1"/>
          </p:cNvSpPr>
          <p:nvPr/>
        </p:nvSpPr>
        <p:spPr bwMode="auto">
          <a:xfrm>
            <a:off x="2195513" y="2060575"/>
            <a:ext cx="360362" cy="1800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8183" name="Line 7"/>
          <p:cNvSpPr>
            <a:spLocks noChangeShapeType="1"/>
          </p:cNvSpPr>
          <p:nvPr/>
        </p:nvSpPr>
        <p:spPr bwMode="auto">
          <a:xfrm>
            <a:off x="3492500" y="2563813"/>
            <a:ext cx="0" cy="865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 flipH="1">
            <a:off x="1619250" y="2060575"/>
            <a:ext cx="1368425" cy="136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8185" name="Line 9"/>
          <p:cNvSpPr>
            <a:spLocks noChangeShapeType="1"/>
          </p:cNvSpPr>
          <p:nvPr/>
        </p:nvSpPr>
        <p:spPr bwMode="auto">
          <a:xfrm flipH="1" flipV="1">
            <a:off x="1619250" y="2563813"/>
            <a:ext cx="936625" cy="12969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8186" name="Line 10"/>
          <p:cNvSpPr>
            <a:spLocks noChangeShapeType="1"/>
          </p:cNvSpPr>
          <p:nvPr/>
        </p:nvSpPr>
        <p:spPr bwMode="auto">
          <a:xfrm flipH="1">
            <a:off x="2555875" y="3427413"/>
            <a:ext cx="936625" cy="433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8187" name="Line 11"/>
          <p:cNvSpPr>
            <a:spLocks noChangeShapeType="1"/>
          </p:cNvSpPr>
          <p:nvPr/>
        </p:nvSpPr>
        <p:spPr bwMode="auto">
          <a:xfrm flipH="1">
            <a:off x="1619250" y="2565400"/>
            <a:ext cx="1801813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8188" name="Line 12"/>
          <p:cNvSpPr>
            <a:spLocks noChangeShapeType="1"/>
          </p:cNvSpPr>
          <p:nvPr/>
        </p:nvSpPr>
        <p:spPr bwMode="auto">
          <a:xfrm flipH="1" flipV="1">
            <a:off x="2124075" y="2060575"/>
            <a:ext cx="1368425" cy="136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8189" name="Line 13"/>
          <p:cNvSpPr>
            <a:spLocks noChangeShapeType="1"/>
          </p:cNvSpPr>
          <p:nvPr/>
        </p:nvSpPr>
        <p:spPr bwMode="auto">
          <a:xfrm flipH="1" flipV="1">
            <a:off x="1619250" y="2563813"/>
            <a:ext cx="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8190" name="Oval 14"/>
          <p:cNvSpPr>
            <a:spLocks noChangeArrowheads="1"/>
          </p:cNvSpPr>
          <p:nvPr/>
        </p:nvSpPr>
        <p:spPr bwMode="auto">
          <a:xfrm>
            <a:off x="2771775" y="1844675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78191" name="Oval 15"/>
          <p:cNvSpPr>
            <a:spLocks noChangeArrowheads="1"/>
          </p:cNvSpPr>
          <p:nvPr/>
        </p:nvSpPr>
        <p:spPr bwMode="auto">
          <a:xfrm>
            <a:off x="3276600" y="2347913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78192" name="Oval 16"/>
          <p:cNvSpPr>
            <a:spLocks noChangeArrowheads="1"/>
          </p:cNvSpPr>
          <p:nvPr/>
        </p:nvSpPr>
        <p:spPr bwMode="auto">
          <a:xfrm>
            <a:off x="3276600" y="3213100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78193" name="Oval 17"/>
          <p:cNvSpPr>
            <a:spLocks noChangeArrowheads="1"/>
          </p:cNvSpPr>
          <p:nvPr/>
        </p:nvSpPr>
        <p:spPr bwMode="auto">
          <a:xfrm>
            <a:off x="2339975" y="3644900"/>
            <a:ext cx="433388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78194" name="Oval 18"/>
          <p:cNvSpPr>
            <a:spLocks noChangeArrowheads="1"/>
          </p:cNvSpPr>
          <p:nvPr/>
        </p:nvSpPr>
        <p:spPr bwMode="auto">
          <a:xfrm>
            <a:off x="1403350" y="3213100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78195" name="Oval 19"/>
          <p:cNvSpPr>
            <a:spLocks noChangeArrowheads="1"/>
          </p:cNvSpPr>
          <p:nvPr/>
        </p:nvSpPr>
        <p:spPr bwMode="auto">
          <a:xfrm>
            <a:off x="1403350" y="2347913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78208" name="Oval 32"/>
          <p:cNvSpPr>
            <a:spLocks noChangeArrowheads="1"/>
          </p:cNvSpPr>
          <p:nvPr/>
        </p:nvSpPr>
        <p:spPr bwMode="auto">
          <a:xfrm>
            <a:off x="1979613" y="1844675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2-Diemnsaional Array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7772400" cy="50403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There is a way to make 2-dimensional array, instead of usual 1-dimensional array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Prepare an array of pointers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Prepare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dirty="0" smtClean="0"/>
              <a:t>arrays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</a:t>
            </a:r>
            <a:r>
              <a:rPr lang="en-US" altLang="ja-JP" sz="2400" dirty="0" smtClean="0"/>
              <a:t>, and write the place of the first cell of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array to the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i-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cell of the pointer array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[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i,j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] </a:t>
            </a:r>
            <a:r>
              <a:rPr lang="en-US" altLang="ja-JP" sz="2400" dirty="0" smtClean="0"/>
              <a:t>element of matrix </a:t>
            </a:r>
            <a:r>
              <a:rPr lang="en-US" altLang="ja-JP" sz="2400" b="1" dirty="0">
                <a:solidFill>
                  <a:schemeClr val="accent2"/>
                </a:solidFill>
              </a:rPr>
              <a:t>a</a:t>
            </a:r>
            <a:r>
              <a:rPr lang="en-US" altLang="ja-JP" sz="2400" dirty="0" smtClean="0"/>
              <a:t> is accessed by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a[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>
                <a:solidFill>
                  <a:schemeClr val="accent2"/>
                </a:solidFill>
              </a:rPr>
              <a:t>][j]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(in C)</a:t>
            </a:r>
            <a:endParaRPr lang="en-US" altLang="ja-JP" sz="2400" dirty="0"/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　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1331913" y="4581525"/>
            <a:ext cx="503237" cy="504825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1331913" y="5086350"/>
            <a:ext cx="503237" cy="503238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1331913" y="5589588"/>
            <a:ext cx="503237" cy="504825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1331913" y="6094413"/>
            <a:ext cx="503237" cy="503237"/>
          </a:xfrm>
          <a:prstGeom prst="rect">
            <a:avLst/>
          </a:prstGeom>
          <a:solidFill>
            <a:schemeClr val="bg1"/>
          </a:solidFill>
          <a:ln w="19050">
            <a:solidFill>
              <a:srgbClr val="008000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08" name="Rectangle 8"/>
          <p:cNvSpPr>
            <a:spLocks noChangeArrowheads="1"/>
          </p:cNvSpPr>
          <p:nvPr/>
        </p:nvSpPr>
        <p:spPr bwMode="auto">
          <a:xfrm>
            <a:off x="2341563" y="45815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09" name="Rectangle 9"/>
          <p:cNvSpPr>
            <a:spLocks noChangeArrowheads="1"/>
          </p:cNvSpPr>
          <p:nvPr/>
        </p:nvSpPr>
        <p:spPr bwMode="auto">
          <a:xfrm>
            <a:off x="2773363" y="45815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3205163" y="45815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3636963" y="45815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12" name="Rectangle 12"/>
          <p:cNvSpPr>
            <a:spLocks noChangeArrowheads="1"/>
          </p:cNvSpPr>
          <p:nvPr/>
        </p:nvSpPr>
        <p:spPr bwMode="auto">
          <a:xfrm>
            <a:off x="4068763" y="458152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13" name="Rectangle 13"/>
          <p:cNvSpPr>
            <a:spLocks noChangeArrowheads="1"/>
          </p:cNvSpPr>
          <p:nvPr/>
        </p:nvSpPr>
        <p:spPr bwMode="auto">
          <a:xfrm>
            <a:off x="2341563" y="50863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2773363" y="50863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15" name="Rectangle 15"/>
          <p:cNvSpPr>
            <a:spLocks noChangeArrowheads="1"/>
          </p:cNvSpPr>
          <p:nvPr/>
        </p:nvSpPr>
        <p:spPr bwMode="auto">
          <a:xfrm>
            <a:off x="3205163" y="50863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16" name="Rectangle 16"/>
          <p:cNvSpPr>
            <a:spLocks noChangeArrowheads="1"/>
          </p:cNvSpPr>
          <p:nvPr/>
        </p:nvSpPr>
        <p:spPr bwMode="auto">
          <a:xfrm>
            <a:off x="3636963" y="50863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17" name="Rectangle 17"/>
          <p:cNvSpPr>
            <a:spLocks noChangeArrowheads="1"/>
          </p:cNvSpPr>
          <p:nvPr/>
        </p:nvSpPr>
        <p:spPr bwMode="auto">
          <a:xfrm>
            <a:off x="4068763" y="508635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18" name="Rectangle 18"/>
          <p:cNvSpPr>
            <a:spLocks noChangeArrowheads="1"/>
          </p:cNvSpPr>
          <p:nvPr/>
        </p:nvSpPr>
        <p:spPr bwMode="auto">
          <a:xfrm>
            <a:off x="2341563" y="559117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19" name="Rectangle 19"/>
          <p:cNvSpPr>
            <a:spLocks noChangeArrowheads="1"/>
          </p:cNvSpPr>
          <p:nvPr/>
        </p:nvSpPr>
        <p:spPr bwMode="auto">
          <a:xfrm>
            <a:off x="2773363" y="559117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20" name="Rectangle 20"/>
          <p:cNvSpPr>
            <a:spLocks noChangeArrowheads="1"/>
          </p:cNvSpPr>
          <p:nvPr/>
        </p:nvSpPr>
        <p:spPr bwMode="auto">
          <a:xfrm>
            <a:off x="3205163" y="559117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21" name="Rectangle 21"/>
          <p:cNvSpPr>
            <a:spLocks noChangeArrowheads="1"/>
          </p:cNvSpPr>
          <p:nvPr/>
        </p:nvSpPr>
        <p:spPr bwMode="auto">
          <a:xfrm>
            <a:off x="3636963" y="559117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22" name="Rectangle 22"/>
          <p:cNvSpPr>
            <a:spLocks noChangeArrowheads="1"/>
          </p:cNvSpPr>
          <p:nvPr/>
        </p:nvSpPr>
        <p:spPr bwMode="auto">
          <a:xfrm>
            <a:off x="4068763" y="5591175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23" name="Rectangle 23"/>
          <p:cNvSpPr>
            <a:spLocks noChangeArrowheads="1"/>
          </p:cNvSpPr>
          <p:nvPr/>
        </p:nvSpPr>
        <p:spPr bwMode="auto">
          <a:xfrm>
            <a:off x="2341563" y="609600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24" name="Rectangle 24"/>
          <p:cNvSpPr>
            <a:spLocks noChangeArrowheads="1"/>
          </p:cNvSpPr>
          <p:nvPr/>
        </p:nvSpPr>
        <p:spPr bwMode="auto">
          <a:xfrm>
            <a:off x="2773363" y="609600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25" name="Rectangle 25"/>
          <p:cNvSpPr>
            <a:spLocks noChangeArrowheads="1"/>
          </p:cNvSpPr>
          <p:nvPr/>
        </p:nvSpPr>
        <p:spPr bwMode="auto">
          <a:xfrm>
            <a:off x="3205163" y="609600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26" name="Rectangle 26"/>
          <p:cNvSpPr>
            <a:spLocks noChangeArrowheads="1"/>
          </p:cNvSpPr>
          <p:nvPr/>
        </p:nvSpPr>
        <p:spPr bwMode="auto">
          <a:xfrm>
            <a:off x="3636963" y="609600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27" name="Rectangle 27"/>
          <p:cNvSpPr>
            <a:spLocks noChangeArrowheads="1"/>
          </p:cNvSpPr>
          <p:nvPr/>
        </p:nvSpPr>
        <p:spPr bwMode="auto">
          <a:xfrm>
            <a:off x="4068763" y="6096000"/>
            <a:ext cx="431800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altLang="ja-JP"/>
          </a:p>
        </p:txBody>
      </p:sp>
      <p:sp>
        <p:nvSpPr>
          <p:cNvPr id="153628" name="Line 28"/>
          <p:cNvSpPr>
            <a:spLocks noChangeShapeType="1"/>
          </p:cNvSpPr>
          <p:nvPr/>
        </p:nvSpPr>
        <p:spPr bwMode="auto">
          <a:xfrm flipV="1">
            <a:off x="1549400" y="4797425"/>
            <a:ext cx="7191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3629" name="Line 29"/>
          <p:cNvSpPr>
            <a:spLocks noChangeShapeType="1"/>
          </p:cNvSpPr>
          <p:nvPr/>
        </p:nvSpPr>
        <p:spPr bwMode="auto">
          <a:xfrm flipV="1">
            <a:off x="1549400" y="5302250"/>
            <a:ext cx="7191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3630" name="Line 30"/>
          <p:cNvSpPr>
            <a:spLocks noChangeShapeType="1"/>
          </p:cNvSpPr>
          <p:nvPr/>
        </p:nvSpPr>
        <p:spPr bwMode="auto">
          <a:xfrm flipV="1">
            <a:off x="1549400" y="5807075"/>
            <a:ext cx="7191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3631" name="Line 31"/>
          <p:cNvSpPr>
            <a:spLocks noChangeShapeType="1"/>
          </p:cNvSpPr>
          <p:nvPr/>
        </p:nvSpPr>
        <p:spPr bwMode="auto">
          <a:xfrm flipV="1">
            <a:off x="1549400" y="6311900"/>
            <a:ext cx="7191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53632" name="Text Box 32"/>
          <p:cNvSpPr txBox="1">
            <a:spLocks noChangeArrowheads="1"/>
          </p:cNvSpPr>
          <p:nvPr/>
        </p:nvSpPr>
        <p:spPr bwMode="auto">
          <a:xfrm>
            <a:off x="5580063" y="5949950"/>
            <a:ext cx="3168650" cy="50323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tIns="46800" bIns="46800"/>
          <a:lstStyle/>
          <a:p>
            <a:pPr algn="ctr">
              <a:spcBef>
                <a:spcPct val="20000"/>
              </a:spcBef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O(nm) </a:t>
            </a:r>
            <a:r>
              <a:rPr lang="en-US" altLang="ja-JP" sz="2400" dirty="0" smtClean="0"/>
              <a:t>memory space</a:t>
            </a:r>
            <a:endParaRPr lang="ja-JP" altLang="en-US" sz="2400" dirty="0"/>
          </a:p>
        </p:txBody>
      </p:sp>
      <p:sp>
        <p:nvSpPr>
          <p:cNvPr id="153633" name="Text Box 33"/>
          <p:cNvSpPr txBox="1">
            <a:spLocks noChangeArrowheads="1"/>
          </p:cNvSpPr>
          <p:nvPr/>
        </p:nvSpPr>
        <p:spPr bwMode="auto">
          <a:xfrm>
            <a:off x="5580063" y="5084763"/>
            <a:ext cx="3168650" cy="50323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tIns="46800" bIns="46800"/>
          <a:lstStyle/>
          <a:p>
            <a:pPr algn="ctr">
              <a:spcBef>
                <a:spcPct val="20000"/>
              </a:spcBef>
            </a:pPr>
            <a:r>
              <a:rPr lang="en-US" altLang="ja-JP" sz="2400" dirty="0" smtClean="0"/>
              <a:t>Simple structure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8" grpId="0" animBg="1"/>
      <p:bldP spid="153609" grpId="0" animBg="1"/>
      <p:bldP spid="153610" grpId="0" animBg="1"/>
      <p:bldP spid="153611" grpId="0" animBg="1"/>
      <p:bldP spid="153612" grpId="0" animBg="1"/>
      <p:bldP spid="153613" grpId="0" animBg="1"/>
      <p:bldP spid="153614" grpId="0" animBg="1"/>
      <p:bldP spid="153615" grpId="0" animBg="1"/>
      <p:bldP spid="153616" grpId="0" animBg="1"/>
      <p:bldP spid="153617" grpId="0" animBg="1"/>
      <p:bldP spid="153618" grpId="0" animBg="1"/>
      <p:bldP spid="153619" grpId="0" animBg="1"/>
      <p:bldP spid="153620" grpId="0" animBg="1"/>
      <p:bldP spid="153621" grpId="0" animBg="1"/>
      <p:bldP spid="153622" grpId="0" animBg="1"/>
      <p:bldP spid="153623" grpId="0" animBg="1"/>
      <p:bldP spid="153624" grpId="0" animBg="1"/>
      <p:bldP spid="153625" grpId="0" animBg="1"/>
      <p:bldP spid="153626" grpId="0" animBg="1"/>
      <p:bldP spid="153627" grpId="0" animBg="1"/>
      <p:bldP spid="153628" grpId="0" animBg="1"/>
      <p:bldP spid="153629" grpId="0" animBg="1"/>
      <p:bldP spid="153630" grpId="0" animBg="1"/>
      <p:bldP spid="153631" grpId="0" animBg="1"/>
      <p:bldP spid="153632" grpId="0" animBg="1"/>
      <p:bldP spid="15363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Bipartite Graph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4721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dirty="0" smtClean="0"/>
              <a:t> A bipartite graph is often seen as a representation of a (binary) (sparse) matrix</a:t>
            </a:r>
          </a:p>
          <a:p>
            <a:pPr>
              <a:buFontTx/>
              <a:buNone/>
            </a:pPr>
            <a:endParaRPr lang="en-US" altLang="ja-JP" sz="2400" dirty="0" smtClean="0"/>
          </a:p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 </a:t>
            </a:r>
            <a:r>
              <a:rPr lang="en-US" altLang="ja-JP" sz="2400" dirty="0" smtClean="0"/>
              <a:t>associate nodes of one group to rows, and the others to columns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connect by edges between vertices corresponding a cell with non-zero value</a:t>
            </a:r>
          </a:p>
          <a:p>
            <a:pPr>
              <a:buFontTx/>
              <a:buNone/>
            </a:pPr>
            <a:endParaRPr lang="en-US" altLang="ja-JP" sz="24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 representation of different style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7513712" y="4036243"/>
            <a:ext cx="874712" cy="15525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400" dirty="0"/>
              <a:t>0:</a:t>
            </a:r>
            <a:r>
              <a:rPr lang="en-US" altLang="ja-JP" sz="2400" dirty="0">
                <a:solidFill>
                  <a:schemeClr val="accent2"/>
                </a:solidFill>
              </a:rPr>
              <a:t> 4,6</a:t>
            </a:r>
          </a:p>
          <a:p>
            <a:r>
              <a:rPr lang="en-US" altLang="ja-JP" sz="2400" dirty="0"/>
              <a:t>1:</a:t>
            </a:r>
            <a:r>
              <a:rPr lang="en-US" altLang="ja-JP" sz="2400" dirty="0">
                <a:solidFill>
                  <a:schemeClr val="accent2"/>
                </a:solidFill>
              </a:rPr>
              <a:t> 4,5</a:t>
            </a:r>
          </a:p>
          <a:p>
            <a:r>
              <a:rPr lang="en-US" altLang="ja-JP" sz="2400" dirty="0"/>
              <a:t>2:</a:t>
            </a:r>
            <a:r>
              <a:rPr lang="en-US" altLang="ja-JP" sz="2400" dirty="0">
                <a:solidFill>
                  <a:schemeClr val="accent2"/>
                </a:solidFill>
              </a:rPr>
              <a:t> 5,6</a:t>
            </a:r>
          </a:p>
          <a:p>
            <a:r>
              <a:rPr lang="en-US" altLang="ja-JP" sz="2400" dirty="0"/>
              <a:t>3:</a:t>
            </a:r>
            <a:r>
              <a:rPr lang="en-US" altLang="ja-JP" sz="2400" dirty="0">
                <a:solidFill>
                  <a:schemeClr val="accent2"/>
                </a:solidFill>
              </a:rPr>
              <a:t> 5,6</a:t>
            </a:r>
          </a:p>
        </p:txBody>
      </p:sp>
      <p:sp>
        <p:nvSpPr>
          <p:cNvPr id="179205" name="Line 5"/>
          <p:cNvSpPr>
            <a:spLocks noChangeShapeType="1"/>
          </p:cNvSpPr>
          <p:nvPr/>
        </p:nvSpPr>
        <p:spPr bwMode="auto">
          <a:xfrm>
            <a:off x="5336639" y="3933056"/>
            <a:ext cx="13684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9207" name="Line 7"/>
          <p:cNvSpPr>
            <a:spLocks noChangeShapeType="1"/>
          </p:cNvSpPr>
          <p:nvPr/>
        </p:nvSpPr>
        <p:spPr bwMode="auto">
          <a:xfrm flipH="1">
            <a:off x="5336639" y="3933056"/>
            <a:ext cx="1368425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 flipH="1">
            <a:off x="5336639" y="4725218"/>
            <a:ext cx="1368425" cy="1655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9209" name="Line 9"/>
          <p:cNvSpPr>
            <a:spLocks noChangeShapeType="1"/>
          </p:cNvSpPr>
          <p:nvPr/>
        </p:nvSpPr>
        <p:spPr bwMode="auto">
          <a:xfrm flipH="1">
            <a:off x="5336639" y="4725218"/>
            <a:ext cx="13684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9210" name="Line 10"/>
          <p:cNvSpPr>
            <a:spLocks noChangeShapeType="1"/>
          </p:cNvSpPr>
          <p:nvPr/>
        </p:nvSpPr>
        <p:spPr bwMode="auto">
          <a:xfrm flipH="1">
            <a:off x="5263614" y="5588818"/>
            <a:ext cx="1441450" cy="865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9211" name="Line 11"/>
          <p:cNvSpPr>
            <a:spLocks noChangeShapeType="1"/>
          </p:cNvSpPr>
          <p:nvPr/>
        </p:nvSpPr>
        <p:spPr bwMode="auto">
          <a:xfrm flipH="1">
            <a:off x="5336639" y="5588818"/>
            <a:ext cx="13684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9212" name="Line 12"/>
          <p:cNvSpPr>
            <a:spLocks noChangeShapeType="1"/>
          </p:cNvSpPr>
          <p:nvPr/>
        </p:nvSpPr>
        <p:spPr bwMode="auto">
          <a:xfrm flipH="1" flipV="1">
            <a:off x="5336639" y="3933056"/>
            <a:ext cx="1368425" cy="1655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9213" name="Line 13"/>
          <p:cNvSpPr>
            <a:spLocks noChangeShapeType="1"/>
          </p:cNvSpPr>
          <p:nvPr/>
        </p:nvSpPr>
        <p:spPr bwMode="auto">
          <a:xfrm flipV="1">
            <a:off x="5336639" y="4725218"/>
            <a:ext cx="1368425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9214" name="Oval 14"/>
          <p:cNvSpPr>
            <a:spLocks noChangeArrowheads="1"/>
          </p:cNvSpPr>
          <p:nvPr/>
        </p:nvSpPr>
        <p:spPr bwMode="auto">
          <a:xfrm>
            <a:off x="5120739" y="3717156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0</a:t>
            </a:r>
          </a:p>
        </p:txBody>
      </p:sp>
      <p:sp>
        <p:nvSpPr>
          <p:cNvPr id="179215" name="Oval 15"/>
          <p:cNvSpPr>
            <a:spLocks noChangeArrowheads="1"/>
          </p:cNvSpPr>
          <p:nvPr/>
        </p:nvSpPr>
        <p:spPr bwMode="auto">
          <a:xfrm>
            <a:off x="5120739" y="4509318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1</a:t>
            </a:r>
          </a:p>
        </p:txBody>
      </p:sp>
      <p:sp>
        <p:nvSpPr>
          <p:cNvPr id="179216" name="Oval 16"/>
          <p:cNvSpPr>
            <a:spLocks noChangeArrowheads="1"/>
          </p:cNvSpPr>
          <p:nvPr/>
        </p:nvSpPr>
        <p:spPr bwMode="auto">
          <a:xfrm>
            <a:off x="5120739" y="5372918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2</a:t>
            </a:r>
          </a:p>
        </p:txBody>
      </p:sp>
      <p:sp>
        <p:nvSpPr>
          <p:cNvPr id="179217" name="Oval 17"/>
          <p:cNvSpPr>
            <a:spLocks noChangeArrowheads="1"/>
          </p:cNvSpPr>
          <p:nvPr/>
        </p:nvSpPr>
        <p:spPr bwMode="auto">
          <a:xfrm>
            <a:off x="5120739" y="6165081"/>
            <a:ext cx="433387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3</a:t>
            </a:r>
          </a:p>
        </p:txBody>
      </p:sp>
      <p:sp>
        <p:nvSpPr>
          <p:cNvPr id="179218" name="Oval 18"/>
          <p:cNvSpPr>
            <a:spLocks noChangeArrowheads="1"/>
          </p:cNvSpPr>
          <p:nvPr/>
        </p:nvSpPr>
        <p:spPr bwMode="auto">
          <a:xfrm>
            <a:off x="6489164" y="3717156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4</a:t>
            </a:r>
          </a:p>
        </p:txBody>
      </p:sp>
      <p:sp>
        <p:nvSpPr>
          <p:cNvPr id="179219" name="Oval 19"/>
          <p:cNvSpPr>
            <a:spLocks noChangeArrowheads="1"/>
          </p:cNvSpPr>
          <p:nvPr/>
        </p:nvSpPr>
        <p:spPr bwMode="auto">
          <a:xfrm>
            <a:off x="6489164" y="4509318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5</a:t>
            </a:r>
          </a:p>
        </p:txBody>
      </p:sp>
      <p:sp>
        <p:nvSpPr>
          <p:cNvPr id="179232" name="Oval 32"/>
          <p:cNvSpPr>
            <a:spLocks noChangeArrowheads="1"/>
          </p:cNvSpPr>
          <p:nvPr/>
        </p:nvSpPr>
        <p:spPr bwMode="auto">
          <a:xfrm>
            <a:off x="6489164" y="5372918"/>
            <a:ext cx="431800" cy="4318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altLang="ja-JP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Store Huge Graph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 graph needs two pointer (or integer) per edge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weight, and etc. need more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64 bits are required in 32 bit CPU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However, Web graphs have billion of vertices, and 20 billions of edges</a:t>
            </a:r>
          </a:p>
          <a:p>
            <a:pPr>
              <a:buFontTx/>
              <a:buNone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160GB is necessary in this way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This is too much. Can we reduce the storage size?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Store Huge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Graph (2)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①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Only few edges have large degrees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Vertices are mainly adjacent to these few vertices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Put indices so that large degree vertices have small indices, and represent small indices by small number of bits, and large indices by many bits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Ex.)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endParaRPr lang="ja-JP" altLang="en-US" sz="24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the bit sequence representing a number begins with </a:t>
            </a:r>
            <a:r>
              <a:rPr lang="en-US" altLang="ja-JP" sz="2400" b="1" dirty="0" smtClean="0">
                <a:solidFill>
                  <a:srgbClr val="3333FF"/>
                </a:solidFill>
              </a:rPr>
              <a:t>“0”</a:t>
            </a:r>
            <a:r>
              <a:rPr lang="en-US" altLang="ja-JP" sz="2400" dirty="0" smtClean="0"/>
              <a:t>, the following 7 bits represent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3333FF"/>
                </a:solidFill>
              </a:rPr>
              <a:t>[0-127]</a:t>
            </a:r>
            <a:endParaRPr lang="en-US" altLang="ja-JP" sz="2400" b="1" dirty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</a:t>
            </a:r>
            <a:r>
              <a:rPr lang="en-US" altLang="ja-JP" sz="2400" b="1" dirty="0" smtClean="0">
                <a:solidFill>
                  <a:srgbClr val="3333FF"/>
                </a:solidFill>
              </a:rPr>
              <a:t>“10”</a:t>
            </a:r>
            <a:r>
              <a:rPr lang="en-US" altLang="ja-JP" sz="2400" dirty="0" smtClean="0"/>
              <a:t>, the following 14 bits represent </a:t>
            </a:r>
            <a:r>
              <a:rPr lang="en-US" altLang="ja-JP" sz="2400" b="1" dirty="0" smtClean="0">
                <a:solidFill>
                  <a:srgbClr val="3333FF"/>
                </a:solidFill>
              </a:rPr>
              <a:t>128+[0-16383]</a:t>
            </a:r>
            <a:endParaRPr lang="en-US" altLang="ja-JP" sz="2400" b="1" dirty="0">
              <a:solidFill>
                <a:srgbClr val="3333FF"/>
              </a:solidFill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</a:t>
            </a:r>
            <a:r>
              <a:rPr lang="en-US" altLang="ja-JP" sz="2400" b="1" dirty="0" smtClean="0">
                <a:solidFill>
                  <a:srgbClr val="3333FF"/>
                </a:solidFill>
              </a:rPr>
              <a:t>“11”</a:t>
            </a:r>
            <a:r>
              <a:rPr lang="en-US" altLang="ja-JP" sz="2400" dirty="0" smtClean="0"/>
              <a:t>, the following 30 bits represent </a:t>
            </a:r>
            <a:r>
              <a:rPr lang="en-US" altLang="ja-JP" sz="2400" b="1" dirty="0" smtClean="0">
                <a:solidFill>
                  <a:srgbClr val="3333FF"/>
                </a:solidFill>
              </a:rPr>
              <a:t>16384+128,…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Column: Store Huge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Graph (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3950"/>
            <a:ext cx="8280400" cy="5400675"/>
          </a:xfrm>
          <a:solidFill>
            <a:schemeClr val="bg1"/>
          </a:solidFill>
          <a:ln w="15875">
            <a:solidFill>
              <a:srgbClr val="339966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②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Sort the sites in dictionary order of their URLs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links are usually to near, thus difference of ID’s becomes small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They can be recorded in the same way, to reduce the space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Using these, one edge needs just 10 bits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Further, we can reduce it to 5 bits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storage will be 20GB, thus can fit recent computers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Summary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Data structures for matrix</a:t>
            </a:r>
          </a:p>
          <a:p>
            <a:pPr>
              <a:buFontTx/>
              <a:buNone/>
            </a:pPr>
            <a:endParaRPr lang="en-US" altLang="ja-JP" sz="2400" dirty="0" smtClean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Structures for sparse matrix, and four directed lists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Structures for graphs: </a:t>
            </a:r>
          </a:p>
          <a:p>
            <a:pPr>
              <a:buFontTx/>
              <a:buNone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adjacency matrix and incidence matrix</a:t>
            </a:r>
          </a:p>
          <a:p>
            <a:pPr>
              <a:buFontTx/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adjacency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Allocate a 2-Dimensional Array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15616" y="1700808"/>
            <a:ext cx="5688632" cy="432048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ja-JP" sz="2000" b="1" smtClean="0"/>
              <a:t>int </a:t>
            </a:r>
            <a:r>
              <a:rPr lang="en-US" altLang="ja-JP" sz="2000" b="1" smtClean="0">
                <a:solidFill>
                  <a:srgbClr val="006600"/>
                </a:solidFill>
              </a:rPr>
              <a:t>*MATRIX_alloc </a:t>
            </a:r>
            <a:r>
              <a:rPr lang="en-US" altLang="ja-JP" sz="2000" b="1" smtClean="0"/>
              <a:t>(int </a:t>
            </a:r>
            <a:r>
              <a:rPr lang="en-US" altLang="ja-JP" sz="2000" smtClean="0">
                <a:solidFill>
                  <a:schemeClr val="accent2"/>
                </a:solidFill>
              </a:rPr>
              <a:t>n</a:t>
            </a:r>
            <a:r>
              <a:rPr lang="en-US" altLang="ja-JP" sz="2000" b="1" smtClean="0"/>
              <a:t>, int </a:t>
            </a:r>
            <a:r>
              <a:rPr lang="en-US" altLang="ja-JP" sz="2000" smtClean="0">
                <a:solidFill>
                  <a:schemeClr val="accent2"/>
                </a:solidFill>
              </a:rPr>
              <a:t>m</a:t>
            </a:r>
            <a:r>
              <a:rPr lang="en-US" altLang="ja-JP" sz="2000" smtClean="0"/>
              <a:t>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smtClean="0"/>
              <a:t>   </a:t>
            </a:r>
            <a:r>
              <a:rPr lang="en-US" altLang="ja-JP" sz="2000" b="1" smtClean="0"/>
              <a:t>int</a:t>
            </a:r>
            <a:r>
              <a:rPr lang="en-US" altLang="ja-JP" sz="2000" smtClean="0"/>
              <a:t> </a:t>
            </a:r>
            <a:r>
              <a:rPr lang="en-US" altLang="ja-JP" sz="2000" smtClean="0">
                <a:solidFill>
                  <a:schemeClr val="accent2"/>
                </a:solidFill>
              </a:rPr>
              <a:t>i</a:t>
            </a:r>
            <a:r>
              <a:rPr lang="en-US" altLang="ja-JP" sz="2000" smtClean="0"/>
              <a:t>, </a:t>
            </a:r>
            <a:r>
              <a:rPr lang="en-US" altLang="ja-JP" sz="2000" smtClean="0">
                <a:solidFill>
                  <a:schemeClr val="accent2"/>
                </a:solidFill>
              </a:rPr>
              <a:t>**a</a:t>
            </a:r>
            <a:r>
              <a:rPr lang="en-US" altLang="ja-JP" sz="2000" smtClean="0"/>
              <a:t>, </a:t>
            </a:r>
            <a:r>
              <a:rPr lang="en-US" altLang="ja-JP" sz="2000" smtClean="0">
                <a:solidFill>
                  <a:schemeClr val="accent2"/>
                </a:solidFill>
              </a:rPr>
              <a:t>flag</a:t>
            </a:r>
            <a:r>
              <a:rPr lang="en-US" altLang="ja-JP" sz="2000" smtClean="0"/>
              <a:t> </a:t>
            </a:r>
            <a:r>
              <a:rPr lang="en-US" altLang="ja-JP" sz="2000" smtClean="0">
                <a:solidFill>
                  <a:schemeClr val="accent2"/>
                </a:solidFill>
              </a:rPr>
              <a:t>= 0</a:t>
            </a:r>
            <a:r>
              <a:rPr lang="en-US" altLang="ja-JP" sz="2000" smtClean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smtClean="0"/>
              <a:t>   </a:t>
            </a:r>
            <a:r>
              <a:rPr lang="en-US" altLang="ja-JP" sz="2000" smtClean="0">
                <a:solidFill>
                  <a:schemeClr val="accent2"/>
                </a:solidFill>
              </a:rPr>
              <a:t>a</a:t>
            </a:r>
            <a:r>
              <a:rPr lang="en-US" altLang="ja-JP" sz="2000" smtClean="0"/>
              <a:t> </a:t>
            </a:r>
            <a:r>
              <a:rPr lang="en-US" altLang="ja-JP" sz="2000" smtClean="0">
                <a:solidFill>
                  <a:schemeClr val="accent2"/>
                </a:solidFill>
              </a:rPr>
              <a:t>=</a:t>
            </a:r>
            <a:r>
              <a:rPr lang="en-US" altLang="ja-JP" sz="2000" smtClean="0"/>
              <a:t> </a:t>
            </a:r>
            <a:r>
              <a:rPr lang="en-US" altLang="ja-JP" sz="2000" b="1" smtClean="0"/>
              <a:t>malloc</a:t>
            </a:r>
            <a:r>
              <a:rPr lang="en-US" altLang="ja-JP" sz="2000" smtClean="0"/>
              <a:t> (</a:t>
            </a:r>
            <a:r>
              <a:rPr lang="en-US" altLang="ja-JP" sz="2000" b="1" smtClean="0"/>
              <a:t>sizeof</a:t>
            </a:r>
            <a:r>
              <a:rPr lang="en-US" altLang="ja-JP" sz="2000" smtClean="0"/>
              <a:t>(</a:t>
            </a:r>
            <a:r>
              <a:rPr lang="en-US" altLang="ja-JP" sz="2000" b="1" smtClean="0"/>
              <a:t>int</a:t>
            </a:r>
            <a:r>
              <a:rPr lang="en-US" altLang="ja-JP" sz="2000" smtClean="0"/>
              <a:t> </a:t>
            </a:r>
            <a:r>
              <a:rPr lang="en-US" altLang="ja-JP" sz="2000" smtClean="0">
                <a:solidFill>
                  <a:schemeClr val="accent2"/>
                </a:solidFill>
              </a:rPr>
              <a:t>*</a:t>
            </a:r>
            <a:r>
              <a:rPr lang="en-US" altLang="ja-JP" sz="2000" smtClean="0"/>
              <a:t>)</a:t>
            </a:r>
            <a:r>
              <a:rPr lang="en-US" altLang="ja-JP" sz="2000" smtClean="0">
                <a:solidFill>
                  <a:schemeClr val="accent2"/>
                </a:solidFill>
              </a:rPr>
              <a:t>*n</a:t>
            </a:r>
            <a:r>
              <a:rPr lang="en-US" altLang="ja-JP" sz="2000" smtClean="0"/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smtClean="0"/>
              <a:t>  </a:t>
            </a:r>
            <a:r>
              <a:rPr lang="en-US" altLang="ja-JP" sz="2000" b="1" smtClean="0"/>
              <a:t> if </a:t>
            </a:r>
            <a:r>
              <a:rPr lang="en-US" altLang="ja-JP" sz="2000" smtClean="0"/>
              <a:t>(</a:t>
            </a:r>
            <a:r>
              <a:rPr lang="en-US" altLang="ja-JP" sz="2000" smtClean="0">
                <a:solidFill>
                  <a:schemeClr val="accent2"/>
                </a:solidFill>
              </a:rPr>
              <a:t>a ==</a:t>
            </a:r>
            <a:r>
              <a:rPr lang="en-US" altLang="ja-JP" sz="2000" smtClean="0"/>
              <a:t> </a:t>
            </a:r>
            <a:r>
              <a:rPr lang="en-US" altLang="ja-JP" sz="2000" smtClean="0">
                <a:solidFill>
                  <a:schemeClr val="accent2"/>
                </a:solidFill>
              </a:rPr>
              <a:t>NULL</a:t>
            </a:r>
            <a:r>
              <a:rPr lang="en-US" altLang="ja-JP" sz="2000" smtClean="0"/>
              <a:t>) </a:t>
            </a:r>
            <a:r>
              <a:rPr lang="en-US" altLang="ja-JP" sz="2000" b="1" smtClean="0"/>
              <a:t>return </a:t>
            </a:r>
            <a:r>
              <a:rPr lang="en-US" altLang="ja-JP" sz="2000" smtClean="0"/>
              <a:t>(</a:t>
            </a:r>
            <a:r>
              <a:rPr lang="en-US" altLang="ja-JP" sz="2000" smtClean="0">
                <a:solidFill>
                  <a:schemeClr val="accent2"/>
                </a:solidFill>
              </a:rPr>
              <a:t>NULL</a:t>
            </a:r>
            <a:r>
              <a:rPr lang="en-US" altLang="ja-JP" sz="2000" smtClean="0"/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smtClean="0"/>
              <a:t>   for</a:t>
            </a:r>
            <a:r>
              <a:rPr lang="en-US" altLang="ja-JP" sz="2000" smtClean="0"/>
              <a:t> (</a:t>
            </a:r>
            <a:r>
              <a:rPr lang="en-US" altLang="ja-JP" sz="2000" smtClean="0">
                <a:solidFill>
                  <a:schemeClr val="accent2"/>
                </a:solidFill>
              </a:rPr>
              <a:t>i=0</a:t>
            </a:r>
            <a:r>
              <a:rPr lang="en-US" altLang="ja-JP" sz="2000" smtClean="0"/>
              <a:t> ; </a:t>
            </a:r>
            <a:r>
              <a:rPr lang="en-US" altLang="ja-JP" sz="2000" smtClean="0">
                <a:solidFill>
                  <a:schemeClr val="accent2"/>
                </a:solidFill>
              </a:rPr>
              <a:t>i&lt;n</a:t>
            </a:r>
            <a:r>
              <a:rPr lang="en-US" altLang="ja-JP" sz="2000" smtClean="0"/>
              <a:t> ; </a:t>
            </a:r>
            <a:r>
              <a:rPr lang="en-US" altLang="ja-JP" sz="2000" smtClean="0">
                <a:solidFill>
                  <a:schemeClr val="accent2"/>
                </a:solidFill>
              </a:rPr>
              <a:t>i++</a:t>
            </a:r>
            <a:r>
              <a:rPr lang="en-US" altLang="ja-JP" sz="2000" smtClean="0"/>
              <a:t>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smtClean="0"/>
              <a:t>      </a:t>
            </a:r>
            <a:r>
              <a:rPr lang="en-US" altLang="ja-JP" sz="2000" smtClean="0">
                <a:solidFill>
                  <a:schemeClr val="accent2"/>
                </a:solidFill>
              </a:rPr>
              <a:t>a[i]</a:t>
            </a:r>
            <a:r>
              <a:rPr lang="en-US" altLang="ja-JP" sz="2000" b="1" smtClean="0">
                <a:solidFill>
                  <a:schemeClr val="accent2"/>
                </a:solidFill>
              </a:rPr>
              <a:t> =</a:t>
            </a:r>
            <a:r>
              <a:rPr lang="en-US" altLang="ja-JP" sz="2000" b="1" smtClean="0"/>
              <a:t> malloc (sizeof</a:t>
            </a:r>
            <a:r>
              <a:rPr lang="en-US" altLang="ja-JP" sz="2000" smtClean="0"/>
              <a:t>(</a:t>
            </a:r>
            <a:r>
              <a:rPr lang="en-US" altLang="ja-JP" sz="2000" b="1" smtClean="0"/>
              <a:t>int</a:t>
            </a:r>
            <a:r>
              <a:rPr lang="en-US" altLang="ja-JP" sz="2000" smtClean="0"/>
              <a:t>)</a:t>
            </a:r>
            <a:r>
              <a:rPr lang="en-US" altLang="ja-JP" sz="2000" smtClean="0">
                <a:solidFill>
                  <a:schemeClr val="accent2"/>
                </a:solidFill>
              </a:rPr>
              <a:t>*m</a:t>
            </a:r>
            <a:r>
              <a:rPr lang="en-US" altLang="ja-JP" sz="2000" smtClean="0"/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smtClean="0"/>
              <a:t>      if</a:t>
            </a:r>
            <a:r>
              <a:rPr lang="en-US" altLang="ja-JP" sz="2000" smtClean="0"/>
              <a:t> (</a:t>
            </a:r>
            <a:r>
              <a:rPr lang="en-US" altLang="ja-JP" sz="2000" smtClean="0">
                <a:solidFill>
                  <a:schemeClr val="accent2"/>
                </a:solidFill>
              </a:rPr>
              <a:t>a[i] = NULL</a:t>
            </a:r>
            <a:r>
              <a:rPr lang="en-US" altLang="ja-JP" sz="2000" smtClean="0"/>
              <a:t>) </a:t>
            </a:r>
            <a:r>
              <a:rPr lang="en-US" altLang="ja-JP" sz="2000" smtClean="0">
                <a:solidFill>
                  <a:schemeClr val="accent2"/>
                </a:solidFill>
              </a:rPr>
              <a:t>flag = 1</a:t>
            </a:r>
            <a:r>
              <a:rPr lang="en-US" altLang="ja-JP" sz="2000" smtClean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smtClean="0"/>
              <a:t>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smtClean="0"/>
              <a:t>  </a:t>
            </a:r>
            <a:r>
              <a:rPr lang="en-US" altLang="ja-JP" sz="2000" b="1" smtClean="0"/>
              <a:t>if</a:t>
            </a:r>
            <a:r>
              <a:rPr lang="en-US" altLang="ja-JP" sz="2000" smtClean="0"/>
              <a:t> (</a:t>
            </a:r>
            <a:r>
              <a:rPr lang="en-US" altLang="ja-JP" sz="2000" smtClean="0">
                <a:solidFill>
                  <a:schemeClr val="accent2"/>
                </a:solidFill>
              </a:rPr>
              <a:t>flag == 1</a:t>
            </a:r>
            <a:r>
              <a:rPr lang="en-US" altLang="ja-JP" sz="2000" smtClean="0"/>
              <a:t>) </a:t>
            </a:r>
            <a:r>
              <a:rPr lang="en-US" altLang="ja-JP" sz="2000" b="1" smtClean="0"/>
              <a:t>return</a:t>
            </a:r>
            <a:r>
              <a:rPr lang="en-US" altLang="ja-JP" sz="2000" smtClean="0"/>
              <a:t> (</a:t>
            </a:r>
            <a:r>
              <a:rPr lang="en-US" altLang="ja-JP" sz="2000" smtClean="0">
                <a:solidFill>
                  <a:schemeClr val="accent2"/>
                </a:solidFill>
              </a:rPr>
              <a:t>NULL</a:t>
            </a:r>
            <a:r>
              <a:rPr lang="en-US" altLang="ja-JP" sz="2000" smtClean="0"/>
              <a:t>); </a:t>
            </a:r>
            <a:r>
              <a:rPr lang="en-US" altLang="ja-JP" sz="2000" b="1" smtClean="0"/>
              <a:t>else return</a:t>
            </a:r>
            <a:r>
              <a:rPr lang="en-US" altLang="ja-JP" sz="2000" smtClean="0"/>
              <a:t> (</a:t>
            </a:r>
            <a:r>
              <a:rPr lang="en-US" altLang="ja-JP" sz="2000" smtClean="0">
                <a:solidFill>
                  <a:schemeClr val="accent2"/>
                </a:solidFill>
              </a:rPr>
              <a:t>a</a:t>
            </a:r>
            <a:r>
              <a:rPr lang="en-US" altLang="ja-JP" sz="2000" smtClean="0"/>
              <a:t>);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smtClean="0"/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0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smtClean="0"/>
              <a:t>int </a:t>
            </a:r>
            <a:r>
              <a:rPr lang="en-US" altLang="ja-JP" sz="2000" b="1" smtClean="0">
                <a:solidFill>
                  <a:srgbClr val="006600"/>
                </a:solidFill>
              </a:rPr>
              <a:t>*MATRIX_free </a:t>
            </a:r>
            <a:r>
              <a:rPr lang="en-US" altLang="ja-JP" sz="2000" b="1" smtClean="0"/>
              <a:t>(int </a:t>
            </a:r>
            <a:r>
              <a:rPr lang="en-US" altLang="ja-JP" sz="2000" smtClean="0">
                <a:solidFill>
                  <a:schemeClr val="accent2"/>
                </a:solidFill>
              </a:rPr>
              <a:t>**a</a:t>
            </a:r>
            <a:r>
              <a:rPr lang="en-US" altLang="ja-JP" sz="2000" smtClean="0"/>
              <a:t>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smtClean="0"/>
              <a:t>  </a:t>
            </a:r>
            <a:r>
              <a:rPr lang="en-US" altLang="ja-JP" sz="2000" b="1" smtClean="0"/>
              <a:t>int</a:t>
            </a:r>
            <a:r>
              <a:rPr lang="en-US" altLang="ja-JP" sz="2000" smtClean="0"/>
              <a:t> </a:t>
            </a:r>
            <a:r>
              <a:rPr lang="en-US" altLang="ja-JP" sz="2000" smtClean="0">
                <a:solidFill>
                  <a:schemeClr val="accent2"/>
                </a:solidFill>
              </a:rPr>
              <a:t>i</a:t>
            </a:r>
            <a:r>
              <a:rPr lang="en-US" altLang="ja-JP" sz="2000" smtClean="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b="1" smtClean="0"/>
              <a:t>  for</a:t>
            </a:r>
            <a:r>
              <a:rPr lang="en-US" altLang="ja-JP" sz="2000" smtClean="0"/>
              <a:t> (</a:t>
            </a:r>
            <a:r>
              <a:rPr lang="en-US" altLang="ja-JP" sz="2000" smtClean="0">
                <a:solidFill>
                  <a:schemeClr val="accent2"/>
                </a:solidFill>
              </a:rPr>
              <a:t>i=0</a:t>
            </a:r>
            <a:r>
              <a:rPr lang="en-US" altLang="ja-JP" sz="2000" smtClean="0"/>
              <a:t> ; </a:t>
            </a:r>
            <a:r>
              <a:rPr lang="en-US" altLang="ja-JP" sz="2000" smtClean="0">
                <a:solidFill>
                  <a:schemeClr val="accent2"/>
                </a:solidFill>
              </a:rPr>
              <a:t>i&lt;n</a:t>
            </a:r>
            <a:r>
              <a:rPr lang="en-US" altLang="ja-JP" sz="2000" smtClean="0"/>
              <a:t> ; </a:t>
            </a:r>
            <a:r>
              <a:rPr lang="en-US" altLang="ja-JP" sz="2000" smtClean="0">
                <a:solidFill>
                  <a:schemeClr val="accent2"/>
                </a:solidFill>
              </a:rPr>
              <a:t>i++</a:t>
            </a:r>
            <a:r>
              <a:rPr lang="en-US" altLang="ja-JP" sz="2000" smtClean="0"/>
              <a:t>) </a:t>
            </a:r>
            <a:r>
              <a:rPr lang="en-US" altLang="ja-JP" sz="2000" b="1" smtClean="0"/>
              <a:t>free </a:t>
            </a:r>
            <a:r>
              <a:rPr lang="en-US" altLang="ja-JP" sz="2000" smtClean="0"/>
              <a:t>(</a:t>
            </a:r>
            <a:r>
              <a:rPr lang="en-US" altLang="ja-JP" sz="2000" smtClean="0">
                <a:solidFill>
                  <a:schemeClr val="accent2"/>
                </a:solidFill>
              </a:rPr>
              <a:t>a[i]</a:t>
            </a:r>
            <a:r>
              <a:rPr lang="en-US" altLang="ja-JP" sz="2000" smtClean="0"/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000" smtClean="0"/>
              <a:t>}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Binary Matrix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353425" cy="49688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 binary matrix is a matrix all whose cells are either 0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or 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each cell is either </a:t>
            </a:r>
            <a:r>
              <a:rPr lang="ja-JP" altLang="en-US" sz="2400" dirty="0" smtClean="0"/>
              <a:t>○ </a:t>
            </a:r>
            <a:r>
              <a:rPr lang="en-US" altLang="ja-JP" sz="2400" dirty="0" smtClean="0"/>
              <a:t>or ×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adjacency matrix of a graph, shown later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Space consuming if use one integer for one 01 value (1 bit)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motivated to compress the matrix</a:t>
            </a: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０１０１０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１０００１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１１１１０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１１０００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Representation by Bits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353425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row composed of 01 values can be considered as a big integer</a:t>
            </a:r>
          </a:p>
          <a:p>
            <a:pPr>
              <a:buFontTx/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by chopping into some integers of 32 bits (or 64 bits), the integer becomes tractable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b="1" baseline="-25000" dirty="0" smtClean="0">
                <a:solidFill>
                  <a:schemeClr val="accent2"/>
                </a:solidFill>
              </a:rPr>
              <a:t>└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m/32</a:t>
            </a:r>
            <a:r>
              <a:rPr lang="en-US" altLang="ja-JP" b="1" baseline="-25000" dirty="0">
                <a:solidFill>
                  <a:schemeClr val="accent2"/>
                </a:solidFill>
              </a:rPr>
              <a:t>┘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integers are sufficient to store a row</a:t>
            </a:r>
          </a:p>
          <a:p>
            <a:pPr>
              <a:buFontTx/>
              <a:buNone/>
            </a:pPr>
            <a:r>
              <a:rPr lang="ja-JP" altLang="en-US" sz="2400" dirty="0" smtClean="0"/>
              <a:t>　　 </a:t>
            </a:r>
            <a:r>
              <a:rPr lang="en-US" altLang="ja-JP" sz="2400" dirty="0" smtClean="0"/>
              <a:t>(space efficiency also increases, and also cache efficiency)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[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i,j</a:t>
            </a:r>
            <a:r>
              <a:rPr lang="en-US" altLang="ja-JP" sz="2400" b="1" dirty="0">
                <a:solidFill>
                  <a:schemeClr val="accent2"/>
                </a:solidFill>
              </a:rPr>
              <a:t>]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element can be accessed by looking at the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j%32</a:t>
            </a:r>
            <a:r>
              <a:rPr lang="en-US" altLang="ja-JP" sz="2400" dirty="0" smtClean="0"/>
              <a:t>)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bit of the </a:t>
            </a:r>
            <a:r>
              <a:rPr lang="en-US" altLang="ja-JP" sz="2400" b="1" dirty="0">
                <a:solidFill>
                  <a:schemeClr val="accent2"/>
                </a:solidFill>
              </a:rPr>
              <a:t>j/32 </a:t>
            </a:r>
            <a:r>
              <a:rPr lang="en-US" altLang="ja-JP" sz="2400" dirty="0" err="1" smtClean="0"/>
              <a:t>th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integer in the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i-</a:t>
            </a:r>
            <a:r>
              <a:rPr lang="en-US" altLang="ja-JP" sz="2400" dirty="0" err="1" smtClean="0"/>
              <a:t>th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row</a:t>
            </a:r>
            <a:endParaRPr lang="ja-JP" altLang="en-US" sz="2400" dirty="0"/>
          </a:p>
          <a:p>
            <a:pPr>
              <a:buFontTx/>
              <a:buNone/>
            </a:pP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Handling Bit Access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353425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[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i,j</a:t>
            </a:r>
            <a:r>
              <a:rPr lang="en-US" altLang="ja-JP" sz="2400" b="1" dirty="0">
                <a:solidFill>
                  <a:schemeClr val="accent2"/>
                </a:solidFill>
              </a:rPr>
              <a:t>]</a:t>
            </a:r>
            <a:r>
              <a:rPr lang="en-US" altLang="ja-JP" sz="2400" dirty="0"/>
              <a:t> element can be accessed by looking at the (</a:t>
            </a:r>
            <a:r>
              <a:rPr lang="en-US" altLang="ja-JP" sz="2400" b="1" dirty="0">
                <a:solidFill>
                  <a:schemeClr val="accent2"/>
                </a:solidFill>
              </a:rPr>
              <a:t>j%32</a:t>
            </a:r>
            <a:r>
              <a:rPr lang="en-US" altLang="ja-JP" sz="2400" dirty="0"/>
              <a:t>)</a:t>
            </a:r>
            <a:r>
              <a:rPr lang="en-US" altLang="ja-JP" sz="2400" dirty="0" err="1"/>
              <a:t>th</a:t>
            </a:r>
            <a:r>
              <a:rPr lang="en-US" altLang="ja-JP" sz="2400" dirty="0"/>
              <a:t> bit of the </a:t>
            </a:r>
            <a:r>
              <a:rPr lang="en-US" altLang="ja-JP" sz="2400" b="1" dirty="0">
                <a:solidFill>
                  <a:schemeClr val="accent2"/>
                </a:solidFill>
              </a:rPr>
              <a:t>j/32 </a:t>
            </a:r>
            <a:r>
              <a:rPr lang="en-US" altLang="ja-JP" sz="2400" dirty="0" err="1"/>
              <a:t>th</a:t>
            </a:r>
            <a:r>
              <a:rPr lang="ja-JP" altLang="en-US" sz="2400" dirty="0"/>
              <a:t> </a:t>
            </a:r>
            <a:r>
              <a:rPr lang="en-US" altLang="ja-JP" sz="2400" dirty="0"/>
              <a:t>integer in the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i-</a:t>
            </a:r>
            <a:r>
              <a:rPr lang="en-US" altLang="ja-JP" sz="2400" dirty="0" err="1"/>
              <a:t>th</a:t>
            </a:r>
            <a:r>
              <a:rPr lang="ja-JP" altLang="en-US" sz="2400" dirty="0"/>
              <a:t> </a:t>
            </a:r>
            <a:r>
              <a:rPr lang="en-US" altLang="ja-JP" sz="2400" dirty="0"/>
              <a:t>row</a:t>
            </a:r>
            <a:endParaRPr lang="ja-JP" altLang="en-US" sz="2400" dirty="0"/>
          </a:p>
          <a:p>
            <a:pPr>
              <a:buFontTx/>
              <a:buNone/>
            </a:pPr>
            <a:r>
              <a:rPr lang="ja-JP" altLang="en-US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/>
              <a:t>… writing a code </a:t>
            </a:r>
            <a:r>
              <a:rPr lang="en-US" altLang="ja-JP" sz="2400" dirty="0" smtClean="0"/>
              <a:t>is bothering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Prepare an array</a:t>
            </a:r>
          </a:p>
          <a:p>
            <a:pPr>
              <a:buFontTx/>
              <a:buNone/>
            </a:pPr>
            <a:r>
              <a:rPr lang="en-US" altLang="ja-JP" sz="2400" dirty="0" smtClean="0">
                <a:solidFill>
                  <a:schemeClr val="accent2"/>
                </a:solidFill>
              </a:rPr>
              <a:t>BIT_MASK</a:t>
            </a:r>
            <a:r>
              <a:rPr lang="en-US" altLang="ja-JP" sz="2400" dirty="0">
                <a:solidFill>
                  <a:schemeClr val="accent2"/>
                </a:solidFill>
              </a:rPr>
              <a:t>[]= {1,2,4,8,16,…}</a:t>
            </a:r>
          </a:p>
          <a:p>
            <a:pPr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</a:rPr>
              <a:t>BIT_MASK_[]= {0xfffffffe, 0xfffffffd, 0xfffffffb, …}</a:t>
            </a:r>
          </a:p>
          <a:p>
            <a:pPr>
              <a:buFontTx/>
              <a:buNone/>
            </a:pPr>
            <a:endParaRPr lang="en-US" altLang="ja-JP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en-US" altLang="ja-JP" sz="2400" dirty="0">
                <a:sym typeface="Wingdings" pitchFamily="2" charset="2"/>
              </a:rPr>
              <a:t>r</a:t>
            </a:r>
            <a:r>
              <a:rPr lang="en-US" altLang="ja-JP" sz="2400" dirty="0" smtClean="0"/>
              <a:t>ead value:   </a:t>
            </a:r>
            <a:r>
              <a:rPr lang="en-US" altLang="ja-JP" sz="2400" dirty="0" smtClean="0">
                <a:solidFill>
                  <a:schemeClr val="accent2"/>
                </a:solidFill>
              </a:rPr>
              <a:t>a[</a:t>
            </a:r>
            <a:r>
              <a:rPr lang="en-US" altLang="ja-JP" sz="24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>
                <a:solidFill>
                  <a:schemeClr val="accent2"/>
                </a:solidFill>
              </a:rPr>
              <a:t>][j/32] &amp; BITMASK[j%32]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en-US" altLang="ja-JP" sz="2400" dirty="0"/>
              <a:t>set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:       </a:t>
            </a:r>
            <a:r>
              <a:rPr lang="en-US" altLang="ja-JP" sz="2400" dirty="0" smtClean="0">
                <a:solidFill>
                  <a:schemeClr val="accent2"/>
                </a:solidFill>
              </a:rPr>
              <a:t>a[</a:t>
            </a:r>
            <a:r>
              <a:rPr lang="en-US" altLang="ja-JP" sz="24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>
                <a:solidFill>
                  <a:schemeClr val="accent2"/>
                </a:solidFill>
              </a:rPr>
              <a:t>][j/32]  = 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chemeClr val="accent2"/>
                </a:solidFill>
              </a:rPr>
              <a:t>a[</a:t>
            </a:r>
            <a:r>
              <a:rPr lang="en-US" altLang="ja-JP" sz="2400" dirty="0" err="1">
                <a:solidFill>
                  <a:schemeClr val="accent2"/>
                </a:solidFill>
              </a:rPr>
              <a:t>i</a:t>
            </a:r>
            <a:r>
              <a:rPr lang="en-US" altLang="ja-JP" sz="2400" dirty="0">
                <a:solidFill>
                  <a:schemeClr val="accent2"/>
                </a:solidFill>
              </a:rPr>
              <a:t>][j/32] | BITMASK[j%32]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 </a:t>
            </a:r>
            <a:r>
              <a:rPr lang="en-US" altLang="ja-JP" sz="2400" dirty="0"/>
              <a:t>set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</a:t>
            </a:r>
            <a:r>
              <a:rPr lang="en-US" altLang="ja-JP" sz="2400" dirty="0" smtClean="0"/>
              <a:t> :       </a:t>
            </a:r>
            <a:r>
              <a:rPr lang="en-US" altLang="ja-JP" sz="2400" dirty="0" smtClean="0">
                <a:solidFill>
                  <a:schemeClr val="accent2"/>
                </a:solidFill>
              </a:rPr>
              <a:t>a[</a:t>
            </a:r>
            <a:r>
              <a:rPr lang="en-US" altLang="ja-JP" sz="24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>
                <a:solidFill>
                  <a:schemeClr val="accent2"/>
                </a:solidFill>
              </a:rPr>
              <a:t>][j/32]  = 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chemeClr val="accent2"/>
                </a:solidFill>
              </a:rPr>
              <a:t>a[</a:t>
            </a:r>
            <a:r>
              <a:rPr lang="en-US" altLang="ja-JP" sz="2400" dirty="0" err="1">
                <a:solidFill>
                  <a:schemeClr val="accent2"/>
                </a:solidFill>
              </a:rPr>
              <a:t>i</a:t>
            </a:r>
            <a:r>
              <a:rPr lang="en-US" altLang="ja-JP" sz="2400" dirty="0">
                <a:solidFill>
                  <a:schemeClr val="accent2"/>
                </a:solidFill>
              </a:rPr>
              <a:t>][j/32] &amp; BITMASK_[j%32]</a:t>
            </a:r>
            <a:endParaRPr lang="ja-JP" altLang="en-US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/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Sparse Matrix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135937" cy="51847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That’s all, for structures for </a:t>
            </a:r>
            <a:r>
              <a:rPr lang="en-US" altLang="ja-JP" sz="2400" dirty="0"/>
              <a:t>s</a:t>
            </a:r>
            <a:r>
              <a:rPr lang="en-US" altLang="ja-JP" sz="2400" dirty="0" smtClean="0"/>
              <a:t>imple matrices</a:t>
            </a: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Space efficiency is in some sense optimal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But, in application, it is often not sufficient/efficient</a:t>
            </a:r>
          </a:p>
          <a:p>
            <a:pPr>
              <a:buFontTx/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for example, if matrix is sparse, many parts are redundant</a:t>
            </a:r>
          </a:p>
          <a:p>
            <a:pPr>
              <a:buFontTx/>
              <a:buNone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Sparse matrix has the same value in many cells (usually 0)</a:t>
            </a:r>
          </a:p>
          <a:p>
            <a:pPr>
              <a:buFontTx/>
              <a:buNone/>
            </a:pPr>
            <a:endParaRPr lang="ja-JP" altLang="en-US" sz="2400" dirty="0"/>
          </a:p>
          <a:p>
            <a:pPr>
              <a:buFontTx/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Sparse matrix should be stored by memorizing the places with non-zero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ユーザー定義 2">
      <a:majorFont>
        <a:latin typeface="Verdana"/>
        <a:ea typeface="Verdana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25821</TotalTime>
  <Words>3224</Words>
  <Application>Microsoft Office PowerPoint</Application>
  <PresentationFormat>画面に合わせる (4:3)</PresentationFormat>
  <Paragraphs>616</Paragraphs>
  <Slides>44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50" baseType="lpstr">
      <vt:lpstr>ＭＳ Ｐゴシック</vt:lpstr>
      <vt:lpstr>Calibri</vt:lpstr>
      <vt:lpstr>Times New Roman</vt:lpstr>
      <vt:lpstr>Verdana</vt:lpstr>
      <vt:lpstr>Wingdings</vt:lpstr>
      <vt:lpstr>標準デザイン</vt:lpstr>
      <vt:lpstr>Matrix and Graph</vt:lpstr>
      <vt:lpstr>Matrix and Graph</vt:lpstr>
      <vt:lpstr>2-Dimensional Structure of Matrix</vt:lpstr>
      <vt:lpstr>2-Diemnsaional Array</vt:lpstr>
      <vt:lpstr>Allocate a 2-Dimensional Array</vt:lpstr>
      <vt:lpstr>Binary Matrix</vt:lpstr>
      <vt:lpstr>Representation by Bits</vt:lpstr>
      <vt:lpstr>Handling Bit Access</vt:lpstr>
      <vt:lpstr>Sparse Matrix</vt:lpstr>
      <vt:lpstr>Storing Sparse Matrix</vt:lpstr>
      <vt:lpstr>Store Row-wise</vt:lpstr>
      <vt:lpstr>Structure in Each Row</vt:lpstr>
      <vt:lpstr>Real World Data</vt:lpstr>
      <vt:lpstr>Real World Data (2)</vt:lpstr>
      <vt:lpstr>Non-binary Sparse Matrix</vt:lpstr>
      <vt:lpstr>Exercise</vt:lpstr>
      <vt:lpstr>Column: Memory Saving for Matrix</vt:lpstr>
      <vt:lpstr>Matrix Operation</vt:lpstr>
      <vt:lpstr>Addition of Matrix</vt:lpstr>
      <vt:lpstr>Inner Product</vt:lpstr>
      <vt:lpstr>A Code for Sparse Inner Product</vt:lpstr>
      <vt:lpstr>Addition of Two Vectors</vt:lpstr>
      <vt:lpstr>A Code for Addition</vt:lpstr>
      <vt:lpstr>Column: Endmarks do a Good Job!</vt:lpstr>
      <vt:lpstr>Column: Endmarks do a Good Job! (2)</vt:lpstr>
      <vt:lpstr>Matrix Multiplication</vt:lpstr>
      <vt:lpstr>Four-Direction List</vt:lpstr>
      <vt:lpstr>Pointing the Neighbors</vt:lpstr>
      <vt:lpstr>Having Lists of 2-Directions</vt:lpstr>
      <vt:lpstr>Graph Structure</vt:lpstr>
      <vt:lpstr>Examples of Graph Data</vt:lpstr>
      <vt:lpstr>Graph Terminology</vt:lpstr>
      <vt:lpstr>Storing a Graph</vt:lpstr>
      <vt:lpstr>Using Matrix</vt:lpstr>
      <vt:lpstr>In Practice</vt:lpstr>
      <vt:lpstr>Incidence Matrix</vt:lpstr>
      <vt:lpstr>Advantage of Incidence Matrix</vt:lpstr>
      <vt:lpstr>Allocate Memory for Cells</vt:lpstr>
      <vt:lpstr>Exercise</vt:lpstr>
      <vt:lpstr>Bipartite Graph</vt:lpstr>
      <vt:lpstr>Column: Store Huge Graph</vt:lpstr>
      <vt:lpstr>Column: Store Huge Graph (2)</vt:lpstr>
      <vt:lpstr>Column: Store Huge Graph (3)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uno</cp:lastModifiedBy>
  <cp:revision>1835</cp:revision>
  <dcterms:created xsi:type="dcterms:W3CDTF">1601-01-01T00:00:00Z</dcterms:created>
  <dcterms:modified xsi:type="dcterms:W3CDTF">2014-12-16T01:23:03Z</dcterms:modified>
</cp:coreProperties>
</file>