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2"/>
  </p:notesMasterIdLst>
  <p:sldIdLst>
    <p:sldId id="258" r:id="rId2"/>
    <p:sldId id="381" r:id="rId3"/>
    <p:sldId id="257" r:id="rId4"/>
    <p:sldId id="383" r:id="rId5"/>
    <p:sldId id="384" r:id="rId6"/>
    <p:sldId id="382" r:id="rId7"/>
    <p:sldId id="341" r:id="rId8"/>
    <p:sldId id="301" r:id="rId9"/>
    <p:sldId id="386" r:id="rId10"/>
    <p:sldId id="385" r:id="rId11"/>
    <p:sldId id="388" r:id="rId12"/>
    <p:sldId id="387" r:id="rId13"/>
    <p:sldId id="390" r:id="rId14"/>
    <p:sldId id="394" r:id="rId15"/>
    <p:sldId id="395" r:id="rId16"/>
    <p:sldId id="396" r:id="rId17"/>
    <p:sldId id="397" r:id="rId18"/>
    <p:sldId id="398" r:id="rId19"/>
    <p:sldId id="399" r:id="rId20"/>
    <p:sldId id="400" r:id="rId21"/>
    <p:sldId id="401" r:id="rId22"/>
    <p:sldId id="402" r:id="rId23"/>
    <p:sldId id="403" r:id="rId24"/>
    <p:sldId id="404" r:id="rId25"/>
    <p:sldId id="405" r:id="rId26"/>
    <p:sldId id="428" r:id="rId27"/>
    <p:sldId id="429" r:id="rId28"/>
    <p:sldId id="426" r:id="rId29"/>
    <p:sldId id="430" r:id="rId30"/>
    <p:sldId id="406" r:id="rId31"/>
    <p:sldId id="431" r:id="rId32"/>
    <p:sldId id="433" r:id="rId33"/>
    <p:sldId id="432" r:id="rId34"/>
    <p:sldId id="434" r:id="rId35"/>
    <p:sldId id="435" r:id="rId36"/>
    <p:sldId id="407" r:id="rId37"/>
    <p:sldId id="437" r:id="rId38"/>
    <p:sldId id="438" r:id="rId39"/>
    <p:sldId id="439" r:id="rId40"/>
    <p:sldId id="440" r:id="rId41"/>
    <p:sldId id="441" r:id="rId42"/>
    <p:sldId id="442" r:id="rId43"/>
    <p:sldId id="443" r:id="rId44"/>
    <p:sldId id="444" r:id="rId45"/>
    <p:sldId id="449" r:id="rId46"/>
    <p:sldId id="450" r:id="rId47"/>
    <p:sldId id="451" r:id="rId48"/>
    <p:sldId id="448" r:id="rId49"/>
    <p:sldId id="456" r:id="rId50"/>
    <p:sldId id="457" r:id="rId51"/>
    <p:sldId id="436" r:id="rId52"/>
    <p:sldId id="445" r:id="rId53"/>
    <p:sldId id="446" r:id="rId54"/>
    <p:sldId id="454" r:id="rId55"/>
    <p:sldId id="459" r:id="rId56"/>
    <p:sldId id="460" r:id="rId57"/>
    <p:sldId id="461" r:id="rId58"/>
    <p:sldId id="462" r:id="rId59"/>
    <p:sldId id="463" r:id="rId60"/>
    <p:sldId id="447" r:id="rId61"/>
    <p:sldId id="464" r:id="rId62"/>
    <p:sldId id="469" r:id="rId63"/>
    <p:sldId id="470" r:id="rId64"/>
    <p:sldId id="471" r:id="rId65"/>
    <p:sldId id="472" r:id="rId66"/>
    <p:sldId id="465" r:id="rId67"/>
    <p:sldId id="466" r:id="rId68"/>
    <p:sldId id="467" r:id="rId69"/>
    <p:sldId id="468" r:id="rId70"/>
    <p:sldId id="473" r:id="rId71"/>
    <p:sldId id="475" r:id="rId72"/>
    <p:sldId id="474" r:id="rId73"/>
    <p:sldId id="455" r:id="rId74"/>
    <p:sldId id="408" r:id="rId75"/>
    <p:sldId id="409" r:id="rId76"/>
    <p:sldId id="410" r:id="rId77"/>
    <p:sldId id="411" r:id="rId78"/>
    <p:sldId id="412" r:id="rId79"/>
    <p:sldId id="413" r:id="rId80"/>
    <p:sldId id="414" r:id="rId81"/>
    <p:sldId id="416" r:id="rId82"/>
    <p:sldId id="415" r:id="rId83"/>
    <p:sldId id="417" r:id="rId84"/>
    <p:sldId id="418" r:id="rId85"/>
    <p:sldId id="419" r:id="rId86"/>
    <p:sldId id="420" r:id="rId87"/>
    <p:sldId id="421" r:id="rId88"/>
    <p:sldId id="423" r:id="rId89"/>
    <p:sldId id="424" r:id="rId90"/>
    <p:sldId id="425" r:id="rId9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FF99"/>
    <a:srgbClr val="CC3300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9" autoAdjust="0"/>
    <p:restoredTop sz="94600" autoAdjust="0"/>
  </p:normalViewPr>
  <p:slideViewPr>
    <p:cSldViewPr>
      <p:cViewPr varScale="1">
        <p:scale>
          <a:sx n="69" d="100"/>
          <a:sy n="69" d="100"/>
        </p:scale>
        <p:origin x="49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53A15-E0F3-45C4-A889-BF0C92A74B45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E11D9-8940-425D-82ED-8B342D64E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607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36783-13A8-4B10-9191-202654D9619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D6325-AE13-4818-9F08-9A7E5562F5D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F9337-4AD4-4B48-87FB-572DF74E3F7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E1A66-5D19-410E-A2D9-77339AC9002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9BE2F-5693-41D4-8D1A-F5109250D7D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650AA-9680-4AA5-9F86-D3AD752205F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9D42F-EED7-4462-9523-F4E6AE8229B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D594E-5252-4A8A-B7E4-F4E95C84024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97174-9026-4C1C-8F69-891D7B2A8D8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A706C-36BA-49B4-8F52-F5520D1DB60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C84EE-717F-43C2-B536-5B6216DDD80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767C1067-C94C-48FB-B4E7-ED961E6B010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8002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Basic</a:t>
            </a:r>
            <a:r>
              <a:rPr lang="ja-JP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ja-JP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Algorithms</a:t>
            </a:r>
            <a:endParaRPr lang="ja-JP" altLang="en-US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850" y="2843213"/>
            <a:ext cx="7772400" cy="33940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Recursive Calls</a:t>
            </a: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Divide-and-Conquer &amp; Balancing</a:t>
            </a:r>
            <a:endParaRPr lang="ja-JP" altLang="en-US" dirty="0" smtClean="0"/>
          </a:p>
          <a:p>
            <a:pPr eaLnBrk="1" hangingPunct="1">
              <a:buNone/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Matrix Multiplication </a:t>
            </a:r>
            <a:endParaRPr lang="ja-JP" altLang="en-US" dirty="0"/>
          </a:p>
          <a:p>
            <a:pPr eaLnBrk="1" hangingPunct="1">
              <a:buNone/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Matrix Inversion</a:t>
            </a:r>
            <a:endParaRPr lang="ja-JP" altLang="en-US" dirty="0"/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Graph Search</a:t>
            </a: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 of Branch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052513"/>
            <a:ext cx="8352730" cy="576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dirty="0" smtClean="0"/>
              <a:t>Print </a:t>
            </a:r>
            <a:r>
              <a:rPr lang="en-US" altLang="ja-JP" sz="2400" dirty="0"/>
              <a:t>all the combinations </a:t>
            </a:r>
            <a:r>
              <a:rPr lang="en-US" altLang="ja-JP" sz="2400" dirty="0" smtClean="0"/>
              <a:t>of </a:t>
            </a:r>
            <a:r>
              <a:rPr lang="en-US" altLang="ja-JP" sz="2400" b="1" dirty="0">
                <a:solidFill>
                  <a:schemeClr val="accent2"/>
                </a:solidFill>
              </a:rPr>
              <a:t>a[0],…,a[9] </a:t>
            </a:r>
            <a:r>
              <a:rPr lang="en-US" altLang="ja-JP" sz="2400" dirty="0" smtClean="0"/>
              <a:t>whose </a:t>
            </a:r>
            <a:r>
              <a:rPr lang="en-US" altLang="ja-JP" sz="2400" dirty="0"/>
              <a:t>sum </a:t>
            </a:r>
            <a:r>
              <a:rPr lang="en-US" altLang="ja-JP" sz="2400" dirty="0" smtClean="0"/>
              <a:t>is equal to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dirty="0" smtClean="0"/>
              <a:t> </a:t>
            </a:r>
            <a:endParaRPr lang="ja-JP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27584" y="1844824"/>
            <a:ext cx="7452828" cy="446449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a[10]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flag[10]</a:t>
            </a:r>
            <a:r>
              <a:rPr lang="en-US" altLang="ja-JP" sz="2000" dirty="0"/>
              <a:t>;</a:t>
            </a:r>
          </a:p>
          <a:p>
            <a:pPr eaLnBrk="1" hangingPunct="1">
              <a:buFontTx/>
              <a:buNone/>
              <a:defRPr/>
            </a:pP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b="1" dirty="0">
                <a:solidFill>
                  <a:srgbClr val="006600"/>
                </a:solidFill>
              </a:rPr>
              <a:t>sub</a:t>
            </a:r>
            <a:r>
              <a:rPr lang="en-US" altLang="ja-JP" sz="2000" dirty="0"/>
              <a:t> (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/>
              <a:t>,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s</a:t>
            </a:r>
            <a:r>
              <a:rPr lang="en-US" altLang="ja-JP" sz="2000" dirty="0"/>
              <a:t>){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j</a:t>
            </a:r>
            <a:r>
              <a:rPr lang="en-US" altLang="ja-JP" sz="2000" dirty="0"/>
              <a:t>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/>
              <a:t>  if</a:t>
            </a:r>
            <a:r>
              <a:rPr lang="en-US" altLang="ja-JP" sz="2000" dirty="0" smtClean="0"/>
              <a:t> (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>
                <a:solidFill>
                  <a:schemeClr val="accent2"/>
                </a:solidFill>
              </a:rPr>
              <a:t> == 10</a:t>
            </a:r>
            <a:r>
              <a:rPr lang="en-US" altLang="ja-JP" sz="2000" dirty="0" smtClean="0"/>
              <a:t>){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/>
              <a:t>     </a:t>
            </a:r>
            <a:r>
              <a:rPr lang="en-US" altLang="ja-JP" sz="2000" b="1" dirty="0"/>
              <a:t>if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s </a:t>
            </a:r>
            <a:r>
              <a:rPr lang="en-US" altLang="ja-JP" sz="2000" dirty="0" smtClean="0">
                <a:solidFill>
                  <a:schemeClr val="accent2"/>
                </a:solidFill>
              </a:rPr>
              <a:t>!= </a:t>
            </a:r>
            <a:r>
              <a:rPr lang="en-US" altLang="ja-JP" sz="2000" dirty="0">
                <a:solidFill>
                  <a:schemeClr val="accent2"/>
                </a:solidFill>
              </a:rPr>
              <a:t>b</a:t>
            </a:r>
            <a:r>
              <a:rPr lang="en-US" altLang="ja-JP" sz="2000" dirty="0"/>
              <a:t>) </a:t>
            </a:r>
            <a:r>
              <a:rPr lang="en-US" altLang="ja-JP" sz="2000" b="1" dirty="0"/>
              <a:t>return</a:t>
            </a:r>
            <a:r>
              <a:rPr lang="en-US" altLang="ja-JP" sz="2000" dirty="0"/>
              <a:t>;    </a:t>
            </a:r>
            <a:r>
              <a:rPr lang="en-US" altLang="ja-JP" sz="2000" dirty="0">
                <a:solidFill>
                  <a:srgbClr val="CC3300"/>
                </a:solidFill>
              </a:rPr>
              <a:t>//  Bounding</a:t>
            </a:r>
            <a:r>
              <a:rPr lang="en-US" altLang="ja-JP" sz="2000" dirty="0" smtClean="0">
                <a:solidFill>
                  <a:srgbClr val="CC3300"/>
                </a:solidFill>
              </a:rPr>
              <a:t>!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000" dirty="0" smtClean="0"/>
              <a:t>     </a:t>
            </a:r>
            <a:r>
              <a:rPr lang="en-US" altLang="ja-JP" sz="2000" b="1" dirty="0"/>
              <a:t>for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j=0</a:t>
            </a:r>
            <a:r>
              <a:rPr lang="en-US" altLang="ja-JP" sz="2000" dirty="0"/>
              <a:t> ; </a:t>
            </a:r>
            <a:r>
              <a:rPr lang="en-US" altLang="ja-JP" sz="2000" dirty="0">
                <a:solidFill>
                  <a:schemeClr val="accent2"/>
                </a:solidFill>
              </a:rPr>
              <a:t>j&lt;10</a:t>
            </a:r>
            <a:r>
              <a:rPr lang="en-US" altLang="ja-JP" sz="2000" dirty="0"/>
              <a:t> ;</a:t>
            </a:r>
            <a:r>
              <a:rPr lang="en-US" altLang="ja-JP" sz="2000" dirty="0">
                <a:solidFill>
                  <a:schemeClr val="accent2"/>
                </a:solidFill>
              </a:rPr>
              <a:t> j</a:t>
            </a:r>
            <a:r>
              <a:rPr lang="en-US" altLang="ja-JP" sz="2000" dirty="0" smtClean="0">
                <a:solidFill>
                  <a:schemeClr val="accent2"/>
                </a:solidFill>
              </a:rPr>
              <a:t>++</a:t>
            </a:r>
            <a:r>
              <a:rPr lang="en-US" altLang="ja-JP" sz="2000" dirty="0" smtClean="0"/>
              <a:t>)  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        </a:t>
            </a:r>
            <a:r>
              <a:rPr lang="en-US" altLang="ja-JP" sz="2000" b="1" dirty="0"/>
              <a:t>if 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flag[j] </a:t>
            </a:r>
            <a:r>
              <a:rPr lang="en-US" altLang="ja-JP" sz="2000" dirty="0" smtClean="0">
                <a:solidFill>
                  <a:schemeClr val="accent2"/>
                </a:solidFill>
              </a:rPr>
              <a:t>== </a:t>
            </a:r>
            <a:r>
              <a:rPr lang="en-US" altLang="ja-JP" sz="2000" dirty="0">
                <a:solidFill>
                  <a:schemeClr val="accent2"/>
                </a:solidFill>
              </a:rPr>
              <a:t>1</a:t>
            </a:r>
            <a:r>
              <a:rPr lang="en-US" altLang="ja-JP" sz="2000" dirty="0"/>
              <a:t>)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rgbClr val="C00000"/>
                </a:solidFill>
              </a:rPr>
              <a:t>“%d ”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a[j]</a:t>
            </a:r>
            <a:r>
              <a:rPr lang="en-US" altLang="ja-JP" sz="2000" dirty="0"/>
              <a:t>);   </a:t>
            </a:r>
            <a:r>
              <a:rPr lang="en-US" altLang="ja-JP" sz="2000" dirty="0">
                <a:solidFill>
                  <a:srgbClr val="CC3300"/>
                </a:solidFill>
              </a:rPr>
              <a:t>//   print the numbers </a:t>
            </a:r>
            <a:endParaRPr lang="ja-JP" altLang="en-US" sz="2000" dirty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000" dirty="0"/>
              <a:t> 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rgbClr val="C00000"/>
                </a:solidFill>
              </a:rPr>
              <a:t>"\n"</a:t>
            </a:r>
            <a:r>
              <a:rPr lang="en-US" altLang="ja-JP" sz="2000" dirty="0"/>
              <a:t>);</a:t>
            </a:r>
            <a:endParaRPr lang="ja-JP" altLang="en-US" sz="2000" dirty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} </a:t>
            </a:r>
            <a:r>
              <a:rPr lang="en-US" altLang="ja-JP" sz="2000" b="1" dirty="0"/>
              <a:t>else</a:t>
            </a:r>
            <a:r>
              <a:rPr lang="en-US" altLang="ja-JP" sz="2000" dirty="0"/>
              <a:t> 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   </a:t>
            </a:r>
            <a:r>
              <a:rPr lang="en-US" altLang="ja-JP" sz="2000" dirty="0">
                <a:solidFill>
                  <a:schemeClr val="accent2"/>
                </a:solidFill>
              </a:rPr>
              <a:t>flag[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 = 1</a:t>
            </a:r>
            <a:r>
              <a:rPr lang="en-US" altLang="ja-JP" sz="2000" dirty="0"/>
              <a:t>;  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sub</a:t>
            </a:r>
            <a:r>
              <a:rPr lang="en-US" altLang="ja-JP" sz="2000" dirty="0" smtClean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i+1</a:t>
            </a:r>
            <a:r>
              <a:rPr lang="en-US" altLang="ja-JP" sz="2000" dirty="0"/>
              <a:t>, </a:t>
            </a:r>
            <a:r>
              <a:rPr lang="en-US" altLang="ja-JP" sz="2000" dirty="0" err="1">
                <a:solidFill>
                  <a:schemeClr val="accent2"/>
                </a:solidFill>
              </a:rPr>
              <a:t>s+a</a:t>
            </a:r>
            <a:r>
              <a:rPr lang="en-US" altLang="ja-JP" sz="2000" dirty="0">
                <a:solidFill>
                  <a:schemeClr val="accent2"/>
                </a:solidFill>
              </a:rPr>
              <a:t>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</a:t>
            </a:r>
            <a:r>
              <a:rPr lang="en-US" altLang="ja-JP" sz="2000" dirty="0"/>
              <a:t>);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   </a:t>
            </a:r>
            <a:r>
              <a:rPr lang="en-US" altLang="ja-JP" sz="2000" dirty="0">
                <a:solidFill>
                  <a:schemeClr val="accent2"/>
                </a:solidFill>
              </a:rPr>
              <a:t>flag[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 = 0</a:t>
            </a:r>
            <a:r>
              <a:rPr lang="en-US" altLang="ja-JP" sz="2000" dirty="0"/>
              <a:t>;  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sub</a:t>
            </a:r>
            <a:r>
              <a:rPr lang="en-US" altLang="ja-JP" sz="2000" dirty="0" smtClean="0">
                <a:solidFill>
                  <a:srgbClr val="006600"/>
                </a:solidFill>
              </a:rPr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>
                <a:solidFill>
                  <a:schemeClr val="accent2"/>
                </a:solidFill>
              </a:rPr>
              <a:t>i+1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s</a:t>
            </a:r>
            <a:r>
              <a:rPr lang="en-US" altLang="ja-JP" sz="2000" dirty="0"/>
              <a:t>);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}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}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Branch-and-Bound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516" y="1196752"/>
            <a:ext cx="8712968" cy="532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By branching we can explorer all combinations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However, often some parts of the search is unnecessary because there is no possibility of finding what we want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So, we want to skip these unnecessary computation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do not execute a branch with no hope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Skipping unnecessary branches is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“bounding” </a:t>
            </a:r>
            <a:r>
              <a:rPr lang="en-US" altLang="ja-JP" sz="2400" dirty="0" smtClean="0"/>
              <a:t>or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 “pruning”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Algorithms with branching process and bounding process is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 “branch and bound”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 of Bounding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124744"/>
            <a:ext cx="7776666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Print all combinations of </a:t>
            </a:r>
            <a:r>
              <a:rPr lang="en-US" altLang="ja-JP" sz="2400" b="1" dirty="0">
                <a:solidFill>
                  <a:schemeClr val="accent2"/>
                </a:solidFill>
              </a:rPr>
              <a:t>a[0],…,a[9]</a:t>
            </a:r>
            <a:r>
              <a:rPr lang="en-US" altLang="ja-JP" sz="2400" dirty="0" smtClean="0"/>
              <a:t> whose sum is no greater than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endParaRPr lang="ja-JP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7564" y="2132856"/>
            <a:ext cx="7452828" cy="446449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a[10]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flag[10]</a:t>
            </a:r>
            <a:r>
              <a:rPr lang="en-US" altLang="ja-JP" sz="2000" dirty="0"/>
              <a:t>;</a:t>
            </a:r>
          </a:p>
          <a:p>
            <a:pPr eaLnBrk="1" hangingPunct="1">
              <a:buFontTx/>
              <a:buNone/>
              <a:defRPr/>
            </a:pP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b="1" dirty="0">
                <a:solidFill>
                  <a:srgbClr val="006600"/>
                </a:solidFill>
              </a:rPr>
              <a:t>sub</a:t>
            </a:r>
            <a:r>
              <a:rPr lang="en-US" altLang="ja-JP" sz="2000" dirty="0"/>
              <a:t> (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/>
              <a:t>,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s</a:t>
            </a:r>
            <a:r>
              <a:rPr lang="en-US" altLang="ja-JP" sz="2000" dirty="0"/>
              <a:t>){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j</a:t>
            </a:r>
            <a:r>
              <a:rPr lang="en-US" altLang="ja-JP" sz="2000" dirty="0"/>
              <a:t>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/>
              <a:t>  if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s </a:t>
            </a:r>
            <a:r>
              <a:rPr lang="en-US" altLang="ja-JP" sz="2000" dirty="0">
                <a:solidFill>
                  <a:schemeClr val="accent2"/>
                </a:solidFill>
              </a:rPr>
              <a:t>&gt; </a:t>
            </a:r>
            <a:r>
              <a:rPr lang="en-US" altLang="ja-JP" sz="2000" dirty="0" smtClean="0">
                <a:solidFill>
                  <a:schemeClr val="accent2"/>
                </a:solidFill>
              </a:rPr>
              <a:t>b</a:t>
            </a:r>
            <a:r>
              <a:rPr lang="en-US" altLang="ja-JP" sz="2000" dirty="0" smtClean="0"/>
              <a:t>) </a:t>
            </a:r>
            <a:r>
              <a:rPr lang="en-US" altLang="ja-JP" sz="2000" b="1" dirty="0"/>
              <a:t>return</a:t>
            </a:r>
            <a:r>
              <a:rPr lang="en-US" altLang="ja-JP" sz="2000" dirty="0"/>
              <a:t>;    </a:t>
            </a:r>
            <a:r>
              <a:rPr lang="en-US" altLang="ja-JP" sz="2000" dirty="0">
                <a:solidFill>
                  <a:srgbClr val="CC3300"/>
                </a:solidFill>
              </a:rPr>
              <a:t>//  Bounding!</a:t>
            </a:r>
            <a:endParaRPr lang="ja-JP" altLang="en-US" sz="2000" dirty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000" b="1" dirty="0"/>
              <a:t>  if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>
                <a:solidFill>
                  <a:schemeClr val="accent2"/>
                </a:solidFill>
              </a:rPr>
              <a:t> == 10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ja-JP" altLang="en-US" sz="2000" dirty="0"/>
              <a:t>     </a:t>
            </a:r>
            <a:r>
              <a:rPr lang="en-US" altLang="ja-JP" sz="2000" b="1" dirty="0"/>
              <a:t>for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j=0</a:t>
            </a:r>
            <a:r>
              <a:rPr lang="en-US" altLang="ja-JP" sz="2000" dirty="0"/>
              <a:t> ; </a:t>
            </a:r>
            <a:r>
              <a:rPr lang="en-US" altLang="ja-JP" sz="2000" dirty="0">
                <a:solidFill>
                  <a:schemeClr val="accent2"/>
                </a:solidFill>
              </a:rPr>
              <a:t>j&lt;10</a:t>
            </a:r>
            <a:r>
              <a:rPr lang="en-US" altLang="ja-JP" sz="2000" dirty="0"/>
              <a:t> ;</a:t>
            </a:r>
            <a:r>
              <a:rPr lang="en-US" altLang="ja-JP" sz="2000" dirty="0">
                <a:solidFill>
                  <a:schemeClr val="accent2"/>
                </a:solidFill>
              </a:rPr>
              <a:t> j</a:t>
            </a:r>
            <a:r>
              <a:rPr lang="en-US" altLang="ja-JP" sz="2000" dirty="0" smtClean="0">
                <a:solidFill>
                  <a:schemeClr val="accent2"/>
                </a:solidFill>
              </a:rPr>
              <a:t>++</a:t>
            </a:r>
            <a:r>
              <a:rPr lang="en-US" altLang="ja-JP" sz="2000" dirty="0" smtClean="0"/>
              <a:t>)  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        </a:t>
            </a:r>
            <a:r>
              <a:rPr lang="en-US" altLang="ja-JP" sz="2000" b="1" dirty="0"/>
              <a:t>if 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flag[j] </a:t>
            </a:r>
            <a:r>
              <a:rPr lang="en-US" altLang="ja-JP" sz="2000" dirty="0" smtClean="0">
                <a:solidFill>
                  <a:schemeClr val="accent2"/>
                </a:solidFill>
              </a:rPr>
              <a:t>== </a:t>
            </a:r>
            <a:r>
              <a:rPr lang="en-US" altLang="ja-JP" sz="2000" dirty="0">
                <a:solidFill>
                  <a:schemeClr val="accent2"/>
                </a:solidFill>
              </a:rPr>
              <a:t>1</a:t>
            </a:r>
            <a:r>
              <a:rPr lang="en-US" altLang="ja-JP" sz="2000" dirty="0"/>
              <a:t>)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rgbClr val="C00000"/>
                </a:solidFill>
              </a:rPr>
              <a:t>“%d ”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a[j]</a:t>
            </a:r>
            <a:r>
              <a:rPr lang="en-US" altLang="ja-JP" sz="2000" dirty="0"/>
              <a:t>);   </a:t>
            </a:r>
            <a:r>
              <a:rPr lang="en-US" altLang="ja-JP" sz="2000" dirty="0">
                <a:solidFill>
                  <a:srgbClr val="CC3300"/>
                </a:solidFill>
              </a:rPr>
              <a:t>//   print the numbers </a:t>
            </a:r>
            <a:endParaRPr lang="ja-JP" altLang="en-US" sz="2000" dirty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000" dirty="0"/>
              <a:t> 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rgbClr val="C00000"/>
                </a:solidFill>
              </a:rPr>
              <a:t>"\n"</a:t>
            </a:r>
            <a:r>
              <a:rPr lang="en-US" altLang="ja-JP" sz="2000" dirty="0"/>
              <a:t>);</a:t>
            </a:r>
            <a:endParaRPr lang="ja-JP" altLang="en-US" sz="2000" dirty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} </a:t>
            </a:r>
            <a:r>
              <a:rPr lang="en-US" altLang="ja-JP" sz="2000" b="1" dirty="0"/>
              <a:t>else</a:t>
            </a:r>
            <a:r>
              <a:rPr lang="en-US" altLang="ja-JP" sz="2000" dirty="0"/>
              <a:t> 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   </a:t>
            </a:r>
            <a:r>
              <a:rPr lang="en-US" altLang="ja-JP" sz="2000" dirty="0">
                <a:solidFill>
                  <a:schemeClr val="accent2"/>
                </a:solidFill>
              </a:rPr>
              <a:t>flag[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 = 1</a:t>
            </a:r>
            <a:r>
              <a:rPr lang="en-US" altLang="ja-JP" sz="2000" dirty="0"/>
              <a:t>;  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sub</a:t>
            </a:r>
            <a:r>
              <a:rPr lang="en-US" altLang="ja-JP" sz="2000" dirty="0" smtClean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i+1</a:t>
            </a:r>
            <a:r>
              <a:rPr lang="en-US" altLang="ja-JP" sz="2000" dirty="0"/>
              <a:t>, </a:t>
            </a:r>
            <a:r>
              <a:rPr lang="en-US" altLang="ja-JP" sz="2000" dirty="0" err="1">
                <a:solidFill>
                  <a:schemeClr val="accent2"/>
                </a:solidFill>
              </a:rPr>
              <a:t>s+a</a:t>
            </a:r>
            <a:r>
              <a:rPr lang="en-US" altLang="ja-JP" sz="2000" dirty="0">
                <a:solidFill>
                  <a:schemeClr val="accent2"/>
                </a:solidFill>
              </a:rPr>
              <a:t>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</a:t>
            </a:r>
            <a:r>
              <a:rPr lang="en-US" altLang="ja-JP" sz="2000" dirty="0"/>
              <a:t>);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   </a:t>
            </a:r>
            <a:r>
              <a:rPr lang="en-US" altLang="ja-JP" sz="2000" dirty="0">
                <a:solidFill>
                  <a:schemeClr val="accent2"/>
                </a:solidFill>
              </a:rPr>
              <a:t>flag[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 = 0</a:t>
            </a:r>
            <a:r>
              <a:rPr lang="en-US" altLang="ja-JP" sz="2000" dirty="0"/>
              <a:t>;  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sub</a:t>
            </a:r>
            <a:r>
              <a:rPr lang="en-US" altLang="ja-JP" sz="2000" dirty="0" smtClean="0">
                <a:solidFill>
                  <a:srgbClr val="006600"/>
                </a:solidFill>
              </a:rPr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>
                <a:solidFill>
                  <a:schemeClr val="accent2"/>
                </a:solidFill>
              </a:rPr>
              <a:t>i+1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s</a:t>
            </a:r>
            <a:r>
              <a:rPr lang="en-US" altLang="ja-JP" sz="2000" dirty="0"/>
              <a:t>);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}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}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8002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Divide-and-Conquer &amp; Balancing</a:t>
            </a:r>
            <a:endParaRPr lang="ja-JP" alt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Divide a Task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In human process, we often partition the problem into small pieces so that the problem becomes easier, and easy to </a:t>
            </a:r>
            <a:r>
              <a:rPr lang="en-US" altLang="ja-JP" sz="2400" dirty="0" err="1" smtClean="0"/>
              <a:t>glasp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For example, cleaning up the room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classify everything according to their rooms to be stored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clean up each room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Further, they will be classified into desks, tables, shelf, bookshelf, etc. </a:t>
            </a: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process like this (divide, solve each) is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“divide and conquer”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Structure of Divide-and-Conquer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24863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Let’s see the divide and conquer as a computing process, and in formal way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When the problem is given,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rearrange the problem to be easily divided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divide the problem into several </a:t>
            </a:r>
            <a:r>
              <a:rPr lang="en-US" altLang="ja-JP" sz="2400" dirty="0" err="1" smtClean="0"/>
              <a:t>subproblems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   (resulted smaller problems are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child problems</a:t>
            </a:r>
            <a:r>
              <a:rPr lang="en-US" altLang="ja-JP" sz="2400" dirty="0" smtClean="0"/>
              <a:t>)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solve each problem one by one (by recursive calls)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merge the solutions of child problems to make the solution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Some are not needed in some divide and conquer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 of Divide-and-Conquer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32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previous recursive call is a kind of divide and conquer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Finding combinations whose sum is exactly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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divide the problem into two </a:t>
            </a:r>
            <a:r>
              <a:rPr lang="en-US" altLang="ja-JP" sz="2400" dirty="0" err="1"/>
              <a:t>subproblems</a:t>
            </a:r>
            <a:r>
              <a:rPr lang="en-US" altLang="ja-JP" sz="2400" dirty="0"/>
              <a:t> of 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 </a:t>
            </a:r>
            <a:r>
              <a:rPr lang="en-US" altLang="ja-JP" sz="2400" dirty="0" smtClean="0"/>
              <a:t>finding that including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number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finding that </a:t>
            </a:r>
            <a:r>
              <a:rPr lang="en-US" altLang="ja-JP" sz="2400" dirty="0" smtClean="0"/>
              <a:t>not including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i-</a:t>
            </a:r>
            <a:r>
              <a:rPr lang="en-US" altLang="ja-JP" sz="2400" dirty="0" err="1"/>
              <a:t>th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number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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there is no need of sophisticated operations for dividing and merging process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Sorting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There are some problems that divide and conquer work well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One of these is “sorting”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problem is to re-order the numbers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a[0],…,a[n</a:t>
            </a:r>
            <a:r>
              <a:rPr lang="en-US" altLang="ja-JP" sz="2400" b="1" smtClean="0">
                <a:solidFill>
                  <a:schemeClr val="accent2"/>
                </a:solidFill>
              </a:rPr>
              <a:t>] </a:t>
            </a:r>
            <a:r>
              <a:rPr lang="en-US" altLang="ja-JP" sz="2400" smtClean="0"/>
              <a:t>so </a:t>
            </a:r>
            <a:r>
              <a:rPr lang="en-US" altLang="ja-JP" sz="2400" dirty="0" smtClean="0"/>
              <a:t>that they are ordered in increasing order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idea is as follows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ym typeface="Wingdings" pitchFamily="2" charset="2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divide the numbers into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a[0],…,a[k] </a:t>
            </a:r>
            <a:r>
              <a:rPr lang="en-US" altLang="ja-JP" sz="2400" dirty="0" smtClean="0"/>
              <a:t>and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a[k+1],…,a[n]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sort each group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merge the sorted numbers and obtain the result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ym typeface="Wingdings" pitchFamily="2" charset="2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recursively do this, until the problem is of one number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 of Merging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37449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Sort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1,9,5,3,7,6,2,0,8,4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>
                <a:sym typeface="Wingdings" pitchFamily="2" charset="2"/>
              </a:rPr>
              <a:t> </a:t>
            </a:r>
            <a:r>
              <a:rPr lang="ja-JP" altLang="en-US" sz="2400" dirty="0" smtClean="0"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/>
              <a:t>divide </a:t>
            </a:r>
            <a:r>
              <a:rPr lang="en-US" altLang="ja-JP" sz="2400" dirty="0" smtClean="0"/>
              <a:t>into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1,9,5,3,7,6  </a:t>
            </a:r>
            <a:r>
              <a:rPr lang="en-US" altLang="ja-JP" sz="2400" dirty="0" smtClean="0"/>
              <a:t>and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2,0,8,4</a:t>
            </a:r>
            <a:r>
              <a:rPr lang="ja-JP" altLang="en-US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>
                <a:sym typeface="Wingdings" pitchFamily="2" charset="2"/>
              </a:rPr>
              <a:t> </a:t>
            </a:r>
            <a:r>
              <a:rPr lang="ja-JP" altLang="en-US" sz="2400" dirty="0" smtClean="0"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sort each; the results are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1,3,5,6,7,9</a:t>
            </a:r>
            <a:r>
              <a:rPr lang="ja-JP" altLang="en-US" sz="2400" dirty="0" smtClean="0"/>
              <a:t>  </a:t>
            </a:r>
            <a:r>
              <a:rPr lang="en-US" altLang="ja-JP" sz="2400" dirty="0" smtClean="0"/>
              <a:t>and</a:t>
            </a:r>
            <a:r>
              <a:rPr lang="ja-JP" altLang="en-US" sz="2400" dirty="0" smtClean="0"/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0,2,4,8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>
                <a:sym typeface="Wingdings" pitchFamily="2" charset="2"/>
              </a:rPr>
              <a:t> </a:t>
            </a:r>
            <a:r>
              <a:rPr lang="ja-JP" altLang="en-US" sz="2400" dirty="0" smtClean="0"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merge them, by tracing both simultaneously from the head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       1,3,5,6,7,9</a:t>
            </a:r>
            <a:r>
              <a:rPr lang="ja-JP" altLang="en-US" sz="2400" dirty="0" smtClean="0"/>
              <a:t>   </a:t>
            </a:r>
            <a:r>
              <a:rPr lang="en-US" altLang="ja-JP" sz="2400" dirty="0" smtClean="0"/>
              <a:t>and</a:t>
            </a:r>
            <a:r>
              <a:rPr lang="ja-JP" altLang="en-US" sz="2400" dirty="0" smtClean="0"/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0,2,4,8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      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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   0,1,2,3,4,5,6,7,8,9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Merging process can be done in linear time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Code for Merging Process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107989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Store the result of merging arrays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 </a:t>
            </a:r>
            <a:r>
              <a:rPr lang="en-US" altLang="ja-JP" sz="2400" dirty="0" smtClean="0"/>
              <a:t>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 </a:t>
            </a:r>
            <a:r>
              <a:rPr lang="en-US" altLang="ja-JP" sz="2400" dirty="0" smtClean="0"/>
              <a:t>to array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Suppose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 </a:t>
            </a:r>
            <a:r>
              <a:rPr lang="en-US" altLang="ja-JP" sz="2400" dirty="0" smtClean="0"/>
              <a:t>has a huge number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HUGE</a:t>
            </a:r>
            <a:r>
              <a:rPr lang="en-US" altLang="ja-JP" sz="2400" dirty="0" smtClean="0"/>
              <a:t> at the last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1600" y="2656891"/>
            <a:ext cx="4176464" cy="346034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sz="2000" dirty="0"/>
              <a:t>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>
                <a:solidFill>
                  <a:schemeClr val="accent2"/>
                </a:solidFill>
              </a:rPr>
              <a:t>ia</a:t>
            </a:r>
            <a:r>
              <a:rPr lang="en-US" altLang="ja-JP" sz="2000" dirty="0"/>
              <a:t>, </a:t>
            </a:r>
            <a:r>
              <a:rPr lang="en-US" altLang="ja-JP" sz="2000" dirty="0" err="1">
                <a:solidFill>
                  <a:schemeClr val="accent2"/>
                </a:solidFill>
              </a:rPr>
              <a:t>ib</a:t>
            </a:r>
            <a:r>
              <a:rPr lang="en-US" altLang="ja-JP" sz="2000" dirty="0">
                <a:solidFill>
                  <a:schemeClr val="accent2"/>
                </a:solidFill>
              </a:rPr>
              <a:t>=0</a:t>
            </a:r>
            <a:r>
              <a:rPr lang="en-US" altLang="ja-JP" sz="2000" dirty="0"/>
              <a:t>, </a:t>
            </a:r>
            <a:r>
              <a:rPr lang="en-US" altLang="ja-JP" sz="2000" dirty="0" err="1">
                <a:solidFill>
                  <a:schemeClr val="accent2"/>
                </a:solidFill>
              </a:rPr>
              <a:t>ic</a:t>
            </a:r>
            <a:r>
              <a:rPr lang="en-US" altLang="ja-JP" sz="2000" dirty="0">
                <a:solidFill>
                  <a:schemeClr val="accent2"/>
                </a:solidFill>
              </a:rPr>
              <a:t>=0</a:t>
            </a:r>
            <a:r>
              <a:rPr lang="en-US" altLang="ja-JP" sz="2000" dirty="0"/>
              <a:t>;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000" dirty="0"/>
              <a:t>  </a:t>
            </a:r>
            <a:r>
              <a:rPr lang="en-US" altLang="ja-JP" sz="2000" b="1" dirty="0"/>
              <a:t>for 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ia</a:t>
            </a:r>
            <a:r>
              <a:rPr lang="en-US" altLang="ja-JP" sz="2000" dirty="0" smtClean="0">
                <a:solidFill>
                  <a:schemeClr val="accent2"/>
                </a:solidFill>
              </a:rPr>
              <a:t>=0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chemeClr val="accent2"/>
                </a:solidFill>
              </a:rPr>
              <a:t>a[</a:t>
            </a:r>
            <a:r>
              <a:rPr lang="en-US" altLang="ja-JP" sz="2000" dirty="0" err="1">
                <a:solidFill>
                  <a:schemeClr val="accent2"/>
                </a:solidFill>
              </a:rPr>
              <a:t>ia</a:t>
            </a:r>
            <a:r>
              <a:rPr lang="en-US" altLang="ja-JP" sz="2000" dirty="0">
                <a:solidFill>
                  <a:schemeClr val="accent2"/>
                </a:solidFill>
              </a:rPr>
              <a:t>]&lt;HUGE</a:t>
            </a:r>
            <a:r>
              <a:rPr lang="ja-JP" altLang="en-US" sz="2000" dirty="0"/>
              <a:t> </a:t>
            </a:r>
            <a:r>
              <a:rPr lang="en-US" altLang="ja-JP" sz="2000" dirty="0"/>
              <a:t>; </a:t>
            </a:r>
            <a:r>
              <a:rPr lang="en-US" altLang="ja-JP" sz="2000" dirty="0" err="1">
                <a:solidFill>
                  <a:schemeClr val="accent2"/>
                </a:solidFill>
              </a:rPr>
              <a:t>ia</a:t>
            </a:r>
            <a:r>
              <a:rPr lang="en-US" altLang="ja-JP" sz="2000" dirty="0">
                <a:solidFill>
                  <a:schemeClr val="accent2"/>
                </a:solidFill>
              </a:rPr>
              <a:t>++</a:t>
            </a:r>
            <a:r>
              <a:rPr lang="en-US" altLang="ja-JP" sz="2000" dirty="0"/>
              <a:t>){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000" dirty="0"/>
              <a:t>   </a:t>
            </a:r>
            <a:r>
              <a:rPr lang="ja-JP" altLang="en-US" sz="2000" dirty="0" smtClean="0"/>
              <a:t>   </a:t>
            </a:r>
            <a:r>
              <a:rPr lang="en-US" altLang="ja-JP" sz="2000" b="1" dirty="0"/>
              <a:t>while 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chemeClr val="accent2"/>
                </a:solidFill>
              </a:rPr>
              <a:t>b[</a:t>
            </a:r>
            <a:r>
              <a:rPr lang="en-US" altLang="ja-JP" sz="2000" dirty="0" err="1">
                <a:solidFill>
                  <a:schemeClr val="accent2"/>
                </a:solidFill>
              </a:rPr>
              <a:t>ib</a:t>
            </a:r>
            <a:r>
              <a:rPr lang="en-US" altLang="ja-JP" sz="2000" dirty="0">
                <a:solidFill>
                  <a:schemeClr val="accent2"/>
                </a:solidFill>
              </a:rPr>
              <a:t>]&lt;a[</a:t>
            </a:r>
            <a:r>
              <a:rPr lang="en-US" altLang="ja-JP" sz="2000" dirty="0" err="1">
                <a:solidFill>
                  <a:schemeClr val="accent2"/>
                </a:solidFill>
              </a:rPr>
              <a:t>ia</a:t>
            </a:r>
            <a:r>
              <a:rPr lang="en-US" altLang="ja-JP" sz="2000" dirty="0" smtClean="0">
                <a:solidFill>
                  <a:schemeClr val="accent2"/>
                </a:solidFill>
              </a:rPr>
              <a:t>]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      </a:t>
            </a:r>
            <a:r>
              <a:rPr lang="en-US" altLang="ja-JP" sz="2000" dirty="0" smtClean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c[</a:t>
            </a:r>
            <a:r>
              <a:rPr lang="en-US" altLang="ja-JP" sz="2000" dirty="0" err="1">
                <a:solidFill>
                  <a:schemeClr val="accent2"/>
                </a:solidFill>
              </a:rPr>
              <a:t>ic</a:t>
            </a:r>
            <a:r>
              <a:rPr lang="en-US" altLang="ja-JP" sz="2000" dirty="0">
                <a:solidFill>
                  <a:schemeClr val="accent2"/>
                </a:solidFill>
              </a:rPr>
              <a:t>] = b[</a:t>
            </a:r>
            <a:r>
              <a:rPr lang="en-US" altLang="ja-JP" sz="2000" dirty="0" err="1">
                <a:solidFill>
                  <a:schemeClr val="accent2"/>
                </a:solidFill>
              </a:rPr>
              <a:t>ib</a:t>
            </a:r>
            <a:r>
              <a:rPr lang="en-US" altLang="ja-JP" sz="2000" dirty="0">
                <a:solidFill>
                  <a:schemeClr val="accent2"/>
                </a:solidFill>
              </a:rPr>
              <a:t>]</a:t>
            </a:r>
            <a:r>
              <a:rPr lang="en-US" altLang="ja-JP" sz="2000" dirty="0"/>
              <a:t>;   </a:t>
            </a:r>
            <a:r>
              <a:rPr lang="en-US" altLang="ja-JP" sz="2000" dirty="0" err="1">
                <a:solidFill>
                  <a:schemeClr val="accent2"/>
                </a:solidFill>
              </a:rPr>
              <a:t>ic</a:t>
            </a:r>
            <a:r>
              <a:rPr lang="en-US" altLang="ja-JP" sz="2000" dirty="0">
                <a:solidFill>
                  <a:schemeClr val="accent2"/>
                </a:solidFill>
              </a:rPr>
              <a:t>++</a:t>
            </a:r>
            <a:r>
              <a:rPr lang="en-US" altLang="ja-JP" sz="2000" dirty="0"/>
              <a:t>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       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ib</a:t>
            </a:r>
            <a:r>
              <a:rPr lang="en-US" altLang="ja-JP" sz="2000" dirty="0">
                <a:solidFill>
                  <a:schemeClr val="accent2"/>
                </a:solidFill>
              </a:rPr>
              <a:t>++</a:t>
            </a:r>
            <a:r>
              <a:rPr lang="en-US" altLang="ja-JP" sz="2000" dirty="0"/>
              <a:t>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</a:t>
            </a:r>
            <a:r>
              <a:rPr lang="en-US" altLang="ja-JP" sz="2000" dirty="0" smtClean="0"/>
              <a:t>    </a:t>
            </a:r>
            <a:r>
              <a:rPr lang="en-US" altLang="ja-JP" sz="2000" dirty="0"/>
              <a:t>}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     </a:t>
            </a:r>
            <a:r>
              <a:rPr lang="en-US" altLang="ja-JP" sz="2000" dirty="0">
                <a:solidFill>
                  <a:schemeClr val="accent2"/>
                </a:solidFill>
              </a:rPr>
              <a:t>c[</a:t>
            </a:r>
            <a:r>
              <a:rPr lang="en-US" altLang="ja-JP" sz="2000" dirty="0" err="1">
                <a:solidFill>
                  <a:schemeClr val="accent2"/>
                </a:solidFill>
              </a:rPr>
              <a:t>ic</a:t>
            </a:r>
            <a:r>
              <a:rPr lang="en-US" altLang="ja-JP" sz="2000" dirty="0">
                <a:solidFill>
                  <a:schemeClr val="accent2"/>
                </a:solidFill>
              </a:rPr>
              <a:t>] = a[</a:t>
            </a:r>
            <a:r>
              <a:rPr lang="en-US" altLang="ja-JP" sz="2000" dirty="0" err="1">
                <a:solidFill>
                  <a:schemeClr val="accent2"/>
                </a:solidFill>
              </a:rPr>
              <a:t>ia</a:t>
            </a:r>
            <a:r>
              <a:rPr lang="en-US" altLang="ja-JP" sz="2000" dirty="0">
                <a:solidFill>
                  <a:schemeClr val="accent2"/>
                </a:solidFill>
              </a:rPr>
              <a:t>]</a:t>
            </a:r>
            <a:r>
              <a:rPr lang="en-US" altLang="ja-JP" sz="2000" dirty="0"/>
              <a:t>; </a:t>
            </a:r>
            <a:r>
              <a:rPr lang="en-US" altLang="ja-JP" sz="2000" dirty="0" err="1">
                <a:solidFill>
                  <a:schemeClr val="accent2"/>
                </a:solidFill>
              </a:rPr>
              <a:t>ic</a:t>
            </a:r>
            <a:r>
              <a:rPr lang="en-US" altLang="ja-JP" sz="2000" dirty="0">
                <a:solidFill>
                  <a:schemeClr val="accent2"/>
                </a:solidFill>
              </a:rPr>
              <a:t>++</a:t>
            </a:r>
            <a:r>
              <a:rPr lang="en-US" altLang="ja-JP" sz="2000" dirty="0"/>
              <a:t>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 </a:t>
            </a:r>
            <a:r>
              <a:rPr lang="en-US" altLang="ja-JP" sz="2000" dirty="0"/>
              <a:t>}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}</a:t>
            </a:r>
            <a:endParaRPr lang="ja-JP" altLang="en-US" sz="2000" dirty="0"/>
          </a:p>
          <a:p>
            <a:pPr>
              <a:lnSpc>
                <a:spcPct val="90000"/>
              </a:lnSpc>
              <a:buFontTx/>
              <a:buNone/>
            </a:pPr>
            <a:endParaRPr lang="ja-JP" altLang="en-US" sz="20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8002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Recursive Calls</a:t>
            </a:r>
            <a:endParaRPr lang="ja-JP" alt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Code for Merge Sort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4318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000" dirty="0"/>
              <a:t> </a:t>
            </a:r>
            <a:r>
              <a:rPr lang="en-US" altLang="ja-JP" sz="2000" dirty="0" smtClean="0"/>
              <a:t>Put the instance to both array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a </a:t>
            </a:r>
            <a:r>
              <a:rPr lang="en-US" altLang="ja-JP" sz="2000" dirty="0" smtClean="0"/>
              <a:t>and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000" dirty="0" smtClean="0"/>
              <a:t>, then sorted result is in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a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43608" y="1773064"/>
            <a:ext cx="5980554" cy="468012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sz="2000" b="1" dirty="0" err="1">
                <a:solidFill>
                  <a:srgbClr val="006600"/>
                </a:solidFill>
              </a:rPr>
              <a:t>merge_sort</a:t>
            </a:r>
            <a:r>
              <a:rPr lang="en-US" altLang="ja-JP" sz="2000" dirty="0"/>
              <a:t> (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*a</a:t>
            </a:r>
            <a:r>
              <a:rPr lang="en-US" altLang="ja-JP" sz="2000" dirty="0"/>
              <a:t>,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*b</a:t>
            </a:r>
            <a:r>
              <a:rPr lang="en-US" altLang="ja-JP" sz="2000" dirty="0"/>
              <a:t>,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s</a:t>
            </a:r>
            <a:r>
              <a:rPr lang="en-US" altLang="ja-JP" sz="2000" dirty="0"/>
              <a:t>,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t</a:t>
            </a:r>
            <a:r>
              <a:rPr lang="en-US" altLang="ja-JP" sz="2000" dirty="0"/>
              <a:t>){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/>
              <a:t>  </a:t>
            </a:r>
            <a:r>
              <a:rPr lang="en-US" altLang="ja-JP" sz="2000" b="1" dirty="0" smtClean="0"/>
              <a:t> </a:t>
            </a:r>
            <a:r>
              <a:rPr lang="en-US" altLang="ja-JP" sz="2000" b="1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i1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i2</a:t>
            </a:r>
            <a:r>
              <a:rPr lang="en-US" altLang="ja-JP" sz="2000" dirty="0"/>
              <a:t>, </a:t>
            </a:r>
            <a:r>
              <a:rPr lang="en-US" altLang="ja-JP" sz="2000" dirty="0" err="1">
                <a:solidFill>
                  <a:schemeClr val="accent2"/>
                </a:solidFill>
              </a:rPr>
              <a:t>ia</a:t>
            </a:r>
            <a:r>
              <a:rPr lang="en-US" altLang="ja-JP" sz="2000" dirty="0"/>
              <a:t>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  </a:t>
            </a:r>
            <a:r>
              <a:rPr lang="en-US" altLang="ja-JP" sz="2000" b="1" dirty="0"/>
              <a:t>if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s == t</a:t>
            </a:r>
            <a:r>
              <a:rPr lang="en-US" altLang="ja-JP" sz="2000" dirty="0" smtClean="0"/>
              <a:t>) </a:t>
            </a:r>
            <a:r>
              <a:rPr lang="en-US" altLang="ja-JP" sz="2000" b="1" dirty="0"/>
              <a:t>return</a:t>
            </a:r>
            <a:r>
              <a:rPr lang="en-US" altLang="ja-JP" sz="2000" dirty="0"/>
              <a:t>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 </a:t>
            </a:r>
            <a:r>
              <a:rPr lang="en-US" altLang="ja-JP" sz="2000" b="1" dirty="0" err="1" smtClean="0">
                <a:solidFill>
                  <a:srgbClr val="006600"/>
                </a:solidFill>
              </a:rPr>
              <a:t>merge_sort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chemeClr val="accent2"/>
                </a:solidFill>
              </a:rPr>
              <a:t>b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a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s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(</a:t>
            </a:r>
            <a:r>
              <a:rPr lang="en-US" altLang="ja-JP" sz="2000" dirty="0" err="1">
                <a:solidFill>
                  <a:schemeClr val="accent2"/>
                </a:solidFill>
              </a:rPr>
              <a:t>s+t</a:t>
            </a:r>
            <a:r>
              <a:rPr lang="en-US" altLang="ja-JP" sz="2000" dirty="0">
                <a:solidFill>
                  <a:schemeClr val="accent2"/>
                </a:solidFill>
              </a:rPr>
              <a:t>)/</a:t>
            </a:r>
            <a:r>
              <a:rPr lang="en-US" altLang="ja-JP" sz="2000" dirty="0" smtClean="0">
                <a:solidFill>
                  <a:schemeClr val="accent2"/>
                </a:solidFill>
              </a:rPr>
              <a:t>2</a:t>
            </a:r>
            <a:r>
              <a:rPr lang="en-US" altLang="ja-JP" sz="2000" dirty="0" smtClean="0"/>
              <a:t>);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 </a:t>
            </a:r>
            <a:r>
              <a:rPr lang="en-US" altLang="ja-JP" sz="2000" b="1" dirty="0" err="1">
                <a:solidFill>
                  <a:srgbClr val="006600"/>
                </a:solidFill>
              </a:rPr>
              <a:t>merge_sort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chemeClr val="accent2"/>
                </a:solidFill>
              </a:rPr>
              <a:t>b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a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(</a:t>
            </a:r>
            <a:r>
              <a:rPr lang="en-US" altLang="ja-JP" sz="2000" dirty="0" err="1">
                <a:solidFill>
                  <a:schemeClr val="accent2"/>
                </a:solidFill>
              </a:rPr>
              <a:t>s+t</a:t>
            </a:r>
            <a:r>
              <a:rPr lang="en-US" altLang="ja-JP" sz="2000" dirty="0">
                <a:solidFill>
                  <a:schemeClr val="accent2"/>
                </a:solidFill>
              </a:rPr>
              <a:t>)/2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t</a:t>
            </a:r>
            <a:r>
              <a:rPr lang="en-US" altLang="ja-JP" sz="2000" dirty="0"/>
              <a:t>);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/>
              <a:t>   </a:t>
            </a:r>
            <a:r>
              <a:rPr lang="en-US" altLang="ja-JP" sz="2000" b="1" dirty="0"/>
              <a:t>for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i1=s</a:t>
            </a:r>
            <a:r>
              <a:rPr lang="en-US" altLang="ja-JP" sz="2000" dirty="0" smtClean="0"/>
              <a:t>,</a:t>
            </a:r>
            <a:r>
              <a:rPr lang="en-US" altLang="ja-JP" sz="2000" dirty="0" smtClean="0">
                <a:solidFill>
                  <a:schemeClr val="accent2"/>
                </a:solidFill>
              </a:rPr>
              <a:t>i2</a:t>
            </a:r>
            <a:r>
              <a:rPr lang="en-US" altLang="ja-JP" sz="2000" dirty="0">
                <a:solidFill>
                  <a:schemeClr val="accent2"/>
                </a:solidFill>
              </a:rPr>
              <a:t>=(</a:t>
            </a:r>
            <a:r>
              <a:rPr lang="en-US" altLang="ja-JP" sz="2000" dirty="0" err="1">
                <a:solidFill>
                  <a:schemeClr val="accent2"/>
                </a:solidFill>
              </a:rPr>
              <a:t>s+t</a:t>
            </a:r>
            <a:r>
              <a:rPr lang="en-US" altLang="ja-JP" sz="2000" dirty="0">
                <a:solidFill>
                  <a:schemeClr val="accent2"/>
                </a:solidFill>
              </a:rPr>
              <a:t>)/</a:t>
            </a:r>
            <a:r>
              <a:rPr lang="en-US" altLang="ja-JP" sz="2000" dirty="0" smtClean="0">
                <a:solidFill>
                  <a:schemeClr val="accent2"/>
                </a:solidFill>
              </a:rPr>
              <a:t>2</a:t>
            </a:r>
            <a:r>
              <a:rPr lang="en-US" altLang="ja-JP" sz="2000" dirty="0" smtClean="0"/>
              <a:t>,</a:t>
            </a:r>
            <a:r>
              <a:rPr lang="en-US" altLang="ja-JP" sz="2000" dirty="0" smtClean="0">
                <a:solidFill>
                  <a:schemeClr val="accent2"/>
                </a:solidFill>
              </a:rPr>
              <a:t>ia=s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chemeClr val="accent2"/>
                </a:solidFill>
              </a:rPr>
              <a:t>i1&lt;(</a:t>
            </a:r>
            <a:r>
              <a:rPr lang="en-US" altLang="ja-JP" sz="2000" dirty="0" err="1">
                <a:solidFill>
                  <a:schemeClr val="accent2"/>
                </a:solidFill>
              </a:rPr>
              <a:t>s+t</a:t>
            </a:r>
            <a:r>
              <a:rPr lang="en-US" altLang="ja-JP" sz="2000" dirty="0">
                <a:solidFill>
                  <a:schemeClr val="accent2"/>
                </a:solidFill>
              </a:rPr>
              <a:t>)/2</a:t>
            </a:r>
            <a:r>
              <a:rPr lang="ja-JP" altLang="en-US" sz="2000" dirty="0"/>
              <a:t> 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chemeClr val="accent2"/>
                </a:solidFill>
              </a:rPr>
              <a:t>i1++</a:t>
            </a:r>
            <a:r>
              <a:rPr lang="en-US" altLang="ja-JP" sz="2000" dirty="0"/>
              <a:t>){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000" dirty="0"/>
              <a:t>     </a:t>
            </a:r>
            <a:r>
              <a:rPr lang="ja-JP" altLang="en-US" sz="2000" dirty="0" smtClean="0"/>
              <a:t> </a:t>
            </a:r>
            <a:r>
              <a:rPr lang="en-US" altLang="ja-JP" sz="2000" b="1" dirty="0" smtClean="0"/>
              <a:t>while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i2&lt;t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&amp;&amp; </a:t>
            </a:r>
            <a:r>
              <a:rPr lang="en-US" altLang="ja-JP" sz="2000" dirty="0">
                <a:solidFill>
                  <a:schemeClr val="accent2"/>
                </a:solidFill>
              </a:rPr>
              <a:t>b[i2]&lt;b[i1</a:t>
            </a:r>
            <a:r>
              <a:rPr lang="en-US" altLang="ja-JP" sz="2000" dirty="0" smtClean="0">
                <a:solidFill>
                  <a:schemeClr val="accent2"/>
                </a:solidFill>
              </a:rPr>
              <a:t>]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    </a:t>
            </a:r>
            <a:r>
              <a:rPr lang="en-US" altLang="ja-JP" sz="2000" dirty="0" smtClean="0"/>
              <a:t>     </a:t>
            </a:r>
            <a:r>
              <a:rPr lang="en-US" altLang="ja-JP" sz="2000" dirty="0">
                <a:solidFill>
                  <a:schemeClr val="accent2"/>
                </a:solidFill>
              </a:rPr>
              <a:t>a[</a:t>
            </a:r>
            <a:r>
              <a:rPr lang="en-US" altLang="ja-JP" sz="2000" dirty="0" err="1">
                <a:solidFill>
                  <a:schemeClr val="accent2"/>
                </a:solidFill>
              </a:rPr>
              <a:t>ia</a:t>
            </a:r>
            <a:r>
              <a:rPr lang="en-US" altLang="ja-JP" sz="2000" dirty="0">
                <a:solidFill>
                  <a:schemeClr val="accent2"/>
                </a:solidFill>
              </a:rPr>
              <a:t>] = b[i2]</a:t>
            </a:r>
            <a:r>
              <a:rPr lang="en-US" altLang="ja-JP" sz="2000" dirty="0"/>
              <a:t>;   </a:t>
            </a:r>
            <a:r>
              <a:rPr lang="en-US" altLang="ja-JP" sz="2000" dirty="0" err="1">
                <a:solidFill>
                  <a:schemeClr val="accent2"/>
                </a:solidFill>
              </a:rPr>
              <a:t>ia</a:t>
            </a:r>
            <a:r>
              <a:rPr lang="en-US" altLang="ja-JP" sz="2000" dirty="0">
                <a:solidFill>
                  <a:schemeClr val="accent2"/>
                </a:solidFill>
              </a:rPr>
              <a:t>++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chemeClr val="accent2"/>
                </a:solidFill>
              </a:rPr>
              <a:t>i2++</a:t>
            </a:r>
            <a:r>
              <a:rPr lang="en-US" altLang="ja-JP" sz="2000" dirty="0"/>
              <a:t>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  </a:t>
            </a:r>
            <a:r>
              <a:rPr lang="en-US" altLang="ja-JP" sz="2000" dirty="0" smtClean="0"/>
              <a:t>   }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 </a:t>
            </a:r>
            <a:r>
              <a:rPr lang="en-US" altLang="ja-JP" sz="2000" dirty="0" smtClean="0"/>
              <a:t>    </a:t>
            </a:r>
            <a:r>
              <a:rPr lang="en-US" altLang="ja-JP" sz="2000" dirty="0" smtClean="0">
                <a:solidFill>
                  <a:schemeClr val="accent2"/>
                </a:solidFill>
              </a:rPr>
              <a:t>a[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ia</a:t>
            </a:r>
            <a:r>
              <a:rPr lang="en-US" altLang="ja-JP" sz="2000" dirty="0">
                <a:solidFill>
                  <a:schemeClr val="accent2"/>
                </a:solidFill>
              </a:rPr>
              <a:t>] = b[i1]</a:t>
            </a:r>
            <a:r>
              <a:rPr lang="en-US" altLang="ja-JP" sz="2000" dirty="0"/>
              <a:t>; </a:t>
            </a:r>
            <a:r>
              <a:rPr lang="en-US" altLang="ja-JP" sz="2000" dirty="0" err="1">
                <a:solidFill>
                  <a:schemeClr val="accent2"/>
                </a:solidFill>
              </a:rPr>
              <a:t>ia</a:t>
            </a:r>
            <a:r>
              <a:rPr lang="en-US" altLang="ja-JP" sz="2000" dirty="0">
                <a:solidFill>
                  <a:schemeClr val="accent2"/>
                </a:solidFill>
              </a:rPr>
              <a:t>++</a:t>
            </a:r>
            <a:r>
              <a:rPr lang="en-US" altLang="ja-JP" sz="2000" dirty="0"/>
              <a:t>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</a:t>
            </a:r>
            <a:r>
              <a:rPr lang="en-US" altLang="ja-JP" sz="2000" dirty="0" smtClean="0"/>
              <a:t> }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ja-JP" altLang="en-US" sz="2000" dirty="0"/>
              <a:t> </a:t>
            </a:r>
            <a:r>
              <a:rPr lang="ja-JP" altLang="en-US" sz="2000" dirty="0" smtClean="0"/>
              <a:t>  </a:t>
            </a:r>
            <a:r>
              <a:rPr lang="en-US" altLang="ja-JP" sz="2000" b="1" dirty="0"/>
              <a:t>while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i2&lt;t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</a:t>
            </a:r>
            <a:r>
              <a:rPr lang="en-US" altLang="ja-JP" sz="2000" dirty="0" smtClean="0"/>
              <a:t>     </a:t>
            </a:r>
            <a:r>
              <a:rPr lang="en-US" altLang="ja-JP" sz="2000" dirty="0">
                <a:solidFill>
                  <a:schemeClr val="accent2"/>
                </a:solidFill>
              </a:rPr>
              <a:t>a[</a:t>
            </a:r>
            <a:r>
              <a:rPr lang="en-US" altLang="ja-JP" sz="2000" dirty="0" err="1">
                <a:solidFill>
                  <a:schemeClr val="accent2"/>
                </a:solidFill>
              </a:rPr>
              <a:t>ia</a:t>
            </a:r>
            <a:r>
              <a:rPr lang="en-US" altLang="ja-JP" sz="2000" dirty="0">
                <a:solidFill>
                  <a:schemeClr val="accent2"/>
                </a:solidFill>
              </a:rPr>
              <a:t>] = b[i2]</a:t>
            </a:r>
            <a:r>
              <a:rPr lang="en-US" altLang="ja-JP" sz="2000" dirty="0"/>
              <a:t>;   </a:t>
            </a:r>
            <a:r>
              <a:rPr lang="en-US" altLang="ja-JP" sz="2000" dirty="0" err="1">
                <a:solidFill>
                  <a:schemeClr val="accent2"/>
                </a:solidFill>
              </a:rPr>
              <a:t>ia</a:t>
            </a:r>
            <a:r>
              <a:rPr lang="en-US" altLang="ja-JP" sz="2000" dirty="0">
                <a:solidFill>
                  <a:schemeClr val="accent2"/>
                </a:solidFill>
              </a:rPr>
              <a:t>++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chemeClr val="accent2"/>
                </a:solidFill>
              </a:rPr>
              <a:t>i2++</a:t>
            </a:r>
            <a:r>
              <a:rPr lang="en-US" altLang="ja-JP" sz="2000" dirty="0"/>
              <a:t>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</a:t>
            </a:r>
            <a:r>
              <a:rPr lang="en-US" altLang="ja-JP" sz="2000" dirty="0" smtClean="0"/>
              <a:t> }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}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Structure of Recursion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048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Recursion tree of a merge sort is a binary tree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2" name="Freeform 4"/>
          <p:cNvSpPr>
            <a:spLocks/>
          </p:cNvSpPr>
          <p:nvPr/>
        </p:nvSpPr>
        <p:spPr bwMode="auto">
          <a:xfrm>
            <a:off x="5795963" y="3932238"/>
            <a:ext cx="431800" cy="360362"/>
          </a:xfrm>
          <a:custGeom>
            <a:avLst/>
            <a:gdLst>
              <a:gd name="T0" fmla="*/ 0 w 499"/>
              <a:gd name="T1" fmla="*/ 360362 h 363"/>
              <a:gd name="T2" fmla="*/ 0 w 499"/>
              <a:gd name="T3" fmla="*/ 0 h 363"/>
              <a:gd name="T4" fmla="*/ 431800 w 499"/>
              <a:gd name="T5" fmla="*/ 0 h 363"/>
              <a:gd name="T6" fmla="*/ 431800 w 499"/>
              <a:gd name="T7" fmla="*/ 360362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33" name="Freeform 5"/>
          <p:cNvSpPr>
            <a:spLocks/>
          </p:cNvSpPr>
          <p:nvPr/>
        </p:nvSpPr>
        <p:spPr bwMode="auto">
          <a:xfrm>
            <a:off x="6586538" y="3932238"/>
            <a:ext cx="431800" cy="360362"/>
          </a:xfrm>
          <a:custGeom>
            <a:avLst/>
            <a:gdLst>
              <a:gd name="T0" fmla="*/ 0 w 499"/>
              <a:gd name="T1" fmla="*/ 360362 h 363"/>
              <a:gd name="T2" fmla="*/ 0 w 499"/>
              <a:gd name="T3" fmla="*/ 0 h 363"/>
              <a:gd name="T4" fmla="*/ 431800 w 499"/>
              <a:gd name="T5" fmla="*/ 0 h 363"/>
              <a:gd name="T6" fmla="*/ 431800 w 499"/>
              <a:gd name="T7" fmla="*/ 360362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34" name="Freeform 6"/>
          <p:cNvSpPr>
            <a:spLocks/>
          </p:cNvSpPr>
          <p:nvPr/>
        </p:nvSpPr>
        <p:spPr bwMode="auto">
          <a:xfrm>
            <a:off x="7378700" y="3932238"/>
            <a:ext cx="431800" cy="360362"/>
          </a:xfrm>
          <a:custGeom>
            <a:avLst/>
            <a:gdLst>
              <a:gd name="T0" fmla="*/ 0 w 499"/>
              <a:gd name="T1" fmla="*/ 360362 h 363"/>
              <a:gd name="T2" fmla="*/ 0 w 499"/>
              <a:gd name="T3" fmla="*/ 0 h 363"/>
              <a:gd name="T4" fmla="*/ 431800 w 499"/>
              <a:gd name="T5" fmla="*/ 0 h 363"/>
              <a:gd name="T6" fmla="*/ 431800 w 499"/>
              <a:gd name="T7" fmla="*/ 360362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35" name="Freeform 7"/>
          <p:cNvSpPr>
            <a:spLocks/>
          </p:cNvSpPr>
          <p:nvPr/>
        </p:nvSpPr>
        <p:spPr bwMode="auto">
          <a:xfrm>
            <a:off x="6011863" y="3429000"/>
            <a:ext cx="792162" cy="360363"/>
          </a:xfrm>
          <a:custGeom>
            <a:avLst/>
            <a:gdLst>
              <a:gd name="T0" fmla="*/ 0 w 499"/>
              <a:gd name="T1" fmla="*/ 360363 h 363"/>
              <a:gd name="T2" fmla="*/ 0 w 499"/>
              <a:gd name="T3" fmla="*/ 0 h 363"/>
              <a:gd name="T4" fmla="*/ 792162 w 499"/>
              <a:gd name="T5" fmla="*/ 0 h 363"/>
              <a:gd name="T6" fmla="*/ 792162 w 499"/>
              <a:gd name="T7" fmla="*/ 360363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36" name="Freeform 8"/>
          <p:cNvSpPr>
            <a:spLocks/>
          </p:cNvSpPr>
          <p:nvPr/>
        </p:nvSpPr>
        <p:spPr bwMode="auto">
          <a:xfrm>
            <a:off x="7596188" y="3427413"/>
            <a:ext cx="790575" cy="360362"/>
          </a:xfrm>
          <a:custGeom>
            <a:avLst/>
            <a:gdLst>
              <a:gd name="T0" fmla="*/ 0 w 499"/>
              <a:gd name="T1" fmla="*/ 360362 h 363"/>
              <a:gd name="T2" fmla="*/ 0 w 499"/>
              <a:gd name="T3" fmla="*/ 0 h 363"/>
              <a:gd name="T4" fmla="*/ 790575 w 499"/>
              <a:gd name="T5" fmla="*/ 0 h 363"/>
              <a:gd name="T6" fmla="*/ 790575 w 499"/>
              <a:gd name="T7" fmla="*/ 360362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37" name="Freeform 9"/>
          <p:cNvSpPr>
            <a:spLocks/>
          </p:cNvSpPr>
          <p:nvPr/>
        </p:nvSpPr>
        <p:spPr bwMode="auto">
          <a:xfrm>
            <a:off x="6443663" y="2852738"/>
            <a:ext cx="1512887" cy="360362"/>
          </a:xfrm>
          <a:custGeom>
            <a:avLst/>
            <a:gdLst>
              <a:gd name="T0" fmla="*/ 0 w 499"/>
              <a:gd name="T1" fmla="*/ 360362 h 363"/>
              <a:gd name="T2" fmla="*/ 0 w 499"/>
              <a:gd name="T3" fmla="*/ 0 h 363"/>
              <a:gd name="T4" fmla="*/ 1512887 w 499"/>
              <a:gd name="T5" fmla="*/ 0 h 363"/>
              <a:gd name="T6" fmla="*/ 1512887 w 499"/>
              <a:gd name="T7" fmla="*/ 360362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 flipV="1">
            <a:off x="7162800" y="2420938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39" name="Freeform 11"/>
          <p:cNvSpPr>
            <a:spLocks/>
          </p:cNvSpPr>
          <p:nvPr/>
        </p:nvSpPr>
        <p:spPr bwMode="auto">
          <a:xfrm>
            <a:off x="8172450" y="3933825"/>
            <a:ext cx="431800" cy="360363"/>
          </a:xfrm>
          <a:custGeom>
            <a:avLst/>
            <a:gdLst>
              <a:gd name="T0" fmla="*/ 0 w 499"/>
              <a:gd name="T1" fmla="*/ 360363 h 363"/>
              <a:gd name="T2" fmla="*/ 0 w 499"/>
              <a:gd name="T3" fmla="*/ 0 h 363"/>
              <a:gd name="T4" fmla="*/ 431800 w 499"/>
              <a:gd name="T5" fmla="*/ 0 h 363"/>
              <a:gd name="T6" fmla="*/ 431800 w 499"/>
              <a:gd name="T7" fmla="*/ 360363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03064" y="2095389"/>
            <a:ext cx="4968255" cy="266404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sz="2000" b="1" dirty="0" err="1">
                <a:solidFill>
                  <a:srgbClr val="006600"/>
                </a:solidFill>
              </a:rPr>
              <a:t>merge_sort</a:t>
            </a:r>
            <a:r>
              <a:rPr lang="en-US" altLang="ja-JP" sz="2000" dirty="0"/>
              <a:t> (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*a</a:t>
            </a:r>
            <a:r>
              <a:rPr lang="en-US" altLang="ja-JP" sz="2000" dirty="0"/>
              <a:t>,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*b</a:t>
            </a:r>
            <a:r>
              <a:rPr lang="en-US" altLang="ja-JP" sz="2000" dirty="0"/>
              <a:t>,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s</a:t>
            </a:r>
            <a:r>
              <a:rPr lang="en-US" altLang="ja-JP" sz="2000" dirty="0"/>
              <a:t>,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t</a:t>
            </a:r>
            <a:r>
              <a:rPr lang="en-US" altLang="ja-JP" sz="2000" dirty="0"/>
              <a:t>){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/>
              <a:t>  </a:t>
            </a:r>
            <a:r>
              <a:rPr lang="en-US" altLang="ja-JP" sz="2000" b="1" dirty="0" smtClean="0"/>
              <a:t> </a:t>
            </a:r>
            <a:r>
              <a:rPr lang="en-US" altLang="ja-JP" sz="2000" b="1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i1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i2</a:t>
            </a:r>
            <a:r>
              <a:rPr lang="en-US" altLang="ja-JP" sz="2000" dirty="0"/>
              <a:t>, </a:t>
            </a:r>
            <a:r>
              <a:rPr lang="en-US" altLang="ja-JP" sz="2000" dirty="0" err="1">
                <a:solidFill>
                  <a:schemeClr val="accent2"/>
                </a:solidFill>
              </a:rPr>
              <a:t>ia</a:t>
            </a:r>
            <a:r>
              <a:rPr lang="en-US" altLang="ja-JP" sz="2000" dirty="0"/>
              <a:t>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  </a:t>
            </a:r>
            <a:r>
              <a:rPr lang="en-US" altLang="ja-JP" sz="2000" b="1" dirty="0"/>
              <a:t>if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s == t</a:t>
            </a:r>
            <a:r>
              <a:rPr lang="en-US" altLang="ja-JP" sz="2000" dirty="0" smtClean="0"/>
              <a:t>) </a:t>
            </a:r>
            <a:r>
              <a:rPr lang="en-US" altLang="ja-JP" sz="2000" b="1" dirty="0"/>
              <a:t>return</a:t>
            </a:r>
            <a:r>
              <a:rPr lang="en-US" altLang="ja-JP" sz="2000" dirty="0"/>
              <a:t>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 </a:t>
            </a:r>
            <a:r>
              <a:rPr lang="en-US" altLang="ja-JP" sz="2000" b="1" dirty="0" err="1" smtClean="0">
                <a:solidFill>
                  <a:srgbClr val="006600"/>
                </a:solidFill>
              </a:rPr>
              <a:t>merge_sort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chemeClr val="accent2"/>
                </a:solidFill>
              </a:rPr>
              <a:t>b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a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s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(</a:t>
            </a:r>
            <a:r>
              <a:rPr lang="en-US" altLang="ja-JP" sz="2000" dirty="0" err="1">
                <a:solidFill>
                  <a:schemeClr val="accent2"/>
                </a:solidFill>
              </a:rPr>
              <a:t>s+t</a:t>
            </a:r>
            <a:r>
              <a:rPr lang="en-US" altLang="ja-JP" sz="2000" dirty="0">
                <a:solidFill>
                  <a:schemeClr val="accent2"/>
                </a:solidFill>
              </a:rPr>
              <a:t>)/</a:t>
            </a:r>
            <a:r>
              <a:rPr lang="en-US" altLang="ja-JP" sz="2000" dirty="0" smtClean="0">
                <a:solidFill>
                  <a:schemeClr val="accent2"/>
                </a:solidFill>
              </a:rPr>
              <a:t>2</a:t>
            </a:r>
            <a:r>
              <a:rPr lang="en-US" altLang="ja-JP" sz="2000" dirty="0" smtClean="0"/>
              <a:t>);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 </a:t>
            </a:r>
            <a:r>
              <a:rPr lang="en-US" altLang="ja-JP" sz="2000" b="1" dirty="0" err="1">
                <a:solidFill>
                  <a:srgbClr val="006600"/>
                </a:solidFill>
              </a:rPr>
              <a:t>merge_sort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chemeClr val="accent2"/>
                </a:solidFill>
              </a:rPr>
              <a:t>b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a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(</a:t>
            </a:r>
            <a:r>
              <a:rPr lang="en-US" altLang="ja-JP" sz="2000" dirty="0" err="1">
                <a:solidFill>
                  <a:schemeClr val="accent2"/>
                </a:solidFill>
              </a:rPr>
              <a:t>s+t</a:t>
            </a:r>
            <a:r>
              <a:rPr lang="en-US" altLang="ja-JP" sz="2000" dirty="0">
                <a:solidFill>
                  <a:schemeClr val="accent2"/>
                </a:solidFill>
              </a:rPr>
              <a:t>)/2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t</a:t>
            </a:r>
            <a:r>
              <a:rPr lang="en-US" altLang="ja-JP" sz="2000" dirty="0"/>
              <a:t>);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/>
              <a:t>   </a:t>
            </a:r>
            <a:r>
              <a:rPr lang="en-US" altLang="ja-JP" sz="2000" b="1" dirty="0"/>
              <a:t>for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i1=s</a:t>
            </a:r>
            <a:r>
              <a:rPr lang="en-US" altLang="ja-JP" sz="2000" dirty="0" smtClean="0"/>
              <a:t>,</a:t>
            </a:r>
            <a:r>
              <a:rPr lang="en-US" altLang="ja-JP" sz="2000" dirty="0" smtClean="0">
                <a:solidFill>
                  <a:schemeClr val="accent2"/>
                </a:solidFill>
              </a:rPr>
              <a:t>i2</a:t>
            </a:r>
            <a:r>
              <a:rPr lang="en-US" altLang="ja-JP" sz="2000" dirty="0">
                <a:solidFill>
                  <a:schemeClr val="accent2"/>
                </a:solidFill>
              </a:rPr>
              <a:t>=(</a:t>
            </a:r>
            <a:r>
              <a:rPr lang="en-US" altLang="ja-JP" sz="2000" dirty="0" err="1">
                <a:solidFill>
                  <a:schemeClr val="accent2"/>
                </a:solidFill>
              </a:rPr>
              <a:t>s+t</a:t>
            </a:r>
            <a:r>
              <a:rPr lang="en-US" altLang="ja-JP" sz="2000" dirty="0">
                <a:solidFill>
                  <a:schemeClr val="accent2"/>
                </a:solidFill>
              </a:rPr>
              <a:t>)/</a:t>
            </a:r>
            <a:r>
              <a:rPr lang="en-US" altLang="ja-JP" sz="2000" dirty="0" smtClean="0">
                <a:solidFill>
                  <a:schemeClr val="accent2"/>
                </a:solidFill>
              </a:rPr>
              <a:t>2</a:t>
            </a:r>
            <a:r>
              <a:rPr lang="en-US" altLang="ja-JP" sz="2000" dirty="0" smtClean="0"/>
              <a:t>,</a:t>
            </a:r>
            <a:r>
              <a:rPr lang="en-US" altLang="ja-JP" sz="2000" dirty="0" smtClean="0">
                <a:solidFill>
                  <a:schemeClr val="accent2"/>
                </a:solidFill>
              </a:rPr>
              <a:t>ia=s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chemeClr val="accent2"/>
                </a:solidFill>
              </a:rPr>
              <a:t>i1&lt;(</a:t>
            </a:r>
            <a:r>
              <a:rPr lang="en-US" altLang="ja-JP" sz="2000" dirty="0" err="1">
                <a:solidFill>
                  <a:schemeClr val="accent2"/>
                </a:solidFill>
              </a:rPr>
              <a:t>s+t</a:t>
            </a:r>
            <a:r>
              <a:rPr lang="en-US" altLang="ja-JP" sz="2000" dirty="0">
                <a:solidFill>
                  <a:schemeClr val="accent2"/>
                </a:solidFill>
              </a:rPr>
              <a:t>)/2</a:t>
            </a:r>
            <a:r>
              <a:rPr lang="ja-JP" altLang="en-US" sz="2000" dirty="0"/>
              <a:t> 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chemeClr val="accent2"/>
                </a:solidFill>
              </a:rPr>
              <a:t>i1</a:t>
            </a:r>
            <a:r>
              <a:rPr lang="en-US" altLang="ja-JP" sz="2000" dirty="0" smtClean="0">
                <a:solidFill>
                  <a:schemeClr val="accent2"/>
                </a:solidFill>
              </a:rPr>
              <a:t>++</a:t>
            </a:r>
            <a:r>
              <a:rPr lang="en-US" altLang="ja-JP" sz="2000" dirty="0" smtClean="0"/>
              <a:t>){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…</a:t>
            </a:r>
          </a:p>
          <a:p>
            <a:pPr eaLnBrk="1" hangingPunct="1">
              <a:buFontTx/>
              <a:buNone/>
              <a:defRPr/>
            </a:pPr>
            <a:endParaRPr lang="en-US" altLang="ja-JP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Being the Same Size?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1" y="1196975"/>
            <a:ext cx="7920682" cy="50403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Which proportion of the partition size is the best?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 </a:t>
            </a:r>
            <a:r>
              <a:rPr lang="en-US" altLang="ja-JP" sz="2400" dirty="0" smtClean="0"/>
              <a:t>half in merge sort. Is it best?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process of merging (cost of iteration/subroutine of a merge sort) is </a:t>
            </a:r>
            <a:r>
              <a:rPr lang="en-US" altLang="ja-JP" sz="2400" b="1" dirty="0">
                <a:solidFill>
                  <a:schemeClr val="accent2"/>
                </a:solidFill>
              </a:rPr>
              <a:t>O(n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If we divide to “1” and “remaining”, the “remaining” gets small by 1, per each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Computation time is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O(1+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・・・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+n)</a:t>
            </a:r>
            <a:r>
              <a:rPr lang="en-US" altLang="ja-JP" sz="2400" dirty="0" smtClean="0"/>
              <a:t>, thus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Best is “SAME”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0403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 the case of “half”, both become at most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“</a:t>
            </a:r>
            <a:r>
              <a:rPr lang="en-US" altLang="ja-JP" b="1" baseline="-20000" dirty="0">
                <a:solidFill>
                  <a:schemeClr val="accent2"/>
                </a:solidFill>
              </a:rPr>
              <a:t>└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n/2</a:t>
            </a:r>
            <a:r>
              <a:rPr lang="en-US" altLang="ja-JP" b="1" baseline="-20000" dirty="0" smtClean="0">
                <a:solidFill>
                  <a:schemeClr val="accent2"/>
                </a:solidFill>
              </a:rPr>
              <a:t>┘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+1”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O(log n) </a:t>
            </a:r>
            <a:r>
              <a:rPr lang="en-US" altLang="ja-JP" sz="2400" dirty="0" smtClean="0"/>
              <a:t>time division results problem size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“1”</a:t>
            </a:r>
            <a:endParaRPr lang="ja-JP" altLang="en-US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Accumulated computation time in each level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</a:t>
            </a:r>
            <a:r>
              <a:rPr lang="en-US" altLang="ja-JP" sz="2400" dirty="0" smtClean="0"/>
              <a:t>, thus the total sum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nlog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n)</a:t>
            </a:r>
            <a:r>
              <a:rPr lang="ja-JP" altLang="en-US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way of division changes the complexity!!!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Is it the best?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 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this meets the lower bound of sorting cost, thus optimal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Divide 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does </a:t>
            </a:r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 Work for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0403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Divide and conquer is not almighty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 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finding the maximum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a[1],…,a[n] </a:t>
            </a:r>
            <a:r>
              <a:rPr lang="en-US" altLang="ja-JP" sz="2400" dirty="0" smtClean="0"/>
              <a:t>can be divided, but will not be faster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/>
              <a:t>divide into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a[1],…,a[k] </a:t>
            </a:r>
            <a:r>
              <a:rPr lang="en-US" altLang="ja-JP" sz="2400" dirty="0" smtClean="0"/>
              <a:t>and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a[k+1],…,a[n]</a:t>
            </a:r>
            <a:r>
              <a:rPr lang="en-US" altLang="ja-JP" sz="2400" dirty="0" smtClean="0"/>
              <a:t>, and find max.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return the maximum among two maximums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Spend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O(1) </a:t>
            </a:r>
            <a:r>
              <a:rPr lang="en-US" altLang="ja-JP" sz="2400" dirty="0" smtClean="0"/>
              <a:t>time on each vertex of the recursion tree, thus total time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 </a:t>
            </a:r>
            <a:r>
              <a:rPr lang="en-US" altLang="ja-JP" sz="2400" dirty="0" smtClean="0"/>
              <a:t>in any way of division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25604" name="Freeform 4"/>
          <p:cNvSpPr>
            <a:spLocks/>
          </p:cNvSpPr>
          <p:nvPr/>
        </p:nvSpPr>
        <p:spPr bwMode="auto">
          <a:xfrm>
            <a:off x="5795963" y="6164263"/>
            <a:ext cx="431800" cy="360362"/>
          </a:xfrm>
          <a:custGeom>
            <a:avLst/>
            <a:gdLst>
              <a:gd name="T0" fmla="*/ 0 w 499"/>
              <a:gd name="T1" fmla="*/ 360362 h 363"/>
              <a:gd name="T2" fmla="*/ 0 w 499"/>
              <a:gd name="T3" fmla="*/ 0 h 363"/>
              <a:gd name="T4" fmla="*/ 431800 w 499"/>
              <a:gd name="T5" fmla="*/ 0 h 363"/>
              <a:gd name="T6" fmla="*/ 431800 w 499"/>
              <a:gd name="T7" fmla="*/ 360362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05" name="Freeform 5"/>
          <p:cNvSpPr>
            <a:spLocks/>
          </p:cNvSpPr>
          <p:nvPr/>
        </p:nvSpPr>
        <p:spPr bwMode="auto">
          <a:xfrm>
            <a:off x="6586538" y="6164263"/>
            <a:ext cx="431800" cy="360362"/>
          </a:xfrm>
          <a:custGeom>
            <a:avLst/>
            <a:gdLst>
              <a:gd name="T0" fmla="*/ 0 w 499"/>
              <a:gd name="T1" fmla="*/ 360362 h 363"/>
              <a:gd name="T2" fmla="*/ 0 w 499"/>
              <a:gd name="T3" fmla="*/ 0 h 363"/>
              <a:gd name="T4" fmla="*/ 431800 w 499"/>
              <a:gd name="T5" fmla="*/ 0 h 363"/>
              <a:gd name="T6" fmla="*/ 431800 w 499"/>
              <a:gd name="T7" fmla="*/ 360362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06" name="Freeform 6"/>
          <p:cNvSpPr>
            <a:spLocks/>
          </p:cNvSpPr>
          <p:nvPr/>
        </p:nvSpPr>
        <p:spPr bwMode="auto">
          <a:xfrm>
            <a:off x="7378700" y="6164263"/>
            <a:ext cx="431800" cy="360362"/>
          </a:xfrm>
          <a:custGeom>
            <a:avLst/>
            <a:gdLst>
              <a:gd name="T0" fmla="*/ 0 w 499"/>
              <a:gd name="T1" fmla="*/ 360362 h 363"/>
              <a:gd name="T2" fmla="*/ 0 w 499"/>
              <a:gd name="T3" fmla="*/ 0 h 363"/>
              <a:gd name="T4" fmla="*/ 431800 w 499"/>
              <a:gd name="T5" fmla="*/ 0 h 363"/>
              <a:gd name="T6" fmla="*/ 431800 w 499"/>
              <a:gd name="T7" fmla="*/ 360362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07" name="Freeform 7"/>
          <p:cNvSpPr>
            <a:spLocks/>
          </p:cNvSpPr>
          <p:nvPr/>
        </p:nvSpPr>
        <p:spPr bwMode="auto">
          <a:xfrm>
            <a:off x="6011863" y="5661025"/>
            <a:ext cx="792162" cy="360363"/>
          </a:xfrm>
          <a:custGeom>
            <a:avLst/>
            <a:gdLst>
              <a:gd name="T0" fmla="*/ 0 w 499"/>
              <a:gd name="T1" fmla="*/ 360363 h 363"/>
              <a:gd name="T2" fmla="*/ 0 w 499"/>
              <a:gd name="T3" fmla="*/ 0 h 363"/>
              <a:gd name="T4" fmla="*/ 792162 w 499"/>
              <a:gd name="T5" fmla="*/ 0 h 363"/>
              <a:gd name="T6" fmla="*/ 792162 w 499"/>
              <a:gd name="T7" fmla="*/ 360363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08" name="Freeform 8"/>
          <p:cNvSpPr>
            <a:spLocks/>
          </p:cNvSpPr>
          <p:nvPr/>
        </p:nvSpPr>
        <p:spPr bwMode="auto">
          <a:xfrm>
            <a:off x="7596188" y="5659438"/>
            <a:ext cx="790575" cy="360362"/>
          </a:xfrm>
          <a:custGeom>
            <a:avLst/>
            <a:gdLst>
              <a:gd name="T0" fmla="*/ 0 w 499"/>
              <a:gd name="T1" fmla="*/ 360362 h 363"/>
              <a:gd name="T2" fmla="*/ 0 w 499"/>
              <a:gd name="T3" fmla="*/ 0 h 363"/>
              <a:gd name="T4" fmla="*/ 790575 w 499"/>
              <a:gd name="T5" fmla="*/ 0 h 363"/>
              <a:gd name="T6" fmla="*/ 790575 w 499"/>
              <a:gd name="T7" fmla="*/ 360362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09" name="Freeform 9"/>
          <p:cNvSpPr>
            <a:spLocks/>
          </p:cNvSpPr>
          <p:nvPr/>
        </p:nvSpPr>
        <p:spPr bwMode="auto">
          <a:xfrm>
            <a:off x="6443663" y="5084763"/>
            <a:ext cx="1512887" cy="360362"/>
          </a:xfrm>
          <a:custGeom>
            <a:avLst/>
            <a:gdLst>
              <a:gd name="T0" fmla="*/ 0 w 499"/>
              <a:gd name="T1" fmla="*/ 360362 h 363"/>
              <a:gd name="T2" fmla="*/ 0 w 499"/>
              <a:gd name="T3" fmla="*/ 0 h 363"/>
              <a:gd name="T4" fmla="*/ 1512887 w 499"/>
              <a:gd name="T5" fmla="*/ 0 h 363"/>
              <a:gd name="T6" fmla="*/ 1512887 w 499"/>
              <a:gd name="T7" fmla="*/ 360362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V="1">
            <a:off x="7162800" y="4652963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1" name="Freeform 11"/>
          <p:cNvSpPr>
            <a:spLocks/>
          </p:cNvSpPr>
          <p:nvPr/>
        </p:nvSpPr>
        <p:spPr bwMode="auto">
          <a:xfrm>
            <a:off x="8172450" y="6165850"/>
            <a:ext cx="431800" cy="360363"/>
          </a:xfrm>
          <a:custGeom>
            <a:avLst/>
            <a:gdLst>
              <a:gd name="T0" fmla="*/ 0 w 499"/>
              <a:gd name="T1" fmla="*/ 360363 h 363"/>
              <a:gd name="T2" fmla="*/ 0 w 499"/>
              <a:gd name="T3" fmla="*/ 0 h 363"/>
              <a:gd name="T4" fmla="*/ 431800 w 499"/>
              <a:gd name="T5" fmla="*/ 0 h 363"/>
              <a:gd name="T6" fmla="*/ 431800 w 499"/>
              <a:gd name="T7" fmla="*/ 360363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Quick Sort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0403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Merge sort has a process after solving the child problems, but not before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 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rearrange the problem to be easily divided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/>
              <a:t> 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divide the problem into several </a:t>
            </a:r>
            <a:r>
              <a:rPr lang="en-US" altLang="ja-JP" sz="2400" dirty="0" err="1"/>
              <a:t>subproblems</a:t>
            </a: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        (resulted smaller problems are </a:t>
            </a:r>
            <a:r>
              <a:rPr lang="en-US" altLang="ja-JP" sz="2400" b="1" dirty="0">
                <a:solidFill>
                  <a:srgbClr val="006600"/>
                </a:solidFill>
              </a:rPr>
              <a:t>child problems</a:t>
            </a:r>
            <a:r>
              <a:rPr lang="en-US" altLang="ja-JP" sz="2400" dirty="0"/>
              <a:t>)</a:t>
            </a:r>
            <a:endParaRPr lang="ja-JP" altLang="en-US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/>
              <a:t> 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solve each problem one by one (by recursive calls)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+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merge the solutions of child problems to make the solution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Can we design an algorithm in a different idea?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  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Quick sort is such a kind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 before Division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0403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Choose a number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  <a:latin typeface="ＭＳ Ｐゴシック" pitchFamily="50" charset="-128"/>
              </a:rPr>
              <a:t>k</a:t>
            </a:r>
            <a:r>
              <a:rPr lang="en-US" altLang="ja-JP" sz="2400" dirty="0" smtClean="0"/>
              <a:t>, and classify numbers larger than </a:t>
            </a:r>
            <a:r>
              <a:rPr lang="en-US" altLang="ja-JP" sz="2400" b="1" dirty="0" smtClean="0">
                <a:solidFill>
                  <a:schemeClr val="accent2"/>
                </a:solidFill>
                <a:latin typeface="ＭＳ Ｐゴシック" pitchFamily="50" charset="-128"/>
              </a:rPr>
              <a:t>k</a:t>
            </a:r>
            <a:r>
              <a:rPr lang="en-US" altLang="ja-JP" sz="2400" dirty="0" smtClean="0"/>
              <a:t> and not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Sort them in increasing order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After the sort, everything is sorted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1763713" y="2133153"/>
            <a:ext cx="5040312" cy="36036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1763713" y="3212653"/>
            <a:ext cx="5040312" cy="36036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1734" name="AutoShape 6"/>
          <p:cNvSpPr>
            <a:spLocks noChangeArrowheads="1"/>
          </p:cNvSpPr>
          <p:nvPr/>
        </p:nvSpPr>
        <p:spPr bwMode="auto">
          <a:xfrm>
            <a:off x="4067175" y="2564953"/>
            <a:ext cx="504825" cy="5048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01735" name="Rectangle 7"/>
          <p:cNvSpPr>
            <a:spLocks noChangeArrowheads="1"/>
          </p:cNvSpPr>
          <p:nvPr/>
        </p:nvSpPr>
        <p:spPr bwMode="auto">
          <a:xfrm>
            <a:off x="4643438" y="3212653"/>
            <a:ext cx="2160587" cy="360363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1736" name="AutoShape 8"/>
          <p:cNvSpPr>
            <a:spLocks noChangeArrowheads="1"/>
          </p:cNvSpPr>
          <p:nvPr/>
        </p:nvSpPr>
        <p:spPr bwMode="auto">
          <a:xfrm>
            <a:off x="4932363" y="2564953"/>
            <a:ext cx="574675" cy="431800"/>
          </a:xfrm>
          <a:prstGeom prst="wedgeRoundRectCallout">
            <a:avLst>
              <a:gd name="adj1" fmla="val -106907"/>
              <a:gd name="adj2" fmla="val 137500"/>
              <a:gd name="adj3" fmla="val 16667"/>
            </a:avLst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 tIns="0"/>
          <a:lstStyle/>
          <a:p>
            <a:pPr algn="ctr"/>
            <a:r>
              <a:rPr lang="en-US" altLang="ja-JP" sz="2400" b="1">
                <a:latin typeface="ＭＳ Ｐゴシック" pitchFamily="50" charset="-128"/>
              </a:rPr>
              <a:t>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3" grpId="0" animBg="1"/>
      <p:bldP spid="201734" grpId="0" animBg="1"/>
      <p:bldP spid="201735" grpId="0" animBg="1"/>
      <p:bldP spid="20173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Algorithm to Divide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0403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How to divide the numbers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no larger / smaller than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?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scan from </a:t>
            </a:r>
            <a:r>
              <a:rPr lang="en-US" altLang="ja-JP" sz="2400" dirty="0"/>
              <a:t>left and stop when meet one no less than</a:t>
            </a:r>
            <a:r>
              <a:rPr lang="ja-JP" altLang="en-US" sz="2400" dirty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k</a:t>
            </a:r>
          </a:p>
          <a:p>
            <a:pPr eaLnBrk="1" hangingPunct="1"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scan from </a:t>
            </a:r>
            <a:r>
              <a:rPr lang="en-US" altLang="ja-JP" sz="2400" dirty="0"/>
              <a:t>right and</a:t>
            </a:r>
            <a:r>
              <a:rPr lang="ja-JP" altLang="en-US" sz="2400" dirty="0"/>
              <a:t> </a:t>
            </a:r>
            <a:r>
              <a:rPr lang="en-US" altLang="ja-JP" sz="2400" dirty="0"/>
              <a:t>stop when meet one smaller than </a:t>
            </a:r>
            <a:r>
              <a:rPr lang="en-US" altLang="ja-JP" sz="2400" b="1" dirty="0">
                <a:solidFill>
                  <a:schemeClr val="accent2"/>
                </a:solidFill>
              </a:rPr>
              <a:t>k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Swap them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Repeat, until the scanning positions cross over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1619250" y="3860800"/>
            <a:ext cx="5040313" cy="36036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2762" name="Rectangle 10"/>
          <p:cNvSpPr>
            <a:spLocks noChangeArrowheads="1"/>
          </p:cNvSpPr>
          <p:nvPr/>
        </p:nvSpPr>
        <p:spPr bwMode="auto">
          <a:xfrm>
            <a:off x="2698750" y="3860800"/>
            <a:ext cx="288925" cy="360363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2763" name="Rectangle 11"/>
          <p:cNvSpPr>
            <a:spLocks noChangeArrowheads="1"/>
          </p:cNvSpPr>
          <p:nvPr/>
        </p:nvSpPr>
        <p:spPr bwMode="auto">
          <a:xfrm>
            <a:off x="5580063" y="3860800"/>
            <a:ext cx="288925" cy="360363"/>
          </a:xfrm>
          <a:prstGeom prst="rect">
            <a:avLst/>
          </a:prstGeom>
          <a:solidFill>
            <a:srgbClr val="FFFF99"/>
          </a:solidFill>
          <a:ln w="19050">
            <a:solidFill>
              <a:srgbClr val="FFC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2764" name="Rectangle 12"/>
          <p:cNvSpPr>
            <a:spLocks noChangeArrowheads="1"/>
          </p:cNvSpPr>
          <p:nvPr/>
        </p:nvSpPr>
        <p:spPr bwMode="auto">
          <a:xfrm>
            <a:off x="5867400" y="3860800"/>
            <a:ext cx="792163" cy="360363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2765" name="Line 13"/>
          <p:cNvSpPr>
            <a:spLocks noChangeShapeType="1"/>
          </p:cNvSpPr>
          <p:nvPr/>
        </p:nvSpPr>
        <p:spPr bwMode="auto">
          <a:xfrm>
            <a:off x="1619250" y="3357563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2766" name="Line 14"/>
          <p:cNvSpPr>
            <a:spLocks noChangeShapeType="1"/>
          </p:cNvSpPr>
          <p:nvPr/>
        </p:nvSpPr>
        <p:spPr bwMode="auto">
          <a:xfrm>
            <a:off x="6659563" y="3357563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3490913" y="3860800"/>
            <a:ext cx="288925" cy="360363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4500563" y="3860800"/>
            <a:ext cx="288925" cy="360363"/>
          </a:xfrm>
          <a:prstGeom prst="rect">
            <a:avLst/>
          </a:prstGeom>
          <a:solidFill>
            <a:srgbClr val="FFFF99"/>
          </a:solidFill>
          <a:ln w="19050">
            <a:solidFill>
              <a:srgbClr val="FFC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4787900" y="3860800"/>
            <a:ext cx="792163" cy="360363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620242" y="3860800"/>
            <a:ext cx="1078508" cy="360363"/>
          </a:xfrm>
          <a:prstGeom prst="rect">
            <a:avLst/>
          </a:prstGeom>
          <a:solidFill>
            <a:srgbClr val="FFFF99"/>
          </a:solidFill>
          <a:ln w="19050">
            <a:solidFill>
              <a:srgbClr val="FFC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000672" y="3852664"/>
            <a:ext cx="495102" cy="368499"/>
          </a:xfrm>
          <a:prstGeom prst="rect">
            <a:avLst/>
          </a:prstGeom>
          <a:solidFill>
            <a:srgbClr val="FFFF99"/>
          </a:solidFill>
          <a:ln w="19050">
            <a:solidFill>
              <a:srgbClr val="FFC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42775E-6 L 0.12605 -2.42775E-6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2027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4104E-6 L -0.11024 3.4104E-6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02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6.93642E-7 C 0.05469 0.0504 0.10937 0.10289 0.16128 0.10266 C 0.21319 0.10243 0.28038 0.01965 0.3118 -0.00208 " pathEditMode="relative" rAng="0" ptsTypes="aaa">
                                      <p:cBhvr>
                                        <p:cTn id="38" dur="1000" fill="hold"/>
                                        <p:tgtEl>
                                          <p:spTgt spid="2027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5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56 0.00046 C -0.02604 0.01896 -0.13177 0.1126 -0.18594 0.11214 C -0.2401 0.11168 -0.29132 0.02173 -0.3191 -0.00208 " pathEditMode="relative" rAng="0" ptsTypes="aaa">
                                      <p:cBhvr>
                                        <p:cTn id="40" dur="1000" fill="hold"/>
                                        <p:tgtEl>
                                          <p:spTgt spid="2027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" y="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605 -2.42775E-6 L 0.22049 -2.42775E-6 " pathEditMode="relative" rAng="0" ptsTypes="AA">
                                      <p:cBhvr>
                                        <p:cTn id="48" dur="500" fill="hold"/>
                                        <p:tgtEl>
                                          <p:spTgt spid="2027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024 3.4104E-6 L -0.22049 3.4104E-6 " pathEditMode="relative" rAng="0" ptsTypes="AA">
                                      <p:cBhvr>
                                        <p:cTn id="58" dur="500" fill="hold"/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" y="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20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.00532 C 0.01094 0.01457 0.04705 0.0615 0.06562 0.06104 C 0.0842 0.06058 0.10174 0.0148 0.11128 0.00277 " pathEditMode="relative" rAng="0" ptsTypes="aaa">
                                      <p:cBhvr>
                                        <p:cTn id="68" dur="1000" fill="hold"/>
                                        <p:tgtEl>
                                          <p:spTgt spid="2027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" y="27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0.00046 C -0.0125 0.00948 -0.05608 0.05942 -0.07466 0.05873 C -0.09323 0.05803 -0.10382 0.00879 -0.11146 -0.00439 " pathEditMode="relative" rAng="0" ptsTypes="aaa">
                                      <p:cBhvr>
                                        <p:cTn id="70" dur="1000" fill="hold"/>
                                        <p:tgtEl>
                                          <p:spTgt spid="2027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049 -2.42775E-6 L 0.33073 -2.42775E-6 " pathEditMode="relative" rAng="0" ptsTypes="AA">
                                      <p:cBhvr>
                                        <p:cTn id="74" dur="500" fill="hold"/>
                                        <p:tgtEl>
                                          <p:spTgt spid="2027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049 -2.42775E-6 L -0.25191 -2.42775E-6 " pathEditMode="relative" rAng="0" ptsTypes="AA">
                                      <p:cBhvr>
                                        <p:cTn id="78" dur="500" fill="hold"/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62" grpId="0" animBg="1"/>
      <p:bldP spid="202762" grpId="1" animBg="1"/>
      <p:bldP spid="202763" grpId="0" animBg="1"/>
      <p:bldP spid="202763" grpId="1" animBg="1"/>
      <p:bldP spid="202764" grpId="0" animBg="1"/>
      <p:bldP spid="202765" grpId="0" animBg="1"/>
      <p:bldP spid="202765" grpId="1" animBg="1"/>
      <p:bldP spid="202765" grpId="2" animBg="1"/>
      <p:bldP spid="202766" grpId="0" animBg="1"/>
      <p:bldP spid="202766" grpId="1" animBg="1"/>
      <p:bldP spid="202766" grpId="2" animBg="1"/>
      <p:bldP spid="202768" grpId="0" animBg="1"/>
      <p:bldP spid="202768" grpId="1" animBg="1"/>
      <p:bldP spid="202769" grpId="0" animBg="1"/>
      <p:bldP spid="202769" grpId="1" animBg="1"/>
      <p:bldP spid="202771" grpId="0" animBg="1"/>
      <p:bldP spid="13" grpId="0" animBg="1"/>
      <p:bldP spid="1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Bad Balance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0403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The subproblem sizes </a:t>
            </a:r>
            <a:r>
              <a:rPr lang="en-US" altLang="ja-JP" sz="2400" dirty="0" smtClean="0"/>
              <a:t>differ according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However, finding the central value is not easy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So, choose one randomly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 the worst case, division to one and remains for every, and computation time will be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r>
              <a:rPr lang="ja-JP" altLang="en-US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However, the probability that the division is skewed, say 1:99, is at most 2/100, thus hard to occur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Of course too hard to have many of this, thus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nlog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n) </a:t>
            </a:r>
            <a:r>
              <a:rPr lang="en-US" altLang="ja-JP" sz="2400" dirty="0" smtClean="0"/>
              <a:t>time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1835150" y="5949950"/>
            <a:ext cx="5040313" cy="36036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99685" name="Rectangle 5"/>
          <p:cNvSpPr>
            <a:spLocks noChangeArrowheads="1"/>
          </p:cNvSpPr>
          <p:nvPr/>
        </p:nvSpPr>
        <p:spPr bwMode="auto">
          <a:xfrm>
            <a:off x="6372225" y="5949950"/>
            <a:ext cx="503238" cy="360363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99686" name="Rectangle 6"/>
          <p:cNvSpPr>
            <a:spLocks noChangeArrowheads="1"/>
          </p:cNvSpPr>
          <p:nvPr/>
        </p:nvSpPr>
        <p:spPr bwMode="auto">
          <a:xfrm>
            <a:off x="1835150" y="5949950"/>
            <a:ext cx="503238" cy="360363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4" grpId="0" animBg="1"/>
      <p:bldP spid="199685" grpId="0" animBg="1"/>
      <p:bldP spid="19968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Interval with Maximum Sum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9519" y="1124744"/>
            <a:ext cx="8316937" cy="50403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Find </a:t>
            </a:r>
            <a:r>
              <a:rPr lang="en-US" altLang="ja-JP" sz="2400" dirty="0" smtClean="0"/>
              <a:t>the interval </a:t>
            </a:r>
            <a:r>
              <a:rPr lang="en-US" altLang="ja-JP" sz="2400" b="1" dirty="0">
                <a:solidFill>
                  <a:schemeClr val="accent2"/>
                </a:solidFill>
              </a:rPr>
              <a:t>a[h],…,a[k] </a:t>
            </a:r>
            <a:r>
              <a:rPr lang="en-US" altLang="ja-JP" sz="2400" dirty="0" smtClean="0"/>
              <a:t>of numbers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a[0],…,a[n-1] </a:t>
            </a:r>
            <a:r>
              <a:rPr lang="en-US" altLang="ja-JP" sz="2400" dirty="0" smtClean="0"/>
              <a:t>such that the sum of its number is maximum among all intervals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 </a:t>
            </a:r>
            <a:r>
              <a:rPr lang="en-US" altLang="ja-JP" sz="2400" dirty="0" smtClean="0"/>
              <a:t>(not the all if some are negative)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analysis of sequential data?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There are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/>
              <a:t>intervals, thus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3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/>
              <a:t>time is trivial</a:t>
            </a:r>
            <a:r>
              <a:rPr lang="ja-JP" altLang="en-US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cost for summation can be reduced;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for each left side, compute the sum for all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, in increasing order </a:t>
            </a:r>
            <a:r>
              <a:rPr lang="en-US" altLang="ja-JP" sz="2400" dirty="0" smtClean="0">
                <a:sym typeface="Wingdings" panose="05000000000000000000" pitchFamily="2" charset="2"/>
              </a:rPr>
              <a:t>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/>
              <a:t>time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Can be quickly solved by divide and conquer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Subroutine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96975"/>
            <a:ext cx="8139113" cy="51847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Subroutines can be seen as parts of the programs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During the execution, go to the subroutine, do something, and come back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Subroutine helps to make “module”, and this makes programming design easy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represent unit of operations, reduce unnecessary repetitions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global design of programs would be clarified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Execution of a subroutine is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”call”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Divide and Conquer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424862" cy="532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① </a:t>
            </a:r>
            <a:r>
              <a:rPr lang="en-US" altLang="ja-JP" sz="2400" dirty="0"/>
              <a:t>Divide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a[0],…,a[n-1] </a:t>
            </a:r>
            <a:r>
              <a:rPr lang="en-US" altLang="ja-JP" sz="2400" dirty="0" smtClean="0"/>
              <a:t>into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a[0],…,a[k-1] </a:t>
            </a:r>
            <a:r>
              <a:rPr lang="en-US" altLang="ja-JP" sz="2400" dirty="0" smtClean="0"/>
              <a:t>and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a[k],…,a[n-1]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②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Find the maximum among those whose right side is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a[k-1]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--- left side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a[k]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maximum among intervals including either </a:t>
            </a:r>
            <a:r>
              <a:rPr lang="en-US" altLang="ja-JP" sz="2400" b="1" dirty="0">
                <a:solidFill>
                  <a:schemeClr val="accent2"/>
                </a:solidFill>
              </a:rPr>
              <a:t>a[k-1] </a:t>
            </a:r>
            <a:r>
              <a:rPr lang="en-US" altLang="ja-JP" sz="2400" dirty="0" smtClean="0"/>
              <a:t>or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a[k] </a:t>
            </a:r>
            <a:r>
              <a:rPr lang="en-US" altLang="ja-JP" sz="2400" dirty="0" smtClean="0"/>
              <a:t>is the concatenation of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②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and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(or,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②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or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③ </a:t>
            </a:r>
            <a:r>
              <a:rPr lang="en-US" altLang="ja-JP" sz="2400" dirty="0" smtClean="0"/>
              <a:t>itself)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④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Find max among intervals included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a[0],…,a[k-1]</a:t>
            </a:r>
            <a:r>
              <a:rPr lang="en-US" altLang="ja-JP" sz="2400" dirty="0" smtClean="0"/>
              <a:t>, and that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a[k],…,a[n-1]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All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①</a:t>
            </a:r>
            <a:r>
              <a:rPr lang="en-US" altLang="ja-JP" sz="2400" dirty="0" smtClean="0"/>
              <a:t>,</a:t>
            </a:r>
            <a:r>
              <a:rPr lang="ja-JP" altLang="en-US" sz="2400" dirty="0" smtClean="0">
                <a:sym typeface="Wingdings" pitchFamily="2" charset="2"/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②</a:t>
            </a:r>
            <a:r>
              <a:rPr lang="en-US" altLang="ja-JP" sz="2400" dirty="0">
                <a:sym typeface="Wingdings" pitchFamily="2" charset="2"/>
              </a:rPr>
              <a:t> </a:t>
            </a:r>
            <a:r>
              <a:rPr lang="en-US" altLang="ja-JP" sz="2400" dirty="0" smtClean="0"/>
              <a:t>and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③ </a:t>
            </a:r>
            <a:r>
              <a:rPr lang="en-US" altLang="ja-JP" sz="2400" dirty="0" smtClean="0"/>
              <a:t>are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time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when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 = n/2</a:t>
            </a:r>
            <a:r>
              <a:rPr lang="en-US" altLang="ja-JP" sz="2400" dirty="0" smtClean="0"/>
              <a:t>, the total computation time is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nlog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n)</a:t>
            </a:r>
            <a:r>
              <a:rPr lang="en-US" altLang="ja-JP" sz="2400" dirty="0" smtClean="0"/>
              <a:t>, same as merge sort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Column: Finding </a:t>
            </a:r>
            <a:r>
              <a:rPr lang="en-US" altLang="ja-JP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kth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Largest Value </a:t>
            </a:r>
            <a:endParaRPr lang="en-US" altLang="ja-JP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3950"/>
            <a:ext cx="8280400" cy="5400675"/>
          </a:xfrm>
          <a:solidFill>
            <a:schemeClr val="bg1"/>
          </a:solidFill>
          <a:ln w="15875">
            <a:solidFill>
              <a:srgbClr val="339966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ja-JP" altLang="en-US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Quick sort wants to need a (almost) central number quickly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Such a problem of finding the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largest element in a set of numbers is called </a:t>
            </a: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</a:rPr>
              <a:t>k-best problem</a:t>
            </a:r>
            <a:endParaRPr lang="ja-JP" altLang="en-US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 simple way is sorting, </a:t>
            </a:r>
            <a:r>
              <a:rPr lang="en-US" altLang="ja-JP" sz="2400" dirty="0"/>
              <a:t>but non-sense for quick sort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There is a sophisticated way of linear time computation without sorting analogy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Column: Finding </a:t>
            </a:r>
            <a:r>
              <a:rPr lang="en-US" altLang="ja-JP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kth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Largest Value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3950"/>
            <a:ext cx="8280400" cy="5400675"/>
          </a:xfrm>
          <a:solidFill>
            <a:schemeClr val="bg1"/>
          </a:solidFill>
          <a:ln w="15875">
            <a:solidFill>
              <a:srgbClr val="339966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ja-JP" altLang="en-US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Let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a[0],…,a[n-1] </a:t>
            </a:r>
            <a:r>
              <a:rPr lang="en-US" altLang="ja-JP" sz="2400" dirty="0" smtClean="0"/>
              <a:t>be the given numbers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Basic strategy is to choose a number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/>
              <a:t>, and partition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a[0],…,a[n-1] </a:t>
            </a:r>
            <a:r>
              <a:rPr lang="en-US" altLang="ja-JP" sz="2400" dirty="0" smtClean="0"/>
              <a:t>into those </a:t>
            </a:r>
            <a:r>
              <a:rPr lang="en-US" altLang="ja-JP" sz="2400" b="1" dirty="0">
                <a:solidFill>
                  <a:schemeClr val="accent2"/>
                </a:solidFill>
              </a:rPr>
              <a:t>≥ x </a:t>
            </a:r>
            <a:r>
              <a:rPr lang="en-US" altLang="ja-JP" sz="2400" dirty="0" smtClean="0"/>
              <a:t>and those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&lt; </a:t>
            </a:r>
            <a:r>
              <a:rPr lang="en-US" altLang="ja-JP" sz="2400" b="1" dirty="0">
                <a:solidFill>
                  <a:schemeClr val="accent2"/>
                </a:solidFill>
              </a:rPr>
              <a:t>x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If no less than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k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numbers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≥ 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/>
              <a:t>, the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≥</a:t>
            </a:r>
            <a:r>
              <a:rPr lang="ja-JP" altLang="en-US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x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find </a:t>
            </a:r>
            <a:r>
              <a:rPr lang="en-US" altLang="ja-JP" sz="2400" dirty="0"/>
              <a:t>the  </a:t>
            </a:r>
            <a:r>
              <a:rPr lang="en-US" altLang="ja-JP" sz="2400" dirty="0" err="1"/>
              <a:t>the</a:t>
            </a:r>
            <a:r>
              <a:rPr lang="en-US" altLang="ja-JP" sz="2400" dirty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among numbers </a:t>
            </a:r>
            <a:r>
              <a:rPr lang="en-US" altLang="ja-JP" sz="2400" b="1" dirty="0">
                <a:solidFill>
                  <a:schemeClr val="accent2"/>
                </a:solidFill>
              </a:rPr>
              <a:t>≥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If </a:t>
            </a:r>
            <a:r>
              <a:rPr lang="en-US" altLang="ja-JP" sz="2400" dirty="0" smtClean="0"/>
              <a:t>less </a:t>
            </a:r>
            <a:r>
              <a:rPr lang="en-US" altLang="ja-JP" sz="2400" dirty="0"/>
              <a:t>than</a:t>
            </a:r>
            <a:r>
              <a:rPr lang="ja-JP" altLang="en-US" sz="2400" dirty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numbers </a:t>
            </a:r>
            <a:r>
              <a:rPr lang="en-US" altLang="ja-JP" sz="2400" b="1" dirty="0">
                <a:solidFill>
                  <a:schemeClr val="accent2"/>
                </a:solidFill>
              </a:rPr>
              <a:t>≥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(say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k’</a:t>
            </a:r>
            <a:r>
              <a:rPr lang="en-US" altLang="ja-JP" sz="2400" dirty="0" smtClean="0"/>
              <a:t>), the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k</a:t>
            </a:r>
            <a:r>
              <a:rPr lang="en-US" altLang="ja-JP" sz="2400" dirty="0" err="1"/>
              <a:t>th</a:t>
            </a:r>
            <a:r>
              <a:rPr lang="en-US" altLang="ja-JP" sz="2400" dirty="0"/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&lt; x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find the  </a:t>
            </a:r>
            <a:r>
              <a:rPr lang="en-US" altLang="ja-JP" sz="2400" dirty="0" err="1"/>
              <a:t>the</a:t>
            </a:r>
            <a:r>
              <a:rPr lang="en-US" altLang="ja-JP" sz="2400" dirty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(k-k’)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among numbers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&lt; x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Repeat this. Efficiency depends on the choice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Column: Finding </a:t>
            </a:r>
            <a:r>
              <a:rPr lang="en-US" altLang="ja-JP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kth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Largest Value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(3)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3950"/>
            <a:ext cx="8280400" cy="5400675"/>
          </a:xfrm>
          <a:solidFill>
            <a:schemeClr val="bg1"/>
          </a:solidFill>
          <a:ln w="15875">
            <a:solidFill>
              <a:srgbClr val="339966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We use a “roughly center” as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               (for example, quick sort accepts such center)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Partition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a[0],…,a[n-1] </a:t>
            </a:r>
            <a:r>
              <a:rPr lang="en-US" altLang="ja-JP" sz="2400" dirty="0" smtClean="0"/>
              <a:t>into groups so that each group </a:t>
            </a:r>
            <a:r>
              <a:rPr lang="en-US" altLang="ja-JP" sz="2400" smtClean="0"/>
              <a:t>has </a:t>
            </a:r>
            <a:r>
              <a:rPr lang="en-US" altLang="ja-JP" sz="2400" smtClean="0"/>
              <a:t>seven </a:t>
            </a:r>
            <a:r>
              <a:rPr lang="en-US" altLang="ja-JP" sz="2400" dirty="0" smtClean="0"/>
              <a:t>numbers, and find the center of each group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                          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constant time ×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n/7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 O(n) </a:t>
            </a:r>
            <a:r>
              <a:rPr lang="en-US" altLang="ja-JP" sz="2400" dirty="0" smtClean="0"/>
              <a:t>time)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Find the center of the centers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</a:t>
            </a:r>
            <a:r>
              <a:rPr lang="en-US" altLang="ja-JP" sz="2400" dirty="0" smtClean="0"/>
              <a:t>(by solving k-best problem of size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1/7</a:t>
            </a:r>
            <a:r>
              <a:rPr lang="en-US" altLang="ja-JP" sz="2400" dirty="0" smtClean="0"/>
              <a:t>, recursively)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center is neither below ¼, nor above ¾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we solved recursive calls with size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3/4</a:t>
            </a:r>
            <a:r>
              <a:rPr lang="en-US" altLang="ja-JP" sz="2400" dirty="0" smtClean="0"/>
              <a:t> 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1/7</a:t>
            </a:r>
            <a:r>
              <a:rPr lang="en-US" altLang="ja-JP" sz="2400" dirty="0" smtClean="0"/>
              <a:t>, in total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25/28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Column: Finding </a:t>
            </a:r>
            <a:r>
              <a:rPr lang="en-US" altLang="ja-JP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kth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Largest Value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(4)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3950"/>
            <a:ext cx="8280400" cy="5400675"/>
          </a:xfrm>
          <a:solidFill>
            <a:schemeClr val="bg1"/>
          </a:solidFill>
          <a:ln w="15875">
            <a:solidFill>
              <a:srgbClr val="339966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ja-JP" altLang="en-US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Half of 7 (=3) is larger/smaller than center 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dirty="0"/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dirty="0"/>
          </a:p>
          <a:p>
            <a:pPr eaLnBrk="1" hangingPunct="1">
              <a:buFontTx/>
              <a:buNone/>
              <a:defRPr/>
            </a:pP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halves of the halves of all 7’s are larger than </a:t>
            </a:r>
            <a:r>
              <a:rPr lang="ja-JP" altLang="en-US" sz="2400" dirty="0" smtClean="0">
                <a:solidFill>
                  <a:srgbClr val="009900"/>
                </a:solidFill>
              </a:rPr>
              <a:t>●</a:t>
            </a:r>
            <a:endParaRPr lang="ja-JP" altLang="en-US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The halves of the halves of all 7’s are </a:t>
            </a:r>
            <a:r>
              <a:rPr lang="en-US" altLang="ja-JP" sz="2400" dirty="0" smtClean="0"/>
              <a:t>smaller </a:t>
            </a:r>
            <a:r>
              <a:rPr lang="en-US" altLang="ja-JP" sz="2400" dirty="0"/>
              <a:t>than </a:t>
            </a:r>
            <a:r>
              <a:rPr lang="ja-JP" altLang="en-US" sz="2400" dirty="0">
                <a:solidFill>
                  <a:srgbClr val="009900"/>
                </a:solidFill>
              </a:rPr>
              <a:t>●</a:t>
            </a:r>
            <a:endParaRPr lang="ja-JP" altLang="en-US" sz="2400" dirty="0"/>
          </a:p>
          <a:p>
            <a:pPr eaLnBrk="1" hangingPunct="1">
              <a:buFontTx/>
              <a:buNone/>
              <a:defRPr/>
            </a:pP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Thus, </a:t>
            </a:r>
            <a:r>
              <a:rPr lang="ja-JP" altLang="en-US" sz="2400" dirty="0" smtClean="0">
                <a:solidFill>
                  <a:srgbClr val="009900"/>
                </a:solidFill>
              </a:rPr>
              <a:t>● </a:t>
            </a:r>
            <a:r>
              <a:rPr lang="en-US" altLang="ja-JP" sz="2400" dirty="0" smtClean="0"/>
              <a:t>is no below, no above ¼</a:t>
            </a:r>
          </a:p>
        </p:txBody>
      </p:sp>
      <p:sp>
        <p:nvSpPr>
          <p:cNvPr id="208900" name="Rectangle 4"/>
          <p:cNvSpPr>
            <a:spLocks noChangeArrowheads="1"/>
          </p:cNvSpPr>
          <p:nvPr/>
        </p:nvSpPr>
        <p:spPr bwMode="auto">
          <a:xfrm>
            <a:off x="1619250" y="2060575"/>
            <a:ext cx="5545138" cy="1223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8901" name="Rectangle 5"/>
          <p:cNvSpPr>
            <a:spLocks noChangeArrowheads="1"/>
          </p:cNvSpPr>
          <p:nvPr/>
        </p:nvSpPr>
        <p:spPr bwMode="auto">
          <a:xfrm>
            <a:off x="1619250" y="2492375"/>
            <a:ext cx="5545138" cy="35877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5846" name="Oval 7"/>
          <p:cNvSpPr>
            <a:spLocks noChangeArrowheads="1"/>
          </p:cNvSpPr>
          <p:nvPr/>
        </p:nvSpPr>
        <p:spPr bwMode="auto">
          <a:xfrm>
            <a:off x="4283075" y="2516188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47" name="Rectangle 8"/>
          <p:cNvSpPr>
            <a:spLocks noChangeArrowheads="1"/>
          </p:cNvSpPr>
          <p:nvPr/>
        </p:nvSpPr>
        <p:spPr bwMode="auto">
          <a:xfrm>
            <a:off x="1619250" y="2492375"/>
            <a:ext cx="2520950" cy="792163"/>
          </a:xfrm>
          <a:prstGeom prst="rect">
            <a:avLst/>
          </a:prstGeom>
          <a:solidFill>
            <a:srgbClr val="FFFF99"/>
          </a:solidFill>
          <a:ln w="190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dirty="0" smtClean="0"/>
              <a:t>small</a:t>
            </a:r>
            <a:endParaRPr lang="ja-JP" altLang="en-US" dirty="0"/>
          </a:p>
        </p:txBody>
      </p:sp>
      <p:sp>
        <p:nvSpPr>
          <p:cNvPr id="35848" name="Rectangle 9"/>
          <p:cNvSpPr>
            <a:spLocks noChangeArrowheads="1"/>
          </p:cNvSpPr>
          <p:nvPr/>
        </p:nvSpPr>
        <p:spPr bwMode="auto">
          <a:xfrm>
            <a:off x="4643438" y="2060575"/>
            <a:ext cx="2520950" cy="792163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dirty="0"/>
              <a:t>l</a:t>
            </a:r>
            <a:r>
              <a:rPr lang="en-US" altLang="ja-JP" dirty="0" smtClean="0"/>
              <a:t>arge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Column: Finding </a:t>
            </a:r>
            <a:r>
              <a:rPr lang="en-US" altLang="ja-JP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kth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Largest Value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(5)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3950"/>
            <a:ext cx="8280400" cy="5400675"/>
          </a:xfrm>
          <a:solidFill>
            <a:schemeClr val="bg1"/>
          </a:solidFill>
          <a:ln w="15875">
            <a:solidFill>
              <a:srgbClr val="339966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problem size reduces to 25/28, </a:t>
            </a:r>
            <a:r>
              <a:rPr lang="en-US" altLang="ja-JP" sz="2400" dirty="0" err="1" smtClean="0"/>
              <a:t>everytime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division takes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 </a:t>
            </a:r>
            <a:r>
              <a:rPr lang="en-US" altLang="ja-JP" sz="2400" dirty="0"/>
              <a:t>time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total computation time is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 + (25/28)n + (25/28)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 + (25/28)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3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 …)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 ＝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）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8002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Matrix Multiplication</a:t>
            </a:r>
            <a:endParaRPr lang="ja-JP" alt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Matrix Multiplication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351837" cy="2159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Computing the product of two matrices is a quite fundamental operation, but it takes relatively long time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(cubic time of dimension)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Can we compute in a better way?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468313" y="4797425"/>
            <a:ext cx="1944687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16069" name="Rectangle 5"/>
          <p:cNvSpPr>
            <a:spLocks noChangeArrowheads="1"/>
          </p:cNvSpPr>
          <p:nvPr/>
        </p:nvSpPr>
        <p:spPr bwMode="auto">
          <a:xfrm>
            <a:off x="3348038" y="4797425"/>
            <a:ext cx="1873250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2663825" y="543083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5435600" y="544512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＝</a:t>
            </a:r>
          </a:p>
        </p:txBody>
      </p:sp>
      <p:sp>
        <p:nvSpPr>
          <p:cNvPr id="216072" name="Rectangle 8"/>
          <p:cNvSpPr>
            <a:spLocks noChangeArrowheads="1"/>
          </p:cNvSpPr>
          <p:nvPr/>
        </p:nvSpPr>
        <p:spPr bwMode="auto">
          <a:xfrm>
            <a:off x="6156325" y="4797425"/>
            <a:ext cx="1873250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Try Divide-and-Conquer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351837" cy="2159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Divide and conquer does work for sorting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 how about for matrix multiplication?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how do we divide? how do we merge (conquer)?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These issues are of the design of algorithms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17092" name="Rectangle 4"/>
          <p:cNvSpPr>
            <a:spLocks noChangeArrowheads="1"/>
          </p:cNvSpPr>
          <p:nvPr/>
        </p:nvSpPr>
        <p:spPr bwMode="auto">
          <a:xfrm>
            <a:off x="468313" y="4797425"/>
            <a:ext cx="1944687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17093" name="Rectangle 5"/>
          <p:cNvSpPr>
            <a:spLocks noChangeArrowheads="1"/>
          </p:cNvSpPr>
          <p:nvPr/>
        </p:nvSpPr>
        <p:spPr bwMode="auto">
          <a:xfrm>
            <a:off x="3348038" y="4797425"/>
            <a:ext cx="1873250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2663825" y="543083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5435600" y="544512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＝</a:t>
            </a:r>
          </a:p>
        </p:txBody>
      </p:sp>
      <p:sp>
        <p:nvSpPr>
          <p:cNvPr id="217096" name="Rectangle 8"/>
          <p:cNvSpPr>
            <a:spLocks noChangeArrowheads="1"/>
          </p:cNvSpPr>
          <p:nvPr/>
        </p:nvSpPr>
        <p:spPr bwMode="auto">
          <a:xfrm>
            <a:off x="6156325" y="4797425"/>
            <a:ext cx="1873250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Simple Decomposition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351838" cy="37449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Try a simple idea; divide left by rows, and the right by columns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product of two of them fills one block of the solution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en-US" altLang="ja-JP" sz="2400" dirty="0" smtClean="0"/>
              <a:t>the products of four combinations are needed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However, a “square matrix” changed to “rectangles”, thus recursive structure is not beautiful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468313" y="4797425"/>
            <a:ext cx="1944687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18117" name="Rectangle 5"/>
          <p:cNvSpPr>
            <a:spLocks noChangeArrowheads="1"/>
          </p:cNvSpPr>
          <p:nvPr/>
        </p:nvSpPr>
        <p:spPr bwMode="auto">
          <a:xfrm>
            <a:off x="3348038" y="4797425"/>
            <a:ext cx="1873250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2663825" y="543083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5435600" y="544512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＝</a:t>
            </a:r>
          </a:p>
        </p:txBody>
      </p:sp>
      <p:sp>
        <p:nvSpPr>
          <p:cNvPr id="218120" name="Rectangle 8"/>
          <p:cNvSpPr>
            <a:spLocks noChangeArrowheads="1"/>
          </p:cNvSpPr>
          <p:nvPr/>
        </p:nvSpPr>
        <p:spPr bwMode="auto">
          <a:xfrm>
            <a:off x="6156325" y="4797425"/>
            <a:ext cx="1873250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18121" name="Line 9"/>
          <p:cNvSpPr>
            <a:spLocks noChangeShapeType="1"/>
          </p:cNvSpPr>
          <p:nvPr/>
        </p:nvSpPr>
        <p:spPr bwMode="auto">
          <a:xfrm>
            <a:off x="468313" y="5661025"/>
            <a:ext cx="19431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8122" name="Line 10"/>
          <p:cNvSpPr>
            <a:spLocks noChangeShapeType="1"/>
          </p:cNvSpPr>
          <p:nvPr/>
        </p:nvSpPr>
        <p:spPr bwMode="auto">
          <a:xfrm>
            <a:off x="4284663" y="4797425"/>
            <a:ext cx="0" cy="1727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8123" name="Line 11"/>
          <p:cNvSpPr>
            <a:spLocks noChangeShapeType="1"/>
          </p:cNvSpPr>
          <p:nvPr/>
        </p:nvSpPr>
        <p:spPr bwMode="auto">
          <a:xfrm>
            <a:off x="6156325" y="5661025"/>
            <a:ext cx="1871663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8124" name="Line 12"/>
          <p:cNvSpPr>
            <a:spLocks noChangeShapeType="1"/>
          </p:cNvSpPr>
          <p:nvPr/>
        </p:nvSpPr>
        <p:spPr bwMode="auto">
          <a:xfrm>
            <a:off x="7092950" y="4797425"/>
            <a:ext cx="0" cy="1727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21" grpId="0" animBg="1"/>
      <p:bldP spid="218122" grpId="0" animBg="1"/>
      <p:bldP spid="218123" grpId="0" animBg="1"/>
      <p:bldP spid="2181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Recursive call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569325" cy="331214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In usual concepts, any kind of part includes itself as a part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However, subroutines can call their selves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(these self-calls are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”recursive calls”</a:t>
            </a:r>
            <a:r>
              <a:rPr lang="en-US" altLang="ja-JP" sz="2400" dirty="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One call of myself forms a loop-like structure, composed of the “begin of the loop to the subroutine call”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for loop can be written by a subroutine call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83568" y="4725144"/>
            <a:ext cx="5040560" cy="144016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006600"/>
                </a:solidFill>
              </a:rPr>
              <a:t>sub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(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 (</a:t>
            </a:r>
            <a:r>
              <a:rPr lang="en-US" altLang="ja-JP" sz="2000" dirty="0" smtClean="0">
                <a:solidFill>
                  <a:srgbClr val="C00000"/>
                </a:solidFill>
              </a:rPr>
              <a:t>“%s\n"</a:t>
            </a:r>
            <a:r>
              <a:rPr lang="en-US" altLang="ja-JP" sz="2000" dirty="0"/>
              <a:t>, 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/>
              <a:t>); </a:t>
            </a:r>
            <a:r>
              <a:rPr lang="en-US" altLang="ja-JP" sz="2000" dirty="0">
                <a:solidFill>
                  <a:srgbClr val="CC3300"/>
                </a:solidFill>
              </a:rPr>
              <a:t>//  print </a:t>
            </a:r>
            <a:r>
              <a:rPr lang="en-US" altLang="ja-JP" sz="2000" dirty="0" smtClean="0">
                <a:solidFill>
                  <a:srgbClr val="CC3300"/>
                </a:solidFill>
              </a:rPr>
              <a:t>the value of </a:t>
            </a:r>
            <a:r>
              <a:rPr lang="en-US" altLang="ja-JP" sz="2000" dirty="0" err="1" smtClean="0">
                <a:solidFill>
                  <a:srgbClr val="CC3300"/>
                </a:solidFill>
              </a:rPr>
              <a:t>i</a:t>
            </a:r>
            <a:endParaRPr lang="ja-JP" altLang="en-US" sz="2000" dirty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</a:t>
            </a:r>
            <a:r>
              <a:rPr lang="en-US" altLang="ja-JP" sz="2000" dirty="0" smtClean="0"/>
              <a:t>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(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 </a:t>
            </a:r>
            <a:r>
              <a:rPr lang="en-US" altLang="ja-JP" sz="2000" dirty="0" smtClean="0">
                <a:solidFill>
                  <a:schemeClr val="accent2"/>
                </a:solidFill>
              </a:rPr>
              <a:t>&lt; 100</a:t>
            </a:r>
            <a:r>
              <a:rPr lang="en-US" altLang="ja-JP" sz="2000" dirty="0" smtClean="0"/>
              <a:t>)</a:t>
            </a:r>
            <a:r>
              <a:rPr lang="en-US" altLang="ja-JP" sz="2000" dirty="0" smtClean="0">
                <a:solidFill>
                  <a:schemeClr val="accent2"/>
                </a:solidFill>
              </a:rPr>
              <a:t>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sub</a:t>
            </a:r>
            <a:r>
              <a:rPr lang="en-US" altLang="ja-JP" sz="2000" dirty="0" smtClean="0"/>
              <a:t> (</a:t>
            </a:r>
            <a:r>
              <a:rPr lang="en-US" altLang="ja-JP" sz="2000" dirty="0" smtClean="0">
                <a:solidFill>
                  <a:schemeClr val="accent2"/>
                </a:solidFill>
              </a:rPr>
              <a:t>i+1</a:t>
            </a:r>
            <a:r>
              <a:rPr lang="en-US" altLang="ja-JP" sz="2000" dirty="0" smtClean="0"/>
              <a:t>);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}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Further Decomposition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3950"/>
            <a:ext cx="8351838" cy="30257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Divide both matrix into four square matrices of the same sizes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Two products fills one block of the solution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e</a:t>
            </a:r>
            <a:r>
              <a:rPr lang="en-US" altLang="ja-JP" sz="2400" dirty="0" smtClean="0"/>
              <a:t>ight multiplication is needed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d</a:t>
            </a:r>
            <a:r>
              <a:rPr lang="en-US" altLang="ja-JP" sz="2400" dirty="0" smtClean="0"/>
              <a:t>irect recursive call works because of the same shape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Is it faster?   need some analysis…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19140" name="Rectangle 4"/>
          <p:cNvSpPr>
            <a:spLocks noChangeArrowheads="1"/>
          </p:cNvSpPr>
          <p:nvPr/>
        </p:nvSpPr>
        <p:spPr bwMode="auto">
          <a:xfrm>
            <a:off x="468313" y="4797425"/>
            <a:ext cx="1944687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9141" name="Rectangle 5"/>
          <p:cNvSpPr>
            <a:spLocks noChangeArrowheads="1"/>
          </p:cNvSpPr>
          <p:nvPr/>
        </p:nvSpPr>
        <p:spPr bwMode="auto">
          <a:xfrm>
            <a:off x="3348038" y="4797425"/>
            <a:ext cx="1873250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2663825" y="543083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5435600" y="544512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＝</a:t>
            </a:r>
          </a:p>
        </p:txBody>
      </p:sp>
      <p:sp>
        <p:nvSpPr>
          <p:cNvPr id="219144" name="Rectangle 8"/>
          <p:cNvSpPr>
            <a:spLocks noChangeArrowheads="1"/>
          </p:cNvSpPr>
          <p:nvPr/>
        </p:nvSpPr>
        <p:spPr bwMode="auto">
          <a:xfrm>
            <a:off x="6156325" y="4797425"/>
            <a:ext cx="1873250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19145" name="Line 9"/>
          <p:cNvSpPr>
            <a:spLocks noChangeShapeType="1"/>
          </p:cNvSpPr>
          <p:nvPr/>
        </p:nvSpPr>
        <p:spPr bwMode="auto">
          <a:xfrm>
            <a:off x="468313" y="5661025"/>
            <a:ext cx="19431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9146" name="Line 10"/>
          <p:cNvSpPr>
            <a:spLocks noChangeShapeType="1"/>
          </p:cNvSpPr>
          <p:nvPr/>
        </p:nvSpPr>
        <p:spPr bwMode="auto">
          <a:xfrm>
            <a:off x="4284663" y="4797425"/>
            <a:ext cx="0" cy="1727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9147" name="Line 11"/>
          <p:cNvSpPr>
            <a:spLocks noChangeShapeType="1"/>
          </p:cNvSpPr>
          <p:nvPr/>
        </p:nvSpPr>
        <p:spPr bwMode="auto">
          <a:xfrm>
            <a:off x="6156325" y="5661025"/>
            <a:ext cx="1871663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9148" name="Line 12"/>
          <p:cNvSpPr>
            <a:spLocks noChangeShapeType="1"/>
          </p:cNvSpPr>
          <p:nvPr/>
        </p:nvSpPr>
        <p:spPr bwMode="auto">
          <a:xfrm>
            <a:off x="7092950" y="4797425"/>
            <a:ext cx="0" cy="1727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9149" name="Line 13"/>
          <p:cNvSpPr>
            <a:spLocks noChangeShapeType="1"/>
          </p:cNvSpPr>
          <p:nvPr/>
        </p:nvSpPr>
        <p:spPr bwMode="auto">
          <a:xfrm>
            <a:off x="1403350" y="4797425"/>
            <a:ext cx="0" cy="1727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9150" name="Line 14"/>
          <p:cNvSpPr>
            <a:spLocks noChangeShapeType="1"/>
          </p:cNvSpPr>
          <p:nvPr/>
        </p:nvSpPr>
        <p:spPr bwMode="auto">
          <a:xfrm>
            <a:off x="3349625" y="5661025"/>
            <a:ext cx="1870075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9152" name="Text Box 16"/>
          <p:cNvSpPr txBox="1">
            <a:spLocks noChangeArrowheads="1"/>
          </p:cNvSpPr>
          <p:nvPr/>
        </p:nvSpPr>
        <p:spPr bwMode="auto">
          <a:xfrm>
            <a:off x="684213" y="494188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219153" name="Text Box 17"/>
          <p:cNvSpPr txBox="1">
            <a:spLocks noChangeArrowheads="1"/>
          </p:cNvSpPr>
          <p:nvPr/>
        </p:nvSpPr>
        <p:spPr bwMode="auto">
          <a:xfrm>
            <a:off x="1682750" y="49418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219154" name="Text Box 18"/>
          <p:cNvSpPr txBox="1">
            <a:spLocks noChangeArrowheads="1"/>
          </p:cNvSpPr>
          <p:nvPr/>
        </p:nvSpPr>
        <p:spPr bwMode="auto">
          <a:xfrm>
            <a:off x="684213" y="586263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219155" name="Text Box 19"/>
          <p:cNvSpPr txBox="1">
            <a:spLocks noChangeArrowheads="1"/>
          </p:cNvSpPr>
          <p:nvPr/>
        </p:nvSpPr>
        <p:spPr bwMode="auto">
          <a:xfrm>
            <a:off x="1682750" y="586263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D</a:t>
            </a:r>
          </a:p>
        </p:txBody>
      </p:sp>
      <p:sp>
        <p:nvSpPr>
          <p:cNvPr id="219156" name="Text Box 20"/>
          <p:cNvSpPr txBox="1">
            <a:spLocks noChangeArrowheads="1"/>
          </p:cNvSpPr>
          <p:nvPr/>
        </p:nvSpPr>
        <p:spPr bwMode="auto">
          <a:xfrm>
            <a:off x="3563938" y="49418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E</a:t>
            </a:r>
          </a:p>
        </p:txBody>
      </p:sp>
      <p:sp>
        <p:nvSpPr>
          <p:cNvPr id="219157" name="Text Box 21"/>
          <p:cNvSpPr txBox="1">
            <a:spLocks noChangeArrowheads="1"/>
          </p:cNvSpPr>
          <p:nvPr/>
        </p:nvSpPr>
        <p:spPr bwMode="auto">
          <a:xfrm>
            <a:off x="4572000" y="4941888"/>
            <a:ext cx="401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F</a:t>
            </a:r>
          </a:p>
        </p:txBody>
      </p:sp>
      <p:sp>
        <p:nvSpPr>
          <p:cNvPr id="219158" name="Text Box 22"/>
          <p:cNvSpPr txBox="1">
            <a:spLocks noChangeArrowheads="1"/>
          </p:cNvSpPr>
          <p:nvPr/>
        </p:nvSpPr>
        <p:spPr bwMode="auto">
          <a:xfrm>
            <a:off x="3594100" y="5862638"/>
            <a:ext cx="460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G</a:t>
            </a:r>
          </a:p>
        </p:txBody>
      </p:sp>
      <p:sp>
        <p:nvSpPr>
          <p:cNvPr id="219159" name="Text Box 23"/>
          <p:cNvSpPr txBox="1">
            <a:spLocks noChangeArrowheads="1"/>
          </p:cNvSpPr>
          <p:nvPr/>
        </p:nvSpPr>
        <p:spPr bwMode="auto">
          <a:xfrm>
            <a:off x="4543425" y="5876925"/>
            <a:ext cx="460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H</a:t>
            </a:r>
          </a:p>
        </p:txBody>
      </p:sp>
      <p:sp>
        <p:nvSpPr>
          <p:cNvPr id="219160" name="Text Box 24"/>
          <p:cNvSpPr txBox="1">
            <a:spLocks noChangeArrowheads="1"/>
          </p:cNvSpPr>
          <p:nvPr/>
        </p:nvSpPr>
        <p:spPr bwMode="auto">
          <a:xfrm>
            <a:off x="6156325" y="4724400"/>
            <a:ext cx="9001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AE</a:t>
            </a:r>
          </a:p>
          <a:p>
            <a:r>
              <a:rPr lang="en-US" altLang="ja-JP" b="1">
                <a:solidFill>
                  <a:schemeClr val="accent2"/>
                </a:solidFill>
              </a:rPr>
              <a:t>+BG</a:t>
            </a:r>
          </a:p>
        </p:txBody>
      </p:sp>
      <p:sp>
        <p:nvSpPr>
          <p:cNvPr id="219161" name="Text Box 25"/>
          <p:cNvSpPr txBox="1">
            <a:spLocks noChangeArrowheads="1"/>
          </p:cNvSpPr>
          <p:nvPr/>
        </p:nvSpPr>
        <p:spPr bwMode="auto">
          <a:xfrm>
            <a:off x="7154863" y="4724400"/>
            <a:ext cx="9001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AF</a:t>
            </a:r>
          </a:p>
          <a:p>
            <a:r>
              <a:rPr lang="en-US" altLang="ja-JP" b="1">
                <a:solidFill>
                  <a:schemeClr val="accent2"/>
                </a:solidFill>
              </a:rPr>
              <a:t>+BH</a:t>
            </a:r>
          </a:p>
        </p:txBody>
      </p:sp>
      <p:sp>
        <p:nvSpPr>
          <p:cNvPr id="219162" name="Text Box 26"/>
          <p:cNvSpPr txBox="1">
            <a:spLocks noChangeArrowheads="1"/>
          </p:cNvSpPr>
          <p:nvPr/>
        </p:nvSpPr>
        <p:spPr bwMode="auto">
          <a:xfrm>
            <a:off x="6156325" y="5645150"/>
            <a:ext cx="9207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CE</a:t>
            </a:r>
          </a:p>
          <a:p>
            <a:r>
              <a:rPr lang="en-US" altLang="ja-JP" b="1">
                <a:solidFill>
                  <a:schemeClr val="accent2"/>
                </a:solidFill>
              </a:rPr>
              <a:t>+DG</a:t>
            </a:r>
          </a:p>
        </p:txBody>
      </p:sp>
      <p:sp>
        <p:nvSpPr>
          <p:cNvPr id="219163" name="Text Box 27"/>
          <p:cNvSpPr txBox="1">
            <a:spLocks noChangeArrowheads="1"/>
          </p:cNvSpPr>
          <p:nvPr/>
        </p:nvSpPr>
        <p:spPr bwMode="auto">
          <a:xfrm>
            <a:off x="7154863" y="5645150"/>
            <a:ext cx="9207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CF</a:t>
            </a:r>
          </a:p>
          <a:p>
            <a:r>
              <a:rPr lang="en-US" altLang="ja-JP" b="1">
                <a:solidFill>
                  <a:schemeClr val="accent2"/>
                </a:solidFill>
              </a:rPr>
              <a:t>+DH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5" grpId="0" animBg="1"/>
      <p:bldP spid="219146" grpId="0" animBg="1"/>
      <p:bldP spid="219147" grpId="0" animBg="1"/>
      <p:bldP spid="219148" grpId="0" animBg="1"/>
      <p:bldP spid="219149" grpId="0" animBg="1"/>
      <p:bldP spid="219150" grpId="0" animBg="1"/>
      <p:bldP spid="219152" grpId="0"/>
      <p:bldP spid="219153" grpId="0"/>
      <p:bldP spid="219154" grpId="0"/>
      <p:bldP spid="219155" grpId="0"/>
      <p:bldP spid="219156" grpId="0"/>
      <p:bldP spid="219157" grpId="0"/>
      <p:bldP spid="219158" grpId="0"/>
      <p:bldP spid="219159" grpId="0"/>
      <p:bldP spid="219160" grpId="0"/>
      <p:bldP spid="219161" grpId="0"/>
      <p:bldP spid="219162" grpId="0"/>
      <p:bldP spid="21916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Recursive Formula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3950"/>
            <a:ext cx="8569325" cy="35290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Make a recursive formula representing the computation time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Let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T(n)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be the time by this algorithm for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dimensional matrix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divide/merge process needs matrix addition, thus is done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/>
              <a:t>time  </a:t>
            </a:r>
            <a:r>
              <a:rPr lang="en-US" altLang="ja-JP" sz="2400" dirty="0" smtClean="0">
                <a:sym typeface="Wingdings" panose="05000000000000000000" pitchFamily="2" charset="2"/>
              </a:rPr>
              <a:t>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/>
              <a:t> time with a constant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We have eight recursive calls of size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n/2</a:t>
            </a:r>
            <a:r>
              <a:rPr lang="en-US" altLang="ja-JP" sz="2400" dirty="0" smtClean="0"/>
              <a:t>, thus we have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T(n) = cn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+ 8T(n/2)</a:t>
            </a:r>
            <a:r>
              <a:rPr lang="en-US" altLang="ja-JP" sz="2400" dirty="0" smtClean="0"/>
              <a:t>  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20164" name="Rectangle 4"/>
          <p:cNvSpPr>
            <a:spLocks noChangeArrowheads="1"/>
          </p:cNvSpPr>
          <p:nvPr/>
        </p:nvSpPr>
        <p:spPr bwMode="auto">
          <a:xfrm>
            <a:off x="468313" y="4797425"/>
            <a:ext cx="1944687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0165" name="Rectangle 5"/>
          <p:cNvSpPr>
            <a:spLocks noChangeArrowheads="1"/>
          </p:cNvSpPr>
          <p:nvPr/>
        </p:nvSpPr>
        <p:spPr bwMode="auto">
          <a:xfrm>
            <a:off x="3348038" y="4797425"/>
            <a:ext cx="1873250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2663825" y="543083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5435600" y="544512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＝</a:t>
            </a:r>
          </a:p>
        </p:txBody>
      </p:sp>
      <p:sp>
        <p:nvSpPr>
          <p:cNvPr id="220168" name="Rectangle 8"/>
          <p:cNvSpPr>
            <a:spLocks noChangeArrowheads="1"/>
          </p:cNvSpPr>
          <p:nvPr/>
        </p:nvSpPr>
        <p:spPr bwMode="auto">
          <a:xfrm>
            <a:off x="6156325" y="4797425"/>
            <a:ext cx="1873250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468313" y="5661025"/>
            <a:ext cx="19431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4284663" y="4797425"/>
            <a:ext cx="0" cy="1727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>
            <a:off x="6156325" y="5661025"/>
            <a:ext cx="1871663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7092950" y="4797425"/>
            <a:ext cx="0" cy="1727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1403350" y="4797425"/>
            <a:ext cx="0" cy="1727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22" name="Line 14"/>
          <p:cNvSpPr>
            <a:spLocks noChangeShapeType="1"/>
          </p:cNvSpPr>
          <p:nvPr/>
        </p:nvSpPr>
        <p:spPr bwMode="auto">
          <a:xfrm>
            <a:off x="3349625" y="5661025"/>
            <a:ext cx="1870075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684213" y="494188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1682750" y="49418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43025" name="Text Box 17"/>
          <p:cNvSpPr txBox="1">
            <a:spLocks noChangeArrowheads="1"/>
          </p:cNvSpPr>
          <p:nvPr/>
        </p:nvSpPr>
        <p:spPr bwMode="auto">
          <a:xfrm>
            <a:off x="684213" y="586263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1682750" y="586263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D</a:t>
            </a:r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3563938" y="49418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E</a:t>
            </a:r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4572000" y="4941888"/>
            <a:ext cx="401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F</a:t>
            </a:r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3594100" y="5862638"/>
            <a:ext cx="460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G</a:t>
            </a:r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4543425" y="5876925"/>
            <a:ext cx="460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H</a:t>
            </a:r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6156325" y="4724400"/>
            <a:ext cx="9001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AE</a:t>
            </a:r>
          </a:p>
          <a:p>
            <a:r>
              <a:rPr lang="en-US" altLang="ja-JP" b="1">
                <a:solidFill>
                  <a:schemeClr val="accent2"/>
                </a:solidFill>
              </a:rPr>
              <a:t>+BG</a:t>
            </a: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7154863" y="4724400"/>
            <a:ext cx="9001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AF</a:t>
            </a:r>
          </a:p>
          <a:p>
            <a:r>
              <a:rPr lang="en-US" altLang="ja-JP" b="1">
                <a:solidFill>
                  <a:schemeClr val="accent2"/>
                </a:solidFill>
              </a:rPr>
              <a:t>+BH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6156325" y="5645150"/>
            <a:ext cx="9207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CE</a:t>
            </a:r>
          </a:p>
          <a:p>
            <a:r>
              <a:rPr lang="en-US" altLang="ja-JP" b="1">
                <a:solidFill>
                  <a:schemeClr val="accent2"/>
                </a:solidFill>
              </a:rPr>
              <a:t>+DG</a:t>
            </a:r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7154863" y="5645150"/>
            <a:ext cx="9207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CF</a:t>
            </a:r>
          </a:p>
          <a:p>
            <a:r>
              <a:rPr lang="en-US" altLang="ja-JP" b="1">
                <a:solidFill>
                  <a:schemeClr val="accent2"/>
                </a:solidFill>
              </a:rPr>
              <a:t>+DH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Solving Recursive Formula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3950"/>
            <a:ext cx="8642350" cy="554513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How is the function </a:t>
            </a:r>
            <a:r>
              <a:rPr lang="en-US" altLang="ja-JP" sz="2400" dirty="0" smtClean="0"/>
              <a:t>satisfying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T(n) = cn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+ 8T(n/2)</a:t>
            </a:r>
            <a:r>
              <a:rPr lang="en-US" altLang="ja-JP" sz="2400" dirty="0" smtClean="0"/>
              <a:t> ?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Draw a picture </a:t>
            </a:r>
            <a:r>
              <a:rPr lang="ja-JP" altLang="en-US" sz="2400" dirty="0" smtClean="0"/>
              <a:t>       </a:t>
            </a:r>
            <a:r>
              <a:rPr lang="en-US" altLang="ja-JP" sz="2400" dirty="0" smtClean="0"/>
              <a:t>(we assume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 = 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, for conciseness)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 problem of size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is divided into </a:t>
            </a:r>
            <a:r>
              <a:rPr lang="en-US" altLang="ja-JP" sz="2400" b="1" dirty="0">
                <a:solidFill>
                  <a:schemeClr val="accent2"/>
                </a:solidFill>
              </a:rPr>
              <a:t>8 </a:t>
            </a:r>
            <a:r>
              <a:rPr lang="en-US" altLang="ja-JP" sz="2400" dirty="0" smtClean="0"/>
              <a:t>problems of size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n/2</a:t>
            </a:r>
            <a:r>
              <a:rPr lang="en-US" altLang="ja-JP" sz="2400" dirty="0" smtClean="0"/>
              <a:t>,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 </a:t>
            </a:r>
            <a:r>
              <a:rPr lang="en-US" altLang="ja-JP" sz="2400" dirty="0" smtClean="0"/>
              <a:t>time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Each of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8 </a:t>
            </a:r>
            <a:r>
              <a:rPr lang="en-US" altLang="ja-JP" sz="2400" dirty="0" smtClean="0"/>
              <a:t>problems of size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n/2</a:t>
            </a:r>
            <a:r>
              <a:rPr lang="en-US" altLang="ja-JP" sz="2400" dirty="0" smtClean="0"/>
              <a:t> is divided into </a:t>
            </a:r>
            <a:r>
              <a:rPr lang="en-US" altLang="ja-JP" sz="2400" b="1" dirty="0">
                <a:solidFill>
                  <a:schemeClr val="accent2"/>
                </a:solidFill>
              </a:rPr>
              <a:t>8 </a:t>
            </a:r>
            <a:r>
              <a:rPr lang="en-US" altLang="ja-JP" sz="2400" dirty="0" smtClean="0"/>
              <a:t>problems of size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n/4</a:t>
            </a:r>
            <a:r>
              <a:rPr lang="en-US" altLang="ja-JP" sz="2400" dirty="0" smtClean="0"/>
              <a:t>,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c(n/2)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 </a:t>
            </a:r>
            <a:r>
              <a:rPr lang="en-US" altLang="ja-JP" sz="2400" dirty="0" smtClean="0"/>
              <a:t>time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Each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64</a:t>
            </a:r>
            <a:r>
              <a:rPr lang="en-US" altLang="ja-JP" sz="2400" dirty="0" smtClean="0"/>
              <a:t> problems of size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n/4</a:t>
            </a:r>
            <a:r>
              <a:rPr lang="en-US" altLang="ja-JP" sz="2400" dirty="0" smtClean="0"/>
              <a:t> is … (continue)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Finally, ??? problems of size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dirty="0" smtClean="0"/>
              <a:t> are solved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Solving Recursive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Formula (2)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3950"/>
            <a:ext cx="8642350" cy="554513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A problem of size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dirty="0"/>
              <a:t> is divided into </a:t>
            </a:r>
            <a:r>
              <a:rPr lang="en-US" altLang="ja-JP" sz="2400" b="1" dirty="0">
                <a:solidFill>
                  <a:schemeClr val="accent2"/>
                </a:solidFill>
              </a:rPr>
              <a:t>8 </a:t>
            </a:r>
            <a:r>
              <a:rPr lang="en-US" altLang="ja-JP" sz="2400" dirty="0"/>
              <a:t>problems of size </a:t>
            </a:r>
            <a:r>
              <a:rPr lang="en-US" altLang="ja-JP" sz="2400" b="1" dirty="0">
                <a:solidFill>
                  <a:schemeClr val="accent2"/>
                </a:solidFill>
              </a:rPr>
              <a:t>n/2</a:t>
            </a:r>
            <a:r>
              <a:rPr lang="en-US" altLang="ja-JP" sz="2400" dirty="0"/>
              <a:t>, in </a:t>
            </a:r>
            <a:r>
              <a:rPr lang="en-US" altLang="ja-JP" sz="2400" b="1" dirty="0">
                <a:solidFill>
                  <a:schemeClr val="accent2"/>
                </a:solidFill>
              </a:rPr>
              <a:t>cn</a:t>
            </a:r>
            <a:r>
              <a:rPr lang="en-US" altLang="ja-JP" sz="2400" b="1" baseline="30000" dirty="0">
                <a:solidFill>
                  <a:schemeClr val="accent2"/>
                </a:solidFill>
              </a:rPr>
              <a:t>2 </a:t>
            </a:r>
            <a:r>
              <a:rPr lang="en-US" altLang="ja-JP" sz="2400" dirty="0" smtClean="0"/>
              <a:t>time, and the </a:t>
            </a:r>
            <a:r>
              <a:rPr lang="en-US" altLang="ja-JP" sz="2400" b="1" dirty="0">
                <a:solidFill>
                  <a:schemeClr val="accent2"/>
                </a:solidFill>
              </a:rPr>
              <a:t>8</a:t>
            </a:r>
            <a:r>
              <a:rPr lang="en-US" altLang="ja-JP" sz="2400" dirty="0" smtClean="0"/>
              <a:t> problems are solved recursively, then…</a:t>
            </a:r>
            <a:endParaRPr lang="en-US" altLang="ja-JP" sz="2400" dirty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By going down 1 level, problem size gets half, and computation time increases to twice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total time doesn’t exceed twice the time spent in the lowest level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By going down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 = log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 </a:t>
            </a:r>
            <a:r>
              <a:rPr lang="en-US" altLang="ja-JP" sz="2400" dirty="0" smtClean="0"/>
              <a:t>levels, the problem size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dirty="0" smtClean="0"/>
              <a:t>, and no recursive call occurs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total computation time on the lowest level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×2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k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 cn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3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total computation time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O(cn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3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ja-JP" sz="2400" dirty="0" smtClean="0"/>
              <a:t>, so, no change…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 Case (1)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3950"/>
            <a:ext cx="8642350" cy="554513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Order </a:t>
            </a:r>
            <a:r>
              <a:rPr lang="en-US" altLang="ja-JP" sz="2400" dirty="0"/>
              <a:t>of </a:t>
            </a:r>
            <a:r>
              <a:rPr lang="en-US" altLang="ja-JP" sz="2400" b="1" dirty="0">
                <a:solidFill>
                  <a:schemeClr val="accent2"/>
                </a:solidFill>
              </a:rPr>
              <a:t>T(n) </a:t>
            </a:r>
            <a:r>
              <a:rPr lang="en-US" altLang="ja-JP" sz="2400" dirty="0" smtClean="0"/>
              <a:t>changes </a:t>
            </a:r>
            <a:r>
              <a:rPr lang="en-US" altLang="ja-JP" sz="2400" dirty="0"/>
              <a:t>as changes on </a:t>
            </a:r>
            <a:r>
              <a:rPr lang="en-US" altLang="ja-JP" sz="2400" dirty="0" smtClean="0"/>
              <a:t>the degree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/>
              <a:t>,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8</a:t>
            </a:r>
            <a:r>
              <a:rPr lang="en-US" altLang="ja-JP" sz="2400" dirty="0" smtClean="0"/>
              <a:t>, /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 </a:t>
            </a:r>
            <a:r>
              <a:rPr lang="en-US" altLang="ja-JP" sz="2400" dirty="0" smtClean="0"/>
              <a:t>of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T(n) = cn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+ 8T(n/2)</a:t>
            </a: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Let’s see how is the change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increase of the computation time by going down 1 level changes as the change of the degree of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/>
              <a:t>, and factor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8</a:t>
            </a: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/>
              <a:t>when </a:t>
            </a:r>
            <a:r>
              <a:rPr lang="en-US" altLang="ja-JP" sz="2400" b="1" dirty="0">
                <a:solidFill>
                  <a:schemeClr val="accent2"/>
                </a:solidFill>
              </a:rPr>
              <a:t>8 </a:t>
            </a:r>
            <a:r>
              <a:rPr lang="en-US" altLang="ja-JP" sz="2400" dirty="0" smtClean="0"/>
              <a:t>becomes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/>
              <a:t>, the time on the lower level will be half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 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The total time does not exceed twice of that of top-level,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/>
              <a:t>when </a:t>
            </a:r>
            <a:r>
              <a:rPr lang="en-US" altLang="ja-JP" sz="2400" b="1" dirty="0">
                <a:solidFill>
                  <a:schemeClr val="accent2"/>
                </a:solidFill>
              </a:rPr>
              <a:t>8 </a:t>
            </a:r>
            <a:r>
              <a:rPr lang="en-US" altLang="ja-JP" sz="2400" dirty="0"/>
              <a:t>becomes</a:t>
            </a:r>
            <a:r>
              <a:rPr lang="ja-JP" altLang="en-US" sz="2400" dirty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4</a:t>
            </a:r>
            <a:r>
              <a:rPr lang="en-US" altLang="ja-JP" sz="2400" dirty="0" smtClean="0"/>
              <a:t>, </a:t>
            </a:r>
            <a:r>
              <a:rPr lang="en-US" altLang="ja-JP" sz="2400" dirty="0"/>
              <a:t>the time on </a:t>
            </a:r>
            <a:r>
              <a:rPr lang="en-US" altLang="ja-JP" sz="2400" dirty="0" smtClean="0"/>
              <a:t>any </a:t>
            </a:r>
            <a:r>
              <a:rPr lang="en-US" altLang="ja-JP" sz="2400" dirty="0"/>
              <a:t>level will be </a:t>
            </a:r>
            <a:r>
              <a:rPr lang="en-US" altLang="ja-JP" sz="2400" dirty="0" smtClean="0"/>
              <a:t>the same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 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The </a:t>
            </a:r>
            <a:r>
              <a:rPr lang="en-US" altLang="ja-JP" sz="2400" dirty="0"/>
              <a:t>total </a:t>
            </a:r>
            <a:r>
              <a:rPr lang="en-US" altLang="ja-JP" sz="2400" dirty="0" smtClean="0"/>
              <a:t>time is (depth) × (time on top level), thus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log n)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Case (2)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3950"/>
            <a:ext cx="8642350" cy="554513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When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 </a:t>
            </a:r>
            <a:r>
              <a:rPr lang="en-US" altLang="ja-JP" sz="2400" dirty="0" smtClean="0"/>
              <a:t> becomes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, the computation time increases four times by one level down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The bottom computation time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/>
              <a:t> times the top level computation time, thus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3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dirty="0"/>
              <a:t>time </a:t>
            </a:r>
            <a:r>
              <a:rPr lang="en-US" altLang="ja-JP" sz="2400" dirty="0" smtClean="0"/>
              <a:t>in total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When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 </a:t>
            </a:r>
            <a:r>
              <a:rPr lang="en-US" altLang="ja-JP" sz="2400" dirty="0" smtClean="0"/>
              <a:t> becomes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4</a:t>
            </a:r>
            <a:r>
              <a:rPr lang="en-US" altLang="ja-JP" sz="2400" dirty="0"/>
              <a:t>, the computation time </a:t>
            </a:r>
            <a:r>
              <a:rPr lang="en-US" altLang="ja-JP" sz="2400" dirty="0" smtClean="0"/>
              <a:t>decreases to half </a:t>
            </a:r>
            <a:r>
              <a:rPr lang="en-US" altLang="ja-JP" sz="2400" dirty="0"/>
              <a:t>by one level </a:t>
            </a:r>
            <a:r>
              <a:rPr lang="en-US" altLang="ja-JP" sz="2400" dirty="0" smtClean="0"/>
              <a:t>down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total computation time is less than twice the top level computation time, thus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4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dirty="0"/>
              <a:t>time in total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when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 </a:t>
            </a:r>
            <a:r>
              <a:rPr lang="en-US" altLang="ja-JP" sz="2400" dirty="0" smtClean="0"/>
              <a:t> becomes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3</a:t>
            </a:r>
            <a:r>
              <a:rPr lang="en-US" altLang="ja-JP" sz="2400" dirty="0" smtClean="0"/>
              <a:t>, the computation time is same in any level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3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log n)</a:t>
            </a:r>
            <a:r>
              <a:rPr lang="en-US" altLang="ja-JP" sz="2400" dirty="0"/>
              <a:t> time in total</a:t>
            </a: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Case (3)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3950"/>
            <a:ext cx="8642350" cy="5545138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When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n/2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 becomes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n/4</a:t>
            </a:r>
            <a:r>
              <a:rPr lang="en-US" altLang="ja-JP" sz="2400" dirty="0" smtClean="0"/>
              <a:t>, </a:t>
            </a:r>
            <a:r>
              <a:rPr lang="en-US" altLang="ja-JP" sz="2400" dirty="0"/>
              <a:t>the computation time decreases to half by one level </a:t>
            </a:r>
            <a:r>
              <a:rPr lang="en-US" altLang="ja-JP" sz="2400" dirty="0" smtClean="0"/>
              <a:t>down, and the height of the recursion gets half</a:t>
            </a:r>
            <a:endParaRPr lang="en-US" altLang="ja-JP" sz="2400" dirty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the total sum of the computation time is less than twice the top level, thus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When </a:t>
            </a:r>
            <a:r>
              <a:rPr lang="en-US" altLang="ja-JP" sz="2400" b="1" dirty="0">
                <a:solidFill>
                  <a:schemeClr val="accent2"/>
                </a:solidFill>
              </a:rPr>
              <a:t>n/2</a:t>
            </a:r>
            <a:r>
              <a:rPr lang="en-US" altLang="ja-JP" sz="2400" b="1" baseline="30000" dirty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 becomes </a:t>
            </a:r>
            <a:r>
              <a:rPr lang="en-US" altLang="ja-JP" sz="2400" b="1" dirty="0">
                <a:solidFill>
                  <a:schemeClr val="accent2"/>
                </a:solidFill>
              </a:rPr>
              <a:t>n/4</a:t>
            </a:r>
            <a:r>
              <a:rPr lang="en-US" altLang="ja-JP" sz="2400" dirty="0" smtClean="0"/>
              <a:t>, and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b="1" baseline="30000" dirty="0">
                <a:solidFill>
                  <a:schemeClr val="accent2"/>
                </a:solidFill>
              </a:rPr>
              <a:t>2 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becomes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, </a:t>
            </a:r>
            <a:r>
              <a:rPr lang="en-US" altLang="ja-JP" sz="2400" dirty="0"/>
              <a:t>the computation time </a:t>
            </a:r>
            <a:r>
              <a:rPr lang="en-US" altLang="ja-JP" sz="2400" dirty="0" smtClean="0"/>
              <a:t>increases to double, and the </a:t>
            </a:r>
            <a:r>
              <a:rPr lang="en-US" altLang="ja-JP" sz="2400" dirty="0"/>
              <a:t>height of the recursion gets half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The computation time in the bottom level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1/2</a:t>
            </a:r>
            <a:r>
              <a:rPr lang="en-US" altLang="ja-JP" sz="2400" dirty="0" smtClean="0"/>
              <a:t> times the that in the top level, thus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3/2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 Case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(4)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3950"/>
            <a:ext cx="8642350" cy="554513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Generally, when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T(n) =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cn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bT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(n/c)</a:t>
            </a:r>
            <a:r>
              <a:rPr lang="en-US" altLang="ja-JP" sz="2400" dirty="0" smtClean="0"/>
              <a:t> holds,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top level dominates the total computation time if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 &gt;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log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dirty="0" smtClean="0"/>
              <a:t>, and total computation time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/>
              <a:t> </a:t>
            </a:r>
            <a:r>
              <a:rPr lang="en-US" altLang="ja-JP" sz="2400" dirty="0"/>
              <a:t>the </a:t>
            </a:r>
            <a:r>
              <a:rPr lang="en-US" altLang="ja-JP" sz="2400" dirty="0" smtClean="0"/>
              <a:t>bottom </a:t>
            </a:r>
            <a:r>
              <a:rPr lang="en-US" altLang="ja-JP" sz="2400" dirty="0"/>
              <a:t>level dominates the total computation time if </a:t>
            </a:r>
            <a:r>
              <a:rPr lang="en-US" altLang="ja-JP" sz="2400" b="1" dirty="0">
                <a:solidFill>
                  <a:schemeClr val="accent2"/>
                </a:solidFill>
              </a:rPr>
              <a:t>a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&lt;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log</a:t>
            </a:r>
            <a:r>
              <a:rPr lang="en-US" altLang="ja-JP" sz="2400" b="1" baseline="-25000" dirty="0" err="1">
                <a:solidFill>
                  <a:schemeClr val="accent2"/>
                </a:solidFill>
              </a:rPr>
              <a:t>c</a:t>
            </a:r>
            <a:r>
              <a:rPr lang="en-US" altLang="ja-JP" sz="2400" dirty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b</a:t>
            </a:r>
            <a:r>
              <a:rPr lang="en-US" altLang="ja-JP" sz="2400" dirty="0"/>
              <a:t>, and total computation time is </a:t>
            </a:r>
            <a:r>
              <a:rPr lang="en-US" altLang="ja-JP" sz="2400" b="1" dirty="0">
                <a:solidFill>
                  <a:schemeClr val="accent2"/>
                </a:solidFill>
              </a:rPr>
              <a:t>O(</a:t>
            </a:r>
            <a:r>
              <a:rPr lang="en-US" altLang="ja-JP" sz="2400" b="1" dirty="0" err="1">
                <a:solidFill>
                  <a:schemeClr val="accent2"/>
                </a:solidFill>
              </a:rPr>
              <a:t>n</a:t>
            </a:r>
            <a:r>
              <a:rPr lang="en-US" altLang="en-US" sz="2400" b="1" baseline="30000" dirty="0" err="1">
                <a:solidFill>
                  <a:schemeClr val="accent2"/>
                </a:solidFill>
              </a:rPr>
              <a:t>logc</a:t>
            </a:r>
            <a:r>
              <a:rPr lang="en-US" altLang="en-US" sz="2400" b="1" baseline="30000" dirty="0">
                <a:solidFill>
                  <a:schemeClr val="accent2"/>
                </a:solidFill>
              </a:rPr>
              <a:t> b</a:t>
            </a:r>
            <a:r>
              <a:rPr lang="en-US" altLang="ja-JP" sz="2400" b="1" dirty="0">
                <a:solidFill>
                  <a:schemeClr val="accent2"/>
                </a:solidFill>
              </a:rPr>
              <a:t>) 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the computation time in any level is the same </a:t>
            </a:r>
            <a:r>
              <a:rPr lang="en-US" altLang="ja-JP" sz="2400" dirty="0"/>
              <a:t>if </a:t>
            </a:r>
            <a:r>
              <a:rPr lang="en-US" altLang="ja-JP" sz="2400" b="1" dirty="0">
                <a:solidFill>
                  <a:schemeClr val="accent2"/>
                </a:solidFill>
              </a:rPr>
              <a:t>a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log</a:t>
            </a:r>
            <a:r>
              <a:rPr lang="en-US" altLang="ja-JP" sz="2400" b="1" baseline="-25000" dirty="0" err="1">
                <a:solidFill>
                  <a:schemeClr val="accent2"/>
                </a:solidFill>
              </a:rPr>
              <a:t>c</a:t>
            </a:r>
            <a:r>
              <a:rPr lang="en-US" altLang="ja-JP" sz="2400" dirty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b</a:t>
            </a:r>
            <a:r>
              <a:rPr lang="en-US" altLang="ja-JP" sz="2400" dirty="0"/>
              <a:t>, and total computation time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</a:t>
            </a:r>
            <a:r>
              <a:rPr lang="en-US" altLang="en-US" sz="2400" b="1" baseline="30000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dirty="0" err="1">
                <a:solidFill>
                  <a:schemeClr val="accent2"/>
                </a:solidFill>
              </a:rPr>
              <a:t>log</a:t>
            </a:r>
            <a:r>
              <a:rPr lang="en-US" altLang="ja-JP" sz="2400" b="1" dirty="0">
                <a:solidFill>
                  <a:schemeClr val="accent2"/>
                </a:solidFill>
              </a:rPr>
              <a:t> n) 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Fasten Multiplication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3950"/>
            <a:ext cx="8642350" cy="554513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previous approach solves each subproblem independently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 smtClean="0"/>
              <a:t> so, eight multiplications are needed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</a:t>
            </a:r>
            <a:r>
              <a:rPr lang="en-US" altLang="ja-JP" sz="2400" dirty="0" smtClean="0"/>
              <a:t> the recursive formula is in the case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 &lt;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log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 </a:t>
            </a:r>
            <a:r>
              <a:rPr lang="ja-JP" altLang="en-US" sz="2400" dirty="0" smtClean="0"/>
              <a:t>（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 &lt; log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8</a:t>
            </a:r>
            <a:r>
              <a:rPr lang="ja-JP" altLang="en-US" sz="2400" dirty="0" smtClean="0"/>
              <a:t>）</a:t>
            </a:r>
            <a:r>
              <a:rPr lang="en-US" altLang="ja-JP" sz="2400" dirty="0" smtClean="0"/>
              <a:t>, 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     </a:t>
            </a:r>
            <a:r>
              <a:rPr lang="en-US" altLang="ja-JP" sz="2400" dirty="0" smtClean="0"/>
              <a:t>thus, to get an improvement we have to reduce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8</a:t>
            </a:r>
            <a:r>
              <a:rPr lang="en-US" altLang="ja-JP" sz="2400" dirty="0" smtClean="0"/>
              <a:t>, or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n/2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There is a way to reduce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“8</a:t>
            </a:r>
            <a:r>
              <a:rPr lang="en-US" altLang="ja-JP" sz="2400" b="1" dirty="0">
                <a:solidFill>
                  <a:schemeClr val="accent2"/>
                </a:solidFill>
              </a:rPr>
              <a:t>”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468313" y="4797425"/>
            <a:ext cx="1944687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7333" name="Rectangle 5"/>
          <p:cNvSpPr>
            <a:spLocks noChangeArrowheads="1"/>
          </p:cNvSpPr>
          <p:nvPr/>
        </p:nvSpPr>
        <p:spPr bwMode="auto">
          <a:xfrm>
            <a:off x="3348038" y="4797425"/>
            <a:ext cx="1873250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2663825" y="543083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5435600" y="544512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＝</a:t>
            </a:r>
          </a:p>
        </p:txBody>
      </p:sp>
      <p:sp>
        <p:nvSpPr>
          <p:cNvPr id="227336" name="Rectangle 8"/>
          <p:cNvSpPr>
            <a:spLocks noChangeArrowheads="1"/>
          </p:cNvSpPr>
          <p:nvPr/>
        </p:nvSpPr>
        <p:spPr bwMode="auto">
          <a:xfrm>
            <a:off x="6156325" y="4797425"/>
            <a:ext cx="1873250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468313" y="5661025"/>
            <a:ext cx="19431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4284663" y="4797425"/>
            <a:ext cx="0" cy="1727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>
            <a:off x="6156325" y="5661025"/>
            <a:ext cx="1871663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>
            <a:off x="7092950" y="4797425"/>
            <a:ext cx="0" cy="1727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>
            <a:off x="1403350" y="4797425"/>
            <a:ext cx="0" cy="1727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>
            <a:off x="3349625" y="5661025"/>
            <a:ext cx="1870075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684213" y="494188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1682750" y="49418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684213" y="586263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1682750" y="586263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D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3563938" y="49418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E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4572000" y="4941888"/>
            <a:ext cx="401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F</a:t>
            </a: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3594100" y="5862638"/>
            <a:ext cx="460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G</a:t>
            </a:r>
          </a:p>
        </p:txBody>
      </p:sp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4543425" y="5876925"/>
            <a:ext cx="460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H</a:t>
            </a:r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6156325" y="4724400"/>
            <a:ext cx="9001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AE</a:t>
            </a:r>
          </a:p>
          <a:p>
            <a:r>
              <a:rPr lang="en-US" altLang="ja-JP" b="1">
                <a:solidFill>
                  <a:schemeClr val="accent2"/>
                </a:solidFill>
              </a:rPr>
              <a:t>+BG</a:t>
            </a:r>
          </a:p>
        </p:txBody>
      </p:sp>
      <p:sp>
        <p:nvSpPr>
          <p:cNvPr id="50200" name="Text Box 24"/>
          <p:cNvSpPr txBox="1">
            <a:spLocks noChangeArrowheads="1"/>
          </p:cNvSpPr>
          <p:nvPr/>
        </p:nvSpPr>
        <p:spPr bwMode="auto">
          <a:xfrm>
            <a:off x="7154863" y="4724400"/>
            <a:ext cx="9001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AF</a:t>
            </a:r>
          </a:p>
          <a:p>
            <a:r>
              <a:rPr lang="en-US" altLang="ja-JP" b="1">
                <a:solidFill>
                  <a:schemeClr val="accent2"/>
                </a:solidFill>
              </a:rPr>
              <a:t>+BH</a:t>
            </a:r>
          </a:p>
        </p:txBody>
      </p:sp>
      <p:sp>
        <p:nvSpPr>
          <p:cNvPr id="50201" name="Text Box 25"/>
          <p:cNvSpPr txBox="1">
            <a:spLocks noChangeArrowheads="1"/>
          </p:cNvSpPr>
          <p:nvPr/>
        </p:nvSpPr>
        <p:spPr bwMode="auto">
          <a:xfrm>
            <a:off x="6156325" y="5645150"/>
            <a:ext cx="9207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CE</a:t>
            </a:r>
          </a:p>
          <a:p>
            <a:r>
              <a:rPr lang="en-US" altLang="ja-JP" b="1">
                <a:solidFill>
                  <a:schemeClr val="accent2"/>
                </a:solidFill>
              </a:rPr>
              <a:t>+DG</a:t>
            </a: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7154863" y="5645150"/>
            <a:ext cx="9207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CF</a:t>
            </a:r>
          </a:p>
          <a:p>
            <a:r>
              <a:rPr lang="en-US" altLang="ja-JP" b="1">
                <a:solidFill>
                  <a:schemeClr val="accent2"/>
                </a:solidFill>
              </a:rPr>
              <a:t>+DH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Using Distributive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roperty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3950"/>
            <a:ext cx="8642350" cy="554513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Multiplication of addition will be addition of multiplications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Ex.)</a:t>
            </a:r>
            <a:r>
              <a:rPr lang="ja-JP" altLang="en-US" sz="2400" dirty="0" smtClean="0"/>
              <a:t>  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 + B)E = AE + BE   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B(G – E) = BG – BE   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Thus, deriving good tricks for combinations of such “conversions”, we can get the results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Ex.) 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AE + BE)    +     (BG </a:t>
            </a:r>
            <a:r>
              <a:rPr lang="en-US" altLang="ja-JP" sz="2400" dirty="0" smtClean="0">
                <a:solidFill>
                  <a:schemeClr val="accent2"/>
                </a:solidFill>
              </a:rPr>
              <a:t>–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BE)   =     AE+BG   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468313" y="4797425"/>
            <a:ext cx="1944687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3348038" y="4797425"/>
            <a:ext cx="1873250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2663825" y="543083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5435600" y="544512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＝</a:t>
            </a:r>
          </a:p>
        </p:txBody>
      </p:sp>
      <p:sp>
        <p:nvSpPr>
          <p:cNvPr id="235528" name="Rectangle 8"/>
          <p:cNvSpPr>
            <a:spLocks noChangeArrowheads="1"/>
          </p:cNvSpPr>
          <p:nvPr/>
        </p:nvSpPr>
        <p:spPr bwMode="auto">
          <a:xfrm>
            <a:off x="6156325" y="4797425"/>
            <a:ext cx="1873250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468313" y="5661025"/>
            <a:ext cx="19431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4284663" y="4797425"/>
            <a:ext cx="0" cy="1727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6156325" y="5661025"/>
            <a:ext cx="1871663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7092950" y="4797425"/>
            <a:ext cx="0" cy="1727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>
            <a:off x="1403350" y="4797425"/>
            <a:ext cx="0" cy="1727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3349625" y="5661025"/>
            <a:ext cx="1870075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684213" y="494188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1682750" y="49418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684213" y="586263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1682750" y="586263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D</a:t>
            </a: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3563938" y="49418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E</a:t>
            </a: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4572000" y="4941888"/>
            <a:ext cx="401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F</a:t>
            </a: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3594100" y="5862638"/>
            <a:ext cx="460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G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4543425" y="5876925"/>
            <a:ext cx="460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H</a:t>
            </a:r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6156325" y="4724400"/>
            <a:ext cx="9001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AE</a:t>
            </a:r>
          </a:p>
          <a:p>
            <a:r>
              <a:rPr lang="en-US" altLang="ja-JP" b="1">
                <a:solidFill>
                  <a:schemeClr val="accent2"/>
                </a:solidFill>
              </a:rPr>
              <a:t>+BG</a:t>
            </a:r>
          </a:p>
        </p:txBody>
      </p:sp>
      <p:sp>
        <p:nvSpPr>
          <p:cNvPr id="51224" name="Text Box 24"/>
          <p:cNvSpPr txBox="1">
            <a:spLocks noChangeArrowheads="1"/>
          </p:cNvSpPr>
          <p:nvPr/>
        </p:nvSpPr>
        <p:spPr bwMode="auto">
          <a:xfrm>
            <a:off x="7154863" y="4724400"/>
            <a:ext cx="9001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AF</a:t>
            </a:r>
          </a:p>
          <a:p>
            <a:r>
              <a:rPr lang="en-US" altLang="ja-JP" b="1">
                <a:solidFill>
                  <a:schemeClr val="accent2"/>
                </a:solidFill>
              </a:rPr>
              <a:t>+BH</a:t>
            </a:r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6156325" y="5645150"/>
            <a:ext cx="9207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CE</a:t>
            </a:r>
          </a:p>
          <a:p>
            <a:r>
              <a:rPr lang="en-US" altLang="ja-JP" b="1">
                <a:solidFill>
                  <a:schemeClr val="accent2"/>
                </a:solidFill>
              </a:rPr>
              <a:t>+DG</a:t>
            </a:r>
          </a:p>
        </p:txBody>
      </p:sp>
      <p:sp>
        <p:nvSpPr>
          <p:cNvPr id="51226" name="Text Box 26"/>
          <p:cNvSpPr txBox="1">
            <a:spLocks noChangeArrowheads="1"/>
          </p:cNvSpPr>
          <p:nvPr/>
        </p:nvSpPr>
        <p:spPr bwMode="auto">
          <a:xfrm>
            <a:off x="7154863" y="5645150"/>
            <a:ext cx="9207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CF</a:t>
            </a:r>
          </a:p>
          <a:p>
            <a:r>
              <a:rPr lang="en-US" altLang="ja-JP" b="1">
                <a:solidFill>
                  <a:schemeClr val="accent2"/>
                </a:solidFill>
              </a:rPr>
              <a:t>+DH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Exercise 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96975"/>
            <a:ext cx="8139113" cy="51847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Write a recursive call based loop for the following tasks, by a pseudo code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print numbers from 10 to 20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print even numbers from 50 to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20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print 1,2,…,9,10,10,9,…,1 by using “a” subroutine with printing two numbers in it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print a rectangle of “#” s of size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m×n</a:t>
            </a:r>
            <a:endParaRPr lang="en-US" altLang="ja-JP" sz="24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Change of the Recursive Formula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38163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 good way achieves getting the result with only seven multiplications (and several additions)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recursive formula changes from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T(n) = cn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+ 8T(n/2)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    </a:t>
            </a:r>
            <a:r>
              <a:rPr lang="en-US" altLang="ja-JP" sz="2400" dirty="0" smtClean="0">
                <a:sym typeface="Wingdings" panose="05000000000000000000" pitchFamily="2" charset="2"/>
              </a:rPr>
              <a:t></a:t>
            </a:r>
            <a:r>
              <a:rPr lang="ja-JP" altLang="en-US" sz="2400" dirty="0" smtClean="0"/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T(n) = cn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+ 7T(n/2)</a:t>
            </a: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The order is </a:t>
            </a:r>
            <a:r>
              <a:rPr lang="en-US" altLang="ja-JP" sz="2400" b="1" dirty="0">
                <a:solidFill>
                  <a:schemeClr val="accent2"/>
                </a:solidFill>
              </a:rPr>
              <a:t>O(cn</a:t>
            </a:r>
            <a:r>
              <a:rPr lang="en-US" altLang="ja-JP" sz="2400" b="1" baseline="30000" dirty="0">
                <a:solidFill>
                  <a:schemeClr val="accent2"/>
                </a:solidFill>
              </a:rPr>
              <a:t>2.80</a:t>
            </a:r>
            <a:r>
              <a:rPr lang="en-US" altLang="ja-JP" sz="2400" b="1" dirty="0">
                <a:solidFill>
                  <a:schemeClr val="accent2"/>
                </a:solidFill>
              </a:rPr>
              <a:t>)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since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log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7 = 2.80…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More and more sophisticated variation decompose into more than 100 </a:t>
            </a:r>
            <a:r>
              <a:rPr lang="en-US" altLang="ja-JP" sz="2400" dirty="0" err="1" smtClean="0"/>
              <a:t>subproblems</a:t>
            </a:r>
            <a:r>
              <a:rPr lang="en-US" altLang="ja-JP" sz="2400" dirty="0" smtClean="0"/>
              <a:t>, and attains order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O(cn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2.31…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236548" name="Rectangle 4"/>
          <p:cNvSpPr>
            <a:spLocks noChangeArrowheads="1"/>
          </p:cNvSpPr>
          <p:nvPr/>
        </p:nvSpPr>
        <p:spPr bwMode="auto">
          <a:xfrm>
            <a:off x="468313" y="5019675"/>
            <a:ext cx="1944687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3348038" y="5019675"/>
            <a:ext cx="1873250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2663825" y="565308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5435600" y="566737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＝</a:t>
            </a:r>
          </a:p>
        </p:txBody>
      </p:sp>
      <p:sp>
        <p:nvSpPr>
          <p:cNvPr id="236552" name="Rectangle 8"/>
          <p:cNvSpPr>
            <a:spLocks noChangeArrowheads="1"/>
          </p:cNvSpPr>
          <p:nvPr/>
        </p:nvSpPr>
        <p:spPr bwMode="auto">
          <a:xfrm>
            <a:off x="6156325" y="5019675"/>
            <a:ext cx="1873250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468313" y="5883275"/>
            <a:ext cx="19431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4284663" y="5019675"/>
            <a:ext cx="0" cy="1727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6156325" y="5883275"/>
            <a:ext cx="1871663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7092950" y="5019675"/>
            <a:ext cx="0" cy="1727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>
            <a:off x="1403350" y="5019675"/>
            <a:ext cx="0" cy="1727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3349625" y="5883275"/>
            <a:ext cx="1870075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684213" y="516413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1682750" y="51641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684213" y="608488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1682750" y="608488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D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3563938" y="51641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E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4572000" y="5164138"/>
            <a:ext cx="401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F</a:t>
            </a: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3594100" y="6084888"/>
            <a:ext cx="460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G</a:t>
            </a:r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4543425" y="6099175"/>
            <a:ext cx="460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H</a:t>
            </a: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6156325" y="4946650"/>
            <a:ext cx="9001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AE</a:t>
            </a:r>
          </a:p>
          <a:p>
            <a:r>
              <a:rPr lang="en-US" altLang="ja-JP" b="1">
                <a:solidFill>
                  <a:schemeClr val="accent2"/>
                </a:solidFill>
              </a:rPr>
              <a:t>+BG</a:t>
            </a:r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7154863" y="4946650"/>
            <a:ext cx="9001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AF</a:t>
            </a:r>
          </a:p>
          <a:p>
            <a:r>
              <a:rPr lang="en-US" altLang="ja-JP" b="1">
                <a:solidFill>
                  <a:schemeClr val="accent2"/>
                </a:solidFill>
              </a:rPr>
              <a:t>+BH</a:t>
            </a: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6156325" y="5867400"/>
            <a:ext cx="9207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CE</a:t>
            </a:r>
          </a:p>
          <a:p>
            <a:r>
              <a:rPr lang="en-US" altLang="ja-JP" b="1">
                <a:solidFill>
                  <a:schemeClr val="accent2"/>
                </a:solidFill>
              </a:rPr>
              <a:t>+DG</a:t>
            </a:r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7154863" y="5867400"/>
            <a:ext cx="9207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CF</a:t>
            </a:r>
          </a:p>
          <a:p>
            <a:r>
              <a:rPr lang="en-US" altLang="ja-JP" b="1">
                <a:solidFill>
                  <a:schemeClr val="accent2"/>
                </a:solidFill>
              </a:rPr>
              <a:t>+DH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8002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Sparse Matrix Multiplication</a:t>
            </a:r>
            <a:endParaRPr lang="ja-JP" alt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Does </a:t>
            </a:r>
            <a:r>
              <a:rPr lang="en-US" altLang="ja-JP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Sparcity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Help Multiplication?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8137525" cy="47513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Sparse matrices are efficient with sparse representations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Does the computation of multiplication become efficient?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No. All cells can be </a:t>
            </a:r>
            <a:r>
              <a:rPr lang="en-US" altLang="ja-JP" sz="2400" dirty="0"/>
              <a:t>non-zero </a:t>
            </a:r>
            <a:r>
              <a:rPr lang="en-US" altLang="ja-JP" sz="2400" dirty="0" smtClean="0"/>
              <a:t>in </a:t>
            </a:r>
            <a:r>
              <a:rPr lang="en-US" altLang="ja-JP" sz="2400" dirty="0"/>
              <a:t>the worst </a:t>
            </a:r>
            <a:r>
              <a:rPr lang="en-US" altLang="ja-JP" sz="2400" dirty="0" smtClean="0"/>
              <a:t>case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However, we are interested only in sparse matrices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Evaluate the computational cost of matrix multiplication in the term of the number of non-zero cells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Computation Time for Sparse Case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25538"/>
            <a:ext cx="8425755" cy="47513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</a:t>
            </a:r>
            <a:r>
              <a:rPr lang="en-US" altLang="ja-JP" sz="2400" dirty="0"/>
              <a:t>compute </a:t>
            </a:r>
            <a:r>
              <a:rPr lang="en-US" altLang="ja-JP" sz="2400" dirty="0" smtClean="0"/>
              <a:t>the </a:t>
            </a:r>
            <a:r>
              <a:rPr lang="en-US" altLang="ja-JP" sz="2400" dirty="0"/>
              <a:t>inner product </a:t>
            </a:r>
            <a:r>
              <a:rPr lang="en-US" altLang="ja-JP" sz="2400" dirty="0" smtClean="0"/>
              <a:t>of each column and each row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We compute the inner product of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row and each column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  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（</a:t>
            </a:r>
            <a:r>
              <a:rPr lang="en-US" altLang="ja-JP" sz="2400" dirty="0" smtClean="0"/>
              <a:t>#non-zeros in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err="1" smtClean="0"/>
              <a:t>-th</a:t>
            </a:r>
            <a:r>
              <a:rPr lang="en-US" altLang="ja-JP" sz="2400" dirty="0" smtClean="0"/>
              <a:t> row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）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×n   + 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（</a:t>
            </a:r>
            <a:r>
              <a:rPr lang="en-US" altLang="ja-JP" sz="2400" dirty="0" smtClean="0"/>
              <a:t>#non-zeros in 2</a:t>
            </a:r>
            <a:r>
              <a:rPr lang="en-US" altLang="ja-JP" sz="2400" baseline="30000" dirty="0" smtClean="0"/>
              <a:t>nd</a:t>
            </a:r>
            <a:r>
              <a:rPr lang="en-US" altLang="ja-JP" sz="2400" dirty="0" smtClean="0"/>
              <a:t> matrix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）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Do this for each column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chemeClr val="accent2"/>
                </a:solidFill>
              </a:rPr>
              <a:t>（</a:t>
            </a:r>
            <a:r>
              <a:rPr lang="en-US" altLang="ja-JP" sz="2400" dirty="0" smtClean="0"/>
              <a:t>#</a:t>
            </a:r>
            <a:r>
              <a:rPr lang="en-US" altLang="ja-JP" sz="2400" dirty="0"/>
              <a:t>non-zeros </a:t>
            </a:r>
            <a:r>
              <a:rPr lang="en-US" altLang="ja-JP" sz="2400" dirty="0" smtClean="0"/>
              <a:t>in 1</a:t>
            </a:r>
            <a:r>
              <a:rPr lang="en-US" altLang="ja-JP" sz="2400" baseline="30000" dirty="0" smtClean="0"/>
              <a:t>st</a:t>
            </a:r>
            <a:r>
              <a:rPr lang="en-US" altLang="ja-JP" sz="2400" dirty="0" smtClean="0"/>
              <a:t> matrix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）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×n  +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（</a:t>
            </a:r>
            <a:r>
              <a:rPr lang="en-US" altLang="ja-JP" sz="2400" dirty="0" smtClean="0"/>
              <a:t>#</a:t>
            </a:r>
            <a:r>
              <a:rPr lang="en-US" altLang="ja-JP" sz="2400" dirty="0"/>
              <a:t>non-zeros in </a:t>
            </a:r>
            <a:r>
              <a:rPr lang="en-US" altLang="ja-JP" sz="2400" dirty="0" smtClean="0"/>
              <a:t>2</a:t>
            </a:r>
            <a:r>
              <a:rPr lang="en-US" altLang="ja-JP" sz="2400" baseline="30000" dirty="0" smtClean="0"/>
              <a:t>nd</a:t>
            </a:r>
            <a:r>
              <a:rPr lang="en-US" altLang="ja-JP" sz="2400" dirty="0" smtClean="0"/>
              <a:t> matrix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）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×n</a:t>
            </a:r>
            <a:endParaRPr lang="ja-JP" altLang="en-US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If #non-zeros are smaller than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ja-JP" sz="2400" dirty="0" smtClean="0"/>
              <a:t>, we can improve the time complexity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Improving with Buckets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8137525" cy="47513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idea for fast matrix transpose with buckets can improve the time complexity more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consider the computation of the inner products of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err="1" smtClean="0"/>
              <a:t>-th</a:t>
            </a:r>
            <a:r>
              <a:rPr lang="en-US" altLang="ja-JP" sz="2400" dirty="0" smtClean="0"/>
              <a:t> row of the 1</a:t>
            </a:r>
            <a:r>
              <a:rPr lang="en-US" altLang="ja-JP" sz="2400" baseline="30000" dirty="0" smtClean="0"/>
              <a:t>st</a:t>
            </a:r>
            <a:r>
              <a:rPr lang="en-US" altLang="ja-JP" sz="2400" dirty="0" smtClean="0"/>
              <a:t> matrix and each column of the 2</a:t>
            </a:r>
            <a:r>
              <a:rPr lang="en-US" altLang="ja-JP" sz="2400" baseline="30000" dirty="0" smtClean="0"/>
              <a:t>nd</a:t>
            </a:r>
            <a:r>
              <a:rPr lang="en-US" altLang="ja-JP" sz="2400" dirty="0" smtClean="0"/>
              <a:t> matrix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i,j</a:t>
            </a:r>
            <a:r>
              <a:rPr lang="en-US" altLang="ja-JP" sz="2400" b="1" dirty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/>
              <a:t>denotes the inner product of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err="1" smtClean="0"/>
              <a:t>-th</a:t>
            </a:r>
            <a:r>
              <a:rPr lang="en-US" altLang="ja-JP" sz="2400" dirty="0" smtClean="0"/>
              <a:t> row and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column)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Let </a:t>
            </a:r>
            <a:r>
              <a:rPr lang="en-US" altLang="ja-JP" sz="2400" b="1" dirty="0">
                <a:solidFill>
                  <a:schemeClr val="accent2"/>
                </a:solidFill>
              </a:rPr>
              <a:t>l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</a:t>
            </a:r>
            <a:r>
              <a:rPr lang="en-US" altLang="ja-JP" sz="2400" b="1" dirty="0">
                <a:solidFill>
                  <a:schemeClr val="accent2"/>
                </a:solidFill>
              </a:rPr>
              <a:t>,…,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k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are the ID of columns having non-zero in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err="1" smtClean="0"/>
              <a:t>-th</a:t>
            </a:r>
            <a:r>
              <a:rPr lang="en-US" altLang="ja-JP" sz="2400" dirty="0" smtClean="0"/>
              <a:t> row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For computing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i,j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/>
              <a:t>for all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, compute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(l</a:t>
            </a:r>
            <a:r>
              <a:rPr lang="en-US" altLang="ja-JP" sz="2400" dirty="0" smtClean="0"/>
              <a:t>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cell in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err="1" smtClean="0"/>
              <a:t>-th</a:t>
            </a:r>
            <a:r>
              <a:rPr lang="en-US" altLang="ja-JP" sz="2400" dirty="0" smtClean="0"/>
              <a:t> row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 ×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(l</a:t>
            </a:r>
            <a:r>
              <a:rPr lang="en-US" altLang="ja-JP" sz="2400" dirty="0" smtClean="0"/>
              <a:t>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cell in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column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 </a:t>
            </a:r>
            <a:r>
              <a:rPr lang="en-US" altLang="ja-JP" sz="2400" dirty="0" smtClean="0"/>
              <a:t>for each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l=l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k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Positions to be Calculated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8137525" cy="47513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Green rows of the right matrix are those having non-zero cells in </a:t>
            </a:r>
            <a:r>
              <a:rPr lang="ja-JP" altLang="en-US" sz="2400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err="1" smtClean="0"/>
              <a:t>-th</a:t>
            </a:r>
            <a:r>
              <a:rPr lang="en-US" altLang="ja-JP" sz="2400" dirty="0" smtClean="0"/>
              <a:t> row in the left matrix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For each column, compute the product of cells</a:t>
            </a:r>
            <a:endParaRPr lang="ja-JP" altLang="en-US" sz="2400" dirty="0" smtClean="0"/>
          </a:p>
        </p:txBody>
      </p:sp>
      <p:sp>
        <p:nvSpPr>
          <p:cNvPr id="238596" name="Rectangle 4"/>
          <p:cNvSpPr>
            <a:spLocks noChangeArrowheads="1"/>
          </p:cNvSpPr>
          <p:nvPr/>
        </p:nvSpPr>
        <p:spPr bwMode="auto">
          <a:xfrm>
            <a:off x="3276600" y="2997200"/>
            <a:ext cx="2879725" cy="2665413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2051050" y="2492375"/>
            <a:ext cx="12442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err="1" smtClean="0"/>
              <a:t>-th</a:t>
            </a:r>
            <a:r>
              <a:rPr lang="en-US" altLang="ja-JP" sz="2400" dirty="0" smtClean="0"/>
              <a:t> row</a:t>
            </a:r>
            <a:endParaRPr lang="ja-JP" altLang="en-US" sz="2400" dirty="0"/>
          </a:p>
        </p:txBody>
      </p:sp>
      <p:sp>
        <p:nvSpPr>
          <p:cNvPr id="238598" name="Rectangle 6"/>
          <p:cNvSpPr>
            <a:spLocks noChangeArrowheads="1"/>
          </p:cNvSpPr>
          <p:nvPr/>
        </p:nvSpPr>
        <p:spPr bwMode="auto">
          <a:xfrm>
            <a:off x="2339975" y="2997200"/>
            <a:ext cx="360363" cy="2665413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38599" name="Oval 7"/>
          <p:cNvSpPr>
            <a:spLocks noChangeArrowheads="1"/>
          </p:cNvSpPr>
          <p:nvPr/>
        </p:nvSpPr>
        <p:spPr bwMode="auto">
          <a:xfrm>
            <a:off x="2411413" y="33575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38600" name="Oval 8"/>
          <p:cNvSpPr>
            <a:spLocks noChangeArrowheads="1"/>
          </p:cNvSpPr>
          <p:nvPr/>
        </p:nvSpPr>
        <p:spPr bwMode="auto">
          <a:xfrm>
            <a:off x="2411413" y="36449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38601" name="Oval 9"/>
          <p:cNvSpPr>
            <a:spLocks noChangeArrowheads="1"/>
          </p:cNvSpPr>
          <p:nvPr/>
        </p:nvSpPr>
        <p:spPr bwMode="auto">
          <a:xfrm>
            <a:off x="2411413" y="46529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38602" name="Oval 10"/>
          <p:cNvSpPr>
            <a:spLocks noChangeArrowheads="1"/>
          </p:cNvSpPr>
          <p:nvPr/>
        </p:nvSpPr>
        <p:spPr bwMode="auto">
          <a:xfrm>
            <a:off x="2411413" y="52292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38603" name="Rectangle 11"/>
          <p:cNvSpPr>
            <a:spLocks noChangeArrowheads="1"/>
          </p:cNvSpPr>
          <p:nvPr/>
        </p:nvSpPr>
        <p:spPr bwMode="auto">
          <a:xfrm rot="5400000">
            <a:off x="4572794" y="3934619"/>
            <a:ext cx="287337" cy="28797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38604" name="Rectangle 12"/>
          <p:cNvSpPr>
            <a:spLocks noChangeArrowheads="1"/>
          </p:cNvSpPr>
          <p:nvPr/>
        </p:nvSpPr>
        <p:spPr bwMode="auto">
          <a:xfrm rot="5400000">
            <a:off x="4572794" y="3358356"/>
            <a:ext cx="287338" cy="28797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38605" name="Rectangle 13"/>
          <p:cNvSpPr>
            <a:spLocks noChangeArrowheads="1"/>
          </p:cNvSpPr>
          <p:nvPr/>
        </p:nvSpPr>
        <p:spPr bwMode="auto">
          <a:xfrm rot="5400000">
            <a:off x="4572794" y="2350294"/>
            <a:ext cx="287337" cy="28797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38606" name="Rectangle 14"/>
          <p:cNvSpPr>
            <a:spLocks noChangeArrowheads="1"/>
          </p:cNvSpPr>
          <p:nvPr/>
        </p:nvSpPr>
        <p:spPr bwMode="auto">
          <a:xfrm rot="5400000">
            <a:off x="4572794" y="2061369"/>
            <a:ext cx="287337" cy="28797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3754437" y="2474374"/>
            <a:ext cx="16433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right matrix</a:t>
            </a:r>
            <a:endParaRPr lang="ja-JP" altLang="en-US" sz="2400" dirty="0"/>
          </a:p>
        </p:txBody>
      </p:sp>
      <p:sp>
        <p:nvSpPr>
          <p:cNvPr id="238608" name="Rectangle 16"/>
          <p:cNvSpPr>
            <a:spLocks noChangeArrowheads="1"/>
          </p:cNvSpPr>
          <p:nvPr/>
        </p:nvSpPr>
        <p:spPr bwMode="auto">
          <a:xfrm rot="5400000">
            <a:off x="4500563" y="4797425"/>
            <a:ext cx="431800" cy="2879725"/>
          </a:xfrm>
          <a:prstGeom prst="rect">
            <a:avLst/>
          </a:prstGeom>
          <a:solidFill>
            <a:srgbClr val="FFFFFF"/>
          </a:solidFill>
          <a:ln w="19050">
            <a:solidFill>
              <a:srgbClr val="9933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>
            <a:off x="3563938" y="60213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>
            <a:off x="3851275" y="60213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0435" name="Line 19"/>
          <p:cNvSpPr>
            <a:spLocks noChangeShapeType="1"/>
          </p:cNvSpPr>
          <p:nvPr/>
        </p:nvSpPr>
        <p:spPr bwMode="auto">
          <a:xfrm>
            <a:off x="4138613" y="60213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0436" name="Line 20"/>
          <p:cNvSpPr>
            <a:spLocks noChangeShapeType="1"/>
          </p:cNvSpPr>
          <p:nvPr/>
        </p:nvSpPr>
        <p:spPr bwMode="auto">
          <a:xfrm>
            <a:off x="4425950" y="60213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0437" name="Line 21"/>
          <p:cNvSpPr>
            <a:spLocks noChangeShapeType="1"/>
          </p:cNvSpPr>
          <p:nvPr/>
        </p:nvSpPr>
        <p:spPr bwMode="auto">
          <a:xfrm>
            <a:off x="4713288" y="60213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0438" name="Line 22"/>
          <p:cNvSpPr>
            <a:spLocks noChangeShapeType="1"/>
          </p:cNvSpPr>
          <p:nvPr/>
        </p:nvSpPr>
        <p:spPr bwMode="auto">
          <a:xfrm>
            <a:off x="5000625" y="60213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0439" name="Line 23"/>
          <p:cNvSpPr>
            <a:spLocks noChangeShapeType="1"/>
          </p:cNvSpPr>
          <p:nvPr/>
        </p:nvSpPr>
        <p:spPr bwMode="auto">
          <a:xfrm>
            <a:off x="5287963" y="60213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0440" name="Line 24"/>
          <p:cNvSpPr>
            <a:spLocks noChangeShapeType="1"/>
          </p:cNvSpPr>
          <p:nvPr/>
        </p:nvSpPr>
        <p:spPr bwMode="auto">
          <a:xfrm>
            <a:off x="5575300" y="60213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0441" name="Line 25"/>
          <p:cNvSpPr>
            <a:spLocks noChangeShapeType="1"/>
          </p:cNvSpPr>
          <p:nvPr/>
        </p:nvSpPr>
        <p:spPr bwMode="auto">
          <a:xfrm>
            <a:off x="5862638" y="60213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Change the Order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424863" cy="52562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Finding non-zero cells in the dark green rows, in a column (of right matrix) takes time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It is much easier if we find non-zero cells in each row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That is, we scan the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err="1" smtClean="0"/>
              <a:t>-th</a:t>
            </a:r>
            <a:r>
              <a:rPr lang="en-US" altLang="ja-JP" sz="2400" dirty="0" smtClean="0"/>
              <a:t> row, and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compute the product with each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non-zero cell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computed product is added to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the box on the bottom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after scanning all rows, the boxes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are being inner products</a:t>
            </a:r>
          </a:p>
        </p:txBody>
      </p:sp>
      <p:sp>
        <p:nvSpPr>
          <p:cNvPr id="239620" name="Rectangle 4"/>
          <p:cNvSpPr>
            <a:spLocks noChangeArrowheads="1"/>
          </p:cNvSpPr>
          <p:nvPr/>
        </p:nvSpPr>
        <p:spPr bwMode="auto">
          <a:xfrm>
            <a:off x="6013450" y="3213100"/>
            <a:ext cx="2879725" cy="2665413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5054600" y="2708275"/>
            <a:ext cx="12442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err="1" smtClean="0"/>
              <a:t>-th</a:t>
            </a:r>
            <a:r>
              <a:rPr lang="en-US" altLang="ja-JP" sz="2400" dirty="0" smtClean="0"/>
              <a:t> row</a:t>
            </a:r>
            <a:endParaRPr lang="ja-JP" altLang="en-US" sz="2400" dirty="0"/>
          </a:p>
        </p:txBody>
      </p:sp>
      <p:sp>
        <p:nvSpPr>
          <p:cNvPr id="239622" name="Rectangle 6"/>
          <p:cNvSpPr>
            <a:spLocks noChangeArrowheads="1"/>
          </p:cNvSpPr>
          <p:nvPr/>
        </p:nvSpPr>
        <p:spPr bwMode="auto">
          <a:xfrm>
            <a:off x="5343525" y="3213100"/>
            <a:ext cx="360363" cy="2665413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39623" name="Oval 7"/>
          <p:cNvSpPr>
            <a:spLocks noChangeArrowheads="1"/>
          </p:cNvSpPr>
          <p:nvPr/>
        </p:nvSpPr>
        <p:spPr bwMode="auto">
          <a:xfrm>
            <a:off x="5414963" y="35734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39624" name="Oval 8"/>
          <p:cNvSpPr>
            <a:spLocks noChangeArrowheads="1"/>
          </p:cNvSpPr>
          <p:nvPr/>
        </p:nvSpPr>
        <p:spPr bwMode="auto">
          <a:xfrm>
            <a:off x="5414963" y="38608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39625" name="Oval 9"/>
          <p:cNvSpPr>
            <a:spLocks noChangeArrowheads="1"/>
          </p:cNvSpPr>
          <p:nvPr/>
        </p:nvSpPr>
        <p:spPr bwMode="auto">
          <a:xfrm>
            <a:off x="5414963" y="48688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39626" name="Oval 10"/>
          <p:cNvSpPr>
            <a:spLocks noChangeArrowheads="1"/>
          </p:cNvSpPr>
          <p:nvPr/>
        </p:nvSpPr>
        <p:spPr bwMode="auto">
          <a:xfrm>
            <a:off x="5414963" y="54451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39627" name="Rectangle 11"/>
          <p:cNvSpPr>
            <a:spLocks noChangeArrowheads="1"/>
          </p:cNvSpPr>
          <p:nvPr/>
        </p:nvSpPr>
        <p:spPr bwMode="auto">
          <a:xfrm rot="5400000">
            <a:off x="7309644" y="4150519"/>
            <a:ext cx="287337" cy="28797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39628" name="Rectangle 12"/>
          <p:cNvSpPr>
            <a:spLocks noChangeArrowheads="1"/>
          </p:cNvSpPr>
          <p:nvPr/>
        </p:nvSpPr>
        <p:spPr bwMode="auto">
          <a:xfrm rot="5400000">
            <a:off x="7309644" y="3574256"/>
            <a:ext cx="287338" cy="28797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39629" name="Rectangle 13"/>
          <p:cNvSpPr>
            <a:spLocks noChangeArrowheads="1"/>
          </p:cNvSpPr>
          <p:nvPr/>
        </p:nvSpPr>
        <p:spPr bwMode="auto">
          <a:xfrm rot="5400000">
            <a:off x="7309644" y="2566194"/>
            <a:ext cx="287337" cy="28797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39630" name="Rectangle 14"/>
          <p:cNvSpPr>
            <a:spLocks noChangeArrowheads="1"/>
          </p:cNvSpPr>
          <p:nvPr/>
        </p:nvSpPr>
        <p:spPr bwMode="auto">
          <a:xfrm rot="5400000">
            <a:off x="7309644" y="2277269"/>
            <a:ext cx="287337" cy="28797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6516688" y="2616200"/>
            <a:ext cx="16433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right matrix</a:t>
            </a:r>
            <a:endParaRPr lang="ja-JP" altLang="en-US" sz="2400" dirty="0"/>
          </a:p>
        </p:txBody>
      </p:sp>
      <p:sp>
        <p:nvSpPr>
          <p:cNvPr id="239632" name="Rectangle 16"/>
          <p:cNvSpPr>
            <a:spLocks noChangeArrowheads="1"/>
          </p:cNvSpPr>
          <p:nvPr/>
        </p:nvSpPr>
        <p:spPr bwMode="auto">
          <a:xfrm rot="5400000">
            <a:off x="7237413" y="5013325"/>
            <a:ext cx="431800" cy="2879725"/>
          </a:xfrm>
          <a:prstGeom prst="rect">
            <a:avLst/>
          </a:prstGeom>
          <a:solidFill>
            <a:srgbClr val="FFFFFF"/>
          </a:solidFill>
          <a:ln w="19050">
            <a:solidFill>
              <a:srgbClr val="9933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>
            <a:off x="6300788" y="62372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>
            <a:off x="6588125" y="62372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59" name="Line 19"/>
          <p:cNvSpPr>
            <a:spLocks noChangeShapeType="1"/>
          </p:cNvSpPr>
          <p:nvPr/>
        </p:nvSpPr>
        <p:spPr bwMode="auto">
          <a:xfrm>
            <a:off x="6875463" y="62372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60" name="Line 20"/>
          <p:cNvSpPr>
            <a:spLocks noChangeShapeType="1"/>
          </p:cNvSpPr>
          <p:nvPr/>
        </p:nvSpPr>
        <p:spPr bwMode="auto">
          <a:xfrm>
            <a:off x="7162800" y="62372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61" name="Line 21"/>
          <p:cNvSpPr>
            <a:spLocks noChangeShapeType="1"/>
          </p:cNvSpPr>
          <p:nvPr/>
        </p:nvSpPr>
        <p:spPr bwMode="auto">
          <a:xfrm>
            <a:off x="7450138" y="62372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62" name="Line 22"/>
          <p:cNvSpPr>
            <a:spLocks noChangeShapeType="1"/>
          </p:cNvSpPr>
          <p:nvPr/>
        </p:nvSpPr>
        <p:spPr bwMode="auto">
          <a:xfrm>
            <a:off x="7737475" y="62372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63" name="Line 23"/>
          <p:cNvSpPr>
            <a:spLocks noChangeShapeType="1"/>
          </p:cNvSpPr>
          <p:nvPr/>
        </p:nvSpPr>
        <p:spPr bwMode="auto">
          <a:xfrm>
            <a:off x="8024813" y="62372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64" name="Line 24"/>
          <p:cNvSpPr>
            <a:spLocks noChangeShapeType="1"/>
          </p:cNvSpPr>
          <p:nvPr/>
        </p:nvSpPr>
        <p:spPr bwMode="auto">
          <a:xfrm>
            <a:off x="8312150" y="62372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65" name="Line 25"/>
          <p:cNvSpPr>
            <a:spLocks noChangeShapeType="1"/>
          </p:cNvSpPr>
          <p:nvPr/>
        </p:nvSpPr>
        <p:spPr bwMode="auto">
          <a:xfrm>
            <a:off x="8599488" y="62372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9642" name="AutoShape 26"/>
          <p:cNvSpPr>
            <a:spLocks noChangeArrowheads="1"/>
          </p:cNvSpPr>
          <p:nvPr/>
        </p:nvSpPr>
        <p:spPr bwMode="auto">
          <a:xfrm>
            <a:off x="4787900" y="3500438"/>
            <a:ext cx="4176713" cy="433387"/>
          </a:xfrm>
          <a:prstGeom prst="roundRect">
            <a:avLst>
              <a:gd name="adj" fmla="val 16667"/>
            </a:avLst>
          </a:prstGeom>
          <a:solidFill>
            <a:schemeClr val="accent2">
              <a:alpha val="30196"/>
            </a:schemeClr>
          </a:solidFill>
          <a:ln w="254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42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Sparcity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 Rows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424863" cy="52562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prepare array list for rows in the right matrix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finding non-zero cells will be easy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So, both matrices (left and right)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should stored in the same way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(adjacency array for row direction)</a:t>
            </a:r>
          </a:p>
        </p:txBody>
      </p:sp>
      <p:sp>
        <p:nvSpPr>
          <p:cNvPr id="240644" name="Rectangle 4"/>
          <p:cNvSpPr>
            <a:spLocks noChangeArrowheads="1"/>
          </p:cNvSpPr>
          <p:nvPr/>
        </p:nvSpPr>
        <p:spPr bwMode="auto">
          <a:xfrm>
            <a:off x="6013450" y="3213100"/>
            <a:ext cx="2879725" cy="2665413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4900787" y="2636912"/>
            <a:ext cx="12442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err="1" smtClean="0"/>
              <a:t>-th</a:t>
            </a:r>
            <a:r>
              <a:rPr lang="en-US" altLang="ja-JP" sz="2400" dirty="0" smtClean="0"/>
              <a:t> row</a:t>
            </a:r>
            <a:endParaRPr lang="ja-JP" altLang="en-US" sz="2400" dirty="0"/>
          </a:p>
        </p:txBody>
      </p:sp>
      <p:sp>
        <p:nvSpPr>
          <p:cNvPr id="240646" name="Rectangle 6"/>
          <p:cNvSpPr>
            <a:spLocks noChangeArrowheads="1"/>
          </p:cNvSpPr>
          <p:nvPr/>
        </p:nvSpPr>
        <p:spPr bwMode="auto">
          <a:xfrm>
            <a:off x="5343525" y="3213100"/>
            <a:ext cx="360363" cy="2665413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0647" name="Oval 7"/>
          <p:cNvSpPr>
            <a:spLocks noChangeArrowheads="1"/>
          </p:cNvSpPr>
          <p:nvPr/>
        </p:nvSpPr>
        <p:spPr bwMode="auto">
          <a:xfrm>
            <a:off x="5414963" y="35734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0648" name="Oval 8"/>
          <p:cNvSpPr>
            <a:spLocks noChangeArrowheads="1"/>
          </p:cNvSpPr>
          <p:nvPr/>
        </p:nvSpPr>
        <p:spPr bwMode="auto">
          <a:xfrm>
            <a:off x="5414963" y="38608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0649" name="Oval 9"/>
          <p:cNvSpPr>
            <a:spLocks noChangeArrowheads="1"/>
          </p:cNvSpPr>
          <p:nvPr/>
        </p:nvSpPr>
        <p:spPr bwMode="auto">
          <a:xfrm>
            <a:off x="5414963" y="48688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0650" name="Oval 10"/>
          <p:cNvSpPr>
            <a:spLocks noChangeArrowheads="1"/>
          </p:cNvSpPr>
          <p:nvPr/>
        </p:nvSpPr>
        <p:spPr bwMode="auto">
          <a:xfrm>
            <a:off x="5414963" y="54451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0651" name="Rectangle 11"/>
          <p:cNvSpPr>
            <a:spLocks noChangeArrowheads="1"/>
          </p:cNvSpPr>
          <p:nvPr/>
        </p:nvSpPr>
        <p:spPr bwMode="auto">
          <a:xfrm rot="5400000">
            <a:off x="7309644" y="4150519"/>
            <a:ext cx="287337" cy="28797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0652" name="Rectangle 12"/>
          <p:cNvSpPr>
            <a:spLocks noChangeArrowheads="1"/>
          </p:cNvSpPr>
          <p:nvPr/>
        </p:nvSpPr>
        <p:spPr bwMode="auto">
          <a:xfrm rot="5400000">
            <a:off x="7309644" y="3574256"/>
            <a:ext cx="287338" cy="28797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0653" name="Rectangle 13"/>
          <p:cNvSpPr>
            <a:spLocks noChangeArrowheads="1"/>
          </p:cNvSpPr>
          <p:nvPr/>
        </p:nvSpPr>
        <p:spPr bwMode="auto">
          <a:xfrm rot="5400000">
            <a:off x="7309644" y="2566194"/>
            <a:ext cx="287337" cy="28797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0654" name="Rectangle 14"/>
          <p:cNvSpPr>
            <a:spLocks noChangeArrowheads="1"/>
          </p:cNvSpPr>
          <p:nvPr/>
        </p:nvSpPr>
        <p:spPr bwMode="auto">
          <a:xfrm rot="5400000">
            <a:off x="7309644" y="2277269"/>
            <a:ext cx="287337" cy="28797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2479" name="Text Box 15"/>
          <p:cNvSpPr txBox="1">
            <a:spLocks noChangeArrowheads="1"/>
          </p:cNvSpPr>
          <p:nvPr/>
        </p:nvSpPr>
        <p:spPr bwMode="auto">
          <a:xfrm>
            <a:off x="6516688" y="2616200"/>
            <a:ext cx="16433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r</a:t>
            </a:r>
            <a:r>
              <a:rPr lang="en-US" altLang="ja-JP" sz="2400" dirty="0" smtClean="0"/>
              <a:t>ight matrix</a:t>
            </a:r>
            <a:endParaRPr lang="ja-JP" altLang="en-US" sz="2400" dirty="0"/>
          </a:p>
        </p:txBody>
      </p:sp>
      <p:sp>
        <p:nvSpPr>
          <p:cNvPr id="240656" name="Rectangle 16"/>
          <p:cNvSpPr>
            <a:spLocks noChangeArrowheads="1"/>
          </p:cNvSpPr>
          <p:nvPr/>
        </p:nvSpPr>
        <p:spPr bwMode="auto">
          <a:xfrm rot="5400000">
            <a:off x="7237413" y="5013325"/>
            <a:ext cx="431800" cy="2879725"/>
          </a:xfrm>
          <a:prstGeom prst="rect">
            <a:avLst/>
          </a:prstGeom>
          <a:solidFill>
            <a:srgbClr val="FFFFFF"/>
          </a:solidFill>
          <a:ln w="19050">
            <a:solidFill>
              <a:srgbClr val="9933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>
            <a:off x="6300788" y="62372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>
            <a:off x="6588125" y="62372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83" name="Line 19"/>
          <p:cNvSpPr>
            <a:spLocks noChangeShapeType="1"/>
          </p:cNvSpPr>
          <p:nvPr/>
        </p:nvSpPr>
        <p:spPr bwMode="auto">
          <a:xfrm>
            <a:off x="6875463" y="62372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84" name="Line 20"/>
          <p:cNvSpPr>
            <a:spLocks noChangeShapeType="1"/>
          </p:cNvSpPr>
          <p:nvPr/>
        </p:nvSpPr>
        <p:spPr bwMode="auto">
          <a:xfrm>
            <a:off x="7162800" y="62372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85" name="Line 21"/>
          <p:cNvSpPr>
            <a:spLocks noChangeShapeType="1"/>
          </p:cNvSpPr>
          <p:nvPr/>
        </p:nvSpPr>
        <p:spPr bwMode="auto">
          <a:xfrm>
            <a:off x="7450138" y="62372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86" name="Line 22"/>
          <p:cNvSpPr>
            <a:spLocks noChangeShapeType="1"/>
          </p:cNvSpPr>
          <p:nvPr/>
        </p:nvSpPr>
        <p:spPr bwMode="auto">
          <a:xfrm>
            <a:off x="7737475" y="62372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87" name="Line 23"/>
          <p:cNvSpPr>
            <a:spLocks noChangeShapeType="1"/>
          </p:cNvSpPr>
          <p:nvPr/>
        </p:nvSpPr>
        <p:spPr bwMode="auto">
          <a:xfrm>
            <a:off x="8024813" y="62372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88" name="Line 24"/>
          <p:cNvSpPr>
            <a:spLocks noChangeShapeType="1"/>
          </p:cNvSpPr>
          <p:nvPr/>
        </p:nvSpPr>
        <p:spPr bwMode="auto">
          <a:xfrm>
            <a:off x="8312150" y="62372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89" name="Line 25"/>
          <p:cNvSpPr>
            <a:spLocks noChangeShapeType="1"/>
          </p:cNvSpPr>
          <p:nvPr/>
        </p:nvSpPr>
        <p:spPr bwMode="auto">
          <a:xfrm>
            <a:off x="8599488" y="6237288"/>
            <a:ext cx="0" cy="4318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90" name="AutoShape 26"/>
          <p:cNvSpPr>
            <a:spLocks noChangeArrowheads="1"/>
          </p:cNvSpPr>
          <p:nvPr/>
        </p:nvSpPr>
        <p:spPr bwMode="auto">
          <a:xfrm>
            <a:off x="4787900" y="3500438"/>
            <a:ext cx="4176713" cy="433387"/>
          </a:xfrm>
          <a:prstGeom prst="roundRect">
            <a:avLst>
              <a:gd name="adj" fmla="val 16667"/>
            </a:avLst>
          </a:prstGeom>
          <a:solidFill>
            <a:schemeClr val="accent2">
              <a:alpha val="30196"/>
            </a:schemeClr>
          </a:solidFill>
          <a:ln w="254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0667" name="Oval 27"/>
          <p:cNvSpPr>
            <a:spLocks noChangeArrowheads="1"/>
          </p:cNvSpPr>
          <p:nvPr/>
        </p:nvSpPr>
        <p:spPr bwMode="auto">
          <a:xfrm>
            <a:off x="6227763" y="35734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0668" name="Oval 28"/>
          <p:cNvSpPr>
            <a:spLocks noChangeArrowheads="1"/>
          </p:cNvSpPr>
          <p:nvPr/>
        </p:nvSpPr>
        <p:spPr bwMode="auto">
          <a:xfrm>
            <a:off x="7040563" y="35734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0669" name="Oval 29"/>
          <p:cNvSpPr>
            <a:spLocks noChangeArrowheads="1"/>
          </p:cNvSpPr>
          <p:nvPr/>
        </p:nvSpPr>
        <p:spPr bwMode="auto">
          <a:xfrm>
            <a:off x="7853363" y="35734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0670" name="Oval 30"/>
          <p:cNvSpPr>
            <a:spLocks noChangeArrowheads="1"/>
          </p:cNvSpPr>
          <p:nvPr/>
        </p:nvSpPr>
        <p:spPr bwMode="auto">
          <a:xfrm>
            <a:off x="8101013" y="35734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0671" name="Oval 31"/>
          <p:cNvSpPr>
            <a:spLocks noChangeArrowheads="1"/>
          </p:cNvSpPr>
          <p:nvPr/>
        </p:nvSpPr>
        <p:spPr bwMode="auto">
          <a:xfrm>
            <a:off x="8604250" y="35734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Computation Time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137525" cy="55435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each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err="1" smtClean="0"/>
              <a:t>-th</a:t>
            </a:r>
            <a:r>
              <a:rPr lang="en-US" altLang="ja-JP" sz="2400" dirty="0" smtClean="0"/>
              <a:t> row in the left matrix, scan the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l</a:t>
            </a:r>
            <a:r>
              <a:rPr lang="en-US" altLang="ja-JP" sz="2400" dirty="0" smtClean="0"/>
              <a:t>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rows in the right matrix, where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l</a:t>
            </a:r>
            <a:r>
              <a:rPr lang="en-US" altLang="ja-JP" sz="2400" dirty="0" smtClean="0"/>
              <a:t>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cell in the left matrix is non-zero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Matrix multiplication is done by doing this for each row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row of left matrix is scanned if the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cell is non-zero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scanned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T(j) </a:t>
            </a:r>
            <a:r>
              <a:rPr lang="en-US" altLang="ja-JP" sz="2400" dirty="0" smtClean="0"/>
              <a:t>times in total, where </a:t>
            </a:r>
            <a:r>
              <a:rPr lang="en-US" altLang="ja-JP" sz="2400" b="1" dirty="0">
                <a:solidFill>
                  <a:schemeClr val="accent2"/>
                </a:solidFill>
              </a:rPr>
              <a:t>T(j) </a:t>
            </a:r>
            <a:r>
              <a:rPr lang="en-US" altLang="ja-JP" sz="2400" dirty="0" smtClean="0"/>
              <a:t>is the number of non-zero cells in the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column in the left matrix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Let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S(j)</a:t>
            </a:r>
            <a:r>
              <a:rPr lang="ja-JP" altLang="en-US" sz="2400" dirty="0" err="1"/>
              <a:t> </a:t>
            </a:r>
            <a:r>
              <a:rPr lang="en-US" altLang="ja-JP" sz="2400" dirty="0" smtClean="0"/>
              <a:t>be the #nonzero cells in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the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 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row in the right matrix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Computation time is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Σ S(j)×T(j)</a:t>
            </a:r>
            <a:endParaRPr lang="ja-JP" altLang="en-US" sz="2400" dirty="0" smtClean="0"/>
          </a:p>
        </p:txBody>
      </p:sp>
      <p:sp>
        <p:nvSpPr>
          <p:cNvPr id="241668" name="Rectangle 4"/>
          <p:cNvSpPr>
            <a:spLocks noChangeArrowheads="1"/>
          </p:cNvSpPr>
          <p:nvPr/>
        </p:nvSpPr>
        <p:spPr bwMode="auto">
          <a:xfrm>
            <a:off x="6804025" y="4797425"/>
            <a:ext cx="2087563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1672" name="Rectangle 8"/>
          <p:cNvSpPr>
            <a:spLocks noChangeArrowheads="1"/>
          </p:cNvSpPr>
          <p:nvPr/>
        </p:nvSpPr>
        <p:spPr bwMode="auto">
          <a:xfrm rot="5400000">
            <a:off x="7704138" y="4400550"/>
            <a:ext cx="287337" cy="2087563"/>
          </a:xfrm>
          <a:prstGeom prst="rect">
            <a:avLst/>
          </a:prstGeom>
          <a:solidFill>
            <a:srgbClr val="CCFFCC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1674" name="Oval 10"/>
          <p:cNvSpPr>
            <a:spLocks noChangeArrowheads="1"/>
          </p:cNvSpPr>
          <p:nvPr/>
        </p:nvSpPr>
        <p:spPr bwMode="auto">
          <a:xfrm>
            <a:off x="7164388" y="53006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1675" name="Oval 11"/>
          <p:cNvSpPr>
            <a:spLocks noChangeArrowheads="1"/>
          </p:cNvSpPr>
          <p:nvPr/>
        </p:nvSpPr>
        <p:spPr bwMode="auto">
          <a:xfrm>
            <a:off x="7812088" y="53006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1676" name="Oval 12"/>
          <p:cNvSpPr>
            <a:spLocks noChangeArrowheads="1"/>
          </p:cNvSpPr>
          <p:nvPr/>
        </p:nvSpPr>
        <p:spPr bwMode="auto">
          <a:xfrm>
            <a:off x="8316913" y="53006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1678" name="Rectangle 14"/>
          <p:cNvSpPr>
            <a:spLocks noChangeArrowheads="1"/>
          </p:cNvSpPr>
          <p:nvPr/>
        </p:nvSpPr>
        <p:spPr bwMode="auto">
          <a:xfrm>
            <a:off x="4715545" y="4797425"/>
            <a:ext cx="1944687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1679" name="Rectangle 15"/>
          <p:cNvSpPr>
            <a:spLocks noChangeArrowheads="1"/>
          </p:cNvSpPr>
          <p:nvPr/>
        </p:nvSpPr>
        <p:spPr bwMode="auto">
          <a:xfrm rot="5400000">
            <a:off x="4499644" y="5589588"/>
            <a:ext cx="1871663" cy="287338"/>
          </a:xfrm>
          <a:prstGeom prst="rect">
            <a:avLst/>
          </a:prstGeom>
          <a:solidFill>
            <a:srgbClr val="CCFFCC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1680" name="Oval 16"/>
          <p:cNvSpPr>
            <a:spLocks noChangeArrowheads="1"/>
          </p:cNvSpPr>
          <p:nvPr/>
        </p:nvSpPr>
        <p:spPr bwMode="auto">
          <a:xfrm>
            <a:off x="5291807" y="50133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1681" name="Oval 17"/>
          <p:cNvSpPr>
            <a:spLocks noChangeArrowheads="1"/>
          </p:cNvSpPr>
          <p:nvPr/>
        </p:nvSpPr>
        <p:spPr bwMode="auto">
          <a:xfrm>
            <a:off x="5291807" y="53736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1682" name="Oval 18"/>
          <p:cNvSpPr>
            <a:spLocks noChangeArrowheads="1"/>
          </p:cNvSpPr>
          <p:nvPr/>
        </p:nvSpPr>
        <p:spPr bwMode="auto">
          <a:xfrm>
            <a:off x="5291807" y="616585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3502" name="Text Box 19"/>
          <p:cNvSpPr txBox="1">
            <a:spLocks noChangeArrowheads="1"/>
          </p:cNvSpPr>
          <p:nvPr/>
        </p:nvSpPr>
        <p:spPr bwMode="auto">
          <a:xfrm>
            <a:off x="6856413" y="4797425"/>
            <a:ext cx="739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S(j)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63503" name="Rectangle 20"/>
          <p:cNvSpPr>
            <a:spLocks noChangeArrowheads="1"/>
          </p:cNvSpPr>
          <p:nvPr/>
        </p:nvSpPr>
        <p:spPr bwMode="auto">
          <a:xfrm>
            <a:off x="4859338" y="4292600"/>
            <a:ext cx="866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chemeClr val="accent2"/>
                </a:solidFill>
              </a:rPr>
              <a:t>T(j)</a:t>
            </a:r>
            <a:r>
              <a:rPr lang="en-US" altLang="ja-JP" dirty="0"/>
              <a:t> 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Computation Time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567738" cy="55435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scanned </a:t>
            </a:r>
            <a:r>
              <a:rPr lang="en-US" altLang="ja-JP" sz="2400" b="1" dirty="0">
                <a:solidFill>
                  <a:schemeClr val="accent2"/>
                </a:solidFill>
              </a:rPr>
              <a:t>T(j) </a:t>
            </a:r>
            <a:r>
              <a:rPr lang="en-US" altLang="ja-JP" sz="2400" dirty="0"/>
              <a:t>times in total, where </a:t>
            </a:r>
            <a:r>
              <a:rPr lang="en-US" altLang="ja-JP" sz="2400" b="1" dirty="0">
                <a:solidFill>
                  <a:schemeClr val="accent2"/>
                </a:solidFill>
              </a:rPr>
              <a:t>T(j) </a:t>
            </a:r>
            <a:r>
              <a:rPr lang="en-US" altLang="ja-JP" sz="2400" dirty="0"/>
              <a:t>is the number of non-zero cells in the </a:t>
            </a:r>
            <a:r>
              <a:rPr lang="en-US" altLang="ja-JP" sz="2400" b="1" dirty="0">
                <a:solidFill>
                  <a:schemeClr val="accent2"/>
                </a:solidFill>
              </a:rPr>
              <a:t>j</a:t>
            </a:r>
            <a:r>
              <a:rPr lang="en-US" altLang="ja-JP" sz="2400" dirty="0"/>
              <a:t>-</a:t>
            </a:r>
            <a:r>
              <a:rPr lang="en-US" altLang="ja-JP" sz="2400" dirty="0" err="1"/>
              <a:t>th</a:t>
            </a:r>
            <a:r>
              <a:rPr lang="en-US" altLang="ja-JP" sz="2400" dirty="0"/>
              <a:t> column in the left matrix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Let </a:t>
            </a:r>
            <a:r>
              <a:rPr lang="en-US" altLang="ja-JP" sz="2400" b="1" dirty="0">
                <a:solidFill>
                  <a:schemeClr val="accent2"/>
                </a:solidFill>
              </a:rPr>
              <a:t>S(j)</a:t>
            </a:r>
            <a:r>
              <a:rPr lang="ja-JP" altLang="en-US" sz="2400" dirty="0"/>
              <a:t> </a:t>
            </a:r>
            <a:r>
              <a:rPr lang="en-US" altLang="ja-JP" sz="2400" dirty="0"/>
              <a:t>be the #nonzero cells </a:t>
            </a:r>
            <a:r>
              <a:rPr lang="en-US" altLang="ja-JP" sz="2400" dirty="0" smtClean="0"/>
              <a:t>in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the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row in the right matrix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dirty="0" smtClean="0"/>
              <a:t>The computation </a:t>
            </a:r>
            <a:r>
              <a:rPr lang="en-US" altLang="ja-JP" sz="2400" dirty="0"/>
              <a:t>time is</a:t>
            </a:r>
            <a:r>
              <a:rPr lang="ja-JP" altLang="en-US" sz="2400" dirty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Σ S(j)×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T(j)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(it was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 (ΣS(j)+T(j)) ) </a:t>
            </a:r>
            <a:r>
              <a:rPr lang="en-US" altLang="ja-JP" sz="2400" dirty="0" smtClean="0"/>
              <a:t>when just scanning rows and columns)</a:t>
            </a:r>
            <a:endParaRPr lang="ja-JP" altLang="en-US" sz="2400" dirty="0"/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If they are constant size, the time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</a:t>
            </a:r>
            <a:r>
              <a:rPr lang="en-US" altLang="ja-JP" sz="2400" dirty="0" smtClean="0"/>
              <a:t> time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If the sizes follow the zip law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(with degree at least two),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the computation time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6804025" y="4797425"/>
            <a:ext cx="2087563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 rot="5400000">
            <a:off x="7704138" y="4400550"/>
            <a:ext cx="287337" cy="2087563"/>
          </a:xfrm>
          <a:prstGeom prst="rect">
            <a:avLst/>
          </a:prstGeom>
          <a:solidFill>
            <a:srgbClr val="CCFFCC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2694" name="Oval 6"/>
          <p:cNvSpPr>
            <a:spLocks noChangeArrowheads="1"/>
          </p:cNvSpPr>
          <p:nvPr/>
        </p:nvSpPr>
        <p:spPr bwMode="auto">
          <a:xfrm>
            <a:off x="7164388" y="53006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2695" name="Oval 7"/>
          <p:cNvSpPr>
            <a:spLocks noChangeArrowheads="1"/>
          </p:cNvSpPr>
          <p:nvPr/>
        </p:nvSpPr>
        <p:spPr bwMode="auto">
          <a:xfrm>
            <a:off x="7812088" y="53006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8316913" y="53006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4500563" y="4797425"/>
            <a:ext cx="2087562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2698" name="Rectangle 10"/>
          <p:cNvSpPr>
            <a:spLocks noChangeArrowheads="1"/>
          </p:cNvSpPr>
          <p:nvPr/>
        </p:nvSpPr>
        <p:spPr bwMode="auto">
          <a:xfrm rot="5400000">
            <a:off x="4284662" y="5589588"/>
            <a:ext cx="1871663" cy="287338"/>
          </a:xfrm>
          <a:prstGeom prst="rect">
            <a:avLst/>
          </a:prstGeom>
          <a:solidFill>
            <a:srgbClr val="CCFFCC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5076825" y="50133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5076825" y="53736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2701" name="Oval 13"/>
          <p:cNvSpPr>
            <a:spLocks noChangeArrowheads="1"/>
          </p:cNvSpPr>
          <p:nvPr/>
        </p:nvSpPr>
        <p:spPr bwMode="auto">
          <a:xfrm>
            <a:off x="5076825" y="616585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6856413" y="4797425"/>
            <a:ext cx="739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S(j)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64527" name="Rectangle 15"/>
          <p:cNvSpPr>
            <a:spLocks noChangeArrowheads="1"/>
          </p:cNvSpPr>
          <p:nvPr/>
        </p:nvSpPr>
        <p:spPr bwMode="auto">
          <a:xfrm>
            <a:off x="5345113" y="4853577"/>
            <a:ext cx="866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chemeClr val="accent2"/>
                </a:solidFill>
              </a:rPr>
              <a:t>T(j)</a:t>
            </a:r>
            <a:r>
              <a:rPr lang="en-US" altLang="ja-JP" dirty="0"/>
              <a:t> 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Multi-times Recursive Calls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96975"/>
            <a:ext cx="8139113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“for” loop simply repeat the operations, but recursive calls can call itself several times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What will be the behavior?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 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once in level 1, twice in level 2, 4 times in level 3,…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the times of executions grow exponentially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115616" y="2060848"/>
            <a:ext cx="5040560" cy="237626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006600"/>
                </a:solidFill>
              </a:rPr>
              <a:t>sub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(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 (</a:t>
            </a:r>
            <a:r>
              <a:rPr lang="en-US" altLang="ja-JP" sz="2000" dirty="0" smtClean="0">
                <a:solidFill>
                  <a:srgbClr val="C00000"/>
                </a:solidFill>
              </a:rPr>
              <a:t>“%s\n"</a:t>
            </a:r>
            <a:r>
              <a:rPr lang="en-US" altLang="ja-JP" sz="2000" dirty="0"/>
              <a:t>, 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/>
              <a:t>); </a:t>
            </a:r>
            <a:r>
              <a:rPr lang="en-US" altLang="ja-JP" sz="2000" dirty="0">
                <a:solidFill>
                  <a:srgbClr val="CC3300"/>
                </a:solidFill>
              </a:rPr>
              <a:t>//  print </a:t>
            </a:r>
            <a:r>
              <a:rPr lang="en-US" altLang="ja-JP" sz="2000" dirty="0" err="1" smtClean="0">
                <a:solidFill>
                  <a:srgbClr val="CC3300"/>
                </a:solidFill>
              </a:rPr>
              <a:t>i</a:t>
            </a:r>
            <a:endParaRPr lang="ja-JP" altLang="en-US" sz="2000" dirty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</a:t>
            </a:r>
            <a:r>
              <a:rPr lang="en-US" altLang="ja-JP" sz="2000" dirty="0" smtClean="0"/>
              <a:t>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(</a:t>
            </a:r>
            <a:r>
              <a:rPr lang="en-US" altLang="ja-JP" sz="2000" dirty="0" err="1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 </a:t>
            </a:r>
            <a:r>
              <a:rPr lang="en-US" altLang="ja-JP" sz="2000" dirty="0" smtClean="0">
                <a:solidFill>
                  <a:schemeClr val="accent2"/>
                </a:solidFill>
              </a:rPr>
              <a:t>&lt; 10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>
                <a:solidFill>
                  <a:schemeClr val="accent2"/>
                </a:solidFill>
              </a:rPr>
              <a:t>     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sub</a:t>
            </a:r>
            <a:r>
              <a:rPr lang="en-US" altLang="ja-JP" sz="2000" dirty="0" smtClean="0"/>
              <a:t> (</a:t>
            </a:r>
            <a:r>
              <a:rPr lang="en-US" altLang="ja-JP" sz="2000" dirty="0" smtClean="0">
                <a:solidFill>
                  <a:schemeClr val="accent2"/>
                </a:solidFill>
              </a:rPr>
              <a:t>i+1</a:t>
            </a:r>
            <a:r>
              <a:rPr lang="en-US" altLang="ja-JP" sz="2000" dirty="0" smtClean="0"/>
              <a:t>);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    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sub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chemeClr val="accent2"/>
                </a:solidFill>
              </a:rPr>
              <a:t>i+1</a:t>
            </a:r>
            <a:r>
              <a:rPr lang="en-US" altLang="ja-JP" sz="2000" dirty="0" smtClean="0"/>
              <a:t>);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 }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}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8002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Matrix Inversion</a:t>
            </a:r>
            <a:endParaRPr lang="ja-JP" alt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Inverse Matrix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3950"/>
            <a:ext cx="8642350" cy="32416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inverse matrix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-1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 </a:t>
            </a:r>
            <a:r>
              <a:rPr lang="en-US" altLang="ja-JP" sz="2400" dirty="0" smtClean="0"/>
              <a:t>is the matrix satisfying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AA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-1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 I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 </a:t>
            </a:r>
            <a:r>
              <a:rPr lang="en-US" altLang="ja-JP" sz="2400" dirty="0" smtClean="0"/>
              <a:t>where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I </a:t>
            </a:r>
            <a:r>
              <a:rPr lang="en-US" altLang="ja-JP" sz="2400" dirty="0" smtClean="0"/>
              <a:t>is the unit matrix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(the inverse matrix exists when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 </a:t>
            </a:r>
            <a:r>
              <a:rPr lang="en-US" altLang="ja-JP" sz="2400" dirty="0" smtClean="0"/>
              <a:t>is non-degenerated/full rank/non-</a:t>
            </a:r>
            <a:r>
              <a:rPr lang="en-US" altLang="ja-JP" sz="2400" dirty="0" err="1" smtClean="0"/>
              <a:t>singlar</a:t>
            </a:r>
            <a:r>
              <a:rPr lang="en-US" altLang="ja-JP" sz="2400" dirty="0" smtClean="0"/>
              <a:t>)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The matrix inversion problem is to </a:t>
            </a:r>
            <a:r>
              <a:rPr lang="en-US" altLang="ja-JP" sz="2400" dirty="0" smtClean="0"/>
              <a:t>compute </a:t>
            </a:r>
            <a:r>
              <a:rPr lang="en-US" altLang="ja-JP" sz="2400" b="1" dirty="0">
                <a:solidFill>
                  <a:schemeClr val="accent2"/>
                </a:solidFill>
              </a:rPr>
              <a:t>A</a:t>
            </a:r>
            <a:r>
              <a:rPr lang="en-US" altLang="ja-JP" sz="2400" b="1" baseline="30000" dirty="0">
                <a:solidFill>
                  <a:schemeClr val="accent2"/>
                </a:solidFill>
              </a:rPr>
              <a:t>-1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ja-JP" altLang="en-US" sz="2400" dirty="0" smtClean="0"/>
              <a:t> 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(to compute the yellow matrix from blues, like solving an equation)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43716" name="Rectangle 4"/>
          <p:cNvSpPr>
            <a:spLocks noChangeArrowheads="1"/>
          </p:cNvSpPr>
          <p:nvPr/>
        </p:nvSpPr>
        <p:spPr bwMode="auto">
          <a:xfrm>
            <a:off x="468313" y="4797425"/>
            <a:ext cx="2087562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6565" name="Text Box 21"/>
          <p:cNvSpPr txBox="1">
            <a:spLocks noChangeArrowheads="1"/>
          </p:cNvSpPr>
          <p:nvPr/>
        </p:nvSpPr>
        <p:spPr bwMode="auto">
          <a:xfrm>
            <a:off x="5651500" y="5516563"/>
            <a:ext cx="49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＝</a:t>
            </a:r>
          </a:p>
        </p:txBody>
      </p:sp>
      <p:sp>
        <p:nvSpPr>
          <p:cNvPr id="243741" name="Rectangle 29"/>
          <p:cNvSpPr>
            <a:spLocks noChangeArrowheads="1"/>
          </p:cNvSpPr>
          <p:nvPr/>
        </p:nvSpPr>
        <p:spPr bwMode="auto">
          <a:xfrm>
            <a:off x="3276600" y="4797425"/>
            <a:ext cx="2159000" cy="1873250"/>
          </a:xfrm>
          <a:prstGeom prst="rect">
            <a:avLst/>
          </a:prstGeom>
          <a:solidFill>
            <a:srgbClr val="FFFF99"/>
          </a:solidFill>
          <a:ln w="19050">
            <a:solidFill>
              <a:srgbClr val="9933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6567" name="Text Box 30"/>
          <p:cNvSpPr txBox="1">
            <a:spLocks noChangeArrowheads="1"/>
          </p:cNvSpPr>
          <p:nvPr/>
        </p:nvSpPr>
        <p:spPr bwMode="auto">
          <a:xfrm>
            <a:off x="2700338" y="55165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×</a:t>
            </a:r>
          </a:p>
        </p:txBody>
      </p:sp>
      <p:sp>
        <p:nvSpPr>
          <p:cNvPr id="243743" name="Rectangle 31"/>
          <p:cNvSpPr>
            <a:spLocks noChangeArrowheads="1"/>
          </p:cNvSpPr>
          <p:nvPr/>
        </p:nvSpPr>
        <p:spPr bwMode="auto">
          <a:xfrm>
            <a:off x="6588125" y="4797425"/>
            <a:ext cx="2087563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6569" name="Text Box 32"/>
          <p:cNvSpPr txBox="1">
            <a:spLocks noChangeArrowheads="1"/>
          </p:cNvSpPr>
          <p:nvPr/>
        </p:nvSpPr>
        <p:spPr bwMode="auto">
          <a:xfrm>
            <a:off x="6588125" y="47974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6570" name="Text Box 33"/>
          <p:cNvSpPr txBox="1">
            <a:spLocks noChangeArrowheads="1"/>
          </p:cNvSpPr>
          <p:nvPr/>
        </p:nvSpPr>
        <p:spPr bwMode="auto">
          <a:xfrm>
            <a:off x="7019925" y="53006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6571" name="Text Box 34"/>
          <p:cNvSpPr txBox="1">
            <a:spLocks noChangeArrowheads="1"/>
          </p:cNvSpPr>
          <p:nvPr/>
        </p:nvSpPr>
        <p:spPr bwMode="auto">
          <a:xfrm>
            <a:off x="6804025" y="50593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6572" name="Text Box 35"/>
          <p:cNvSpPr txBox="1">
            <a:spLocks noChangeArrowheads="1"/>
          </p:cNvSpPr>
          <p:nvPr/>
        </p:nvSpPr>
        <p:spPr bwMode="auto">
          <a:xfrm>
            <a:off x="7380288" y="56610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chemeClr val="accent2"/>
                </a:solidFill>
              </a:rPr>
              <a:t>・・・</a:t>
            </a:r>
          </a:p>
        </p:txBody>
      </p:sp>
      <p:sp>
        <p:nvSpPr>
          <p:cNvPr id="66573" name="Text Box 36"/>
          <p:cNvSpPr txBox="1">
            <a:spLocks noChangeArrowheads="1"/>
          </p:cNvSpPr>
          <p:nvPr/>
        </p:nvSpPr>
        <p:spPr bwMode="auto">
          <a:xfrm>
            <a:off x="8099425" y="5995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6574" name="Text Box 37"/>
          <p:cNvSpPr txBox="1">
            <a:spLocks noChangeArrowheads="1"/>
          </p:cNvSpPr>
          <p:nvPr/>
        </p:nvSpPr>
        <p:spPr bwMode="auto">
          <a:xfrm>
            <a:off x="8339138" y="62118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Make Simultaneous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quations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720"/>
            <a:ext cx="8713788" cy="34575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Let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be 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,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) cell of the yellow matrix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Then, by multiplying with the left matrix, we obtain an linear equation for each cell of the right blue matrix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Ex.)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(1,1) cell: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ij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12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・・・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1n 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-1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is </a:t>
            </a:r>
            <a:r>
              <a:rPr lang="en-US" altLang="ja-JP" sz="2400" dirty="0" smtClean="0"/>
              <a:t>obtained by solving (determining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en-US" altLang="ja-JP" sz="2400" dirty="0" smtClean="0"/>
              <a:t>) the simultaneous equations so that the right matrix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I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Ex.)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determine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so that (</a:t>
            </a:r>
            <a:r>
              <a:rPr lang="en-US" altLang="ja-JP" sz="2400" dirty="0" smtClean="0"/>
              <a:t>1,1) cell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ij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12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・・・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1n </a:t>
            </a:r>
            <a:r>
              <a:rPr lang="en-US" altLang="ja-JP" sz="2400" b="1" dirty="0">
                <a:solidFill>
                  <a:schemeClr val="accent2"/>
                </a:solidFill>
              </a:rPr>
              <a:t>=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ja-JP" altLang="en-US" sz="2400" dirty="0" smtClean="0"/>
              <a:t> 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  </a:t>
            </a:r>
            <a:r>
              <a:rPr lang="en-US" altLang="ja-JP" sz="2400" dirty="0" smtClean="0"/>
              <a:t>equivalent to solving the equations</a:t>
            </a:r>
          </a:p>
        </p:txBody>
      </p:sp>
      <p:sp>
        <p:nvSpPr>
          <p:cNvPr id="248836" name="Rectangle 4"/>
          <p:cNvSpPr>
            <a:spLocks noChangeArrowheads="1"/>
          </p:cNvSpPr>
          <p:nvPr/>
        </p:nvSpPr>
        <p:spPr bwMode="auto">
          <a:xfrm>
            <a:off x="468313" y="4797425"/>
            <a:ext cx="2087562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5651500" y="5516563"/>
            <a:ext cx="49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＝</a:t>
            </a:r>
          </a:p>
        </p:txBody>
      </p:sp>
      <p:sp>
        <p:nvSpPr>
          <p:cNvPr id="248838" name="Rectangle 6"/>
          <p:cNvSpPr>
            <a:spLocks noChangeArrowheads="1"/>
          </p:cNvSpPr>
          <p:nvPr/>
        </p:nvSpPr>
        <p:spPr bwMode="auto">
          <a:xfrm>
            <a:off x="3276600" y="4797425"/>
            <a:ext cx="2159000" cy="1873250"/>
          </a:xfrm>
          <a:prstGeom prst="rect">
            <a:avLst/>
          </a:prstGeom>
          <a:solidFill>
            <a:srgbClr val="FFFF99"/>
          </a:solidFill>
          <a:ln w="19050">
            <a:solidFill>
              <a:srgbClr val="9933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2700338" y="55165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×</a:t>
            </a:r>
          </a:p>
        </p:txBody>
      </p:sp>
      <p:sp>
        <p:nvSpPr>
          <p:cNvPr id="248840" name="Rectangle 8"/>
          <p:cNvSpPr>
            <a:spLocks noChangeArrowheads="1"/>
          </p:cNvSpPr>
          <p:nvPr/>
        </p:nvSpPr>
        <p:spPr bwMode="auto">
          <a:xfrm>
            <a:off x="6588125" y="4797425"/>
            <a:ext cx="2087563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6588125" y="47974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7019925" y="53006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7595" name="Text Box 11"/>
          <p:cNvSpPr txBox="1">
            <a:spLocks noChangeArrowheads="1"/>
          </p:cNvSpPr>
          <p:nvPr/>
        </p:nvSpPr>
        <p:spPr bwMode="auto">
          <a:xfrm>
            <a:off x="6804025" y="50593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7596" name="Text Box 12"/>
          <p:cNvSpPr txBox="1">
            <a:spLocks noChangeArrowheads="1"/>
          </p:cNvSpPr>
          <p:nvPr/>
        </p:nvSpPr>
        <p:spPr bwMode="auto">
          <a:xfrm>
            <a:off x="7380288" y="56610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chemeClr val="accent2"/>
                </a:solidFill>
              </a:rPr>
              <a:t>・・・</a:t>
            </a:r>
          </a:p>
        </p:txBody>
      </p:sp>
      <p:sp>
        <p:nvSpPr>
          <p:cNvPr id="67597" name="Text Box 13"/>
          <p:cNvSpPr txBox="1">
            <a:spLocks noChangeArrowheads="1"/>
          </p:cNvSpPr>
          <p:nvPr/>
        </p:nvSpPr>
        <p:spPr bwMode="auto">
          <a:xfrm>
            <a:off x="8099425" y="5995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7598" name="Text Box 14"/>
          <p:cNvSpPr txBox="1">
            <a:spLocks noChangeArrowheads="1"/>
          </p:cNvSpPr>
          <p:nvPr/>
        </p:nvSpPr>
        <p:spPr bwMode="auto">
          <a:xfrm>
            <a:off x="8339138" y="62118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7599" name="Text Box 16"/>
          <p:cNvSpPr txBox="1">
            <a:spLocks noChangeArrowheads="1"/>
          </p:cNvSpPr>
          <p:nvPr/>
        </p:nvSpPr>
        <p:spPr bwMode="auto">
          <a:xfrm>
            <a:off x="3276600" y="4724400"/>
            <a:ext cx="225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11 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12    </a:t>
            </a:r>
            <a:r>
              <a:rPr lang="ja-JP" altLang="en-US" sz="2400" b="1" dirty="0">
                <a:solidFill>
                  <a:schemeClr val="accent2"/>
                </a:solidFill>
              </a:rPr>
              <a:t>・・・ 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   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1n </a:t>
            </a:r>
          </a:p>
        </p:txBody>
      </p:sp>
      <p:sp>
        <p:nvSpPr>
          <p:cNvPr id="67600" name="Text Box 18"/>
          <p:cNvSpPr txBox="1">
            <a:spLocks noChangeArrowheads="1"/>
          </p:cNvSpPr>
          <p:nvPr/>
        </p:nvSpPr>
        <p:spPr bwMode="auto">
          <a:xfrm>
            <a:off x="3276600" y="6211888"/>
            <a:ext cx="226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n1 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n2    </a:t>
            </a:r>
            <a:r>
              <a:rPr lang="ja-JP" altLang="en-US" sz="2400" b="1" dirty="0">
                <a:solidFill>
                  <a:schemeClr val="accent2"/>
                </a:solidFill>
              </a:rPr>
              <a:t>・・・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   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>
                <a:solidFill>
                  <a:schemeClr val="accent2"/>
                </a:solidFill>
              </a:rPr>
              <a:t>nn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67601" name="Text Box 19"/>
          <p:cNvSpPr txBox="1">
            <a:spLocks noChangeArrowheads="1"/>
          </p:cNvSpPr>
          <p:nvPr/>
        </p:nvSpPr>
        <p:spPr bwMode="auto">
          <a:xfrm>
            <a:off x="3290888" y="5059363"/>
            <a:ext cx="225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21 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22    </a:t>
            </a:r>
            <a:r>
              <a:rPr lang="ja-JP" altLang="en-US" sz="2400" b="1" dirty="0">
                <a:solidFill>
                  <a:schemeClr val="accent2"/>
                </a:solidFill>
              </a:rPr>
              <a:t>・・・ 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   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2n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Solving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Simultaneous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quations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3950"/>
            <a:ext cx="8713788" cy="34575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have one equation such as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i2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・・・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nj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in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 1 </a:t>
            </a:r>
            <a:r>
              <a:rPr lang="en-US" altLang="ja-JP" sz="2400" dirty="0"/>
              <a:t>for </a:t>
            </a:r>
            <a:r>
              <a:rPr lang="en-US" altLang="ja-JP" sz="2400" dirty="0" smtClean="0"/>
              <a:t>each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i,j</a:t>
            </a:r>
            <a:r>
              <a:rPr lang="en-US" altLang="ja-JP" sz="2400" b="1" dirty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/>
              <a:t>cell</a:t>
            </a:r>
            <a:r>
              <a:rPr lang="en-US" altLang="ja-JP" sz="2400" dirty="0"/>
              <a:t>, </a:t>
            </a:r>
            <a:r>
              <a:rPr lang="en-US" altLang="ja-JP" sz="2400" dirty="0" smtClean="0"/>
              <a:t>thus we have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b="1" baseline="30000" dirty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/>
              <a:t> equations in total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#variables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 </a:t>
            </a:r>
            <a:r>
              <a:rPr lang="en-US" altLang="ja-JP" sz="2400" dirty="0" smtClean="0"/>
              <a:t>has a solution if it is not degenerate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They are linear equation, so we can solve by just assigning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we can design algorithm for doing this in a systematic way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49860" name="Rectangle 4"/>
          <p:cNvSpPr>
            <a:spLocks noChangeArrowheads="1"/>
          </p:cNvSpPr>
          <p:nvPr/>
        </p:nvSpPr>
        <p:spPr bwMode="auto">
          <a:xfrm>
            <a:off x="468313" y="4797425"/>
            <a:ext cx="2087562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5651500" y="5516563"/>
            <a:ext cx="49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＝</a:t>
            </a:r>
          </a:p>
        </p:txBody>
      </p:sp>
      <p:sp>
        <p:nvSpPr>
          <p:cNvPr id="249862" name="Rectangle 6"/>
          <p:cNvSpPr>
            <a:spLocks noChangeArrowheads="1"/>
          </p:cNvSpPr>
          <p:nvPr/>
        </p:nvSpPr>
        <p:spPr bwMode="auto">
          <a:xfrm>
            <a:off x="3276600" y="4797425"/>
            <a:ext cx="2159000" cy="1873250"/>
          </a:xfrm>
          <a:prstGeom prst="rect">
            <a:avLst/>
          </a:prstGeom>
          <a:solidFill>
            <a:srgbClr val="FFFF99"/>
          </a:solidFill>
          <a:ln w="19050">
            <a:solidFill>
              <a:srgbClr val="9933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2700338" y="55165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×</a:t>
            </a:r>
          </a:p>
        </p:txBody>
      </p:sp>
      <p:sp>
        <p:nvSpPr>
          <p:cNvPr id="249864" name="Rectangle 8"/>
          <p:cNvSpPr>
            <a:spLocks noChangeArrowheads="1"/>
          </p:cNvSpPr>
          <p:nvPr/>
        </p:nvSpPr>
        <p:spPr bwMode="auto">
          <a:xfrm>
            <a:off x="6588125" y="4797425"/>
            <a:ext cx="2087563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6588125" y="47974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7019925" y="53006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6804025" y="50593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7380288" y="56610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chemeClr val="accent2"/>
                </a:solidFill>
              </a:rPr>
              <a:t>・・・</a:t>
            </a:r>
          </a:p>
        </p:txBody>
      </p:sp>
      <p:sp>
        <p:nvSpPr>
          <p:cNvPr id="68621" name="Text Box 13"/>
          <p:cNvSpPr txBox="1">
            <a:spLocks noChangeArrowheads="1"/>
          </p:cNvSpPr>
          <p:nvPr/>
        </p:nvSpPr>
        <p:spPr bwMode="auto">
          <a:xfrm>
            <a:off x="8099425" y="5995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8339138" y="62118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3276600" y="4724400"/>
            <a:ext cx="225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11 </a:t>
            </a:r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12    </a:t>
            </a:r>
            <a:r>
              <a:rPr lang="ja-JP" altLang="en-US" sz="2400" b="1">
                <a:solidFill>
                  <a:schemeClr val="accent2"/>
                </a:solidFill>
              </a:rPr>
              <a:t>・・・ </a:t>
            </a:r>
            <a:r>
              <a:rPr lang="en-US" altLang="ja-JP" sz="2400" b="1" baseline="-25000">
                <a:solidFill>
                  <a:schemeClr val="accent2"/>
                </a:solidFill>
              </a:rPr>
              <a:t>   </a:t>
            </a:r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1n </a:t>
            </a: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3276600" y="6211888"/>
            <a:ext cx="226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n1 </a:t>
            </a:r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n2    </a:t>
            </a:r>
            <a:r>
              <a:rPr lang="ja-JP" altLang="en-US" sz="2400" b="1">
                <a:solidFill>
                  <a:schemeClr val="accent2"/>
                </a:solidFill>
              </a:rPr>
              <a:t>・・・</a:t>
            </a:r>
            <a:r>
              <a:rPr lang="en-US" altLang="ja-JP" sz="2400" b="1" baseline="-25000">
                <a:solidFill>
                  <a:schemeClr val="accent2"/>
                </a:solidFill>
              </a:rPr>
              <a:t>    </a:t>
            </a:r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nn </a:t>
            </a: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3290888" y="5059363"/>
            <a:ext cx="225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21 </a:t>
            </a:r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22    </a:t>
            </a:r>
            <a:r>
              <a:rPr lang="ja-JP" altLang="en-US" sz="2400" b="1">
                <a:solidFill>
                  <a:schemeClr val="accent2"/>
                </a:solidFill>
              </a:rPr>
              <a:t>・・・ </a:t>
            </a:r>
            <a:r>
              <a:rPr lang="en-US" altLang="ja-JP" sz="2400" b="1" baseline="-25000">
                <a:solidFill>
                  <a:schemeClr val="accent2"/>
                </a:solidFill>
              </a:rPr>
              <a:t>   </a:t>
            </a:r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2n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Assign One by One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3950"/>
            <a:ext cx="8713788" cy="34575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solve an equation for a variable to determine its value, and replace the variable by the value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Ex.)</a:t>
            </a:r>
            <a:r>
              <a:rPr lang="ja-JP" altLang="en-US" sz="2400" dirty="0" smtClean="0"/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i2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・・・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nj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in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 1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 (1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-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i2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・・・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nj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)) /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1j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Do this for all variables one by one, and eliminate all variables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We do this from 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11</a:t>
            </a:r>
            <a:r>
              <a:rPr lang="en-US" altLang="ja-JP" sz="2400" dirty="0" smtClean="0"/>
              <a:t> to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nn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in a systematic way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50884" name="Rectangle 4"/>
          <p:cNvSpPr>
            <a:spLocks noChangeArrowheads="1"/>
          </p:cNvSpPr>
          <p:nvPr/>
        </p:nvSpPr>
        <p:spPr bwMode="auto">
          <a:xfrm>
            <a:off x="468313" y="4797425"/>
            <a:ext cx="2087562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5651500" y="5516563"/>
            <a:ext cx="49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＝</a:t>
            </a:r>
          </a:p>
        </p:txBody>
      </p:sp>
      <p:sp>
        <p:nvSpPr>
          <p:cNvPr id="250886" name="Rectangle 6"/>
          <p:cNvSpPr>
            <a:spLocks noChangeArrowheads="1"/>
          </p:cNvSpPr>
          <p:nvPr/>
        </p:nvSpPr>
        <p:spPr bwMode="auto">
          <a:xfrm>
            <a:off x="3276600" y="4797425"/>
            <a:ext cx="2159000" cy="1873250"/>
          </a:xfrm>
          <a:prstGeom prst="rect">
            <a:avLst/>
          </a:prstGeom>
          <a:solidFill>
            <a:srgbClr val="FFFF99"/>
          </a:solidFill>
          <a:ln w="19050">
            <a:solidFill>
              <a:srgbClr val="9933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2700338" y="55165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×</a:t>
            </a:r>
          </a:p>
        </p:txBody>
      </p:sp>
      <p:sp>
        <p:nvSpPr>
          <p:cNvPr id="250888" name="Rectangle 8"/>
          <p:cNvSpPr>
            <a:spLocks noChangeArrowheads="1"/>
          </p:cNvSpPr>
          <p:nvPr/>
        </p:nvSpPr>
        <p:spPr bwMode="auto">
          <a:xfrm>
            <a:off x="6588125" y="4797425"/>
            <a:ext cx="2087563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6588125" y="47974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7019925" y="53006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6804025" y="50593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7380288" y="56610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chemeClr val="accent2"/>
                </a:solidFill>
              </a:rPr>
              <a:t>・・・</a:t>
            </a: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8099425" y="5995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8339138" y="62118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3276600" y="4724400"/>
            <a:ext cx="225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11 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12    </a:t>
            </a:r>
            <a:r>
              <a:rPr lang="ja-JP" altLang="en-US" sz="2400" b="1" dirty="0">
                <a:solidFill>
                  <a:schemeClr val="accent2"/>
                </a:solidFill>
              </a:rPr>
              <a:t>・・・ 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   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1n </a:t>
            </a:r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3276600" y="6211888"/>
            <a:ext cx="226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n1 </a:t>
            </a:r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n2    </a:t>
            </a:r>
            <a:r>
              <a:rPr lang="ja-JP" altLang="en-US" sz="2400" b="1">
                <a:solidFill>
                  <a:schemeClr val="accent2"/>
                </a:solidFill>
              </a:rPr>
              <a:t>・・・</a:t>
            </a:r>
            <a:r>
              <a:rPr lang="en-US" altLang="ja-JP" sz="2400" b="1" baseline="-25000">
                <a:solidFill>
                  <a:schemeClr val="accent2"/>
                </a:solidFill>
              </a:rPr>
              <a:t>    </a:t>
            </a:r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nn </a:t>
            </a:r>
          </a:p>
        </p:txBody>
      </p:sp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3290888" y="5059363"/>
            <a:ext cx="225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21 </a:t>
            </a:r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22    </a:t>
            </a:r>
            <a:r>
              <a:rPr lang="ja-JP" altLang="en-US" sz="2400" b="1">
                <a:solidFill>
                  <a:schemeClr val="accent2"/>
                </a:solidFill>
              </a:rPr>
              <a:t>・・・ </a:t>
            </a:r>
            <a:r>
              <a:rPr lang="en-US" altLang="ja-JP" sz="2400" b="1" baseline="-25000">
                <a:solidFill>
                  <a:schemeClr val="accent2"/>
                </a:solidFill>
              </a:rPr>
              <a:t>   </a:t>
            </a:r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2n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Computation Time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3950"/>
            <a:ext cx="8713788" cy="34575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To eliminate one variable, we transform an equation including the variable 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time), apply the assignment to all the others 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/>
              <a:t>equations, 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time for each)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dirty="0" smtClean="0"/>
              <a:t>Since we have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 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variables, time complexity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6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Actually, there is another efficient way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468313" y="4797425"/>
            <a:ext cx="2087562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5651500" y="5516563"/>
            <a:ext cx="49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＝</a:t>
            </a:r>
          </a:p>
        </p:txBody>
      </p:sp>
      <p:sp>
        <p:nvSpPr>
          <p:cNvPr id="251910" name="Rectangle 6"/>
          <p:cNvSpPr>
            <a:spLocks noChangeArrowheads="1"/>
          </p:cNvSpPr>
          <p:nvPr/>
        </p:nvSpPr>
        <p:spPr bwMode="auto">
          <a:xfrm>
            <a:off x="3276600" y="4797425"/>
            <a:ext cx="2159000" cy="1873250"/>
          </a:xfrm>
          <a:prstGeom prst="rect">
            <a:avLst/>
          </a:prstGeom>
          <a:solidFill>
            <a:srgbClr val="FFFF99"/>
          </a:solidFill>
          <a:ln w="19050">
            <a:solidFill>
              <a:srgbClr val="9933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2700338" y="55165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×</a:t>
            </a:r>
          </a:p>
        </p:txBody>
      </p:sp>
      <p:sp>
        <p:nvSpPr>
          <p:cNvPr id="251912" name="Rectangle 8"/>
          <p:cNvSpPr>
            <a:spLocks noChangeArrowheads="1"/>
          </p:cNvSpPr>
          <p:nvPr/>
        </p:nvSpPr>
        <p:spPr bwMode="auto">
          <a:xfrm>
            <a:off x="6588125" y="4797425"/>
            <a:ext cx="2087563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6588125" y="47974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7019925" y="53006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6804025" y="50593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7380288" y="56610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chemeClr val="accent2"/>
                </a:solidFill>
              </a:rPr>
              <a:t>・・・</a:t>
            </a:r>
          </a:p>
        </p:txBody>
      </p:sp>
      <p:sp>
        <p:nvSpPr>
          <p:cNvPr id="70669" name="Text Box 13"/>
          <p:cNvSpPr txBox="1">
            <a:spLocks noChangeArrowheads="1"/>
          </p:cNvSpPr>
          <p:nvPr/>
        </p:nvSpPr>
        <p:spPr bwMode="auto">
          <a:xfrm>
            <a:off x="8099425" y="5995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8339138" y="62118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0671" name="Text Box 15"/>
          <p:cNvSpPr txBox="1">
            <a:spLocks noChangeArrowheads="1"/>
          </p:cNvSpPr>
          <p:nvPr/>
        </p:nvSpPr>
        <p:spPr bwMode="auto">
          <a:xfrm>
            <a:off x="3276600" y="4724400"/>
            <a:ext cx="225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11 </a:t>
            </a:r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12    </a:t>
            </a:r>
            <a:r>
              <a:rPr lang="ja-JP" altLang="en-US" sz="2400" b="1">
                <a:solidFill>
                  <a:schemeClr val="accent2"/>
                </a:solidFill>
              </a:rPr>
              <a:t>・・・ </a:t>
            </a:r>
            <a:r>
              <a:rPr lang="en-US" altLang="ja-JP" sz="2400" b="1" baseline="-25000">
                <a:solidFill>
                  <a:schemeClr val="accent2"/>
                </a:solidFill>
              </a:rPr>
              <a:t>   </a:t>
            </a:r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1n </a:t>
            </a:r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3276600" y="6211888"/>
            <a:ext cx="226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n1 </a:t>
            </a:r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n2    </a:t>
            </a:r>
            <a:r>
              <a:rPr lang="ja-JP" altLang="en-US" sz="2400" b="1">
                <a:solidFill>
                  <a:schemeClr val="accent2"/>
                </a:solidFill>
              </a:rPr>
              <a:t>・・・</a:t>
            </a:r>
            <a:r>
              <a:rPr lang="en-US" altLang="ja-JP" sz="2400" b="1" baseline="-25000">
                <a:solidFill>
                  <a:schemeClr val="accent2"/>
                </a:solidFill>
              </a:rPr>
              <a:t>    </a:t>
            </a:r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nn </a:t>
            </a:r>
          </a:p>
        </p:txBody>
      </p:sp>
      <p:sp>
        <p:nvSpPr>
          <p:cNvPr id="70673" name="Text Box 17"/>
          <p:cNvSpPr txBox="1">
            <a:spLocks noChangeArrowheads="1"/>
          </p:cNvSpPr>
          <p:nvPr/>
        </p:nvSpPr>
        <p:spPr bwMode="auto">
          <a:xfrm>
            <a:off x="3290888" y="5059363"/>
            <a:ext cx="225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21 </a:t>
            </a:r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22    </a:t>
            </a:r>
            <a:r>
              <a:rPr lang="ja-JP" altLang="en-US" sz="2400" b="1">
                <a:solidFill>
                  <a:schemeClr val="accent2"/>
                </a:solidFill>
              </a:rPr>
              <a:t>・・・ </a:t>
            </a:r>
            <a:r>
              <a:rPr lang="en-US" altLang="ja-JP" sz="2400" b="1" baseline="-25000">
                <a:solidFill>
                  <a:schemeClr val="accent2"/>
                </a:solidFill>
              </a:rPr>
              <a:t>   </a:t>
            </a:r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2n </a:t>
            </a:r>
          </a:p>
        </p:txBody>
      </p:sp>
      <p:sp>
        <p:nvSpPr>
          <p:cNvPr id="251922" name="Rectangle 18"/>
          <p:cNvSpPr>
            <a:spLocks noChangeArrowheads="1"/>
          </p:cNvSpPr>
          <p:nvPr/>
        </p:nvSpPr>
        <p:spPr bwMode="auto">
          <a:xfrm>
            <a:off x="827584" y="3225988"/>
            <a:ext cx="7345362" cy="38779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altLang="ja-JP" sz="2400" b="1" dirty="0" smtClean="0"/>
              <a:t>Matrix inversion can be done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6</a:t>
            </a:r>
            <a:r>
              <a:rPr lang="en-US" altLang="ja-JP" sz="2400" b="1" dirty="0">
                <a:solidFill>
                  <a:schemeClr val="accent2"/>
                </a:solidFill>
              </a:rPr>
              <a:t>) </a:t>
            </a:r>
            <a:r>
              <a:rPr lang="en-US" altLang="ja-JP" sz="2400" b="1" dirty="0" smtClean="0"/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22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Triangulation by Elementary Operations</a:t>
            </a:r>
            <a:endParaRPr lang="ja-JP" altLang="en-US" sz="32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642350" cy="28813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Elementary operation is to add a row (column) (multiplied by non-zero number) to another row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equivalent to multiply from left a matrix that has only one non-zero cell other than diagonal line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 matrix is called </a:t>
            </a:r>
            <a:r>
              <a:rPr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upper (</a:t>
            </a: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</a:rPr>
              <a:t>lower) </a:t>
            </a:r>
            <a:r>
              <a:rPr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triangle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if it has non-zero cells only above (below) the diagonal line</a:t>
            </a:r>
          </a:p>
        </p:txBody>
      </p:sp>
      <p:sp>
        <p:nvSpPr>
          <p:cNvPr id="244740" name="Rectangle 4"/>
          <p:cNvSpPr>
            <a:spLocks noChangeArrowheads="1"/>
          </p:cNvSpPr>
          <p:nvPr/>
        </p:nvSpPr>
        <p:spPr bwMode="auto">
          <a:xfrm>
            <a:off x="2627313" y="4797425"/>
            <a:ext cx="2087562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4745" name="Rectangle 9"/>
          <p:cNvSpPr>
            <a:spLocks noChangeArrowheads="1"/>
          </p:cNvSpPr>
          <p:nvPr/>
        </p:nvSpPr>
        <p:spPr bwMode="auto">
          <a:xfrm>
            <a:off x="323850" y="4797425"/>
            <a:ext cx="2087563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1686" name="Text Box 16"/>
          <p:cNvSpPr txBox="1">
            <a:spLocks noChangeArrowheads="1"/>
          </p:cNvSpPr>
          <p:nvPr/>
        </p:nvSpPr>
        <p:spPr bwMode="auto">
          <a:xfrm>
            <a:off x="323850" y="47974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1687" name="Text Box 17"/>
          <p:cNvSpPr txBox="1">
            <a:spLocks noChangeArrowheads="1"/>
          </p:cNvSpPr>
          <p:nvPr/>
        </p:nvSpPr>
        <p:spPr bwMode="auto">
          <a:xfrm>
            <a:off x="755650" y="53006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1688" name="Text Box 18"/>
          <p:cNvSpPr txBox="1">
            <a:spLocks noChangeArrowheads="1"/>
          </p:cNvSpPr>
          <p:nvPr/>
        </p:nvSpPr>
        <p:spPr bwMode="auto">
          <a:xfrm>
            <a:off x="539750" y="50593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1689" name="Text Box 19"/>
          <p:cNvSpPr txBox="1">
            <a:spLocks noChangeArrowheads="1"/>
          </p:cNvSpPr>
          <p:nvPr/>
        </p:nvSpPr>
        <p:spPr bwMode="auto">
          <a:xfrm>
            <a:off x="1116013" y="56610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chemeClr val="accent2"/>
                </a:solidFill>
              </a:rPr>
              <a:t>・・・</a:t>
            </a:r>
          </a:p>
        </p:txBody>
      </p:sp>
      <p:sp>
        <p:nvSpPr>
          <p:cNvPr id="71690" name="Text Box 20"/>
          <p:cNvSpPr txBox="1">
            <a:spLocks noChangeArrowheads="1"/>
          </p:cNvSpPr>
          <p:nvPr/>
        </p:nvSpPr>
        <p:spPr bwMode="auto">
          <a:xfrm>
            <a:off x="1835150" y="5995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1691" name="Text Box 21"/>
          <p:cNvSpPr txBox="1">
            <a:spLocks noChangeArrowheads="1"/>
          </p:cNvSpPr>
          <p:nvPr/>
        </p:nvSpPr>
        <p:spPr bwMode="auto">
          <a:xfrm>
            <a:off x="2074863" y="62118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1692" name="Oval 22"/>
          <p:cNvSpPr>
            <a:spLocks noChangeArrowheads="1"/>
          </p:cNvSpPr>
          <p:nvPr/>
        </p:nvSpPr>
        <p:spPr bwMode="auto">
          <a:xfrm>
            <a:off x="395288" y="54451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4759" name="Rectangle 23"/>
          <p:cNvSpPr>
            <a:spLocks noChangeArrowheads="1"/>
          </p:cNvSpPr>
          <p:nvPr/>
        </p:nvSpPr>
        <p:spPr bwMode="auto">
          <a:xfrm>
            <a:off x="6516688" y="4795838"/>
            <a:ext cx="2087562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1694" name="Freeform 25"/>
          <p:cNvSpPr>
            <a:spLocks/>
          </p:cNvSpPr>
          <p:nvPr/>
        </p:nvSpPr>
        <p:spPr bwMode="auto">
          <a:xfrm>
            <a:off x="6516688" y="4797425"/>
            <a:ext cx="2093912" cy="1862138"/>
          </a:xfrm>
          <a:custGeom>
            <a:avLst/>
            <a:gdLst>
              <a:gd name="T0" fmla="*/ 0 w 1319"/>
              <a:gd name="T1" fmla="*/ 0 h 1173"/>
              <a:gd name="T2" fmla="*/ 2093912 w 1319"/>
              <a:gd name="T3" fmla="*/ 1862138 h 1173"/>
              <a:gd name="T4" fmla="*/ 2087562 w 1319"/>
              <a:gd name="T5" fmla="*/ 0 h 1173"/>
              <a:gd name="T6" fmla="*/ 0 w 1319"/>
              <a:gd name="T7" fmla="*/ 0 h 1173"/>
              <a:gd name="T8" fmla="*/ 0 60000 65536"/>
              <a:gd name="T9" fmla="*/ 0 60000 65536"/>
              <a:gd name="T10" fmla="*/ 0 60000 65536"/>
              <a:gd name="T11" fmla="*/ 0 60000 65536"/>
              <a:gd name="T12" fmla="*/ 0 w 1319"/>
              <a:gd name="T13" fmla="*/ 0 h 1173"/>
              <a:gd name="T14" fmla="*/ 1319 w 1319"/>
              <a:gd name="T15" fmla="*/ 1173 h 117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19" h="1173">
                <a:moveTo>
                  <a:pt x="0" y="0"/>
                </a:moveTo>
                <a:lnTo>
                  <a:pt x="1319" y="1173"/>
                </a:lnTo>
                <a:lnTo>
                  <a:pt x="131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ecomposition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642350" cy="35290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Make an upper triangle matrix by adding upper rows to lower rows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by making the above cells of </a:t>
            </a:r>
            <a:r>
              <a:rPr lang="en-US" altLang="ja-JP" sz="2400" dirty="0" err="1" smtClean="0"/>
              <a:t>i-th</a:t>
            </a:r>
            <a:r>
              <a:rPr lang="en-US" altLang="ja-JP" sz="2400" dirty="0" smtClean="0"/>
              <a:t> column being zero</a:t>
            </a:r>
            <a:endParaRPr lang="en-US" altLang="ja-JP" sz="2400" dirty="0"/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(this elementary operation corresponds to a elementary matrix having non-zero value below the diagonal line)</a:t>
            </a: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product of these matrices is lower triangle matrix, and these two matrices are called </a:t>
            </a: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</a:rPr>
              <a:t>LU decomposition</a:t>
            </a:r>
            <a:r>
              <a:rPr lang="en-US" altLang="ja-JP" sz="2400" dirty="0" smtClean="0"/>
              <a:t> of the matrix</a:t>
            </a:r>
          </a:p>
        </p:txBody>
      </p:sp>
      <p:sp>
        <p:nvSpPr>
          <p:cNvPr id="245765" name="Rectangle 5"/>
          <p:cNvSpPr>
            <a:spLocks noChangeArrowheads="1"/>
          </p:cNvSpPr>
          <p:nvPr/>
        </p:nvSpPr>
        <p:spPr bwMode="auto">
          <a:xfrm>
            <a:off x="323850" y="4797425"/>
            <a:ext cx="2087563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2709" name="Text Box 6"/>
          <p:cNvSpPr txBox="1">
            <a:spLocks noChangeArrowheads="1"/>
          </p:cNvSpPr>
          <p:nvPr/>
        </p:nvSpPr>
        <p:spPr bwMode="auto">
          <a:xfrm>
            <a:off x="323850" y="47974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2710" name="Text Box 7"/>
          <p:cNvSpPr txBox="1">
            <a:spLocks noChangeArrowheads="1"/>
          </p:cNvSpPr>
          <p:nvPr/>
        </p:nvSpPr>
        <p:spPr bwMode="auto">
          <a:xfrm>
            <a:off x="755650" y="53006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2711" name="Text Box 8"/>
          <p:cNvSpPr txBox="1">
            <a:spLocks noChangeArrowheads="1"/>
          </p:cNvSpPr>
          <p:nvPr/>
        </p:nvSpPr>
        <p:spPr bwMode="auto">
          <a:xfrm>
            <a:off x="539750" y="50593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2712" name="Text Box 9"/>
          <p:cNvSpPr txBox="1">
            <a:spLocks noChangeArrowheads="1"/>
          </p:cNvSpPr>
          <p:nvPr/>
        </p:nvSpPr>
        <p:spPr bwMode="auto">
          <a:xfrm>
            <a:off x="1116013" y="56610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・・・</a:t>
            </a:r>
          </a:p>
        </p:txBody>
      </p:sp>
      <p:sp>
        <p:nvSpPr>
          <p:cNvPr id="72713" name="Text Box 10"/>
          <p:cNvSpPr txBox="1">
            <a:spLocks noChangeArrowheads="1"/>
          </p:cNvSpPr>
          <p:nvPr/>
        </p:nvSpPr>
        <p:spPr bwMode="auto">
          <a:xfrm>
            <a:off x="1835150" y="5995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2714" name="Text Box 11"/>
          <p:cNvSpPr txBox="1">
            <a:spLocks noChangeArrowheads="1"/>
          </p:cNvSpPr>
          <p:nvPr/>
        </p:nvSpPr>
        <p:spPr bwMode="auto">
          <a:xfrm>
            <a:off x="2074863" y="62118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2715" name="Oval 12"/>
          <p:cNvSpPr>
            <a:spLocks noChangeArrowheads="1"/>
          </p:cNvSpPr>
          <p:nvPr/>
        </p:nvSpPr>
        <p:spPr bwMode="auto">
          <a:xfrm>
            <a:off x="395288" y="54451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775" name="Rectangle 15"/>
          <p:cNvSpPr>
            <a:spLocks noChangeArrowheads="1"/>
          </p:cNvSpPr>
          <p:nvPr/>
        </p:nvSpPr>
        <p:spPr bwMode="auto">
          <a:xfrm>
            <a:off x="2916238" y="4797425"/>
            <a:ext cx="2087562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2717" name="Text Box 16"/>
          <p:cNvSpPr txBox="1">
            <a:spLocks noChangeArrowheads="1"/>
          </p:cNvSpPr>
          <p:nvPr/>
        </p:nvSpPr>
        <p:spPr bwMode="auto">
          <a:xfrm>
            <a:off x="2916238" y="47974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2718" name="Text Box 17"/>
          <p:cNvSpPr txBox="1">
            <a:spLocks noChangeArrowheads="1"/>
          </p:cNvSpPr>
          <p:nvPr/>
        </p:nvSpPr>
        <p:spPr bwMode="auto">
          <a:xfrm>
            <a:off x="3348038" y="53006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2719" name="Text Box 18"/>
          <p:cNvSpPr txBox="1">
            <a:spLocks noChangeArrowheads="1"/>
          </p:cNvSpPr>
          <p:nvPr/>
        </p:nvSpPr>
        <p:spPr bwMode="auto">
          <a:xfrm>
            <a:off x="3132138" y="50593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2720" name="Text Box 19"/>
          <p:cNvSpPr txBox="1">
            <a:spLocks noChangeArrowheads="1"/>
          </p:cNvSpPr>
          <p:nvPr/>
        </p:nvSpPr>
        <p:spPr bwMode="auto">
          <a:xfrm>
            <a:off x="3708400" y="56610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・・・</a:t>
            </a:r>
          </a:p>
        </p:txBody>
      </p:sp>
      <p:sp>
        <p:nvSpPr>
          <p:cNvPr id="72721" name="Text Box 20"/>
          <p:cNvSpPr txBox="1">
            <a:spLocks noChangeArrowheads="1"/>
          </p:cNvSpPr>
          <p:nvPr/>
        </p:nvSpPr>
        <p:spPr bwMode="auto">
          <a:xfrm>
            <a:off x="4427538" y="5995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2722" name="Text Box 21"/>
          <p:cNvSpPr txBox="1">
            <a:spLocks noChangeArrowheads="1"/>
          </p:cNvSpPr>
          <p:nvPr/>
        </p:nvSpPr>
        <p:spPr bwMode="auto">
          <a:xfrm>
            <a:off x="4667250" y="62118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2723" name="Oval 22"/>
          <p:cNvSpPr>
            <a:spLocks noChangeArrowheads="1"/>
          </p:cNvSpPr>
          <p:nvPr/>
        </p:nvSpPr>
        <p:spPr bwMode="auto">
          <a:xfrm>
            <a:off x="3276600" y="573405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24" name="Text Box 23"/>
          <p:cNvSpPr txBox="1">
            <a:spLocks noChangeArrowheads="1"/>
          </p:cNvSpPr>
          <p:nvPr/>
        </p:nvSpPr>
        <p:spPr bwMode="auto">
          <a:xfrm>
            <a:off x="2411413" y="547211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×</a:t>
            </a:r>
          </a:p>
        </p:txBody>
      </p:sp>
      <p:sp>
        <p:nvSpPr>
          <p:cNvPr id="72725" name="Text Box 24"/>
          <p:cNvSpPr txBox="1">
            <a:spLocks noChangeArrowheads="1"/>
          </p:cNvSpPr>
          <p:nvPr/>
        </p:nvSpPr>
        <p:spPr bwMode="auto">
          <a:xfrm>
            <a:off x="5219700" y="5492750"/>
            <a:ext cx="49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＝</a:t>
            </a:r>
          </a:p>
        </p:txBody>
      </p:sp>
      <p:sp>
        <p:nvSpPr>
          <p:cNvPr id="245785" name="Rectangle 25"/>
          <p:cNvSpPr>
            <a:spLocks noChangeArrowheads="1"/>
          </p:cNvSpPr>
          <p:nvPr/>
        </p:nvSpPr>
        <p:spPr bwMode="auto">
          <a:xfrm>
            <a:off x="6084888" y="4797425"/>
            <a:ext cx="2087562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2727" name="Text Box 26"/>
          <p:cNvSpPr txBox="1">
            <a:spLocks noChangeArrowheads="1"/>
          </p:cNvSpPr>
          <p:nvPr/>
        </p:nvSpPr>
        <p:spPr bwMode="auto">
          <a:xfrm>
            <a:off x="6084888" y="47974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2728" name="Text Box 27"/>
          <p:cNvSpPr txBox="1">
            <a:spLocks noChangeArrowheads="1"/>
          </p:cNvSpPr>
          <p:nvPr/>
        </p:nvSpPr>
        <p:spPr bwMode="auto">
          <a:xfrm>
            <a:off x="6516688" y="53006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2729" name="Text Box 28"/>
          <p:cNvSpPr txBox="1">
            <a:spLocks noChangeArrowheads="1"/>
          </p:cNvSpPr>
          <p:nvPr/>
        </p:nvSpPr>
        <p:spPr bwMode="auto">
          <a:xfrm>
            <a:off x="6300788" y="50593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2730" name="Text Box 29"/>
          <p:cNvSpPr txBox="1">
            <a:spLocks noChangeArrowheads="1"/>
          </p:cNvSpPr>
          <p:nvPr/>
        </p:nvSpPr>
        <p:spPr bwMode="auto">
          <a:xfrm>
            <a:off x="6877050" y="56610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・・・</a:t>
            </a:r>
          </a:p>
        </p:txBody>
      </p:sp>
      <p:sp>
        <p:nvSpPr>
          <p:cNvPr id="72731" name="Text Box 30"/>
          <p:cNvSpPr txBox="1">
            <a:spLocks noChangeArrowheads="1"/>
          </p:cNvSpPr>
          <p:nvPr/>
        </p:nvSpPr>
        <p:spPr bwMode="auto">
          <a:xfrm>
            <a:off x="7596188" y="5995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2732" name="Text Box 31"/>
          <p:cNvSpPr txBox="1">
            <a:spLocks noChangeArrowheads="1"/>
          </p:cNvSpPr>
          <p:nvPr/>
        </p:nvSpPr>
        <p:spPr bwMode="auto">
          <a:xfrm>
            <a:off x="7835900" y="62118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2733" name="Oval 32"/>
          <p:cNvSpPr>
            <a:spLocks noChangeArrowheads="1"/>
          </p:cNvSpPr>
          <p:nvPr/>
        </p:nvSpPr>
        <p:spPr bwMode="auto">
          <a:xfrm>
            <a:off x="6445250" y="573405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34" name="Oval 33"/>
          <p:cNvSpPr>
            <a:spLocks noChangeArrowheads="1"/>
          </p:cNvSpPr>
          <p:nvPr/>
        </p:nvSpPr>
        <p:spPr bwMode="auto">
          <a:xfrm>
            <a:off x="6156325" y="54451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96" name="Rectangle 12"/>
          <p:cNvSpPr>
            <a:spLocks noChangeArrowheads="1"/>
          </p:cNvSpPr>
          <p:nvPr/>
        </p:nvSpPr>
        <p:spPr bwMode="auto">
          <a:xfrm>
            <a:off x="468313" y="4797425"/>
            <a:ext cx="2087562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3731" name="Freeform 31"/>
          <p:cNvSpPr>
            <a:spLocks/>
          </p:cNvSpPr>
          <p:nvPr/>
        </p:nvSpPr>
        <p:spPr bwMode="auto">
          <a:xfrm>
            <a:off x="468313" y="4797425"/>
            <a:ext cx="2093912" cy="1862138"/>
          </a:xfrm>
          <a:custGeom>
            <a:avLst/>
            <a:gdLst>
              <a:gd name="T0" fmla="*/ 0 w 1319"/>
              <a:gd name="T1" fmla="*/ 0 h 1173"/>
              <a:gd name="T2" fmla="*/ 2093912 w 1319"/>
              <a:gd name="T3" fmla="*/ 1862138 h 1173"/>
              <a:gd name="T4" fmla="*/ 2087562 w 1319"/>
              <a:gd name="T5" fmla="*/ 0 h 1173"/>
              <a:gd name="T6" fmla="*/ 0 w 1319"/>
              <a:gd name="T7" fmla="*/ 0 h 1173"/>
              <a:gd name="T8" fmla="*/ 0 60000 65536"/>
              <a:gd name="T9" fmla="*/ 0 60000 65536"/>
              <a:gd name="T10" fmla="*/ 0 60000 65536"/>
              <a:gd name="T11" fmla="*/ 0 60000 65536"/>
              <a:gd name="T12" fmla="*/ 0 w 1319"/>
              <a:gd name="T13" fmla="*/ 0 h 1173"/>
              <a:gd name="T14" fmla="*/ 1319 w 1319"/>
              <a:gd name="T15" fmla="*/ 1173 h 117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19" h="1173">
                <a:moveTo>
                  <a:pt x="0" y="0"/>
                </a:moveTo>
                <a:lnTo>
                  <a:pt x="1319" y="1173"/>
                </a:lnTo>
                <a:lnTo>
                  <a:pt x="131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Inverse of Triangle Matrix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642350" cy="35290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Inverse matrix of triangle matrix is easy to compute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ja-JP" altLang="en-US" sz="2400" dirty="0" smtClean="0"/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 the simultaneous equations, the last one has only one variable, and assigning its value to the others, the next one will have only one variable, and so on)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73734" name="Text Box 13"/>
          <p:cNvSpPr txBox="1">
            <a:spLocks noChangeArrowheads="1"/>
          </p:cNvSpPr>
          <p:nvPr/>
        </p:nvSpPr>
        <p:spPr bwMode="auto">
          <a:xfrm>
            <a:off x="468313" y="47974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3735" name="Text Box 14"/>
          <p:cNvSpPr txBox="1">
            <a:spLocks noChangeArrowheads="1"/>
          </p:cNvSpPr>
          <p:nvPr/>
        </p:nvSpPr>
        <p:spPr bwMode="auto">
          <a:xfrm>
            <a:off x="900113" y="53006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3736" name="Text Box 15"/>
          <p:cNvSpPr txBox="1">
            <a:spLocks noChangeArrowheads="1"/>
          </p:cNvSpPr>
          <p:nvPr/>
        </p:nvSpPr>
        <p:spPr bwMode="auto">
          <a:xfrm>
            <a:off x="684213" y="50593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3737" name="Text Box 16"/>
          <p:cNvSpPr txBox="1">
            <a:spLocks noChangeArrowheads="1"/>
          </p:cNvSpPr>
          <p:nvPr/>
        </p:nvSpPr>
        <p:spPr bwMode="auto">
          <a:xfrm>
            <a:off x="1260475" y="56610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chemeClr val="accent2"/>
                </a:solidFill>
              </a:rPr>
              <a:t>・・・</a:t>
            </a:r>
          </a:p>
        </p:txBody>
      </p:sp>
      <p:sp>
        <p:nvSpPr>
          <p:cNvPr id="73738" name="Text Box 17"/>
          <p:cNvSpPr txBox="1">
            <a:spLocks noChangeArrowheads="1"/>
          </p:cNvSpPr>
          <p:nvPr/>
        </p:nvSpPr>
        <p:spPr bwMode="auto">
          <a:xfrm>
            <a:off x="1979613" y="5995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3739" name="Text Box 18"/>
          <p:cNvSpPr txBox="1">
            <a:spLocks noChangeArrowheads="1"/>
          </p:cNvSpPr>
          <p:nvPr/>
        </p:nvSpPr>
        <p:spPr bwMode="auto">
          <a:xfrm>
            <a:off x="2219325" y="62118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3740" name="Text Box 21"/>
          <p:cNvSpPr txBox="1">
            <a:spLocks noChangeArrowheads="1"/>
          </p:cNvSpPr>
          <p:nvPr/>
        </p:nvSpPr>
        <p:spPr bwMode="auto">
          <a:xfrm>
            <a:off x="5508625" y="5516563"/>
            <a:ext cx="49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＝</a:t>
            </a:r>
          </a:p>
        </p:txBody>
      </p:sp>
      <p:sp>
        <p:nvSpPr>
          <p:cNvPr id="246817" name="Rectangle 33"/>
          <p:cNvSpPr>
            <a:spLocks noChangeArrowheads="1"/>
          </p:cNvSpPr>
          <p:nvPr/>
        </p:nvSpPr>
        <p:spPr bwMode="auto">
          <a:xfrm>
            <a:off x="3203575" y="4797425"/>
            <a:ext cx="2089150" cy="1873250"/>
          </a:xfrm>
          <a:prstGeom prst="rect">
            <a:avLst/>
          </a:prstGeom>
          <a:solidFill>
            <a:srgbClr val="FFFF99"/>
          </a:solidFill>
          <a:ln w="19050">
            <a:solidFill>
              <a:srgbClr val="9933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3742" name="Text Box 34"/>
          <p:cNvSpPr txBox="1">
            <a:spLocks noChangeArrowheads="1"/>
          </p:cNvSpPr>
          <p:nvPr/>
        </p:nvSpPr>
        <p:spPr bwMode="auto">
          <a:xfrm>
            <a:off x="2555875" y="55165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×</a:t>
            </a:r>
          </a:p>
        </p:txBody>
      </p:sp>
      <p:sp>
        <p:nvSpPr>
          <p:cNvPr id="246827" name="Rectangle 43"/>
          <p:cNvSpPr>
            <a:spLocks noChangeArrowheads="1"/>
          </p:cNvSpPr>
          <p:nvPr/>
        </p:nvSpPr>
        <p:spPr bwMode="auto">
          <a:xfrm>
            <a:off x="6300788" y="4797425"/>
            <a:ext cx="2087562" cy="187325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3744" name="Text Box 45"/>
          <p:cNvSpPr txBox="1">
            <a:spLocks noChangeArrowheads="1"/>
          </p:cNvSpPr>
          <p:nvPr/>
        </p:nvSpPr>
        <p:spPr bwMode="auto">
          <a:xfrm>
            <a:off x="6300788" y="47974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3745" name="Text Box 46"/>
          <p:cNvSpPr txBox="1">
            <a:spLocks noChangeArrowheads="1"/>
          </p:cNvSpPr>
          <p:nvPr/>
        </p:nvSpPr>
        <p:spPr bwMode="auto">
          <a:xfrm>
            <a:off x="6732588" y="53006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3746" name="Text Box 47"/>
          <p:cNvSpPr txBox="1">
            <a:spLocks noChangeArrowheads="1"/>
          </p:cNvSpPr>
          <p:nvPr/>
        </p:nvSpPr>
        <p:spPr bwMode="auto">
          <a:xfrm>
            <a:off x="6516688" y="50593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3747" name="Text Box 48"/>
          <p:cNvSpPr txBox="1">
            <a:spLocks noChangeArrowheads="1"/>
          </p:cNvSpPr>
          <p:nvPr/>
        </p:nvSpPr>
        <p:spPr bwMode="auto">
          <a:xfrm>
            <a:off x="7092950" y="56610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・・・</a:t>
            </a:r>
          </a:p>
        </p:txBody>
      </p:sp>
      <p:sp>
        <p:nvSpPr>
          <p:cNvPr id="73748" name="Text Box 49"/>
          <p:cNvSpPr txBox="1">
            <a:spLocks noChangeArrowheads="1"/>
          </p:cNvSpPr>
          <p:nvPr/>
        </p:nvSpPr>
        <p:spPr bwMode="auto">
          <a:xfrm>
            <a:off x="7812088" y="5995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3749" name="Text Box 50"/>
          <p:cNvSpPr txBox="1">
            <a:spLocks noChangeArrowheads="1"/>
          </p:cNvSpPr>
          <p:nvPr/>
        </p:nvSpPr>
        <p:spPr bwMode="auto">
          <a:xfrm>
            <a:off x="8051800" y="62118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ChangeArrowheads="1"/>
          </p:cNvSpPr>
          <p:nvPr/>
        </p:nvSpPr>
        <p:spPr bwMode="auto">
          <a:xfrm>
            <a:off x="3203575" y="5446713"/>
            <a:ext cx="1008063" cy="1087437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1763713" y="5445125"/>
            <a:ext cx="1081087" cy="11525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4756" name="Freeform 4"/>
          <p:cNvSpPr>
            <a:spLocks/>
          </p:cNvSpPr>
          <p:nvPr/>
        </p:nvSpPr>
        <p:spPr bwMode="auto">
          <a:xfrm>
            <a:off x="3203575" y="5445125"/>
            <a:ext cx="1008063" cy="1079500"/>
          </a:xfrm>
          <a:custGeom>
            <a:avLst/>
            <a:gdLst>
              <a:gd name="T0" fmla="*/ 0 w 1319"/>
              <a:gd name="T1" fmla="*/ 0 h 1173"/>
              <a:gd name="T2" fmla="*/ 1008063 w 1319"/>
              <a:gd name="T3" fmla="*/ 1079500 h 1173"/>
              <a:gd name="T4" fmla="*/ 1005006 w 1319"/>
              <a:gd name="T5" fmla="*/ 0 h 1173"/>
              <a:gd name="T6" fmla="*/ 0 w 1319"/>
              <a:gd name="T7" fmla="*/ 0 h 1173"/>
              <a:gd name="T8" fmla="*/ 0 60000 65536"/>
              <a:gd name="T9" fmla="*/ 0 60000 65536"/>
              <a:gd name="T10" fmla="*/ 0 60000 65536"/>
              <a:gd name="T11" fmla="*/ 0 60000 65536"/>
              <a:gd name="T12" fmla="*/ 0 w 1319"/>
              <a:gd name="T13" fmla="*/ 0 h 1173"/>
              <a:gd name="T14" fmla="*/ 1319 w 1319"/>
              <a:gd name="T15" fmla="*/ 1173 h 117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19" h="1173">
                <a:moveTo>
                  <a:pt x="0" y="0"/>
                </a:moveTo>
                <a:lnTo>
                  <a:pt x="1319" y="1173"/>
                </a:lnTo>
                <a:lnTo>
                  <a:pt x="131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7813" name="Freeform 5"/>
          <p:cNvSpPr>
            <a:spLocks/>
          </p:cNvSpPr>
          <p:nvPr/>
        </p:nvSpPr>
        <p:spPr bwMode="auto">
          <a:xfrm rot="10800000">
            <a:off x="1763713" y="5443538"/>
            <a:ext cx="1081087" cy="1143000"/>
          </a:xfrm>
          <a:custGeom>
            <a:avLst/>
            <a:gdLst>
              <a:gd name="T0" fmla="*/ 0 w 1319"/>
              <a:gd name="T1" fmla="*/ 0 h 1173"/>
              <a:gd name="T2" fmla="*/ 1081087 w 1319"/>
              <a:gd name="T3" fmla="*/ 1143000 h 1173"/>
              <a:gd name="T4" fmla="*/ 1077808 w 1319"/>
              <a:gd name="T5" fmla="*/ 0 h 1173"/>
              <a:gd name="T6" fmla="*/ 0 w 1319"/>
              <a:gd name="T7" fmla="*/ 0 h 1173"/>
              <a:gd name="T8" fmla="*/ 0 60000 65536"/>
              <a:gd name="T9" fmla="*/ 0 60000 65536"/>
              <a:gd name="T10" fmla="*/ 0 60000 65536"/>
              <a:gd name="T11" fmla="*/ 0 60000 65536"/>
              <a:gd name="T12" fmla="*/ 0 w 1319"/>
              <a:gd name="T13" fmla="*/ 0 h 1173"/>
              <a:gd name="T14" fmla="*/ 1319 w 1319"/>
              <a:gd name="T15" fmla="*/ 1173 h 117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19" h="1173">
                <a:moveTo>
                  <a:pt x="0" y="0"/>
                </a:moveTo>
                <a:lnTo>
                  <a:pt x="1319" y="1173"/>
                </a:lnTo>
                <a:lnTo>
                  <a:pt x="131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781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Getting Inverse Matrix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78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642350" cy="35290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multiply the inverse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L</a:t>
            </a:r>
            <a:r>
              <a:rPr lang="en-US" altLang="ja-JP" sz="2400" dirty="0" smtClean="0"/>
              <a:t> matrix from left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L</a:t>
            </a:r>
            <a:r>
              <a:rPr lang="en-US" altLang="ja-JP" sz="2400" dirty="0" smtClean="0"/>
              <a:t> 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-1</a:t>
            </a:r>
            <a:r>
              <a:rPr lang="en-US" altLang="ja-JP" sz="2400" dirty="0" smtClean="0"/>
              <a:t> are canceled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Now the inverse matrix is in a formula that is easy to be solved!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 smtClean="0"/>
              <a:t> When the matrix is LU decomposed, the inverse matrix can be calculated with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3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/>
              <a:t>time for assignments and substitutions</a:t>
            </a:r>
            <a:endParaRPr lang="ja-JP" altLang="en-US" sz="2400" dirty="0" smtClean="0"/>
          </a:p>
        </p:txBody>
      </p:sp>
      <p:sp>
        <p:nvSpPr>
          <p:cNvPr id="247828" name="Text Box 20"/>
          <p:cNvSpPr txBox="1">
            <a:spLocks noChangeArrowheads="1"/>
          </p:cNvSpPr>
          <p:nvPr/>
        </p:nvSpPr>
        <p:spPr bwMode="auto">
          <a:xfrm>
            <a:off x="2786063" y="57340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×</a:t>
            </a:r>
          </a:p>
        </p:txBody>
      </p:sp>
      <p:sp>
        <p:nvSpPr>
          <p:cNvPr id="74761" name="Text Box 21"/>
          <p:cNvSpPr txBox="1">
            <a:spLocks noChangeArrowheads="1"/>
          </p:cNvSpPr>
          <p:nvPr/>
        </p:nvSpPr>
        <p:spPr bwMode="auto">
          <a:xfrm>
            <a:off x="5592763" y="5734050"/>
            <a:ext cx="490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＝</a:t>
            </a:r>
          </a:p>
        </p:txBody>
      </p:sp>
      <p:sp>
        <p:nvSpPr>
          <p:cNvPr id="247830" name="Rectangle 22"/>
          <p:cNvSpPr>
            <a:spLocks noChangeArrowheads="1"/>
          </p:cNvSpPr>
          <p:nvPr/>
        </p:nvSpPr>
        <p:spPr bwMode="auto">
          <a:xfrm>
            <a:off x="7956550" y="5445125"/>
            <a:ext cx="936625" cy="11525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7832" name="Text Box 24"/>
          <p:cNvSpPr txBox="1">
            <a:spLocks noChangeArrowheads="1"/>
          </p:cNvSpPr>
          <p:nvPr/>
        </p:nvSpPr>
        <p:spPr bwMode="auto">
          <a:xfrm>
            <a:off x="7980363" y="54197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247834" name="Text Box 26"/>
          <p:cNvSpPr txBox="1">
            <a:spLocks noChangeArrowheads="1"/>
          </p:cNvSpPr>
          <p:nvPr/>
        </p:nvSpPr>
        <p:spPr bwMode="auto">
          <a:xfrm>
            <a:off x="8034338" y="56610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chemeClr val="accent2"/>
                </a:solidFill>
              </a:rPr>
              <a:t>・・・</a:t>
            </a:r>
          </a:p>
        </p:txBody>
      </p:sp>
      <p:sp>
        <p:nvSpPr>
          <p:cNvPr id="247835" name="Text Box 27"/>
          <p:cNvSpPr txBox="1">
            <a:spLocks noChangeArrowheads="1"/>
          </p:cNvSpPr>
          <p:nvPr/>
        </p:nvSpPr>
        <p:spPr bwMode="auto">
          <a:xfrm>
            <a:off x="8388350" y="58769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247836" name="Text Box 28"/>
          <p:cNvSpPr txBox="1">
            <a:spLocks noChangeArrowheads="1"/>
          </p:cNvSpPr>
          <p:nvPr/>
        </p:nvSpPr>
        <p:spPr bwMode="auto">
          <a:xfrm>
            <a:off x="8604250" y="61658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247837" name="Rectangle 29"/>
          <p:cNvSpPr>
            <a:spLocks noChangeArrowheads="1"/>
          </p:cNvSpPr>
          <p:nvPr/>
        </p:nvSpPr>
        <p:spPr bwMode="auto">
          <a:xfrm>
            <a:off x="4643438" y="5445125"/>
            <a:ext cx="936625" cy="1152525"/>
          </a:xfrm>
          <a:prstGeom prst="rect">
            <a:avLst/>
          </a:prstGeom>
          <a:solidFill>
            <a:srgbClr val="FFFF99"/>
          </a:solidFill>
          <a:ln w="19050">
            <a:solidFill>
              <a:srgbClr val="9933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4768" name="Text Box 30"/>
          <p:cNvSpPr txBox="1">
            <a:spLocks noChangeArrowheads="1"/>
          </p:cNvSpPr>
          <p:nvPr/>
        </p:nvSpPr>
        <p:spPr bwMode="auto">
          <a:xfrm>
            <a:off x="4227513" y="57340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×</a:t>
            </a:r>
          </a:p>
        </p:txBody>
      </p:sp>
      <p:sp>
        <p:nvSpPr>
          <p:cNvPr id="247839" name="Rectangle 31"/>
          <p:cNvSpPr>
            <a:spLocks noChangeArrowheads="1"/>
          </p:cNvSpPr>
          <p:nvPr/>
        </p:nvSpPr>
        <p:spPr bwMode="auto">
          <a:xfrm>
            <a:off x="6300788" y="5445125"/>
            <a:ext cx="1008062" cy="11525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7840" name="Freeform 32"/>
          <p:cNvSpPr>
            <a:spLocks/>
          </p:cNvSpPr>
          <p:nvPr/>
        </p:nvSpPr>
        <p:spPr bwMode="auto">
          <a:xfrm rot="10800000">
            <a:off x="6300788" y="5445125"/>
            <a:ext cx="1008062" cy="1152525"/>
          </a:xfrm>
          <a:custGeom>
            <a:avLst/>
            <a:gdLst>
              <a:gd name="T0" fmla="*/ 0 w 1319"/>
              <a:gd name="T1" fmla="*/ 0 h 1173"/>
              <a:gd name="T2" fmla="*/ 1008062 w 1319"/>
              <a:gd name="T3" fmla="*/ 1152525 h 1173"/>
              <a:gd name="T4" fmla="*/ 1005005 w 1319"/>
              <a:gd name="T5" fmla="*/ 0 h 1173"/>
              <a:gd name="T6" fmla="*/ 0 w 1319"/>
              <a:gd name="T7" fmla="*/ 0 h 1173"/>
              <a:gd name="T8" fmla="*/ 0 60000 65536"/>
              <a:gd name="T9" fmla="*/ 0 60000 65536"/>
              <a:gd name="T10" fmla="*/ 0 60000 65536"/>
              <a:gd name="T11" fmla="*/ 0 60000 65536"/>
              <a:gd name="T12" fmla="*/ 0 w 1319"/>
              <a:gd name="T13" fmla="*/ 0 h 1173"/>
              <a:gd name="T14" fmla="*/ 1319 w 1319"/>
              <a:gd name="T15" fmla="*/ 1173 h 117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19" h="1173">
                <a:moveTo>
                  <a:pt x="0" y="0"/>
                </a:moveTo>
                <a:lnTo>
                  <a:pt x="1319" y="1173"/>
                </a:lnTo>
                <a:lnTo>
                  <a:pt x="131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7841" name="Text Box 33"/>
          <p:cNvSpPr txBox="1">
            <a:spLocks noChangeArrowheads="1"/>
          </p:cNvSpPr>
          <p:nvPr/>
        </p:nvSpPr>
        <p:spPr bwMode="auto">
          <a:xfrm>
            <a:off x="7396163" y="57340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×</a:t>
            </a:r>
          </a:p>
        </p:txBody>
      </p:sp>
      <p:sp>
        <p:nvSpPr>
          <p:cNvPr id="247842" name="Text Box 34"/>
          <p:cNvSpPr txBox="1">
            <a:spLocks noChangeArrowheads="1"/>
          </p:cNvSpPr>
          <p:nvPr/>
        </p:nvSpPr>
        <p:spPr bwMode="auto">
          <a:xfrm>
            <a:off x="7308850" y="5157788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-1</a:t>
            </a:r>
          </a:p>
        </p:txBody>
      </p:sp>
      <p:sp>
        <p:nvSpPr>
          <p:cNvPr id="247843" name="Rectangle 35"/>
          <p:cNvSpPr>
            <a:spLocks noChangeArrowheads="1"/>
          </p:cNvSpPr>
          <p:nvPr/>
        </p:nvSpPr>
        <p:spPr bwMode="auto">
          <a:xfrm>
            <a:off x="250825" y="5373688"/>
            <a:ext cx="1008063" cy="11525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7844" name="Freeform 36"/>
          <p:cNvSpPr>
            <a:spLocks/>
          </p:cNvSpPr>
          <p:nvPr/>
        </p:nvSpPr>
        <p:spPr bwMode="auto">
          <a:xfrm rot="10800000">
            <a:off x="250825" y="5373688"/>
            <a:ext cx="1008063" cy="1152525"/>
          </a:xfrm>
          <a:custGeom>
            <a:avLst/>
            <a:gdLst>
              <a:gd name="T0" fmla="*/ 0 w 1319"/>
              <a:gd name="T1" fmla="*/ 0 h 1173"/>
              <a:gd name="T2" fmla="*/ 1008063 w 1319"/>
              <a:gd name="T3" fmla="*/ 1152525 h 1173"/>
              <a:gd name="T4" fmla="*/ 1005006 w 1319"/>
              <a:gd name="T5" fmla="*/ 0 h 1173"/>
              <a:gd name="T6" fmla="*/ 0 w 1319"/>
              <a:gd name="T7" fmla="*/ 0 h 1173"/>
              <a:gd name="T8" fmla="*/ 0 60000 65536"/>
              <a:gd name="T9" fmla="*/ 0 60000 65536"/>
              <a:gd name="T10" fmla="*/ 0 60000 65536"/>
              <a:gd name="T11" fmla="*/ 0 60000 65536"/>
              <a:gd name="T12" fmla="*/ 0 w 1319"/>
              <a:gd name="T13" fmla="*/ 0 h 1173"/>
              <a:gd name="T14" fmla="*/ 1319 w 1319"/>
              <a:gd name="T15" fmla="*/ 1173 h 117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19" h="1173">
                <a:moveTo>
                  <a:pt x="0" y="0"/>
                </a:moveTo>
                <a:lnTo>
                  <a:pt x="1319" y="1173"/>
                </a:lnTo>
                <a:lnTo>
                  <a:pt x="131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FF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7845" name="Text Box 37"/>
          <p:cNvSpPr txBox="1">
            <a:spLocks noChangeArrowheads="1"/>
          </p:cNvSpPr>
          <p:nvPr/>
        </p:nvSpPr>
        <p:spPr bwMode="auto">
          <a:xfrm>
            <a:off x="1346200" y="566261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×</a:t>
            </a:r>
          </a:p>
        </p:txBody>
      </p:sp>
      <p:sp>
        <p:nvSpPr>
          <p:cNvPr id="247846" name="Text Box 38"/>
          <p:cNvSpPr txBox="1">
            <a:spLocks noChangeArrowheads="1"/>
          </p:cNvSpPr>
          <p:nvPr/>
        </p:nvSpPr>
        <p:spPr bwMode="auto">
          <a:xfrm>
            <a:off x="1258888" y="5084763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-1</a:t>
            </a:r>
          </a:p>
        </p:txBody>
      </p:sp>
      <p:sp>
        <p:nvSpPr>
          <p:cNvPr id="74777" name="AutoShape 40"/>
          <p:cNvSpPr>
            <a:spLocks/>
          </p:cNvSpPr>
          <p:nvPr/>
        </p:nvSpPr>
        <p:spPr bwMode="auto">
          <a:xfrm rot="5400000">
            <a:off x="2880519" y="3969544"/>
            <a:ext cx="287338" cy="2520950"/>
          </a:xfrm>
          <a:prstGeom prst="leftBrace">
            <a:avLst>
              <a:gd name="adj1" fmla="val 73112"/>
              <a:gd name="adj2" fmla="val 50000"/>
            </a:avLst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78" name="Rectangle 43"/>
          <p:cNvSpPr>
            <a:spLocks noChangeArrowheads="1"/>
          </p:cNvSpPr>
          <p:nvPr/>
        </p:nvSpPr>
        <p:spPr bwMode="auto">
          <a:xfrm>
            <a:off x="4929188" y="4700588"/>
            <a:ext cx="650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A</a:t>
            </a:r>
            <a:r>
              <a:rPr lang="en-US" altLang="ja-JP" sz="2400" b="1" baseline="30000">
                <a:solidFill>
                  <a:schemeClr val="accent2"/>
                </a:solidFill>
              </a:rPr>
              <a:t>-1</a:t>
            </a:r>
            <a:r>
              <a:rPr lang="en-US" altLang="ja-JP" sz="2400"/>
              <a:t> </a:t>
            </a:r>
            <a:endParaRPr lang="ja-JP" altLang="en-US" sz="2400"/>
          </a:p>
        </p:txBody>
      </p:sp>
      <p:sp>
        <p:nvSpPr>
          <p:cNvPr id="74779" name="AutoShape 44"/>
          <p:cNvSpPr>
            <a:spLocks/>
          </p:cNvSpPr>
          <p:nvPr/>
        </p:nvSpPr>
        <p:spPr bwMode="auto">
          <a:xfrm rot="5400000">
            <a:off x="5004594" y="4652169"/>
            <a:ext cx="287337" cy="1152525"/>
          </a:xfrm>
          <a:prstGeom prst="leftBrace">
            <a:avLst>
              <a:gd name="adj1" fmla="val 33425"/>
              <a:gd name="adj2" fmla="val 50000"/>
            </a:avLst>
          </a:prstGeom>
          <a:noFill/>
          <a:ln w="2540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80" name="Rectangle 45"/>
          <p:cNvSpPr>
            <a:spLocks noChangeArrowheads="1"/>
          </p:cNvSpPr>
          <p:nvPr/>
        </p:nvSpPr>
        <p:spPr bwMode="auto">
          <a:xfrm>
            <a:off x="2841625" y="4700588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A</a:t>
            </a: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animBg="1"/>
      <p:bldP spid="247813" grpId="0" animBg="1"/>
      <p:bldP spid="247828" grpId="0"/>
      <p:bldP spid="247830" grpId="0" animBg="1"/>
      <p:bldP spid="247832" grpId="0"/>
      <p:bldP spid="247834" grpId="0"/>
      <p:bldP spid="247835" grpId="0"/>
      <p:bldP spid="247836" grpId="0"/>
      <p:bldP spid="247839" grpId="0" animBg="1"/>
      <p:bldP spid="247840" grpId="0" animBg="1"/>
      <p:bldP spid="247841" grpId="0"/>
      <p:bldP spid="247841" grpId="1"/>
      <p:bldP spid="247842" grpId="0"/>
      <p:bldP spid="247843" grpId="0" animBg="1"/>
      <p:bldP spid="247843" grpId="1" animBg="1"/>
      <p:bldP spid="247844" grpId="0" animBg="1"/>
      <p:bldP spid="247844" grpId="1" animBg="1"/>
      <p:bldP spid="247845" grpId="0"/>
      <p:bldP spid="247845" grpId="1"/>
      <p:bldP spid="247846" grpId="0"/>
      <p:bldP spid="24784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Computational Structure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96975"/>
            <a:ext cx="7772400" cy="50403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Write a point for one execution of a subroutine, and connect points according to “call-called” relation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Binary tree structure is obtained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Triple-tree if call three times,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Quad-tree if four times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By the times of calls, and condition to call, we can design many kinds of computation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6" name="Freeform 4"/>
          <p:cNvSpPr>
            <a:spLocks/>
          </p:cNvSpPr>
          <p:nvPr/>
        </p:nvSpPr>
        <p:spPr bwMode="auto">
          <a:xfrm>
            <a:off x="5795963" y="3932238"/>
            <a:ext cx="431800" cy="360362"/>
          </a:xfrm>
          <a:custGeom>
            <a:avLst/>
            <a:gdLst>
              <a:gd name="T0" fmla="*/ 0 w 499"/>
              <a:gd name="T1" fmla="*/ 360362 h 363"/>
              <a:gd name="T2" fmla="*/ 0 w 499"/>
              <a:gd name="T3" fmla="*/ 0 h 363"/>
              <a:gd name="T4" fmla="*/ 431800 w 499"/>
              <a:gd name="T5" fmla="*/ 0 h 363"/>
              <a:gd name="T6" fmla="*/ 431800 w 499"/>
              <a:gd name="T7" fmla="*/ 360362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197" name="Freeform 5"/>
          <p:cNvSpPr>
            <a:spLocks/>
          </p:cNvSpPr>
          <p:nvPr/>
        </p:nvSpPr>
        <p:spPr bwMode="auto">
          <a:xfrm>
            <a:off x="6586538" y="3932238"/>
            <a:ext cx="431800" cy="360362"/>
          </a:xfrm>
          <a:custGeom>
            <a:avLst/>
            <a:gdLst>
              <a:gd name="T0" fmla="*/ 0 w 499"/>
              <a:gd name="T1" fmla="*/ 360362 h 363"/>
              <a:gd name="T2" fmla="*/ 0 w 499"/>
              <a:gd name="T3" fmla="*/ 0 h 363"/>
              <a:gd name="T4" fmla="*/ 431800 w 499"/>
              <a:gd name="T5" fmla="*/ 0 h 363"/>
              <a:gd name="T6" fmla="*/ 431800 w 499"/>
              <a:gd name="T7" fmla="*/ 360362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198" name="Freeform 6"/>
          <p:cNvSpPr>
            <a:spLocks/>
          </p:cNvSpPr>
          <p:nvPr/>
        </p:nvSpPr>
        <p:spPr bwMode="auto">
          <a:xfrm>
            <a:off x="7378700" y="3932238"/>
            <a:ext cx="431800" cy="360362"/>
          </a:xfrm>
          <a:custGeom>
            <a:avLst/>
            <a:gdLst>
              <a:gd name="T0" fmla="*/ 0 w 499"/>
              <a:gd name="T1" fmla="*/ 360362 h 363"/>
              <a:gd name="T2" fmla="*/ 0 w 499"/>
              <a:gd name="T3" fmla="*/ 0 h 363"/>
              <a:gd name="T4" fmla="*/ 431800 w 499"/>
              <a:gd name="T5" fmla="*/ 0 h 363"/>
              <a:gd name="T6" fmla="*/ 431800 w 499"/>
              <a:gd name="T7" fmla="*/ 360362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199" name="Freeform 7"/>
          <p:cNvSpPr>
            <a:spLocks/>
          </p:cNvSpPr>
          <p:nvPr/>
        </p:nvSpPr>
        <p:spPr bwMode="auto">
          <a:xfrm>
            <a:off x="6011863" y="3429000"/>
            <a:ext cx="792162" cy="360363"/>
          </a:xfrm>
          <a:custGeom>
            <a:avLst/>
            <a:gdLst>
              <a:gd name="T0" fmla="*/ 0 w 499"/>
              <a:gd name="T1" fmla="*/ 360363 h 363"/>
              <a:gd name="T2" fmla="*/ 0 w 499"/>
              <a:gd name="T3" fmla="*/ 0 h 363"/>
              <a:gd name="T4" fmla="*/ 792162 w 499"/>
              <a:gd name="T5" fmla="*/ 0 h 363"/>
              <a:gd name="T6" fmla="*/ 792162 w 499"/>
              <a:gd name="T7" fmla="*/ 360363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00" name="Freeform 8"/>
          <p:cNvSpPr>
            <a:spLocks/>
          </p:cNvSpPr>
          <p:nvPr/>
        </p:nvSpPr>
        <p:spPr bwMode="auto">
          <a:xfrm>
            <a:off x="7596188" y="3427413"/>
            <a:ext cx="790575" cy="360362"/>
          </a:xfrm>
          <a:custGeom>
            <a:avLst/>
            <a:gdLst>
              <a:gd name="T0" fmla="*/ 0 w 499"/>
              <a:gd name="T1" fmla="*/ 360362 h 363"/>
              <a:gd name="T2" fmla="*/ 0 w 499"/>
              <a:gd name="T3" fmla="*/ 0 h 363"/>
              <a:gd name="T4" fmla="*/ 790575 w 499"/>
              <a:gd name="T5" fmla="*/ 0 h 363"/>
              <a:gd name="T6" fmla="*/ 790575 w 499"/>
              <a:gd name="T7" fmla="*/ 360362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01" name="Freeform 9"/>
          <p:cNvSpPr>
            <a:spLocks/>
          </p:cNvSpPr>
          <p:nvPr/>
        </p:nvSpPr>
        <p:spPr bwMode="auto">
          <a:xfrm>
            <a:off x="6443663" y="2852738"/>
            <a:ext cx="1512887" cy="360362"/>
          </a:xfrm>
          <a:custGeom>
            <a:avLst/>
            <a:gdLst>
              <a:gd name="T0" fmla="*/ 0 w 499"/>
              <a:gd name="T1" fmla="*/ 360362 h 363"/>
              <a:gd name="T2" fmla="*/ 0 w 499"/>
              <a:gd name="T3" fmla="*/ 0 h 363"/>
              <a:gd name="T4" fmla="*/ 1512887 w 499"/>
              <a:gd name="T5" fmla="*/ 0 h 363"/>
              <a:gd name="T6" fmla="*/ 1512887 w 499"/>
              <a:gd name="T7" fmla="*/ 360362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V="1">
            <a:off x="7162800" y="2420938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03" name="Freeform 11"/>
          <p:cNvSpPr>
            <a:spLocks/>
          </p:cNvSpPr>
          <p:nvPr/>
        </p:nvSpPr>
        <p:spPr bwMode="auto">
          <a:xfrm>
            <a:off x="8172450" y="3933825"/>
            <a:ext cx="431800" cy="360363"/>
          </a:xfrm>
          <a:custGeom>
            <a:avLst/>
            <a:gdLst>
              <a:gd name="T0" fmla="*/ 0 w 499"/>
              <a:gd name="T1" fmla="*/ 360363 h 363"/>
              <a:gd name="T2" fmla="*/ 0 w 499"/>
              <a:gd name="T3" fmla="*/ 0 h 363"/>
              <a:gd name="T4" fmla="*/ 431800 w 499"/>
              <a:gd name="T5" fmla="*/ 0 h 363"/>
              <a:gd name="T6" fmla="*/ 431800 w 499"/>
              <a:gd name="T7" fmla="*/ 360363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363"/>
              <a:gd name="T14" fmla="*/ 499 w 499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363">
                <a:moveTo>
                  <a:pt x="0" y="363"/>
                </a:moveTo>
                <a:lnTo>
                  <a:pt x="0" y="0"/>
                </a:lnTo>
                <a:lnTo>
                  <a:pt x="499" y="0"/>
                </a:lnTo>
                <a:lnTo>
                  <a:pt x="499" y="36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diamond" w="lg" len="lg"/>
            <a:tailEnd type="diamond" w="lg" len="lg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Getting Triangular Matrix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8163" y="1052513"/>
            <a:ext cx="8066087" cy="33131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can delete non-zero cells in a column, by substituting a row from the other rows below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delete 1</a:t>
            </a:r>
            <a:r>
              <a:rPr lang="en-US" altLang="ja-JP" sz="2400" baseline="30000" dirty="0" smtClean="0"/>
              <a:t>st</a:t>
            </a:r>
            <a:r>
              <a:rPr lang="en-US" altLang="ja-JP" sz="2400" dirty="0" smtClean="0"/>
              <a:t> column by 1</a:t>
            </a:r>
            <a:r>
              <a:rPr lang="en-US" altLang="ja-JP" sz="2400" baseline="30000" dirty="0" smtClean="0"/>
              <a:t>st</a:t>
            </a:r>
            <a:r>
              <a:rPr lang="en-US" altLang="ja-JP" sz="2400" dirty="0" smtClean="0"/>
              <a:t> row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delete 2</a:t>
            </a:r>
            <a:r>
              <a:rPr lang="en-US" altLang="ja-JP" sz="2400" baseline="30000" dirty="0" smtClean="0"/>
              <a:t>nd</a:t>
            </a:r>
            <a:r>
              <a:rPr lang="en-US" altLang="ja-JP" sz="2400" dirty="0" smtClean="0"/>
              <a:t> column by 2</a:t>
            </a:r>
            <a:r>
              <a:rPr lang="en-US" altLang="ja-JP" sz="2400" baseline="30000" dirty="0" smtClean="0"/>
              <a:t>nd</a:t>
            </a:r>
            <a:r>
              <a:rPr lang="en-US" altLang="ja-JP" sz="2400" dirty="0" smtClean="0"/>
              <a:t> row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…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 </a:t>
            </a:r>
            <a:r>
              <a:rPr lang="en-US" altLang="ja-JP" sz="2400" dirty="0" smtClean="0"/>
              <a:t>then, finally the matrix will be upper triangle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52932" name="Rectangle 4"/>
          <p:cNvSpPr>
            <a:spLocks noChangeArrowheads="1"/>
          </p:cNvSpPr>
          <p:nvPr/>
        </p:nvSpPr>
        <p:spPr bwMode="auto">
          <a:xfrm>
            <a:off x="7019925" y="4797425"/>
            <a:ext cx="1800225" cy="17272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52943" name="Rectangle 15"/>
          <p:cNvSpPr>
            <a:spLocks noChangeArrowheads="1"/>
          </p:cNvSpPr>
          <p:nvPr/>
        </p:nvSpPr>
        <p:spPr bwMode="auto">
          <a:xfrm>
            <a:off x="7019925" y="4797425"/>
            <a:ext cx="180022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2944" name="Rectangle 16"/>
          <p:cNvSpPr>
            <a:spLocks noChangeArrowheads="1"/>
          </p:cNvSpPr>
          <p:nvPr/>
        </p:nvSpPr>
        <p:spPr bwMode="auto">
          <a:xfrm rot="-5400000">
            <a:off x="6372225" y="5661025"/>
            <a:ext cx="15113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2945" name="Rectangle 17"/>
          <p:cNvSpPr>
            <a:spLocks noChangeArrowheads="1"/>
          </p:cNvSpPr>
          <p:nvPr/>
        </p:nvSpPr>
        <p:spPr bwMode="auto">
          <a:xfrm>
            <a:off x="7235825" y="5013325"/>
            <a:ext cx="1584325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2946" name="Rectangle 18"/>
          <p:cNvSpPr>
            <a:spLocks noChangeArrowheads="1"/>
          </p:cNvSpPr>
          <p:nvPr/>
        </p:nvSpPr>
        <p:spPr bwMode="auto">
          <a:xfrm rot="-5400000">
            <a:off x="6696075" y="5768975"/>
            <a:ext cx="1295400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2947" name="Rectangle 19"/>
          <p:cNvSpPr>
            <a:spLocks noChangeArrowheads="1"/>
          </p:cNvSpPr>
          <p:nvPr/>
        </p:nvSpPr>
        <p:spPr bwMode="auto">
          <a:xfrm>
            <a:off x="7451725" y="5229225"/>
            <a:ext cx="1368425" cy="2159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2948" name="Rectangle 20"/>
          <p:cNvSpPr>
            <a:spLocks noChangeArrowheads="1"/>
          </p:cNvSpPr>
          <p:nvPr/>
        </p:nvSpPr>
        <p:spPr bwMode="auto">
          <a:xfrm>
            <a:off x="7667625" y="5445125"/>
            <a:ext cx="1152525" cy="2159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2949" name="Rectangle 21"/>
          <p:cNvSpPr>
            <a:spLocks noChangeArrowheads="1"/>
          </p:cNvSpPr>
          <p:nvPr/>
        </p:nvSpPr>
        <p:spPr bwMode="auto">
          <a:xfrm>
            <a:off x="7883525" y="5661025"/>
            <a:ext cx="936625" cy="2159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2950" name="Rectangle 22"/>
          <p:cNvSpPr>
            <a:spLocks noChangeArrowheads="1"/>
          </p:cNvSpPr>
          <p:nvPr/>
        </p:nvSpPr>
        <p:spPr bwMode="auto">
          <a:xfrm>
            <a:off x="8099425" y="5876925"/>
            <a:ext cx="720725" cy="2159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2951" name="Rectangle 23"/>
          <p:cNvSpPr>
            <a:spLocks noChangeArrowheads="1"/>
          </p:cNvSpPr>
          <p:nvPr/>
        </p:nvSpPr>
        <p:spPr bwMode="auto">
          <a:xfrm>
            <a:off x="8315325" y="6092825"/>
            <a:ext cx="504825" cy="2159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2952" name="Rectangle 24"/>
          <p:cNvSpPr>
            <a:spLocks noChangeArrowheads="1"/>
          </p:cNvSpPr>
          <p:nvPr/>
        </p:nvSpPr>
        <p:spPr bwMode="auto">
          <a:xfrm>
            <a:off x="8531225" y="6308725"/>
            <a:ext cx="288925" cy="2159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2953" name="Rectangle 25"/>
          <p:cNvSpPr>
            <a:spLocks noChangeArrowheads="1"/>
          </p:cNvSpPr>
          <p:nvPr/>
        </p:nvSpPr>
        <p:spPr bwMode="auto">
          <a:xfrm>
            <a:off x="4643438" y="4797425"/>
            <a:ext cx="1800225" cy="17272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52955" name="Rectangle 27"/>
          <p:cNvSpPr>
            <a:spLocks noChangeArrowheads="1"/>
          </p:cNvSpPr>
          <p:nvPr/>
        </p:nvSpPr>
        <p:spPr bwMode="auto">
          <a:xfrm rot="-5400000">
            <a:off x="3995738" y="5661025"/>
            <a:ext cx="15113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2957" name="Rectangle 29"/>
          <p:cNvSpPr>
            <a:spLocks noChangeArrowheads="1"/>
          </p:cNvSpPr>
          <p:nvPr/>
        </p:nvSpPr>
        <p:spPr bwMode="auto">
          <a:xfrm rot="-5400000">
            <a:off x="4319588" y="5768975"/>
            <a:ext cx="1295400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 rot="16200000" flipH="1">
            <a:off x="5220494" y="5301456"/>
            <a:ext cx="1079500" cy="1366838"/>
            <a:chOff x="3197" y="3294"/>
            <a:chExt cx="862" cy="816"/>
          </a:xfrm>
        </p:grpSpPr>
        <p:sp>
          <p:nvSpPr>
            <p:cNvPr id="75798" name="Rectangle 30"/>
            <p:cNvSpPr>
              <a:spLocks noChangeArrowheads="1"/>
            </p:cNvSpPr>
            <p:nvPr/>
          </p:nvSpPr>
          <p:spPr bwMode="auto">
            <a:xfrm>
              <a:off x="3197" y="3294"/>
              <a:ext cx="862" cy="13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5799" name="Rectangle 31"/>
            <p:cNvSpPr>
              <a:spLocks noChangeArrowheads="1"/>
            </p:cNvSpPr>
            <p:nvPr/>
          </p:nvSpPr>
          <p:spPr bwMode="auto">
            <a:xfrm>
              <a:off x="3333" y="3430"/>
              <a:ext cx="726" cy="13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5800" name="Rectangle 32"/>
            <p:cNvSpPr>
              <a:spLocks noChangeArrowheads="1"/>
            </p:cNvSpPr>
            <p:nvPr/>
          </p:nvSpPr>
          <p:spPr bwMode="auto">
            <a:xfrm>
              <a:off x="3469" y="3566"/>
              <a:ext cx="590" cy="13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5801" name="Rectangle 33"/>
            <p:cNvSpPr>
              <a:spLocks noChangeArrowheads="1"/>
            </p:cNvSpPr>
            <p:nvPr/>
          </p:nvSpPr>
          <p:spPr bwMode="auto">
            <a:xfrm>
              <a:off x="3605" y="3702"/>
              <a:ext cx="454" cy="13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5802" name="Rectangle 34"/>
            <p:cNvSpPr>
              <a:spLocks noChangeArrowheads="1"/>
            </p:cNvSpPr>
            <p:nvPr/>
          </p:nvSpPr>
          <p:spPr bwMode="auto">
            <a:xfrm>
              <a:off x="3741" y="3838"/>
              <a:ext cx="318" cy="13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5803" name="Rectangle 35"/>
            <p:cNvSpPr>
              <a:spLocks noChangeArrowheads="1"/>
            </p:cNvSpPr>
            <p:nvPr/>
          </p:nvSpPr>
          <p:spPr bwMode="auto">
            <a:xfrm>
              <a:off x="3877" y="3974"/>
              <a:ext cx="182" cy="13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52965" name="Rectangle 37"/>
          <p:cNvSpPr>
            <a:spLocks noChangeArrowheads="1"/>
          </p:cNvSpPr>
          <p:nvPr/>
        </p:nvSpPr>
        <p:spPr bwMode="auto">
          <a:xfrm>
            <a:off x="1908175" y="4797425"/>
            <a:ext cx="1800225" cy="17272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ja-JP" b="1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252966" name="Text Box 38"/>
          <p:cNvSpPr txBox="1">
            <a:spLocks noChangeArrowheads="1"/>
          </p:cNvSpPr>
          <p:nvPr/>
        </p:nvSpPr>
        <p:spPr bwMode="auto">
          <a:xfrm>
            <a:off x="3924300" y="5373688"/>
            <a:ext cx="49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＝</a:t>
            </a:r>
          </a:p>
        </p:txBody>
      </p:sp>
      <p:sp>
        <p:nvSpPr>
          <p:cNvPr id="252967" name="Text Box 39"/>
          <p:cNvSpPr txBox="1">
            <a:spLocks noChangeArrowheads="1"/>
          </p:cNvSpPr>
          <p:nvPr/>
        </p:nvSpPr>
        <p:spPr bwMode="auto">
          <a:xfrm>
            <a:off x="6446838" y="54451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43" grpId="0" animBg="1"/>
      <p:bldP spid="252944" grpId="0" animBg="1"/>
      <p:bldP spid="252944" grpId="1" animBg="1"/>
      <p:bldP spid="252945" grpId="0" animBg="1"/>
      <p:bldP spid="252946" grpId="0" animBg="1"/>
      <p:bldP spid="252946" grpId="1" animBg="1"/>
      <p:bldP spid="252947" grpId="0" animBg="1"/>
      <p:bldP spid="252948" grpId="0" animBg="1"/>
      <p:bldP spid="252949" grpId="0" animBg="1"/>
      <p:bldP spid="252950" grpId="0" animBg="1"/>
      <p:bldP spid="252951" grpId="0" animBg="1"/>
      <p:bldP spid="252952" grpId="0" animBg="1"/>
      <p:bldP spid="252955" grpId="0" animBg="1"/>
      <p:bldP spid="252957" grpId="0" animBg="1"/>
      <p:bldP spid="252965" grpId="0" animBg="1"/>
      <p:bldP spid="252966" grpId="0"/>
      <p:bldP spid="252967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Computation time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066087" cy="33131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delete non-zero cells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st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column by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st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row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substitute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st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row 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row with multiplying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1j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/a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11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For each row,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ja-JP" sz="2400" dirty="0" smtClean="0"/>
              <a:t> time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 </a:t>
            </a:r>
            <a:r>
              <a:rPr lang="en-US" altLang="ja-JP" sz="2400" dirty="0" smtClean="0"/>
              <a:t>for all rows, takes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3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/>
              <a:t>time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54980" name="Rectangle 4"/>
          <p:cNvSpPr>
            <a:spLocks noChangeArrowheads="1"/>
          </p:cNvSpPr>
          <p:nvPr/>
        </p:nvSpPr>
        <p:spPr bwMode="auto">
          <a:xfrm>
            <a:off x="7164388" y="4941888"/>
            <a:ext cx="1800225" cy="17272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7164388" y="4941888"/>
            <a:ext cx="180022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 rot="-5400000">
            <a:off x="6516688" y="5805488"/>
            <a:ext cx="15113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7380288" y="5157788"/>
            <a:ext cx="1584325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 rot="-5400000">
            <a:off x="6840538" y="5913438"/>
            <a:ext cx="1295400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6809" name="Rectangle 9"/>
          <p:cNvSpPr>
            <a:spLocks noChangeArrowheads="1"/>
          </p:cNvSpPr>
          <p:nvPr/>
        </p:nvSpPr>
        <p:spPr bwMode="auto">
          <a:xfrm>
            <a:off x="7596188" y="5373688"/>
            <a:ext cx="1368425" cy="2159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6810" name="Rectangle 10"/>
          <p:cNvSpPr>
            <a:spLocks noChangeArrowheads="1"/>
          </p:cNvSpPr>
          <p:nvPr/>
        </p:nvSpPr>
        <p:spPr bwMode="auto">
          <a:xfrm>
            <a:off x="7812088" y="5589588"/>
            <a:ext cx="1152525" cy="2159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6811" name="Rectangle 11"/>
          <p:cNvSpPr>
            <a:spLocks noChangeArrowheads="1"/>
          </p:cNvSpPr>
          <p:nvPr/>
        </p:nvSpPr>
        <p:spPr bwMode="auto">
          <a:xfrm>
            <a:off x="8027988" y="5805488"/>
            <a:ext cx="936625" cy="2159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6812" name="Rectangle 12"/>
          <p:cNvSpPr>
            <a:spLocks noChangeArrowheads="1"/>
          </p:cNvSpPr>
          <p:nvPr/>
        </p:nvSpPr>
        <p:spPr bwMode="auto">
          <a:xfrm>
            <a:off x="8243888" y="6021388"/>
            <a:ext cx="720725" cy="2159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6813" name="Rectangle 13"/>
          <p:cNvSpPr>
            <a:spLocks noChangeArrowheads="1"/>
          </p:cNvSpPr>
          <p:nvPr/>
        </p:nvSpPr>
        <p:spPr bwMode="auto">
          <a:xfrm>
            <a:off x="8459788" y="6237288"/>
            <a:ext cx="504825" cy="2159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6814" name="Rectangle 14"/>
          <p:cNvSpPr>
            <a:spLocks noChangeArrowheads="1"/>
          </p:cNvSpPr>
          <p:nvPr/>
        </p:nvSpPr>
        <p:spPr bwMode="auto">
          <a:xfrm>
            <a:off x="8675688" y="6453188"/>
            <a:ext cx="288925" cy="2159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4991" name="Rectangle 15"/>
          <p:cNvSpPr>
            <a:spLocks noChangeArrowheads="1"/>
          </p:cNvSpPr>
          <p:nvPr/>
        </p:nvSpPr>
        <p:spPr bwMode="auto">
          <a:xfrm>
            <a:off x="4787900" y="4941888"/>
            <a:ext cx="1800225" cy="17272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6816" name="Rectangle 16"/>
          <p:cNvSpPr>
            <a:spLocks noChangeArrowheads="1"/>
          </p:cNvSpPr>
          <p:nvPr/>
        </p:nvSpPr>
        <p:spPr bwMode="auto">
          <a:xfrm rot="-5400000">
            <a:off x="4140200" y="5805488"/>
            <a:ext cx="15113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6817" name="Rectangle 17"/>
          <p:cNvSpPr>
            <a:spLocks noChangeArrowheads="1"/>
          </p:cNvSpPr>
          <p:nvPr/>
        </p:nvSpPr>
        <p:spPr bwMode="auto">
          <a:xfrm rot="-5400000">
            <a:off x="4464050" y="5913438"/>
            <a:ext cx="1295400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6818" name="Group 18"/>
          <p:cNvGrpSpPr>
            <a:grpSpLocks/>
          </p:cNvGrpSpPr>
          <p:nvPr/>
        </p:nvGrpSpPr>
        <p:grpSpPr bwMode="auto">
          <a:xfrm rot="16200000" flipH="1">
            <a:off x="5364957" y="5445919"/>
            <a:ext cx="1079500" cy="1366837"/>
            <a:chOff x="3197" y="3294"/>
            <a:chExt cx="862" cy="816"/>
          </a:xfrm>
        </p:grpSpPr>
        <p:sp>
          <p:nvSpPr>
            <p:cNvPr id="76823" name="Rectangle 19"/>
            <p:cNvSpPr>
              <a:spLocks noChangeArrowheads="1"/>
            </p:cNvSpPr>
            <p:nvPr/>
          </p:nvSpPr>
          <p:spPr bwMode="auto">
            <a:xfrm>
              <a:off x="3197" y="3294"/>
              <a:ext cx="862" cy="13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6824" name="Rectangle 20"/>
            <p:cNvSpPr>
              <a:spLocks noChangeArrowheads="1"/>
            </p:cNvSpPr>
            <p:nvPr/>
          </p:nvSpPr>
          <p:spPr bwMode="auto">
            <a:xfrm>
              <a:off x="3333" y="3430"/>
              <a:ext cx="726" cy="13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6825" name="Rectangle 21"/>
            <p:cNvSpPr>
              <a:spLocks noChangeArrowheads="1"/>
            </p:cNvSpPr>
            <p:nvPr/>
          </p:nvSpPr>
          <p:spPr bwMode="auto">
            <a:xfrm>
              <a:off x="3469" y="3566"/>
              <a:ext cx="590" cy="13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6826" name="Rectangle 22"/>
            <p:cNvSpPr>
              <a:spLocks noChangeArrowheads="1"/>
            </p:cNvSpPr>
            <p:nvPr/>
          </p:nvSpPr>
          <p:spPr bwMode="auto">
            <a:xfrm>
              <a:off x="3605" y="3702"/>
              <a:ext cx="454" cy="13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6827" name="Rectangle 23"/>
            <p:cNvSpPr>
              <a:spLocks noChangeArrowheads="1"/>
            </p:cNvSpPr>
            <p:nvPr/>
          </p:nvSpPr>
          <p:spPr bwMode="auto">
            <a:xfrm>
              <a:off x="3741" y="3838"/>
              <a:ext cx="318" cy="13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6828" name="Rectangle 24"/>
            <p:cNvSpPr>
              <a:spLocks noChangeArrowheads="1"/>
            </p:cNvSpPr>
            <p:nvPr/>
          </p:nvSpPr>
          <p:spPr bwMode="auto">
            <a:xfrm>
              <a:off x="3877" y="3974"/>
              <a:ext cx="182" cy="13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55001" name="Rectangle 25"/>
          <p:cNvSpPr>
            <a:spLocks noChangeArrowheads="1"/>
          </p:cNvSpPr>
          <p:nvPr/>
        </p:nvSpPr>
        <p:spPr bwMode="auto">
          <a:xfrm>
            <a:off x="2052638" y="4941888"/>
            <a:ext cx="1800225" cy="17272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ja-JP" b="1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76820" name="Text Box 26"/>
          <p:cNvSpPr txBox="1">
            <a:spLocks noChangeArrowheads="1"/>
          </p:cNvSpPr>
          <p:nvPr/>
        </p:nvSpPr>
        <p:spPr bwMode="auto">
          <a:xfrm>
            <a:off x="4068763" y="5518150"/>
            <a:ext cx="490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＝</a:t>
            </a:r>
          </a:p>
        </p:txBody>
      </p:sp>
      <p:sp>
        <p:nvSpPr>
          <p:cNvPr id="76821" name="Text Box 27"/>
          <p:cNvSpPr txBox="1">
            <a:spLocks noChangeArrowheads="1"/>
          </p:cNvSpPr>
          <p:nvPr/>
        </p:nvSpPr>
        <p:spPr bwMode="auto">
          <a:xfrm>
            <a:off x="6591300" y="55895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×</a:t>
            </a:r>
          </a:p>
        </p:txBody>
      </p:sp>
      <p:sp>
        <p:nvSpPr>
          <p:cNvPr id="255004" name="Rectangle 28"/>
          <p:cNvSpPr>
            <a:spLocks noChangeArrowheads="1"/>
          </p:cNvSpPr>
          <p:nvPr/>
        </p:nvSpPr>
        <p:spPr bwMode="auto">
          <a:xfrm>
            <a:off x="539552" y="4005263"/>
            <a:ext cx="7921376" cy="38779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altLang="ja-JP" sz="2400" b="1" dirty="0" smtClean="0"/>
              <a:t>The inverse of a matrix can be computed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3</a:t>
            </a:r>
            <a:r>
              <a:rPr lang="en-US" altLang="ja-JP" sz="2400" b="1" dirty="0">
                <a:solidFill>
                  <a:schemeClr val="accent2"/>
                </a:solidFill>
              </a:rPr>
              <a:t>) </a:t>
            </a:r>
            <a:r>
              <a:rPr lang="en-US" altLang="ja-JP" sz="2400" b="1" dirty="0" smtClean="0"/>
              <a:t>time</a:t>
            </a:r>
            <a:endParaRPr lang="ja-JP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004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Sparse Matrix Case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640762" cy="33131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“substitute </a:t>
            </a:r>
            <a:r>
              <a:rPr lang="en-US" altLang="ja-JP" sz="2400" b="1" dirty="0">
                <a:solidFill>
                  <a:schemeClr val="accent2"/>
                </a:solidFill>
              </a:rPr>
              <a:t>1</a:t>
            </a:r>
            <a:r>
              <a:rPr lang="en-US" altLang="ja-JP" sz="2400" b="1" baseline="30000" dirty="0">
                <a:solidFill>
                  <a:schemeClr val="accent2"/>
                </a:solidFill>
              </a:rPr>
              <a:t>st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row from </a:t>
            </a:r>
            <a:r>
              <a:rPr lang="en-US" altLang="ja-JP" sz="2400" b="1" dirty="0">
                <a:solidFill>
                  <a:schemeClr val="accent2"/>
                </a:solidFill>
              </a:rPr>
              <a:t>j</a:t>
            </a:r>
            <a:r>
              <a:rPr lang="en-US" altLang="ja-JP" sz="2400" dirty="0"/>
              <a:t>-</a:t>
            </a:r>
            <a:r>
              <a:rPr lang="en-US" altLang="ja-JP" sz="2400" dirty="0" err="1"/>
              <a:t>th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row </a:t>
            </a:r>
            <a:r>
              <a:rPr lang="en-US" altLang="ja-JP" sz="2400" dirty="0"/>
              <a:t>with multiplying </a:t>
            </a:r>
            <a:r>
              <a:rPr lang="en-US" altLang="ja-JP" sz="2400" b="1" dirty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1j </a:t>
            </a:r>
            <a:r>
              <a:rPr lang="en-US" altLang="ja-JP" sz="2400" b="1" dirty="0">
                <a:solidFill>
                  <a:schemeClr val="accent2"/>
                </a:solidFill>
              </a:rPr>
              <a:t>/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11</a:t>
            </a:r>
            <a:r>
              <a:rPr lang="en-US" altLang="ja-JP" sz="2400" dirty="0" smtClean="0"/>
              <a:t>”</a:t>
            </a:r>
            <a:endParaRPr lang="en-US" altLang="ja-JP" sz="2400" b="1" baseline="-25000" dirty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This operation makes several zero cells being non-zero (</a:t>
            </a: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</a:rPr>
              <a:t>fill in</a:t>
            </a:r>
            <a:r>
              <a:rPr lang="en-US" altLang="ja-JP" sz="2400" dirty="0" smtClean="0"/>
              <a:t>)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dirty="0">
                <a:sym typeface="Wingdings" pitchFamily="2" charset="2"/>
              </a:rPr>
              <a:t>B</a:t>
            </a:r>
            <a:r>
              <a:rPr lang="en-US" altLang="ja-JP" sz="2400" dirty="0" smtClean="0"/>
              <a:t>y this many times, many non-zero’s appear, and the matrix becomes dense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In practice, we reorder rows and columns so that not so many fill in occur; for example, the upper rows and left columns are sparse</a:t>
            </a:r>
          </a:p>
        </p:txBody>
      </p:sp>
      <p:sp>
        <p:nvSpPr>
          <p:cNvPr id="253956" name="Rectangle 4"/>
          <p:cNvSpPr>
            <a:spLocks noChangeArrowheads="1"/>
          </p:cNvSpPr>
          <p:nvPr/>
        </p:nvSpPr>
        <p:spPr bwMode="auto">
          <a:xfrm>
            <a:off x="7164388" y="4941888"/>
            <a:ext cx="1800225" cy="17272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7164388" y="4941888"/>
            <a:ext cx="180022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 rot="-5400000">
            <a:off x="6516688" y="5805488"/>
            <a:ext cx="15113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7380288" y="5157788"/>
            <a:ext cx="1584325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 rot="-5400000">
            <a:off x="6840538" y="5913438"/>
            <a:ext cx="1295400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7596188" y="5373688"/>
            <a:ext cx="1368425" cy="2159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34" name="Rectangle 10"/>
          <p:cNvSpPr>
            <a:spLocks noChangeArrowheads="1"/>
          </p:cNvSpPr>
          <p:nvPr/>
        </p:nvSpPr>
        <p:spPr bwMode="auto">
          <a:xfrm>
            <a:off x="7812088" y="5589588"/>
            <a:ext cx="1152525" cy="2159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35" name="Rectangle 11"/>
          <p:cNvSpPr>
            <a:spLocks noChangeArrowheads="1"/>
          </p:cNvSpPr>
          <p:nvPr/>
        </p:nvSpPr>
        <p:spPr bwMode="auto">
          <a:xfrm>
            <a:off x="8027988" y="5805488"/>
            <a:ext cx="936625" cy="2159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36" name="Rectangle 12"/>
          <p:cNvSpPr>
            <a:spLocks noChangeArrowheads="1"/>
          </p:cNvSpPr>
          <p:nvPr/>
        </p:nvSpPr>
        <p:spPr bwMode="auto">
          <a:xfrm>
            <a:off x="8243888" y="6021388"/>
            <a:ext cx="720725" cy="2159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37" name="Rectangle 13"/>
          <p:cNvSpPr>
            <a:spLocks noChangeArrowheads="1"/>
          </p:cNvSpPr>
          <p:nvPr/>
        </p:nvSpPr>
        <p:spPr bwMode="auto">
          <a:xfrm>
            <a:off x="8459788" y="6237288"/>
            <a:ext cx="504825" cy="2159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38" name="Rectangle 14"/>
          <p:cNvSpPr>
            <a:spLocks noChangeArrowheads="1"/>
          </p:cNvSpPr>
          <p:nvPr/>
        </p:nvSpPr>
        <p:spPr bwMode="auto">
          <a:xfrm>
            <a:off x="8675688" y="6453188"/>
            <a:ext cx="288925" cy="2159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3967" name="Rectangle 15"/>
          <p:cNvSpPr>
            <a:spLocks noChangeArrowheads="1"/>
          </p:cNvSpPr>
          <p:nvPr/>
        </p:nvSpPr>
        <p:spPr bwMode="auto">
          <a:xfrm>
            <a:off x="4787900" y="4941888"/>
            <a:ext cx="1800225" cy="17272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7840" name="Rectangle 16"/>
          <p:cNvSpPr>
            <a:spLocks noChangeArrowheads="1"/>
          </p:cNvSpPr>
          <p:nvPr/>
        </p:nvSpPr>
        <p:spPr bwMode="auto">
          <a:xfrm rot="-5400000">
            <a:off x="4140200" y="5805488"/>
            <a:ext cx="15113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41" name="Rectangle 17"/>
          <p:cNvSpPr>
            <a:spLocks noChangeArrowheads="1"/>
          </p:cNvSpPr>
          <p:nvPr/>
        </p:nvSpPr>
        <p:spPr bwMode="auto">
          <a:xfrm rot="-5400000">
            <a:off x="4464050" y="5913438"/>
            <a:ext cx="1295400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7842" name="Group 18"/>
          <p:cNvGrpSpPr>
            <a:grpSpLocks/>
          </p:cNvGrpSpPr>
          <p:nvPr/>
        </p:nvGrpSpPr>
        <p:grpSpPr bwMode="auto">
          <a:xfrm rot="16200000" flipH="1">
            <a:off x="5364957" y="5445919"/>
            <a:ext cx="1079500" cy="1366837"/>
            <a:chOff x="3197" y="3294"/>
            <a:chExt cx="862" cy="816"/>
          </a:xfrm>
        </p:grpSpPr>
        <p:sp>
          <p:nvSpPr>
            <p:cNvPr id="77846" name="Rectangle 19"/>
            <p:cNvSpPr>
              <a:spLocks noChangeArrowheads="1"/>
            </p:cNvSpPr>
            <p:nvPr/>
          </p:nvSpPr>
          <p:spPr bwMode="auto">
            <a:xfrm>
              <a:off x="3197" y="3294"/>
              <a:ext cx="862" cy="13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7847" name="Rectangle 20"/>
            <p:cNvSpPr>
              <a:spLocks noChangeArrowheads="1"/>
            </p:cNvSpPr>
            <p:nvPr/>
          </p:nvSpPr>
          <p:spPr bwMode="auto">
            <a:xfrm>
              <a:off x="3333" y="3430"/>
              <a:ext cx="726" cy="13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7848" name="Rectangle 21"/>
            <p:cNvSpPr>
              <a:spLocks noChangeArrowheads="1"/>
            </p:cNvSpPr>
            <p:nvPr/>
          </p:nvSpPr>
          <p:spPr bwMode="auto">
            <a:xfrm>
              <a:off x="3469" y="3566"/>
              <a:ext cx="590" cy="13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7849" name="Rectangle 22"/>
            <p:cNvSpPr>
              <a:spLocks noChangeArrowheads="1"/>
            </p:cNvSpPr>
            <p:nvPr/>
          </p:nvSpPr>
          <p:spPr bwMode="auto">
            <a:xfrm>
              <a:off x="3605" y="3702"/>
              <a:ext cx="454" cy="13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7850" name="Rectangle 23"/>
            <p:cNvSpPr>
              <a:spLocks noChangeArrowheads="1"/>
            </p:cNvSpPr>
            <p:nvPr/>
          </p:nvSpPr>
          <p:spPr bwMode="auto">
            <a:xfrm>
              <a:off x="3741" y="3838"/>
              <a:ext cx="318" cy="13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7851" name="Rectangle 24"/>
            <p:cNvSpPr>
              <a:spLocks noChangeArrowheads="1"/>
            </p:cNvSpPr>
            <p:nvPr/>
          </p:nvSpPr>
          <p:spPr bwMode="auto">
            <a:xfrm>
              <a:off x="3877" y="3974"/>
              <a:ext cx="182" cy="13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53977" name="Rectangle 25"/>
          <p:cNvSpPr>
            <a:spLocks noChangeArrowheads="1"/>
          </p:cNvSpPr>
          <p:nvPr/>
        </p:nvSpPr>
        <p:spPr bwMode="auto">
          <a:xfrm>
            <a:off x="2052638" y="4941888"/>
            <a:ext cx="1800225" cy="17272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ja-JP" b="1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77844" name="Text Box 26"/>
          <p:cNvSpPr txBox="1">
            <a:spLocks noChangeArrowheads="1"/>
          </p:cNvSpPr>
          <p:nvPr/>
        </p:nvSpPr>
        <p:spPr bwMode="auto">
          <a:xfrm>
            <a:off x="4068763" y="5518150"/>
            <a:ext cx="490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＝</a:t>
            </a:r>
          </a:p>
        </p:txBody>
      </p:sp>
      <p:sp>
        <p:nvSpPr>
          <p:cNvPr id="77845" name="Text Box 27"/>
          <p:cNvSpPr txBox="1">
            <a:spLocks noChangeArrowheads="1"/>
          </p:cNvSpPr>
          <p:nvPr/>
        </p:nvSpPr>
        <p:spPr bwMode="auto">
          <a:xfrm>
            <a:off x="6591300" y="55895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8002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Graph Search</a:t>
            </a:r>
            <a:endParaRPr lang="ja-JP" alt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Search Problem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32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Consider a problem of finding (visiting) the places where we can get from here in some ways  (called search problem)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For example, in a graph/network, visiting all the vertices to which we can go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 </a:t>
            </a:r>
            <a:r>
              <a:rPr lang="en-US" altLang="ja-JP" sz="2400" dirty="0" smtClean="0"/>
              <a:t>“go” means to trace the edges 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problem is called “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graph search”</a:t>
            </a: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Strategies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32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given a (directed) graph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G=(</a:t>
            </a:r>
            <a:r>
              <a:rPr lang="en-US" altLang="ja-JP" sz="2400" b="1" dirty="0">
                <a:solidFill>
                  <a:schemeClr val="accent2"/>
                </a:solidFill>
              </a:rPr>
              <a:t>V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E)</a:t>
            </a:r>
            <a:r>
              <a:rPr lang="en-US" altLang="ja-JP" sz="2400" dirty="0" smtClean="0"/>
              <a:t>, we want to find all vertices that can be reached from given vertex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In a naïve way, for each vertex, we check whether the vertex is reachable 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dirty="0" smtClean="0"/>
              <a:t>this problem (non-reachable from </a:t>
            </a:r>
            <a:r>
              <a:rPr lang="en-US" altLang="ja-JP" sz="2400" b="1" dirty="0">
                <a:solidFill>
                  <a:schemeClr val="accent2"/>
                </a:solidFill>
              </a:rPr>
              <a:t>v</a:t>
            </a:r>
            <a:r>
              <a:rPr lang="en-US" altLang="ja-JP" sz="2400" dirty="0" smtClean="0"/>
              <a:t>) is almost equivalent to finding all vertices reachable 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Similar to solving a maze, enlarge the areas that we can reach </a:t>
            </a:r>
            <a:r>
              <a:rPr lang="en-US" altLang="ja-JP" sz="2400" dirty="0"/>
              <a:t>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dirty="0" smtClean="0"/>
              <a:t>, step by step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How to Solve a Maze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635" y="1124744"/>
            <a:ext cx="8352730" cy="532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 typical way to solve a maze is (find all places that can be reached)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start from the entrance, and choose an arbitral way on a cross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when come to a dead end or the place which we already visited, go back to the latest cross point, and choose a way that has not been visited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if there is no way we have never visited, go back further, until there is a way we have never visited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The right-hand method does not work, since general mazes have entrance/exit inside</a:t>
            </a:r>
            <a:r>
              <a:rPr lang="en-US" altLang="ja-JP" sz="2400" dirty="0"/>
              <a:t>,</a:t>
            </a:r>
            <a:r>
              <a:rPr lang="en-US" altLang="ja-JP" sz="2400" dirty="0" smtClean="0"/>
              <a:t> and over/under passes, thus not planar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556792"/>
            <a:ext cx="1488402" cy="13325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Graph Version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052736"/>
            <a:ext cx="8208963" cy="532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Let us implement the method into graph search problem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start from the </a:t>
            </a:r>
            <a:r>
              <a:rPr lang="en-US" altLang="ja-JP" sz="2400" dirty="0" smtClean="0"/>
              <a:t>starting vertex, </a:t>
            </a:r>
            <a:r>
              <a:rPr lang="en-US" altLang="ja-JP" sz="2400" dirty="0"/>
              <a:t>and </a:t>
            </a:r>
            <a:r>
              <a:rPr lang="en-US" altLang="ja-JP" sz="2400" dirty="0" smtClean="0"/>
              <a:t>trace edges with choosing </a:t>
            </a:r>
            <a:r>
              <a:rPr lang="en-US" altLang="ja-JP" sz="2400" dirty="0"/>
              <a:t>an arbitral </a:t>
            </a:r>
            <a:r>
              <a:rPr lang="en-US" altLang="ja-JP" sz="2400" dirty="0" smtClean="0"/>
              <a:t>edge </a:t>
            </a:r>
            <a:r>
              <a:rPr lang="en-US" altLang="ja-JP" sz="2400" dirty="0"/>
              <a:t>on a </a:t>
            </a:r>
            <a:r>
              <a:rPr lang="en-US" altLang="ja-JP" sz="2400" dirty="0" smtClean="0"/>
              <a:t>cross</a:t>
            </a:r>
            <a:endParaRPr lang="en-US" altLang="ja-JP" sz="2400" dirty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when come to a </a:t>
            </a:r>
            <a:r>
              <a:rPr lang="en-US" altLang="ja-JP" sz="2400" dirty="0" smtClean="0"/>
              <a:t>vertex already visited or has no incident edge not already visited, </a:t>
            </a:r>
            <a:r>
              <a:rPr lang="en-US" altLang="ja-JP" sz="2400" dirty="0"/>
              <a:t>go back to the latest </a:t>
            </a:r>
            <a:r>
              <a:rPr lang="en-US" altLang="ja-JP" sz="2400" dirty="0" smtClean="0"/>
              <a:t>vertex, </a:t>
            </a:r>
            <a:r>
              <a:rPr lang="en-US" altLang="ja-JP" sz="2400" dirty="0"/>
              <a:t>and choose </a:t>
            </a:r>
            <a:r>
              <a:rPr lang="en-US" altLang="ja-JP" sz="2400" dirty="0" smtClean="0"/>
              <a:t>an edge incident to the vertex that </a:t>
            </a:r>
            <a:r>
              <a:rPr lang="en-US" altLang="ja-JP" sz="2400" dirty="0"/>
              <a:t>has not been visited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if there is no </a:t>
            </a:r>
            <a:r>
              <a:rPr lang="en-US" altLang="ja-JP" sz="2400" dirty="0" smtClean="0"/>
              <a:t>incident edge that are not visited</a:t>
            </a:r>
            <a:r>
              <a:rPr lang="en-US" altLang="ja-JP" sz="2400" dirty="0"/>
              <a:t>, go back further, until there is </a:t>
            </a:r>
            <a:r>
              <a:rPr lang="en-US" altLang="ja-JP" sz="2400" dirty="0" smtClean="0"/>
              <a:t>such an incident edge</a:t>
            </a:r>
            <a:endParaRPr lang="en-US" altLang="ja-JP" sz="2400" dirty="0"/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We have to remember the “vertices/edges we have visited”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And, for each vertex visited, “from which vertex we came here”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" name="円/楕円 1"/>
          <p:cNvSpPr/>
          <p:nvPr/>
        </p:nvSpPr>
        <p:spPr>
          <a:xfrm>
            <a:off x="5619986" y="4883043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6700106" y="489326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5980026" y="5063063"/>
            <a:ext cx="7200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stCxn id="5" idx="6"/>
            <a:endCxn id="18" idx="2"/>
          </p:cNvCxnSpPr>
          <p:nvPr/>
        </p:nvCxnSpPr>
        <p:spPr>
          <a:xfrm flipV="1">
            <a:off x="7060146" y="5067182"/>
            <a:ext cx="667353" cy="61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5" idx="7"/>
            <a:endCxn id="17" idx="3"/>
          </p:cNvCxnSpPr>
          <p:nvPr/>
        </p:nvCxnSpPr>
        <p:spPr>
          <a:xfrm flipV="1">
            <a:off x="7007419" y="4744425"/>
            <a:ext cx="605006" cy="2015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5" idx="5"/>
            <a:endCxn id="19" idx="2"/>
          </p:cNvCxnSpPr>
          <p:nvPr/>
        </p:nvCxnSpPr>
        <p:spPr>
          <a:xfrm>
            <a:off x="7007419" y="5200575"/>
            <a:ext cx="1068732" cy="2913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7559698" y="4437112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7727499" y="4887162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8076151" y="5311892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コネクタ 22"/>
          <p:cNvCxnSpPr>
            <a:stCxn id="18" idx="7"/>
          </p:cNvCxnSpPr>
          <p:nvPr/>
        </p:nvCxnSpPr>
        <p:spPr>
          <a:xfrm flipV="1">
            <a:off x="8034812" y="4642452"/>
            <a:ext cx="244966" cy="2974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stCxn id="18" idx="6"/>
          </p:cNvCxnSpPr>
          <p:nvPr/>
        </p:nvCxnSpPr>
        <p:spPr>
          <a:xfrm flipV="1">
            <a:off x="8087539" y="4957381"/>
            <a:ext cx="384478" cy="1098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19" idx="7"/>
          </p:cNvCxnSpPr>
          <p:nvPr/>
        </p:nvCxnSpPr>
        <p:spPr>
          <a:xfrm flipV="1">
            <a:off x="8383464" y="5272993"/>
            <a:ext cx="365000" cy="916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Remember the Visit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/>
              <a:t>To remember the </a:t>
            </a:r>
            <a:r>
              <a:rPr lang="en-US" altLang="ja-JP" sz="2400" dirty="0" smtClean="0"/>
              <a:t>visit, we prepare a “flag” for each vertex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   </a:t>
            </a:r>
            <a:r>
              <a:rPr lang="en-US" altLang="ja-JP" sz="2400" dirty="0" smtClean="0"/>
              <a:t>flag = 0    </a:t>
            </a:r>
            <a:r>
              <a:rPr lang="en-US" altLang="ja-JP" sz="2400" dirty="0" smtClean="0">
                <a:sym typeface="Wingdings" pitchFamily="2" charset="2"/>
              </a:rPr>
              <a:t>   </a:t>
            </a:r>
            <a:r>
              <a:rPr lang="en-US" altLang="ja-JP" sz="2400" dirty="0" smtClean="0"/>
              <a:t>not visited</a:t>
            </a: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  flag = 1    </a:t>
            </a:r>
            <a:r>
              <a:rPr lang="en-US" altLang="ja-JP" sz="2400" dirty="0" smtClean="0">
                <a:sym typeface="Wingdings" pitchFamily="2" charset="2"/>
              </a:rPr>
              <a:t></a:t>
            </a:r>
            <a:r>
              <a:rPr lang="ja-JP" altLang="en-US" sz="2400" dirty="0">
                <a:sym typeface="Wingdings" pitchFamily="2" charset="2"/>
              </a:rPr>
              <a:t> </a:t>
            </a:r>
            <a:r>
              <a:rPr lang="ja-JP" altLang="en-US" sz="2400" dirty="0" smtClean="0">
                <a:sym typeface="Wingdings" pitchFamily="2" charset="2"/>
              </a:rPr>
              <a:t>  </a:t>
            </a:r>
            <a:r>
              <a:rPr lang="en-US" altLang="ja-JP" sz="2400" dirty="0" smtClean="0">
                <a:sym typeface="Wingdings" pitchFamily="2" charset="2"/>
              </a:rPr>
              <a:t>already visited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Further, we can remember the vertex from that we come here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</a:t>
            </a:r>
            <a:r>
              <a:rPr lang="en-US" altLang="ja-JP" sz="2400" dirty="0" smtClean="0"/>
              <a:t>flag = -1 or NULL    </a:t>
            </a:r>
            <a:r>
              <a:rPr lang="en-US" altLang="ja-JP" sz="2400" dirty="0" smtClean="0">
                <a:sym typeface="Wingdings" pitchFamily="2" charset="2"/>
              </a:rPr>
              <a:t></a:t>
            </a:r>
            <a:r>
              <a:rPr lang="en-US" altLang="ja-JP" sz="2400" dirty="0"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  </a:t>
            </a:r>
            <a:r>
              <a:rPr lang="en-US" altLang="ja-JP" sz="2400" dirty="0" smtClean="0"/>
              <a:t>not visited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</a:t>
            </a:r>
            <a:r>
              <a:rPr lang="en-US" altLang="ja-JP" sz="2400" dirty="0" smtClean="0"/>
              <a:t>otherwise</a:t>
            </a:r>
            <a:r>
              <a:rPr lang="ja-JP" altLang="en-US" sz="2400" dirty="0" smtClean="0"/>
              <a:t>                  </a:t>
            </a:r>
            <a:r>
              <a:rPr lang="en-US" altLang="ja-JP" sz="2400" dirty="0" smtClean="0">
                <a:sym typeface="Wingdings" pitchFamily="2" charset="2"/>
              </a:rPr>
              <a:t>    flag points the vertex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Visit for edges can be remembered in the same way, but we can do without using these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4" name="円/楕円 3"/>
          <p:cNvSpPr/>
          <p:nvPr/>
        </p:nvSpPr>
        <p:spPr>
          <a:xfrm>
            <a:off x="5560831" y="555974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6640951" y="5569959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5920871" y="5739760"/>
            <a:ext cx="7200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>
            <a:stCxn id="5" idx="6"/>
            <a:endCxn id="11" idx="2"/>
          </p:cNvCxnSpPr>
          <p:nvPr/>
        </p:nvCxnSpPr>
        <p:spPr>
          <a:xfrm flipV="1">
            <a:off x="7000991" y="5743879"/>
            <a:ext cx="667353" cy="61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stCxn id="5" idx="7"/>
            <a:endCxn id="10" idx="3"/>
          </p:cNvCxnSpPr>
          <p:nvPr/>
        </p:nvCxnSpPr>
        <p:spPr>
          <a:xfrm flipV="1">
            <a:off x="6948264" y="5421122"/>
            <a:ext cx="605006" cy="2015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5" idx="5"/>
            <a:endCxn id="12" idx="2"/>
          </p:cNvCxnSpPr>
          <p:nvPr/>
        </p:nvCxnSpPr>
        <p:spPr>
          <a:xfrm>
            <a:off x="6948264" y="5877272"/>
            <a:ext cx="1068732" cy="2913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7500543" y="5113809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7668344" y="5563859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8016996" y="5988589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>
            <a:stCxn id="11" idx="7"/>
          </p:cNvCxnSpPr>
          <p:nvPr/>
        </p:nvCxnSpPr>
        <p:spPr>
          <a:xfrm flipV="1">
            <a:off x="7975657" y="5319149"/>
            <a:ext cx="244966" cy="2974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11" idx="6"/>
          </p:cNvCxnSpPr>
          <p:nvPr/>
        </p:nvCxnSpPr>
        <p:spPr>
          <a:xfrm flipV="1">
            <a:off x="8028384" y="5634078"/>
            <a:ext cx="384478" cy="1098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12" idx="7"/>
          </p:cNvCxnSpPr>
          <p:nvPr/>
        </p:nvCxnSpPr>
        <p:spPr>
          <a:xfrm flipV="1">
            <a:off x="8324309" y="5949690"/>
            <a:ext cx="365000" cy="916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Trace the Edges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32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Suppose that we can list the edges incident to a vertex, in a fixed order (for example, the increasing order of edge ID)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</a:t>
            </a:r>
            <a:r>
              <a:rPr lang="en-US" altLang="ja-JP" sz="2400" dirty="0" smtClean="0"/>
              <a:t>This is natural if incident edges are stored in an array/list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We keep the last visited edge on the vertex, and get the next one when we want to get an un-visited edge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only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 </a:t>
            </a:r>
            <a:r>
              <a:rPr lang="en-US" altLang="ja-JP" sz="2400" dirty="0" smtClean="0"/>
              <a:t>memory is necessary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 </a:t>
            </a:r>
            <a:r>
              <a:rPr lang="en-US" altLang="ja-JP" sz="2400" dirty="0" smtClean="0"/>
              <a:t>Actually, the mark for edges are not necessary;</a:t>
            </a:r>
            <a:r>
              <a:rPr lang="en-US" altLang="ja-JP" sz="2400" dirty="0"/>
              <a:t>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just trace an edge without checking the visit, and go back if the vertex on the other end is visited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4" name="円/楕円 3"/>
          <p:cNvSpPr/>
          <p:nvPr/>
        </p:nvSpPr>
        <p:spPr>
          <a:xfrm>
            <a:off x="5560831" y="591575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6640951" y="5925975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5920871" y="6095776"/>
            <a:ext cx="7200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>
            <a:stCxn id="5" idx="6"/>
            <a:endCxn id="11" idx="2"/>
          </p:cNvCxnSpPr>
          <p:nvPr/>
        </p:nvCxnSpPr>
        <p:spPr>
          <a:xfrm flipV="1">
            <a:off x="7000991" y="6099895"/>
            <a:ext cx="667353" cy="61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stCxn id="5" idx="7"/>
            <a:endCxn id="10" idx="3"/>
          </p:cNvCxnSpPr>
          <p:nvPr/>
        </p:nvCxnSpPr>
        <p:spPr>
          <a:xfrm flipV="1">
            <a:off x="6948264" y="5777138"/>
            <a:ext cx="605006" cy="2015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5" idx="5"/>
            <a:endCxn id="12" idx="2"/>
          </p:cNvCxnSpPr>
          <p:nvPr/>
        </p:nvCxnSpPr>
        <p:spPr>
          <a:xfrm>
            <a:off x="6948264" y="6233288"/>
            <a:ext cx="1068732" cy="2913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7500543" y="5469825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7668344" y="5919875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8016996" y="6344605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>
            <a:stCxn id="11" idx="7"/>
          </p:cNvCxnSpPr>
          <p:nvPr/>
        </p:nvCxnSpPr>
        <p:spPr>
          <a:xfrm flipV="1">
            <a:off x="7975657" y="5675165"/>
            <a:ext cx="244966" cy="2974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11" idx="6"/>
          </p:cNvCxnSpPr>
          <p:nvPr/>
        </p:nvCxnSpPr>
        <p:spPr>
          <a:xfrm flipV="1">
            <a:off x="8028384" y="5990094"/>
            <a:ext cx="384478" cy="1098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12" idx="7"/>
          </p:cNvCxnSpPr>
          <p:nvPr/>
        </p:nvCxnSpPr>
        <p:spPr>
          <a:xfrm flipV="1">
            <a:off x="8324309" y="6305706"/>
            <a:ext cx="365000" cy="916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Combinatorial Computation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647849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Ex)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print all possible strings composed of letters </a:t>
            </a:r>
            <a:r>
              <a:rPr lang="ja-JP" altLang="en-US" sz="2400" dirty="0" smtClean="0"/>
              <a:t>○</a:t>
            </a:r>
            <a:r>
              <a:rPr lang="en-US" altLang="ja-JP" sz="2400" dirty="0" smtClean="0"/>
              <a:t>×</a:t>
            </a:r>
            <a:r>
              <a:rPr lang="ja-JP" altLang="en-US" sz="2400" dirty="0" smtClean="0"/>
              <a:t>△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1600" y="2132856"/>
            <a:ext cx="5040560" cy="381642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sz="2000" b="1" dirty="0" smtClean="0"/>
              <a:t>char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olidFill>
                  <a:schemeClr val="accent2"/>
                </a:solidFill>
              </a:rPr>
              <a:t>s[9]</a:t>
            </a:r>
            <a:r>
              <a:rPr lang="en-US" altLang="ja-JP" sz="2000" dirty="0" smtClean="0"/>
              <a:t>;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b="1" dirty="0">
                <a:solidFill>
                  <a:srgbClr val="006600"/>
                </a:solidFill>
              </a:rPr>
              <a:t>sub</a:t>
            </a:r>
            <a:r>
              <a:rPr lang="en-US" altLang="ja-JP" sz="2000" dirty="0"/>
              <a:t> (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/>
              <a:t>   if</a:t>
            </a:r>
            <a:r>
              <a:rPr lang="en-US" altLang="ja-JP" sz="2000" dirty="0" smtClean="0"/>
              <a:t> (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 smtClean="0">
                <a:solidFill>
                  <a:schemeClr val="accent2"/>
                </a:solidFill>
              </a:rPr>
              <a:t> == 8</a:t>
            </a:r>
            <a:r>
              <a:rPr lang="en-US" altLang="ja-JP" sz="2000" dirty="0" smtClean="0"/>
              <a:t>){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/>
              <a:t>      </a:t>
            </a:r>
            <a:r>
              <a:rPr lang="en-US" altLang="ja-JP" sz="2000" dirty="0" smtClean="0">
                <a:solidFill>
                  <a:schemeClr val="accent2"/>
                </a:solidFill>
              </a:rPr>
              <a:t>s[8</a:t>
            </a:r>
            <a:r>
              <a:rPr lang="en-US" altLang="ja-JP" sz="2000" dirty="0">
                <a:solidFill>
                  <a:schemeClr val="accent2"/>
                </a:solidFill>
              </a:rPr>
              <a:t>] = 0</a:t>
            </a:r>
            <a:r>
              <a:rPr lang="en-US" altLang="ja-JP" sz="2000" dirty="0" smtClean="0">
                <a:solidFill>
                  <a:schemeClr val="accent2"/>
                </a:solidFill>
              </a:rPr>
              <a:t>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  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 (</a:t>
            </a:r>
            <a:r>
              <a:rPr lang="en-US" altLang="ja-JP" sz="2000" dirty="0" smtClean="0">
                <a:solidFill>
                  <a:srgbClr val="C00000"/>
                </a:solidFill>
              </a:rPr>
              <a:t>“%s\n"</a:t>
            </a:r>
            <a:r>
              <a:rPr lang="en-US" altLang="ja-JP" sz="2000" dirty="0"/>
              <a:t>, </a:t>
            </a:r>
            <a:r>
              <a:rPr lang="en-US" altLang="ja-JP" sz="2000" dirty="0" smtClean="0">
                <a:solidFill>
                  <a:schemeClr val="accent2"/>
                </a:solidFill>
              </a:rPr>
              <a:t>s</a:t>
            </a:r>
            <a:r>
              <a:rPr lang="en-US" altLang="ja-JP" sz="2000" dirty="0" smtClean="0"/>
              <a:t>); </a:t>
            </a:r>
            <a:r>
              <a:rPr lang="en-US" altLang="ja-JP" sz="2000" dirty="0">
                <a:solidFill>
                  <a:srgbClr val="CC3300"/>
                </a:solidFill>
              </a:rPr>
              <a:t>//  print </a:t>
            </a:r>
            <a:r>
              <a:rPr lang="ja-JP" altLang="en-US" sz="2000" dirty="0">
                <a:solidFill>
                  <a:srgbClr val="CC3300"/>
                </a:solidFill>
              </a:rPr>
              <a:t>○</a:t>
            </a:r>
            <a:r>
              <a:rPr lang="en-US" altLang="ja-JP" sz="2000" dirty="0">
                <a:solidFill>
                  <a:srgbClr val="CC3300"/>
                </a:solidFill>
              </a:rPr>
              <a:t>×</a:t>
            </a:r>
            <a:r>
              <a:rPr lang="ja-JP" altLang="en-US" sz="2000" dirty="0">
                <a:solidFill>
                  <a:srgbClr val="CC3300"/>
                </a:solidFill>
              </a:rPr>
              <a:t>△</a:t>
            </a:r>
            <a:r>
              <a:rPr lang="en-US" altLang="ja-JP" sz="2000" dirty="0">
                <a:solidFill>
                  <a:srgbClr val="CC3300"/>
                </a:solidFill>
              </a:rPr>
              <a:t> </a:t>
            </a:r>
            <a:endParaRPr lang="ja-JP" altLang="en-US" sz="2000" dirty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</a:t>
            </a:r>
            <a:r>
              <a:rPr lang="en-US" altLang="ja-JP" sz="2000" dirty="0" smtClean="0"/>
              <a:t> } </a:t>
            </a:r>
            <a:r>
              <a:rPr lang="en-US" altLang="ja-JP" sz="2000" b="1" dirty="0"/>
              <a:t>else</a:t>
            </a:r>
            <a:r>
              <a:rPr lang="en-US" altLang="ja-JP" sz="2000" dirty="0"/>
              <a:t> 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 </a:t>
            </a:r>
            <a:r>
              <a:rPr lang="en-US" altLang="ja-JP" sz="2000" dirty="0" smtClean="0"/>
              <a:t>   </a:t>
            </a:r>
            <a:r>
              <a:rPr lang="en-US" altLang="ja-JP" sz="2000" dirty="0" smtClean="0">
                <a:solidFill>
                  <a:schemeClr val="accent2"/>
                </a:solidFill>
              </a:rPr>
              <a:t>s[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 = ‘o</a:t>
            </a:r>
            <a:r>
              <a:rPr lang="en-US" altLang="ja-JP" sz="2000" dirty="0" smtClean="0">
                <a:solidFill>
                  <a:schemeClr val="accent2"/>
                </a:solidFill>
              </a:rPr>
              <a:t>’</a:t>
            </a:r>
            <a:r>
              <a:rPr lang="en-US" altLang="ja-JP" sz="2000" dirty="0" smtClean="0"/>
              <a:t>;  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sub</a:t>
            </a:r>
            <a:r>
              <a:rPr lang="en-US" altLang="ja-JP" sz="2000" dirty="0" smtClean="0"/>
              <a:t> (</a:t>
            </a:r>
            <a:r>
              <a:rPr lang="en-US" altLang="ja-JP" sz="2000" dirty="0" smtClean="0">
                <a:solidFill>
                  <a:schemeClr val="accent2"/>
                </a:solidFill>
              </a:rPr>
              <a:t>i+1</a:t>
            </a:r>
            <a:r>
              <a:rPr lang="en-US" altLang="ja-JP" sz="2000" dirty="0" smtClean="0"/>
              <a:t>);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     </a:t>
            </a:r>
            <a:r>
              <a:rPr lang="en-US" altLang="ja-JP" sz="2000" dirty="0" smtClean="0">
                <a:solidFill>
                  <a:schemeClr val="accent2"/>
                </a:solidFill>
              </a:rPr>
              <a:t>s[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 = </a:t>
            </a:r>
            <a:r>
              <a:rPr lang="en-US" altLang="ja-JP" sz="2000" dirty="0" smtClean="0">
                <a:solidFill>
                  <a:schemeClr val="accent2"/>
                </a:solidFill>
              </a:rPr>
              <a:t>‘x’</a:t>
            </a:r>
            <a:r>
              <a:rPr lang="en-US" altLang="ja-JP" sz="2000" dirty="0" smtClean="0"/>
              <a:t>;   </a:t>
            </a:r>
            <a:r>
              <a:rPr lang="en-US" altLang="ja-JP" sz="2000" b="1" dirty="0">
                <a:solidFill>
                  <a:srgbClr val="006600"/>
                </a:solidFill>
              </a:rPr>
              <a:t>sub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i+1</a:t>
            </a:r>
            <a:r>
              <a:rPr lang="en-US" altLang="ja-JP" sz="2000" dirty="0" smtClean="0"/>
              <a:t>);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     </a:t>
            </a:r>
            <a:r>
              <a:rPr lang="en-US" altLang="ja-JP" sz="2000" dirty="0" smtClean="0">
                <a:solidFill>
                  <a:schemeClr val="accent2"/>
                </a:solidFill>
              </a:rPr>
              <a:t>s[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000" dirty="0">
                <a:solidFill>
                  <a:schemeClr val="accent2"/>
                </a:solidFill>
              </a:rPr>
              <a:t>] = </a:t>
            </a:r>
            <a:r>
              <a:rPr lang="en-US" altLang="ja-JP" sz="2000" dirty="0" smtClean="0">
                <a:solidFill>
                  <a:schemeClr val="accent2"/>
                </a:solidFill>
              </a:rPr>
              <a:t>‘A’</a:t>
            </a:r>
            <a:r>
              <a:rPr lang="en-US" altLang="ja-JP" sz="2000" dirty="0" smtClean="0"/>
              <a:t>;   </a:t>
            </a:r>
            <a:r>
              <a:rPr lang="en-US" altLang="ja-JP" sz="2000" b="1" dirty="0">
                <a:solidFill>
                  <a:srgbClr val="006600"/>
                </a:solidFill>
              </a:rPr>
              <a:t>sub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i+1</a:t>
            </a:r>
            <a:r>
              <a:rPr lang="en-US" altLang="ja-JP" sz="2000" dirty="0" smtClean="0"/>
              <a:t>);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 }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}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Write a Code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8208963" cy="46799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Now we have a basic design of graph search, so are willing to implementing the algorithm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Then, how do we write a code?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Let’s think that what we have to do on each vertex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 </a:t>
            </a:r>
            <a:r>
              <a:rPr lang="en-US" altLang="ja-JP" sz="2400" dirty="0" smtClean="0"/>
              <a:t>trace </a:t>
            </a:r>
            <a:r>
              <a:rPr lang="en-US" altLang="ja-JP" sz="2400" dirty="0"/>
              <a:t>the list(array) of </a:t>
            </a:r>
            <a:r>
              <a:rPr lang="en-US" altLang="ja-JP" sz="2400" dirty="0" smtClean="0"/>
              <a:t>incident edges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 </a:t>
            </a:r>
            <a:r>
              <a:rPr lang="en-US" altLang="ja-JP" sz="2400" dirty="0" smtClean="0"/>
              <a:t>skip if the other end of the edge is visited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+ </a:t>
            </a:r>
            <a:r>
              <a:rPr lang="en-US" altLang="ja-JP" sz="2400" dirty="0" smtClean="0"/>
              <a:t>if not, go to the vertex and recursively do the same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+ </a:t>
            </a:r>
            <a:r>
              <a:rPr lang="en-US" altLang="ja-JP" sz="2400" dirty="0" smtClean="0"/>
              <a:t>after come back, check the next edge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187397" name="Rectangle 5"/>
          <p:cNvSpPr>
            <a:spLocks noChangeArrowheads="1"/>
          </p:cNvSpPr>
          <p:nvPr/>
        </p:nvSpPr>
        <p:spPr bwMode="auto">
          <a:xfrm>
            <a:off x="755650" y="5949950"/>
            <a:ext cx="7345363" cy="45243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altLang="ja-JP" b="1" dirty="0" smtClean="0"/>
              <a:t>Recursive call seems to work</a:t>
            </a:r>
            <a:endParaRPr lang="ja-JP" altLang="en-US" b="1" dirty="0"/>
          </a:p>
        </p:txBody>
      </p:sp>
      <p:sp>
        <p:nvSpPr>
          <p:cNvPr id="5" name="円/楕円 4"/>
          <p:cNvSpPr/>
          <p:nvPr/>
        </p:nvSpPr>
        <p:spPr>
          <a:xfrm>
            <a:off x="5644848" y="4995309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6724968" y="500552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6004888" y="5175329"/>
            <a:ext cx="7200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stCxn id="6" idx="6"/>
            <a:endCxn id="12" idx="2"/>
          </p:cNvCxnSpPr>
          <p:nvPr/>
        </p:nvCxnSpPr>
        <p:spPr>
          <a:xfrm flipV="1">
            <a:off x="7085008" y="5179448"/>
            <a:ext cx="667353" cy="61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6" idx="7"/>
            <a:endCxn id="11" idx="3"/>
          </p:cNvCxnSpPr>
          <p:nvPr/>
        </p:nvCxnSpPr>
        <p:spPr>
          <a:xfrm flipV="1">
            <a:off x="7032281" y="4856691"/>
            <a:ext cx="605006" cy="2015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>
            <a:stCxn id="6" idx="5"/>
            <a:endCxn id="13" idx="2"/>
          </p:cNvCxnSpPr>
          <p:nvPr/>
        </p:nvCxnSpPr>
        <p:spPr>
          <a:xfrm>
            <a:off x="7032281" y="5312841"/>
            <a:ext cx="1068732" cy="2913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7584560" y="4549378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7752361" y="4999428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8101013" y="5424158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/>
          <p:cNvCxnSpPr>
            <a:stCxn id="12" idx="7"/>
          </p:cNvCxnSpPr>
          <p:nvPr/>
        </p:nvCxnSpPr>
        <p:spPr>
          <a:xfrm flipV="1">
            <a:off x="8059674" y="4754718"/>
            <a:ext cx="244966" cy="2974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12" idx="6"/>
          </p:cNvCxnSpPr>
          <p:nvPr/>
        </p:nvCxnSpPr>
        <p:spPr>
          <a:xfrm flipV="1">
            <a:off x="8112401" y="5069647"/>
            <a:ext cx="384478" cy="1098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13" idx="7"/>
          </p:cNvCxnSpPr>
          <p:nvPr/>
        </p:nvCxnSpPr>
        <p:spPr>
          <a:xfrm flipV="1">
            <a:off x="8408326" y="5385259"/>
            <a:ext cx="365000" cy="916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7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Implement with Recursive Call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8208963" cy="53990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What are to be done in a recursive call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For a given vertex,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for each incident edge, generate a recursive call if the other end point is not visited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Terminate the subroutine after checking all the incident edges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  </a:t>
            </a:r>
            <a:r>
              <a:rPr lang="en-US" altLang="ja-JP" sz="2400" dirty="0" smtClean="0">
                <a:sym typeface="Wingdings" pitchFamily="2" charset="2"/>
              </a:rPr>
              <a:t> automatically goes back to the place at which this recursive all was generated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“The place from where we come” turns to be not necessary to remember, by using recursive calls 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4" name="円/楕円 3"/>
          <p:cNvSpPr/>
          <p:nvPr/>
        </p:nvSpPr>
        <p:spPr>
          <a:xfrm>
            <a:off x="5587823" y="159930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6667943" y="1609519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5947863" y="1779320"/>
            <a:ext cx="7200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>
            <a:stCxn id="5" idx="6"/>
            <a:endCxn id="11" idx="2"/>
          </p:cNvCxnSpPr>
          <p:nvPr/>
        </p:nvCxnSpPr>
        <p:spPr>
          <a:xfrm flipV="1">
            <a:off x="7027983" y="1783439"/>
            <a:ext cx="667353" cy="61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stCxn id="5" idx="7"/>
            <a:endCxn id="10" idx="3"/>
          </p:cNvCxnSpPr>
          <p:nvPr/>
        </p:nvCxnSpPr>
        <p:spPr>
          <a:xfrm flipV="1">
            <a:off x="6975256" y="1460682"/>
            <a:ext cx="605006" cy="2015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5" idx="5"/>
            <a:endCxn id="12" idx="2"/>
          </p:cNvCxnSpPr>
          <p:nvPr/>
        </p:nvCxnSpPr>
        <p:spPr>
          <a:xfrm>
            <a:off x="6975256" y="1916832"/>
            <a:ext cx="1068732" cy="2913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7527535" y="1153369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7695336" y="1603419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8043988" y="2028149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>
            <a:stCxn id="11" idx="7"/>
          </p:cNvCxnSpPr>
          <p:nvPr/>
        </p:nvCxnSpPr>
        <p:spPr>
          <a:xfrm flipV="1">
            <a:off x="8002649" y="1358709"/>
            <a:ext cx="244966" cy="2974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11" idx="6"/>
          </p:cNvCxnSpPr>
          <p:nvPr/>
        </p:nvCxnSpPr>
        <p:spPr>
          <a:xfrm flipV="1">
            <a:off x="8055376" y="1673638"/>
            <a:ext cx="384478" cy="1098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12" idx="7"/>
          </p:cNvCxnSpPr>
          <p:nvPr/>
        </p:nvCxnSpPr>
        <p:spPr>
          <a:xfrm flipV="1">
            <a:off x="8351301" y="1989250"/>
            <a:ext cx="365000" cy="916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Code with Recursive Call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8208963" cy="53990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err="1">
                <a:solidFill>
                  <a:schemeClr val="accent2"/>
                </a:solidFill>
              </a:rPr>
              <a:t>deg</a:t>
            </a:r>
            <a:r>
              <a:rPr lang="en-US" altLang="ja-JP" sz="2400" dirty="0">
                <a:solidFill>
                  <a:schemeClr val="accent2"/>
                </a:solidFill>
              </a:rPr>
              <a:t>[v</a:t>
            </a:r>
            <a:r>
              <a:rPr lang="en-US" altLang="ja-JP" sz="2400" dirty="0" smtClean="0">
                <a:solidFill>
                  <a:schemeClr val="accent2"/>
                </a:solidFill>
              </a:rPr>
              <a:t>]</a:t>
            </a:r>
            <a:r>
              <a:rPr lang="en-US" altLang="ja-JP" sz="2400" dirty="0" smtClean="0"/>
              <a:t>: </a:t>
            </a:r>
            <a:r>
              <a:rPr lang="en-US" altLang="ja-JP" sz="2400" dirty="0"/>
              <a:t>degree of vertex </a:t>
            </a:r>
            <a:r>
              <a:rPr lang="en-US" altLang="ja-JP" sz="2400" dirty="0">
                <a:solidFill>
                  <a:schemeClr val="accent2"/>
                </a:solidFill>
              </a:rPr>
              <a:t>v</a:t>
            </a:r>
            <a:r>
              <a:rPr lang="en-US" altLang="ja-JP" sz="2400" dirty="0" smtClean="0"/>
              <a:t>, </a:t>
            </a:r>
            <a:r>
              <a:rPr lang="en-US" altLang="ja-JP" sz="2400" dirty="0">
                <a:solidFill>
                  <a:schemeClr val="accent2"/>
                </a:solidFill>
              </a:rPr>
              <a:t>edge[v</a:t>
            </a:r>
            <a:r>
              <a:rPr lang="en-US" altLang="ja-JP" sz="2400" dirty="0" smtClean="0">
                <a:solidFill>
                  <a:schemeClr val="accent2"/>
                </a:solidFill>
              </a:rPr>
              <a:t>]</a:t>
            </a:r>
            <a:r>
              <a:rPr lang="en-US" altLang="ja-JP" sz="2400" dirty="0" smtClean="0"/>
              <a:t>: array </a:t>
            </a:r>
            <a:r>
              <a:rPr lang="en-US" altLang="ja-JP" sz="2400" dirty="0"/>
              <a:t>of edges incident to </a:t>
            </a:r>
            <a:r>
              <a:rPr lang="en-US" altLang="ja-JP" sz="2400" dirty="0">
                <a:solidFill>
                  <a:schemeClr val="accent2"/>
                </a:solidFill>
              </a:rPr>
              <a:t>v</a:t>
            </a:r>
            <a:endParaRPr lang="ja-JP" altLang="en-US" sz="2400" dirty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>
                <a:solidFill>
                  <a:schemeClr val="accent2"/>
                </a:solidFill>
              </a:rPr>
              <a:t>flag[v]</a:t>
            </a:r>
            <a:r>
              <a:rPr lang="en-US" altLang="ja-JP" sz="2400" dirty="0"/>
              <a:t>: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mark </a:t>
            </a:r>
            <a:r>
              <a:rPr lang="en-US" altLang="ja-JP" sz="2400" dirty="0"/>
              <a:t>for visiting </a:t>
            </a:r>
            <a:r>
              <a:rPr lang="en-US" altLang="ja-JP" sz="2400" dirty="0">
                <a:solidFill>
                  <a:schemeClr val="accent2"/>
                </a:solidFill>
              </a:rPr>
              <a:t>v</a:t>
            </a:r>
            <a:r>
              <a:rPr lang="en-US" altLang="ja-JP" sz="2400" dirty="0"/>
              <a:t>; is 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at the beginning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38484" y="2276872"/>
            <a:ext cx="8137972" cy="3744887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flag[n]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edge[n][]</a:t>
            </a:r>
            <a:r>
              <a:rPr lang="en-US" altLang="ja-JP" sz="2000" dirty="0"/>
              <a:t>;</a:t>
            </a:r>
            <a:endParaRPr lang="ja-JP" altLang="en-US" sz="2000" dirty="0"/>
          </a:p>
          <a:p>
            <a:pPr eaLnBrk="1" hangingPunct="1">
              <a:buFontTx/>
              <a:buNone/>
              <a:defRPr/>
            </a:pP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b="1" dirty="0">
                <a:solidFill>
                  <a:srgbClr val="006600"/>
                </a:solidFill>
              </a:rPr>
              <a:t>DFS</a:t>
            </a:r>
            <a:r>
              <a:rPr lang="en-US" altLang="ja-JP" sz="2000" dirty="0"/>
              <a:t> (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v</a:t>
            </a:r>
            <a:r>
              <a:rPr lang="en-US" altLang="ja-JP" sz="2000" dirty="0"/>
              <a:t>){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j</a:t>
            </a:r>
            <a:r>
              <a:rPr lang="en-US" altLang="ja-JP" sz="2000" dirty="0"/>
              <a:t>;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000" dirty="0"/>
              <a:t>  </a:t>
            </a:r>
            <a:r>
              <a:rPr lang="en-US" altLang="ja-JP" sz="2000" dirty="0">
                <a:solidFill>
                  <a:schemeClr val="accent2"/>
                </a:solidFill>
              </a:rPr>
              <a:t>flag[v] = 1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rgbClr val="CC3300"/>
                </a:solidFill>
              </a:rPr>
              <a:t>//   put mark to v representing that v is already visited</a:t>
            </a:r>
            <a:endParaRPr lang="ja-JP" altLang="en-US" sz="2000" dirty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000" b="1" dirty="0"/>
              <a:t>  for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j=0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chemeClr val="accent2"/>
                </a:solidFill>
              </a:rPr>
              <a:t>j&lt;</a:t>
            </a:r>
            <a:r>
              <a:rPr lang="en-US" altLang="ja-JP" sz="2000" dirty="0" err="1">
                <a:solidFill>
                  <a:schemeClr val="accent2"/>
                </a:solidFill>
              </a:rPr>
              <a:t>deg</a:t>
            </a:r>
            <a:r>
              <a:rPr lang="en-US" altLang="ja-JP" sz="2000" dirty="0">
                <a:solidFill>
                  <a:schemeClr val="accent2"/>
                </a:solidFill>
              </a:rPr>
              <a:t>[v]</a:t>
            </a:r>
            <a:r>
              <a:rPr lang="en-US" altLang="ja-JP" sz="2000" dirty="0"/>
              <a:t> ; </a:t>
            </a:r>
            <a:r>
              <a:rPr lang="en-US" altLang="ja-JP" sz="2000" dirty="0">
                <a:solidFill>
                  <a:schemeClr val="accent2"/>
                </a:solidFill>
              </a:rPr>
              <a:t>j++</a:t>
            </a:r>
            <a:r>
              <a:rPr lang="en-US" altLang="ja-JP" sz="2000" dirty="0"/>
              <a:t>){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/>
              <a:t>         if 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flag[edge[v][j]] </a:t>
            </a:r>
            <a:r>
              <a:rPr lang="en-US" altLang="ja-JP" sz="2000" dirty="0" smtClean="0">
                <a:solidFill>
                  <a:schemeClr val="accent2"/>
                </a:solidFill>
              </a:rPr>
              <a:t>== 0</a:t>
            </a:r>
            <a:r>
              <a:rPr lang="en-US" altLang="ja-JP" sz="2000" dirty="0" smtClean="0"/>
              <a:t>)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DFS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edge[v</a:t>
            </a:r>
            <a:r>
              <a:rPr lang="en-US" altLang="ja-JP" sz="2000" dirty="0">
                <a:solidFill>
                  <a:schemeClr val="accent2"/>
                </a:solidFill>
              </a:rPr>
              <a:t>][j]</a:t>
            </a:r>
            <a:r>
              <a:rPr lang="en-US" altLang="ja-JP" sz="2000" dirty="0"/>
              <a:t>);   </a:t>
            </a:r>
            <a:r>
              <a:rPr lang="en-US" altLang="ja-JP" sz="2000" dirty="0">
                <a:solidFill>
                  <a:srgbClr val="CC3300"/>
                </a:solidFill>
              </a:rPr>
              <a:t>//   recursive call if v is not visited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}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}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Code without Recursive Call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981075"/>
            <a:ext cx="8208963" cy="863749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000" dirty="0">
                <a:solidFill>
                  <a:srgbClr val="FF0000"/>
                </a:solidFill>
              </a:rPr>
              <a:t> </a:t>
            </a:r>
            <a:r>
              <a:rPr lang="en-US" altLang="ja-JP" sz="2000" dirty="0" err="1">
                <a:solidFill>
                  <a:schemeClr val="accent2"/>
                </a:solidFill>
              </a:rPr>
              <a:t>deg</a:t>
            </a:r>
            <a:r>
              <a:rPr lang="en-US" altLang="ja-JP" sz="2000" dirty="0">
                <a:solidFill>
                  <a:schemeClr val="accent2"/>
                </a:solidFill>
              </a:rPr>
              <a:t>[v]</a:t>
            </a:r>
            <a:r>
              <a:rPr lang="en-US" altLang="ja-JP" sz="2000" dirty="0"/>
              <a:t>: degree of vertex </a:t>
            </a:r>
            <a:r>
              <a:rPr lang="en-US" altLang="ja-JP" sz="2000" dirty="0">
                <a:solidFill>
                  <a:schemeClr val="accent2"/>
                </a:solidFill>
              </a:rPr>
              <a:t>v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edge[v]</a:t>
            </a:r>
            <a:r>
              <a:rPr lang="en-US" altLang="ja-JP" sz="2000" dirty="0"/>
              <a:t>: array of edges incident to </a:t>
            </a:r>
            <a:r>
              <a:rPr lang="en-US" altLang="ja-JP" sz="2000" dirty="0">
                <a:solidFill>
                  <a:schemeClr val="accent2"/>
                </a:solidFill>
              </a:rPr>
              <a:t>v</a:t>
            </a:r>
            <a:endParaRPr lang="ja-JP" altLang="en-US" sz="2000" dirty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000" dirty="0">
                <a:solidFill>
                  <a:srgbClr val="FF0000"/>
                </a:solidFill>
              </a:rPr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flag[v]</a:t>
            </a:r>
            <a:r>
              <a:rPr lang="en-US" altLang="ja-JP" sz="2000" dirty="0"/>
              <a:t>:</a:t>
            </a:r>
            <a:r>
              <a:rPr lang="ja-JP" altLang="en-US" sz="2000" dirty="0"/>
              <a:t> </a:t>
            </a:r>
            <a:r>
              <a:rPr lang="en-US" altLang="ja-JP" sz="2000" dirty="0"/>
              <a:t>mark for visiting </a:t>
            </a:r>
            <a:r>
              <a:rPr lang="en-US" altLang="ja-JP" sz="2000" dirty="0">
                <a:solidFill>
                  <a:schemeClr val="accent2"/>
                </a:solidFill>
              </a:rPr>
              <a:t>v</a:t>
            </a:r>
            <a:r>
              <a:rPr lang="en-US" altLang="ja-JP" sz="2000" dirty="0"/>
              <a:t>; is </a:t>
            </a:r>
            <a:r>
              <a:rPr lang="en-US" altLang="ja-JP" sz="2000" dirty="0">
                <a:solidFill>
                  <a:schemeClr val="accent2"/>
                </a:solidFill>
              </a:rPr>
              <a:t>0</a:t>
            </a:r>
            <a:r>
              <a:rPr lang="ja-JP" altLang="en-US" sz="2000" dirty="0"/>
              <a:t> </a:t>
            </a:r>
            <a:r>
              <a:rPr lang="en-US" altLang="ja-JP" sz="2000" dirty="0"/>
              <a:t>at the </a:t>
            </a:r>
            <a:r>
              <a:rPr lang="en-US" altLang="ja-JP" sz="2000" dirty="0" smtClean="0"/>
              <a:t>beginning</a:t>
            </a:r>
            <a:endParaRPr lang="en-US" altLang="ja-JP" sz="20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3528" y="1808393"/>
            <a:ext cx="8568952" cy="493297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flag[n]</a:t>
            </a:r>
            <a:r>
              <a:rPr lang="en-US" altLang="ja-JP" sz="2000" dirty="0"/>
              <a:t>, </a:t>
            </a:r>
            <a:r>
              <a:rPr lang="en-US" altLang="ja-JP" sz="2000" dirty="0" smtClean="0">
                <a:solidFill>
                  <a:schemeClr val="accent2"/>
                </a:solidFill>
              </a:rPr>
              <a:t>k[n]</a:t>
            </a:r>
            <a:r>
              <a:rPr lang="en-US" altLang="ja-JP" sz="2000" dirty="0" smtClean="0"/>
              <a:t>,</a:t>
            </a:r>
            <a:r>
              <a:rPr lang="en-US" altLang="ja-JP" sz="2000" dirty="0" smtClean="0">
                <a:solidFill>
                  <a:schemeClr val="accent2"/>
                </a:solidFill>
              </a:rPr>
              <a:t> edge[n</a:t>
            </a:r>
            <a:r>
              <a:rPr lang="en-US" altLang="ja-JP" sz="2000" dirty="0">
                <a:solidFill>
                  <a:schemeClr val="accent2"/>
                </a:solidFill>
              </a:rPr>
              <a:t>][]</a:t>
            </a:r>
            <a:r>
              <a:rPr lang="en-US" altLang="ja-JP" sz="2000" dirty="0"/>
              <a:t>;</a:t>
            </a:r>
            <a:endParaRPr lang="ja-JP" altLang="en-US" sz="2000" dirty="0"/>
          </a:p>
          <a:p>
            <a:pPr eaLnBrk="1" hangingPunct="1">
              <a:buFontTx/>
              <a:buNone/>
              <a:defRPr/>
            </a:pP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b="1" dirty="0">
                <a:solidFill>
                  <a:srgbClr val="006600"/>
                </a:solidFill>
              </a:rPr>
              <a:t>DFS</a:t>
            </a:r>
            <a:r>
              <a:rPr lang="en-US" altLang="ja-JP" sz="2000" dirty="0"/>
              <a:t> (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v</a:t>
            </a:r>
            <a:r>
              <a:rPr lang="en-US" altLang="ja-JP" sz="2000" dirty="0"/>
              <a:t>){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</a:t>
            </a:r>
            <a:r>
              <a:rPr lang="en-US" altLang="ja-JP" sz="2000" dirty="0" smtClean="0"/>
              <a:t> </a:t>
            </a:r>
            <a:r>
              <a:rPr lang="en-US" altLang="ja-JP" sz="2000" b="1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olidFill>
                  <a:schemeClr val="accent2"/>
                </a:solidFill>
              </a:rPr>
              <a:t>j</a:t>
            </a:r>
            <a:r>
              <a:rPr lang="en-US" altLang="ja-JP" sz="2000" dirty="0" smtClean="0"/>
              <a:t>, </a:t>
            </a:r>
            <a:r>
              <a:rPr lang="en-US" altLang="ja-JP" sz="2000" dirty="0" err="1">
                <a:solidFill>
                  <a:schemeClr val="accent2"/>
                </a:solidFill>
              </a:rPr>
              <a:t>vv</a:t>
            </a:r>
            <a:r>
              <a:rPr lang="en-US" altLang="ja-JP" sz="2000" dirty="0">
                <a:solidFill>
                  <a:schemeClr val="accent2"/>
                </a:solidFill>
              </a:rPr>
              <a:t>=v</a:t>
            </a:r>
            <a:r>
              <a:rPr lang="en-US" altLang="ja-JP" sz="2000" dirty="0" smtClean="0"/>
              <a:t>;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/>
              <a:t>   for</a:t>
            </a:r>
            <a:r>
              <a:rPr lang="en-US" altLang="ja-JP" sz="2000" dirty="0" smtClean="0"/>
              <a:t> (</a:t>
            </a:r>
            <a:r>
              <a:rPr lang="en-US" altLang="ja-JP" sz="2000" dirty="0" smtClean="0">
                <a:solidFill>
                  <a:schemeClr val="accent2"/>
                </a:solidFill>
              </a:rPr>
              <a:t>j=0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chemeClr val="accent2"/>
                </a:solidFill>
              </a:rPr>
              <a:t>j&lt;n</a:t>
            </a:r>
            <a:r>
              <a:rPr lang="en-US" altLang="ja-JP" sz="2000" dirty="0"/>
              <a:t> ; </a:t>
            </a:r>
            <a:r>
              <a:rPr lang="en-US" altLang="ja-JP" sz="2000" dirty="0">
                <a:solidFill>
                  <a:schemeClr val="accent2"/>
                </a:solidFill>
              </a:rPr>
              <a:t>j++</a:t>
            </a:r>
            <a:r>
              <a:rPr lang="en-US" altLang="ja-JP" sz="2000" dirty="0"/>
              <a:t>){ </a:t>
            </a:r>
            <a:r>
              <a:rPr lang="en-US" altLang="ja-JP" sz="2000" dirty="0">
                <a:solidFill>
                  <a:schemeClr val="accent2"/>
                </a:solidFill>
              </a:rPr>
              <a:t>flag[j] = -1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chemeClr val="accent2"/>
                </a:solidFill>
              </a:rPr>
              <a:t>k[j] = 0</a:t>
            </a:r>
            <a:r>
              <a:rPr lang="en-US" altLang="ja-JP" sz="2000" dirty="0"/>
              <a:t>; }</a:t>
            </a:r>
          </a:p>
          <a:p>
            <a:pPr>
              <a:defRPr/>
            </a:pPr>
            <a:r>
              <a:rPr lang="ja-JP" altLang="en-US" sz="2000" dirty="0"/>
              <a:t> </a:t>
            </a:r>
            <a:r>
              <a:rPr lang="ja-JP" altLang="en-US" sz="2000" dirty="0" smtClean="0"/>
              <a:t>  </a:t>
            </a:r>
            <a:r>
              <a:rPr lang="en-US" altLang="ja-JP" sz="2000" dirty="0">
                <a:solidFill>
                  <a:schemeClr val="accent2"/>
                </a:solidFill>
              </a:rPr>
              <a:t>flag[v] = v</a:t>
            </a:r>
            <a:r>
              <a:rPr lang="en-US" altLang="ja-JP" sz="2000" dirty="0"/>
              <a:t>; </a:t>
            </a:r>
            <a:r>
              <a:rPr lang="en-US" altLang="ja-JP" sz="2000" dirty="0" smtClean="0">
                <a:solidFill>
                  <a:srgbClr val="CC3300"/>
                </a:solidFill>
              </a:rPr>
              <a:t>//  </a:t>
            </a:r>
            <a:r>
              <a:rPr lang="en-US" altLang="ja-JP" sz="2000" dirty="0">
                <a:solidFill>
                  <a:srgbClr val="CC3300"/>
                </a:solidFill>
              </a:rPr>
              <a:t>The vertex to be returned is v itself, only for the beginning </a:t>
            </a:r>
            <a:r>
              <a:rPr lang="en-US" altLang="ja-JP" sz="2000" dirty="0" smtClean="0">
                <a:solidFill>
                  <a:srgbClr val="CC3300"/>
                </a:solidFill>
              </a:rPr>
              <a:t>vertex</a:t>
            </a:r>
            <a:endParaRPr lang="ja-JP" altLang="en-US" sz="2000" dirty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000" b="1" dirty="0"/>
              <a:t> </a:t>
            </a:r>
            <a:r>
              <a:rPr lang="en-US" altLang="ja-JP" sz="2000" b="1" dirty="0" smtClean="0"/>
              <a:t>  </a:t>
            </a:r>
            <a:r>
              <a:rPr lang="en-US" altLang="ja-JP" sz="2000" b="1" dirty="0"/>
              <a:t>while 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chemeClr val="accent2"/>
                </a:solidFill>
              </a:rPr>
              <a:t>1</a:t>
            </a:r>
            <a:r>
              <a:rPr lang="en-US" altLang="ja-JP" sz="2000" dirty="0"/>
              <a:t>){</a:t>
            </a:r>
            <a:endParaRPr lang="en-US" altLang="ja-JP" sz="2000" b="1" dirty="0"/>
          </a:p>
          <a:p>
            <a:pPr eaLnBrk="1" hangingPunct="1">
              <a:buFontTx/>
              <a:buNone/>
              <a:defRPr/>
            </a:pPr>
            <a:r>
              <a:rPr lang="en-US" altLang="ja-JP" sz="2000" b="1" dirty="0"/>
              <a:t>  </a:t>
            </a:r>
            <a:r>
              <a:rPr lang="en-US" altLang="ja-JP" sz="2000" b="1" dirty="0" smtClean="0"/>
              <a:t>    </a:t>
            </a:r>
            <a:r>
              <a:rPr lang="en-US" altLang="ja-JP" sz="2000" b="1" dirty="0"/>
              <a:t>if 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k[v] </a:t>
            </a:r>
            <a:r>
              <a:rPr lang="en-US" altLang="ja-JP" sz="2000" dirty="0" smtClean="0">
                <a:solidFill>
                  <a:schemeClr val="accent2"/>
                </a:solidFill>
              </a:rPr>
              <a:t>== </a:t>
            </a:r>
            <a:r>
              <a:rPr lang="en-US" altLang="ja-JP" sz="2000" dirty="0" err="1">
                <a:solidFill>
                  <a:schemeClr val="accent2"/>
                </a:solidFill>
              </a:rPr>
              <a:t>deg</a:t>
            </a:r>
            <a:r>
              <a:rPr lang="en-US" altLang="ja-JP" sz="2000" dirty="0">
                <a:solidFill>
                  <a:schemeClr val="accent2"/>
                </a:solidFill>
              </a:rPr>
              <a:t>[v</a:t>
            </a:r>
            <a:r>
              <a:rPr lang="en-US" altLang="ja-JP" sz="2000" dirty="0" smtClean="0">
                <a:solidFill>
                  <a:schemeClr val="accent2"/>
                </a:solidFill>
              </a:rPr>
              <a:t>]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dirty="0"/>
              <a:t>         </a:t>
            </a:r>
            <a:r>
              <a:rPr lang="en-US" altLang="ja-JP" sz="2000" b="1" dirty="0"/>
              <a:t>if 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flag[v] </a:t>
            </a:r>
            <a:r>
              <a:rPr lang="en-US" altLang="ja-JP" sz="2000" dirty="0" smtClean="0">
                <a:solidFill>
                  <a:schemeClr val="accent2"/>
                </a:solidFill>
              </a:rPr>
              <a:t>== </a:t>
            </a:r>
            <a:r>
              <a:rPr lang="en-US" altLang="ja-JP" sz="2000" dirty="0" err="1" smtClean="0">
                <a:solidFill>
                  <a:schemeClr val="accent2"/>
                </a:solidFill>
              </a:rPr>
              <a:t>vv</a:t>
            </a:r>
            <a:r>
              <a:rPr lang="en-US" altLang="ja-JP" sz="2000" dirty="0" smtClean="0"/>
              <a:t>) </a:t>
            </a:r>
            <a:r>
              <a:rPr lang="en-US" altLang="ja-JP" sz="2000" b="1" dirty="0"/>
              <a:t>return</a:t>
            </a:r>
            <a:r>
              <a:rPr lang="en-US" altLang="ja-JP" sz="2000" dirty="0"/>
              <a:t>;   </a:t>
            </a:r>
            <a:r>
              <a:rPr lang="en-US" altLang="ja-JP" sz="2000" dirty="0">
                <a:solidFill>
                  <a:srgbClr val="CC3300"/>
                </a:solidFill>
              </a:rPr>
              <a:t>// go back to the previous vertex, otherwise</a:t>
            </a:r>
            <a:endParaRPr lang="en-US" altLang="ja-JP" sz="2000" dirty="0" smtClean="0">
              <a:solidFill>
                <a:srgbClr val="CC33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ja-JP" sz="2000" dirty="0">
                <a:solidFill>
                  <a:srgbClr val="CC3300"/>
                </a:solidFill>
              </a:rPr>
              <a:t> </a:t>
            </a:r>
            <a:r>
              <a:rPr lang="en-US" altLang="ja-JP" sz="2000" dirty="0" smtClean="0">
                <a:solidFill>
                  <a:srgbClr val="CC3300"/>
                </a:solidFill>
              </a:rPr>
              <a:t>        </a:t>
            </a:r>
            <a:r>
              <a:rPr lang="en-US" altLang="ja-JP" sz="2000" dirty="0" smtClean="0">
                <a:solidFill>
                  <a:schemeClr val="accent2"/>
                </a:solidFill>
              </a:rPr>
              <a:t>v </a:t>
            </a:r>
            <a:r>
              <a:rPr lang="en-US" altLang="ja-JP" sz="2000" dirty="0">
                <a:solidFill>
                  <a:schemeClr val="accent2"/>
                </a:solidFill>
              </a:rPr>
              <a:t>= flag[v]</a:t>
            </a:r>
            <a:r>
              <a:rPr lang="en-US" altLang="ja-JP" sz="2000" dirty="0"/>
              <a:t>;   </a:t>
            </a:r>
            <a:r>
              <a:rPr lang="en-US" altLang="ja-JP" sz="2000" dirty="0">
                <a:solidFill>
                  <a:srgbClr val="CC3300"/>
                </a:solidFill>
              </a:rPr>
              <a:t>//  Return after tracing all edges incident to </a:t>
            </a:r>
            <a:r>
              <a:rPr lang="en-US" altLang="ja-JP" sz="2000" dirty="0" smtClean="0">
                <a:solidFill>
                  <a:srgbClr val="CC3300"/>
                </a:solidFill>
              </a:rPr>
              <a:t>beginning vertex</a:t>
            </a:r>
            <a:endParaRPr lang="ja-JP" altLang="en-US" sz="2000" dirty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000" b="1" dirty="0"/>
              <a:t>   </a:t>
            </a:r>
            <a:r>
              <a:rPr lang="en-US" altLang="ja-JP" sz="2000" b="1" dirty="0" smtClean="0"/>
              <a:t>   </a:t>
            </a:r>
            <a:r>
              <a:rPr lang="en-US" altLang="ja-JP" sz="2000" dirty="0"/>
              <a:t>} </a:t>
            </a:r>
            <a:r>
              <a:rPr lang="en-US" altLang="ja-JP" sz="2000" b="1" dirty="0"/>
              <a:t>else</a:t>
            </a:r>
            <a:r>
              <a:rPr lang="en-US" altLang="ja-JP" sz="2000" dirty="0"/>
              <a:t> 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/>
              <a:t>    </a:t>
            </a:r>
            <a:r>
              <a:rPr lang="en-US" altLang="ja-JP" sz="2000" b="1" dirty="0" smtClean="0"/>
              <a:t>     </a:t>
            </a:r>
            <a:r>
              <a:rPr lang="en-US" altLang="ja-JP" sz="2000" b="1" dirty="0"/>
              <a:t>if 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flag[edge[v][k[v]]] &lt; </a:t>
            </a:r>
            <a:r>
              <a:rPr lang="en-US" altLang="ja-JP" sz="2000" dirty="0" smtClean="0">
                <a:solidFill>
                  <a:schemeClr val="accent2"/>
                </a:solidFill>
              </a:rPr>
              <a:t>0</a:t>
            </a:r>
            <a:r>
              <a:rPr lang="en-US" altLang="ja-JP" sz="2000" dirty="0" smtClean="0"/>
              <a:t>)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   </a:t>
            </a:r>
            <a:r>
              <a:rPr lang="en-US" altLang="ja-JP" sz="2000" dirty="0" smtClean="0"/>
              <a:t>         </a:t>
            </a:r>
            <a:r>
              <a:rPr lang="en-US" altLang="ja-JP" sz="2000" dirty="0"/>
              <a:t>{</a:t>
            </a:r>
            <a:r>
              <a:rPr lang="en-US" altLang="ja-JP" sz="2000" dirty="0">
                <a:solidFill>
                  <a:schemeClr val="accent2"/>
                </a:solidFill>
              </a:rPr>
              <a:t>flag[edge[v][k[v]] = v</a:t>
            </a:r>
            <a:r>
              <a:rPr lang="en-US" altLang="ja-JP" sz="2000" dirty="0"/>
              <a:t>;</a:t>
            </a:r>
            <a:r>
              <a:rPr lang="ja-JP" altLang="en-US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v = edge[v][k[v</a:t>
            </a:r>
            <a:r>
              <a:rPr lang="en-US" altLang="ja-JP" sz="2000" dirty="0" smtClean="0">
                <a:solidFill>
                  <a:schemeClr val="accent2"/>
                </a:solidFill>
              </a:rPr>
              <a:t>]]</a:t>
            </a:r>
            <a:r>
              <a:rPr lang="en-US" altLang="ja-JP" sz="2000" dirty="0" smtClean="0"/>
              <a:t>; </a:t>
            </a:r>
            <a:r>
              <a:rPr lang="en-US" altLang="ja-JP" sz="2000" dirty="0"/>
              <a:t>}  </a:t>
            </a:r>
            <a:r>
              <a:rPr lang="en-US" altLang="ja-JP" sz="2000" dirty="0">
                <a:solidFill>
                  <a:srgbClr val="CC3300"/>
                </a:solidFill>
              </a:rPr>
              <a:t>// trace an edge</a:t>
            </a:r>
            <a:endParaRPr lang="ja-JP" altLang="en-US" sz="2000" dirty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   </a:t>
            </a:r>
            <a:r>
              <a:rPr lang="en-US" altLang="ja-JP" sz="2000" dirty="0" smtClean="0"/>
              <a:t> }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  </a:t>
            </a:r>
            <a:r>
              <a:rPr lang="en-US" altLang="ja-JP" sz="2000" dirty="0" smtClean="0"/>
              <a:t> }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/>
              <a:t>}</a:t>
            </a:r>
            <a:endParaRPr lang="ja-JP" altLang="en-US" sz="2000" dirty="0"/>
          </a:p>
          <a:p>
            <a:pPr eaLnBrk="1" hangingPunct="1">
              <a:buFontTx/>
              <a:buNone/>
              <a:defRPr/>
            </a:pPr>
            <a:endParaRPr lang="ja-JP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Depth-First Search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32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This search algorithm goes further, before checking the other incident edges (go deep at first)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That is, in each recursive call, we check the incident edges of the </a:t>
            </a:r>
            <a:r>
              <a:rPr lang="en-US" altLang="ja-JP" sz="2400" dirty="0"/>
              <a:t>latest visited </a:t>
            </a:r>
            <a:r>
              <a:rPr lang="en-US" altLang="ja-JP" sz="2400" dirty="0" smtClean="0"/>
              <a:t>vertex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 </a:t>
            </a:r>
            <a:r>
              <a:rPr lang="en-US" altLang="ja-JP" sz="2400" dirty="0" smtClean="0"/>
              <a:t>this is same as “stack”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So, we are motivated to make an algorithm with stack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 </a:t>
            </a:r>
            <a:r>
              <a:rPr lang="en-US" altLang="ja-JP" sz="2400" dirty="0" smtClean="0"/>
              <a:t>for each vertex, we insert the un-visited vertices adjacent to the vertex to the stack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 </a:t>
            </a:r>
            <a:r>
              <a:rPr lang="en-US" altLang="ja-JP" sz="2400" dirty="0" smtClean="0">
                <a:sym typeface="Wingdings" pitchFamily="2" charset="2"/>
              </a:rPr>
              <a:t>go to the vertex at the top of the stack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+ </a:t>
            </a:r>
            <a:r>
              <a:rPr lang="en-US" altLang="ja-JP" sz="2400" dirty="0" smtClean="0"/>
              <a:t>After the checking all adjacent vertices, delete the vertex (on the top of the stack). The next vertex to be visited is on the top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4" name="円/楕円 3"/>
          <p:cNvSpPr/>
          <p:nvPr/>
        </p:nvSpPr>
        <p:spPr>
          <a:xfrm>
            <a:off x="5607709" y="354351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6687829" y="3553735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5967749" y="3723536"/>
            <a:ext cx="7200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>
            <a:stCxn id="5" idx="6"/>
            <a:endCxn id="11" idx="2"/>
          </p:cNvCxnSpPr>
          <p:nvPr/>
        </p:nvCxnSpPr>
        <p:spPr>
          <a:xfrm flipV="1">
            <a:off x="7047869" y="3727655"/>
            <a:ext cx="667353" cy="61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stCxn id="5" idx="7"/>
            <a:endCxn id="10" idx="3"/>
          </p:cNvCxnSpPr>
          <p:nvPr/>
        </p:nvCxnSpPr>
        <p:spPr>
          <a:xfrm flipV="1">
            <a:off x="6995142" y="3404898"/>
            <a:ext cx="605006" cy="2015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5" idx="5"/>
            <a:endCxn id="12" idx="2"/>
          </p:cNvCxnSpPr>
          <p:nvPr/>
        </p:nvCxnSpPr>
        <p:spPr>
          <a:xfrm>
            <a:off x="6995142" y="3861048"/>
            <a:ext cx="1068732" cy="2913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7547421" y="3097585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7715222" y="3547635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8063874" y="3972365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>
            <a:stCxn id="11" idx="7"/>
          </p:cNvCxnSpPr>
          <p:nvPr/>
        </p:nvCxnSpPr>
        <p:spPr>
          <a:xfrm flipV="1">
            <a:off x="8022535" y="3302925"/>
            <a:ext cx="244966" cy="2974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11" idx="6"/>
          </p:cNvCxnSpPr>
          <p:nvPr/>
        </p:nvCxnSpPr>
        <p:spPr>
          <a:xfrm flipV="1">
            <a:off x="8075262" y="3617854"/>
            <a:ext cx="384478" cy="1098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12" idx="7"/>
          </p:cNvCxnSpPr>
          <p:nvPr/>
        </p:nvCxnSpPr>
        <p:spPr>
          <a:xfrm flipV="1">
            <a:off x="8371187" y="3933466"/>
            <a:ext cx="365000" cy="916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Code using Stack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7524" y="1052736"/>
            <a:ext cx="8568952" cy="536055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b="1" dirty="0">
                <a:solidFill>
                  <a:srgbClr val="006600"/>
                </a:solidFill>
              </a:rPr>
              <a:t>DFS_</a:t>
            </a:r>
            <a:r>
              <a:rPr lang="en-US" altLang="ja-JP" sz="2000" dirty="0"/>
              <a:t> (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v</a:t>
            </a:r>
            <a:r>
              <a:rPr lang="en-US" altLang="ja-JP" sz="2000" dirty="0"/>
              <a:t>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j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b="1" dirty="0"/>
              <a:t>STACK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S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b="1" dirty="0"/>
              <a:t>  for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j=0 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chemeClr val="accent2"/>
                </a:solidFill>
              </a:rPr>
              <a:t>j&lt;n</a:t>
            </a:r>
            <a:r>
              <a:rPr lang="en-US" altLang="ja-JP" sz="2000" dirty="0"/>
              <a:t> ; </a:t>
            </a:r>
            <a:r>
              <a:rPr lang="en-US" altLang="ja-JP" sz="2000" dirty="0">
                <a:solidFill>
                  <a:schemeClr val="accent2"/>
                </a:solidFill>
              </a:rPr>
              <a:t>j++</a:t>
            </a:r>
            <a:r>
              <a:rPr lang="en-US" altLang="ja-JP" sz="2000" dirty="0"/>
              <a:t>) </a:t>
            </a:r>
            <a:r>
              <a:rPr lang="en-US" altLang="ja-JP" sz="2000" dirty="0">
                <a:solidFill>
                  <a:schemeClr val="accent2"/>
                </a:solidFill>
              </a:rPr>
              <a:t>flag[j] = -1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 err="1">
                <a:solidFill>
                  <a:srgbClr val="006600"/>
                </a:solidFill>
              </a:rPr>
              <a:t>STACK_init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&amp;S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n</a:t>
            </a:r>
            <a:r>
              <a:rPr lang="en-US" altLang="ja-JP" sz="2000" dirty="0"/>
              <a:t>);      </a:t>
            </a:r>
            <a:r>
              <a:rPr lang="en-US" altLang="ja-JP" sz="2000" dirty="0">
                <a:solidFill>
                  <a:srgbClr val="CC3300"/>
                </a:solidFill>
              </a:rPr>
              <a:t>//  initialization of stack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 err="1">
                <a:solidFill>
                  <a:srgbClr val="006600"/>
                </a:solidFill>
              </a:rPr>
              <a:t>STACK_push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&amp;S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v</a:t>
            </a:r>
            <a:r>
              <a:rPr lang="en-US" altLang="ja-JP" sz="2000" dirty="0"/>
              <a:t>);      </a:t>
            </a:r>
            <a:r>
              <a:rPr lang="en-US" altLang="ja-JP" sz="2000" dirty="0">
                <a:solidFill>
                  <a:srgbClr val="CC3300"/>
                </a:solidFill>
              </a:rPr>
              <a:t>//  insert the first vertex to the stack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dirty="0">
                <a:solidFill>
                  <a:schemeClr val="accent2"/>
                </a:solidFill>
              </a:rPr>
              <a:t>flag[v] = 1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b="1" dirty="0"/>
              <a:t>  while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S-</a:t>
            </a:r>
            <a:r>
              <a:rPr lang="en-US" altLang="ja-JP" sz="2000" dirty="0">
                <a:solidFill>
                  <a:schemeClr val="accent2"/>
                </a:solidFill>
              </a:rPr>
              <a:t>&gt;t &gt; 0</a:t>
            </a:r>
            <a:r>
              <a:rPr lang="en-US" altLang="ja-JP" sz="2000" dirty="0"/>
              <a:t>){    </a:t>
            </a:r>
            <a:r>
              <a:rPr lang="en-US" altLang="ja-JP" sz="2000" dirty="0">
                <a:solidFill>
                  <a:srgbClr val="CC3300"/>
                </a:solidFill>
              </a:rPr>
              <a:t>//  repeat until the stack will be empty</a:t>
            </a:r>
            <a:endParaRPr lang="en-US" altLang="ja-JP" sz="2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b="1" dirty="0"/>
              <a:t>     </a:t>
            </a:r>
            <a:r>
              <a:rPr lang="en-US" altLang="ja-JP" sz="2000" b="1" dirty="0" err="1">
                <a:solidFill>
                  <a:srgbClr val="006600"/>
                </a:solidFill>
              </a:rPr>
              <a:t>STACK_pop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S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&amp;v</a:t>
            </a:r>
            <a:r>
              <a:rPr lang="en-US" altLang="ja-JP" sz="2000" dirty="0"/>
              <a:t>);   </a:t>
            </a:r>
            <a:r>
              <a:rPr lang="en-US" altLang="ja-JP" sz="2000" dirty="0">
                <a:solidFill>
                  <a:srgbClr val="CC3300"/>
                </a:solidFill>
              </a:rPr>
              <a:t>//  extract a vertex from the stack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/>
              <a:t>     </a:t>
            </a:r>
            <a:r>
              <a:rPr lang="en-US" altLang="ja-JP" sz="2000" b="1" dirty="0"/>
              <a:t>for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j=0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chemeClr val="accent2"/>
                </a:solidFill>
              </a:rPr>
              <a:t>j&lt;</a:t>
            </a:r>
            <a:r>
              <a:rPr lang="en-US" altLang="ja-JP" sz="2000" dirty="0" err="1">
                <a:solidFill>
                  <a:schemeClr val="accent2"/>
                </a:solidFill>
              </a:rPr>
              <a:t>deg</a:t>
            </a:r>
            <a:r>
              <a:rPr lang="en-US" altLang="ja-JP" sz="2000" dirty="0">
                <a:solidFill>
                  <a:schemeClr val="accent2"/>
                </a:solidFill>
              </a:rPr>
              <a:t>[v]</a:t>
            </a:r>
            <a:r>
              <a:rPr lang="en-US" altLang="ja-JP" sz="2000" dirty="0"/>
              <a:t> ; </a:t>
            </a:r>
            <a:r>
              <a:rPr lang="en-US" altLang="ja-JP" sz="2000" dirty="0">
                <a:solidFill>
                  <a:schemeClr val="accent2"/>
                </a:solidFill>
              </a:rPr>
              <a:t>j</a:t>
            </a:r>
            <a:r>
              <a:rPr lang="en-US" altLang="ja-JP" sz="2000" dirty="0" smtClean="0">
                <a:solidFill>
                  <a:schemeClr val="accent2"/>
                </a:solidFill>
              </a:rPr>
              <a:t>++</a:t>
            </a:r>
            <a:r>
              <a:rPr lang="en-US" altLang="ja-JP" sz="2000" dirty="0" smtClean="0"/>
              <a:t>){   </a:t>
            </a:r>
            <a:r>
              <a:rPr lang="en-US" altLang="ja-JP" sz="2000" dirty="0">
                <a:solidFill>
                  <a:srgbClr val="CC3300"/>
                </a:solidFill>
              </a:rPr>
              <a:t>//  trace all the edges incident to the vertex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b="1" dirty="0"/>
              <a:t>         if 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flag[edge[v][j] &lt; </a:t>
            </a:r>
            <a:r>
              <a:rPr lang="en-US" altLang="ja-JP" sz="2000" dirty="0" smtClean="0">
                <a:solidFill>
                  <a:schemeClr val="accent2"/>
                </a:solidFill>
              </a:rPr>
              <a:t>0</a:t>
            </a:r>
            <a:r>
              <a:rPr lang="en-US" altLang="ja-JP" sz="2000" dirty="0" smtClean="0"/>
              <a:t>){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/>
              <a:t>            </a:t>
            </a:r>
            <a:r>
              <a:rPr lang="en-US" altLang="ja-JP" sz="2000" dirty="0">
                <a:solidFill>
                  <a:schemeClr val="accent2"/>
                </a:solidFill>
              </a:rPr>
              <a:t>flag[edge[v][j] = v</a:t>
            </a:r>
            <a:r>
              <a:rPr lang="en-US" altLang="ja-JP" sz="2000" dirty="0"/>
              <a:t>;     </a:t>
            </a:r>
            <a:r>
              <a:rPr lang="en-US" altLang="ja-JP" sz="2000" dirty="0">
                <a:solidFill>
                  <a:srgbClr val="CC3300"/>
                </a:solidFill>
              </a:rPr>
              <a:t>//  set the vertex to be returned to v 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/>
              <a:t>            </a:t>
            </a:r>
            <a:r>
              <a:rPr lang="en-US" altLang="ja-JP" sz="2000" dirty="0" err="1"/>
              <a:t>STACK_push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&amp;S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edge[v][j</a:t>
            </a:r>
            <a:r>
              <a:rPr lang="en-US" altLang="ja-JP" sz="2000" dirty="0" smtClean="0">
                <a:solidFill>
                  <a:schemeClr val="accent2"/>
                </a:solidFill>
              </a:rPr>
              <a:t>]</a:t>
            </a:r>
            <a:r>
              <a:rPr lang="en-US" altLang="ja-JP" sz="2000" dirty="0" smtClean="0"/>
              <a:t>); </a:t>
            </a:r>
            <a:r>
              <a:rPr lang="en-US" altLang="ja-JP" sz="2000" dirty="0"/>
              <a:t>}  </a:t>
            </a:r>
            <a:r>
              <a:rPr lang="en-US" altLang="ja-JP" sz="2000" dirty="0">
                <a:solidFill>
                  <a:srgbClr val="CC3300"/>
                </a:solidFill>
              </a:rPr>
              <a:t>//   if the vertex is not visited, insert to the stack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/>
              <a:t>     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/>
              <a:t>     }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/>
              <a:t>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b="1" dirty="0"/>
              <a:t>   </a:t>
            </a:r>
            <a:r>
              <a:rPr lang="en-US" altLang="ja-JP" sz="2000" b="1" dirty="0" err="1">
                <a:solidFill>
                  <a:srgbClr val="006600"/>
                </a:solidFill>
              </a:rPr>
              <a:t>STACK_end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chemeClr val="accent2"/>
                </a:solidFill>
              </a:rPr>
              <a:t>&amp;S</a:t>
            </a:r>
            <a:r>
              <a:rPr lang="en-US" altLang="ja-JP" sz="2000" dirty="0"/>
              <a:t>);      </a:t>
            </a:r>
            <a:r>
              <a:rPr lang="en-US" altLang="ja-JP" sz="2000" dirty="0">
                <a:solidFill>
                  <a:srgbClr val="CC3300"/>
                </a:solidFill>
              </a:rPr>
              <a:t>//  termination (free) of stack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/>
              <a:t>}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Order of the Search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32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previous search utilizes a stack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strategy is same as solving a maze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However, for the computer, we do not need to “trace”, but the location searching can be moved arbitrary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 </a:t>
            </a:r>
            <a:r>
              <a:rPr lang="en-US" altLang="ja-JP" sz="2400" dirty="0" smtClean="0"/>
              <a:t>we can choose unvisited vertices randomly from the stack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dirty="0" smtClean="0"/>
              <a:t>the area of searched vertices spread 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We can also use “queue” instead of the stack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4" name="円/楕円 3"/>
          <p:cNvSpPr/>
          <p:nvPr/>
        </p:nvSpPr>
        <p:spPr>
          <a:xfrm>
            <a:off x="5488823" y="563174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6568943" y="5641967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5848863" y="5811768"/>
            <a:ext cx="7200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>
            <a:stCxn id="5" idx="6"/>
            <a:endCxn id="11" idx="2"/>
          </p:cNvCxnSpPr>
          <p:nvPr/>
        </p:nvCxnSpPr>
        <p:spPr>
          <a:xfrm flipV="1">
            <a:off x="6928983" y="5815887"/>
            <a:ext cx="667353" cy="61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stCxn id="5" idx="7"/>
            <a:endCxn id="10" idx="3"/>
          </p:cNvCxnSpPr>
          <p:nvPr/>
        </p:nvCxnSpPr>
        <p:spPr>
          <a:xfrm flipV="1">
            <a:off x="6876256" y="5493130"/>
            <a:ext cx="605006" cy="2015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5" idx="5"/>
            <a:endCxn id="12" idx="2"/>
          </p:cNvCxnSpPr>
          <p:nvPr/>
        </p:nvCxnSpPr>
        <p:spPr>
          <a:xfrm>
            <a:off x="6876256" y="5949280"/>
            <a:ext cx="1068732" cy="2913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7428535" y="5185817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7596336" y="5635867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7944988" y="6060597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>
            <a:stCxn id="11" idx="7"/>
          </p:cNvCxnSpPr>
          <p:nvPr/>
        </p:nvCxnSpPr>
        <p:spPr>
          <a:xfrm flipV="1">
            <a:off x="7903649" y="5391157"/>
            <a:ext cx="244966" cy="2974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11" idx="6"/>
          </p:cNvCxnSpPr>
          <p:nvPr/>
        </p:nvCxnSpPr>
        <p:spPr>
          <a:xfrm flipV="1">
            <a:off x="7956376" y="5706086"/>
            <a:ext cx="384478" cy="1098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12" idx="7"/>
          </p:cNvCxnSpPr>
          <p:nvPr/>
        </p:nvCxnSpPr>
        <p:spPr>
          <a:xfrm flipV="1">
            <a:off x="8252301" y="6021698"/>
            <a:ext cx="365000" cy="916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Choosing Strategy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32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In a queue, the first vertex inserted extracted first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vertex near by the start vertex extracted first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  </a:t>
            </a:r>
            <a:r>
              <a:rPr lang="en-US" altLang="ja-JP" sz="2400" dirty="0" smtClean="0"/>
              <a:t>vertices having short distance to the start have priority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Such search with using queue is called “</a:t>
            </a:r>
            <a:r>
              <a:rPr lang="en-US" altLang="ja-JP" sz="2400" b="1" dirty="0">
                <a:solidFill>
                  <a:srgbClr val="006600"/>
                </a:solidFill>
              </a:rPr>
              <a:t>breadth-first</a:t>
            </a:r>
            <a:r>
              <a:rPr lang="en-US" altLang="ja-JP" sz="2400" dirty="0" smtClean="0"/>
              <a:t>” search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The previous search is called “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depth-first</a:t>
            </a:r>
            <a:r>
              <a:rPr lang="en-US" altLang="ja-JP" sz="2400" dirty="0" smtClean="0"/>
              <a:t>” search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4" name="円/楕円 3"/>
          <p:cNvSpPr/>
          <p:nvPr/>
        </p:nvSpPr>
        <p:spPr>
          <a:xfrm>
            <a:off x="5128783" y="541572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6208903" y="5425943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5488823" y="5595744"/>
            <a:ext cx="7200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>
            <a:stCxn id="5" idx="6"/>
            <a:endCxn id="11" idx="2"/>
          </p:cNvCxnSpPr>
          <p:nvPr/>
        </p:nvCxnSpPr>
        <p:spPr>
          <a:xfrm flipV="1">
            <a:off x="6568943" y="5599863"/>
            <a:ext cx="667353" cy="61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stCxn id="5" idx="7"/>
            <a:endCxn id="10" idx="3"/>
          </p:cNvCxnSpPr>
          <p:nvPr/>
        </p:nvCxnSpPr>
        <p:spPr>
          <a:xfrm flipV="1">
            <a:off x="6516216" y="5277106"/>
            <a:ext cx="605006" cy="2015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5" idx="5"/>
            <a:endCxn id="12" idx="2"/>
          </p:cNvCxnSpPr>
          <p:nvPr/>
        </p:nvCxnSpPr>
        <p:spPr>
          <a:xfrm>
            <a:off x="6516216" y="5733256"/>
            <a:ext cx="1068732" cy="2913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7068495" y="4969793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7236296" y="5419843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7584948" y="5844573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>
            <a:stCxn id="11" idx="7"/>
          </p:cNvCxnSpPr>
          <p:nvPr/>
        </p:nvCxnSpPr>
        <p:spPr>
          <a:xfrm flipV="1">
            <a:off x="7543609" y="5175133"/>
            <a:ext cx="244966" cy="2974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11" idx="6"/>
          </p:cNvCxnSpPr>
          <p:nvPr/>
        </p:nvCxnSpPr>
        <p:spPr>
          <a:xfrm flipV="1">
            <a:off x="7596336" y="5490062"/>
            <a:ext cx="384478" cy="1098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12" idx="7"/>
          </p:cNvCxnSpPr>
          <p:nvPr/>
        </p:nvCxnSpPr>
        <p:spPr>
          <a:xfrm flipV="1">
            <a:off x="7892261" y="5805674"/>
            <a:ext cx="365000" cy="916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Properties of Breadth-First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052736"/>
            <a:ext cx="8497888" cy="532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In an execution of breadth-first search from a vertex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endParaRPr lang="ja-JP" altLang="en-US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vertices adjacent to </a:t>
            </a:r>
            <a:r>
              <a:rPr lang="en-US" altLang="ja-JP" sz="2400" b="1" dirty="0">
                <a:solidFill>
                  <a:schemeClr val="accent2"/>
                </a:solidFill>
              </a:rPr>
              <a:t>v</a:t>
            </a:r>
            <a:r>
              <a:rPr lang="en-US" altLang="ja-JP" sz="2400" dirty="0" smtClean="0"/>
              <a:t> (distance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dirty="0" smtClean="0"/>
              <a:t>) are inserted to the queue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then, vertices adjacent to these vertices (distance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/>
              <a:t>) are inserted in the queue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dirty="0" smtClean="0"/>
              <a:t>these distance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/>
              <a:t> vertices will be extracted after all distance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dirty="0" smtClean="0"/>
              <a:t> vertices have been extracted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dirty="0">
                <a:sym typeface="Wingdings" pitchFamily="2" charset="2"/>
              </a:rPr>
              <a:t>a</a:t>
            </a:r>
            <a:r>
              <a:rPr lang="en-US" altLang="ja-JP" sz="2400" dirty="0" smtClean="0"/>
              <a:t>t that time, all distance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/>
              <a:t> vertices are in the queue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dirty="0" smtClean="0"/>
              <a:t>distance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/>
              <a:t> vertices will be operated after all distance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/>
              <a:t> vertices are inserted, and then distance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3</a:t>
            </a:r>
            <a:r>
              <a:rPr lang="en-US" altLang="ja-JP" sz="2400" dirty="0" smtClean="0"/>
              <a:t> vertices will be inserted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dirty="0" smtClean="0"/>
              <a:t>After that, distance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k+1</a:t>
            </a:r>
            <a:r>
              <a:rPr lang="en-US" altLang="ja-JP" sz="2400" dirty="0" smtClean="0"/>
              <a:t> vertices will be inserted after all distance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 vertices are inserted </a:t>
            </a:r>
          </a:p>
        </p:txBody>
      </p:sp>
      <p:sp>
        <p:nvSpPr>
          <p:cNvPr id="4" name="円/楕円 3"/>
          <p:cNvSpPr/>
          <p:nvPr/>
        </p:nvSpPr>
        <p:spPr>
          <a:xfrm>
            <a:off x="5848863" y="604518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6928983" y="6055407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6208903" y="6225208"/>
            <a:ext cx="7200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>
            <a:stCxn id="5" idx="6"/>
            <a:endCxn id="11" idx="2"/>
          </p:cNvCxnSpPr>
          <p:nvPr/>
        </p:nvCxnSpPr>
        <p:spPr>
          <a:xfrm flipV="1">
            <a:off x="7289023" y="6229327"/>
            <a:ext cx="667353" cy="61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stCxn id="5" idx="7"/>
            <a:endCxn id="10" idx="3"/>
          </p:cNvCxnSpPr>
          <p:nvPr/>
        </p:nvCxnSpPr>
        <p:spPr>
          <a:xfrm flipV="1">
            <a:off x="7236296" y="5906570"/>
            <a:ext cx="605006" cy="2015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5" idx="5"/>
            <a:endCxn id="12" idx="2"/>
          </p:cNvCxnSpPr>
          <p:nvPr/>
        </p:nvCxnSpPr>
        <p:spPr>
          <a:xfrm>
            <a:off x="7236296" y="6362720"/>
            <a:ext cx="1068732" cy="2913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7788575" y="5599257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7956376" y="6049307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8305028" y="6474037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>
            <a:stCxn id="11" idx="7"/>
          </p:cNvCxnSpPr>
          <p:nvPr/>
        </p:nvCxnSpPr>
        <p:spPr>
          <a:xfrm flipV="1">
            <a:off x="8263689" y="5804597"/>
            <a:ext cx="244966" cy="2974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11" idx="6"/>
          </p:cNvCxnSpPr>
          <p:nvPr/>
        </p:nvCxnSpPr>
        <p:spPr>
          <a:xfrm flipV="1">
            <a:off x="8316416" y="6119526"/>
            <a:ext cx="384478" cy="1098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12" idx="7"/>
          </p:cNvCxnSpPr>
          <p:nvPr/>
        </p:nvCxnSpPr>
        <p:spPr>
          <a:xfrm flipV="1">
            <a:off x="8612341" y="6435138"/>
            <a:ext cx="365000" cy="916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4" idx="7"/>
            <a:endCxn id="19" idx="2"/>
          </p:cNvCxnSpPr>
          <p:nvPr/>
        </p:nvCxnSpPr>
        <p:spPr>
          <a:xfrm flipV="1">
            <a:off x="6156176" y="5879209"/>
            <a:ext cx="432687" cy="21870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>
          <a:xfrm>
            <a:off x="6588863" y="5699189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6487750" y="6415447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/>
          <p:cNvCxnSpPr>
            <a:stCxn id="4" idx="5"/>
            <a:endCxn id="21" idx="1"/>
          </p:cNvCxnSpPr>
          <p:nvPr/>
        </p:nvCxnSpPr>
        <p:spPr>
          <a:xfrm>
            <a:off x="6156176" y="6352501"/>
            <a:ext cx="384301" cy="1156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Computing the Distance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32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So, by breadth-first search, we can compute the distance from the start to each vertex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/>
              <a:t> </a:t>
            </a:r>
            <a:r>
              <a:rPr lang="en-US" altLang="ja-JP" sz="2400" dirty="0" smtClean="0"/>
              <a:t>(the number of edges in the shortest path from the start to it)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This is done by setting the distance of u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k+1</a:t>
            </a:r>
            <a:r>
              <a:rPr lang="en-US" altLang="ja-JP" sz="2400" dirty="0" smtClean="0"/>
              <a:t>, when we insert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u</a:t>
            </a:r>
            <a:r>
              <a:rPr lang="en-US" altLang="ja-JP" sz="2400" dirty="0" smtClean="0"/>
              <a:t> that is adjacent to vertex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dirty="0" smtClean="0"/>
              <a:t> of distance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Since shorter path doesn’t exist, it is the shortest path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5344807" y="534371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6424927" y="5353935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5704847" y="5523736"/>
            <a:ext cx="7200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>
            <a:stCxn id="5" idx="6"/>
            <a:endCxn id="11" idx="2"/>
          </p:cNvCxnSpPr>
          <p:nvPr/>
        </p:nvCxnSpPr>
        <p:spPr>
          <a:xfrm flipV="1">
            <a:off x="6784967" y="5527855"/>
            <a:ext cx="667353" cy="61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stCxn id="5" idx="7"/>
            <a:endCxn id="10" idx="3"/>
          </p:cNvCxnSpPr>
          <p:nvPr/>
        </p:nvCxnSpPr>
        <p:spPr>
          <a:xfrm flipV="1">
            <a:off x="6732240" y="5205098"/>
            <a:ext cx="605006" cy="2015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5" idx="5"/>
            <a:endCxn id="12" idx="2"/>
          </p:cNvCxnSpPr>
          <p:nvPr/>
        </p:nvCxnSpPr>
        <p:spPr>
          <a:xfrm>
            <a:off x="6732240" y="5661248"/>
            <a:ext cx="1068732" cy="2913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7284519" y="4897785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7452320" y="5347835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7800972" y="5772565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>
            <a:stCxn id="11" idx="7"/>
          </p:cNvCxnSpPr>
          <p:nvPr/>
        </p:nvCxnSpPr>
        <p:spPr>
          <a:xfrm flipV="1">
            <a:off x="7759633" y="5103125"/>
            <a:ext cx="244966" cy="2974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11" idx="6"/>
          </p:cNvCxnSpPr>
          <p:nvPr/>
        </p:nvCxnSpPr>
        <p:spPr>
          <a:xfrm flipV="1">
            <a:off x="7812360" y="5418054"/>
            <a:ext cx="384478" cy="1098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12" idx="7"/>
          </p:cNvCxnSpPr>
          <p:nvPr/>
        </p:nvCxnSpPr>
        <p:spPr>
          <a:xfrm flipV="1">
            <a:off x="8108285" y="5733666"/>
            <a:ext cx="365000" cy="916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4" idx="7"/>
            <a:endCxn id="17" idx="2"/>
          </p:cNvCxnSpPr>
          <p:nvPr/>
        </p:nvCxnSpPr>
        <p:spPr>
          <a:xfrm flipV="1">
            <a:off x="5652120" y="5177737"/>
            <a:ext cx="432687" cy="21870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6084807" y="4997717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5983694" y="5713975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コネクタ 18"/>
          <p:cNvCxnSpPr>
            <a:stCxn id="4" idx="5"/>
            <a:endCxn id="18" idx="1"/>
          </p:cNvCxnSpPr>
          <p:nvPr/>
        </p:nvCxnSpPr>
        <p:spPr>
          <a:xfrm>
            <a:off x="5652120" y="5651029"/>
            <a:ext cx="384301" cy="1156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Combinatorial Search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32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structure of the recursive call (recursion) seems like a tree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This tree is called a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computation tree</a:t>
            </a:r>
            <a:r>
              <a:rPr lang="en-US" altLang="ja-JP" sz="2400" dirty="0" smtClean="0"/>
              <a:t>, or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recursion tree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process of partitioning the whole processes into small pieces is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“</a:t>
            </a:r>
            <a:r>
              <a:rPr lang="en-US" altLang="ja-JP" sz="2400" b="1" dirty="0">
                <a:solidFill>
                  <a:srgbClr val="006600"/>
                </a:solidFill>
              </a:rPr>
              <a:t>branching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”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Code with Using Queue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4537" y="1196752"/>
            <a:ext cx="8334926" cy="511256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b="1" dirty="0" smtClean="0">
                <a:solidFill>
                  <a:srgbClr val="006600"/>
                </a:solidFill>
              </a:rPr>
              <a:t>BFS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(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v</a:t>
            </a:r>
            <a:r>
              <a:rPr lang="en-US" altLang="ja-JP" sz="2000" dirty="0"/>
              <a:t>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accent2"/>
                </a:solidFill>
              </a:rPr>
              <a:t>j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/>
              <a:t>  </a:t>
            </a:r>
            <a:r>
              <a:rPr lang="en-US" altLang="ja-JP" sz="2000" b="1" dirty="0" smtClean="0"/>
              <a:t>QUEUE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olidFill>
                  <a:schemeClr val="accent2"/>
                </a:solidFill>
              </a:rPr>
              <a:t>Q</a:t>
            </a:r>
            <a:r>
              <a:rPr lang="en-US" altLang="ja-JP" sz="2000" dirty="0" smtClean="0"/>
              <a:t>;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b="1" dirty="0"/>
              <a:t>  for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j=0 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chemeClr val="accent2"/>
                </a:solidFill>
              </a:rPr>
              <a:t>j&lt;n</a:t>
            </a:r>
            <a:r>
              <a:rPr lang="en-US" altLang="ja-JP" sz="2000" dirty="0"/>
              <a:t> ; </a:t>
            </a:r>
            <a:r>
              <a:rPr lang="en-US" altLang="ja-JP" sz="2000" dirty="0">
                <a:solidFill>
                  <a:schemeClr val="accent2"/>
                </a:solidFill>
              </a:rPr>
              <a:t>j++</a:t>
            </a:r>
            <a:r>
              <a:rPr lang="en-US" altLang="ja-JP" sz="2000" dirty="0"/>
              <a:t>) </a:t>
            </a:r>
            <a:r>
              <a:rPr lang="en-US" altLang="ja-JP" sz="2000" dirty="0">
                <a:solidFill>
                  <a:schemeClr val="accent2"/>
                </a:solidFill>
              </a:rPr>
              <a:t>flag[j] = -1</a:t>
            </a:r>
            <a:r>
              <a:rPr lang="en-US" altLang="ja-JP" sz="2000" dirty="0"/>
              <a:t>;</a:t>
            </a:r>
          </a:p>
          <a:p>
            <a:pPr>
              <a:lnSpc>
                <a:spcPct val="90000"/>
              </a:lnSpc>
            </a:pPr>
            <a:r>
              <a:rPr lang="en-US" altLang="ja-JP" sz="2000" b="1" dirty="0"/>
              <a:t>  </a:t>
            </a:r>
            <a:r>
              <a:rPr lang="en-US" altLang="ja-JP" sz="2000" b="1" dirty="0" err="1" smtClean="0">
                <a:solidFill>
                  <a:srgbClr val="006600"/>
                </a:solidFill>
              </a:rPr>
              <a:t>QUEUE_init</a:t>
            </a:r>
            <a:r>
              <a:rPr lang="en-US" altLang="ja-JP" sz="2000" dirty="0" smtClean="0"/>
              <a:t> (</a:t>
            </a:r>
            <a:r>
              <a:rPr lang="en-US" altLang="ja-JP" sz="2000" dirty="0" smtClean="0">
                <a:solidFill>
                  <a:schemeClr val="accent2"/>
                </a:solidFill>
              </a:rPr>
              <a:t>&amp;Q</a:t>
            </a:r>
            <a:r>
              <a:rPr lang="en-US" altLang="ja-JP" sz="2000" dirty="0" smtClean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n</a:t>
            </a:r>
            <a:r>
              <a:rPr lang="en-US" altLang="ja-JP" sz="2000" dirty="0"/>
              <a:t>);      </a:t>
            </a:r>
            <a:r>
              <a:rPr lang="en-US" altLang="ja-JP" sz="2000" dirty="0" smtClean="0">
                <a:solidFill>
                  <a:srgbClr val="CC3300"/>
                </a:solidFill>
              </a:rPr>
              <a:t>//  </a:t>
            </a:r>
            <a:r>
              <a:rPr lang="en-US" altLang="ja-JP" sz="2000" dirty="0">
                <a:solidFill>
                  <a:srgbClr val="CC3300"/>
                </a:solidFill>
              </a:rPr>
              <a:t>initialization of </a:t>
            </a:r>
            <a:r>
              <a:rPr lang="en-US" altLang="ja-JP" sz="2000" dirty="0" smtClean="0">
                <a:solidFill>
                  <a:srgbClr val="CC3300"/>
                </a:solidFill>
              </a:rPr>
              <a:t>queue</a:t>
            </a:r>
          </a:p>
          <a:p>
            <a:pPr>
              <a:lnSpc>
                <a:spcPct val="90000"/>
              </a:lnSpc>
            </a:pPr>
            <a:r>
              <a:rPr lang="en-US" altLang="ja-JP" sz="2000" b="1" dirty="0">
                <a:solidFill>
                  <a:srgbClr val="CC3300"/>
                </a:solidFill>
              </a:rPr>
              <a:t> </a:t>
            </a:r>
            <a:r>
              <a:rPr lang="en-US" altLang="ja-JP" sz="2000" b="1" dirty="0" smtClean="0">
                <a:solidFill>
                  <a:srgbClr val="CC3300"/>
                </a:solidFill>
              </a:rPr>
              <a:t> </a:t>
            </a:r>
            <a:r>
              <a:rPr lang="en-US" altLang="ja-JP" sz="2000" b="1" dirty="0" err="1" smtClean="0">
                <a:solidFill>
                  <a:srgbClr val="006600"/>
                </a:solidFill>
              </a:rPr>
              <a:t>QUEUE_ins</a:t>
            </a:r>
            <a:r>
              <a:rPr lang="en-US" altLang="ja-JP" sz="2000" dirty="0" smtClean="0"/>
              <a:t> (</a:t>
            </a:r>
            <a:r>
              <a:rPr lang="en-US" altLang="ja-JP" sz="2000" dirty="0" smtClean="0">
                <a:solidFill>
                  <a:schemeClr val="accent2"/>
                </a:solidFill>
              </a:rPr>
              <a:t>&amp;Q</a:t>
            </a:r>
            <a:r>
              <a:rPr lang="en-US" altLang="ja-JP" sz="2000" dirty="0" smtClean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v</a:t>
            </a:r>
            <a:r>
              <a:rPr lang="en-US" altLang="ja-JP" sz="2000" dirty="0"/>
              <a:t>);      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olidFill>
                  <a:srgbClr val="CC3300"/>
                </a:solidFill>
              </a:rPr>
              <a:t>//  insert </a:t>
            </a:r>
            <a:r>
              <a:rPr lang="en-US" altLang="ja-JP" sz="2000" dirty="0">
                <a:solidFill>
                  <a:srgbClr val="CC3300"/>
                </a:solidFill>
              </a:rPr>
              <a:t>the beginning vertex to the queue</a:t>
            </a:r>
          </a:p>
          <a:p>
            <a:pPr>
              <a:lnSpc>
                <a:spcPct val="90000"/>
              </a:lnSpc>
            </a:pPr>
            <a:r>
              <a:rPr lang="ja-JP" altLang="en-US" sz="2000" dirty="0">
                <a:solidFill>
                  <a:schemeClr val="accent2"/>
                </a:solidFill>
              </a:rPr>
              <a:t> </a:t>
            </a:r>
            <a:r>
              <a:rPr lang="ja-JP" altLang="en-US" sz="2000" dirty="0" smtClean="0">
                <a:solidFill>
                  <a:schemeClr val="accent2"/>
                </a:solidFill>
              </a:rPr>
              <a:t> </a:t>
            </a:r>
            <a:r>
              <a:rPr lang="en-US" altLang="ja-JP" sz="2000" dirty="0" smtClean="0">
                <a:solidFill>
                  <a:schemeClr val="accent2"/>
                </a:solidFill>
              </a:rPr>
              <a:t>flag[v</a:t>
            </a:r>
            <a:r>
              <a:rPr lang="en-US" altLang="ja-JP" sz="2000" dirty="0">
                <a:solidFill>
                  <a:schemeClr val="accent2"/>
                </a:solidFill>
              </a:rPr>
              <a:t>] = </a:t>
            </a:r>
            <a:r>
              <a:rPr lang="en-US" altLang="ja-JP" sz="2000" dirty="0" smtClean="0">
                <a:solidFill>
                  <a:schemeClr val="accent2"/>
                </a:solidFill>
              </a:rPr>
              <a:t>0</a:t>
            </a:r>
            <a:r>
              <a:rPr lang="en-US" altLang="ja-JP" sz="2000" dirty="0" smtClean="0"/>
              <a:t>;</a:t>
            </a:r>
            <a:endParaRPr lang="en-US" altLang="ja-JP" sz="2000" dirty="0"/>
          </a:p>
          <a:p>
            <a:pPr>
              <a:lnSpc>
                <a:spcPct val="90000"/>
              </a:lnSpc>
            </a:pPr>
            <a:r>
              <a:rPr lang="en-US" altLang="ja-JP" sz="2000" b="1" dirty="0"/>
              <a:t>  while </a:t>
            </a:r>
            <a:r>
              <a:rPr lang="en-US" altLang="ja-JP" sz="2000" dirty="0" smtClean="0"/>
              <a:t>(</a:t>
            </a:r>
            <a:r>
              <a:rPr lang="en-US" altLang="ja-JP" sz="2000" dirty="0">
                <a:solidFill>
                  <a:schemeClr val="accent2"/>
                </a:solidFill>
              </a:rPr>
              <a:t>Q</a:t>
            </a:r>
            <a:r>
              <a:rPr lang="en-US" altLang="ja-JP" sz="2000" dirty="0" smtClean="0">
                <a:solidFill>
                  <a:schemeClr val="accent2"/>
                </a:solidFill>
              </a:rPr>
              <a:t>-&gt;</a:t>
            </a:r>
            <a:r>
              <a:rPr lang="en-US" altLang="ja-JP" sz="2000" dirty="0">
                <a:solidFill>
                  <a:schemeClr val="accent2"/>
                </a:solidFill>
              </a:rPr>
              <a:t>t </a:t>
            </a:r>
            <a:r>
              <a:rPr lang="en-US" altLang="ja-JP" sz="2000" dirty="0" smtClean="0">
                <a:solidFill>
                  <a:schemeClr val="accent2"/>
                </a:solidFill>
              </a:rPr>
              <a:t>!= Q-&gt;t</a:t>
            </a:r>
            <a:r>
              <a:rPr lang="en-US" altLang="ja-JP" sz="2000" dirty="0" smtClean="0"/>
              <a:t>){    </a:t>
            </a:r>
            <a:r>
              <a:rPr lang="en-US" altLang="ja-JP" sz="2000" dirty="0" smtClean="0">
                <a:solidFill>
                  <a:srgbClr val="CC3300"/>
                </a:solidFill>
              </a:rPr>
              <a:t>//</a:t>
            </a:r>
            <a:r>
              <a:rPr lang="en-US" altLang="ja-JP" sz="2000" dirty="0">
                <a:solidFill>
                  <a:srgbClr val="CC3300"/>
                </a:solidFill>
              </a:rPr>
              <a:t> </a:t>
            </a:r>
            <a:r>
              <a:rPr lang="en-US" altLang="ja-JP" sz="2000" dirty="0" smtClean="0">
                <a:solidFill>
                  <a:srgbClr val="CC3300"/>
                </a:solidFill>
              </a:rPr>
              <a:t> repeat </a:t>
            </a:r>
            <a:r>
              <a:rPr lang="en-US" altLang="ja-JP" sz="2000" dirty="0">
                <a:solidFill>
                  <a:srgbClr val="CC3300"/>
                </a:solidFill>
              </a:rPr>
              <a:t>until the queue will be </a:t>
            </a:r>
            <a:r>
              <a:rPr lang="en-US" altLang="ja-JP" sz="2000" dirty="0" smtClean="0">
                <a:solidFill>
                  <a:srgbClr val="CC3300"/>
                </a:solidFill>
              </a:rPr>
              <a:t>empty</a:t>
            </a:r>
          </a:p>
          <a:p>
            <a:pPr>
              <a:lnSpc>
                <a:spcPct val="90000"/>
              </a:lnSpc>
            </a:pPr>
            <a:r>
              <a:rPr lang="en-US" altLang="ja-JP" sz="2000" b="1" dirty="0" smtClean="0"/>
              <a:t>     </a:t>
            </a:r>
            <a:r>
              <a:rPr lang="en-US" altLang="ja-JP" sz="2000" b="1" dirty="0" err="1" smtClean="0">
                <a:solidFill>
                  <a:srgbClr val="006600"/>
                </a:solidFill>
              </a:rPr>
              <a:t>QUEUE_ext</a:t>
            </a:r>
            <a:r>
              <a:rPr lang="en-US" altLang="ja-JP" sz="2000" dirty="0" smtClean="0"/>
              <a:t> (</a:t>
            </a:r>
            <a:r>
              <a:rPr lang="en-US" altLang="ja-JP" sz="2000" dirty="0" smtClean="0">
                <a:solidFill>
                  <a:schemeClr val="accent2"/>
                </a:solidFill>
              </a:rPr>
              <a:t>&amp;Q</a:t>
            </a:r>
            <a:r>
              <a:rPr lang="en-US" altLang="ja-JP" sz="2000" dirty="0" smtClean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&amp;v</a:t>
            </a:r>
            <a:r>
              <a:rPr lang="en-US" altLang="ja-JP" sz="2000" dirty="0"/>
              <a:t>);   </a:t>
            </a:r>
            <a:r>
              <a:rPr lang="en-US" altLang="ja-JP" sz="2000" dirty="0" smtClean="0">
                <a:solidFill>
                  <a:srgbClr val="CC3300"/>
                </a:solidFill>
              </a:rPr>
              <a:t>//  </a:t>
            </a:r>
            <a:r>
              <a:rPr lang="en-US" altLang="ja-JP" sz="2000" dirty="0">
                <a:solidFill>
                  <a:srgbClr val="CC3300"/>
                </a:solidFill>
              </a:rPr>
              <a:t>extract a vertex from the queue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/>
              <a:t>     </a:t>
            </a:r>
            <a:r>
              <a:rPr lang="en-US" altLang="ja-JP" sz="2000" b="1" dirty="0"/>
              <a:t>for </a:t>
            </a:r>
            <a:r>
              <a:rPr lang="en-US" altLang="ja-JP" sz="2000" dirty="0" smtClean="0"/>
              <a:t>(</a:t>
            </a:r>
            <a:r>
              <a:rPr lang="en-US" altLang="ja-JP" sz="2000" dirty="0" smtClean="0">
                <a:solidFill>
                  <a:schemeClr val="accent2"/>
                </a:solidFill>
              </a:rPr>
              <a:t>j=0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; </a:t>
            </a:r>
            <a:r>
              <a:rPr lang="en-US" altLang="ja-JP" sz="2000" dirty="0">
                <a:solidFill>
                  <a:schemeClr val="accent2"/>
                </a:solidFill>
              </a:rPr>
              <a:t>j&lt;</a:t>
            </a:r>
            <a:r>
              <a:rPr lang="en-US" altLang="ja-JP" sz="2000" dirty="0" err="1">
                <a:solidFill>
                  <a:schemeClr val="accent2"/>
                </a:solidFill>
              </a:rPr>
              <a:t>deg</a:t>
            </a:r>
            <a:r>
              <a:rPr lang="en-US" altLang="ja-JP" sz="2000" dirty="0">
                <a:solidFill>
                  <a:schemeClr val="accent2"/>
                </a:solidFill>
              </a:rPr>
              <a:t>[v]</a:t>
            </a:r>
            <a:r>
              <a:rPr lang="en-US" altLang="ja-JP" sz="2000" dirty="0"/>
              <a:t> ; </a:t>
            </a:r>
            <a:r>
              <a:rPr lang="en-US" altLang="ja-JP" sz="2000" dirty="0">
                <a:solidFill>
                  <a:schemeClr val="accent2"/>
                </a:solidFill>
              </a:rPr>
              <a:t>j</a:t>
            </a:r>
            <a:r>
              <a:rPr lang="en-US" altLang="ja-JP" sz="2000" dirty="0" smtClean="0">
                <a:solidFill>
                  <a:schemeClr val="accent2"/>
                </a:solidFill>
              </a:rPr>
              <a:t>++</a:t>
            </a:r>
            <a:r>
              <a:rPr lang="en-US" altLang="ja-JP" sz="2000" dirty="0" smtClean="0"/>
              <a:t>){</a:t>
            </a:r>
            <a:endParaRPr lang="en-US" altLang="ja-JP" sz="2000" dirty="0" smtClean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b="1" dirty="0" smtClean="0">
                <a:solidFill>
                  <a:srgbClr val="CC3300"/>
                </a:solidFill>
              </a:rPr>
              <a:t>     </a:t>
            </a:r>
            <a:r>
              <a:rPr lang="en-US" altLang="ja-JP" sz="2000" b="1" dirty="0" smtClean="0"/>
              <a:t>if 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chemeClr val="accent2"/>
                </a:solidFill>
              </a:rPr>
              <a:t>flag[edge[v][j] &lt; </a:t>
            </a:r>
            <a:r>
              <a:rPr lang="en-US" altLang="ja-JP" sz="2000" dirty="0" smtClean="0">
                <a:solidFill>
                  <a:schemeClr val="accent2"/>
                </a:solidFill>
              </a:rPr>
              <a:t>0</a:t>
            </a:r>
            <a:r>
              <a:rPr lang="en-US" altLang="ja-JP" sz="2000" dirty="0" smtClean="0"/>
              <a:t>){       </a:t>
            </a:r>
            <a:r>
              <a:rPr lang="en-US" altLang="ja-JP" sz="2000" dirty="0" smtClean="0">
                <a:solidFill>
                  <a:srgbClr val="CC3300"/>
                </a:solidFill>
              </a:rPr>
              <a:t>//  </a:t>
            </a:r>
            <a:r>
              <a:rPr lang="en-US" altLang="ja-JP" sz="2000" dirty="0">
                <a:solidFill>
                  <a:srgbClr val="CC3300"/>
                </a:solidFill>
              </a:rPr>
              <a:t>if the vertex is not visited</a:t>
            </a:r>
            <a:endParaRPr lang="en-US" altLang="ja-JP" sz="2000" dirty="0"/>
          </a:p>
          <a:p>
            <a:pPr>
              <a:lnSpc>
                <a:spcPct val="90000"/>
              </a:lnSpc>
            </a:pPr>
            <a:r>
              <a:rPr lang="en-US" altLang="ja-JP" sz="2000" dirty="0"/>
              <a:t>            </a:t>
            </a:r>
            <a:r>
              <a:rPr lang="en-US" altLang="ja-JP" sz="2000" dirty="0">
                <a:solidFill>
                  <a:schemeClr val="accent2"/>
                </a:solidFill>
              </a:rPr>
              <a:t>flag[edge[v][j] = </a:t>
            </a:r>
            <a:r>
              <a:rPr lang="en-US" altLang="ja-JP" sz="2000" dirty="0" smtClean="0">
                <a:solidFill>
                  <a:schemeClr val="accent2"/>
                </a:solidFill>
              </a:rPr>
              <a:t>flag[v]+1</a:t>
            </a:r>
            <a:r>
              <a:rPr lang="en-US" altLang="ja-JP" sz="2000" dirty="0" smtClean="0"/>
              <a:t>;     </a:t>
            </a:r>
            <a:r>
              <a:rPr lang="en-US" altLang="ja-JP" sz="2000" dirty="0" smtClean="0">
                <a:solidFill>
                  <a:srgbClr val="CC3300"/>
                </a:solidFill>
              </a:rPr>
              <a:t>//  set </a:t>
            </a:r>
            <a:r>
              <a:rPr lang="en-US" altLang="ja-JP" sz="2000" dirty="0">
                <a:solidFill>
                  <a:srgbClr val="CC3300"/>
                </a:solidFill>
              </a:rPr>
              <a:t>the distance to (distance to v +1</a:t>
            </a:r>
            <a:r>
              <a:rPr lang="en-US" altLang="ja-JP" sz="2000" dirty="0" smtClean="0">
                <a:solidFill>
                  <a:srgbClr val="CC3300"/>
                </a:solidFill>
              </a:rPr>
              <a:t>)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/>
              <a:t>            </a:t>
            </a:r>
            <a:r>
              <a:rPr lang="en-US" altLang="ja-JP" sz="2000" b="1" dirty="0" err="1" smtClean="0">
                <a:solidFill>
                  <a:srgbClr val="006600"/>
                </a:solidFill>
              </a:rPr>
              <a:t>QUEUE_ins</a:t>
            </a:r>
            <a:r>
              <a:rPr lang="en-US" altLang="ja-JP" sz="2000" dirty="0" smtClean="0"/>
              <a:t> (</a:t>
            </a:r>
            <a:r>
              <a:rPr lang="en-US" altLang="ja-JP" sz="2000" dirty="0" smtClean="0">
                <a:solidFill>
                  <a:schemeClr val="accent2"/>
                </a:solidFill>
              </a:rPr>
              <a:t>&amp;Q</a:t>
            </a:r>
            <a:r>
              <a:rPr lang="en-US" altLang="ja-JP" sz="2000" dirty="0" smtClean="0"/>
              <a:t>, </a:t>
            </a:r>
            <a:r>
              <a:rPr lang="en-US" altLang="ja-JP" sz="2000" dirty="0">
                <a:solidFill>
                  <a:schemeClr val="accent2"/>
                </a:solidFill>
              </a:rPr>
              <a:t>edge[v][j</a:t>
            </a:r>
            <a:r>
              <a:rPr lang="en-US" altLang="ja-JP" sz="2000" dirty="0" smtClean="0">
                <a:solidFill>
                  <a:schemeClr val="accent2"/>
                </a:solidFill>
              </a:rPr>
              <a:t>]</a:t>
            </a:r>
            <a:r>
              <a:rPr lang="en-US" altLang="ja-JP" sz="2000" dirty="0" smtClean="0"/>
              <a:t>); }  </a:t>
            </a:r>
            <a:r>
              <a:rPr lang="en-US" altLang="ja-JP" sz="2000" dirty="0" smtClean="0">
                <a:solidFill>
                  <a:srgbClr val="CC3300"/>
                </a:solidFill>
              </a:rPr>
              <a:t>// </a:t>
            </a:r>
            <a:r>
              <a:rPr lang="en-US" altLang="ja-JP" sz="2000" dirty="0">
                <a:solidFill>
                  <a:srgbClr val="CC3300"/>
                </a:solidFill>
              </a:rPr>
              <a:t>insert v to the queue</a:t>
            </a:r>
            <a:endParaRPr lang="en-US" altLang="ja-JP" sz="2000" dirty="0" smtClean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 smtClean="0"/>
              <a:t>     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 smtClean="0"/>
              <a:t>     </a:t>
            </a:r>
            <a:r>
              <a:rPr lang="en-US" altLang="ja-JP" sz="2000" dirty="0"/>
              <a:t>}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/>
              <a:t>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b="1" dirty="0"/>
              <a:t>   </a:t>
            </a:r>
            <a:r>
              <a:rPr lang="en-US" altLang="ja-JP" sz="2000" b="1" dirty="0" err="1" smtClean="0">
                <a:solidFill>
                  <a:srgbClr val="006600"/>
                </a:solidFill>
              </a:rPr>
              <a:t>QUEUE_end</a:t>
            </a:r>
            <a:r>
              <a:rPr lang="en-US" altLang="ja-JP" sz="2000" dirty="0" smtClean="0"/>
              <a:t> (</a:t>
            </a:r>
            <a:r>
              <a:rPr lang="en-US" altLang="ja-JP" sz="2000" dirty="0" smtClean="0">
                <a:solidFill>
                  <a:schemeClr val="accent2"/>
                </a:solidFill>
              </a:rPr>
              <a:t>&amp;Q</a:t>
            </a:r>
            <a:r>
              <a:rPr lang="en-US" altLang="ja-JP" sz="2000" dirty="0" smtClean="0"/>
              <a:t>);      </a:t>
            </a:r>
            <a:r>
              <a:rPr lang="en-US" altLang="ja-JP" sz="2000" dirty="0" smtClean="0">
                <a:solidFill>
                  <a:srgbClr val="CC3300"/>
                </a:solidFill>
              </a:rPr>
              <a:t>//  </a:t>
            </a:r>
            <a:r>
              <a:rPr lang="en-US" altLang="ja-JP" sz="2000" dirty="0">
                <a:solidFill>
                  <a:srgbClr val="CC3300"/>
                </a:solidFill>
              </a:rPr>
              <a:t>termination of queue (free)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000" dirty="0" smtClean="0"/>
              <a:t>}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ユーザー定義 2">
      <a:majorFont>
        <a:latin typeface="Verdana"/>
        <a:ea typeface="Verdana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45153</TotalTime>
  <Words>6441</Words>
  <Application>Microsoft Office PowerPoint</Application>
  <PresentationFormat>画面に合わせる (4:3)</PresentationFormat>
  <Paragraphs>1041</Paragraphs>
  <Slides>90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90</vt:i4>
      </vt:variant>
    </vt:vector>
  </HeadingPairs>
  <TitlesOfParts>
    <vt:vector size="96" baseType="lpstr">
      <vt:lpstr>ＭＳ Ｐゴシック</vt:lpstr>
      <vt:lpstr>Calibri</vt:lpstr>
      <vt:lpstr>Times New Roman</vt:lpstr>
      <vt:lpstr>Verdana</vt:lpstr>
      <vt:lpstr>Wingdings</vt:lpstr>
      <vt:lpstr>標準デザイン</vt:lpstr>
      <vt:lpstr>Basic Algorithms</vt:lpstr>
      <vt:lpstr>Recursive Calls</vt:lpstr>
      <vt:lpstr>Subroutine</vt:lpstr>
      <vt:lpstr>Recursive call</vt:lpstr>
      <vt:lpstr>Exercise </vt:lpstr>
      <vt:lpstr>Multi-times Recursive Calls</vt:lpstr>
      <vt:lpstr>Computational Structure</vt:lpstr>
      <vt:lpstr>Combinatorial Computation</vt:lpstr>
      <vt:lpstr>Combinatorial Search</vt:lpstr>
      <vt:lpstr>Example of Branch</vt:lpstr>
      <vt:lpstr>Branch-and-Bound</vt:lpstr>
      <vt:lpstr>Example of Bounding</vt:lpstr>
      <vt:lpstr>Divide-and-Conquer &amp; Balancing</vt:lpstr>
      <vt:lpstr>Divide a Task</vt:lpstr>
      <vt:lpstr>Structure of Divide-and-Conquer</vt:lpstr>
      <vt:lpstr>Example of Divide-and-Conquer</vt:lpstr>
      <vt:lpstr>Sorting</vt:lpstr>
      <vt:lpstr>Example of Merging</vt:lpstr>
      <vt:lpstr>Code for Merging Process</vt:lpstr>
      <vt:lpstr>Code for Merge Sort</vt:lpstr>
      <vt:lpstr>Structure of Recursion</vt:lpstr>
      <vt:lpstr>Being the Same Size?</vt:lpstr>
      <vt:lpstr>The Best is “SAME”</vt:lpstr>
      <vt:lpstr>Divide does NOT Work for ALL</vt:lpstr>
      <vt:lpstr>Quick Sort</vt:lpstr>
      <vt:lpstr>Work before Division</vt:lpstr>
      <vt:lpstr>Algorithm to Divide</vt:lpstr>
      <vt:lpstr>Bad Balance</vt:lpstr>
      <vt:lpstr>Interval with Maximum Sum</vt:lpstr>
      <vt:lpstr>Divide and Conquer</vt:lpstr>
      <vt:lpstr>Column: Finding kth Largest Value </vt:lpstr>
      <vt:lpstr>Column: Finding kth Largest Value (2)</vt:lpstr>
      <vt:lpstr>Column: Finding kth Largest Value (3)</vt:lpstr>
      <vt:lpstr>Column: Finding kth Largest Value (4)</vt:lpstr>
      <vt:lpstr>Column: Finding kth Largest Value (5)</vt:lpstr>
      <vt:lpstr>Matrix Multiplication</vt:lpstr>
      <vt:lpstr>Matrix Multiplication</vt:lpstr>
      <vt:lpstr>Try Divide-and-Conquer</vt:lpstr>
      <vt:lpstr>Simple Decomposition</vt:lpstr>
      <vt:lpstr>Further Decomposition</vt:lpstr>
      <vt:lpstr>Recursive Formula</vt:lpstr>
      <vt:lpstr>Solving Recursive Formula</vt:lpstr>
      <vt:lpstr>Solving Recursive Formula (2)</vt:lpstr>
      <vt:lpstr>General Case (1)</vt:lpstr>
      <vt:lpstr>General Case (2)</vt:lpstr>
      <vt:lpstr>General Case (3)</vt:lpstr>
      <vt:lpstr>General Case (4)</vt:lpstr>
      <vt:lpstr>Fasten Multiplication</vt:lpstr>
      <vt:lpstr>Using Distributive Property</vt:lpstr>
      <vt:lpstr>Change of the Recursive Formula</vt:lpstr>
      <vt:lpstr>Sparse Matrix Multiplication</vt:lpstr>
      <vt:lpstr>Does Sparcity Help Multiplication?</vt:lpstr>
      <vt:lpstr>Computation Time for Sparse Case</vt:lpstr>
      <vt:lpstr>Improving with Buckets</vt:lpstr>
      <vt:lpstr>The Positions to be Calculated</vt:lpstr>
      <vt:lpstr>Change the Order</vt:lpstr>
      <vt:lpstr>Sparcity for Rows</vt:lpstr>
      <vt:lpstr>Computation Time</vt:lpstr>
      <vt:lpstr>Computation Time</vt:lpstr>
      <vt:lpstr>Matrix Inversion</vt:lpstr>
      <vt:lpstr>Inverse Matrix</vt:lpstr>
      <vt:lpstr>Make Simultaneous Equations</vt:lpstr>
      <vt:lpstr>Solving Simultaneous Equations</vt:lpstr>
      <vt:lpstr>Assign One by One</vt:lpstr>
      <vt:lpstr>Computation Time</vt:lpstr>
      <vt:lpstr>Triangulation by Elementary Operations</vt:lpstr>
      <vt:lpstr>LU Decomposition</vt:lpstr>
      <vt:lpstr>Inverse of Triangle Matrix</vt:lpstr>
      <vt:lpstr>Getting Inverse Matrix</vt:lpstr>
      <vt:lpstr>Getting Triangular Matrix</vt:lpstr>
      <vt:lpstr>Computation time</vt:lpstr>
      <vt:lpstr>Sparse Matrix Case</vt:lpstr>
      <vt:lpstr>Graph Search</vt:lpstr>
      <vt:lpstr>Search Problem</vt:lpstr>
      <vt:lpstr>The Strategies</vt:lpstr>
      <vt:lpstr>How to Solve a Maze</vt:lpstr>
      <vt:lpstr>Graph Version</vt:lpstr>
      <vt:lpstr>Remember the Visit</vt:lpstr>
      <vt:lpstr>Trace the Edges</vt:lpstr>
      <vt:lpstr>Write a Code</vt:lpstr>
      <vt:lpstr>Implement with Recursive Call</vt:lpstr>
      <vt:lpstr>A Code with Recursive Call</vt:lpstr>
      <vt:lpstr>A Code without Recursive Call</vt:lpstr>
      <vt:lpstr>Depth-First Search</vt:lpstr>
      <vt:lpstr>A Code using Stack</vt:lpstr>
      <vt:lpstr>Order of the Search</vt:lpstr>
      <vt:lpstr>Choosing Strategy</vt:lpstr>
      <vt:lpstr>Properties of Breadth-First</vt:lpstr>
      <vt:lpstr>Computing the Distance</vt:lpstr>
      <vt:lpstr>A Code with Using Queue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宇野 毅明</cp:lastModifiedBy>
  <cp:revision>2373</cp:revision>
  <dcterms:created xsi:type="dcterms:W3CDTF">1601-01-01T00:00:00Z</dcterms:created>
  <dcterms:modified xsi:type="dcterms:W3CDTF">2020-12-07T03:18:24Z</dcterms:modified>
</cp:coreProperties>
</file>