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74" r:id="rId4"/>
    <p:sldId id="295" r:id="rId5"/>
    <p:sldId id="276" r:id="rId6"/>
    <p:sldId id="277" r:id="rId7"/>
    <p:sldId id="279" r:id="rId8"/>
    <p:sldId id="280" r:id="rId9"/>
    <p:sldId id="299" r:id="rId10"/>
    <p:sldId id="307" r:id="rId11"/>
    <p:sldId id="260" r:id="rId12"/>
    <p:sldId id="263" r:id="rId13"/>
    <p:sldId id="261" r:id="rId14"/>
    <p:sldId id="281" r:id="rId15"/>
    <p:sldId id="282" r:id="rId16"/>
    <p:sldId id="262" r:id="rId17"/>
    <p:sldId id="283" r:id="rId18"/>
    <p:sldId id="296" r:id="rId19"/>
    <p:sldId id="284" r:id="rId20"/>
    <p:sldId id="285" r:id="rId21"/>
    <p:sldId id="297" r:id="rId22"/>
    <p:sldId id="286" r:id="rId23"/>
    <p:sldId id="287" r:id="rId24"/>
    <p:sldId id="288" r:id="rId25"/>
    <p:sldId id="289" r:id="rId26"/>
    <p:sldId id="290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8" r:id="rId35"/>
    <p:sldId id="265" r:id="rId36"/>
    <p:sldId id="291" r:id="rId37"/>
    <p:sldId id="292" r:id="rId38"/>
    <p:sldId id="293" r:id="rId39"/>
    <p:sldId id="298" r:id="rId40"/>
    <p:sldId id="267" r:id="rId41"/>
    <p:sldId id="294" r:id="rId42"/>
    <p:sldId id="273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1" autoAdjust="0"/>
    <p:restoredTop sz="94590" autoAdjust="0"/>
  </p:normalViewPr>
  <p:slideViewPr>
    <p:cSldViewPr>
      <p:cViewPr>
        <p:scale>
          <a:sx n="69" d="100"/>
          <a:sy n="69" d="100"/>
        </p:scale>
        <p:origin x="49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FE7CC-D7F7-4384-8B89-FC8714B4AD2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808D1-951F-463B-9ECC-7C9225C077A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C68FE-FB0A-42C2-81DF-02A9BB21DB4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7B0DE-30AB-4A2A-B416-6B6198968A6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E716F-06BA-4C2E-870E-5C4398972EC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9B426-7C96-42AD-BF0B-39C45774185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86491-7FFA-4DB7-9D07-19E2AA57540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6710B-4B3D-417A-8A9F-28A8C838186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1C3C0-B31E-41E0-9B99-62DF8619EB4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BB4FF-4B52-481F-BBB6-FA724FD1C4D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57691-5534-4EFB-ACCD-8CCFD90DD80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2 レベル</a:t>
            </a:r>
          </a:p>
          <a:p>
            <a:pPr lvl="2"/>
            <a:r>
              <a:rPr lang="ja-JP" altLang="en-US" smtClean="0"/>
              <a:t>第 3 レベル</a:t>
            </a:r>
          </a:p>
          <a:p>
            <a:pPr lvl="3"/>
            <a:r>
              <a:rPr lang="ja-JP" altLang="en-US" smtClean="0"/>
              <a:t>第 4 レベル</a:t>
            </a:r>
          </a:p>
          <a:p>
            <a:pPr lvl="4"/>
            <a:r>
              <a:rPr lang="ja-JP" altLang="en-US" smtClean="0"/>
              <a:t>第 5 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ADCA06A8-621C-4047-BF70-228C1AEB91B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5175"/>
            <a:ext cx="9144000" cy="1800225"/>
          </a:xfrm>
          <a:gradFill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006600"/>
              </a:gs>
            </a:gsLst>
            <a:lin ang="5400000" scaled="1"/>
          </a:gradFill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Shortest Path and Navigation</a:t>
            </a:r>
            <a:endParaRPr lang="ja-JP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09863"/>
            <a:ext cx="7772400" cy="3251200"/>
          </a:xfrm>
        </p:spPr>
        <p:txBody>
          <a:bodyPr/>
          <a:lstStyle/>
          <a:p>
            <a:pPr eaLnBrk="1" hangingPunct="1"/>
            <a:r>
              <a:rPr lang="en-US" altLang="ja-JP" sz="2800" dirty="0" smtClean="0"/>
              <a:t>Shortest </a:t>
            </a:r>
            <a:r>
              <a:rPr lang="en-US" altLang="ja-JP" sz="2800" dirty="0"/>
              <a:t>P</a:t>
            </a:r>
            <a:r>
              <a:rPr lang="en-US" altLang="ja-JP" sz="2800" dirty="0" smtClean="0"/>
              <a:t>ath Problem</a:t>
            </a:r>
            <a:endParaRPr lang="ja-JP" altLang="en-US" sz="2800" dirty="0" smtClean="0"/>
          </a:p>
          <a:p>
            <a:pPr eaLnBrk="1" hangingPunct="1"/>
            <a:r>
              <a:rPr lang="en-US" altLang="ja-JP" sz="2800" dirty="0" err="1" smtClean="0"/>
              <a:t>Dijkstra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Algroithm</a:t>
            </a:r>
            <a:endParaRPr lang="ja-JP" altLang="en-US" sz="2800" dirty="0" smtClean="0"/>
          </a:p>
          <a:p>
            <a:pPr eaLnBrk="1" hangingPunct="1"/>
            <a:r>
              <a:rPr lang="en-US" altLang="ja-JP" sz="2800" dirty="0" smtClean="0"/>
              <a:t>Apply to Navigation</a:t>
            </a:r>
            <a:endParaRPr lang="ja-JP" altLang="en-US" sz="2800" dirty="0" smtClean="0"/>
          </a:p>
          <a:p>
            <a:pPr eaLnBrk="1" hangingPunct="1"/>
            <a:r>
              <a:rPr lang="en-US" altLang="ja-JP" sz="2800" dirty="0" smtClean="0"/>
              <a:t>Techniques for High-Speed</a:t>
            </a:r>
          </a:p>
          <a:p>
            <a:pPr eaLnBrk="1" hangingPunct="1"/>
            <a:r>
              <a:rPr lang="en-US" altLang="ja-JP" sz="2800" dirty="0" smtClean="0"/>
              <a:t>Bellman-Ford Algorithm for Negative 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 Complexity of </a:t>
            </a:r>
            <a:r>
              <a:rPr lang="en-US" altLang="ja-JP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Dijkstra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8208963" cy="568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In the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</a:t>
            </a:r>
            <a:r>
              <a:rPr lang="en-US" altLang="ja-JP" sz="2400" dirty="0" smtClean="0"/>
              <a:t>-</a:t>
            </a:r>
            <a:r>
              <a:rPr lang="en-US" altLang="ja-JP" sz="2400" dirty="0" err="1" smtClean="0"/>
              <a:t>th</a:t>
            </a:r>
            <a:r>
              <a:rPr lang="en-US" altLang="ja-JP" sz="2400" dirty="0" smtClean="0"/>
              <a:t> iteration of </a:t>
            </a:r>
            <a:r>
              <a:rPr lang="en-US" altLang="ja-JP" sz="2400" dirty="0" err="1" smtClean="0"/>
              <a:t>Dijkstra</a:t>
            </a:r>
            <a:r>
              <a:rPr lang="en-US" altLang="ja-JP" sz="2400" dirty="0" smtClean="0"/>
              <a:t>, we do</a:t>
            </a:r>
            <a:endParaRPr lang="ja-JP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ja-JP" altLang="en-US" sz="2400" dirty="0" smtClean="0"/>
              <a:t>　　</a:t>
            </a:r>
            <a:r>
              <a:rPr lang="ja-JP" altLang="en-US" sz="2400" dirty="0" smtClean="0"/>
              <a:t>① </a:t>
            </a:r>
            <a:r>
              <a:rPr lang="en-US" altLang="ja-JP" sz="2400" dirty="0" smtClean="0"/>
              <a:t>find and remove the min. distance one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e</a:t>
            </a:r>
            <a:r>
              <a:rPr lang="en-US" altLang="ja-JP" sz="2400" dirty="0" smtClean="0"/>
              <a:t> among candidates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ja-JP" altLang="en-US" sz="2400" dirty="0" smtClean="0"/>
              <a:t>　　</a:t>
            </a:r>
            <a:r>
              <a:rPr lang="ja-JP" altLang="en-US" sz="2400" dirty="0" smtClean="0"/>
              <a:t>② </a:t>
            </a:r>
            <a:r>
              <a:rPr lang="en-US" altLang="ja-JP" sz="2400" dirty="0" smtClean="0"/>
              <a:t>if the vertex </a:t>
            </a:r>
            <a:r>
              <a:rPr lang="en-US" altLang="ja-JP" sz="2400" b="1" dirty="0">
                <a:solidFill>
                  <a:schemeClr val="accent2"/>
                </a:solidFill>
              </a:rPr>
              <a:t>v </a:t>
            </a:r>
            <a:r>
              <a:rPr lang="en-US" altLang="ja-JP" sz="2400" dirty="0" smtClean="0"/>
              <a:t>connected to the edge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e </a:t>
            </a:r>
            <a:r>
              <a:rPr lang="en-US" altLang="ja-JP" sz="2400" dirty="0" smtClean="0"/>
              <a:t>is not visited,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ja-JP" altLang="en-US" sz="2400" dirty="0" smtClean="0"/>
              <a:t>　　</a:t>
            </a:r>
            <a:r>
              <a:rPr lang="ja-JP" altLang="en-US" sz="2400" dirty="0" smtClean="0"/>
              <a:t>③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compute the distance for all edges incident to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v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ja-JP" altLang="en-US" sz="2400" dirty="0" smtClean="0"/>
              <a:t>　　</a:t>
            </a:r>
            <a:r>
              <a:rPr lang="ja-JP" altLang="en-US" sz="2400" dirty="0" smtClean="0"/>
              <a:t>④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insert the edges to the candidate set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dirty="0" smtClean="0"/>
              <a:t>No edge is inserted to candidate set more than once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ja-JP" altLang="en-US" sz="2400" dirty="0" smtClean="0"/>
              <a:t>　</a:t>
            </a:r>
            <a:r>
              <a:rPr lang="en-US" altLang="ja-JP" sz="2400" dirty="0" smtClean="0">
                <a:sym typeface="Wingdings" panose="05000000000000000000" pitchFamily="2" charset="2"/>
              </a:rPr>
              <a:t> executions of </a:t>
            </a:r>
            <a:r>
              <a:rPr lang="ja-JP" altLang="en-US" sz="2400" dirty="0" smtClean="0"/>
              <a:t>③</a:t>
            </a:r>
            <a:r>
              <a:rPr lang="en-US" altLang="ja-JP" sz="2400" dirty="0" smtClean="0"/>
              <a:t>&amp;</a:t>
            </a:r>
            <a:r>
              <a:rPr lang="ja-JP" altLang="en-US" sz="2400" dirty="0" smtClean="0"/>
              <a:t>④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is at most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(# of edges)</a:t>
            </a:r>
            <a:r>
              <a:rPr lang="en-US" altLang="ja-JP" sz="2400" dirty="0" smtClean="0"/>
              <a:t> times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dirty="0" smtClean="0"/>
              <a:t>the number of removal does not exceed that of insertion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2400" dirty="0">
                <a:sym typeface="Wingdings" panose="05000000000000000000" pitchFamily="2" charset="2"/>
              </a:rPr>
              <a:t> </a:t>
            </a:r>
            <a:r>
              <a:rPr lang="en-US" altLang="ja-JP" sz="2400" dirty="0" smtClean="0">
                <a:sym typeface="Wingdings" panose="05000000000000000000" pitchFamily="2" charset="2"/>
              </a:rPr>
              <a:t>   </a:t>
            </a:r>
            <a:r>
              <a:rPr lang="en-US" altLang="ja-JP" sz="2400" dirty="0" smtClean="0">
                <a:sym typeface="Wingdings" panose="05000000000000000000" pitchFamily="2" charset="2"/>
              </a:rPr>
              <a:t> executions of </a:t>
            </a:r>
            <a:r>
              <a:rPr lang="ja-JP" altLang="en-US" sz="2400" dirty="0" smtClean="0"/>
              <a:t>① </a:t>
            </a:r>
            <a:r>
              <a:rPr lang="en-US" altLang="ja-JP" sz="2400" dirty="0" smtClean="0"/>
              <a:t>is </a:t>
            </a:r>
            <a:r>
              <a:rPr lang="en-US" altLang="ja-JP" sz="2400" dirty="0"/>
              <a:t>at most </a:t>
            </a:r>
            <a:r>
              <a:rPr lang="en-US" altLang="ja-JP" sz="2400" b="1" dirty="0">
                <a:solidFill>
                  <a:schemeClr val="accent2"/>
                </a:solidFill>
              </a:rPr>
              <a:t>(# of edges)</a:t>
            </a:r>
            <a:r>
              <a:rPr lang="en-US" altLang="ja-JP" sz="2400" dirty="0"/>
              <a:t> times </a:t>
            </a:r>
            <a:endParaRPr lang="en-US" altLang="ja-JP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ja-JP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dirty="0" smtClean="0"/>
              <a:t>Heap needs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O(log </a:t>
            </a:r>
            <a:r>
              <a:rPr lang="en-US" altLang="ja-JP" sz="2400" b="1" dirty="0">
                <a:solidFill>
                  <a:schemeClr val="accent2"/>
                </a:solidFill>
              </a:rPr>
              <a:t>#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edges) </a:t>
            </a:r>
            <a:r>
              <a:rPr lang="en-US" altLang="ja-JP" sz="2400" dirty="0" smtClean="0"/>
              <a:t>time for one operation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</a:t>
            </a:r>
            <a:r>
              <a:rPr lang="en-US" altLang="ja-JP" sz="2400" dirty="0" smtClean="0">
                <a:sym typeface="Wingdings" panose="05000000000000000000" pitchFamily="2" charset="2"/>
              </a:rPr>
              <a:t> total computation time is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O(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#edges ×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log #edges)</a:t>
            </a:r>
            <a:endParaRPr lang="en-US" altLang="ja-JP" sz="24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Navigation System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3043238" cy="4281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</a:t>
            </a:r>
            <a:r>
              <a:rPr lang="en-US" altLang="ja-JP" sz="2400" dirty="0" smtClean="0"/>
              <a:t>We want to know the shortest path from here to the destination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dirty="0" smtClean="0"/>
              <a:t>Convert the map to network, and find the shortest path</a:t>
            </a:r>
          </a:p>
        </p:txBody>
      </p:sp>
      <p:pic>
        <p:nvPicPr>
          <p:cNvPr id="8211" name="Picture 19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9525" y="1447800"/>
            <a:ext cx="48895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20" descr="ma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447800"/>
            <a:ext cx="4903788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21" descr="map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447800"/>
            <a:ext cx="4918075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Problem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9138"/>
            <a:ext cx="4106862" cy="31670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dirty="0" smtClean="0"/>
              <a:t>The shortest path to far place needs to load much, too much data.</a:t>
            </a:r>
          </a:p>
          <a:p>
            <a:pPr eaLnBrk="1" hangingPunct="1"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 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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Dijkstra</a:t>
            </a:r>
            <a:r>
              <a:rPr lang="en-US" altLang="ja-JP" sz="2400" dirty="0" smtClean="0"/>
              <a:t> visits all points nearer than the destination</a:t>
            </a:r>
          </a:p>
        </p:txBody>
      </p:sp>
      <p:pic>
        <p:nvPicPr>
          <p:cNvPr id="14340" name="Picture 21" descr="jap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057400"/>
            <a:ext cx="3860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953000" y="2590800"/>
            <a:ext cx="4191000" cy="3810000"/>
            <a:chOff x="3120" y="1632"/>
            <a:chExt cx="2640" cy="2400"/>
          </a:xfrm>
        </p:grpSpPr>
        <p:sp>
          <p:nvSpPr>
            <p:cNvPr id="14344" name="Oval 22"/>
            <p:cNvSpPr>
              <a:spLocks noChangeArrowheads="1"/>
            </p:cNvSpPr>
            <p:nvPr/>
          </p:nvSpPr>
          <p:spPr bwMode="auto">
            <a:xfrm>
              <a:off x="3120" y="1632"/>
              <a:ext cx="2640" cy="2400"/>
            </a:xfrm>
            <a:prstGeom prst="ellipse">
              <a:avLst/>
            </a:prstGeom>
            <a:solidFill>
              <a:schemeClr val="folHlink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345" name="Line 23"/>
            <p:cNvSpPr>
              <a:spLocks noChangeShapeType="1"/>
            </p:cNvSpPr>
            <p:nvPr/>
          </p:nvSpPr>
          <p:spPr bwMode="auto">
            <a:xfrm flipH="1">
              <a:off x="3312" y="2784"/>
              <a:ext cx="1104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2313" name="Oval 25"/>
          <p:cNvSpPr>
            <a:spLocks noChangeArrowheads="1"/>
          </p:cNvSpPr>
          <p:nvPr/>
        </p:nvSpPr>
        <p:spPr bwMode="auto">
          <a:xfrm>
            <a:off x="69342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14" name="Oval 26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3" grpId="0" animBg="1"/>
      <p:bldP spid="123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 Way Search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264443"/>
            <a:ext cx="7848600" cy="118903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dirty="0" smtClean="0"/>
              <a:t>Execute </a:t>
            </a:r>
            <a:r>
              <a:rPr lang="en-US" altLang="ja-JP" sz="2400" dirty="0" err="1" smtClean="0"/>
              <a:t>Dijkstra’s</a:t>
            </a:r>
            <a:r>
              <a:rPr lang="en-US" altLang="ja-JP" sz="2400" dirty="0" smtClean="0"/>
              <a:t> from the origin and the destination, simultaneously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We </a:t>
            </a:r>
            <a:r>
              <a:rPr lang="en-US" altLang="ja-JP" sz="2400" dirty="0" smtClean="0"/>
              <a:t>Find the shortest path when they meet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1676400" y="4343400"/>
            <a:ext cx="1371600" cy="1295400"/>
          </a:xfrm>
          <a:prstGeom prst="ellipse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5257800" y="4343400"/>
            <a:ext cx="1371600" cy="1295400"/>
          </a:xfrm>
          <a:prstGeom prst="ellipse">
            <a:avLst/>
          </a:prstGeom>
          <a:solidFill>
            <a:srgbClr val="FFCC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1066800" y="3810000"/>
            <a:ext cx="2590800" cy="2209800"/>
          </a:xfrm>
          <a:prstGeom prst="ellipse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4648200" y="3886200"/>
            <a:ext cx="2590800" cy="2286000"/>
          </a:xfrm>
          <a:prstGeom prst="ellipse">
            <a:avLst/>
          </a:prstGeom>
          <a:solidFill>
            <a:srgbClr val="FFCC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457200" y="3429000"/>
            <a:ext cx="3733800" cy="2971800"/>
          </a:xfrm>
          <a:prstGeom prst="ellipse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4114800" y="3505200"/>
            <a:ext cx="3733800" cy="3048000"/>
          </a:xfrm>
          <a:prstGeom prst="ellipse">
            <a:avLst/>
          </a:prstGeom>
          <a:solidFill>
            <a:srgbClr val="FFCC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70" name="Oval 7"/>
          <p:cNvSpPr>
            <a:spLocks noChangeArrowheads="1"/>
          </p:cNvSpPr>
          <p:nvPr/>
        </p:nvSpPr>
        <p:spPr bwMode="auto">
          <a:xfrm>
            <a:off x="2209800" y="4876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71" name="Oval 8"/>
          <p:cNvSpPr>
            <a:spLocks noChangeArrowheads="1"/>
          </p:cNvSpPr>
          <p:nvPr/>
        </p:nvSpPr>
        <p:spPr bwMode="auto">
          <a:xfrm>
            <a:off x="5867400" y="48768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362200" y="4648200"/>
            <a:ext cx="3581400" cy="863600"/>
            <a:chOff x="1488" y="2928"/>
            <a:chExt cx="2256" cy="544"/>
          </a:xfrm>
        </p:grpSpPr>
        <p:sp>
          <p:nvSpPr>
            <p:cNvPr id="15373" name="Freeform 16"/>
            <p:cNvSpPr>
              <a:spLocks/>
            </p:cNvSpPr>
            <p:nvPr/>
          </p:nvSpPr>
          <p:spPr bwMode="auto">
            <a:xfrm>
              <a:off x="1488" y="2928"/>
              <a:ext cx="2256" cy="544"/>
            </a:xfrm>
            <a:custGeom>
              <a:avLst/>
              <a:gdLst>
                <a:gd name="T0" fmla="*/ 0 w 2256"/>
                <a:gd name="T1" fmla="*/ 240 h 544"/>
                <a:gd name="T2" fmla="*/ 288 w 2256"/>
                <a:gd name="T3" fmla="*/ 48 h 544"/>
                <a:gd name="T4" fmla="*/ 480 w 2256"/>
                <a:gd name="T5" fmla="*/ 528 h 544"/>
                <a:gd name="T6" fmla="*/ 768 w 2256"/>
                <a:gd name="T7" fmla="*/ 144 h 544"/>
                <a:gd name="T8" fmla="*/ 1104 w 2256"/>
                <a:gd name="T9" fmla="*/ 240 h 544"/>
                <a:gd name="T10" fmla="*/ 1536 w 2256"/>
                <a:gd name="T11" fmla="*/ 48 h 544"/>
                <a:gd name="T12" fmla="*/ 1824 w 2256"/>
                <a:gd name="T13" fmla="*/ 432 h 544"/>
                <a:gd name="T14" fmla="*/ 2064 w 2256"/>
                <a:gd name="T15" fmla="*/ 384 h 544"/>
                <a:gd name="T16" fmla="*/ 2256 w 2256"/>
                <a:gd name="T17" fmla="*/ 192 h 5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56"/>
                <a:gd name="T28" fmla="*/ 0 h 544"/>
                <a:gd name="T29" fmla="*/ 2256 w 2256"/>
                <a:gd name="T30" fmla="*/ 544 h 5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56" h="544">
                  <a:moveTo>
                    <a:pt x="0" y="240"/>
                  </a:moveTo>
                  <a:cubicBezTo>
                    <a:pt x="104" y="120"/>
                    <a:pt x="208" y="0"/>
                    <a:pt x="288" y="48"/>
                  </a:cubicBezTo>
                  <a:cubicBezTo>
                    <a:pt x="368" y="96"/>
                    <a:pt x="400" y="512"/>
                    <a:pt x="480" y="528"/>
                  </a:cubicBezTo>
                  <a:cubicBezTo>
                    <a:pt x="560" y="544"/>
                    <a:pt x="664" y="192"/>
                    <a:pt x="768" y="144"/>
                  </a:cubicBezTo>
                  <a:cubicBezTo>
                    <a:pt x="872" y="96"/>
                    <a:pt x="976" y="256"/>
                    <a:pt x="1104" y="240"/>
                  </a:cubicBezTo>
                  <a:cubicBezTo>
                    <a:pt x="1232" y="224"/>
                    <a:pt x="1416" y="16"/>
                    <a:pt x="1536" y="48"/>
                  </a:cubicBezTo>
                  <a:cubicBezTo>
                    <a:pt x="1656" y="80"/>
                    <a:pt x="1736" y="376"/>
                    <a:pt x="1824" y="432"/>
                  </a:cubicBezTo>
                  <a:cubicBezTo>
                    <a:pt x="1912" y="488"/>
                    <a:pt x="1992" y="424"/>
                    <a:pt x="2064" y="384"/>
                  </a:cubicBezTo>
                  <a:cubicBezTo>
                    <a:pt x="2136" y="344"/>
                    <a:pt x="2196" y="268"/>
                    <a:pt x="2256" y="192"/>
                  </a:cubicBez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74" name="Oval 17"/>
            <p:cNvSpPr>
              <a:spLocks noChangeArrowheads="1"/>
            </p:cNvSpPr>
            <p:nvPr/>
          </p:nvSpPr>
          <p:spPr bwMode="auto">
            <a:xfrm>
              <a:off x="2527" y="3093"/>
              <a:ext cx="144" cy="144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  <p:bldP spid="9225" grpId="0" animBg="1"/>
      <p:bldP spid="9226" grpId="0" animBg="1"/>
      <p:bldP spid="9227" grpId="0" animBg="1"/>
      <p:bldP spid="92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Improved, a little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153400" cy="54133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dirty="0" smtClean="0"/>
              <a:t>The area to be loaded becomes almost half</a:t>
            </a:r>
          </a:p>
        </p:txBody>
      </p:sp>
      <p:pic>
        <p:nvPicPr>
          <p:cNvPr id="16388" name="Picture 4" descr="jap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057400"/>
            <a:ext cx="3860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219575" y="3476625"/>
            <a:ext cx="3773488" cy="2730500"/>
            <a:chOff x="2658" y="2190"/>
            <a:chExt cx="2377" cy="1720"/>
          </a:xfrm>
        </p:grpSpPr>
        <p:sp>
          <p:nvSpPr>
            <p:cNvPr id="16392" name="Oval 6"/>
            <p:cNvSpPr>
              <a:spLocks noChangeArrowheads="1"/>
            </p:cNvSpPr>
            <p:nvPr/>
          </p:nvSpPr>
          <p:spPr bwMode="auto">
            <a:xfrm>
              <a:off x="2658" y="2794"/>
              <a:ext cx="1252" cy="1116"/>
            </a:xfrm>
            <a:prstGeom prst="ellipse">
              <a:avLst/>
            </a:prstGeom>
            <a:solidFill>
              <a:schemeClr val="folHlink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93" name="Oval 10"/>
            <p:cNvSpPr>
              <a:spLocks noChangeArrowheads="1"/>
            </p:cNvSpPr>
            <p:nvPr/>
          </p:nvSpPr>
          <p:spPr bwMode="auto">
            <a:xfrm>
              <a:off x="3746" y="2190"/>
              <a:ext cx="1289" cy="1229"/>
            </a:xfrm>
            <a:prstGeom prst="ellipse">
              <a:avLst/>
            </a:prstGeom>
            <a:solidFill>
              <a:schemeClr val="folHlink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94" name="Line 7"/>
            <p:cNvSpPr>
              <a:spLocks noChangeShapeType="1"/>
            </p:cNvSpPr>
            <p:nvPr/>
          </p:nvSpPr>
          <p:spPr bwMode="auto">
            <a:xfrm flipH="1">
              <a:off x="3312" y="2784"/>
              <a:ext cx="1104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395" name="Oval 11"/>
            <p:cNvSpPr>
              <a:spLocks noChangeArrowheads="1"/>
            </p:cNvSpPr>
            <p:nvPr/>
          </p:nvSpPr>
          <p:spPr bwMode="auto">
            <a:xfrm>
              <a:off x="3775" y="30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6390" name="Oval 8"/>
          <p:cNvSpPr>
            <a:spLocks noChangeArrowheads="1"/>
          </p:cNvSpPr>
          <p:nvPr/>
        </p:nvSpPr>
        <p:spPr bwMode="auto">
          <a:xfrm>
            <a:off x="69342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391" name="Oval 9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Meeting Point, in Exact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052513"/>
            <a:ext cx="7993260" cy="22320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Put marks to visited vertices by </a:t>
            </a:r>
            <a:r>
              <a:rPr lang="en-US" altLang="ja-JP" sz="2400" dirty="0" err="1" smtClean="0"/>
              <a:t>Dijkstra</a:t>
            </a:r>
            <a:r>
              <a:rPr lang="en-US" altLang="ja-JP" sz="2400" dirty="0" smtClean="0"/>
              <a:t> from both origin and destination, and stop when a verte</a:t>
            </a:r>
            <a:r>
              <a:rPr lang="en-US" altLang="ja-JP" sz="2400" dirty="0" smtClean="0"/>
              <a:t>x gets marks from both</a:t>
            </a:r>
            <a:endParaRPr lang="en-US" altLang="ja-JP" sz="2400" dirty="0" smtClean="0"/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Compare all paths passing through the edges connecting vertices with marks, and also the vertex, and choose the minimum one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>
                <a:solidFill>
                  <a:srgbClr val="FF0000"/>
                </a:solidFill>
              </a:rPr>
              <a:t>　　 </a:t>
            </a:r>
            <a:r>
              <a:rPr lang="en-US" altLang="ja-JP" sz="2400" dirty="0"/>
              <a:t>(</a:t>
            </a:r>
            <a:r>
              <a:rPr lang="en-US" altLang="ja-JP" sz="2400" dirty="0" smtClean="0"/>
              <a:t>ignore the pass passing through other edges and vertices)</a:t>
            </a:r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1208088" y="3549650"/>
            <a:ext cx="3733800" cy="2971800"/>
          </a:xfrm>
          <a:prstGeom prst="ellipse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4519613" y="3478213"/>
            <a:ext cx="3733800" cy="3048000"/>
          </a:xfrm>
          <a:prstGeom prst="ellipse">
            <a:avLst/>
          </a:prstGeom>
          <a:solidFill>
            <a:srgbClr val="FFCC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2944813" y="4981575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6361113" y="4935538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4595813" y="4878388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7" name="Oval 16"/>
          <p:cNvSpPr>
            <a:spLocks noChangeArrowheads="1"/>
          </p:cNvSpPr>
          <p:nvPr/>
        </p:nvSpPr>
        <p:spPr bwMode="auto">
          <a:xfrm>
            <a:off x="4667250" y="4864100"/>
            <a:ext cx="228600" cy="228600"/>
          </a:xfrm>
          <a:prstGeom prst="ellipse">
            <a:avLst/>
          </a:prstGeom>
          <a:solidFill>
            <a:srgbClr val="0066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8" name="Line 20"/>
          <p:cNvSpPr>
            <a:spLocks noChangeShapeType="1"/>
          </p:cNvSpPr>
          <p:nvPr/>
        </p:nvSpPr>
        <p:spPr bwMode="auto">
          <a:xfrm>
            <a:off x="4632325" y="5486400"/>
            <a:ext cx="704850" cy="40481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19" name="Line 21"/>
          <p:cNvSpPr>
            <a:spLocks noChangeShapeType="1"/>
          </p:cNvSpPr>
          <p:nvPr/>
        </p:nvSpPr>
        <p:spPr bwMode="auto">
          <a:xfrm flipV="1">
            <a:off x="4633913" y="5443538"/>
            <a:ext cx="481012" cy="603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20" name="Line 22"/>
          <p:cNvSpPr>
            <a:spLocks noChangeShapeType="1"/>
          </p:cNvSpPr>
          <p:nvPr/>
        </p:nvSpPr>
        <p:spPr bwMode="auto">
          <a:xfrm flipV="1">
            <a:off x="4560888" y="4606925"/>
            <a:ext cx="465137" cy="3016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21" name="Line 23"/>
          <p:cNvSpPr>
            <a:spLocks noChangeShapeType="1"/>
          </p:cNvSpPr>
          <p:nvPr/>
        </p:nvSpPr>
        <p:spPr bwMode="auto">
          <a:xfrm>
            <a:off x="4352925" y="4144963"/>
            <a:ext cx="688975" cy="44926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22" name="Line 24"/>
          <p:cNvSpPr>
            <a:spLocks noChangeShapeType="1"/>
          </p:cNvSpPr>
          <p:nvPr/>
        </p:nvSpPr>
        <p:spPr bwMode="auto">
          <a:xfrm flipV="1">
            <a:off x="5141913" y="5921375"/>
            <a:ext cx="209550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23" name="Line 25"/>
          <p:cNvSpPr>
            <a:spLocks noChangeShapeType="1"/>
          </p:cNvSpPr>
          <p:nvPr/>
        </p:nvSpPr>
        <p:spPr bwMode="auto">
          <a:xfrm flipH="1" flipV="1">
            <a:off x="3930650" y="6089650"/>
            <a:ext cx="600075" cy="239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24" name="Line 26"/>
          <p:cNvSpPr>
            <a:spLocks noChangeShapeType="1"/>
          </p:cNvSpPr>
          <p:nvPr/>
        </p:nvSpPr>
        <p:spPr bwMode="auto">
          <a:xfrm flipH="1" flipV="1">
            <a:off x="4772025" y="3813175"/>
            <a:ext cx="600075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25" name="Line 27"/>
          <p:cNvSpPr>
            <a:spLocks noChangeShapeType="1"/>
          </p:cNvSpPr>
          <p:nvPr/>
        </p:nvSpPr>
        <p:spPr bwMode="auto">
          <a:xfrm flipH="1">
            <a:off x="4322763" y="3832225"/>
            <a:ext cx="436562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26" name="Line 28"/>
          <p:cNvSpPr>
            <a:spLocks noChangeShapeType="1"/>
          </p:cNvSpPr>
          <p:nvPr/>
        </p:nvSpPr>
        <p:spPr bwMode="auto">
          <a:xfrm flipH="1">
            <a:off x="3732213" y="3822700"/>
            <a:ext cx="1065212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27" name="Oval 9"/>
          <p:cNvSpPr>
            <a:spLocks noChangeArrowheads="1"/>
          </p:cNvSpPr>
          <p:nvPr/>
        </p:nvSpPr>
        <p:spPr bwMode="auto">
          <a:xfrm>
            <a:off x="4402138" y="4460875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28" name="Oval 10"/>
          <p:cNvSpPr>
            <a:spLocks noChangeArrowheads="1"/>
          </p:cNvSpPr>
          <p:nvPr/>
        </p:nvSpPr>
        <p:spPr bwMode="auto">
          <a:xfrm>
            <a:off x="4208463" y="4043363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29" name="Oval 11"/>
          <p:cNvSpPr>
            <a:spLocks noChangeArrowheads="1"/>
          </p:cNvSpPr>
          <p:nvPr/>
        </p:nvSpPr>
        <p:spPr bwMode="auto">
          <a:xfrm>
            <a:off x="5229225" y="5770563"/>
            <a:ext cx="228600" cy="2286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30" name="Oval 12"/>
          <p:cNvSpPr>
            <a:spLocks noChangeArrowheads="1"/>
          </p:cNvSpPr>
          <p:nvPr/>
        </p:nvSpPr>
        <p:spPr bwMode="auto">
          <a:xfrm>
            <a:off x="4524375" y="536575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31" name="Oval 14"/>
          <p:cNvSpPr>
            <a:spLocks noChangeArrowheads="1"/>
          </p:cNvSpPr>
          <p:nvPr/>
        </p:nvSpPr>
        <p:spPr bwMode="auto">
          <a:xfrm>
            <a:off x="4991100" y="5337175"/>
            <a:ext cx="228600" cy="2286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32" name="Oval 15"/>
          <p:cNvSpPr>
            <a:spLocks noChangeArrowheads="1"/>
          </p:cNvSpPr>
          <p:nvPr/>
        </p:nvSpPr>
        <p:spPr bwMode="auto">
          <a:xfrm>
            <a:off x="4903788" y="4486275"/>
            <a:ext cx="228600" cy="2286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33" name="Oval 17"/>
          <p:cNvSpPr>
            <a:spLocks noChangeArrowheads="1"/>
          </p:cNvSpPr>
          <p:nvPr/>
        </p:nvSpPr>
        <p:spPr bwMode="auto">
          <a:xfrm>
            <a:off x="4422775" y="6237288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34" name="Oval 18"/>
          <p:cNvSpPr>
            <a:spLocks noChangeArrowheads="1"/>
          </p:cNvSpPr>
          <p:nvPr/>
        </p:nvSpPr>
        <p:spPr bwMode="auto">
          <a:xfrm>
            <a:off x="4994275" y="6419850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35" name="Oval 19"/>
          <p:cNvSpPr>
            <a:spLocks noChangeArrowheads="1"/>
          </p:cNvSpPr>
          <p:nvPr/>
        </p:nvSpPr>
        <p:spPr bwMode="auto">
          <a:xfrm>
            <a:off x="4652963" y="3708400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Proof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96975"/>
            <a:ext cx="8210872" cy="39893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dirty="0" smtClean="0"/>
              <a:t>Suppose that the rank of the meeting vertex is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 </a:t>
            </a:r>
            <a:r>
              <a:rPr lang="en-US" altLang="ja-JP" sz="2400" dirty="0" smtClean="0"/>
              <a:t>from the origin (k-</a:t>
            </a:r>
            <a:r>
              <a:rPr lang="en-US" altLang="ja-JP" sz="2400" dirty="0" err="1" smtClean="0"/>
              <a:t>th</a:t>
            </a:r>
            <a:r>
              <a:rPr lang="en-US" altLang="ja-JP" sz="2400" dirty="0" smtClean="0"/>
              <a:t> nearest) with distance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d</a:t>
            </a:r>
            <a:r>
              <a:rPr lang="en-US" altLang="ja-JP" sz="2400" dirty="0" smtClean="0"/>
              <a:t>, and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k’</a:t>
            </a:r>
            <a:r>
              <a:rPr lang="en-US" altLang="ja-JP" sz="2400" dirty="0" err="1" smtClean="0"/>
              <a:t>th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with distance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d’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/>
              <a:t>　 　 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then, we get a path from origin to destination of distance</a:t>
            </a:r>
            <a:r>
              <a:rPr lang="ja-JP" altLang="en-US" sz="2400" dirty="0"/>
              <a:t>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d+d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’, </a:t>
            </a:r>
            <a:r>
              <a:rPr lang="en-US" altLang="ja-JP" sz="2400" dirty="0" smtClean="0"/>
              <a:t>by just concatenating </a:t>
            </a:r>
          </a:p>
          <a:p>
            <a:pPr eaLnBrk="1" hangingPunct="1"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dirty="0" smtClean="0"/>
              <a:t>A vertex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v</a:t>
            </a:r>
            <a:r>
              <a:rPr lang="en-US" altLang="ja-JP" sz="2400" dirty="0" smtClean="0"/>
              <a:t> not visited by both, has ranks ≥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</a:t>
            </a:r>
            <a:r>
              <a:rPr lang="en-US" altLang="ja-JP" sz="2400" dirty="0" smtClean="0"/>
              <a:t> from origin, </a:t>
            </a:r>
            <a:r>
              <a:rPr lang="en-US" altLang="ja-JP" sz="2400" dirty="0" smtClean="0"/>
              <a:t>and </a:t>
            </a:r>
            <a:r>
              <a:rPr lang="en-US" altLang="ja-JP" sz="2400" dirty="0"/>
              <a:t>≥</a:t>
            </a:r>
            <a:r>
              <a:rPr lang="ja-JP" altLang="en-US" sz="2400" dirty="0"/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k’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from destination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</a:t>
            </a:r>
            <a:r>
              <a:rPr lang="en-US" altLang="ja-JP" sz="2400" dirty="0" smtClean="0"/>
              <a:t>distances from origin/destination </a:t>
            </a:r>
            <a:r>
              <a:rPr lang="en-US" altLang="ja-JP" sz="2400" dirty="0"/>
              <a:t>is ≥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d</a:t>
            </a:r>
            <a:r>
              <a:rPr lang="en-US" altLang="ja-JP" sz="2400" dirty="0"/>
              <a:t>, </a:t>
            </a:r>
            <a:r>
              <a:rPr lang="en-US" altLang="ja-JP" sz="2400" dirty="0" smtClean="0"/>
              <a:t>≥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d’ </a:t>
            </a:r>
            <a:endParaRPr lang="en-US" altLang="ja-JP" sz="2400" b="1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any path passing through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 </a:t>
            </a:r>
            <a:r>
              <a:rPr lang="en-US" altLang="ja-JP" sz="2400" dirty="0" smtClean="0"/>
              <a:t>cannot be shorter than 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d+d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’ </a:t>
            </a:r>
            <a:endParaRPr lang="en-US" altLang="ja-JP" sz="2400" b="1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</a:t>
            </a:r>
            <a:r>
              <a:rPr lang="en-US" altLang="ja-JP" sz="2400" dirty="0" smtClean="0"/>
              <a:t>no need to care</a:t>
            </a:r>
            <a:endParaRPr lang="ja-JP" altLang="en-US" sz="2400" dirty="0" smtClean="0"/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7008813" y="615315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7080250" y="6138863"/>
            <a:ext cx="228600" cy="228600"/>
          </a:xfrm>
          <a:prstGeom prst="ellipse">
            <a:avLst/>
          </a:prstGeom>
          <a:solidFill>
            <a:srgbClr val="0066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38" name="Line 8"/>
          <p:cNvSpPr>
            <a:spLocks noChangeShapeType="1"/>
          </p:cNvSpPr>
          <p:nvPr/>
        </p:nvSpPr>
        <p:spPr bwMode="auto">
          <a:xfrm flipH="1" flipV="1">
            <a:off x="7124700" y="5537200"/>
            <a:ext cx="600075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439" name="Line 9"/>
          <p:cNvSpPr>
            <a:spLocks noChangeShapeType="1"/>
          </p:cNvSpPr>
          <p:nvPr/>
        </p:nvSpPr>
        <p:spPr bwMode="auto">
          <a:xfrm flipH="1">
            <a:off x="6675438" y="5556250"/>
            <a:ext cx="436562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440" name="Line 10"/>
          <p:cNvSpPr>
            <a:spLocks noChangeShapeType="1"/>
          </p:cNvSpPr>
          <p:nvPr/>
        </p:nvSpPr>
        <p:spPr bwMode="auto">
          <a:xfrm flipH="1">
            <a:off x="6084888" y="5546725"/>
            <a:ext cx="1065212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441" name="Oval 14"/>
          <p:cNvSpPr>
            <a:spLocks noChangeArrowheads="1"/>
          </p:cNvSpPr>
          <p:nvPr/>
        </p:nvSpPr>
        <p:spPr bwMode="auto">
          <a:xfrm>
            <a:off x="7005638" y="5432425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2" name="Line 15"/>
          <p:cNvSpPr>
            <a:spLocks noChangeShapeType="1"/>
          </p:cNvSpPr>
          <p:nvPr/>
        </p:nvSpPr>
        <p:spPr bwMode="auto">
          <a:xfrm flipH="1">
            <a:off x="6553200" y="6253163"/>
            <a:ext cx="554038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443" name="Line 16"/>
          <p:cNvSpPr>
            <a:spLocks noChangeShapeType="1"/>
          </p:cNvSpPr>
          <p:nvPr/>
        </p:nvSpPr>
        <p:spPr bwMode="auto">
          <a:xfrm flipH="1" flipV="1">
            <a:off x="7172325" y="6259513"/>
            <a:ext cx="600075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444" name="Text Box 17"/>
          <p:cNvSpPr txBox="1">
            <a:spLocks noChangeArrowheads="1"/>
          </p:cNvSpPr>
          <p:nvPr/>
        </p:nvSpPr>
        <p:spPr bwMode="auto">
          <a:xfrm>
            <a:off x="6578600" y="62103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chemeClr val="accent2"/>
                </a:solidFill>
              </a:rPr>
              <a:t>d</a:t>
            </a:r>
            <a:endParaRPr lang="ja-JP" altLang="en-US" b="1">
              <a:solidFill>
                <a:schemeClr val="accent2"/>
              </a:solidFill>
            </a:endParaRPr>
          </a:p>
        </p:txBody>
      </p:sp>
      <p:sp>
        <p:nvSpPr>
          <p:cNvPr id="18445" name="Text Box 18"/>
          <p:cNvSpPr txBox="1">
            <a:spLocks noChangeArrowheads="1"/>
          </p:cNvSpPr>
          <p:nvPr/>
        </p:nvSpPr>
        <p:spPr bwMode="auto">
          <a:xfrm>
            <a:off x="7283450" y="6329363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chemeClr val="accent2"/>
                </a:solidFill>
              </a:rPr>
              <a:t>d’</a:t>
            </a:r>
          </a:p>
        </p:txBody>
      </p:sp>
      <p:sp>
        <p:nvSpPr>
          <p:cNvPr id="18446" name="Text Box 19"/>
          <p:cNvSpPr txBox="1">
            <a:spLocks noChangeArrowheads="1"/>
          </p:cNvSpPr>
          <p:nvPr/>
        </p:nvSpPr>
        <p:spPr bwMode="auto">
          <a:xfrm>
            <a:off x="6056313" y="5178425"/>
            <a:ext cx="6014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≥ </a:t>
            </a:r>
            <a:r>
              <a:rPr lang="en-US" altLang="ja-JP" b="1" dirty="0" smtClean="0">
                <a:solidFill>
                  <a:schemeClr val="accent2"/>
                </a:solidFill>
              </a:rPr>
              <a:t>d</a:t>
            </a:r>
            <a:endParaRPr lang="ja-JP" altLang="en-US" sz="1800" b="1" dirty="0"/>
          </a:p>
        </p:txBody>
      </p:sp>
      <p:sp>
        <p:nvSpPr>
          <p:cNvPr id="18447" name="Text Box 20"/>
          <p:cNvSpPr txBox="1">
            <a:spLocks noChangeArrowheads="1"/>
          </p:cNvSpPr>
          <p:nvPr/>
        </p:nvSpPr>
        <p:spPr bwMode="auto">
          <a:xfrm>
            <a:off x="7378700" y="5240338"/>
            <a:ext cx="704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≥ </a:t>
            </a:r>
            <a:r>
              <a:rPr lang="en-US" altLang="ja-JP" b="1" dirty="0" smtClean="0">
                <a:solidFill>
                  <a:schemeClr val="accent2"/>
                </a:solidFill>
              </a:rPr>
              <a:t>d’</a:t>
            </a:r>
            <a:endParaRPr lang="ja-JP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 Geometric Property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484784"/>
            <a:ext cx="7848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err="1" smtClean="0"/>
              <a:t>Dijkstra</a:t>
            </a:r>
            <a:r>
              <a:rPr lang="en-US" altLang="ja-JP" sz="2400" dirty="0" smtClean="0"/>
              <a:t> algorithm uses no information from geometric structure of the problem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  </a:t>
            </a:r>
            <a:r>
              <a:rPr lang="en-US" altLang="ja-JP" sz="2400" dirty="0" smtClean="0"/>
              <a:t>we don’t search to the direction opposite to destination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dirty="0" smtClean="0"/>
              <a:t>Give priority to search directed to the destination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</a:t>
            </a:r>
            <a:r>
              <a:rPr lang="en-US" altLang="ja-JP" sz="2400" dirty="0" smtClean="0"/>
              <a:t>But, we want to kee</a:t>
            </a:r>
            <a:r>
              <a:rPr lang="en-US" altLang="ja-JP" sz="2400" dirty="0" smtClean="0"/>
              <a:t>p the increasing order of visit, to be in the </a:t>
            </a:r>
            <a:r>
              <a:rPr lang="en-US" altLang="ja-JP" sz="2400" dirty="0" err="1" smtClean="0"/>
              <a:t>Dijkstra</a:t>
            </a:r>
            <a:r>
              <a:rPr lang="en-US" altLang="ja-JP" sz="2400" dirty="0" smtClean="0"/>
              <a:t> algorithm framework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 </a:t>
            </a:r>
            <a:r>
              <a:rPr lang="en-US" altLang="ja-JP" sz="2400" dirty="0" smtClean="0"/>
              <a:t>Trade off; increasing order of this,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chemeClr val="accent2"/>
                </a:solidFill>
              </a:rPr>
              <a:t>(</a:t>
            </a:r>
            <a:r>
              <a:rPr lang="en-US" altLang="ja-JP" sz="2400" dirty="0" smtClean="0"/>
              <a:t>distance from the origin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) </a:t>
            </a:r>
            <a:r>
              <a:rPr lang="en-US" altLang="ja-JP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 (</a:t>
            </a:r>
            <a:r>
              <a:rPr lang="en-US" altLang="ja-JP" sz="2400" dirty="0" smtClean="0"/>
              <a:t>direct </a:t>
            </a:r>
            <a:r>
              <a:rPr lang="en-US" altLang="ja-JP" sz="2400" dirty="0" smtClean="0"/>
              <a:t>distance to the destination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)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　　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val 2"/>
          <p:cNvSpPr>
            <a:spLocks noChangeArrowheads="1"/>
          </p:cNvSpPr>
          <p:nvPr/>
        </p:nvSpPr>
        <p:spPr bwMode="auto">
          <a:xfrm>
            <a:off x="1525588" y="4794250"/>
            <a:ext cx="3709987" cy="1730375"/>
          </a:xfrm>
          <a:prstGeom prst="ellipse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07" name="Oval 3"/>
          <p:cNvSpPr>
            <a:spLocks noChangeArrowheads="1"/>
          </p:cNvSpPr>
          <p:nvPr/>
        </p:nvSpPr>
        <p:spPr bwMode="auto">
          <a:xfrm>
            <a:off x="1749425" y="5002213"/>
            <a:ext cx="2765425" cy="1295400"/>
          </a:xfrm>
          <a:prstGeom prst="ellipse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Algorithm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528" y="1196975"/>
            <a:ext cx="8134672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>
                <a:solidFill>
                  <a:schemeClr val="accent2"/>
                </a:solidFill>
              </a:rPr>
              <a:t>(</a:t>
            </a:r>
            <a:r>
              <a:rPr lang="en-US" altLang="ja-JP" sz="2400" dirty="0"/>
              <a:t>distance from the origin</a:t>
            </a:r>
            <a:r>
              <a:rPr lang="en-US" altLang="ja-JP" sz="2400" b="1" dirty="0">
                <a:solidFill>
                  <a:schemeClr val="accent2"/>
                </a:solidFill>
              </a:rPr>
              <a:t>) </a:t>
            </a:r>
            <a:r>
              <a:rPr lang="en-US" altLang="ja-JP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ja-JP" sz="2400" b="1" dirty="0">
                <a:solidFill>
                  <a:schemeClr val="accent2"/>
                </a:solidFill>
              </a:rPr>
              <a:t> (</a:t>
            </a:r>
            <a:r>
              <a:rPr lang="en-US" altLang="ja-JP" sz="2400" dirty="0"/>
              <a:t>direct distance to the destination</a:t>
            </a:r>
            <a:r>
              <a:rPr lang="en-US" altLang="ja-JP" sz="2400" b="1" dirty="0">
                <a:solidFill>
                  <a:schemeClr val="accent2"/>
                </a:solidFill>
              </a:rPr>
              <a:t>)</a:t>
            </a:r>
            <a:r>
              <a:rPr lang="ja-JP" altLang="en-US" sz="2400" dirty="0"/>
              <a:t> </a:t>
            </a:r>
            <a:r>
              <a:rPr lang="en-US" altLang="ja-JP" sz="2400" dirty="0"/>
              <a:t>　　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/>
              <a:t>　</a:t>
            </a:r>
            <a:r>
              <a:rPr lang="en-US" altLang="ja-JP" sz="2400" dirty="0" smtClean="0"/>
              <a:t>increasing order of this leads the search to the direction to the destination</a:t>
            </a:r>
          </a:p>
          <a:p>
            <a:pPr eaLnBrk="1" hangingPunct="1">
              <a:buFontTx/>
              <a:buNone/>
              <a:defRPr/>
            </a:pPr>
            <a:endParaRPr lang="ja-JP" altLang="en-US" sz="24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We can prove the correctness by using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400" dirty="0" smtClean="0"/>
              <a:t>                    real distance</a:t>
            </a:r>
            <a:r>
              <a:rPr lang="ja-JP" altLang="en-US" sz="2400" dirty="0" smtClean="0"/>
              <a:t>　 </a:t>
            </a:r>
            <a:r>
              <a:rPr lang="ja-JP" alt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≧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　</a:t>
            </a:r>
            <a:r>
              <a:rPr lang="en-US" altLang="ja-JP" sz="2400" dirty="0"/>
              <a:t>d</a:t>
            </a:r>
            <a:r>
              <a:rPr lang="en-US" altLang="ja-JP" sz="2400" dirty="0" smtClean="0"/>
              <a:t>irect distance</a:t>
            </a:r>
            <a:endParaRPr lang="ja-JP" altLang="en-US" sz="2400" dirty="0" smtClean="0"/>
          </a:p>
          <a:p>
            <a:pPr eaLnBrk="1" hangingPunct="1">
              <a:buFontTx/>
              <a:buNone/>
              <a:defRPr/>
            </a:pPr>
            <a:r>
              <a:rPr lang="en-US" altLang="ja-JP" sz="2400" dirty="0" smtClean="0"/>
              <a:t>   (a lower bound of real distance is sufficient)</a:t>
            </a:r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2030413" y="5314950"/>
            <a:ext cx="1851025" cy="681038"/>
          </a:xfrm>
          <a:prstGeom prst="ellipse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2414588" y="5513388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6072188" y="5513388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489" name="Freeform 9"/>
          <p:cNvSpPr>
            <a:spLocks/>
          </p:cNvSpPr>
          <p:nvPr/>
        </p:nvSpPr>
        <p:spPr bwMode="auto">
          <a:xfrm>
            <a:off x="2543175" y="5627688"/>
            <a:ext cx="1198563" cy="303212"/>
          </a:xfrm>
          <a:custGeom>
            <a:avLst/>
            <a:gdLst>
              <a:gd name="T0" fmla="*/ 0 w 755"/>
              <a:gd name="T1" fmla="*/ 0 h 191"/>
              <a:gd name="T2" fmla="*/ 344488 w 755"/>
              <a:gd name="T3" fmla="*/ 300037 h 191"/>
              <a:gd name="T4" fmla="*/ 644525 w 755"/>
              <a:gd name="T5" fmla="*/ 15875 h 191"/>
              <a:gd name="T6" fmla="*/ 1198563 w 755"/>
              <a:gd name="T7" fmla="*/ 300037 h 191"/>
              <a:gd name="T8" fmla="*/ 0 60000 65536"/>
              <a:gd name="T9" fmla="*/ 0 60000 65536"/>
              <a:gd name="T10" fmla="*/ 0 60000 65536"/>
              <a:gd name="T11" fmla="*/ 0 60000 65536"/>
              <a:gd name="T12" fmla="*/ 0 w 755"/>
              <a:gd name="T13" fmla="*/ 0 h 191"/>
              <a:gd name="T14" fmla="*/ 755 w 755"/>
              <a:gd name="T15" fmla="*/ 191 h 1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5" h="191">
                <a:moveTo>
                  <a:pt x="0" y="0"/>
                </a:moveTo>
                <a:cubicBezTo>
                  <a:pt x="74" y="93"/>
                  <a:pt x="149" y="187"/>
                  <a:pt x="217" y="189"/>
                </a:cubicBezTo>
                <a:cubicBezTo>
                  <a:pt x="285" y="191"/>
                  <a:pt x="316" y="10"/>
                  <a:pt x="406" y="10"/>
                </a:cubicBezTo>
                <a:cubicBezTo>
                  <a:pt x="496" y="10"/>
                  <a:pt x="625" y="99"/>
                  <a:pt x="755" y="189"/>
                </a:cubicBezTo>
              </a:path>
            </a:pathLst>
          </a:cu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3646488" y="5815013"/>
            <a:ext cx="228600" cy="2286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V="1">
            <a:off x="3997325" y="5657850"/>
            <a:ext cx="1963738" cy="255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3633788" y="5292725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3411538" y="6238875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  <p:bldP spid="47107" grpId="0" animBg="1"/>
      <p:bldP spid="471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Improved, more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41438"/>
            <a:ext cx="8153400" cy="54133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dirty="0" smtClean="0"/>
              <a:t>Data load got reduced much</a:t>
            </a:r>
          </a:p>
        </p:txBody>
      </p:sp>
      <p:pic>
        <p:nvPicPr>
          <p:cNvPr id="21508" name="Picture 4" descr="jap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057400"/>
            <a:ext cx="3860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735513" y="4346575"/>
            <a:ext cx="2732087" cy="1054100"/>
            <a:chOff x="2983" y="2738"/>
            <a:chExt cx="1721" cy="664"/>
          </a:xfrm>
        </p:grpSpPr>
        <p:sp>
          <p:nvSpPr>
            <p:cNvPr id="21512" name="Oval 7"/>
            <p:cNvSpPr>
              <a:spLocks noChangeArrowheads="1"/>
            </p:cNvSpPr>
            <p:nvPr/>
          </p:nvSpPr>
          <p:spPr bwMode="auto">
            <a:xfrm rot="-1513044">
              <a:off x="3765" y="2738"/>
              <a:ext cx="939" cy="285"/>
            </a:xfrm>
            <a:prstGeom prst="ellipse">
              <a:avLst/>
            </a:prstGeom>
            <a:solidFill>
              <a:schemeClr val="folHlink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13" name="Oval 12"/>
            <p:cNvSpPr>
              <a:spLocks noChangeArrowheads="1"/>
            </p:cNvSpPr>
            <p:nvPr/>
          </p:nvSpPr>
          <p:spPr bwMode="auto">
            <a:xfrm rot="-1513044">
              <a:off x="2983" y="3117"/>
              <a:ext cx="939" cy="285"/>
            </a:xfrm>
            <a:prstGeom prst="ellipse">
              <a:avLst/>
            </a:prstGeom>
            <a:solidFill>
              <a:schemeClr val="folHlink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14" name="Line 8"/>
            <p:cNvSpPr>
              <a:spLocks noChangeShapeType="1"/>
            </p:cNvSpPr>
            <p:nvPr/>
          </p:nvSpPr>
          <p:spPr bwMode="auto">
            <a:xfrm flipH="1">
              <a:off x="3312" y="2784"/>
              <a:ext cx="1104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15" name="Oval 9"/>
            <p:cNvSpPr>
              <a:spLocks noChangeArrowheads="1"/>
            </p:cNvSpPr>
            <p:nvPr/>
          </p:nvSpPr>
          <p:spPr bwMode="auto">
            <a:xfrm>
              <a:off x="3775" y="30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1510" name="Oval 10"/>
          <p:cNvSpPr>
            <a:spLocks noChangeArrowheads="1"/>
          </p:cNvSpPr>
          <p:nvPr/>
        </p:nvSpPr>
        <p:spPr bwMode="auto">
          <a:xfrm>
            <a:off x="69342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11" name="Oval 11"/>
          <p:cNvSpPr>
            <a:spLocks noChangeArrowheads="1"/>
          </p:cNvSpPr>
          <p:nvPr/>
        </p:nvSpPr>
        <p:spPr bwMode="auto">
          <a:xfrm>
            <a:off x="51054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Shortest Path Problem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68413"/>
            <a:ext cx="8210550" cy="2701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/>
              <a:t> </a:t>
            </a:r>
            <a:r>
              <a:rPr lang="ja-JP" altLang="en-US" sz="2400" dirty="0" smtClean="0"/>
              <a:t>ネ</a:t>
            </a:r>
            <a:r>
              <a:rPr lang="en-US" altLang="ja-JP" sz="2400" dirty="0" smtClean="0"/>
              <a:t>Problem of finding the shortest way (path) from a point to another point (</a:t>
            </a:r>
            <a:r>
              <a:rPr lang="en-US" altLang="ja-JP" sz="2400" dirty="0" smtClean="0"/>
              <a:t>or all other points) </a:t>
            </a:r>
            <a:r>
              <a:rPr lang="en-US" altLang="ja-JP" sz="2400" dirty="0" smtClean="0"/>
              <a:t>in a network</a:t>
            </a:r>
            <a:endParaRPr lang="ja-JP" altLang="en-US" sz="2400" dirty="0" smtClean="0"/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Geometric maps can be converted to a discrete structures by considering crosses as vertices and roads and streets as edges connecting crosses and crosses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dirty="0" smtClean="0"/>
              <a:t>Used in navigation system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57200" y="4292600"/>
            <a:ext cx="3581400" cy="1981200"/>
            <a:chOff x="288" y="2880"/>
            <a:chExt cx="2256" cy="1248"/>
          </a:xfrm>
        </p:grpSpPr>
        <p:sp>
          <p:nvSpPr>
            <p:cNvPr id="3094" name="Line 5"/>
            <p:cNvSpPr>
              <a:spLocks noChangeShapeType="1"/>
            </p:cNvSpPr>
            <p:nvPr/>
          </p:nvSpPr>
          <p:spPr bwMode="auto">
            <a:xfrm>
              <a:off x="720" y="2880"/>
              <a:ext cx="336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95" name="Line 6"/>
            <p:cNvSpPr>
              <a:spLocks noChangeShapeType="1"/>
            </p:cNvSpPr>
            <p:nvPr/>
          </p:nvSpPr>
          <p:spPr bwMode="auto">
            <a:xfrm>
              <a:off x="384" y="3264"/>
              <a:ext cx="216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96" name="Line 7"/>
            <p:cNvSpPr>
              <a:spLocks noChangeShapeType="1"/>
            </p:cNvSpPr>
            <p:nvPr/>
          </p:nvSpPr>
          <p:spPr bwMode="auto">
            <a:xfrm>
              <a:off x="384" y="3888"/>
              <a:ext cx="81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97" name="Line 8"/>
            <p:cNvSpPr>
              <a:spLocks noChangeShapeType="1"/>
            </p:cNvSpPr>
            <p:nvPr/>
          </p:nvSpPr>
          <p:spPr bwMode="auto">
            <a:xfrm flipV="1">
              <a:off x="1200" y="2928"/>
              <a:ext cx="24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98" name="Freeform 9"/>
            <p:cNvSpPr>
              <a:spLocks/>
            </p:cNvSpPr>
            <p:nvPr/>
          </p:nvSpPr>
          <p:spPr bwMode="auto">
            <a:xfrm>
              <a:off x="288" y="3264"/>
              <a:ext cx="1920" cy="552"/>
            </a:xfrm>
            <a:custGeom>
              <a:avLst/>
              <a:gdLst>
                <a:gd name="T0" fmla="*/ 1920 w 1920"/>
                <a:gd name="T1" fmla="*/ 0 h 552"/>
                <a:gd name="T2" fmla="*/ 1440 w 1920"/>
                <a:gd name="T3" fmla="*/ 480 h 552"/>
                <a:gd name="T4" fmla="*/ 816 w 1920"/>
                <a:gd name="T5" fmla="*/ 432 h 552"/>
                <a:gd name="T6" fmla="*/ 0 w 1920"/>
                <a:gd name="T7" fmla="*/ 336 h 5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0"/>
                <a:gd name="T13" fmla="*/ 0 h 552"/>
                <a:gd name="T14" fmla="*/ 1920 w 1920"/>
                <a:gd name="T15" fmla="*/ 552 h 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0" h="552">
                  <a:moveTo>
                    <a:pt x="1920" y="0"/>
                  </a:moveTo>
                  <a:cubicBezTo>
                    <a:pt x="1772" y="204"/>
                    <a:pt x="1624" y="408"/>
                    <a:pt x="1440" y="480"/>
                  </a:cubicBezTo>
                  <a:cubicBezTo>
                    <a:pt x="1256" y="552"/>
                    <a:pt x="1056" y="456"/>
                    <a:pt x="816" y="432"/>
                  </a:cubicBezTo>
                  <a:cubicBezTo>
                    <a:pt x="576" y="408"/>
                    <a:pt x="288" y="372"/>
                    <a:pt x="0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99" name="Freeform 10"/>
            <p:cNvSpPr>
              <a:spLocks/>
            </p:cNvSpPr>
            <p:nvPr/>
          </p:nvSpPr>
          <p:spPr bwMode="auto">
            <a:xfrm>
              <a:off x="400" y="3072"/>
              <a:ext cx="752" cy="824"/>
            </a:xfrm>
            <a:custGeom>
              <a:avLst/>
              <a:gdLst>
                <a:gd name="T0" fmla="*/ 128 w 752"/>
                <a:gd name="T1" fmla="*/ 0 h 824"/>
                <a:gd name="T2" fmla="*/ 32 w 752"/>
                <a:gd name="T3" fmla="*/ 432 h 824"/>
                <a:gd name="T4" fmla="*/ 320 w 752"/>
                <a:gd name="T5" fmla="*/ 768 h 824"/>
                <a:gd name="T6" fmla="*/ 752 w 752"/>
                <a:gd name="T7" fmla="*/ 768 h 8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2"/>
                <a:gd name="T13" fmla="*/ 0 h 824"/>
                <a:gd name="T14" fmla="*/ 752 w 752"/>
                <a:gd name="T15" fmla="*/ 824 h 8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2" h="824">
                  <a:moveTo>
                    <a:pt x="128" y="0"/>
                  </a:moveTo>
                  <a:cubicBezTo>
                    <a:pt x="64" y="152"/>
                    <a:pt x="0" y="304"/>
                    <a:pt x="32" y="432"/>
                  </a:cubicBezTo>
                  <a:cubicBezTo>
                    <a:pt x="64" y="560"/>
                    <a:pt x="200" y="712"/>
                    <a:pt x="320" y="768"/>
                  </a:cubicBezTo>
                  <a:cubicBezTo>
                    <a:pt x="440" y="824"/>
                    <a:pt x="596" y="796"/>
                    <a:pt x="752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238750" y="4368800"/>
            <a:ext cx="3581400" cy="1981200"/>
            <a:chOff x="3300" y="2928"/>
            <a:chExt cx="2256" cy="1248"/>
          </a:xfrm>
        </p:grpSpPr>
        <p:sp>
          <p:nvSpPr>
            <p:cNvPr id="3079" name="Line 13"/>
            <p:cNvSpPr>
              <a:spLocks noChangeShapeType="1"/>
            </p:cNvSpPr>
            <p:nvPr/>
          </p:nvSpPr>
          <p:spPr bwMode="auto">
            <a:xfrm>
              <a:off x="3732" y="2928"/>
              <a:ext cx="336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80" name="Line 14"/>
            <p:cNvSpPr>
              <a:spLocks noChangeShapeType="1"/>
            </p:cNvSpPr>
            <p:nvPr/>
          </p:nvSpPr>
          <p:spPr bwMode="auto">
            <a:xfrm>
              <a:off x="3396" y="3312"/>
              <a:ext cx="216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81" name="Line 15"/>
            <p:cNvSpPr>
              <a:spLocks noChangeShapeType="1"/>
            </p:cNvSpPr>
            <p:nvPr/>
          </p:nvSpPr>
          <p:spPr bwMode="auto">
            <a:xfrm>
              <a:off x="3396" y="3936"/>
              <a:ext cx="81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82" name="Line 16"/>
            <p:cNvSpPr>
              <a:spLocks noChangeShapeType="1"/>
            </p:cNvSpPr>
            <p:nvPr/>
          </p:nvSpPr>
          <p:spPr bwMode="auto">
            <a:xfrm flipV="1">
              <a:off x="4212" y="2976"/>
              <a:ext cx="24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83" name="Freeform 17"/>
            <p:cNvSpPr>
              <a:spLocks/>
            </p:cNvSpPr>
            <p:nvPr/>
          </p:nvSpPr>
          <p:spPr bwMode="auto">
            <a:xfrm>
              <a:off x="3300" y="3312"/>
              <a:ext cx="1920" cy="552"/>
            </a:xfrm>
            <a:custGeom>
              <a:avLst/>
              <a:gdLst>
                <a:gd name="T0" fmla="*/ 1920 w 1920"/>
                <a:gd name="T1" fmla="*/ 0 h 552"/>
                <a:gd name="T2" fmla="*/ 1440 w 1920"/>
                <a:gd name="T3" fmla="*/ 480 h 552"/>
                <a:gd name="T4" fmla="*/ 816 w 1920"/>
                <a:gd name="T5" fmla="*/ 432 h 552"/>
                <a:gd name="T6" fmla="*/ 0 w 1920"/>
                <a:gd name="T7" fmla="*/ 336 h 5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0"/>
                <a:gd name="T13" fmla="*/ 0 h 552"/>
                <a:gd name="T14" fmla="*/ 1920 w 1920"/>
                <a:gd name="T15" fmla="*/ 552 h 5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0" h="552">
                  <a:moveTo>
                    <a:pt x="1920" y="0"/>
                  </a:moveTo>
                  <a:cubicBezTo>
                    <a:pt x="1772" y="204"/>
                    <a:pt x="1624" y="408"/>
                    <a:pt x="1440" y="480"/>
                  </a:cubicBezTo>
                  <a:cubicBezTo>
                    <a:pt x="1256" y="552"/>
                    <a:pt x="1056" y="456"/>
                    <a:pt x="816" y="432"/>
                  </a:cubicBezTo>
                  <a:cubicBezTo>
                    <a:pt x="576" y="408"/>
                    <a:pt x="288" y="372"/>
                    <a:pt x="0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84" name="Freeform 18"/>
            <p:cNvSpPr>
              <a:spLocks/>
            </p:cNvSpPr>
            <p:nvPr/>
          </p:nvSpPr>
          <p:spPr bwMode="auto">
            <a:xfrm>
              <a:off x="3412" y="3120"/>
              <a:ext cx="752" cy="824"/>
            </a:xfrm>
            <a:custGeom>
              <a:avLst/>
              <a:gdLst>
                <a:gd name="T0" fmla="*/ 128 w 752"/>
                <a:gd name="T1" fmla="*/ 0 h 824"/>
                <a:gd name="T2" fmla="*/ 32 w 752"/>
                <a:gd name="T3" fmla="*/ 432 h 824"/>
                <a:gd name="T4" fmla="*/ 320 w 752"/>
                <a:gd name="T5" fmla="*/ 768 h 824"/>
                <a:gd name="T6" fmla="*/ 752 w 752"/>
                <a:gd name="T7" fmla="*/ 768 h 8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2"/>
                <a:gd name="T13" fmla="*/ 0 h 824"/>
                <a:gd name="T14" fmla="*/ 752 w 752"/>
                <a:gd name="T15" fmla="*/ 824 h 8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2" h="824">
                  <a:moveTo>
                    <a:pt x="128" y="0"/>
                  </a:moveTo>
                  <a:cubicBezTo>
                    <a:pt x="64" y="152"/>
                    <a:pt x="0" y="304"/>
                    <a:pt x="32" y="432"/>
                  </a:cubicBezTo>
                  <a:cubicBezTo>
                    <a:pt x="64" y="560"/>
                    <a:pt x="200" y="712"/>
                    <a:pt x="320" y="768"/>
                  </a:cubicBezTo>
                  <a:cubicBezTo>
                    <a:pt x="440" y="824"/>
                    <a:pt x="596" y="796"/>
                    <a:pt x="752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85" name="Oval 12"/>
            <p:cNvSpPr>
              <a:spLocks noChangeArrowheads="1"/>
            </p:cNvSpPr>
            <p:nvPr/>
          </p:nvSpPr>
          <p:spPr bwMode="auto">
            <a:xfrm>
              <a:off x="3828" y="33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6" name="Oval 19"/>
            <p:cNvSpPr>
              <a:spLocks noChangeArrowheads="1"/>
            </p:cNvSpPr>
            <p:nvPr/>
          </p:nvSpPr>
          <p:spPr bwMode="auto">
            <a:xfrm>
              <a:off x="3444" y="36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7" name="Oval 20"/>
            <p:cNvSpPr>
              <a:spLocks noChangeArrowheads="1"/>
            </p:cNvSpPr>
            <p:nvPr/>
          </p:nvSpPr>
          <p:spPr bwMode="auto">
            <a:xfrm>
              <a:off x="3444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8" name="Oval 21"/>
            <p:cNvSpPr>
              <a:spLocks noChangeArrowheads="1"/>
            </p:cNvSpPr>
            <p:nvPr/>
          </p:nvSpPr>
          <p:spPr bwMode="auto">
            <a:xfrm>
              <a:off x="3924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9" name="Oval 22"/>
            <p:cNvSpPr>
              <a:spLocks noChangeArrowheads="1"/>
            </p:cNvSpPr>
            <p:nvPr/>
          </p:nvSpPr>
          <p:spPr bwMode="auto">
            <a:xfrm>
              <a:off x="4212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90" name="Oval 23"/>
            <p:cNvSpPr>
              <a:spLocks noChangeArrowheads="1"/>
            </p:cNvSpPr>
            <p:nvPr/>
          </p:nvSpPr>
          <p:spPr bwMode="auto">
            <a:xfrm>
              <a:off x="4308" y="34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91" name="Oval 24"/>
            <p:cNvSpPr>
              <a:spLocks noChangeArrowheads="1"/>
            </p:cNvSpPr>
            <p:nvPr/>
          </p:nvSpPr>
          <p:spPr bwMode="auto">
            <a:xfrm>
              <a:off x="4884" y="36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92" name="Oval 25"/>
            <p:cNvSpPr>
              <a:spLocks noChangeArrowheads="1"/>
            </p:cNvSpPr>
            <p:nvPr/>
          </p:nvSpPr>
          <p:spPr bwMode="auto">
            <a:xfrm>
              <a:off x="3876" y="36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93" name="Oval 26"/>
            <p:cNvSpPr>
              <a:spLocks noChangeArrowheads="1"/>
            </p:cNvSpPr>
            <p:nvPr/>
          </p:nvSpPr>
          <p:spPr bwMode="auto">
            <a:xfrm>
              <a:off x="3972" y="39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6173" name="AutoShape 29"/>
          <p:cNvSpPr>
            <a:spLocks noChangeArrowheads="1"/>
          </p:cNvSpPr>
          <p:nvPr/>
        </p:nvSpPr>
        <p:spPr bwMode="auto">
          <a:xfrm>
            <a:off x="4284663" y="5165725"/>
            <a:ext cx="647700" cy="433388"/>
          </a:xfrm>
          <a:prstGeom prst="rightArrow">
            <a:avLst>
              <a:gd name="adj1" fmla="val 48722"/>
              <a:gd name="adj2" fmla="val 59683"/>
            </a:avLst>
          </a:prstGeom>
          <a:solidFill>
            <a:srgbClr val="FFCC99"/>
          </a:solidFill>
          <a:ln w="19050">
            <a:solidFill>
              <a:srgbClr val="FF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Proof for A* </a:t>
            </a:r>
            <a:r>
              <a:rPr lang="en-US" altLang="ja-JP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ja-JP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lgorthm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748712" cy="4724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Suppose that A* finds a non-optimal path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X</a:t>
            </a:r>
          </a:p>
          <a:p>
            <a:pPr eaLnBrk="1" hangingPunct="1"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Let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v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be the first vertex of the shortest path f</a:t>
            </a:r>
            <a:r>
              <a:rPr lang="en-US" altLang="ja-JP" sz="2400" dirty="0" smtClean="0"/>
              <a:t>rom the origin, to which the path found by A* is different from the shortest path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400" dirty="0" smtClean="0"/>
              <a:t> Let </a:t>
            </a:r>
            <a:r>
              <a:rPr lang="en-US" altLang="ja-JP" sz="2400" b="1" dirty="0">
                <a:solidFill>
                  <a:schemeClr val="accent2"/>
                </a:solidFill>
              </a:rPr>
              <a:t>u</a:t>
            </a:r>
            <a:r>
              <a:rPr lang="en-US" altLang="ja-JP" sz="2400" dirty="0" smtClean="0"/>
              <a:t> be the vertex of the </a:t>
            </a:r>
            <a:r>
              <a:rPr lang="en-US" altLang="ja-JP" sz="2400" dirty="0" smtClean="0"/>
              <a:t>shortest path just before </a:t>
            </a:r>
            <a:r>
              <a:rPr lang="en-US" altLang="ja-JP" sz="2400" b="1" dirty="0">
                <a:solidFill>
                  <a:schemeClr val="accent2"/>
                </a:solidFill>
              </a:rPr>
              <a:t>v</a:t>
            </a:r>
            <a:r>
              <a:rPr lang="en-US" altLang="ja-JP" sz="2400" dirty="0" smtClean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/>
              <a:t> </a:t>
            </a:r>
            <a:endParaRPr lang="en-US" altLang="ja-JP" sz="2400" dirty="0" smtClean="0"/>
          </a:p>
          <a:p>
            <a:pPr eaLnBrk="1" hangingPunct="1">
              <a:buFontTx/>
              <a:buNone/>
              <a:defRPr/>
            </a:pPr>
            <a:endParaRPr lang="en-US" altLang="ja-JP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dirty="0">
                <a:sym typeface="Wingdings" pitchFamily="2" charset="2"/>
              </a:rPr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u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was not visited, when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v</a:t>
            </a:r>
            <a:r>
              <a:rPr lang="en-US" altLang="ja-JP" sz="2400" dirty="0" smtClean="0"/>
              <a:t> was visited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to determine the path to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v</a:t>
            </a:r>
            <a:endParaRPr lang="en-US" altLang="ja-JP" sz="2400" dirty="0" smtClean="0"/>
          </a:p>
          <a:p>
            <a:pPr eaLnBrk="1" hangingPunct="1"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buFontTx/>
              <a:buNone/>
              <a:defRPr/>
            </a:pPr>
            <a:r>
              <a:rPr lang="en-US" altLang="ja-JP" sz="2400" dirty="0" smtClean="0"/>
              <a:t>otherwise, the edge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(u, v) </a:t>
            </a:r>
            <a:r>
              <a:rPr lang="en-US" altLang="ja-JP" sz="2400" dirty="0" smtClean="0"/>
              <a:t>has shorter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>
                <a:solidFill>
                  <a:schemeClr val="accent2"/>
                </a:solidFill>
              </a:rPr>
              <a:t>(</a:t>
            </a:r>
            <a:r>
              <a:rPr lang="en-US" altLang="ja-JP" sz="2400" dirty="0"/>
              <a:t>distance from </a:t>
            </a:r>
            <a:r>
              <a:rPr lang="en-US" altLang="ja-JP" sz="2400" dirty="0" smtClean="0"/>
              <a:t>origin</a:t>
            </a:r>
            <a:r>
              <a:rPr lang="en-US" altLang="ja-JP" sz="2400" b="1" dirty="0">
                <a:solidFill>
                  <a:schemeClr val="accent2"/>
                </a:solidFill>
              </a:rPr>
              <a:t>) </a:t>
            </a:r>
            <a:r>
              <a:rPr lang="en-US" altLang="ja-JP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ja-JP" sz="2400" b="1" dirty="0">
                <a:solidFill>
                  <a:schemeClr val="accent2"/>
                </a:solidFill>
              </a:rPr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(</a:t>
            </a:r>
            <a:r>
              <a:rPr lang="en-US" altLang="ja-JP" sz="2400" dirty="0"/>
              <a:t>direct distance to </a:t>
            </a:r>
            <a:r>
              <a:rPr lang="en-US" altLang="ja-JP" sz="2400" dirty="0" err="1" smtClean="0"/>
              <a:t>dest</a:t>
            </a:r>
            <a:r>
              <a:rPr lang="en-US" altLang="ja-JP" sz="2400" dirty="0" smtClean="0"/>
              <a:t>.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2532" name="Oval 8"/>
          <p:cNvSpPr>
            <a:spLocks noChangeArrowheads="1"/>
          </p:cNvSpPr>
          <p:nvPr/>
        </p:nvSpPr>
        <p:spPr bwMode="auto">
          <a:xfrm>
            <a:off x="7645151" y="6073775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49" name="Freeform 9"/>
          <p:cNvSpPr>
            <a:spLocks/>
          </p:cNvSpPr>
          <p:nvPr/>
        </p:nvSpPr>
        <p:spPr bwMode="auto">
          <a:xfrm>
            <a:off x="6881564" y="3744913"/>
            <a:ext cx="455612" cy="1155700"/>
          </a:xfrm>
          <a:custGeom>
            <a:avLst/>
            <a:gdLst>
              <a:gd name="T0" fmla="*/ 455612 w 287"/>
              <a:gd name="T1" fmla="*/ 0 h 812"/>
              <a:gd name="T2" fmla="*/ 50800 w 287"/>
              <a:gd name="T3" fmla="*/ 229147 h 812"/>
              <a:gd name="T4" fmla="*/ 155575 w 287"/>
              <a:gd name="T5" fmla="*/ 698828 h 812"/>
              <a:gd name="T6" fmla="*/ 246062 w 287"/>
              <a:gd name="T7" fmla="*/ 1155700 h 812"/>
              <a:gd name="T8" fmla="*/ 0 60000 65536"/>
              <a:gd name="T9" fmla="*/ 0 60000 65536"/>
              <a:gd name="T10" fmla="*/ 0 60000 65536"/>
              <a:gd name="T11" fmla="*/ 0 60000 65536"/>
              <a:gd name="T12" fmla="*/ 0 w 287"/>
              <a:gd name="T13" fmla="*/ 0 h 812"/>
              <a:gd name="T14" fmla="*/ 287 w 287"/>
              <a:gd name="T15" fmla="*/ 812 h 8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7" h="812">
                <a:moveTo>
                  <a:pt x="287" y="0"/>
                </a:moveTo>
                <a:cubicBezTo>
                  <a:pt x="245" y="27"/>
                  <a:pt x="64" y="79"/>
                  <a:pt x="32" y="161"/>
                </a:cubicBezTo>
                <a:cubicBezTo>
                  <a:pt x="0" y="243"/>
                  <a:pt x="78" y="383"/>
                  <a:pt x="98" y="491"/>
                </a:cubicBezTo>
                <a:cubicBezTo>
                  <a:pt x="118" y="599"/>
                  <a:pt x="143" y="745"/>
                  <a:pt x="155" y="812"/>
                </a:cubicBezTo>
              </a:path>
            </a:pathLst>
          </a:custGeom>
          <a:noFill/>
          <a:ln w="38100">
            <a:solidFill>
              <a:srgbClr val="0066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7186364" y="5243513"/>
            <a:ext cx="463550" cy="7635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854" name="Freeform 14"/>
          <p:cNvSpPr>
            <a:spLocks/>
          </p:cNvSpPr>
          <p:nvPr/>
        </p:nvSpPr>
        <p:spPr bwMode="auto">
          <a:xfrm>
            <a:off x="7430839" y="3732213"/>
            <a:ext cx="658812" cy="787400"/>
          </a:xfrm>
          <a:custGeom>
            <a:avLst/>
            <a:gdLst>
              <a:gd name="T0" fmla="*/ 0 w 519"/>
              <a:gd name="T1" fmla="*/ 0 h 590"/>
              <a:gd name="T2" fmla="*/ 189139 w 519"/>
              <a:gd name="T3" fmla="*/ 700653 h 590"/>
              <a:gd name="T4" fmla="*/ 407473 w 519"/>
              <a:gd name="T5" fmla="*/ 517816 h 590"/>
              <a:gd name="T6" fmla="*/ 658812 w 519"/>
              <a:gd name="T7" fmla="*/ 700653 h 590"/>
              <a:gd name="T8" fmla="*/ 0 60000 65536"/>
              <a:gd name="T9" fmla="*/ 0 60000 65536"/>
              <a:gd name="T10" fmla="*/ 0 60000 65536"/>
              <a:gd name="T11" fmla="*/ 0 60000 65536"/>
              <a:gd name="T12" fmla="*/ 0 w 519"/>
              <a:gd name="T13" fmla="*/ 0 h 590"/>
              <a:gd name="T14" fmla="*/ 519 w 519"/>
              <a:gd name="T15" fmla="*/ 590 h 5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9" h="590">
                <a:moveTo>
                  <a:pt x="0" y="0"/>
                </a:moveTo>
                <a:cubicBezTo>
                  <a:pt x="51" y="259"/>
                  <a:pt x="96" y="460"/>
                  <a:pt x="149" y="525"/>
                </a:cubicBezTo>
                <a:cubicBezTo>
                  <a:pt x="202" y="590"/>
                  <a:pt x="259" y="388"/>
                  <a:pt x="321" y="388"/>
                </a:cubicBezTo>
                <a:cubicBezTo>
                  <a:pt x="383" y="388"/>
                  <a:pt x="478" y="496"/>
                  <a:pt x="519" y="525"/>
                </a:cubicBezTo>
              </a:path>
            </a:pathLst>
          </a:custGeom>
          <a:noFill/>
          <a:ln w="38100">
            <a:solidFill>
              <a:srgbClr val="0066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536" name="Oval 7"/>
          <p:cNvSpPr>
            <a:spLocks noChangeArrowheads="1"/>
          </p:cNvSpPr>
          <p:nvPr/>
        </p:nvSpPr>
        <p:spPr bwMode="auto">
          <a:xfrm>
            <a:off x="7268914" y="36449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50" name="Oval 10"/>
          <p:cNvSpPr>
            <a:spLocks noChangeArrowheads="1"/>
          </p:cNvSpPr>
          <p:nvPr/>
        </p:nvSpPr>
        <p:spPr bwMode="auto">
          <a:xfrm>
            <a:off x="7016501" y="4951413"/>
            <a:ext cx="228600" cy="2286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8113464" y="4459288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85" name="Freeform 45"/>
          <p:cNvSpPr>
            <a:spLocks/>
          </p:cNvSpPr>
          <p:nvPr/>
        </p:nvSpPr>
        <p:spPr bwMode="auto">
          <a:xfrm flipH="1">
            <a:off x="7273676" y="4730750"/>
            <a:ext cx="852488" cy="382588"/>
          </a:xfrm>
          <a:custGeom>
            <a:avLst/>
            <a:gdLst>
              <a:gd name="T0" fmla="*/ 0 w 519"/>
              <a:gd name="T1" fmla="*/ 0 h 590"/>
              <a:gd name="T2" fmla="*/ 244741 w 519"/>
              <a:gd name="T3" fmla="*/ 340438 h 590"/>
              <a:gd name="T4" fmla="*/ 527261 w 519"/>
              <a:gd name="T5" fmla="*/ 251600 h 590"/>
              <a:gd name="T6" fmla="*/ 852488 w 519"/>
              <a:gd name="T7" fmla="*/ 340438 h 590"/>
              <a:gd name="T8" fmla="*/ 0 60000 65536"/>
              <a:gd name="T9" fmla="*/ 0 60000 65536"/>
              <a:gd name="T10" fmla="*/ 0 60000 65536"/>
              <a:gd name="T11" fmla="*/ 0 60000 65536"/>
              <a:gd name="T12" fmla="*/ 0 w 519"/>
              <a:gd name="T13" fmla="*/ 0 h 590"/>
              <a:gd name="T14" fmla="*/ 519 w 519"/>
              <a:gd name="T15" fmla="*/ 590 h 5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9" h="590">
                <a:moveTo>
                  <a:pt x="0" y="0"/>
                </a:moveTo>
                <a:cubicBezTo>
                  <a:pt x="51" y="259"/>
                  <a:pt x="96" y="460"/>
                  <a:pt x="149" y="525"/>
                </a:cubicBezTo>
                <a:cubicBezTo>
                  <a:pt x="202" y="590"/>
                  <a:pt x="259" y="388"/>
                  <a:pt x="321" y="388"/>
                </a:cubicBezTo>
                <a:cubicBezTo>
                  <a:pt x="383" y="388"/>
                  <a:pt x="478" y="496"/>
                  <a:pt x="519" y="525"/>
                </a:cubicBezTo>
              </a:path>
            </a:pathLst>
          </a:custGeom>
          <a:noFill/>
          <a:ln w="38100">
            <a:solidFill>
              <a:srgbClr val="0066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892" name="Freeform 52"/>
          <p:cNvSpPr>
            <a:spLocks/>
          </p:cNvSpPr>
          <p:nvPr/>
        </p:nvSpPr>
        <p:spPr bwMode="auto">
          <a:xfrm>
            <a:off x="6678364" y="5078413"/>
            <a:ext cx="795337" cy="1062037"/>
          </a:xfrm>
          <a:custGeom>
            <a:avLst/>
            <a:gdLst>
              <a:gd name="T0" fmla="*/ 407987 w 501"/>
              <a:gd name="T1" fmla="*/ 0 h 669"/>
              <a:gd name="T2" fmla="*/ 3175 w 501"/>
              <a:gd name="T3" fmla="*/ 228600 h 669"/>
              <a:gd name="T4" fmla="*/ 430212 w 501"/>
              <a:gd name="T5" fmla="*/ 696912 h 669"/>
              <a:gd name="T6" fmla="*/ 795337 w 501"/>
              <a:gd name="T7" fmla="*/ 1062037 h 669"/>
              <a:gd name="T8" fmla="*/ 0 60000 65536"/>
              <a:gd name="T9" fmla="*/ 0 60000 65536"/>
              <a:gd name="T10" fmla="*/ 0 60000 65536"/>
              <a:gd name="T11" fmla="*/ 0 60000 65536"/>
              <a:gd name="T12" fmla="*/ 0 w 501"/>
              <a:gd name="T13" fmla="*/ 0 h 669"/>
              <a:gd name="T14" fmla="*/ 501 w 501"/>
              <a:gd name="T15" fmla="*/ 669 h 6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1" h="669">
                <a:moveTo>
                  <a:pt x="257" y="0"/>
                </a:moveTo>
                <a:cubicBezTo>
                  <a:pt x="215" y="24"/>
                  <a:pt x="0" y="71"/>
                  <a:pt x="2" y="144"/>
                </a:cubicBezTo>
                <a:cubicBezTo>
                  <a:pt x="4" y="217"/>
                  <a:pt x="188" y="352"/>
                  <a:pt x="271" y="439"/>
                </a:cubicBezTo>
                <a:cubicBezTo>
                  <a:pt x="354" y="526"/>
                  <a:pt x="453" y="621"/>
                  <a:pt x="501" y="669"/>
                </a:cubicBezTo>
              </a:path>
            </a:pathLst>
          </a:custGeom>
          <a:noFill/>
          <a:ln w="38100">
            <a:solidFill>
              <a:srgbClr val="0066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893" name="Text Box 53"/>
          <p:cNvSpPr txBox="1">
            <a:spLocks noChangeArrowheads="1"/>
          </p:cNvSpPr>
          <p:nvPr/>
        </p:nvSpPr>
        <p:spPr bwMode="auto">
          <a:xfrm>
            <a:off x="8394451" y="43846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chemeClr val="accent2"/>
                </a:solidFill>
              </a:rPr>
              <a:t>u</a:t>
            </a:r>
            <a:endParaRPr lang="ja-JP" altLang="en-US" b="1">
              <a:solidFill>
                <a:schemeClr val="accent2"/>
              </a:solidFill>
            </a:endParaRPr>
          </a:p>
        </p:txBody>
      </p:sp>
      <p:sp>
        <p:nvSpPr>
          <p:cNvPr id="35894" name="Text Box 54"/>
          <p:cNvSpPr txBox="1">
            <a:spLocks noChangeArrowheads="1"/>
          </p:cNvSpPr>
          <p:nvPr/>
        </p:nvSpPr>
        <p:spPr bwMode="auto">
          <a:xfrm>
            <a:off x="6614864" y="45085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chemeClr val="accent2"/>
                </a:solidFill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 animBg="1"/>
      <p:bldP spid="35851" grpId="0" animBg="1"/>
      <p:bldP spid="35854" grpId="0" animBg="1"/>
      <p:bldP spid="35850" grpId="0" animBg="1"/>
      <p:bldP spid="35852" grpId="0" animBg="1"/>
      <p:bldP spid="35885" grpId="0" animBg="1"/>
      <p:bldP spid="35892" grpId="0" animBg="1"/>
      <p:bldP spid="35893" grpId="0"/>
      <p:bldP spid="358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Proof of A*</a:t>
            </a:r>
            <a:r>
              <a:rPr lang="ja-JP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(cond.)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25538"/>
            <a:ext cx="8210550" cy="4724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dirty="0" smtClean="0"/>
              <a:t>Compare th</a:t>
            </a:r>
            <a:r>
              <a:rPr lang="en-US" altLang="ja-JP" sz="2400" dirty="0" smtClean="0"/>
              <a:t>e following two</a:t>
            </a:r>
            <a:endParaRPr lang="en-US" altLang="ja-JP" sz="2400" dirty="0" smtClean="0"/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chemeClr val="accent2"/>
                </a:solidFill>
              </a:rPr>
              <a:t>(</a:t>
            </a:r>
            <a:r>
              <a:rPr lang="en-US" altLang="ja-JP" sz="2400" dirty="0"/>
              <a:t>distance from </a:t>
            </a:r>
            <a:r>
              <a:rPr lang="en-US" altLang="ja-JP" sz="2400" dirty="0" smtClean="0"/>
              <a:t>origin to </a:t>
            </a:r>
            <a:r>
              <a:rPr lang="en-US" altLang="ja-JP" sz="2400" b="1" dirty="0">
                <a:solidFill>
                  <a:schemeClr val="accent2"/>
                </a:solidFill>
              </a:rPr>
              <a:t>v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) </a:t>
            </a:r>
            <a:r>
              <a:rPr lang="en-US" altLang="ja-JP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ja-JP" sz="2400" b="1" dirty="0">
                <a:solidFill>
                  <a:schemeClr val="accent2"/>
                </a:solidFill>
              </a:rPr>
              <a:t> (</a:t>
            </a:r>
            <a:r>
              <a:rPr lang="en-US" altLang="ja-JP" sz="2400" dirty="0"/>
              <a:t>direct distance </a:t>
            </a:r>
            <a:r>
              <a:rPr lang="en-US" altLang="ja-JP" sz="2400" dirty="0" smtClean="0"/>
              <a:t>from </a:t>
            </a:r>
            <a:r>
              <a:rPr lang="en-US" altLang="ja-JP" sz="2400" b="1" dirty="0">
                <a:solidFill>
                  <a:schemeClr val="accent2"/>
                </a:solidFill>
              </a:rPr>
              <a:t>v </a:t>
            </a:r>
            <a:r>
              <a:rPr lang="en-US" altLang="ja-JP" sz="2400" dirty="0" smtClean="0"/>
              <a:t>to </a:t>
            </a:r>
            <a:r>
              <a:rPr lang="en-US" altLang="ja-JP" sz="2400" dirty="0" err="1"/>
              <a:t>dest</a:t>
            </a:r>
            <a:r>
              <a:rPr lang="en-US" altLang="ja-JP" sz="2400" dirty="0"/>
              <a:t>.</a:t>
            </a:r>
            <a:r>
              <a:rPr lang="en-US" altLang="ja-JP" sz="2400" b="1" dirty="0">
                <a:solidFill>
                  <a:schemeClr val="accent2"/>
                </a:solidFill>
              </a:rPr>
              <a:t>)</a:t>
            </a:r>
          </a:p>
          <a:p>
            <a:pPr eaLnBrk="1" hangingPunct="1">
              <a:buNone/>
              <a:defRPr/>
            </a:pPr>
            <a:r>
              <a:rPr lang="en-US" altLang="ja-JP" sz="2400" b="1" dirty="0">
                <a:solidFill>
                  <a:schemeClr val="accent2"/>
                </a:solidFill>
              </a:rPr>
              <a:t>(</a:t>
            </a:r>
            <a:r>
              <a:rPr lang="en-US" altLang="ja-JP" sz="2400" dirty="0"/>
              <a:t>distance from origin to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u) </a:t>
            </a:r>
            <a:r>
              <a:rPr lang="en-US" altLang="ja-JP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ja-JP" sz="2400" b="1" dirty="0">
                <a:solidFill>
                  <a:schemeClr val="accent2"/>
                </a:solidFill>
              </a:rPr>
              <a:t> (</a:t>
            </a:r>
            <a:r>
              <a:rPr lang="en-US" altLang="ja-JP" sz="2400" dirty="0"/>
              <a:t>direct distance from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u </a:t>
            </a:r>
            <a:r>
              <a:rPr lang="en-US" altLang="ja-JP" sz="2400" dirty="0"/>
              <a:t>to </a:t>
            </a:r>
            <a:r>
              <a:rPr lang="en-US" altLang="ja-JP" sz="2400" dirty="0" err="1"/>
              <a:t>dest</a:t>
            </a:r>
            <a:r>
              <a:rPr lang="en-US" altLang="ja-JP" sz="2400" dirty="0" smtClean="0"/>
              <a:t>.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)</a:t>
            </a:r>
            <a:endParaRPr lang="en-US" altLang="ja-JP" sz="2400" b="1" dirty="0">
              <a:solidFill>
                <a:schemeClr val="accent2"/>
              </a:solidFill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1303338" y="6226175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>
            <a:off x="539750" y="3897313"/>
            <a:ext cx="455613" cy="1155700"/>
          </a:xfrm>
          <a:custGeom>
            <a:avLst/>
            <a:gdLst>
              <a:gd name="T0" fmla="*/ 455613 w 287"/>
              <a:gd name="T1" fmla="*/ 0 h 812"/>
              <a:gd name="T2" fmla="*/ 50800 w 287"/>
              <a:gd name="T3" fmla="*/ 229147 h 812"/>
              <a:gd name="T4" fmla="*/ 155575 w 287"/>
              <a:gd name="T5" fmla="*/ 698828 h 812"/>
              <a:gd name="T6" fmla="*/ 246063 w 287"/>
              <a:gd name="T7" fmla="*/ 1155700 h 812"/>
              <a:gd name="T8" fmla="*/ 0 60000 65536"/>
              <a:gd name="T9" fmla="*/ 0 60000 65536"/>
              <a:gd name="T10" fmla="*/ 0 60000 65536"/>
              <a:gd name="T11" fmla="*/ 0 60000 65536"/>
              <a:gd name="T12" fmla="*/ 0 w 287"/>
              <a:gd name="T13" fmla="*/ 0 h 812"/>
              <a:gd name="T14" fmla="*/ 287 w 287"/>
              <a:gd name="T15" fmla="*/ 812 h 8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7" h="812">
                <a:moveTo>
                  <a:pt x="287" y="0"/>
                </a:moveTo>
                <a:cubicBezTo>
                  <a:pt x="245" y="27"/>
                  <a:pt x="64" y="79"/>
                  <a:pt x="32" y="161"/>
                </a:cubicBezTo>
                <a:cubicBezTo>
                  <a:pt x="0" y="243"/>
                  <a:pt x="78" y="383"/>
                  <a:pt x="98" y="491"/>
                </a:cubicBezTo>
                <a:cubicBezTo>
                  <a:pt x="118" y="599"/>
                  <a:pt x="143" y="745"/>
                  <a:pt x="155" y="812"/>
                </a:cubicBezTo>
              </a:path>
            </a:pathLst>
          </a:custGeom>
          <a:noFill/>
          <a:ln w="38100">
            <a:solidFill>
              <a:srgbClr val="0066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844550" y="5395913"/>
            <a:ext cx="463550" cy="7635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559" name="Freeform 7"/>
          <p:cNvSpPr>
            <a:spLocks/>
          </p:cNvSpPr>
          <p:nvPr/>
        </p:nvSpPr>
        <p:spPr bwMode="auto">
          <a:xfrm>
            <a:off x="1089025" y="3884613"/>
            <a:ext cx="658813" cy="787400"/>
          </a:xfrm>
          <a:custGeom>
            <a:avLst/>
            <a:gdLst>
              <a:gd name="T0" fmla="*/ 0 w 519"/>
              <a:gd name="T1" fmla="*/ 0 h 590"/>
              <a:gd name="T2" fmla="*/ 189139 w 519"/>
              <a:gd name="T3" fmla="*/ 700653 h 590"/>
              <a:gd name="T4" fmla="*/ 407474 w 519"/>
              <a:gd name="T5" fmla="*/ 517816 h 590"/>
              <a:gd name="T6" fmla="*/ 658813 w 519"/>
              <a:gd name="T7" fmla="*/ 700653 h 590"/>
              <a:gd name="T8" fmla="*/ 0 60000 65536"/>
              <a:gd name="T9" fmla="*/ 0 60000 65536"/>
              <a:gd name="T10" fmla="*/ 0 60000 65536"/>
              <a:gd name="T11" fmla="*/ 0 60000 65536"/>
              <a:gd name="T12" fmla="*/ 0 w 519"/>
              <a:gd name="T13" fmla="*/ 0 h 590"/>
              <a:gd name="T14" fmla="*/ 519 w 519"/>
              <a:gd name="T15" fmla="*/ 590 h 5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9" h="590">
                <a:moveTo>
                  <a:pt x="0" y="0"/>
                </a:moveTo>
                <a:cubicBezTo>
                  <a:pt x="51" y="259"/>
                  <a:pt x="96" y="460"/>
                  <a:pt x="149" y="525"/>
                </a:cubicBezTo>
                <a:cubicBezTo>
                  <a:pt x="202" y="590"/>
                  <a:pt x="259" y="388"/>
                  <a:pt x="321" y="388"/>
                </a:cubicBezTo>
                <a:cubicBezTo>
                  <a:pt x="383" y="388"/>
                  <a:pt x="478" y="496"/>
                  <a:pt x="519" y="525"/>
                </a:cubicBezTo>
              </a:path>
            </a:pathLst>
          </a:custGeom>
          <a:noFill/>
          <a:ln w="38100">
            <a:solidFill>
              <a:srgbClr val="0066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927100" y="37973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674688" y="5103813"/>
            <a:ext cx="228600" cy="2286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1771650" y="4611688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0" name="Freeform 12"/>
          <p:cNvSpPr>
            <a:spLocks/>
          </p:cNvSpPr>
          <p:nvPr/>
        </p:nvSpPr>
        <p:spPr bwMode="auto">
          <a:xfrm flipH="1">
            <a:off x="2898775" y="4756150"/>
            <a:ext cx="838200" cy="427038"/>
          </a:xfrm>
          <a:custGeom>
            <a:avLst/>
            <a:gdLst>
              <a:gd name="T0" fmla="*/ 0 w 519"/>
              <a:gd name="T1" fmla="*/ 0 h 590"/>
              <a:gd name="T2" fmla="*/ 240639 w 519"/>
              <a:gd name="T3" fmla="*/ 379991 h 590"/>
              <a:gd name="T4" fmla="*/ 518424 w 519"/>
              <a:gd name="T5" fmla="*/ 280832 h 590"/>
              <a:gd name="T6" fmla="*/ 838200 w 519"/>
              <a:gd name="T7" fmla="*/ 379991 h 590"/>
              <a:gd name="T8" fmla="*/ 0 60000 65536"/>
              <a:gd name="T9" fmla="*/ 0 60000 65536"/>
              <a:gd name="T10" fmla="*/ 0 60000 65536"/>
              <a:gd name="T11" fmla="*/ 0 60000 65536"/>
              <a:gd name="T12" fmla="*/ 0 w 519"/>
              <a:gd name="T13" fmla="*/ 0 h 590"/>
              <a:gd name="T14" fmla="*/ 519 w 519"/>
              <a:gd name="T15" fmla="*/ 590 h 5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9" h="590">
                <a:moveTo>
                  <a:pt x="0" y="0"/>
                </a:moveTo>
                <a:cubicBezTo>
                  <a:pt x="51" y="259"/>
                  <a:pt x="96" y="460"/>
                  <a:pt x="149" y="525"/>
                </a:cubicBezTo>
                <a:cubicBezTo>
                  <a:pt x="202" y="590"/>
                  <a:pt x="259" y="388"/>
                  <a:pt x="321" y="388"/>
                </a:cubicBezTo>
                <a:cubicBezTo>
                  <a:pt x="383" y="388"/>
                  <a:pt x="478" y="496"/>
                  <a:pt x="519" y="525"/>
                </a:cubicBezTo>
              </a:path>
            </a:pathLst>
          </a:custGeom>
          <a:noFill/>
          <a:ln w="38100">
            <a:solidFill>
              <a:srgbClr val="0066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484438" y="3724275"/>
            <a:ext cx="1460500" cy="2657475"/>
            <a:chOff x="1791" y="2346"/>
            <a:chExt cx="920" cy="1674"/>
          </a:xfrm>
        </p:grpSpPr>
        <p:sp>
          <p:nvSpPr>
            <p:cNvPr id="23578" name="Oval 13"/>
            <p:cNvSpPr>
              <a:spLocks noChangeArrowheads="1"/>
            </p:cNvSpPr>
            <p:nvPr/>
          </p:nvSpPr>
          <p:spPr bwMode="auto">
            <a:xfrm>
              <a:off x="2272" y="3876"/>
              <a:ext cx="144" cy="144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79" name="Freeform 14"/>
            <p:cNvSpPr>
              <a:spLocks/>
            </p:cNvSpPr>
            <p:nvPr/>
          </p:nvSpPr>
          <p:spPr bwMode="auto">
            <a:xfrm>
              <a:off x="1791" y="2409"/>
              <a:ext cx="287" cy="728"/>
            </a:xfrm>
            <a:custGeom>
              <a:avLst/>
              <a:gdLst>
                <a:gd name="T0" fmla="*/ 287 w 287"/>
                <a:gd name="T1" fmla="*/ 0 h 812"/>
                <a:gd name="T2" fmla="*/ 32 w 287"/>
                <a:gd name="T3" fmla="*/ 144 h 812"/>
                <a:gd name="T4" fmla="*/ 98 w 287"/>
                <a:gd name="T5" fmla="*/ 440 h 812"/>
                <a:gd name="T6" fmla="*/ 155 w 287"/>
                <a:gd name="T7" fmla="*/ 728 h 8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7"/>
                <a:gd name="T13" fmla="*/ 0 h 812"/>
                <a:gd name="T14" fmla="*/ 287 w 287"/>
                <a:gd name="T15" fmla="*/ 812 h 8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7" h="812">
                  <a:moveTo>
                    <a:pt x="287" y="0"/>
                  </a:moveTo>
                  <a:cubicBezTo>
                    <a:pt x="245" y="27"/>
                    <a:pt x="64" y="79"/>
                    <a:pt x="32" y="161"/>
                  </a:cubicBezTo>
                  <a:cubicBezTo>
                    <a:pt x="0" y="243"/>
                    <a:pt x="78" y="383"/>
                    <a:pt x="98" y="491"/>
                  </a:cubicBezTo>
                  <a:cubicBezTo>
                    <a:pt x="118" y="599"/>
                    <a:pt x="143" y="745"/>
                    <a:pt x="155" y="812"/>
                  </a:cubicBez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80" name="Line 15"/>
            <p:cNvSpPr>
              <a:spLocks noChangeShapeType="1"/>
            </p:cNvSpPr>
            <p:nvPr/>
          </p:nvSpPr>
          <p:spPr bwMode="auto">
            <a:xfrm>
              <a:off x="1983" y="3353"/>
              <a:ext cx="292" cy="48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81" name="Freeform 16"/>
            <p:cNvSpPr>
              <a:spLocks/>
            </p:cNvSpPr>
            <p:nvPr/>
          </p:nvSpPr>
          <p:spPr bwMode="auto">
            <a:xfrm>
              <a:off x="2137" y="2401"/>
              <a:ext cx="415" cy="496"/>
            </a:xfrm>
            <a:custGeom>
              <a:avLst/>
              <a:gdLst>
                <a:gd name="T0" fmla="*/ 0 w 519"/>
                <a:gd name="T1" fmla="*/ 0 h 590"/>
                <a:gd name="T2" fmla="*/ 119 w 519"/>
                <a:gd name="T3" fmla="*/ 441 h 590"/>
                <a:gd name="T4" fmla="*/ 257 w 519"/>
                <a:gd name="T5" fmla="*/ 326 h 590"/>
                <a:gd name="T6" fmla="*/ 415 w 519"/>
                <a:gd name="T7" fmla="*/ 441 h 5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9"/>
                <a:gd name="T13" fmla="*/ 0 h 590"/>
                <a:gd name="T14" fmla="*/ 519 w 519"/>
                <a:gd name="T15" fmla="*/ 590 h 5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9" h="590">
                  <a:moveTo>
                    <a:pt x="0" y="0"/>
                  </a:moveTo>
                  <a:cubicBezTo>
                    <a:pt x="51" y="259"/>
                    <a:pt x="96" y="460"/>
                    <a:pt x="149" y="525"/>
                  </a:cubicBezTo>
                  <a:cubicBezTo>
                    <a:pt x="202" y="590"/>
                    <a:pt x="259" y="388"/>
                    <a:pt x="321" y="388"/>
                  </a:cubicBezTo>
                  <a:cubicBezTo>
                    <a:pt x="383" y="388"/>
                    <a:pt x="478" y="496"/>
                    <a:pt x="519" y="525"/>
                  </a:cubicBez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82" name="Oval 17"/>
            <p:cNvSpPr>
              <a:spLocks noChangeArrowheads="1"/>
            </p:cNvSpPr>
            <p:nvPr/>
          </p:nvSpPr>
          <p:spPr bwMode="auto">
            <a:xfrm>
              <a:off x="2035" y="234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83" name="Oval 18"/>
            <p:cNvSpPr>
              <a:spLocks noChangeArrowheads="1"/>
            </p:cNvSpPr>
            <p:nvPr/>
          </p:nvSpPr>
          <p:spPr bwMode="auto">
            <a:xfrm>
              <a:off x="1876" y="3169"/>
              <a:ext cx="144" cy="144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84" name="Oval 19"/>
            <p:cNvSpPr>
              <a:spLocks noChangeArrowheads="1"/>
            </p:cNvSpPr>
            <p:nvPr/>
          </p:nvSpPr>
          <p:spPr bwMode="auto">
            <a:xfrm>
              <a:off x="2567" y="2859"/>
              <a:ext cx="144" cy="14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500563" y="3651250"/>
            <a:ext cx="1460500" cy="2657475"/>
            <a:chOff x="2971" y="2300"/>
            <a:chExt cx="920" cy="1674"/>
          </a:xfrm>
        </p:grpSpPr>
        <p:sp>
          <p:nvSpPr>
            <p:cNvPr id="23571" name="Oval 21"/>
            <p:cNvSpPr>
              <a:spLocks noChangeArrowheads="1"/>
            </p:cNvSpPr>
            <p:nvPr/>
          </p:nvSpPr>
          <p:spPr bwMode="auto">
            <a:xfrm>
              <a:off x="3452" y="3830"/>
              <a:ext cx="144" cy="144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72" name="Freeform 22"/>
            <p:cNvSpPr>
              <a:spLocks/>
            </p:cNvSpPr>
            <p:nvPr/>
          </p:nvSpPr>
          <p:spPr bwMode="auto">
            <a:xfrm>
              <a:off x="2971" y="2363"/>
              <a:ext cx="287" cy="728"/>
            </a:xfrm>
            <a:custGeom>
              <a:avLst/>
              <a:gdLst>
                <a:gd name="T0" fmla="*/ 287 w 287"/>
                <a:gd name="T1" fmla="*/ 0 h 812"/>
                <a:gd name="T2" fmla="*/ 32 w 287"/>
                <a:gd name="T3" fmla="*/ 144 h 812"/>
                <a:gd name="T4" fmla="*/ 98 w 287"/>
                <a:gd name="T5" fmla="*/ 440 h 812"/>
                <a:gd name="T6" fmla="*/ 155 w 287"/>
                <a:gd name="T7" fmla="*/ 728 h 8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7"/>
                <a:gd name="T13" fmla="*/ 0 h 812"/>
                <a:gd name="T14" fmla="*/ 287 w 287"/>
                <a:gd name="T15" fmla="*/ 812 h 8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7" h="812">
                  <a:moveTo>
                    <a:pt x="287" y="0"/>
                  </a:moveTo>
                  <a:cubicBezTo>
                    <a:pt x="245" y="27"/>
                    <a:pt x="64" y="79"/>
                    <a:pt x="32" y="161"/>
                  </a:cubicBezTo>
                  <a:cubicBezTo>
                    <a:pt x="0" y="243"/>
                    <a:pt x="78" y="383"/>
                    <a:pt x="98" y="491"/>
                  </a:cubicBezTo>
                  <a:cubicBezTo>
                    <a:pt x="118" y="599"/>
                    <a:pt x="143" y="745"/>
                    <a:pt x="155" y="812"/>
                  </a:cubicBez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73" name="Freeform 23"/>
            <p:cNvSpPr>
              <a:spLocks/>
            </p:cNvSpPr>
            <p:nvPr/>
          </p:nvSpPr>
          <p:spPr bwMode="auto">
            <a:xfrm>
              <a:off x="3317" y="2355"/>
              <a:ext cx="415" cy="496"/>
            </a:xfrm>
            <a:custGeom>
              <a:avLst/>
              <a:gdLst>
                <a:gd name="T0" fmla="*/ 0 w 519"/>
                <a:gd name="T1" fmla="*/ 0 h 590"/>
                <a:gd name="T2" fmla="*/ 119 w 519"/>
                <a:gd name="T3" fmla="*/ 441 h 590"/>
                <a:gd name="T4" fmla="*/ 257 w 519"/>
                <a:gd name="T5" fmla="*/ 326 h 590"/>
                <a:gd name="T6" fmla="*/ 415 w 519"/>
                <a:gd name="T7" fmla="*/ 441 h 5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9"/>
                <a:gd name="T13" fmla="*/ 0 h 590"/>
                <a:gd name="T14" fmla="*/ 519 w 519"/>
                <a:gd name="T15" fmla="*/ 590 h 5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9" h="590">
                  <a:moveTo>
                    <a:pt x="0" y="0"/>
                  </a:moveTo>
                  <a:cubicBezTo>
                    <a:pt x="51" y="259"/>
                    <a:pt x="96" y="460"/>
                    <a:pt x="149" y="525"/>
                  </a:cubicBezTo>
                  <a:cubicBezTo>
                    <a:pt x="202" y="590"/>
                    <a:pt x="259" y="388"/>
                    <a:pt x="321" y="388"/>
                  </a:cubicBezTo>
                  <a:cubicBezTo>
                    <a:pt x="383" y="388"/>
                    <a:pt x="478" y="496"/>
                    <a:pt x="519" y="525"/>
                  </a:cubicBez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74" name="Oval 24"/>
            <p:cNvSpPr>
              <a:spLocks noChangeArrowheads="1"/>
            </p:cNvSpPr>
            <p:nvPr/>
          </p:nvSpPr>
          <p:spPr bwMode="auto">
            <a:xfrm>
              <a:off x="3215" y="230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75" name="Oval 25"/>
            <p:cNvSpPr>
              <a:spLocks noChangeArrowheads="1"/>
            </p:cNvSpPr>
            <p:nvPr/>
          </p:nvSpPr>
          <p:spPr bwMode="auto">
            <a:xfrm>
              <a:off x="3056" y="3123"/>
              <a:ext cx="144" cy="144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76" name="Oval 26"/>
            <p:cNvSpPr>
              <a:spLocks noChangeArrowheads="1"/>
            </p:cNvSpPr>
            <p:nvPr/>
          </p:nvSpPr>
          <p:spPr bwMode="auto">
            <a:xfrm>
              <a:off x="3747" y="2813"/>
              <a:ext cx="144" cy="14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77" name="Line 27"/>
            <p:cNvSpPr>
              <a:spLocks noChangeShapeType="1"/>
            </p:cNvSpPr>
            <p:nvPr/>
          </p:nvSpPr>
          <p:spPr bwMode="auto">
            <a:xfrm>
              <a:off x="3211" y="3318"/>
              <a:ext cx="246" cy="5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8156" name="Line 28"/>
          <p:cNvSpPr>
            <a:spLocks noChangeShapeType="1"/>
          </p:cNvSpPr>
          <p:nvPr/>
        </p:nvSpPr>
        <p:spPr bwMode="auto">
          <a:xfrm flipV="1">
            <a:off x="4989513" y="4667250"/>
            <a:ext cx="703262" cy="3444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567" name="Freeform 29"/>
          <p:cNvSpPr>
            <a:spLocks/>
          </p:cNvSpPr>
          <p:nvPr/>
        </p:nvSpPr>
        <p:spPr bwMode="auto">
          <a:xfrm flipH="1">
            <a:off x="931863" y="4883150"/>
            <a:ext cx="852487" cy="382588"/>
          </a:xfrm>
          <a:custGeom>
            <a:avLst/>
            <a:gdLst>
              <a:gd name="T0" fmla="*/ 0 w 519"/>
              <a:gd name="T1" fmla="*/ 0 h 590"/>
              <a:gd name="T2" fmla="*/ 244741 w 519"/>
              <a:gd name="T3" fmla="*/ 340438 h 590"/>
              <a:gd name="T4" fmla="*/ 527261 w 519"/>
              <a:gd name="T5" fmla="*/ 251600 h 590"/>
              <a:gd name="T6" fmla="*/ 852487 w 519"/>
              <a:gd name="T7" fmla="*/ 340438 h 590"/>
              <a:gd name="T8" fmla="*/ 0 60000 65536"/>
              <a:gd name="T9" fmla="*/ 0 60000 65536"/>
              <a:gd name="T10" fmla="*/ 0 60000 65536"/>
              <a:gd name="T11" fmla="*/ 0 60000 65536"/>
              <a:gd name="T12" fmla="*/ 0 w 519"/>
              <a:gd name="T13" fmla="*/ 0 h 590"/>
              <a:gd name="T14" fmla="*/ 519 w 519"/>
              <a:gd name="T15" fmla="*/ 590 h 5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9" h="590">
                <a:moveTo>
                  <a:pt x="0" y="0"/>
                </a:moveTo>
                <a:cubicBezTo>
                  <a:pt x="51" y="259"/>
                  <a:pt x="96" y="460"/>
                  <a:pt x="149" y="525"/>
                </a:cubicBezTo>
                <a:cubicBezTo>
                  <a:pt x="202" y="590"/>
                  <a:pt x="259" y="388"/>
                  <a:pt x="321" y="388"/>
                </a:cubicBezTo>
                <a:cubicBezTo>
                  <a:pt x="383" y="388"/>
                  <a:pt x="478" y="496"/>
                  <a:pt x="519" y="525"/>
                </a:cubicBezTo>
              </a:path>
            </a:pathLst>
          </a:custGeom>
          <a:noFill/>
          <a:ln w="38100">
            <a:solidFill>
              <a:srgbClr val="0066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8160" name="Line 32"/>
          <p:cNvSpPr>
            <a:spLocks noChangeShapeType="1"/>
          </p:cNvSpPr>
          <p:nvPr/>
        </p:nvSpPr>
        <p:spPr bwMode="auto">
          <a:xfrm flipV="1">
            <a:off x="2932113" y="4797425"/>
            <a:ext cx="703262" cy="3444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8162" name="Line 34"/>
          <p:cNvSpPr>
            <a:spLocks noChangeShapeType="1"/>
          </p:cNvSpPr>
          <p:nvPr/>
        </p:nvSpPr>
        <p:spPr bwMode="auto">
          <a:xfrm flipH="1">
            <a:off x="5449888" y="4786313"/>
            <a:ext cx="374650" cy="12430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8166" name="Text Box 38"/>
          <p:cNvSpPr txBox="1">
            <a:spLocks noChangeArrowheads="1"/>
          </p:cNvSpPr>
          <p:nvPr/>
        </p:nvSpPr>
        <p:spPr bwMode="auto">
          <a:xfrm>
            <a:off x="6534150" y="4076700"/>
            <a:ext cx="2422458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chemeClr val="accent2"/>
                </a:solidFill>
              </a:rPr>
              <a:t>u</a:t>
            </a:r>
            <a:r>
              <a:rPr lang="en-US" altLang="ja-JP" dirty="0"/>
              <a:t> </a:t>
            </a:r>
            <a:r>
              <a:rPr lang="en-US" altLang="ja-JP" dirty="0" smtClean="0"/>
              <a:t>has to be visited</a:t>
            </a:r>
          </a:p>
          <a:p>
            <a:pPr>
              <a:defRPr/>
            </a:pPr>
            <a:r>
              <a:rPr lang="en-US" altLang="ja-JP" dirty="0" smtClean="0"/>
              <a:t>earlier than </a:t>
            </a:r>
            <a:r>
              <a:rPr lang="en-US" altLang="ja-JP" b="1" dirty="0" smtClean="0">
                <a:solidFill>
                  <a:schemeClr val="accent2"/>
                </a:solidFill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0" grpId="0" animBg="1"/>
      <p:bldP spid="48140" grpId="1" animBg="1"/>
      <p:bldP spid="48156" grpId="0" animBg="1"/>
      <p:bldP spid="48156" grpId="1" animBg="1"/>
      <p:bldP spid="48160" grpId="0" animBg="1"/>
      <p:bldP spid="481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More Greedy </a:t>
            </a: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A* Algorithm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893175" cy="2914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</a:t>
            </a:r>
            <a:r>
              <a:rPr lang="en-US" altLang="ja-JP" sz="2400" dirty="0" smtClean="0"/>
              <a:t>In reality, the direction to the destination has more priority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ja-JP" altLang="en-US" sz="2400" dirty="0" smtClean="0"/>
              <a:t>　　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</a:t>
            </a:r>
            <a:r>
              <a:rPr lang="en-US" altLang="ja-JP" sz="2400" dirty="0" smtClean="0"/>
              <a:t>give more attention to the direct distance to destination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Use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(</a:t>
            </a:r>
            <a:r>
              <a:rPr lang="en-US" altLang="ja-JP" sz="2400" dirty="0" smtClean="0"/>
              <a:t>distance </a:t>
            </a:r>
            <a:r>
              <a:rPr lang="en-US" altLang="ja-JP" sz="2400" dirty="0"/>
              <a:t>from origin</a:t>
            </a:r>
            <a:r>
              <a:rPr lang="en-US" altLang="ja-JP" sz="2400" b="1" dirty="0">
                <a:solidFill>
                  <a:schemeClr val="accent2"/>
                </a:solidFill>
              </a:rPr>
              <a:t>) </a:t>
            </a:r>
            <a:r>
              <a:rPr lang="en-US" altLang="ja-JP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ja-JP" sz="2400" b="1" dirty="0">
                <a:solidFill>
                  <a:schemeClr val="accent2"/>
                </a:solidFill>
              </a:rPr>
              <a:t> (</a:t>
            </a:r>
            <a:r>
              <a:rPr lang="en-US" altLang="ja-JP" sz="2400" dirty="0"/>
              <a:t>direct distance to </a:t>
            </a:r>
            <a:r>
              <a:rPr lang="en-US" altLang="ja-JP" sz="2400" dirty="0" err="1"/>
              <a:t>dest</a:t>
            </a:r>
            <a:r>
              <a:rPr lang="en-US" altLang="ja-JP" sz="2400" dirty="0" smtClean="0"/>
              <a:t>.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)</a:t>
            </a:r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×</a:t>
            </a:r>
            <a:r>
              <a:rPr lang="en-US" altLang="ja-JP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  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/>
              <a:t>(</a:t>
            </a:r>
            <a:r>
              <a:rPr lang="en-US" altLang="ja-JP" sz="2400" b="1" dirty="0">
                <a:solidFill>
                  <a:schemeClr val="accent2"/>
                </a:solidFill>
              </a:rPr>
              <a:t>α</a:t>
            </a:r>
            <a:r>
              <a:rPr lang="en-US" altLang="ja-JP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&gt;</a:t>
            </a:r>
            <a:r>
              <a:rPr lang="en-US" altLang="ja-JP" sz="2400" b="1" dirty="0">
                <a:solidFill>
                  <a:schemeClr val="accent2"/>
                </a:solidFill>
              </a:rPr>
              <a:t>1</a:t>
            </a:r>
            <a:r>
              <a:rPr lang="en-US" altLang="ja-JP" sz="2400" dirty="0"/>
              <a:t>)</a:t>
            </a:r>
            <a:endParaRPr lang="en-US" altLang="ja-JP" sz="24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ja-JP" alt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Actual distance</a:t>
            </a:r>
            <a:r>
              <a:rPr lang="ja-JP" altLang="en-US" sz="2400" dirty="0" smtClean="0"/>
              <a:t>　 </a:t>
            </a:r>
            <a:r>
              <a:rPr lang="ja-JP" alt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≧</a:t>
            </a:r>
            <a:r>
              <a:rPr lang="en-US" altLang="ja-JP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？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　</a:t>
            </a:r>
            <a:r>
              <a:rPr lang="en-US" altLang="ja-JP" sz="2400" dirty="0" smtClean="0"/>
              <a:t>direct distance </a:t>
            </a:r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×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</a:t>
            </a:r>
            <a:endParaRPr lang="ja-JP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ja-JP" altLang="en-US" sz="2400" dirty="0" smtClean="0"/>
              <a:t>　　 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</a:t>
            </a:r>
            <a:r>
              <a:rPr lang="en-US" altLang="ja-JP" sz="2400" dirty="0" smtClean="0"/>
              <a:t>the proof collapse</a:t>
            </a:r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1957388" y="4454525"/>
            <a:ext cx="1851025" cy="681038"/>
          </a:xfrm>
          <a:prstGeom prst="ellipse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581" name="Oval 7"/>
          <p:cNvSpPr>
            <a:spLocks noChangeArrowheads="1"/>
          </p:cNvSpPr>
          <p:nvPr/>
        </p:nvSpPr>
        <p:spPr bwMode="auto">
          <a:xfrm>
            <a:off x="2341563" y="4652963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582" name="Oval 8"/>
          <p:cNvSpPr>
            <a:spLocks noChangeArrowheads="1"/>
          </p:cNvSpPr>
          <p:nvPr/>
        </p:nvSpPr>
        <p:spPr bwMode="auto">
          <a:xfrm>
            <a:off x="5999163" y="4652963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583" name="Freeform 9"/>
          <p:cNvSpPr>
            <a:spLocks/>
          </p:cNvSpPr>
          <p:nvPr/>
        </p:nvSpPr>
        <p:spPr bwMode="auto">
          <a:xfrm>
            <a:off x="2470150" y="4767263"/>
            <a:ext cx="1198563" cy="303212"/>
          </a:xfrm>
          <a:custGeom>
            <a:avLst/>
            <a:gdLst>
              <a:gd name="T0" fmla="*/ 0 w 755"/>
              <a:gd name="T1" fmla="*/ 0 h 191"/>
              <a:gd name="T2" fmla="*/ 344488 w 755"/>
              <a:gd name="T3" fmla="*/ 300037 h 191"/>
              <a:gd name="T4" fmla="*/ 644525 w 755"/>
              <a:gd name="T5" fmla="*/ 15875 h 191"/>
              <a:gd name="T6" fmla="*/ 1198563 w 755"/>
              <a:gd name="T7" fmla="*/ 300037 h 191"/>
              <a:gd name="T8" fmla="*/ 0 60000 65536"/>
              <a:gd name="T9" fmla="*/ 0 60000 65536"/>
              <a:gd name="T10" fmla="*/ 0 60000 65536"/>
              <a:gd name="T11" fmla="*/ 0 60000 65536"/>
              <a:gd name="T12" fmla="*/ 0 w 755"/>
              <a:gd name="T13" fmla="*/ 0 h 191"/>
              <a:gd name="T14" fmla="*/ 755 w 755"/>
              <a:gd name="T15" fmla="*/ 191 h 1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5" h="191">
                <a:moveTo>
                  <a:pt x="0" y="0"/>
                </a:moveTo>
                <a:cubicBezTo>
                  <a:pt x="74" y="93"/>
                  <a:pt x="149" y="187"/>
                  <a:pt x="217" y="189"/>
                </a:cubicBezTo>
                <a:cubicBezTo>
                  <a:pt x="285" y="191"/>
                  <a:pt x="316" y="10"/>
                  <a:pt x="406" y="10"/>
                </a:cubicBezTo>
                <a:cubicBezTo>
                  <a:pt x="496" y="10"/>
                  <a:pt x="625" y="99"/>
                  <a:pt x="755" y="189"/>
                </a:cubicBezTo>
              </a:path>
            </a:pathLst>
          </a:cu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584" name="Oval 10"/>
          <p:cNvSpPr>
            <a:spLocks noChangeArrowheads="1"/>
          </p:cNvSpPr>
          <p:nvPr/>
        </p:nvSpPr>
        <p:spPr bwMode="auto">
          <a:xfrm>
            <a:off x="3573463" y="4954588"/>
            <a:ext cx="228600" cy="2286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585" name="Line 11"/>
          <p:cNvSpPr>
            <a:spLocks noChangeShapeType="1"/>
          </p:cNvSpPr>
          <p:nvPr/>
        </p:nvSpPr>
        <p:spPr bwMode="auto">
          <a:xfrm flipV="1">
            <a:off x="3924300" y="4797425"/>
            <a:ext cx="1963738" cy="255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586" name="Oval 12"/>
          <p:cNvSpPr>
            <a:spLocks noChangeArrowheads="1"/>
          </p:cNvSpPr>
          <p:nvPr/>
        </p:nvSpPr>
        <p:spPr bwMode="auto">
          <a:xfrm>
            <a:off x="3560763" y="4432300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587" name="Oval 13"/>
          <p:cNvSpPr>
            <a:spLocks noChangeArrowheads="1"/>
          </p:cNvSpPr>
          <p:nvPr/>
        </p:nvSpPr>
        <p:spPr bwMode="auto">
          <a:xfrm>
            <a:off x="3338513" y="5287963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5165725" y="4894263"/>
            <a:ext cx="695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b="1">
                <a:solidFill>
                  <a:srgbClr val="FF0000"/>
                </a:solidFill>
              </a:rPr>
              <a:t>×</a:t>
            </a:r>
            <a:r>
              <a:rPr lang="en-US" altLang="ja-JP" sz="2000" b="1">
                <a:solidFill>
                  <a:srgbClr val="FF0000"/>
                </a:solidFill>
              </a:rPr>
              <a:t>α</a:t>
            </a:r>
            <a:endParaRPr lang="ja-JP" altLang="en-US" sz="2000" b="1">
              <a:solidFill>
                <a:srgbClr val="FF0000"/>
              </a:solidFill>
            </a:endParaRP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703263" y="5700713"/>
            <a:ext cx="7397750" cy="90486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b="1" dirty="0" smtClean="0"/>
              <a:t>Possibly fail, but rarely happens</a:t>
            </a:r>
          </a:p>
          <a:p>
            <a:pPr>
              <a:spcBef>
                <a:spcPct val="20000"/>
              </a:spcBef>
              <a:defRPr/>
            </a:pPr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ja-JP" b="1" dirty="0" smtClean="0"/>
              <a:t>Search space is reduced 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80" grpId="0"/>
      <p:bldP spid="3688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 Two Layers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7992566" cy="3022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We usually use some by-pass or highway, mov</a:t>
            </a:r>
            <a:r>
              <a:rPr lang="en-US" altLang="ja-JP" sz="2400" dirty="0" smtClean="0"/>
              <a:t>e to far places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>
                <a:solidFill>
                  <a:srgbClr val="FF0000"/>
                </a:solidFill>
                <a:sym typeface="Wingdings" pitchFamily="2" charset="2"/>
              </a:rPr>
              <a:t>　 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dirty="0" smtClean="0">
                <a:solidFill>
                  <a:srgbClr val="FF0000"/>
                </a:solidFill>
                <a:sym typeface="Wingdings" pitchFamily="2" charset="2"/>
              </a:rPr>
              <a:t>　</a:t>
            </a:r>
            <a:r>
              <a:rPr lang="en-US" altLang="ja-JP" sz="2400" dirty="0" smtClean="0">
                <a:sym typeface="Wingdings" pitchFamily="2" charset="2"/>
              </a:rPr>
              <a:t>Shall we skip small road at the middle of </a:t>
            </a:r>
            <a:r>
              <a:rPr lang="en-US" altLang="ja-JP" sz="2400" dirty="0" smtClean="0"/>
              <a:t>origin and destination</a:t>
            </a:r>
            <a:endParaRPr lang="ja-JP" altLang="en-US" sz="2400" dirty="0" smtClean="0"/>
          </a:p>
          <a:p>
            <a:pPr eaLnBrk="1" hangingPunct="1"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On the other hand, small roads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400" dirty="0" smtClean="0"/>
              <a:t> are important near by origin 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and destination</a:t>
            </a:r>
          </a:p>
          <a:p>
            <a:pPr eaLnBrk="1" hangingPunct="1">
              <a:buFontTx/>
              <a:buNone/>
              <a:defRPr/>
            </a:pPr>
            <a:endParaRPr lang="ja-JP" altLang="en-US" sz="2400" dirty="0" smtClean="0"/>
          </a:p>
        </p:txBody>
      </p:sp>
      <p:pic>
        <p:nvPicPr>
          <p:cNvPr id="25604" name="Picture 14" descr="jap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9663" y="2598738"/>
            <a:ext cx="3860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Oval 15"/>
          <p:cNvSpPr>
            <a:spLocks noChangeArrowheads="1"/>
          </p:cNvSpPr>
          <p:nvPr/>
        </p:nvSpPr>
        <p:spPr bwMode="auto">
          <a:xfrm>
            <a:off x="7278688" y="48228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06" name="Oval 16"/>
          <p:cNvSpPr>
            <a:spLocks noChangeArrowheads="1"/>
          </p:cNvSpPr>
          <p:nvPr/>
        </p:nvSpPr>
        <p:spPr bwMode="auto">
          <a:xfrm>
            <a:off x="5449888" y="57372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Layers for Big/Small Roads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1" y="1126331"/>
            <a:ext cx="8564562" cy="15097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Partition the road network into two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/>
              <a:t>　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①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Layer for highways, </a:t>
            </a:r>
            <a:r>
              <a:rPr lang="en-US" altLang="ja-JP" sz="2400" dirty="0" smtClean="0"/>
              <a:t>b</a:t>
            </a:r>
            <a:r>
              <a:rPr lang="en-US" altLang="ja-JP" sz="2400" dirty="0" smtClean="0"/>
              <a:t>y-pass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and</a:t>
            </a:r>
            <a:r>
              <a:rPr lang="en-US" altLang="ja-JP" sz="2400" dirty="0" smtClean="0"/>
              <a:t> main streets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dirty="0" smtClean="0"/>
              <a:t>　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②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Layer for all roads</a:t>
            </a:r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068638"/>
            <a:ext cx="3703638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997200"/>
            <a:ext cx="33655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067175" y="2395538"/>
            <a:ext cx="4142481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dirty="0" smtClean="0"/>
              <a:t>How do we connect two layers</a:t>
            </a:r>
            <a:endParaRPr lang="ja-JP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Usage of Layers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988" y="1125538"/>
            <a:ext cx="8564562" cy="18653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sz="2400" b="1" dirty="0" smtClean="0">
                <a:solidFill>
                  <a:schemeClr val="accent2"/>
                </a:solidFill>
              </a:rPr>
              <a:t>① </a:t>
            </a:r>
            <a:r>
              <a:rPr lang="en-US" altLang="ja-JP" sz="2400" dirty="0" smtClean="0"/>
              <a:t>Find the entrance of highway, nearest to the origin</a:t>
            </a:r>
          </a:p>
          <a:p>
            <a:pPr eaLnBrk="1" hangingPunct="1">
              <a:buFontTx/>
              <a:buNone/>
            </a:pPr>
            <a:r>
              <a:rPr lang="ja-JP" altLang="en-US" sz="2400" b="1" dirty="0" smtClean="0">
                <a:solidFill>
                  <a:schemeClr val="accent2"/>
                </a:solidFill>
              </a:rPr>
              <a:t>② </a:t>
            </a:r>
            <a:r>
              <a:rPr lang="en-US" altLang="ja-JP" sz="2400" dirty="0" smtClean="0"/>
              <a:t>Find the exit of highway, nearest to the destination</a:t>
            </a:r>
          </a:p>
          <a:p>
            <a:pPr eaLnBrk="1" hangingPunct="1">
              <a:buFontTx/>
              <a:buNone/>
            </a:pPr>
            <a:r>
              <a:rPr lang="ja-JP" altLang="en-US" sz="2400" b="1" dirty="0" smtClean="0">
                <a:solidFill>
                  <a:schemeClr val="accent2"/>
                </a:solidFill>
              </a:rPr>
              <a:t>③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Find the shortest path from the entrance to the exit</a:t>
            </a:r>
          </a:p>
        </p:txBody>
      </p:sp>
      <p:sp>
        <p:nvSpPr>
          <p:cNvPr id="27652" name="Freeform 7"/>
          <p:cNvSpPr>
            <a:spLocks/>
          </p:cNvSpPr>
          <p:nvPr/>
        </p:nvSpPr>
        <p:spPr bwMode="auto">
          <a:xfrm>
            <a:off x="404813" y="2708275"/>
            <a:ext cx="8364537" cy="2401888"/>
          </a:xfrm>
          <a:custGeom>
            <a:avLst/>
            <a:gdLst>
              <a:gd name="T0" fmla="*/ 0 w 5269"/>
              <a:gd name="T1" fmla="*/ 0 h 1513"/>
              <a:gd name="T2" fmla="*/ 1379537 w 5269"/>
              <a:gd name="T3" fmla="*/ 674688 h 1513"/>
              <a:gd name="T4" fmla="*/ 3117849 w 5269"/>
              <a:gd name="T5" fmla="*/ 330200 h 1513"/>
              <a:gd name="T6" fmla="*/ 4406900 w 5269"/>
              <a:gd name="T7" fmla="*/ 449263 h 1513"/>
              <a:gd name="T8" fmla="*/ 5351462 w 5269"/>
              <a:gd name="T9" fmla="*/ 1289050 h 1513"/>
              <a:gd name="T10" fmla="*/ 5546724 w 5269"/>
              <a:gd name="T11" fmla="*/ 2038351 h 1513"/>
              <a:gd name="T12" fmla="*/ 6086474 w 5269"/>
              <a:gd name="T13" fmla="*/ 2338388 h 1513"/>
              <a:gd name="T14" fmla="*/ 7480300 w 5269"/>
              <a:gd name="T15" fmla="*/ 2247901 h 1513"/>
              <a:gd name="T16" fmla="*/ 8364537 w 5269"/>
              <a:gd name="T17" fmla="*/ 1409700 h 15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269"/>
              <a:gd name="T28" fmla="*/ 0 h 1513"/>
              <a:gd name="T29" fmla="*/ 5269 w 5269"/>
              <a:gd name="T30" fmla="*/ 1513 h 15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269" h="1513">
                <a:moveTo>
                  <a:pt x="0" y="0"/>
                </a:moveTo>
                <a:cubicBezTo>
                  <a:pt x="271" y="195"/>
                  <a:pt x="542" y="390"/>
                  <a:pt x="869" y="425"/>
                </a:cubicBezTo>
                <a:cubicBezTo>
                  <a:pt x="1196" y="460"/>
                  <a:pt x="1646" y="232"/>
                  <a:pt x="1964" y="208"/>
                </a:cubicBezTo>
                <a:cubicBezTo>
                  <a:pt x="2282" y="184"/>
                  <a:pt x="2541" y="182"/>
                  <a:pt x="2776" y="283"/>
                </a:cubicBezTo>
                <a:cubicBezTo>
                  <a:pt x="3011" y="384"/>
                  <a:pt x="3251" y="645"/>
                  <a:pt x="3371" y="812"/>
                </a:cubicBezTo>
                <a:cubicBezTo>
                  <a:pt x="3491" y="979"/>
                  <a:pt x="3417" y="1174"/>
                  <a:pt x="3494" y="1284"/>
                </a:cubicBezTo>
                <a:cubicBezTo>
                  <a:pt x="3571" y="1394"/>
                  <a:pt x="3631" y="1451"/>
                  <a:pt x="3834" y="1473"/>
                </a:cubicBezTo>
                <a:cubicBezTo>
                  <a:pt x="4037" y="1495"/>
                  <a:pt x="4473" y="1513"/>
                  <a:pt x="4712" y="1416"/>
                </a:cubicBezTo>
                <a:cubicBezTo>
                  <a:pt x="4951" y="1319"/>
                  <a:pt x="5176" y="976"/>
                  <a:pt x="5269" y="888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1979613" y="3265488"/>
            <a:ext cx="215900" cy="212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7885113" y="4778375"/>
            <a:ext cx="215900" cy="212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873125" y="5884217"/>
            <a:ext cx="739775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ja-JP" b="1" dirty="0" smtClean="0"/>
              <a:t>Nearest entrance/exit does not always give the best</a:t>
            </a: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V="1">
            <a:off x="1476375" y="3500438"/>
            <a:ext cx="503238" cy="649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57" name="Oval 6"/>
          <p:cNvSpPr>
            <a:spLocks noChangeArrowheads="1"/>
          </p:cNvSpPr>
          <p:nvPr/>
        </p:nvSpPr>
        <p:spPr bwMode="auto">
          <a:xfrm>
            <a:off x="1319213" y="4041775"/>
            <a:ext cx="300037" cy="285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7524750" y="3717925"/>
            <a:ext cx="360363" cy="1006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59" name="Oval 8"/>
          <p:cNvSpPr>
            <a:spLocks noChangeArrowheads="1"/>
          </p:cNvSpPr>
          <p:nvPr/>
        </p:nvSpPr>
        <p:spPr bwMode="auto">
          <a:xfrm>
            <a:off x="7380288" y="3554413"/>
            <a:ext cx="300037" cy="285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 animBg="1"/>
      <p:bldP spid="39946" grpId="0" animBg="1"/>
      <p:bldP spid="39947" grpId="0" animBg="1"/>
      <p:bldP spid="39948" grpId="0" animBg="1"/>
      <p:bldP spid="399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Advanced </a:t>
            </a:r>
            <a:r>
              <a:rPr lang="en-US" altLang="ja-JP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Usege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438" y="1125538"/>
            <a:ext cx="7664450" cy="25669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①</a:t>
            </a:r>
            <a:r>
              <a:rPr lang="ja-JP" altLang="en-US" sz="2400" b="1" dirty="0" smtClean="0"/>
              <a:t> </a:t>
            </a:r>
            <a:r>
              <a:rPr lang="en-US" altLang="ja-JP" sz="2400" dirty="0"/>
              <a:t>Find the </a:t>
            </a:r>
            <a:r>
              <a:rPr lang="en-US" altLang="ja-JP" sz="2400" dirty="0" smtClean="0"/>
              <a:t>entrances </a:t>
            </a:r>
            <a:r>
              <a:rPr lang="en-US" altLang="ja-JP" sz="2400" dirty="0"/>
              <a:t>of </a:t>
            </a:r>
            <a:r>
              <a:rPr lang="en-US" altLang="ja-JP" sz="2400" dirty="0" smtClean="0"/>
              <a:t>highway and the shortest paths from origin to them, that are near by the origin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ja-JP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②</a:t>
            </a:r>
            <a:r>
              <a:rPr lang="ja-JP" altLang="en-US" sz="2400" dirty="0" smtClean="0"/>
              <a:t> </a:t>
            </a:r>
            <a:r>
              <a:rPr lang="en-US" altLang="ja-JP" sz="2400" dirty="0"/>
              <a:t>Find the </a:t>
            </a:r>
            <a:r>
              <a:rPr lang="en-US" altLang="ja-JP" sz="2400" dirty="0" smtClean="0"/>
              <a:t>exits </a:t>
            </a:r>
            <a:r>
              <a:rPr lang="en-US" altLang="ja-JP" sz="2400" dirty="0"/>
              <a:t>of highway and the shortest paths </a:t>
            </a:r>
            <a:r>
              <a:rPr lang="en-US" altLang="ja-JP" sz="2400" dirty="0" smtClean="0"/>
              <a:t>from them to destination, </a:t>
            </a:r>
            <a:r>
              <a:rPr lang="en-US" altLang="ja-JP" sz="2400" dirty="0"/>
              <a:t>that are near by the </a:t>
            </a:r>
            <a:r>
              <a:rPr lang="en-US" altLang="ja-JP" sz="2400" dirty="0" smtClean="0"/>
              <a:t>destination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③ </a:t>
            </a:r>
            <a:r>
              <a:rPr lang="en-US" altLang="ja-JP" sz="2400" dirty="0" smtClean="0"/>
              <a:t>Find shortest paths between entrances and exits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</p:txBody>
      </p:sp>
      <p:sp>
        <p:nvSpPr>
          <p:cNvPr id="28676" name="Freeform 5"/>
          <p:cNvSpPr>
            <a:spLocks/>
          </p:cNvSpPr>
          <p:nvPr/>
        </p:nvSpPr>
        <p:spPr bwMode="auto">
          <a:xfrm>
            <a:off x="404813" y="4167188"/>
            <a:ext cx="8364537" cy="2401887"/>
          </a:xfrm>
          <a:custGeom>
            <a:avLst/>
            <a:gdLst>
              <a:gd name="T0" fmla="*/ 0 w 5269"/>
              <a:gd name="T1" fmla="*/ 0 h 1513"/>
              <a:gd name="T2" fmla="*/ 1379537 w 5269"/>
              <a:gd name="T3" fmla="*/ 674687 h 1513"/>
              <a:gd name="T4" fmla="*/ 3117849 w 5269"/>
              <a:gd name="T5" fmla="*/ 330200 h 1513"/>
              <a:gd name="T6" fmla="*/ 4406900 w 5269"/>
              <a:gd name="T7" fmla="*/ 449262 h 1513"/>
              <a:gd name="T8" fmla="*/ 5351462 w 5269"/>
              <a:gd name="T9" fmla="*/ 1289050 h 1513"/>
              <a:gd name="T10" fmla="*/ 5546724 w 5269"/>
              <a:gd name="T11" fmla="*/ 2038350 h 1513"/>
              <a:gd name="T12" fmla="*/ 6086474 w 5269"/>
              <a:gd name="T13" fmla="*/ 2338387 h 1513"/>
              <a:gd name="T14" fmla="*/ 7480300 w 5269"/>
              <a:gd name="T15" fmla="*/ 2247900 h 1513"/>
              <a:gd name="T16" fmla="*/ 8364537 w 5269"/>
              <a:gd name="T17" fmla="*/ 1409700 h 15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269"/>
              <a:gd name="T28" fmla="*/ 0 h 1513"/>
              <a:gd name="T29" fmla="*/ 5269 w 5269"/>
              <a:gd name="T30" fmla="*/ 1513 h 15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269" h="1513">
                <a:moveTo>
                  <a:pt x="0" y="0"/>
                </a:moveTo>
                <a:cubicBezTo>
                  <a:pt x="271" y="195"/>
                  <a:pt x="542" y="390"/>
                  <a:pt x="869" y="425"/>
                </a:cubicBezTo>
                <a:cubicBezTo>
                  <a:pt x="1196" y="460"/>
                  <a:pt x="1646" y="232"/>
                  <a:pt x="1964" y="208"/>
                </a:cubicBezTo>
                <a:cubicBezTo>
                  <a:pt x="2282" y="184"/>
                  <a:pt x="2541" y="182"/>
                  <a:pt x="2776" y="283"/>
                </a:cubicBezTo>
                <a:cubicBezTo>
                  <a:pt x="3011" y="384"/>
                  <a:pt x="3251" y="645"/>
                  <a:pt x="3371" y="812"/>
                </a:cubicBezTo>
                <a:cubicBezTo>
                  <a:pt x="3491" y="979"/>
                  <a:pt x="3417" y="1174"/>
                  <a:pt x="3494" y="1284"/>
                </a:cubicBezTo>
                <a:cubicBezTo>
                  <a:pt x="3571" y="1394"/>
                  <a:pt x="3631" y="1451"/>
                  <a:pt x="3834" y="1473"/>
                </a:cubicBezTo>
                <a:cubicBezTo>
                  <a:pt x="4037" y="1495"/>
                  <a:pt x="4473" y="1513"/>
                  <a:pt x="4712" y="1416"/>
                </a:cubicBezTo>
                <a:cubicBezTo>
                  <a:pt x="4951" y="1319"/>
                  <a:pt x="5176" y="976"/>
                  <a:pt x="5269" y="888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677" name="Freeform 9"/>
          <p:cNvSpPr>
            <a:spLocks/>
          </p:cNvSpPr>
          <p:nvPr/>
        </p:nvSpPr>
        <p:spPr bwMode="auto">
          <a:xfrm>
            <a:off x="735013" y="3567113"/>
            <a:ext cx="4946650" cy="3043237"/>
          </a:xfrm>
          <a:custGeom>
            <a:avLst/>
            <a:gdLst>
              <a:gd name="T0" fmla="*/ 0 w 3116"/>
              <a:gd name="T1" fmla="*/ 2819400 h 1917"/>
              <a:gd name="T2" fmla="*/ 928688 w 3116"/>
              <a:gd name="T3" fmla="*/ 3043237 h 1917"/>
              <a:gd name="T4" fmla="*/ 2022475 w 3116"/>
              <a:gd name="T5" fmla="*/ 2819400 h 1917"/>
              <a:gd name="T6" fmla="*/ 2878137 w 3116"/>
              <a:gd name="T7" fmla="*/ 2098675 h 1917"/>
              <a:gd name="T8" fmla="*/ 3911600 w 3116"/>
              <a:gd name="T9" fmla="*/ 765175 h 1917"/>
              <a:gd name="T10" fmla="*/ 4737100 w 3116"/>
              <a:gd name="T11" fmla="*/ 420688 h 1917"/>
              <a:gd name="T12" fmla="*/ 4946650 w 3116"/>
              <a:gd name="T13" fmla="*/ 0 h 19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16"/>
              <a:gd name="T22" fmla="*/ 0 h 1917"/>
              <a:gd name="T23" fmla="*/ 3116 w 3116"/>
              <a:gd name="T24" fmla="*/ 1917 h 19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16" h="1917">
                <a:moveTo>
                  <a:pt x="0" y="1776"/>
                </a:moveTo>
                <a:cubicBezTo>
                  <a:pt x="186" y="1846"/>
                  <a:pt x="373" y="1917"/>
                  <a:pt x="585" y="1917"/>
                </a:cubicBezTo>
                <a:cubicBezTo>
                  <a:pt x="797" y="1917"/>
                  <a:pt x="1069" y="1875"/>
                  <a:pt x="1274" y="1776"/>
                </a:cubicBezTo>
                <a:cubicBezTo>
                  <a:pt x="1479" y="1677"/>
                  <a:pt x="1615" y="1538"/>
                  <a:pt x="1813" y="1322"/>
                </a:cubicBezTo>
                <a:cubicBezTo>
                  <a:pt x="2011" y="1106"/>
                  <a:pt x="2269" y="658"/>
                  <a:pt x="2464" y="482"/>
                </a:cubicBezTo>
                <a:cubicBezTo>
                  <a:pt x="2659" y="306"/>
                  <a:pt x="2875" y="345"/>
                  <a:pt x="2984" y="265"/>
                </a:cubicBezTo>
                <a:cubicBezTo>
                  <a:pt x="3093" y="185"/>
                  <a:pt x="3104" y="92"/>
                  <a:pt x="3116" y="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917575" y="4454525"/>
            <a:ext cx="1576388" cy="2203450"/>
            <a:chOff x="578" y="2806"/>
            <a:chExt cx="993" cy="1388"/>
          </a:xfrm>
        </p:grpSpPr>
        <p:sp>
          <p:nvSpPr>
            <p:cNvPr id="28686" name="Oval 7"/>
            <p:cNvSpPr>
              <a:spLocks noChangeArrowheads="1"/>
            </p:cNvSpPr>
            <p:nvPr/>
          </p:nvSpPr>
          <p:spPr bwMode="auto">
            <a:xfrm>
              <a:off x="972" y="2966"/>
              <a:ext cx="123" cy="1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87" name="Oval 8"/>
            <p:cNvSpPr>
              <a:spLocks noChangeArrowheads="1"/>
            </p:cNvSpPr>
            <p:nvPr/>
          </p:nvSpPr>
          <p:spPr bwMode="auto">
            <a:xfrm>
              <a:off x="578" y="2806"/>
              <a:ext cx="123" cy="1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88" name="Oval 10"/>
            <p:cNvSpPr>
              <a:spLocks noChangeArrowheads="1"/>
            </p:cNvSpPr>
            <p:nvPr/>
          </p:nvSpPr>
          <p:spPr bwMode="auto">
            <a:xfrm>
              <a:off x="823" y="4072"/>
              <a:ext cx="123" cy="1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89" name="Oval 11"/>
            <p:cNvSpPr>
              <a:spLocks noChangeArrowheads="1"/>
            </p:cNvSpPr>
            <p:nvPr/>
          </p:nvSpPr>
          <p:spPr bwMode="auto">
            <a:xfrm>
              <a:off x="1448" y="4035"/>
              <a:ext cx="123" cy="1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90" name="Line 16"/>
            <p:cNvSpPr>
              <a:spLocks noChangeShapeType="1"/>
            </p:cNvSpPr>
            <p:nvPr/>
          </p:nvSpPr>
          <p:spPr bwMode="auto">
            <a:xfrm flipH="1" flipV="1">
              <a:off x="657" y="2976"/>
              <a:ext cx="227" cy="5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691" name="Line 17"/>
            <p:cNvSpPr>
              <a:spLocks noChangeShapeType="1"/>
            </p:cNvSpPr>
            <p:nvPr/>
          </p:nvSpPr>
          <p:spPr bwMode="auto">
            <a:xfrm flipV="1">
              <a:off x="930" y="3112"/>
              <a:ext cx="90" cy="4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692" name="Line 18"/>
            <p:cNvSpPr>
              <a:spLocks noChangeShapeType="1"/>
            </p:cNvSpPr>
            <p:nvPr/>
          </p:nvSpPr>
          <p:spPr bwMode="auto">
            <a:xfrm>
              <a:off x="930" y="3567"/>
              <a:ext cx="453" cy="4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693" name="Line 19"/>
            <p:cNvSpPr>
              <a:spLocks noChangeShapeType="1"/>
            </p:cNvSpPr>
            <p:nvPr/>
          </p:nvSpPr>
          <p:spPr bwMode="auto">
            <a:xfrm>
              <a:off x="884" y="3521"/>
              <a:ext cx="0" cy="4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824538" y="5373688"/>
            <a:ext cx="2487612" cy="920750"/>
            <a:chOff x="3669" y="3385"/>
            <a:chExt cx="1567" cy="580"/>
          </a:xfrm>
        </p:grpSpPr>
        <p:sp>
          <p:nvSpPr>
            <p:cNvPr id="28682" name="Oval 12"/>
            <p:cNvSpPr>
              <a:spLocks noChangeArrowheads="1"/>
            </p:cNvSpPr>
            <p:nvPr/>
          </p:nvSpPr>
          <p:spPr bwMode="auto">
            <a:xfrm>
              <a:off x="3669" y="3790"/>
              <a:ext cx="123" cy="1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83" name="Oval 13"/>
            <p:cNvSpPr>
              <a:spLocks noChangeArrowheads="1"/>
            </p:cNvSpPr>
            <p:nvPr/>
          </p:nvSpPr>
          <p:spPr bwMode="auto">
            <a:xfrm>
              <a:off x="5113" y="3843"/>
              <a:ext cx="123" cy="1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84" name="Line 20"/>
            <p:cNvSpPr>
              <a:spLocks noChangeShapeType="1"/>
            </p:cNvSpPr>
            <p:nvPr/>
          </p:nvSpPr>
          <p:spPr bwMode="auto">
            <a:xfrm flipH="1">
              <a:off x="3833" y="3385"/>
              <a:ext cx="861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685" name="Line 21"/>
            <p:cNvSpPr>
              <a:spLocks noChangeShapeType="1"/>
            </p:cNvSpPr>
            <p:nvPr/>
          </p:nvSpPr>
          <p:spPr bwMode="auto">
            <a:xfrm>
              <a:off x="4694" y="3385"/>
              <a:ext cx="409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8680" name="Oval 4"/>
          <p:cNvSpPr>
            <a:spLocks noChangeArrowheads="1"/>
          </p:cNvSpPr>
          <p:nvPr/>
        </p:nvSpPr>
        <p:spPr bwMode="auto">
          <a:xfrm>
            <a:off x="1319213" y="5500688"/>
            <a:ext cx="239712" cy="271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81" name="Oval 6"/>
          <p:cNvSpPr>
            <a:spLocks noChangeArrowheads="1"/>
          </p:cNvSpPr>
          <p:nvPr/>
        </p:nvSpPr>
        <p:spPr bwMode="auto">
          <a:xfrm>
            <a:off x="7318375" y="5232400"/>
            <a:ext cx="300038" cy="285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Define Layers Mathematically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438" y="1125538"/>
            <a:ext cx="8169275" cy="25669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</a:t>
            </a:r>
            <a:r>
              <a:rPr lang="en-US" altLang="ja-JP" sz="2400" dirty="0" smtClean="0"/>
              <a:t>The classification to layers depends on the labels of the roads </a:t>
            </a:r>
            <a:r>
              <a:rPr lang="en-US" altLang="ja-JP" sz="2400" dirty="0" smtClean="0"/>
              <a:t>given by humen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</a:t>
            </a:r>
            <a:r>
              <a:rPr lang="en-US" altLang="ja-JP" sz="2400" dirty="0" smtClean="0"/>
              <a:t>can we mathematically define?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</a:t>
            </a:r>
            <a:r>
              <a:rPr lang="en-US" altLang="ja-JP" sz="2400" dirty="0" smtClean="0"/>
              <a:t>can we make a model without loss of optimality?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Characterize the roads, that are used in the middle of the shortest paths connecting distant origins and destinations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</p:txBody>
      </p:sp>
      <p:sp>
        <p:nvSpPr>
          <p:cNvPr id="29700" name="Freeform 4"/>
          <p:cNvSpPr>
            <a:spLocks/>
          </p:cNvSpPr>
          <p:nvPr/>
        </p:nvSpPr>
        <p:spPr bwMode="auto">
          <a:xfrm>
            <a:off x="404813" y="4167188"/>
            <a:ext cx="8364537" cy="2401887"/>
          </a:xfrm>
          <a:custGeom>
            <a:avLst/>
            <a:gdLst>
              <a:gd name="T0" fmla="*/ 0 w 5269"/>
              <a:gd name="T1" fmla="*/ 0 h 1513"/>
              <a:gd name="T2" fmla="*/ 1379537 w 5269"/>
              <a:gd name="T3" fmla="*/ 674687 h 1513"/>
              <a:gd name="T4" fmla="*/ 3117849 w 5269"/>
              <a:gd name="T5" fmla="*/ 330200 h 1513"/>
              <a:gd name="T6" fmla="*/ 4406900 w 5269"/>
              <a:gd name="T7" fmla="*/ 449262 h 1513"/>
              <a:gd name="T8" fmla="*/ 5351462 w 5269"/>
              <a:gd name="T9" fmla="*/ 1289050 h 1513"/>
              <a:gd name="T10" fmla="*/ 5546724 w 5269"/>
              <a:gd name="T11" fmla="*/ 2038350 h 1513"/>
              <a:gd name="T12" fmla="*/ 6086474 w 5269"/>
              <a:gd name="T13" fmla="*/ 2338387 h 1513"/>
              <a:gd name="T14" fmla="*/ 7480300 w 5269"/>
              <a:gd name="T15" fmla="*/ 2247900 h 1513"/>
              <a:gd name="T16" fmla="*/ 8364537 w 5269"/>
              <a:gd name="T17" fmla="*/ 1409700 h 15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269"/>
              <a:gd name="T28" fmla="*/ 0 h 1513"/>
              <a:gd name="T29" fmla="*/ 5269 w 5269"/>
              <a:gd name="T30" fmla="*/ 1513 h 15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269" h="1513">
                <a:moveTo>
                  <a:pt x="0" y="0"/>
                </a:moveTo>
                <a:cubicBezTo>
                  <a:pt x="271" y="195"/>
                  <a:pt x="542" y="390"/>
                  <a:pt x="869" y="425"/>
                </a:cubicBezTo>
                <a:cubicBezTo>
                  <a:pt x="1196" y="460"/>
                  <a:pt x="1646" y="232"/>
                  <a:pt x="1964" y="208"/>
                </a:cubicBezTo>
                <a:cubicBezTo>
                  <a:pt x="2282" y="184"/>
                  <a:pt x="2541" y="182"/>
                  <a:pt x="2776" y="283"/>
                </a:cubicBezTo>
                <a:cubicBezTo>
                  <a:pt x="3011" y="384"/>
                  <a:pt x="3251" y="645"/>
                  <a:pt x="3371" y="812"/>
                </a:cubicBezTo>
                <a:cubicBezTo>
                  <a:pt x="3491" y="979"/>
                  <a:pt x="3417" y="1174"/>
                  <a:pt x="3494" y="1284"/>
                </a:cubicBezTo>
                <a:cubicBezTo>
                  <a:pt x="3571" y="1394"/>
                  <a:pt x="3631" y="1451"/>
                  <a:pt x="3834" y="1473"/>
                </a:cubicBezTo>
                <a:cubicBezTo>
                  <a:pt x="4037" y="1495"/>
                  <a:pt x="4473" y="1513"/>
                  <a:pt x="4712" y="1416"/>
                </a:cubicBezTo>
                <a:cubicBezTo>
                  <a:pt x="4951" y="1319"/>
                  <a:pt x="5176" y="976"/>
                  <a:pt x="5269" y="888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701" name="Freeform 5"/>
          <p:cNvSpPr>
            <a:spLocks/>
          </p:cNvSpPr>
          <p:nvPr/>
        </p:nvSpPr>
        <p:spPr bwMode="auto">
          <a:xfrm>
            <a:off x="735013" y="3971865"/>
            <a:ext cx="5570917" cy="2638486"/>
          </a:xfrm>
          <a:custGeom>
            <a:avLst/>
            <a:gdLst>
              <a:gd name="T0" fmla="*/ 0 w 3116"/>
              <a:gd name="T1" fmla="*/ 2819400 h 1917"/>
              <a:gd name="T2" fmla="*/ 928688 w 3116"/>
              <a:gd name="T3" fmla="*/ 3043237 h 1917"/>
              <a:gd name="T4" fmla="*/ 2022475 w 3116"/>
              <a:gd name="T5" fmla="*/ 2819400 h 1917"/>
              <a:gd name="T6" fmla="*/ 2878137 w 3116"/>
              <a:gd name="T7" fmla="*/ 2098675 h 1917"/>
              <a:gd name="T8" fmla="*/ 3911600 w 3116"/>
              <a:gd name="T9" fmla="*/ 765175 h 1917"/>
              <a:gd name="T10" fmla="*/ 4737100 w 3116"/>
              <a:gd name="T11" fmla="*/ 420688 h 1917"/>
              <a:gd name="T12" fmla="*/ 4946650 w 3116"/>
              <a:gd name="T13" fmla="*/ 0 h 19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16"/>
              <a:gd name="T22" fmla="*/ 0 h 1917"/>
              <a:gd name="T23" fmla="*/ 3116 w 3116"/>
              <a:gd name="T24" fmla="*/ 1917 h 1917"/>
              <a:gd name="connsiteX0" fmla="*/ 0 w 11262"/>
              <a:gd name="connsiteY0" fmla="*/ 7934 h 8670"/>
              <a:gd name="connsiteX1" fmla="*/ 1877 w 11262"/>
              <a:gd name="connsiteY1" fmla="*/ 8670 h 8670"/>
              <a:gd name="connsiteX2" fmla="*/ 4089 w 11262"/>
              <a:gd name="connsiteY2" fmla="*/ 7934 h 8670"/>
              <a:gd name="connsiteX3" fmla="*/ 5818 w 11262"/>
              <a:gd name="connsiteY3" fmla="*/ 5566 h 8670"/>
              <a:gd name="connsiteX4" fmla="*/ 7908 w 11262"/>
              <a:gd name="connsiteY4" fmla="*/ 1184 h 8670"/>
              <a:gd name="connsiteX5" fmla="*/ 9576 w 11262"/>
              <a:gd name="connsiteY5" fmla="*/ 52 h 8670"/>
              <a:gd name="connsiteX6" fmla="*/ 11262 w 11262"/>
              <a:gd name="connsiteY6" fmla="*/ 1418 h 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62" h="8670">
                <a:moveTo>
                  <a:pt x="0" y="7934"/>
                </a:moveTo>
                <a:cubicBezTo>
                  <a:pt x="597" y="8300"/>
                  <a:pt x="1197" y="8670"/>
                  <a:pt x="1877" y="8670"/>
                </a:cubicBezTo>
                <a:cubicBezTo>
                  <a:pt x="2558" y="8670"/>
                  <a:pt x="3431" y="8451"/>
                  <a:pt x="4089" y="7934"/>
                </a:cubicBezTo>
                <a:cubicBezTo>
                  <a:pt x="4746" y="7418"/>
                  <a:pt x="5183" y="6693"/>
                  <a:pt x="5818" y="5566"/>
                </a:cubicBezTo>
                <a:cubicBezTo>
                  <a:pt x="6454" y="4439"/>
                  <a:pt x="7282" y="2102"/>
                  <a:pt x="7908" y="1184"/>
                </a:cubicBezTo>
                <a:cubicBezTo>
                  <a:pt x="8533" y="266"/>
                  <a:pt x="9227" y="470"/>
                  <a:pt x="9576" y="52"/>
                </a:cubicBezTo>
                <a:cubicBezTo>
                  <a:pt x="9926" y="-365"/>
                  <a:pt x="11223" y="1898"/>
                  <a:pt x="11262" y="1418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917575" y="4454525"/>
            <a:ext cx="1576388" cy="2203450"/>
            <a:chOff x="578" y="2806"/>
            <a:chExt cx="993" cy="1388"/>
          </a:xfrm>
        </p:grpSpPr>
        <p:sp>
          <p:nvSpPr>
            <p:cNvPr id="29710" name="Oval 7"/>
            <p:cNvSpPr>
              <a:spLocks noChangeArrowheads="1"/>
            </p:cNvSpPr>
            <p:nvPr/>
          </p:nvSpPr>
          <p:spPr bwMode="auto">
            <a:xfrm>
              <a:off x="972" y="2966"/>
              <a:ext cx="123" cy="1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11" name="Oval 8"/>
            <p:cNvSpPr>
              <a:spLocks noChangeArrowheads="1"/>
            </p:cNvSpPr>
            <p:nvPr/>
          </p:nvSpPr>
          <p:spPr bwMode="auto">
            <a:xfrm>
              <a:off x="578" y="2806"/>
              <a:ext cx="123" cy="1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12" name="Oval 9"/>
            <p:cNvSpPr>
              <a:spLocks noChangeArrowheads="1"/>
            </p:cNvSpPr>
            <p:nvPr/>
          </p:nvSpPr>
          <p:spPr bwMode="auto">
            <a:xfrm>
              <a:off x="823" y="4072"/>
              <a:ext cx="123" cy="1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13" name="Oval 10"/>
            <p:cNvSpPr>
              <a:spLocks noChangeArrowheads="1"/>
            </p:cNvSpPr>
            <p:nvPr/>
          </p:nvSpPr>
          <p:spPr bwMode="auto">
            <a:xfrm>
              <a:off x="1448" y="4035"/>
              <a:ext cx="123" cy="1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14" name="Line 11"/>
            <p:cNvSpPr>
              <a:spLocks noChangeShapeType="1"/>
            </p:cNvSpPr>
            <p:nvPr/>
          </p:nvSpPr>
          <p:spPr bwMode="auto">
            <a:xfrm flipH="1" flipV="1">
              <a:off x="657" y="2976"/>
              <a:ext cx="227" cy="5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715" name="Line 12"/>
            <p:cNvSpPr>
              <a:spLocks noChangeShapeType="1"/>
            </p:cNvSpPr>
            <p:nvPr/>
          </p:nvSpPr>
          <p:spPr bwMode="auto">
            <a:xfrm flipV="1">
              <a:off x="930" y="3112"/>
              <a:ext cx="90" cy="4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716" name="Line 13"/>
            <p:cNvSpPr>
              <a:spLocks noChangeShapeType="1"/>
            </p:cNvSpPr>
            <p:nvPr/>
          </p:nvSpPr>
          <p:spPr bwMode="auto">
            <a:xfrm>
              <a:off x="930" y="3567"/>
              <a:ext cx="453" cy="4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717" name="Line 14"/>
            <p:cNvSpPr>
              <a:spLocks noChangeShapeType="1"/>
            </p:cNvSpPr>
            <p:nvPr/>
          </p:nvSpPr>
          <p:spPr bwMode="auto">
            <a:xfrm>
              <a:off x="884" y="3521"/>
              <a:ext cx="0" cy="4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9703" name="Group 15"/>
          <p:cNvGrpSpPr>
            <a:grpSpLocks/>
          </p:cNvGrpSpPr>
          <p:nvPr/>
        </p:nvGrpSpPr>
        <p:grpSpPr bwMode="auto">
          <a:xfrm>
            <a:off x="5824538" y="5373688"/>
            <a:ext cx="2487612" cy="920750"/>
            <a:chOff x="3669" y="3385"/>
            <a:chExt cx="1567" cy="580"/>
          </a:xfrm>
        </p:grpSpPr>
        <p:sp>
          <p:nvSpPr>
            <p:cNvPr id="29706" name="Oval 16"/>
            <p:cNvSpPr>
              <a:spLocks noChangeArrowheads="1"/>
            </p:cNvSpPr>
            <p:nvPr/>
          </p:nvSpPr>
          <p:spPr bwMode="auto">
            <a:xfrm>
              <a:off x="3669" y="3790"/>
              <a:ext cx="123" cy="1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07" name="Oval 17"/>
            <p:cNvSpPr>
              <a:spLocks noChangeArrowheads="1"/>
            </p:cNvSpPr>
            <p:nvPr/>
          </p:nvSpPr>
          <p:spPr bwMode="auto">
            <a:xfrm>
              <a:off x="5113" y="3843"/>
              <a:ext cx="123" cy="12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08" name="Line 18"/>
            <p:cNvSpPr>
              <a:spLocks noChangeShapeType="1"/>
            </p:cNvSpPr>
            <p:nvPr/>
          </p:nvSpPr>
          <p:spPr bwMode="auto">
            <a:xfrm flipH="1">
              <a:off x="3833" y="3385"/>
              <a:ext cx="861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709" name="Line 19"/>
            <p:cNvSpPr>
              <a:spLocks noChangeShapeType="1"/>
            </p:cNvSpPr>
            <p:nvPr/>
          </p:nvSpPr>
          <p:spPr bwMode="auto">
            <a:xfrm>
              <a:off x="4694" y="3385"/>
              <a:ext cx="409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9704" name="Oval 20"/>
          <p:cNvSpPr>
            <a:spLocks noChangeArrowheads="1"/>
          </p:cNvSpPr>
          <p:nvPr/>
        </p:nvSpPr>
        <p:spPr bwMode="auto">
          <a:xfrm>
            <a:off x="1319213" y="5500688"/>
            <a:ext cx="239712" cy="271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05" name="Oval 21"/>
          <p:cNvSpPr>
            <a:spLocks noChangeArrowheads="1"/>
          </p:cNvSpPr>
          <p:nvPr/>
        </p:nvSpPr>
        <p:spPr bwMode="auto">
          <a:xfrm>
            <a:off x="7318375" y="5232400"/>
            <a:ext cx="300038" cy="285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Long Distance Travel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313738" cy="3095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Layer method takes reduces the edges to be cared in the middle of the search, to go to far places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</a:t>
            </a:r>
            <a:r>
              <a:rPr lang="en-US" altLang="ja-JP" sz="2400" dirty="0" smtClean="0"/>
              <a:t>Extract all edges that can be used in the middle of searches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The computation cost is the problem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 </a:t>
            </a:r>
            <a:r>
              <a:rPr lang="en-US" altLang="ja-JP" sz="2400" dirty="0" smtClean="0"/>
              <a:t>Navigation use the result many times, so the heavy preparation does not matter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We consider some methods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dirty="0" smtClean="0"/>
              <a:t>takes much cost bu</a:t>
            </a:r>
            <a:r>
              <a:rPr lang="en-US" altLang="ja-JP" sz="2400" dirty="0" smtClean="0"/>
              <a:t>t select such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dirty="0" smtClean="0"/>
              <a:t>edges perfectly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</p:txBody>
      </p:sp>
      <p:sp>
        <p:nvSpPr>
          <p:cNvPr id="30724" name="Freeform 4"/>
          <p:cNvSpPr>
            <a:spLocks/>
          </p:cNvSpPr>
          <p:nvPr/>
        </p:nvSpPr>
        <p:spPr bwMode="auto">
          <a:xfrm>
            <a:off x="4811713" y="4616450"/>
            <a:ext cx="3957637" cy="1952625"/>
          </a:xfrm>
          <a:custGeom>
            <a:avLst/>
            <a:gdLst>
              <a:gd name="T0" fmla="*/ 0 w 2493"/>
              <a:gd name="T1" fmla="*/ 0 h 1230"/>
              <a:gd name="T2" fmla="*/ 944562 w 2493"/>
              <a:gd name="T3" fmla="*/ 839788 h 1230"/>
              <a:gd name="T4" fmla="*/ 1139825 w 2493"/>
              <a:gd name="T5" fmla="*/ 1589087 h 1230"/>
              <a:gd name="T6" fmla="*/ 1679575 w 2493"/>
              <a:gd name="T7" fmla="*/ 1889125 h 1230"/>
              <a:gd name="T8" fmla="*/ 3073399 w 2493"/>
              <a:gd name="T9" fmla="*/ 1798638 h 1230"/>
              <a:gd name="T10" fmla="*/ 3957637 w 2493"/>
              <a:gd name="T11" fmla="*/ 960438 h 12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93"/>
              <a:gd name="T19" fmla="*/ 0 h 1230"/>
              <a:gd name="T20" fmla="*/ 2493 w 2493"/>
              <a:gd name="T21" fmla="*/ 1230 h 12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93" h="1230">
                <a:moveTo>
                  <a:pt x="0" y="0"/>
                </a:moveTo>
                <a:cubicBezTo>
                  <a:pt x="99" y="88"/>
                  <a:pt x="475" y="362"/>
                  <a:pt x="595" y="529"/>
                </a:cubicBezTo>
                <a:cubicBezTo>
                  <a:pt x="715" y="696"/>
                  <a:pt x="641" y="891"/>
                  <a:pt x="718" y="1001"/>
                </a:cubicBezTo>
                <a:cubicBezTo>
                  <a:pt x="795" y="1111"/>
                  <a:pt x="855" y="1168"/>
                  <a:pt x="1058" y="1190"/>
                </a:cubicBezTo>
                <a:cubicBezTo>
                  <a:pt x="1261" y="1212"/>
                  <a:pt x="1697" y="1230"/>
                  <a:pt x="1936" y="1133"/>
                </a:cubicBezTo>
                <a:cubicBezTo>
                  <a:pt x="2175" y="1036"/>
                  <a:pt x="2400" y="693"/>
                  <a:pt x="2493" y="605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25" name="Oval 16"/>
          <p:cNvSpPr>
            <a:spLocks noChangeArrowheads="1"/>
          </p:cNvSpPr>
          <p:nvPr/>
        </p:nvSpPr>
        <p:spPr bwMode="auto">
          <a:xfrm>
            <a:off x="5824538" y="6016625"/>
            <a:ext cx="195262" cy="1936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26" name="Oval 17"/>
          <p:cNvSpPr>
            <a:spLocks noChangeArrowheads="1"/>
          </p:cNvSpPr>
          <p:nvPr/>
        </p:nvSpPr>
        <p:spPr bwMode="auto">
          <a:xfrm>
            <a:off x="8116888" y="6100763"/>
            <a:ext cx="195262" cy="1936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27" name="Line 18"/>
          <p:cNvSpPr>
            <a:spLocks noChangeShapeType="1"/>
          </p:cNvSpPr>
          <p:nvPr/>
        </p:nvSpPr>
        <p:spPr bwMode="auto">
          <a:xfrm flipV="1">
            <a:off x="4500563" y="6164263"/>
            <a:ext cx="1150937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28" name="Line 19"/>
          <p:cNvSpPr>
            <a:spLocks noChangeShapeType="1"/>
          </p:cNvSpPr>
          <p:nvPr/>
        </p:nvSpPr>
        <p:spPr bwMode="auto">
          <a:xfrm>
            <a:off x="8101013" y="5373688"/>
            <a:ext cx="71437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29" name="Oval 21"/>
          <p:cNvSpPr>
            <a:spLocks noChangeArrowheads="1"/>
          </p:cNvSpPr>
          <p:nvPr/>
        </p:nvSpPr>
        <p:spPr bwMode="auto">
          <a:xfrm>
            <a:off x="7956550" y="5229225"/>
            <a:ext cx="300038" cy="285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30" name="Oval 22"/>
          <p:cNvSpPr>
            <a:spLocks noChangeArrowheads="1"/>
          </p:cNvSpPr>
          <p:nvPr/>
        </p:nvSpPr>
        <p:spPr bwMode="auto">
          <a:xfrm>
            <a:off x="4356100" y="6021388"/>
            <a:ext cx="300038" cy="285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0" name="Oval 12"/>
          <p:cNvSpPr>
            <a:spLocks noChangeArrowheads="1"/>
          </p:cNvSpPr>
          <p:nvPr/>
        </p:nvSpPr>
        <p:spPr bwMode="auto">
          <a:xfrm>
            <a:off x="4643438" y="5157788"/>
            <a:ext cx="3167062" cy="13684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61" name="Oval 13"/>
          <p:cNvSpPr>
            <a:spLocks noChangeArrowheads="1"/>
          </p:cNvSpPr>
          <p:nvPr/>
        </p:nvSpPr>
        <p:spPr bwMode="auto">
          <a:xfrm>
            <a:off x="6083300" y="5734050"/>
            <a:ext cx="300038" cy="285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748" name="Oval 11"/>
          <p:cNvSpPr>
            <a:spLocks noChangeArrowheads="1"/>
          </p:cNvSpPr>
          <p:nvPr/>
        </p:nvSpPr>
        <p:spPr bwMode="auto">
          <a:xfrm>
            <a:off x="900113" y="5229225"/>
            <a:ext cx="3167062" cy="13684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Construct </a:t>
            </a: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highways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352730" cy="3527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dirty="0" smtClean="0"/>
              <a:t>Consider search result by </a:t>
            </a:r>
            <a:r>
              <a:rPr lang="en-US" altLang="ja-JP" sz="2400" dirty="0" err="1" smtClean="0"/>
              <a:t>Dijkstra</a:t>
            </a:r>
            <a:r>
              <a:rPr lang="en-US" altLang="ja-JP" sz="2400" dirty="0" smtClean="0"/>
              <a:t> algorithm starting from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dirty="0" smtClean="0"/>
              <a:t> 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 </a:t>
            </a:r>
            <a:r>
              <a:rPr lang="en-US" altLang="ja-JP" sz="2400" dirty="0" smtClean="0"/>
              <a:t>regard edges connected to vertices of rank at most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from origin or destination </a:t>
            </a:r>
            <a:r>
              <a:rPr lang="en-US" altLang="ja-JP" sz="2400" b="1" dirty="0" smtClean="0"/>
              <a:t>”for short distance”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 </a:t>
            </a: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dirty="0" smtClean="0"/>
              <a:t> 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</a:t>
            </a:r>
            <a:r>
              <a:rPr lang="en-US" altLang="ja-JP" sz="2400" dirty="0" smtClean="0"/>
              <a:t> the other edges in some shortest path </a:t>
            </a:r>
            <a:r>
              <a:rPr lang="en-US" altLang="ja-JP" sz="2400" b="1" dirty="0" smtClean="0"/>
              <a:t>“for long distance”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</a:t>
            </a:r>
            <a:r>
              <a:rPr lang="en-US" altLang="ja-JP" sz="2400" dirty="0" err="1" smtClean="0"/>
              <a:t>Dijkstra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s</a:t>
            </a:r>
            <a:r>
              <a:rPr lang="en-US" altLang="ja-JP" sz="2400" dirty="0" smtClean="0"/>
              <a:t>earch from each vertex until rank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</a:t>
            </a:r>
            <a:r>
              <a:rPr lang="en-US" altLang="ja-JP" sz="2400" dirty="0" smtClean="0"/>
              <a:t>, then we obtain all edges for long distance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</a:t>
            </a:r>
            <a:r>
              <a:rPr lang="en-US" altLang="ja-JP" sz="2400" dirty="0" smtClean="0"/>
              <a:t>Use only long distance edges after rank </a:t>
            </a:r>
            <a:r>
              <a:rPr lang="en-US" altLang="ja-JP" sz="2400" b="1" dirty="0">
                <a:solidFill>
                  <a:schemeClr val="accent2"/>
                </a:solidFill>
              </a:rPr>
              <a:t>k</a:t>
            </a:r>
            <a:r>
              <a:rPr lang="en-US" altLang="ja-JP" sz="2400" dirty="0" smtClean="0"/>
              <a:t> in the </a:t>
            </a:r>
            <a:r>
              <a:rPr lang="en-US" altLang="ja-JP" sz="2400" dirty="0" err="1" smtClean="0"/>
              <a:t>Dijkstra</a:t>
            </a:r>
            <a:r>
              <a:rPr lang="en-US" altLang="ja-JP" sz="2400" dirty="0" smtClean="0"/>
              <a:t> search</a:t>
            </a:r>
          </a:p>
        </p:txBody>
      </p:sp>
      <p:sp>
        <p:nvSpPr>
          <p:cNvPr id="31751" name="Oval 5"/>
          <p:cNvSpPr>
            <a:spLocks noChangeArrowheads="1"/>
          </p:cNvSpPr>
          <p:nvPr/>
        </p:nvSpPr>
        <p:spPr bwMode="auto">
          <a:xfrm>
            <a:off x="4787900" y="5805488"/>
            <a:ext cx="195263" cy="1936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752" name="Line 7"/>
          <p:cNvSpPr>
            <a:spLocks noChangeShapeType="1"/>
          </p:cNvSpPr>
          <p:nvPr/>
        </p:nvSpPr>
        <p:spPr bwMode="auto">
          <a:xfrm flipV="1">
            <a:off x="3924300" y="5876925"/>
            <a:ext cx="792163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53" name="Oval 10"/>
          <p:cNvSpPr>
            <a:spLocks noChangeArrowheads="1"/>
          </p:cNvSpPr>
          <p:nvPr/>
        </p:nvSpPr>
        <p:spPr bwMode="auto">
          <a:xfrm>
            <a:off x="2339975" y="5805488"/>
            <a:ext cx="300038" cy="285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754" name="Text Box 14"/>
          <p:cNvSpPr txBox="1">
            <a:spLocks noChangeArrowheads="1"/>
          </p:cNvSpPr>
          <p:nvPr/>
        </p:nvSpPr>
        <p:spPr bwMode="auto">
          <a:xfrm>
            <a:off x="250825" y="5373688"/>
            <a:ext cx="10567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rank </a:t>
            </a:r>
            <a:r>
              <a:rPr lang="en-US" altLang="ja-JP" b="1" dirty="0" smtClean="0">
                <a:solidFill>
                  <a:schemeClr val="accent2"/>
                </a:solidFill>
              </a:rPr>
              <a:t>k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31755" name="Oval 15"/>
          <p:cNvSpPr>
            <a:spLocks noChangeArrowheads="1"/>
          </p:cNvSpPr>
          <p:nvPr/>
        </p:nvSpPr>
        <p:spPr bwMode="auto">
          <a:xfrm>
            <a:off x="3635375" y="5899150"/>
            <a:ext cx="195263" cy="1936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756" name="Line 16"/>
          <p:cNvSpPr>
            <a:spLocks noChangeShapeType="1"/>
          </p:cNvSpPr>
          <p:nvPr/>
        </p:nvSpPr>
        <p:spPr bwMode="auto">
          <a:xfrm flipV="1">
            <a:off x="3851275" y="5516563"/>
            <a:ext cx="360363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57" name="Line 17"/>
          <p:cNvSpPr>
            <a:spLocks noChangeShapeType="1"/>
          </p:cNvSpPr>
          <p:nvPr/>
        </p:nvSpPr>
        <p:spPr bwMode="auto">
          <a:xfrm flipV="1">
            <a:off x="3563938" y="5299075"/>
            <a:ext cx="360362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58" name="Line 18"/>
          <p:cNvSpPr>
            <a:spLocks noChangeShapeType="1"/>
          </p:cNvSpPr>
          <p:nvPr/>
        </p:nvSpPr>
        <p:spPr bwMode="auto">
          <a:xfrm flipV="1">
            <a:off x="3203575" y="5154613"/>
            <a:ext cx="360363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59" name="Line 19"/>
          <p:cNvSpPr>
            <a:spLocks noChangeShapeType="1"/>
          </p:cNvSpPr>
          <p:nvPr/>
        </p:nvSpPr>
        <p:spPr bwMode="auto">
          <a:xfrm flipV="1">
            <a:off x="2843213" y="5083175"/>
            <a:ext cx="360362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0" grpId="0" animBg="1"/>
      <p:bldP spid="532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Shortest Path cond.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413"/>
            <a:ext cx="8353300" cy="3352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Input: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 network, edge distance, origin, destination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Output: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an edge set, forming a path</a:t>
            </a:r>
            <a:endParaRPr lang="ja-JP" altLang="en-US" sz="2400" dirty="0" smtClean="0"/>
          </a:p>
          <a:p>
            <a:pPr eaLnBrk="1" hangingPunct="1"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objective: 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minimize the sum of distance of the path to be output</a:t>
            </a:r>
            <a:endParaRPr lang="ja-JP" altLang="en-US" sz="2400" dirty="0" smtClean="0"/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constraints: 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edge set output has to be a path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143000" y="4572000"/>
            <a:ext cx="5334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609600" y="5181600"/>
            <a:ext cx="3429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609600" y="6172200"/>
            <a:ext cx="1295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1905000" y="4648200"/>
            <a:ext cx="381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>
            <a:off x="457200" y="5181600"/>
            <a:ext cx="3048000" cy="876300"/>
          </a:xfrm>
          <a:custGeom>
            <a:avLst/>
            <a:gdLst>
              <a:gd name="T0" fmla="*/ 3048000 w 1920"/>
              <a:gd name="T1" fmla="*/ 0 h 552"/>
              <a:gd name="T2" fmla="*/ 2286000 w 1920"/>
              <a:gd name="T3" fmla="*/ 762000 h 552"/>
              <a:gd name="T4" fmla="*/ 1295400 w 1920"/>
              <a:gd name="T5" fmla="*/ 685800 h 552"/>
              <a:gd name="T6" fmla="*/ 0 w 1920"/>
              <a:gd name="T7" fmla="*/ 533400 h 552"/>
              <a:gd name="T8" fmla="*/ 0 60000 65536"/>
              <a:gd name="T9" fmla="*/ 0 60000 65536"/>
              <a:gd name="T10" fmla="*/ 0 60000 65536"/>
              <a:gd name="T11" fmla="*/ 0 60000 65536"/>
              <a:gd name="T12" fmla="*/ 0 w 1920"/>
              <a:gd name="T13" fmla="*/ 0 h 552"/>
              <a:gd name="T14" fmla="*/ 1920 w 1920"/>
              <a:gd name="T15" fmla="*/ 552 h 5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0" h="552">
                <a:moveTo>
                  <a:pt x="1920" y="0"/>
                </a:moveTo>
                <a:cubicBezTo>
                  <a:pt x="1772" y="204"/>
                  <a:pt x="1624" y="408"/>
                  <a:pt x="1440" y="480"/>
                </a:cubicBezTo>
                <a:cubicBezTo>
                  <a:pt x="1256" y="552"/>
                  <a:pt x="1056" y="456"/>
                  <a:pt x="816" y="432"/>
                </a:cubicBezTo>
                <a:cubicBezTo>
                  <a:pt x="576" y="408"/>
                  <a:pt x="288" y="372"/>
                  <a:pt x="0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>
            <a:off x="635000" y="4876800"/>
            <a:ext cx="1193800" cy="1308100"/>
          </a:xfrm>
          <a:custGeom>
            <a:avLst/>
            <a:gdLst>
              <a:gd name="T0" fmla="*/ 203200 w 752"/>
              <a:gd name="T1" fmla="*/ 0 h 824"/>
              <a:gd name="T2" fmla="*/ 50800 w 752"/>
              <a:gd name="T3" fmla="*/ 685800 h 824"/>
              <a:gd name="T4" fmla="*/ 508000 w 752"/>
              <a:gd name="T5" fmla="*/ 1219200 h 824"/>
              <a:gd name="T6" fmla="*/ 1193800 w 752"/>
              <a:gd name="T7" fmla="*/ 1219200 h 824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824"/>
              <a:gd name="T14" fmla="*/ 752 w 752"/>
              <a:gd name="T15" fmla="*/ 824 h 8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824">
                <a:moveTo>
                  <a:pt x="128" y="0"/>
                </a:moveTo>
                <a:cubicBezTo>
                  <a:pt x="64" y="152"/>
                  <a:pt x="0" y="304"/>
                  <a:pt x="32" y="432"/>
                </a:cubicBezTo>
                <a:cubicBezTo>
                  <a:pt x="64" y="560"/>
                  <a:pt x="200" y="712"/>
                  <a:pt x="320" y="768"/>
                </a:cubicBezTo>
                <a:cubicBezTo>
                  <a:pt x="440" y="824"/>
                  <a:pt x="596" y="796"/>
                  <a:pt x="752" y="7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06" name="Line 11"/>
          <p:cNvSpPr>
            <a:spLocks noChangeShapeType="1"/>
          </p:cNvSpPr>
          <p:nvPr/>
        </p:nvSpPr>
        <p:spPr bwMode="auto">
          <a:xfrm>
            <a:off x="5638800" y="4648200"/>
            <a:ext cx="5334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07" name="Line 12"/>
          <p:cNvSpPr>
            <a:spLocks noChangeShapeType="1"/>
          </p:cNvSpPr>
          <p:nvPr/>
        </p:nvSpPr>
        <p:spPr bwMode="auto">
          <a:xfrm>
            <a:off x="5105400" y="5257800"/>
            <a:ext cx="3429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08" name="Line 13"/>
          <p:cNvSpPr>
            <a:spLocks noChangeShapeType="1"/>
          </p:cNvSpPr>
          <p:nvPr/>
        </p:nvSpPr>
        <p:spPr bwMode="auto">
          <a:xfrm>
            <a:off x="5105400" y="6248400"/>
            <a:ext cx="1295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09" name="Line 14"/>
          <p:cNvSpPr>
            <a:spLocks noChangeShapeType="1"/>
          </p:cNvSpPr>
          <p:nvPr/>
        </p:nvSpPr>
        <p:spPr bwMode="auto">
          <a:xfrm flipV="1">
            <a:off x="6400800" y="4724400"/>
            <a:ext cx="381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10" name="Freeform 15"/>
          <p:cNvSpPr>
            <a:spLocks/>
          </p:cNvSpPr>
          <p:nvPr/>
        </p:nvSpPr>
        <p:spPr bwMode="auto">
          <a:xfrm>
            <a:off x="4953000" y="5257800"/>
            <a:ext cx="3048000" cy="876300"/>
          </a:xfrm>
          <a:custGeom>
            <a:avLst/>
            <a:gdLst>
              <a:gd name="T0" fmla="*/ 3048000 w 1920"/>
              <a:gd name="T1" fmla="*/ 0 h 552"/>
              <a:gd name="T2" fmla="*/ 2286000 w 1920"/>
              <a:gd name="T3" fmla="*/ 762000 h 552"/>
              <a:gd name="T4" fmla="*/ 1295400 w 1920"/>
              <a:gd name="T5" fmla="*/ 685800 h 552"/>
              <a:gd name="T6" fmla="*/ 0 w 1920"/>
              <a:gd name="T7" fmla="*/ 533400 h 552"/>
              <a:gd name="T8" fmla="*/ 0 60000 65536"/>
              <a:gd name="T9" fmla="*/ 0 60000 65536"/>
              <a:gd name="T10" fmla="*/ 0 60000 65536"/>
              <a:gd name="T11" fmla="*/ 0 60000 65536"/>
              <a:gd name="T12" fmla="*/ 0 w 1920"/>
              <a:gd name="T13" fmla="*/ 0 h 552"/>
              <a:gd name="T14" fmla="*/ 1920 w 1920"/>
              <a:gd name="T15" fmla="*/ 552 h 5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0" h="552">
                <a:moveTo>
                  <a:pt x="1920" y="0"/>
                </a:moveTo>
                <a:cubicBezTo>
                  <a:pt x="1772" y="204"/>
                  <a:pt x="1624" y="408"/>
                  <a:pt x="1440" y="480"/>
                </a:cubicBezTo>
                <a:cubicBezTo>
                  <a:pt x="1256" y="552"/>
                  <a:pt x="1056" y="456"/>
                  <a:pt x="816" y="432"/>
                </a:cubicBezTo>
                <a:cubicBezTo>
                  <a:pt x="576" y="408"/>
                  <a:pt x="288" y="372"/>
                  <a:pt x="0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11" name="Freeform 16"/>
          <p:cNvSpPr>
            <a:spLocks/>
          </p:cNvSpPr>
          <p:nvPr/>
        </p:nvSpPr>
        <p:spPr bwMode="auto">
          <a:xfrm>
            <a:off x="5130800" y="4953000"/>
            <a:ext cx="1193800" cy="1308100"/>
          </a:xfrm>
          <a:custGeom>
            <a:avLst/>
            <a:gdLst>
              <a:gd name="T0" fmla="*/ 203200 w 752"/>
              <a:gd name="T1" fmla="*/ 0 h 824"/>
              <a:gd name="T2" fmla="*/ 50800 w 752"/>
              <a:gd name="T3" fmla="*/ 685800 h 824"/>
              <a:gd name="T4" fmla="*/ 508000 w 752"/>
              <a:gd name="T5" fmla="*/ 1219200 h 824"/>
              <a:gd name="T6" fmla="*/ 1193800 w 752"/>
              <a:gd name="T7" fmla="*/ 1219200 h 824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824"/>
              <a:gd name="T14" fmla="*/ 752 w 752"/>
              <a:gd name="T15" fmla="*/ 824 h 8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824">
                <a:moveTo>
                  <a:pt x="128" y="0"/>
                </a:moveTo>
                <a:cubicBezTo>
                  <a:pt x="64" y="152"/>
                  <a:pt x="0" y="304"/>
                  <a:pt x="32" y="432"/>
                </a:cubicBezTo>
                <a:cubicBezTo>
                  <a:pt x="64" y="560"/>
                  <a:pt x="200" y="712"/>
                  <a:pt x="320" y="768"/>
                </a:cubicBezTo>
                <a:cubicBezTo>
                  <a:pt x="440" y="824"/>
                  <a:pt x="596" y="796"/>
                  <a:pt x="752" y="7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12" name="Oval 17"/>
          <p:cNvSpPr>
            <a:spLocks noChangeArrowheads="1"/>
          </p:cNvSpPr>
          <p:nvPr/>
        </p:nvSpPr>
        <p:spPr bwMode="auto">
          <a:xfrm>
            <a:off x="57912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3" name="Oval 18"/>
          <p:cNvSpPr>
            <a:spLocks noChangeArrowheads="1"/>
          </p:cNvSpPr>
          <p:nvPr/>
        </p:nvSpPr>
        <p:spPr bwMode="auto">
          <a:xfrm>
            <a:off x="51816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4" name="Oval 19"/>
          <p:cNvSpPr>
            <a:spLocks noChangeArrowheads="1"/>
          </p:cNvSpPr>
          <p:nvPr/>
        </p:nvSpPr>
        <p:spPr bwMode="auto">
          <a:xfrm>
            <a:off x="5181600" y="5181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5" name="Oval 20"/>
          <p:cNvSpPr>
            <a:spLocks noChangeArrowheads="1"/>
          </p:cNvSpPr>
          <p:nvPr/>
        </p:nvSpPr>
        <p:spPr bwMode="auto">
          <a:xfrm>
            <a:off x="5943600" y="609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6" name="Oval 21"/>
          <p:cNvSpPr>
            <a:spLocks noChangeArrowheads="1"/>
          </p:cNvSpPr>
          <p:nvPr/>
        </p:nvSpPr>
        <p:spPr bwMode="auto">
          <a:xfrm>
            <a:off x="6400800" y="5867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7" name="Oval 22"/>
          <p:cNvSpPr>
            <a:spLocks noChangeArrowheads="1"/>
          </p:cNvSpPr>
          <p:nvPr/>
        </p:nvSpPr>
        <p:spPr bwMode="auto">
          <a:xfrm>
            <a:off x="65532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8" name="Oval 23"/>
          <p:cNvSpPr>
            <a:spLocks noChangeArrowheads="1"/>
          </p:cNvSpPr>
          <p:nvPr/>
        </p:nvSpPr>
        <p:spPr bwMode="auto">
          <a:xfrm>
            <a:off x="74676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19" name="Oval 24"/>
          <p:cNvSpPr>
            <a:spLocks noChangeArrowheads="1"/>
          </p:cNvSpPr>
          <p:nvPr/>
        </p:nvSpPr>
        <p:spPr bwMode="auto">
          <a:xfrm>
            <a:off x="58674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20" name="Oval 25"/>
          <p:cNvSpPr>
            <a:spLocks noChangeArrowheads="1"/>
          </p:cNvSpPr>
          <p:nvPr/>
        </p:nvSpPr>
        <p:spPr bwMode="auto">
          <a:xfrm>
            <a:off x="6019800" y="632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687" name="AutoShape 135"/>
          <p:cNvSpPr>
            <a:spLocks noChangeArrowheads="1"/>
          </p:cNvSpPr>
          <p:nvPr/>
        </p:nvSpPr>
        <p:spPr bwMode="auto">
          <a:xfrm>
            <a:off x="4284663" y="5229225"/>
            <a:ext cx="647700" cy="433388"/>
          </a:xfrm>
          <a:prstGeom prst="rightArrow">
            <a:avLst>
              <a:gd name="adj1" fmla="val 48722"/>
              <a:gd name="adj2" fmla="val 59683"/>
            </a:avLst>
          </a:prstGeom>
          <a:solidFill>
            <a:srgbClr val="FFCC99"/>
          </a:solidFill>
          <a:ln w="19050">
            <a:solidFill>
              <a:srgbClr val="FF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Highway </a:t>
            </a: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Hierarchies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3850" y="958037"/>
            <a:ext cx="8496300" cy="3527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dirty="0" smtClean="0"/>
              <a:t>Now highways are defined mathematically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dirty="0" smtClean="0"/>
              <a:t>Then, h</a:t>
            </a:r>
            <a:r>
              <a:rPr lang="en-US" altLang="ja-JP" sz="2400" dirty="0" smtClean="0"/>
              <a:t>ow do we choose a good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</a:t>
            </a:r>
            <a:r>
              <a:rPr lang="en-US" altLang="ja-JP" sz="2400" dirty="0" smtClean="0"/>
              <a:t>, for define the highway?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dirty="0" smtClean="0"/>
              <a:t> 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 </a:t>
            </a:r>
            <a:r>
              <a:rPr lang="en-US" altLang="ja-JP" sz="2400" dirty="0" smtClean="0"/>
              <a:t>much cost to get highway, when </a:t>
            </a:r>
            <a:r>
              <a:rPr lang="en-US" altLang="ja-JP" sz="2400" b="1" dirty="0">
                <a:solidFill>
                  <a:schemeClr val="accent2"/>
                </a:solidFill>
              </a:rPr>
              <a:t>k </a:t>
            </a:r>
            <a:r>
              <a:rPr lang="en-US" altLang="ja-JP" sz="2400" dirty="0" smtClean="0"/>
              <a:t>is large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－ </a:t>
            </a:r>
            <a:r>
              <a:rPr lang="en-US" altLang="ja-JP" sz="2400" dirty="0" smtClean="0"/>
              <a:t>highway network becomes dense, when </a:t>
            </a:r>
            <a:r>
              <a:rPr lang="en-US" altLang="ja-JP" sz="2400" b="1" dirty="0">
                <a:solidFill>
                  <a:schemeClr val="accent2"/>
                </a:solidFill>
              </a:rPr>
              <a:t>k </a:t>
            </a:r>
            <a:r>
              <a:rPr lang="en-US" altLang="ja-JP" sz="2400" dirty="0" smtClean="0"/>
              <a:t>is small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</a:t>
            </a:r>
            <a:r>
              <a:rPr lang="en-US" altLang="ja-JP" sz="2400" dirty="0" smtClean="0"/>
              <a:t>The answer is, “choose small </a:t>
            </a:r>
            <a:r>
              <a:rPr lang="en-US" altLang="ja-JP" sz="2400" b="1" dirty="0">
                <a:solidFill>
                  <a:schemeClr val="accent2"/>
                </a:solidFill>
              </a:rPr>
              <a:t>k</a:t>
            </a:r>
            <a:r>
              <a:rPr lang="en-US" altLang="ja-JP" sz="2400" dirty="0" smtClean="0"/>
              <a:t>, apply the highway definition recursively to the dense highway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</a:t>
            </a:r>
            <a:r>
              <a:rPr lang="en-US" altLang="ja-JP" sz="2400" dirty="0" smtClean="0"/>
              <a:t>Layers gets smaller exponentially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dirty="0" smtClean="0"/>
              <a:t>　</a:t>
            </a:r>
          </a:p>
        </p:txBody>
      </p:sp>
      <p:sp>
        <p:nvSpPr>
          <p:cNvPr id="32772" name="AutoShape 16"/>
          <p:cNvSpPr>
            <a:spLocks noChangeArrowheads="1"/>
          </p:cNvSpPr>
          <p:nvPr/>
        </p:nvSpPr>
        <p:spPr bwMode="auto">
          <a:xfrm>
            <a:off x="684213" y="5807075"/>
            <a:ext cx="6335712" cy="790575"/>
          </a:xfrm>
          <a:prstGeom prst="parallelogram">
            <a:avLst>
              <a:gd name="adj" fmla="val 419847"/>
            </a:avLst>
          </a:prstGeom>
          <a:solidFill>
            <a:srgbClr val="0000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773" name="AutoShape 17"/>
          <p:cNvSpPr>
            <a:spLocks noChangeArrowheads="1"/>
          </p:cNvSpPr>
          <p:nvPr/>
        </p:nvSpPr>
        <p:spPr bwMode="auto">
          <a:xfrm>
            <a:off x="900113" y="5230813"/>
            <a:ext cx="6335712" cy="790575"/>
          </a:xfrm>
          <a:prstGeom prst="parallelogram">
            <a:avLst>
              <a:gd name="adj" fmla="val 419847"/>
            </a:avLst>
          </a:prstGeom>
          <a:solidFill>
            <a:srgbClr val="3366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4290" name="AutoShape 18"/>
          <p:cNvSpPr>
            <a:spLocks noChangeArrowheads="1"/>
          </p:cNvSpPr>
          <p:nvPr/>
        </p:nvSpPr>
        <p:spPr bwMode="auto">
          <a:xfrm>
            <a:off x="1044575" y="4725988"/>
            <a:ext cx="6335713" cy="790575"/>
          </a:xfrm>
          <a:prstGeom prst="parallelogram">
            <a:avLst>
              <a:gd name="adj" fmla="val 419848"/>
            </a:avLst>
          </a:prstGeom>
          <a:solidFill>
            <a:srgbClr val="00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1189038" y="4222750"/>
            <a:ext cx="6335712" cy="790575"/>
          </a:xfrm>
          <a:prstGeom prst="parallelogram">
            <a:avLst>
              <a:gd name="adj" fmla="val 419847"/>
            </a:avLst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0" grpId="0" animBg="1"/>
      <p:bldP spid="5429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Connection between Highways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496300" cy="35274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dirty="0" smtClean="0"/>
              <a:t>Highway layers are densely connected</a:t>
            </a:r>
          </a:p>
          <a:p>
            <a:pPr eaLnBrk="1" hangingPunct="1"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dirty="0">
                <a:sym typeface="Wingdings" pitchFamily="2" charset="2"/>
              </a:rPr>
              <a:t> </a:t>
            </a:r>
            <a:r>
              <a:rPr lang="en-US" altLang="ja-JP" sz="2400" dirty="0" smtClean="0"/>
              <a:t>Upper layer becomes sparse by shrinking degree-2-vertices, but the corresponding lower layer has many vertices and edges to be connected</a:t>
            </a:r>
          </a:p>
          <a:p>
            <a:pPr eaLnBrk="1" hangingPunct="1"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</a:t>
            </a:r>
            <a:r>
              <a:rPr lang="en-US" altLang="ja-JP" sz="2400" dirty="0"/>
              <a:t>T</a:t>
            </a:r>
            <a:r>
              <a:rPr lang="en-US" altLang="ja-JP" sz="2400" dirty="0" smtClean="0"/>
              <a:t>he connection to intermediate vertices changes their connection to the end vertices</a:t>
            </a: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684213" y="5734050"/>
            <a:ext cx="6335712" cy="790575"/>
          </a:xfrm>
          <a:prstGeom prst="parallelogram">
            <a:avLst>
              <a:gd name="adj" fmla="val 419847"/>
            </a:avLst>
          </a:prstGeom>
          <a:solidFill>
            <a:srgbClr val="0000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900113" y="5157788"/>
            <a:ext cx="6335712" cy="790575"/>
          </a:xfrm>
          <a:prstGeom prst="parallelogram">
            <a:avLst>
              <a:gd name="adj" fmla="val 419847"/>
            </a:avLst>
          </a:prstGeom>
          <a:solidFill>
            <a:srgbClr val="3366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1044575" y="4652963"/>
            <a:ext cx="6335713" cy="790575"/>
          </a:xfrm>
          <a:prstGeom prst="parallelogram">
            <a:avLst>
              <a:gd name="adj" fmla="val 419848"/>
            </a:avLst>
          </a:prstGeom>
          <a:solidFill>
            <a:srgbClr val="00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1189038" y="4149725"/>
            <a:ext cx="6335712" cy="790575"/>
          </a:xfrm>
          <a:prstGeom prst="parallelogram">
            <a:avLst>
              <a:gd name="adj" fmla="val 419847"/>
            </a:avLst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00" name="Line 12"/>
          <p:cNvSpPr>
            <a:spLocks noChangeShapeType="1"/>
          </p:cNvSpPr>
          <p:nvPr/>
        </p:nvSpPr>
        <p:spPr bwMode="auto">
          <a:xfrm>
            <a:off x="6948488" y="609441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01" name="Line 13"/>
          <p:cNvSpPr>
            <a:spLocks noChangeShapeType="1"/>
          </p:cNvSpPr>
          <p:nvPr/>
        </p:nvSpPr>
        <p:spPr bwMode="auto">
          <a:xfrm>
            <a:off x="7524750" y="609441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02" name="Line 14"/>
          <p:cNvSpPr>
            <a:spLocks noChangeShapeType="1"/>
          </p:cNvSpPr>
          <p:nvPr/>
        </p:nvSpPr>
        <p:spPr bwMode="auto">
          <a:xfrm>
            <a:off x="8101013" y="609441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03" name="Oval 8"/>
          <p:cNvSpPr>
            <a:spLocks noChangeArrowheads="1"/>
          </p:cNvSpPr>
          <p:nvPr/>
        </p:nvSpPr>
        <p:spPr bwMode="auto">
          <a:xfrm>
            <a:off x="6877050" y="6021388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04" name="Oval 9"/>
          <p:cNvSpPr>
            <a:spLocks noChangeArrowheads="1"/>
          </p:cNvSpPr>
          <p:nvPr/>
        </p:nvSpPr>
        <p:spPr bwMode="auto">
          <a:xfrm>
            <a:off x="7453313" y="6021388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05" name="Oval 10"/>
          <p:cNvSpPr>
            <a:spLocks noChangeArrowheads="1"/>
          </p:cNvSpPr>
          <p:nvPr/>
        </p:nvSpPr>
        <p:spPr bwMode="auto">
          <a:xfrm>
            <a:off x="8029575" y="6021388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06" name="Oval 11"/>
          <p:cNvSpPr>
            <a:spLocks noChangeArrowheads="1"/>
          </p:cNvSpPr>
          <p:nvPr/>
        </p:nvSpPr>
        <p:spPr bwMode="auto">
          <a:xfrm>
            <a:off x="8605838" y="6021388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07" name="AutoShape 15"/>
          <p:cNvSpPr>
            <a:spLocks noChangeArrowheads="1"/>
          </p:cNvSpPr>
          <p:nvPr/>
        </p:nvSpPr>
        <p:spPr bwMode="auto">
          <a:xfrm>
            <a:off x="7596188" y="6235700"/>
            <a:ext cx="431800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6948488" y="6669088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09" name="Oval 17"/>
          <p:cNvSpPr>
            <a:spLocks noChangeArrowheads="1"/>
          </p:cNvSpPr>
          <p:nvPr/>
        </p:nvSpPr>
        <p:spPr bwMode="auto">
          <a:xfrm>
            <a:off x="8604250" y="6597650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6877050" y="6597650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Bit Vector: Considering Direction (Area)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81869"/>
            <a:ext cx="8640763" cy="3527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dirty="0" smtClean="0"/>
              <a:t>Highway Hierarchy considers distance but not the direction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Consider the direction and place of the destination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</a:t>
            </a:r>
            <a:r>
              <a:rPr lang="en-US" altLang="ja-JP" sz="2400" dirty="0" smtClean="0"/>
              <a:t>Actually, direction is hard to handle, thus we consider the area of the destination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We divide the map into areas, and consider some for each area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900113" y="3789363"/>
            <a:ext cx="5184775" cy="2808287"/>
          </a:xfrm>
          <a:prstGeom prst="rect">
            <a:avLst/>
          </a:prstGeom>
          <a:solidFill>
            <a:srgbClr val="CCFFCC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900113" y="5662613"/>
            <a:ext cx="1727200" cy="936625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2627313" y="5662613"/>
            <a:ext cx="1727200" cy="936625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4354513" y="5662613"/>
            <a:ext cx="1727200" cy="936625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900113" y="4725988"/>
            <a:ext cx="1727200" cy="936625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2627313" y="4725988"/>
            <a:ext cx="1727200" cy="936625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4354513" y="4725988"/>
            <a:ext cx="1727200" cy="936625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900113" y="3789363"/>
            <a:ext cx="1727200" cy="936625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2627313" y="3789363"/>
            <a:ext cx="1727200" cy="936625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4354513" y="3789363"/>
            <a:ext cx="1727200" cy="936625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1" grpId="0" animBg="1"/>
      <p:bldP spid="56342" grpId="0" animBg="1"/>
      <p:bldP spid="56343" grpId="0" animBg="1"/>
      <p:bldP spid="56344" grpId="0" animBg="1"/>
      <p:bldP spid="56345" grpId="0" animBg="1"/>
      <p:bldP spid="56346" grpId="0" animBg="1"/>
      <p:bldP spid="56347" grpId="0" animBg="1"/>
      <p:bldP spid="56348" grpId="0" animBg="1"/>
      <p:bldP spid="5634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900113" y="3789363"/>
            <a:ext cx="5184775" cy="2808287"/>
          </a:xfrm>
          <a:prstGeom prst="rect">
            <a:avLst/>
          </a:prstGeom>
          <a:solidFill>
            <a:srgbClr val="CCFFCC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7365" name="Freeform 21"/>
          <p:cNvSpPr>
            <a:spLocks/>
          </p:cNvSpPr>
          <p:nvPr/>
        </p:nvSpPr>
        <p:spPr bwMode="auto">
          <a:xfrm>
            <a:off x="900113" y="3789363"/>
            <a:ext cx="4895850" cy="2663825"/>
          </a:xfrm>
          <a:custGeom>
            <a:avLst/>
            <a:gdLst>
              <a:gd name="T0" fmla="*/ 4895850 w 3084"/>
              <a:gd name="T1" fmla="*/ 2663825 h 1678"/>
              <a:gd name="T2" fmla="*/ 4570413 w 3084"/>
              <a:gd name="T3" fmla="*/ 1778000 h 1678"/>
              <a:gd name="T4" fmla="*/ 4008438 w 3084"/>
              <a:gd name="T5" fmla="*/ 1552575 h 1678"/>
              <a:gd name="T6" fmla="*/ 2644775 w 3084"/>
              <a:gd name="T7" fmla="*/ 942975 h 1678"/>
              <a:gd name="T8" fmla="*/ 2303463 w 3084"/>
              <a:gd name="T9" fmla="*/ 71438 h 1678"/>
              <a:gd name="T10" fmla="*/ 0 w 3084"/>
              <a:gd name="T11" fmla="*/ 0 h 1678"/>
              <a:gd name="T12" fmla="*/ 0 w 3084"/>
              <a:gd name="T13" fmla="*/ 935038 h 1678"/>
              <a:gd name="T14" fmla="*/ 1120775 w 3084"/>
              <a:gd name="T15" fmla="*/ 1439862 h 1678"/>
              <a:gd name="T16" fmla="*/ 2917825 w 3084"/>
              <a:gd name="T17" fmla="*/ 1489075 h 1678"/>
              <a:gd name="T18" fmla="*/ 3382963 w 3084"/>
              <a:gd name="T19" fmla="*/ 1616075 h 1678"/>
              <a:gd name="T20" fmla="*/ 4329113 w 3084"/>
              <a:gd name="T21" fmla="*/ 2466975 h 1678"/>
              <a:gd name="T22" fmla="*/ 4895850 w 3084"/>
              <a:gd name="T23" fmla="*/ 2663825 h 167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084"/>
              <a:gd name="T37" fmla="*/ 0 h 1678"/>
              <a:gd name="T38" fmla="*/ 3084 w 3084"/>
              <a:gd name="T39" fmla="*/ 1678 h 167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84" h="1678">
                <a:moveTo>
                  <a:pt x="3084" y="1678"/>
                </a:moveTo>
                <a:lnTo>
                  <a:pt x="2879" y="1120"/>
                </a:lnTo>
                <a:lnTo>
                  <a:pt x="2525" y="978"/>
                </a:lnTo>
                <a:lnTo>
                  <a:pt x="1666" y="594"/>
                </a:lnTo>
                <a:lnTo>
                  <a:pt x="1451" y="45"/>
                </a:lnTo>
                <a:lnTo>
                  <a:pt x="0" y="0"/>
                </a:lnTo>
                <a:lnTo>
                  <a:pt x="0" y="589"/>
                </a:lnTo>
                <a:lnTo>
                  <a:pt x="706" y="907"/>
                </a:lnTo>
                <a:lnTo>
                  <a:pt x="1838" y="938"/>
                </a:lnTo>
                <a:lnTo>
                  <a:pt x="2131" y="1018"/>
                </a:lnTo>
                <a:lnTo>
                  <a:pt x="2727" y="1554"/>
                </a:lnTo>
                <a:lnTo>
                  <a:pt x="3084" y="1678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Squeeze according to </a:t>
            </a:r>
            <a:r>
              <a:rPr lang="en-US" altLang="ja-JP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Area </a:t>
            </a: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Destination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640763" cy="3527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dirty="0" smtClean="0"/>
              <a:t>For each pair of vertex and area, we list edges incident to the </a:t>
            </a:r>
            <a:r>
              <a:rPr lang="en-US" altLang="ja-JP" sz="2400" dirty="0" smtClean="0"/>
              <a:t>vertex </a:t>
            </a:r>
            <a:r>
              <a:rPr lang="en-US" altLang="ja-JP" sz="2400" dirty="0" smtClean="0"/>
              <a:t>possible to use to go some point in the area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dirty="0" smtClean="0"/>
              <a:t>  </a:t>
            </a:r>
            <a:r>
              <a:rPr lang="en-US" altLang="ja-JP" sz="2400" dirty="0" smtClean="0"/>
              <a:t>(by looking at shortest paths </a:t>
            </a:r>
            <a:r>
              <a:rPr lang="en-US" altLang="ja-JP" sz="2400" dirty="0"/>
              <a:t>to all the </a:t>
            </a:r>
            <a:r>
              <a:rPr lang="en-US" altLang="ja-JP" sz="2400" dirty="0" smtClean="0"/>
              <a:t>vertices in the area)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In the search, we use only such edges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Search space is reduced drastically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dirty="0" smtClean="0"/>
              <a:t>Problem on the heavy cost for preparation, and memory usage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900113" y="3789363"/>
            <a:ext cx="1727200" cy="936625"/>
          </a:xfrm>
          <a:prstGeom prst="rect">
            <a:avLst/>
          </a:prstGeom>
          <a:solidFill>
            <a:srgbClr val="99CCFF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 flipH="1" flipV="1">
            <a:off x="5435600" y="5734050"/>
            <a:ext cx="1444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 flipH="1" flipV="1">
            <a:off x="5148263" y="6092825"/>
            <a:ext cx="4318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849" name="Oval 14"/>
          <p:cNvSpPr>
            <a:spLocks noChangeArrowheads="1"/>
          </p:cNvSpPr>
          <p:nvPr/>
        </p:nvSpPr>
        <p:spPr bwMode="auto">
          <a:xfrm>
            <a:off x="5508625" y="616585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 flipH="1" flipV="1">
            <a:off x="4932363" y="5373688"/>
            <a:ext cx="4318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7364" name="Line 20"/>
          <p:cNvSpPr>
            <a:spLocks noChangeShapeType="1"/>
          </p:cNvSpPr>
          <p:nvPr/>
        </p:nvSpPr>
        <p:spPr bwMode="auto">
          <a:xfrm flipH="1" flipV="1">
            <a:off x="4572000" y="5876925"/>
            <a:ext cx="4318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7361" name="Oval 17"/>
          <p:cNvSpPr>
            <a:spLocks noChangeArrowheads="1"/>
          </p:cNvSpPr>
          <p:nvPr/>
        </p:nvSpPr>
        <p:spPr bwMode="auto">
          <a:xfrm>
            <a:off x="5292725" y="558958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63" name="Oval 19"/>
          <p:cNvSpPr>
            <a:spLocks noChangeArrowheads="1"/>
          </p:cNvSpPr>
          <p:nvPr/>
        </p:nvSpPr>
        <p:spPr bwMode="auto">
          <a:xfrm>
            <a:off x="5003800" y="594995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5" grpId="0" animBg="1"/>
      <p:bldP spid="57355" grpId="0" animBg="1"/>
      <p:bldP spid="57359" grpId="0" animBg="1"/>
      <p:bldP spid="57360" grpId="0" animBg="1"/>
      <p:bldP spid="57362" grpId="0" animBg="1"/>
      <p:bldP spid="57364" grpId="0" animBg="1"/>
      <p:bldP spid="57361" grpId="0" animBg="1"/>
      <p:bldP spid="5736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Example of Bit Vector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9"/>
            <a:ext cx="8640763" cy="51751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dirty="0" smtClean="0"/>
              <a:t>Almost no choice until middle of the search, then expand a little by getting closer to the destination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857364"/>
            <a:ext cx="69342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Considering Negative Cost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18161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dirty="0" err="1" smtClean="0"/>
              <a:t>Dijkstra</a:t>
            </a:r>
            <a:r>
              <a:rPr lang="en-US" altLang="ja-JP" sz="2400" dirty="0" smtClean="0"/>
              <a:t> collapses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400" dirty="0" smtClean="0"/>
              <a:t>(We see sometimes </a:t>
            </a:r>
            <a:r>
              <a:rPr lang="en-US" altLang="ja-JP" sz="2400" dirty="0" smtClean="0"/>
              <a:t>such negative costs in applications other than navigations, and road network)</a:t>
            </a:r>
          </a:p>
        </p:txBody>
      </p:sp>
      <p:sp>
        <p:nvSpPr>
          <p:cNvPr id="36868" name="Line 8"/>
          <p:cNvSpPr>
            <a:spLocks noChangeShapeType="1"/>
          </p:cNvSpPr>
          <p:nvPr/>
        </p:nvSpPr>
        <p:spPr bwMode="auto">
          <a:xfrm>
            <a:off x="1573213" y="4511675"/>
            <a:ext cx="1035050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869" name="Line 9"/>
          <p:cNvSpPr>
            <a:spLocks noChangeShapeType="1"/>
          </p:cNvSpPr>
          <p:nvPr/>
        </p:nvSpPr>
        <p:spPr bwMode="auto">
          <a:xfrm flipV="1">
            <a:off x="2608263" y="3867150"/>
            <a:ext cx="328612" cy="690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870" name="Line 10"/>
          <p:cNvSpPr>
            <a:spLocks noChangeShapeType="1"/>
          </p:cNvSpPr>
          <p:nvPr/>
        </p:nvSpPr>
        <p:spPr bwMode="auto">
          <a:xfrm flipH="1" flipV="1">
            <a:off x="1963738" y="3838575"/>
            <a:ext cx="958850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871" name="Line 11"/>
          <p:cNvSpPr>
            <a:spLocks noChangeShapeType="1"/>
          </p:cNvSpPr>
          <p:nvPr/>
        </p:nvSpPr>
        <p:spPr bwMode="auto">
          <a:xfrm flipH="1">
            <a:off x="1543050" y="3822700"/>
            <a:ext cx="420688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872" name="Oval 4"/>
          <p:cNvSpPr>
            <a:spLocks noChangeArrowheads="1"/>
          </p:cNvSpPr>
          <p:nvPr/>
        </p:nvSpPr>
        <p:spPr bwMode="auto">
          <a:xfrm>
            <a:off x="1438275" y="4406900"/>
            <a:ext cx="239713" cy="271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73" name="Oval 5"/>
          <p:cNvSpPr>
            <a:spLocks noChangeArrowheads="1"/>
          </p:cNvSpPr>
          <p:nvPr/>
        </p:nvSpPr>
        <p:spPr bwMode="auto">
          <a:xfrm>
            <a:off x="2490788" y="4424363"/>
            <a:ext cx="239712" cy="2714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74" name="Oval 6"/>
          <p:cNvSpPr>
            <a:spLocks noChangeArrowheads="1"/>
          </p:cNvSpPr>
          <p:nvPr/>
        </p:nvSpPr>
        <p:spPr bwMode="auto">
          <a:xfrm>
            <a:off x="2794000" y="3783013"/>
            <a:ext cx="239713" cy="2714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75" name="Oval 7"/>
          <p:cNvSpPr>
            <a:spLocks noChangeArrowheads="1"/>
          </p:cNvSpPr>
          <p:nvPr/>
        </p:nvSpPr>
        <p:spPr bwMode="auto">
          <a:xfrm>
            <a:off x="1866900" y="3724275"/>
            <a:ext cx="239713" cy="2714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1751013" y="4576763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-1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2847975" y="405447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2311400" y="336708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-2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1309688" y="3833813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747713" y="5726113"/>
            <a:ext cx="7680325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b="1" dirty="0" smtClean="0"/>
              <a:t>How do we solve such problems?</a:t>
            </a:r>
            <a:endParaRPr lang="ja-JP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Admitting Negative Costs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447800"/>
            <a:ext cx="8332788" cy="3390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Bellman-Ford Algorithm</a:t>
            </a:r>
            <a:endParaRPr lang="ja-JP" alt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Idea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Dijkstra</a:t>
            </a:r>
            <a:r>
              <a:rPr lang="en-US" altLang="ja-JP" sz="2400" dirty="0" smtClean="0"/>
              <a:t> may produce wrong distance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dirty="0" smtClean="0">
                <a:solidFill>
                  <a:srgbClr val="FF0000"/>
                </a:solidFill>
                <a:sym typeface="Wingdings" pitchFamily="2" charset="2"/>
              </a:rPr>
              <a:t>　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correct them when we find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①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Put </a:t>
            </a:r>
            <a:r>
              <a:rPr lang="en-US" altLang="ja-JP" sz="2400" b="1" dirty="0" smtClean="0">
                <a:solidFill>
                  <a:srgbClr val="006600"/>
                </a:solidFill>
              </a:rPr>
              <a:t>+</a:t>
            </a:r>
            <a:r>
              <a:rPr lang="ja-JP" altLang="en-US" sz="2400" b="1" dirty="0" smtClean="0">
                <a:solidFill>
                  <a:srgbClr val="006600"/>
                </a:solidFill>
              </a:rPr>
              <a:t>∞</a:t>
            </a:r>
            <a:r>
              <a:rPr lang="en-US" altLang="ja-JP" sz="2400" dirty="0" smtClean="0"/>
              <a:t> to all </a:t>
            </a:r>
            <a:r>
              <a:rPr lang="en-US" altLang="ja-JP" sz="2400" dirty="0" smtClean="0"/>
              <a:t>the vertices as t</a:t>
            </a:r>
            <a:r>
              <a:rPr lang="en-US" altLang="ja-JP" sz="2400" dirty="0" smtClean="0"/>
              <a:t>emporal distance from the origin put 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0</a:t>
            </a:r>
            <a:r>
              <a:rPr lang="en-US" altLang="ja-JP" sz="2400" dirty="0" smtClean="0"/>
              <a:t> to the origin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　　　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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this is exact, not temporal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②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Looking at each edge, and </a:t>
            </a:r>
            <a:r>
              <a:rPr lang="en-US" altLang="ja-JP" sz="2400" dirty="0" smtClean="0"/>
              <a:t>update the distance </a:t>
            </a:r>
            <a:r>
              <a:rPr lang="en-US" altLang="ja-JP" sz="2400" dirty="0" smtClean="0"/>
              <a:t>if that is shorter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③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End </a:t>
            </a:r>
            <a:r>
              <a:rPr lang="en-US" altLang="ja-JP" sz="2400" dirty="0" smtClean="0"/>
              <a:t>when there is no update</a:t>
            </a:r>
          </a:p>
        </p:txBody>
      </p:sp>
      <p:sp>
        <p:nvSpPr>
          <p:cNvPr id="37892" name="Oval 17"/>
          <p:cNvSpPr>
            <a:spLocks noChangeArrowheads="1"/>
          </p:cNvSpPr>
          <p:nvPr/>
        </p:nvSpPr>
        <p:spPr bwMode="auto">
          <a:xfrm>
            <a:off x="3049588" y="5597525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893" name="Line 18"/>
          <p:cNvSpPr>
            <a:spLocks noChangeShapeType="1"/>
          </p:cNvSpPr>
          <p:nvPr/>
        </p:nvSpPr>
        <p:spPr bwMode="auto">
          <a:xfrm flipV="1">
            <a:off x="2044700" y="5842000"/>
            <a:ext cx="89693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894" name="Oval 19"/>
          <p:cNvSpPr>
            <a:spLocks noChangeArrowheads="1"/>
          </p:cNvSpPr>
          <p:nvPr/>
        </p:nvSpPr>
        <p:spPr bwMode="auto">
          <a:xfrm>
            <a:off x="1511300" y="5603875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895" name="Text Box 20"/>
          <p:cNvSpPr txBox="1">
            <a:spLocks noChangeArrowheads="1"/>
          </p:cNvSpPr>
          <p:nvPr/>
        </p:nvSpPr>
        <p:spPr bwMode="auto">
          <a:xfrm>
            <a:off x="1511300" y="5146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rgbClr val="006600"/>
                </a:solidFill>
              </a:rPr>
              <a:t>0</a:t>
            </a:r>
          </a:p>
        </p:txBody>
      </p:sp>
      <p:sp>
        <p:nvSpPr>
          <p:cNvPr id="37896" name="Text Box 21"/>
          <p:cNvSpPr txBox="1">
            <a:spLocks noChangeArrowheads="1"/>
          </p:cNvSpPr>
          <p:nvPr/>
        </p:nvSpPr>
        <p:spPr bwMode="auto">
          <a:xfrm>
            <a:off x="2908300" y="5143500"/>
            <a:ext cx="79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rgbClr val="006600"/>
                </a:solidFill>
              </a:rPr>
              <a:t>＋∞</a:t>
            </a:r>
          </a:p>
        </p:txBody>
      </p:sp>
      <p:sp>
        <p:nvSpPr>
          <p:cNvPr id="37897" name="Text Box 22"/>
          <p:cNvSpPr txBox="1">
            <a:spLocks noChangeArrowheads="1"/>
          </p:cNvSpPr>
          <p:nvPr/>
        </p:nvSpPr>
        <p:spPr bwMode="auto">
          <a:xfrm>
            <a:off x="2216150" y="53562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2995613" y="5118100"/>
            <a:ext cx="8953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rgbClr val="006600"/>
                </a:solidFill>
              </a:rPr>
              <a:t>10</a:t>
            </a:r>
            <a:r>
              <a:rPr lang="ja-JP" altLang="en-US"/>
              <a:t>　　</a:t>
            </a:r>
          </a:p>
        </p:txBody>
      </p:sp>
      <p:sp>
        <p:nvSpPr>
          <p:cNvPr id="37899" name="Oval 24"/>
          <p:cNvSpPr>
            <a:spLocks noChangeArrowheads="1"/>
          </p:cNvSpPr>
          <p:nvPr/>
        </p:nvSpPr>
        <p:spPr bwMode="auto">
          <a:xfrm>
            <a:off x="6319838" y="5629275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900" name="Line 25"/>
          <p:cNvSpPr>
            <a:spLocks noChangeShapeType="1"/>
          </p:cNvSpPr>
          <p:nvPr/>
        </p:nvSpPr>
        <p:spPr bwMode="auto">
          <a:xfrm flipV="1">
            <a:off x="5314950" y="5873750"/>
            <a:ext cx="89693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901" name="Oval 26"/>
          <p:cNvSpPr>
            <a:spLocks noChangeArrowheads="1"/>
          </p:cNvSpPr>
          <p:nvPr/>
        </p:nvSpPr>
        <p:spPr bwMode="auto">
          <a:xfrm>
            <a:off x="4781550" y="5635625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902" name="Text Box 27"/>
          <p:cNvSpPr txBox="1">
            <a:spLocks noChangeArrowheads="1"/>
          </p:cNvSpPr>
          <p:nvPr/>
        </p:nvSpPr>
        <p:spPr bwMode="auto">
          <a:xfrm>
            <a:off x="4781550" y="51784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rgbClr val="006600"/>
                </a:solidFill>
              </a:rPr>
              <a:t>30</a:t>
            </a:r>
          </a:p>
        </p:txBody>
      </p:sp>
      <p:sp>
        <p:nvSpPr>
          <p:cNvPr id="37903" name="Text Box 28"/>
          <p:cNvSpPr txBox="1">
            <a:spLocks noChangeArrowheads="1"/>
          </p:cNvSpPr>
          <p:nvPr/>
        </p:nvSpPr>
        <p:spPr bwMode="auto">
          <a:xfrm>
            <a:off x="6178550" y="51958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rgbClr val="006600"/>
                </a:solidFill>
              </a:rPr>
              <a:t>20</a:t>
            </a:r>
          </a:p>
        </p:txBody>
      </p:sp>
      <p:sp>
        <p:nvSpPr>
          <p:cNvPr id="37904" name="Text Box 29"/>
          <p:cNvSpPr txBox="1">
            <a:spLocks noChangeArrowheads="1"/>
          </p:cNvSpPr>
          <p:nvPr/>
        </p:nvSpPr>
        <p:spPr bwMode="auto">
          <a:xfrm>
            <a:off x="5486400" y="538797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chemeClr val="accent2"/>
                </a:solidFill>
              </a:rPr>
              <a:t>-20</a:t>
            </a:r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6175375" y="5164138"/>
            <a:ext cx="8953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rgbClr val="006600"/>
                </a:solidFill>
              </a:rPr>
              <a:t>10</a:t>
            </a:r>
            <a:r>
              <a:rPr lang="ja-JP" altLang="en-US"/>
              <a:t>　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7" grpId="0" animBg="1" autoUpdateAnimBg="0"/>
      <p:bldP spid="42014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solution</a:t>
            </a:r>
            <a:r>
              <a:rPr lang="en-US" altLang="ja-JP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by Negative Cycle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447800"/>
            <a:ext cx="8042275" cy="33909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There is no optimal solution when there is a cycle whose total cost is negative</a:t>
            </a:r>
          </a:p>
          <a:p>
            <a:pPr eaLnBrk="1" hangingPunct="1"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</a:rPr>
              <a:t>　 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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We can decrease the cost infinitely by circulating the cycle infinitely many times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4083050" y="5402263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V="1">
            <a:off x="3078163" y="5646738"/>
            <a:ext cx="896937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2544763" y="5408613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19" name="Text Box 9"/>
          <p:cNvSpPr txBox="1">
            <a:spLocks noChangeArrowheads="1"/>
          </p:cNvSpPr>
          <p:nvPr/>
        </p:nvSpPr>
        <p:spPr bwMode="auto">
          <a:xfrm>
            <a:off x="3235325" y="56705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38920" name="Line 12"/>
          <p:cNvSpPr>
            <a:spLocks noChangeShapeType="1"/>
          </p:cNvSpPr>
          <p:nvPr/>
        </p:nvSpPr>
        <p:spPr bwMode="auto">
          <a:xfrm flipV="1">
            <a:off x="1550988" y="5664200"/>
            <a:ext cx="896937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21" name="Oval 13"/>
          <p:cNvSpPr>
            <a:spLocks noChangeArrowheads="1"/>
          </p:cNvSpPr>
          <p:nvPr/>
        </p:nvSpPr>
        <p:spPr bwMode="auto">
          <a:xfrm>
            <a:off x="3311525" y="4360863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22" name="Text Box 16"/>
          <p:cNvSpPr txBox="1">
            <a:spLocks noChangeArrowheads="1"/>
          </p:cNvSpPr>
          <p:nvPr/>
        </p:nvSpPr>
        <p:spPr bwMode="auto">
          <a:xfrm>
            <a:off x="2532063" y="4713288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chemeClr val="accent2"/>
                </a:solidFill>
              </a:rPr>
              <a:t>-20</a:t>
            </a:r>
          </a:p>
        </p:txBody>
      </p:sp>
      <p:sp>
        <p:nvSpPr>
          <p:cNvPr id="38923" name="Line 18"/>
          <p:cNvSpPr>
            <a:spLocks noChangeShapeType="1"/>
          </p:cNvSpPr>
          <p:nvPr/>
        </p:nvSpPr>
        <p:spPr bwMode="auto">
          <a:xfrm flipH="1">
            <a:off x="2930525" y="4830763"/>
            <a:ext cx="377825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24" name="Line 19"/>
          <p:cNvSpPr>
            <a:spLocks noChangeShapeType="1"/>
          </p:cNvSpPr>
          <p:nvPr/>
        </p:nvSpPr>
        <p:spPr bwMode="auto">
          <a:xfrm flipH="1" flipV="1">
            <a:off x="3770313" y="4819650"/>
            <a:ext cx="361950" cy="52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25" name="Text Box 20"/>
          <p:cNvSpPr txBox="1">
            <a:spLocks noChangeArrowheads="1"/>
          </p:cNvSpPr>
          <p:nvPr/>
        </p:nvSpPr>
        <p:spPr bwMode="auto">
          <a:xfrm>
            <a:off x="3927475" y="4775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b="1">
                <a:solidFill>
                  <a:schemeClr val="accent2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Computation time of Bellman-Ford Algorithm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96747"/>
            <a:ext cx="8134350" cy="38528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•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We look at </a:t>
            </a:r>
            <a:r>
              <a:rPr lang="en-US" altLang="ja-JP" sz="2400" dirty="0"/>
              <a:t>each edge </a:t>
            </a:r>
            <a:r>
              <a:rPr lang="en-US" altLang="ja-JP" sz="2400" dirty="0" smtClean="0"/>
              <a:t>and update the temporal distance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dirty="0" smtClean="0"/>
              <a:t>　</a:t>
            </a:r>
            <a:r>
              <a:rPr lang="ja-JP" altLang="en-US" sz="2400" dirty="0" smtClean="0"/>
              <a:t>↑ </a:t>
            </a:r>
            <a:r>
              <a:rPr lang="en-US" altLang="ja-JP" sz="2400" dirty="0" smtClean="0"/>
              <a:t>afte</a:t>
            </a:r>
            <a:r>
              <a:rPr lang="en-US" altLang="ja-JP" sz="2400" dirty="0" smtClean="0"/>
              <a:t>r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(#vertices)</a:t>
            </a:r>
            <a:r>
              <a:rPr lang="en-US" altLang="ja-JP" sz="2400" dirty="0" smtClean="0"/>
              <a:t> execution of this, we have no updates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ja-JP" sz="2400" dirty="0" smtClean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Proof:</a:t>
            </a:r>
            <a:r>
              <a:rPr lang="ja-JP" altLang="en-US" sz="2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endParaRPr lang="ja-JP" altLang="en-US" sz="24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ja-JP" sz="2400" dirty="0" smtClean="0"/>
              <a:t>The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k-</a:t>
            </a:r>
            <a:r>
              <a:rPr lang="en-US" altLang="ja-JP" sz="2400" dirty="0" err="1" smtClean="0"/>
              <a:t>th</a:t>
            </a:r>
            <a:r>
              <a:rPr lang="en-US" altLang="ja-JP" sz="2400" dirty="0" smtClean="0"/>
              <a:t> edge of a shortest path is updated correctly at least until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 </a:t>
            </a:r>
            <a:r>
              <a:rPr lang="en-US" altLang="ja-JP" sz="2400" dirty="0" smtClean="0"/>
              <a:t>executions</a:t>
            </a: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ja-JP" sz="2400" dirty="0" smtClean="0"/>
              <a:t>The length of path</a:t>
            </a:r>
            <a:r>
              <a:rPr lang="ja-JP" altLang="en-US" sz="2400" dirty="0" smtClean="0"/>
              <a:t>  </a:t>
            </a:r>
            <a:r>
              <a:rPr lang="ja-JP" alt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≦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# vertices</a:t>
            </a: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ja-JP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ja-JP" altLang="en-US" sz="24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ja-JP" sz="2400" dirty="0" smtClean="0">
                <a:sym typeface="Wingdings" pitchFamily="2" charset="2"/>
              </a:rPr>
              <a:t>A</a:t>
            </a:r>
            <a:r>
              <a:rPr lang="en-US" altLang="ja-JP" sz="2400" dirty="0" smtClean="0"/>
              <a:t>ll updates will be done after </a:t>
            </a:r>
            <a:r>
              <a:rPr lang="en-US" altLang="ja-JP" sz="2400" b="1" dirty="0">
                <a:solidFill>
                  <a:schemeClr val="accent2"/>
                </a:solidFill>
              </a:rPr>
              <a:t>(#vertices) </a:t>
            </a:r>
            <a:r>
              <a:rPr lang="en-US" altLang="ja-JP" sz="2400" dirty="0" smtClean="0"/>
              <a:t>executions</a:t>
            </a:r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3049588" y="59436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V="1">
            <a:off x="2044700" y="6188075"/>
            <a:ext cx="89693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1511300" y="594995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571625" y="55229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rgbClr val="006600"/>
                </a:solidFill>
              </a:rPr>
              <a:t>0</a:t>
            </a:r>
          </a:p>
        </p:txBody>
      </p:sp>
      <p:sp>
        <p:nvSpPr>
          <p:cNvPr id="39944" name="Oval 11"/>
          <p:cNvSpPr>
            <a:spLocks noChangeArrowheads="1"/>
          </p:cNvSpPr>
          <p:nvPr/>
        </p:nvSpPr>
        <p:spPr bwMode="auto">
          <a:xfrm>
            <a:off x="6319838" y="5915025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45" name="Line 12"/>
          <p:cNvSpPr>
            <a:spLocks noChangeShapeType="1"/>
          </p:cNvSpPr>
          <p:nvPr/>
        </p:nvSpPr>
        <p:spPr bwMode="auto">
          <a:xfrm flipV="1">
            <a:off x="5284788" y="6173788"/>
            <a:ext cx="896937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946" name="Oval 13"/>
          <p:cNvSpPr>
            <a:spLocks noChangeArrowheads="1"/>
          </p:cNvSpPr>
          <p:nvPr/>
        </p:nvSpPr>
        <p:spPr bwMode="auto">
          <a:xfrm>
            <a:off x="4691063" y="593725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47" name="Text Box 16"/>
          <p:cNvSpPr txBox="1">
            <a:spLocks noChangeArrowheads="1"/>
          </p:cNvSpPr>
          <p:nvPr/>
        </p:nvSpPr>
        <p:spPr bwMode="auto">
          <a:xfrm>
            <a:off x="3763963" y="57023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chemeClr val="accent2"/>
                </a:solidFill>
              </a:rPr>
              <a:t>-20</a:t>
            </a:r>
          </a:p>
        </p:txBody>
      </p:sp>
      <p:sp>
        <p:nvSpPr>
          <p:cNvPr id="39948" name="Line 18"/>
          <p:cNvSpPr>
            <a:spLocks noChangeShapeType="1"/>
          </p:cNvSpPr>
          <p:nvPr/>
        </p:nvSpPr>
        <p:spPr bwMode="auto">
          <a:xfrm flipV="1">
            <a:off x="3665538" y="6191250"/>
            <a:ext cx="896937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949" name="Text Box 19"/>
          <p:cNvSpPr txBox="1">
            <a:spLocks noChangeArrowheads="1"/>
          </p:cNvSpPr>
          <p:nvPr/>
        </p:nvSpPr>
        <p:spPr bwMode="auto">
          <a:xfrm>
            <a:off x="2117725" y="57038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39950" name="Text Box 20"/>
          <p:cNvSpPr txBox="1">
            <a:spLocks noChangeArrowheads="1"/>
          </p:cNvSpPr>
          <p:nvPr/>
        </p:nvSpPr>
        <p:spPr bwMode="auto">
          <a:xfrm>
            <a:off x="5478463" y="57213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3028950" y="55245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rgbClr val="006600"/>
                </a:solidFill>
              </a:rPr>
              <a:t>10</a:t>
            </a:r>
          </a:p>
        </p:txBody>
      </p:sp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4681538" y="552767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rgbClr val="006600"/>
                </a:solidFill>
              </a:rPr>
              <a:t>-10</a:t>
            </a:r>
          </a:p>
        </p:txBody>
      </p:sp>
      <p:sp>
        <p:nvSpPr>
          <p:cNvPr id="44055" name="Text Box 23"/>
          <p:cNvSpPr txBox="1">
            <a:spLocks noChangeArrowheads="1"/>
          </p:cNvSpPr>
          <p:nvPr/>
        </p:nvSpPr>
        <p:spPr bwMode="auto">
          <a:xfrm>
            <a:off x="6318250" y="5516563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rgbClr val="006600"/>
                </a:solidFill>
              </a:rPr>
              <a:t>-5</a:t>
            </a:r>
          </a:p>
        </p:txBody>
      </p:sp>
      <p:sp>
        <p:nvSpPr>
          <p:cNvPr id="44056" name="Line 24"/>
          <p:cNvSpPr>
            <a:spLocks noChangeShapeType="1"/>
          </p:cNvSpPr>
          <p:nvPr/>
        </p:nvSpPr>
        <p:spPr bwMode="auto">
          <a:xfrm flipV="1">
            <a:off x="2032000" y="6191250"/>
            <a:ext cx="896938" cy="317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057" name="Line 25"/>
          <p:cNvSpPr>
            <a:spLocks noChangeShapeType="1"/>
          </p:cNvSpPr>
          <p:nvPr/>
        </p:nvSpPr>
        <p:spPr bwMode="auto">
          <a:xfrm flipV="1">
            <a:off x="3667125" y="6194425"/>
            <a:ext cx="896938" cy="317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058" name="Line 26"/>
          <p:cNvSpPr>
            <a:spLocks noChangeShapeType="1"/>
          </p:cNvSpPr>
          <p:nvPr/>
        </p:nvSpPr>
        <p:spPr bwMode="auto">
          <a:xfrm>
            <a:off x="5287963" y="6172200"/>
            <a:ext cx="911225" cy="1111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3" grpId="0" autoUpdateAnimBg="0"/>
      <p:bldP spid="44054" grpId="0" autoUpdateAnimBg="0"/>
      <p:bldP spid="44055" grpId="0" autoUpdateAnimBg="0"/>
      <p:bldP spid="44056" grpId="0" animBg="1"/>
      <p:bldP spid="44057" grpId="0" animBg="1"/>
      <p:bldP spid="4405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Exercise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96975"/>
            <a:ext cx="7772400" cy="13335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dirty="0" smtClean="0"/>
              <a:t>Compute shortest path from red vertex to brawn vertex by Bellman-Ford algorithm</a:t>
            </a: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3810000" y="35052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3886200" y="47244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6588125" y="573405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5791200" y="41910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6227763" y="2708275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2484438" y="3284538"/>
            <a:ext cx="1249362" cy="44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V="1">
            <a:off x="30480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H="1" flipV="1">
            <a:off x="3059113" y="4581525"/>
            <a:ext cx="7207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V="1">
            <a:off x="2771775" y="5029200"/>
            <a:ext cx="1038225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3059113" y="6021388"/>
            <a:ext cx="338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V="1">
            <a:off x="2555875" y="2924175"/>
            <a:ext cx="3600450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 flipV="1">
            <a:off x="4343400" y="3068638"/>
            <a:ext cx="1741488" cy="588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>
            <a:off x="4343400" y="3810000"/>
            <a:ext cx="1371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 flipH="1">
            <a:off x="4356100" y="4508500"/>
            <a:ext cx="12954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 flipV="1">
            <a:off x="2987675" y="4652963"/>
            <a:ext cx="2808288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>
            <a:off x="1676400" y="4876800"/>
            <a:ext cx="592138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 flipV="1">
            <a:off x="1524000" y="3357563"/>
            <a:ext cx="455613" cy="1062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>
            <a:off x="6732588" y="3213100"/>
            <a:ext cx="11049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>
            <a:off x="6400800" y="4495800"/>
            <a:ext cx="1295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 flipV="1">
            <a:off x="1752600" y="44958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 flipV="1">
            <a:off x="6156325" y="3213100"/>
            <a:ext cx="19843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 flipV="1">
            <a:off x="7019925" y="5084763"/>
            <a:ext cx="720725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86" name="Oval 26"/>
          <p:cNvSpPr>
            <a:spLocks noChangeArrowheads="1"/>
          </p:cNvSpPr>
          <p:nvPr/>
        </p:nvSpPr>
        <p:spPr bwMode="auto">
          <a:xfrm>
            <a:off x="1143000" y="44958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87" name="Oval 27"/>
          <p:cNvSpPr>
            <a:spLocks noChangeArrowheads="1"/>
          </p:cNvSpPr>
          <p:nvPr/>
        </p:nvSpPr>
        <p:spPr bwMode="auto">
          <a:xfrm>
            <a:off x="7772400" y="4572000"/>
            <a:ext cx="457200" cy="4572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88" name="Oval 28"/>
          <p:cNvSpPr>
            <a:spLocks noChangeArrowheads="1"/>
          </p:cNvSpPr>
          <p:nvPr/>
        </p:nvSpPr>
        <p:spPr bwMode="auto">
          <a:xfrm>
            <a:off x="1908175" y="2852738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89" name="Oval 29"/>
          <p:cNvSpPr>
            <a:spLocks noChangeArrowheads="1"/>
          </p:cNvSpPr>
          <p:nvPr/>
        </p:nvSpPr>
        <p:spPr bwMode="auto">
          <a:xfrm>
            <a:off x="2514600" y="41910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90" name="Oval 30"/>
          <p:cNvSpPr>
            <a:spLocks noChangeArrowheads="1"/>
          </p:cNvSpPr>
          <p:nvPr/>
        </p:nvSpPr>
        <p:spPr bwMode="auto">
          <a:xfrm>
            <a:off x="2339975" y="573405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91" name="Line 31"/>
          <p:cNvSpPr>
            <a:spLocks noChangeShapeType="1"/>
          </p:cNvSpPr>
          <p:nvPr/>
        </p:nvSpPr>
        <p:spPr bwMode="auto">
          <a:xfrm>
            <a:off x="6156325" y="4724400"/>
            <a:ext cx="503238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92" name="Line 32"/>
          <p:cNvSpPr>
            <a:spLocks noChangeShapeType="1"/>
          </p:cNvSpPr>
          <p:nvPr/>
        </p:nvSpPr>
        <p:spPr bwMode="auto">
          <a:xfrm>
            <a:off x="4067175" y="41497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93" name="Line 33"/>
          <p:cNvSpPr>
            <a:spLocks noChangeShapeType="1"/>
          </p:cNvSpPr>
          <p:nvPr/>
        </p:nvSpPr>
        <p:spPr bwMode="auto">
          <a:xfrm flipV="1">
            <a:off x="2555875" y="4724400"/>
            <a:ext cx="1873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994" name="Text Box 35"/>
          <p:cNvSpPr txBox="1">
            <a:spLocks noChangeArrowheads="1"/>
          </p:cNvSpPr>
          <p:nvPr/>
        </p:nvSpPr>
        <p:spPr bwMode="auto">
          <a:xfrm>
            <a:off x="1203325" y="36988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40995" name="Text Box 36"/>
          <p:cNvSpPr txBox="1">
            <a:spLocks noChangeArrowheads="1"/>
          </p:cNvSpPr>
          <p:nvPr/>
        </p:nvSpPr>
        <p:spPr bwMode="auto">
          <a:xfrm>
            <a:off x="1752600" y="4114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20</a:t>
            </a:r>
          </a:p>
        </p:txBody>
      </p:sp>
      <p:sp>
        <p:nvSpPr>
          <p:cNvPr id="40996" name="Text Box 37"/>
          <p:cNvSpPr txBox="1">
            <a:spLocks noChangeArrowheads="1"/>
          </p:cNvSpPr>
          <p:nvPr/>
        </p:nvSpPr>
        <p:spPr bwMode="auto">
          <a:xfrm>
            <a:off x="1619250" y="50847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40997" name="Text Box 38"/>
          <p:cNvSpPr txBox="1">
            <a:spLocks noChangeArrowheads="1"/>
          </p:cNvSpPr>
          <p:nvPr/>
        </p:nvSpPr>
        <p:spPr bwMode="auto">
          <a:xfrm>
            <a:off x="2268538" y="47720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40998" name="Text Box 39"/>
          <p:cNvSpPr txBox="1">
            <a:spLocks noChangeArrowheads="1"/>
          </p:cNvSpPr>
          <p:nvPr/>
        </p:nvSpPr>
        <p:spPr bwMode="auto">
          <a:xfrm>
            <a:off x="3011488" y="50133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40999" name="Text Box 40"/>
          <p:cNvSpPr txBox="1">
            <a:spLocks noChangeArrowheads="1"/>
          </p:cNvSpPr>
          <p:nvPr/>
        </p:nvSpPr>
        <p:spPr bwMode="auto">
          <a:xfrm>
            <a:off x="7164388" y="3429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41000" name="Text Box 41"/>
          <p:cNvSpPr txBox="1">
            <a:spLocks noChangeArrowheads="1"/>
          </p:cNvSpPr>
          <p:nvPr/>
        </p:nvSpPr>
        <p:spPr bwMode="auto">
          <a:xfrm>
            <a:off x="6877050" y="41497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accent2"/>
                </a:solidFill>
              </a:rPr>
              <a:t>40</a:t>
            </a:r>
          </a:p>
        </p:txBody>
      </p:sp>
      <p:sp>
        <p:nvSpPr>
          <p:cNvPr id="41001" name="Text Box 42"/>
          <p:cNvSpPr txBox="1">
            <a:spLocks noChangeArrowheads="1"/>
          </p:cNvSpPr>
          <p:nvPr/>
        </p:nvSpPr>
        <p:spPr bwMode="auto">
          <a:xfrm>
            <a:off x="7308850" y="54451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41002" name="Text Box 43"/>
          <p:cNvSpPr txBox="1">
            <a:spLocks noChangeArrowheads="1"/>
          </p:cNvSpPr>
          <p:nvPr/>
        </p:nvSpPr>
        <p:spPr bwMode="auto">
          <a:xfrm>
            <a:off x="4643438" y="60213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41003" name="Text Box 44"/>
          <p:cNvSpPr txBox="1">
            <a:spLocks noChangeArrowheads="1"/>
          </p:cNvSpPr>
          <p:nvPr/>
        </p:nvSpPr>
        <p:spPr bwMode="auto">
          <a:xfrm>
            <a:off x="4451350" y="51689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accent2"/>
                </a:solidFill>
              </a:rPr>
              <a:t>-10</a:t>
            </a:r>
          </a:p>
        </p:txBody>
      </p:sp>
      <p:sp>
        <p:nvSpPr>
          <p:cNvPr id="41004" name="Text Box 45"/>
          <p:cNvSpPr txBox="1">
            <a:spLocks noChangeArrowheads="1"/>
          </p:cNvSpPr>
          <p:nvPr/>
        </p:nvSpPr>
        <p:spPr bwMode="auto">
          <a:xfrm>
            <a:off x="3413125" y="43402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accent2"/>
                </a:solidFill>
              </a:rPr>
              <a:t>-5</a:t>
            </a:r>
          </a:p>
        </p:txBody>
      </p:sp>
      <p:sp>
        <p:nvSpPr>
          <p:cNvPr id="41005" name="Text Box 48"/>
          <p:cNvSpPr txBox="1">
            <a:spLocks noChangeArrowheads="1"/>
          </p:cNvSpPr>
          <p:nvPr/>
        </p:nvSpPr>
        <p:spPr bwMode="auto">
          <a:xfrm>
            <a:off x="3203575" y="31416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41006" name="Text Box 49"/>
          <p:cNvSpPr txBox="1">
            <a:spLocks noChangeArrowheads="1"/>
          </p:cNvSpPr>
          <p:nvPr/>
        </p:nvSpPr>
        <p:spPr bwMode="auto">
          <a:xfrm>
            <a:off x="4643438" y="429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41007" name="Text Box 50"/>
          <p:cNvSpPr txBox="1">
            <a:spLocks noChangeArrowheads="1"/>
          </p:cNvSpPr>
          <p:nvPr/>
        </p:nvSpPr>
        <p:spPr bwMode="auto">
          <a:xfrm>
            <a:off x="3011488" y="3763963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accent2"/>
                </a:solidFill>
              </a:rPr>
              <a:t>-2</a:t>
            </a:r>
          </a:p>
        </p:txBody>
      </p:sp>
      <p:sp>
        <p:nvSpPr>
          <p:cNvPr id="41008" name="Text Box 51"/>
          <p:cNvSpPr txBox="1">
            <a:spLocks noChangeArrowheads="1"/>
          </p:cNvSpPr>
          <p:nvPr/>
        </p:nvSpPr>
        <p:spPr bwMode="auto">
          <a:xfrm>
            <a:off x="3779838" y="24923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41009" name="Text Box 52"/>
          <p:cNvSpPr txBox="1">
            <a:spLocks noChangeArrowheads="1"/>
          </p:cNvSpPr>
          <p:nvPr/>
        </p:nvSpPr>
        <p:spPr bwMode="auto">
          <a:xfrm>
            <a:off x="4643438" y="30432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41010" name="Text Box 54"/>
          <p:cNvSpPr txBox="1">
            <a:spLocks noChangeArrowheads="1"/>
          </p:cNvSpPr>
          <p:nvPr/>
        </p:nvSpPr>
        <p:spPr bwMode="auto">
          <a:xfrm>
            <a:off x="6372225" y="49164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accent2"/>
                </a:solidFill>
              </a:rPr>
              <a:t>20</a:t>
            </a:r>
          </a:p>
        </p:txBody>
      </p:sp>
      <p:sp>
        <p:nvSpPr>
          <p:cNvPr id="41011" name="Text Box 55"/>
          <p:cNvSpPr txBox="1">
            <a:spLocks noChangeArrowheads="1"/>
          </p:cNvSpPr>
          <p:nvPr/>
        </p:nvSpPr>
        <p:spPr bwMode="auto">
          <a:xfrm>
            <a:off x="6300788" y="35734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accent2"/>
                </a:solidFill>
              </a:rPr>
              <a:t>20</a:t>
            </a:r>
          </a:p>
        </p:txBody>
      </p:sp>
      <p:sp>
        <p:nvSpPr>
          <p:cNvPr id="41012" name="Text Box 56"/>
          <p:cNvSpPr txBox="1">
            <a:spLocks noChangeArrowheads="1"/>
          </p:cNvSpPr>
          <p:nvPr/>
        </p:nvSpPr>
        <p:spPr bwMode="auto">
          <a:xfrm>
            <a:off x="5099050" y="36925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41013" name="Text Box 57"/>
          <p:cNvSpPr txBox="1">
            <a:spLocks noChangeArrowheads="1"/>
          </p:cNvSpPr>
          <p:nvPr/>
        </p:nvSpPr>
        <p:spPr bwMode="auto">
          <a:xfrm>
            <a:off x="4019550" y="41243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accent2"/>
                </a:solidFill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Characteristics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7772400" cy="460851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Utilized in many scenes in real world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Used as tools for solving other problems</a:t>
            </a:r>
          </a:p>
          <a:p>
            <a:pPr eaLnBrk="1" hangingPunct="1">
              <a:buFontTx/>
              <a:buNone/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Can be formulated as a linear programming, minimum cost flow (thus, being a special case of them)</a:t>
            </a:r>
          </a:p>
          <a:p>
            <a:pPr eaLnBrk="1" hangingPunct="1">
              <a:buFontTx/>
              <a:buNone/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Dijkstra</a:t>
            </a:r>
            <a:r>
              <a:rPr lang="en-US" altLang="ja-JP" sz="2400" dirty="0" smtClean="0"/>
              <a:t> algorithm works with almost linear time when all distances (costs) are non-negative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Bellman-Ford algorithm allows negative costs, with taking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O</a:t>
            </a:r>
            <a:r>
              <a:rPr lang="en-US" altLang="ja-JP" sz="2400" b="1" dirty="0">
                <a:solidFill>
                  <a:schemeClr val="accent2"/>
                </a:solidFill>
              </a:rPr>
              <a:t>(#vertices ×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#edges)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Many algorithms had been proposed to improve the practical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Negative Cost; An Example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4724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Operate a food stall</a:t>
            </a:r>
            <a:endParaRPr lang="ja-JP" altLang="en-US" sz="2400" dirty="0" smtClean="0"/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By a rule, have to quit 4 days, after opening the food stall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There is a prediction of income, for each day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How do we determine the schedule?</a:t>
            </a:r>
          </a:p>
        </p:txBody>
      </p:sp>
      <p:pic>
        <p:nvPicPr>
          <p:cNvPr id="41988" name="Picture 5" descr="FD0173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725" y="4152900"/>
            <a:ext cx="17970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 descr="BS0008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4488" y="3652838"/>
            <a:ext cx="1579562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Make a Network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82880" cy="20256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The vertices are the dates</a:t>
            </a:r>
            <a:endParaRPr lang="ja-JP" altLang="en-US" sz="2400" dirty="0" smtClean="0"/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Blue edge is </a:t>
            </a:r>
            <a:r>
              <a:rPr lang="en-US" altLang="ja-JP" sz="2400" dirty="0" smtClean="0">
                <a:solidFill>
                  <a:schemeClr val="accent2"/>
                </a:solidFill>
              </a:rPr>
              <a:t>“not open”</a:t>
            </a:r>
            <a:r>
              <a:rPr lang="en-US" altLang="ja-JP" sz="2400" dirty="0" smtClean="0"/>
              <a:t>, go to next day with cost </a:t>
            </a:r>
            <a:r>
              <a:rPr lang="ja-JP" altLang="en-US" sz="2400" b="1" dirty="0" smtClean="0">
                <a:solidFill>
                  <a:schemeClr val="accent2"/>
                </a:solidFill>
              </a:rPr>
              <a:t>0</a:t>
            </a:r>
            <a:endParaRPr lang="en-US" altLang="ja-JP" sz="2400" b="1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dirty="0" smtClean="0"/>
              <a:t>Red edge is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“open”</a:t>
            </a:r>
            <a:r>
              <a:rPr lang="en-US" altLang="ja-JP" sz="2400" dirty="0" smtClean="0"/>
              <a:t>    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altLang="ja-JP" sz="2400" dirty="0" smtClean="0">
                <a:sym typeface="Wingdings" pitchFamily="2" charset="2"/>
              </a:rPr>
              <a:t> -(</a:t>
            </a:r>
            <a:r>
              <a:rPr lang="en-US" altLang="ja-JP" sz="2400" dirty="0" smtClean="0"/>
              <a:t>income) is the cost, go to 4 days after</a:t>
            </a:r>
            <a:endParaRPr lang="ja-JP" altLang="en-US" sz="2400" dirty="0" smtClean="0"/>
          </a:p>
        </p:txBody>
      </p:sp>
      <p:pic>
        <p:nvPicPr>
          <p:cNvPr id="43012" name="Picture 4" descr="FD0173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913" y="5141913"/>
            <a:ext cx="17970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808038" y="3154363"/>
            <a:ext cx="714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1   2   3   4   5   6   7   8   9   10 ‥ ‥ ‥　　27  28  29  30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930275" y="3508375"/>
            <a:ext cx="6667500" cy="228600"/>
            <a:chOff x="586" y="2210"/>
            <a:chExt cx="4200" cy="144"/>
          </a:xfrm>
        </p:grpSpPr>
        <p:sp>
          <p:nvSpPr>
            <p:cNvPr id="43026" name="Freeform 7"/>
            <p:cNvSpPr>
              <a:spLocks/>
            </p:cNvSpPr>
            <p:nvPr/>
          </p:nvSpPr>
          <p:spPr bwMode="auto">
            <a:xfrm>
              <a:off x="586" y="2238"/>
              <a:ext cx="227" cy="116"/>
            </a:xfrm>
            <a:custGeom>
              <a:avLst/>
              <a:gdLst>
                <a:gd name="T0" fmla="*/ 0 w 227"/>
                <a:gd name="T1" fmla="*/ 19 h 116"/>
                <a:gd name="T2" fmla="*/ 109 w 227"/>
                <a:gd name="T3" fmla="*/ 113 h 116"/>
                <a:gd name="T4" fmla="*/ 227 w 227"/>
                <a:gd name="T5" fmla="*/ 0 h 116"/>
                <a:gd name="T6" fmla="*/ 0 60000 65536"/>
                <a:gd name="T7" fmla="*/ 0 60000 65536"/>
                <a:gd name="T8" fmla="*/ 0 60000 65536"/>
                <a:gd name="T9" fmla="*/ 0 w 227"/>
                <a:gd name="T10" fmla="*/ 0 h 116"/>
                <a:gd name="T11" fmla="*/ 227 w 227"/>
                <a:gd name="T12" fmla="*/ 116 h 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116">
                  <a:moveTo>
                    <a:pt x="0" y="19"/>
                  </a:moveTo>
                  <a:cubicBezTo>
                    <a:pt x="37" y="65"/>
                    <a:pt x="71" y="116"/>
                    <a:pt x="109" y="113"/>
                  </a:cubicBezTo>
                  <a:cubicBezTo>
                    <a:pt x="147" y="110"/>
                    <a:pt x="203" y="24"/>
                    <a:pt x="227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27" name="Freeform 8"/>
            <p:cNvSpPr>
              <a:spLocks/>
            </p:cNvSpPr>
            <p:nvPr/>
          </p:nvSpPr>
          <p:spPr bwMode="auto">
            <a:xfrm>
              <a:off x="861" y="2230"/>
              <a:ext cx="227" cy="116"/>
            </a:xfrm>
            <a:custGeom>
              <a:avLst/>
              <a:gdLst>
                <a:gd name="T0" fmla="*/ 0 w 227"/>
                <a:gd name="T1" fmla="*/ 19 h 116"/>
                <a:gd name="T2" fmla="*/ 109 w 227"/>
                <a:gd name="T3" fmla="*/ 113 h 116"/>
                <a:gd name="T4" fmla="*/ 227 w 227"/>
                <a:gd name="T5" fmla="*/ 0 h 116"/>
                <a:gd name="T6" fmla="*/ 0 60000 65536"/>
                <a:gd name="T7" fmla="*/ 0 60000 65536"/>
                <a:gd name="T8" fmla="*/ 0 60000 65536"/>
                <a:gd name="T9" fmla="*/ 0 w 227"/>
                <a:gd name="T10" fmla="*/ 0 h 116"/>
                <a:gd name="T11" fmla="*/ 227 w 227"/>
                <a:gd name="T12" fmla="*/ 116 h 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116">
                  <a:moveTo>
                    <a:pt x="0" y="19"/>
                  </a:moveTo>
                  <a:cubicBezTo>
                    <a:pt x="37" y="65"/>
                    <a:pt x="71" y="116"/>
                    <a:pt x="109" y="113"/>
                  </a:cubicBezTo>
                  <a:cubicBezTo>
                    <a:pt x="147" y="110"/>
                    <a:pt x="203" y="24"/>
                    <a:pt x="227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28" name="Freeform 9"/>
            <p:cNvSpPr>
              <a:spLocks/>
            </p:cNvSpPr>
            <p:nvPr/>
          </p:nvSpPr>
          <p:spPr bwMode="auto">
            <a:xfrm>
              <a:off x="1108" y="2231"/>
              <a:ext cx="227" cy="116"/>
            </a:xfrm>
            <a:custGeom>
              <a:avLst/>
              <a:gdLst>
                <a:gd name="T0" fmla="*/ 0 w 227"/>
                <a:gd name="T1" fmla="*/ 19 h 116"/>
                <a:gd name="T2" fmla="*/ 109 w 227"/>
                <a:gd name="T3" fmla="*/ 113 h 116"/>
                <a:gd name="T4" fmla="*/ 227 w 227"/>
                <a:gd name="T5" fmla="*/ 0 h 116"/>
                <a:gd name="T6" fmla="*/ 0 60000 65536"/>
                <a:gd name="T7" fmla="*/ 0 60000 65536"/>
                <a:gd name="T8" fmla="*/ 0 60000 65536"/>
                <a:gd name="T9" fmla="*/ 0 w 227"/>
                <a:gd name="T10" fmla="*/ 0 h 116"/>
                <a:gd name="T11" fmla="*/ 227 w 227"/>
                <a:gd name="T12" fmla="*/ 116 h 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116">
                  <a:moveTo>
                    <a:pt x="0" y="19"/>
                  </a:moveTo>
                  <a:cubicBezTo>
                    <a:pt x="37" y="65"/>
                    <a:pt x="71" y="116"/>
                    <a:pt x="109" y="113"/>
                  </a:cubicBezTo>
                  <a:cubicBezTo>
                    <a:pt x="147" y="110"/>
                    <a:pt x="203" y="24"/>
                    <a:pt x="227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29" name="Freeform 10"/>
            <p:cNvSpPr>
              <a:spLocks/>
            </p:cNvSpPr>
            <p:nvPr/>
          </p:nvSpPr>
          <p:spPr bwMode="auto">
            <a:xfrm>
              <a:off x="1355" y="2233"/>
              <a:ext cx="227" cy="107"/>
            </a:xfrm>
            <a:custGeom>
              <a:avLst/>
              <a:gdLst>
                <a:gd name="T0" fmla="*/ 0 w 227"/>
                <a:gd name="T1" fmla="*/ 18 h 116"/>
                <a:gd name="T2" fmla="*/ 109 w 227"/>
                <a:gd name="T3" fmla="*/ 104 h 116"/>
                <a:gd name="T4" fmla="*/ 227 w 227"/>
                <a:gd name="T5" fmla="*/ 0 h 116"/>
                <a:gd name="T6" fmla="*/ 0 60000 65536"/>
                <a:gd name="T7" fmla="*/ 0 60000 65536"/>
                <a:gd name="T8" fmla="*/ 0 60000 65536"/>
                <a:gd name="T9" fmla="*/ 0 w 227"/>
                <a:gd name="T10" fmla="*/ 0 h 116"/>
                <a:gd name="T11" fmla="*/ 227 w 227"/>
                <a:gd name="T12" fmla="*/ 116 h 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116">
                  <a:moveTo>
                    <a:pt x="0" y="19"/>
                  </a:moveTo>
                  <a:cubicBezTo>
                    <a:pt x="37" y="65"/>
                    <a:pt x="71" y="116"/>
                    <a:pt x="109" y="113"/>
                  </a:cubicBezTo>
                  <a:cubicBezTo>
                    <a:pt x="147" y="110"/>
                    <a:pt x="203" y="24"/>
                    <a:pt x="227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30" name="Freeform 11"/>
            <p:cNvSpPr>
              <a:spLocks/>
            </p:cNvSpPr>
            <p:nvPr/>
          </p:nvSpPr>
          <p:spPr bwMode="auto">
            <a:xfrm>
              <a:off x="1611" y="2226"/>
              <a:ext cx="227" cy="116"/>
            </a:xfrm>
            <a:custGeom>
              <a:avLst/>
              <a:gdLst>
                <a:gd name="T0" fmla="*/ 0 w 227"/>
                <a:gd name="T1" fmla="*/ 19 h 116"/>
                <a:gd name="T2" fmla="*/ 109 w 227"/>
                <a:gd name="T3" fmla="*/ 113 h 116"/>
                <a:gd name="T4" fmla="*/ 227 w 227"/>
                <a:gd name="T5" fmla="*/ 0 h 116"/>
                <a:gd name="T6" fmla="*/ 0 60000 65536"/>
                <a:gd name="T7" fmla="*/ 0 60000 65536"/>
                <a:gd name="T8" fmla="*/ 0 60000 65536"/>
                <a:gd name="T9" fmla="*/ 0 w 227"/>
                <a:gd name="T10" fmla="*/ 0 h 116"/>
                <a:gd name="T11" fmla="*/ 227 w 227"/>
                <a:gd name="T12" fmla="*/ 116 h 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116">
                  <a:moveTo>
                    <a:pt x="0" y="19"/>
                  </a:moveTo>
                  <a:cubicBezTo>
                    <a:pt x="37" y="65"/>
                    <a:pt x="71" y="116"/>
                    <a:pt x="109" y="113"/>
                  </a:cubicBezTo>
                  <a:cubicBezTo>
                    <a:pt x="147" y="110"/>
                    <a:pt x="203" y="24"/>
                    <a:pt x="227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31" name="Freeform 12"/>
            <p:cNvSpPr>
              <a:spLocks/>
            </p:cNvSpPr>
            <p:nvPr/>
          </p:nvSpPr>
          <p:spPr bwMode="auto">
            <a:xfrm>
              <a:off x="1849" y="2227"/>
              <a:ext cx="227" cy="116"/>
            </a:xfrm>
            <a:custGeom>
              <a:avLst/>
              <a:gdLst>
                <a:gd name="T0" fmla="*/ 0 w 227"/>
                <a:gd name="T1" fmla="*/ 19 h 116"/>
                <a:gd name="T2" fmla="*/ 109 w 227"/>
                <a:gd name="T3" fmla="*/ 113 h 116"/>
                <a:gd name="T4" fmla="*/ 227 w 227"/>
                <a:gd name="T5" fmla="*/ 0 h 116"/>
                <a:gd name="T6" fmla="*/ 0 60000 65536"/>
                <a:gd name="T7" fmla="*/ 0 60000 65536"/>
                <a:gd name="T8" fmla="*/ 0 60000 65536"/>
                <a:gd name="T9" fmla="*/ 0 w 227"/>
                <a:gd name="T10" fmla="*/ 0 h 116"/>
                <a:gd name="T11" fmla="*/ 227 w 227"/>
                <a:gd name="T12" fmla="*/ 116 h 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116">
                  <a:moveTo>
                    <a:pt x="0" y="19"/>
                  </a:moveTo>
                  <a:cubicBezTo>
                    <a:pt x="37" y="65"/>
                    <a:pt x="71" y="116"/>
                    <a:pt x="109" y="113"/>
                  </a:cubicBezTo>
                  <a:cubicBezTo>
                    <a:pt x="147" y="110"/>
                    <a:pt x="203" y="24"/>
                    <a:pt x="227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32" name="Freeform 13"/>
            <p:cNvSpPr>
              <a:spLocks/>
            </p:cNvSpPr>
            <p:nvPr/>
          </p:nvSpPr>
          <p:spPr bwMode="auto">
            <a:xfrm>
              <a:off x="2096" y="2228"/>
              <a:ext cx="227" cy="116"/>
            </a:xfrm>
            <a:custGeom>
              <a:avLst/>
              <a:gdLst>
                <a:gd name="T0" fmla="*/ 0 w 227"/>
                <a:gd name="T1" fmla="*/ 19 h 116"/>
                <a:gd name="T2" fmla="*/ 109 w 227"/>
                <a:gd name="T3" fmla="*/ 113 h 116"/>
                <a:gd name="T4" fmla="*/ 227 w 227"/>
                <a:gd name="T5" fmla="*/ 0 h 116"/>
                <a:gd name="T6" fmla="*/ 0 60000 65536"/>
                <a:gd name="T7" fmla="*/ 0 60000 65536"/>
                <a:gd name="T8" fmla="*/ 0 60000 65536"/>
                <a:gd name="T9" fmla="*/ 0 w 227"/>
                <a:gd name="T10" fmla="*/ 0 h 116"/>
                <a:gd name="T11" fmla="*/ 227 w 227"/>
                <a:gd name="T12" fmla="*/ 116 h 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116">
                  <a:moveTo>
                    <a:pt x="0" y="19"/>
                  </a:moveTo>
                  <a:cubicBezTo>
                    <a:pt x="37" y="65"/>
                    <a:pt x="71" y="116"/>
                    <a:pt x="109" y="113"/>
                  </a:cubicBezTo>
                  <a:cubicBezTo>
                    <a:pt x="147" y="110"/>
                    <a:pt x="203" y="24"/>
                    <a:pt x="227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33" name="Freeform 14"/>
            <p:cNvSpPr>
              <a:spLocks/>
            </p:cNvSpPr>
            <p:nvPr/>
          </p:nvSpPr>
          <p:spPr bwMode="auto">
            <a:xfrm>
              <a:off x="2343" y="2210"/>
              <a:ext cx="227" cy="116"/>
            </a:xfrm>
            <a:custGeom>
              <a:avLst/>
              <a:gdLst>
                <a:gd name="T0" fmla="*/ 0 w 227"/>
                <a:gd name="T1" fmla="*/ 19 h 116"/>
                <a:gd name="T2" fmla="*/ 109 w 227"/>
                <a:gd name="T3" fmla="*/ 113 h 116"/>
                <a:gd name="T4" fmla="*/ 227 w 227"/>
                <a:gd name="T5" fmla="*/ 0 h 116"/>
                <a:gd name="T6" fmla="*/ 0 60000 65536"/>
                <a:gd name="T7" fmla="*/ 0 60000 65536"/>
                <a:gd name="T8" fmla="*/ 0 60000 65536"/>
                <a:gd name="T9" fmla="*/ 0 w 227"/>
                <a:gd name="T10" fmla="*/ 0 h 116"/>
                <a:gd name="T11" fmla="*/ 227 w 227"/>
                <a:gd name="T12" fmla="*/ 116 h 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116">
                  <a:moveTo>
                    <a:pt x="0" y="19"/>
                  </a:moveTo>
                  <a:cubicBezTo>
                    <a:pt x="37" y="65"/>
                    <a:pt x="71" y="116"/>
                    <a:pt x="109" y="113"/>
                  </a:cubicBezTo>
                  <a:cubicBezTo>
                    <a:pt x="147" y="110"/>
                    <a:pt x="203" y="24"/>
                    <a:pt x="227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34" name="Freeform 15"/>
            <p:cNvSpPr>
              <a:spLocks/>
            </p:cNvSpPr>
            <p:nvPr/>
          </p:nvSpPr>
          <p:spPr bwMode="auto">
            <a:xfrm>
              <a:off x="2590" y="2212"/>
              <a:ext cx="227" cy="116"/>
            </a:xfrm>
            <a:custGeom>
              <a:avLst/>
              <a:gdLst>
                <a:gd name="T0" fmla="*/ 0 w 227"/>
                <a:gd name="T1" fmla="*/ 19 h 116"/>
                <a:gd name="T2" fmla="*/ 109 w 227"/>
                <a:gd name="T3" fmla="*/ 113 h 116"/>
                <a:gd name="T4" fmla="*/ 227 w 227"/>
                <a:gd name="T5" fmla="*/ 0 h 116"/>
                <a:gd name="T6" fmla="*/ 0 60000 65536"/>
                <a:gd name="T7" fmla="*/ 0 60000 65536"/>
                <a:gd name="T8" fmla="*/ 0 60000 65536"/>
                <a:gd name="T9" fmla="*/ 0 w 227"/>
                <a:gd name="T10" fmla="*/ 0 h 116"/>
                <a:gd name="T11" fmla="*/ 227 w 227"/>
                <a:gd name="T12" fmla="*/ 116 h 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116">
                  <a:moveTo>
                    <a:pt x="0" y="19"/>
                  </a:moveTo>
                  <a:cubicBezTo>
                    <a:pt x="37" y="65"/>
                    <a:pt x="71" y="116"/>
                    <a:pt x="109" y="113"/>
                  </a:cubicBezTo>
                  <a:cubicBezTo>
                    <a:pt x="147" y="110"/>
                    <a:pt x="203" y="24"/>
                    <a:pt x="227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35" name="Freeform 25"/>
            <p:cNvSpPr>
              <a:spLocks/>
            </p:cNvSpPr>
            <p:nvPr/>
          </p:nvSpPr>
          <p:spPr bwMode="auto">
            <a:xfrm>
              <a:off x="3989" y="2232"/>
              <a:ext cx="227" cy="116"/>
            </a:xfrm>
            <a:custGeom>
              <a:avLst/>
              <a:gdLst>
                <a:gd name="T0" fmla="*/ 0 w 227"/>
                <a:gd name="T1" fmla="*/ 19 h 116"/>
                <a:gd name="T2" fmla="*/ 109 w 227"/>
                <a:gd name="T3" fmla="*/ 113 h 116"/>
                <a:gd name="T4" fmla="*/ 227 w 227"/>
                <a:gd name="T5" fmla="*/ 0 h 116"/>
                <a:gd name="T6" fmla="*/ 0 60000 65536"/>
                <a:gd name="T7" fmla="*/ 0 60000 65536"/>
                <a:gd name="T8" fmla="*/ 0 60000 65536"/>
                <a:gd name="T9" fmla="*/ 0 w 227"/>
                <a:gd name="T10" fmla="*/ 0 h 116"/>
                <a:gd name="T11" fmla="*/ 227 w 227"/>
                <a:gd name="T12" fmla="*/ 116 h 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116">
                  <a:moveTo>
                    <a:pt x="0" y="19"/>
                  </a:moveTo>
                  <a:cubicBezTo>
                    <a:pt x="37" y="65"/>
                    <a:pt x="71" y="116"/>
                    <a:pt x="109" y="113"/>
                  </a:cubicBezTo>
                  <a:cubicBezTo>
                    <a:pt x="147" y="110"/>
                    <a:pt x="203" y="24"/>
                    <a:pt x="227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36" name="Freeform 26"/>
            <p:cNvSpPr>
              <a:spLocks/>
            </p:cNvSpPr>
            <p:nvPr/>
          </p:nvSpPr>
          <p:spPr bwMode="auto">
            <a:xfrm>
              <a:off x="4264" y="2232"/>
              <a:ext cx="227" cy="116"/>
            </a:xfrm>
            <a:custGeom>
              <a:avLst/>
              <a:gdLst>
                <a:gd name="T0" fmla="*/ 0 w 227"/>
                <a:gd name="T1" fmla="*/ 19 h 116"/>
                <a:gd name="T2" fmla="*/ 109 w 227"/>
                <a:gd name="T3" fmla="*/ 113 h 116"/>
                <a:gd name="T4" fmla="*/ 227 w 227"/>
                <a:gd name="T5" fmla="*/ 0 h 116"/>
                <a:gd name="T6" fmla="*/ 0 60000 65536"/>
                <a:gd name="T7" fmla="*/ 0 60000 65536"/>
                <a:gd name="T8" fmla="*/ 0 60000 65536"/>
                <a:gd name="T9" fmla="*/ 0 w 227"/>
                <a:gd name="T10" fmla="*/ 0 h 116"/>
                <a:gd name="T11" fmla="*/ 227 w 227"/>
                <a:gd name="T12" fmla="*/ 116 h 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116">
                  <a:moveTo>
                    <a:pt x="0" y="19"/>
                  </a:moveTo>
                  <a:cubicBezTo>
                    <a:pt x="37" y="65"/>
                    <a:pt x="71" y="116"/>
                    <a:pt x="109" y="113"/>
                  </a:cubicBezTo>
                  <a:cubicBezTo>
                    <a:pt x="147" y="110"/>
                    <a:pt x="203" y="24"/>
                    <a:pt x="227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37" name="Freeform 27"/>
            <p:cNvSpPr>
              <a:spLocks/>
            </p:cNvSpPr>
            <p:nvPr/>
          </p:nvSpPr>
          <p:spPr bwMode="auto">
            <a:xfrm>
              <a:off x="4559" y="2225"/>
              <a:ext cx="227" cy="116"/>
            </a:xfrm>
            <a:custGeom>
              <a:avLst/>
              <a:gdLst>
                <a:gd name="T0" fmla="*/ 0 w 227"/>
                <a:gd name="T1" fmla="*/ 19 h 116"/>
                <a:gd name="T2" fmla="*/ 109 w 227"/>
                <a:gd name="T3" fmla="*/ 113 h 116"/>
                <a:gd name="T4" fmla="*/ 227 w 227"/>
                <a:gd name="T5" fmla="*/ 0 h 116"/>
                <a:gd name="T6" fmla="*/ 0 60000 65536"/>
                <a:gd name="T7" fmla="*/ 0 60000 65536"/>
                <a:gd name="T8" fmla="*/ 0 60000 65536"/>
                <a:gd name="T9" fmla="*/ 0 w 227"/>
                <a:gd name="T10" fmla="*/ 0 h 116"/>
                <a:gd name="T11" fmla="*/ 227 w 227"/>
                <a:gd name="T12" fmla="*/ 116 h 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116">
                  <a:moveTo>
                    <a:pt x="0" y="19"/>
                  </a:moveTo>
                  <a:cubicBezTo>
                    <a:pt x="37" y="65"/>
                    <a:pt x="71" y="116"/>
                    <a:pt x="109" y="113"/>
                  </a:cubicBezTo>
                  <a:cubicBezTo>
                    <a:pt x="147" y="110"/>
                    <a:pt x="203" y="24"/>
                    <a:pt x="227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946150" y="3589338"/>
            <a:ext cx="6677025" cy="1012825"/>
            <a:chOff x="596" y="2261"/>
            <a:chExt cx="4206" cy="638"/>
          </a:xfrm>
        </p:grpSpPr>
        <p:sp>
          <p:nvSpPr>
            <p:cNvPr id="43017" name="Freeform 16"/>
            <p:cNvSpPr>
              <a:spLocks/>
            </p:cNvSpPr>
            <p:nvPr/>
          </p:nvSpPr>
          <p:spPr bwMode="auto">
            <a:xfrm>
              <a:off x="596" y="2333"/>
              <a:ext cx="944" cy="307"/>
            </a:xfrm>
            <a:custGeom>
              <a:avLst/>
              <a:gdLst>
                <a:gd name="T0" fmla="*/ 0 w 944"/>
                <a:gd name="T1" fmla="*/ 0 h 307"/>
                <a:gd name="T2" fmla="*/ 189 w 944"/>
                <a:gd name="T3" fmla="*/ 226 h 307"/>
                <a:gd name="T4" fmla="*/ 481 w 944"/>
                <a:gd name="T5" fmla="*/ 302 h 307"/>
                <a:gd name="T6" fmla="*/ 831 w 944"/>
                <a:gd name="T7" fmla="*/ 198 h 307"/>
                <a:gd name="T8" fmla="*/ 944 w 944"/>
                <a:gd name="T9" fmla="*/ 9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4"/>
                <a:gd name="T16" fmla="*/ 0 h 307"/>
                <a:gd name="T17" fmla="*/ 944 w 94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4" h="307">
                  <a:moveTo>
                    <a:pt x="0" y="0"/>
                  </a:moveTo>
                  <a:cubicBezTo>
                    <a:pt x="31" y="37"/>
                    <a:pt x="109" y="176"/>
                    <a:pt x="189" y="226"/>
                  </a:cubicBezTo>
                  <a:cubicBezTo>
                    <a:pt x="269" y="276"/>
                    <a:pt x="374" y="307"/>
                    <a:pt x="481" y="302"/>
                  </a:cubicBezTo>
                  <a:cubicBezTo>
                    <a:pt x="588" y="297"/>
                    <a:pt x="754" y="247"/>
                    <a:pt x="831" y="198"/>
                  </a:cubicBezTo>
                  <a:cubicBezTo>
                    <a:pt x="908" y="149"/>
                    <a:pt x="920" y="49"/>
                    <a:pt x="944" y="9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18" name="Text Box 17"/>
            <p:cNvSpPr txBox="1">
              <a:spLocks noChangeArrowheads="1"/>
            </p:cNvSpPr>
            <p:nvPr/>
          </p:nvSpPr>
          <p:spPr bwMode="auto">
            <a:xfrm>
              <a:off x="678" y="2600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chemeClr val="accent2"/>
                  </a:solidFill>
                </a:rPr>
                <a:t>-34</a:t>
              </a:r>
            </a:p>
          </p:txBody>
        </p:sp>
        <p:sp>
          <p:nvSpPr>
            <p:cNvPr id="43019" name="Freeform 20"/>
            <p:cNvSpPr>
              <a:spLocks/>
            </p:cNvSpPr>
            <p:nvPr/>
          </p:nvSpPr>
          <p:spPr bwMode="auto">
            <a:xfrm>
              <a:off x="862" y="2316"/>
              <a:ext cx="944" cy="307"/>
            </a:xfrm>
            <a:custGeom>
              <a:avLst/>
              <a:gdLst>
                <a:gd name="T0" fmla="*/ 0 w 944"/>
                <a:gd name="T1" fmla="*/ 0 h 307"/>
                <a:gd name="T2" fmla="*/ 189 w 944"/>
                <a:gd name="T3" fmla="*/ 226 h 307"/>
                <a:gd name="T4" fmla="*/ 481 w 944"/>
                <a:gd name="T5" fmla="*/ 302 h 307"/>
                <a:gd name="T6" fmla="*/ 831 w 944"/>
                <a:gd name="T7" fmla="*/ 198 h 307"/>
                <a:gd name="T8" fmla="*/ 944 w 944"/>
                <a:gd name="T9" fmla="*/ 9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4"/>
                <a:gd name="T16" fmla="*/ 0 h 307"/>
                <a:gd name="T17" fmla="*/ 944 w 94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4" h="307">
                  <a:moveTo>
                    <a:pt x="0" y="0"/>
                  </a:moveTo>
                  <a:cubicBezTo>
                    <a:pt x="31" y="37"/>
                    <a:pt x="109" y="176"/>
                    <a:pt x="189" y="226"/>
                  </a:cubicBezTo>
                  <a:cubicBezTo>
                    <a:pt x="269" y="276"/>
                    <a:pt x="374" y="307"/>
                    <a:pt x="481" y="302"/>
                  </a:cubicBezTo>
                  <a:cubicBezTo>
                    <a:pt x="588" y="297"/>
                    <a:pt x="754" y="247"/>
                    <a:pt x="831" y="198"/>
                  </a:cubicBezTo>
                  <a:cubicBezTo>
                    <a:pt x="908" y="149"/>
                    <a:pt x="920" y="49"/>
                    <a:pt x="944" y="9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20" name="Freeform 21"/>
            <p:cNvSpPr>
              <a:spLocks/>
            </p:cNvSpPr>
            <p:nvPr/>
          </p:nvSpPr>
          <p:spPr bwMode="auto">
            <a:xfrm>
              <a:off x="1118" y="2317"/>
              <a:ext cx="944" cy="307"/>
            </a:xfrm>
            <a:custGeom>
              <a:avLst/>
              <a:gdLst>
                <a:gd name="T0" fmla="*/ 0 w 944"/>
                <a:gd name="T1" fmla="*/ 0 h 307"/>
                <a:gd name="T2" fmla="*/ 189 w 944"/>
                <a:gd name="T3" fmla="*/ 226 h 307"/>
                <a:gd name="T4" fmla="*/ 481 w 944"/>
                <a:gd name="T5" fmla="*/ 302 h 307"/>
                <a:gd name="T6" fmla="*/ 831 w 944"/>
                <a:gd name="T7" fmla="*/ 198 h 307"/>
                <a:gd name="T8" fmla="*/ 944 w 944"/>
                <a:gd name="T9" fmla="*/ 9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4"/>
                <a:gd name="T16" fmla="*/ 0 h 307"/>
                <a:gd name="T17" fmla="*/ 944 w 94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4" h="307">
                  <a:moveTo>
                    <a:pt x="0" y="0"/>
                  </a:moveTo>
                  <a:cubicBezTo>
                    <a:pt x="31" y="37"/>
                    <a:pt x="109" y="176"/>
                    <a:pt x="189" y="226"/>
                  </a:cubicBezTo>
                  <a:cubicBezTo>
                    <a:pt x="269" y="276"/>
                    <a:pt x="374" y="307"/>
                    <a:pt x="481" y="302"/>
                  </a:cubicBezTo>
                  <a:cubicBezTo>
                    <a:pt x="588" y="297"/>
                    <a:pt x="754" y="247"/>
                    <a:pt x="831" y="198"/>
                  </a:cubicBezTo>
                  <a:cubicBezTo>
                    <a:pt x="908" y="149"/>
                    <a:pt x="920" y="49"/>
                    <a:pt x="944" y="9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21" name="Text Box 22"/>
            <p:cNvSpPr txBox="1">
              <a:spLocks noChangeArrowheads="1"/>
            </p:cNvSpPr>
            <p:nvPr/>
          </p:nvSpPr>
          <p:spPr bwMode="auto">
            <a:xfrm>
              <a:off x="1142" y="2611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chemeClr val="accent2"/>
                  </a:solidFill>
                </a:rPr>
                <a:t>-30</a:t>
              </a:r>
            </a:p>
          </p:txBody>
        </p:sp>
        <p:sp>
          <p:nvSpPr>
            <p:cNvPr id="43022" name="Text Box 23"/>
            <p:cNvSpPr txBox="1">
              <a:spLocks noChangeArrowheads="1"/>
            </p:cNvSpPr>
            <p:nvPr/>
          </p:nvSpPr>
          <p:spPr bwMode="auto">
            <a:xfrm>
              <a:off x="1748" y="2566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chemeClr val="accent2"/>
                  </a:solidFill>
                </a:rPr>
                <a:t>-37</a:t>
              </a:r>
            </a:p>
          </p:txBody>
        </p:sp>
        <p:sp>
          <p:nvSpPr>
            <p:cNvPr id="43023" name="Text Box 24"/>
            <p:cNvSpPr txBox="1">
              <a:spLocks noChangeArrowheads="1"/>
            </p:cNvSpPr>
            <p:nvPr/>
          </p:nvSpPr>
          <p:spPr bwMode="auto">
            <a:xfrm>
              <a:off x="4337" y="2549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chemeClr val="accent2"/>
                  </a:solidFill>
                </a:rPr>
                <a:t>-54</a:t>
              </a:r>
            </a:p>
          </p:txBody>
        </p:sp>
        <p:sp>
          <p:nvSpPr>
            <p:cNvPr id="43024" name="Freeform 28"/>
            <p:cNvSpPr>
              <a:spLocks/>
            </p:cNvSpPr>
            <p:nvPr/>
          </p:nvSpPr>
          <p:spPr bwMode="auto">
            <a:xfrm>
              <a:off x="3754" y="2261"/>
              <a:ext cx="1048" cy="307"/>
            </a:xfrm>
            <a:custGeom>
              <a:avLst/>
              <a:gdLst>
                <a:gd name="T0" fmla="*/ 0 w 944"/>
                <a:gd name="T1" fmla="*/ 0 h 307"/>
                <a:gd name="T2" fmla="*/ 210 w 944"/>
                <a:gd name="T3" fmla="*/ 226 h 307"/>
                <a:gd name="T4" fmla="*/ 534 w 944"/>
                <a:gd name="T5" fmla="*/ 302 h 307"/>
                <a:gd name="T6" fmla="*/ 923 w 944"/>
                <a:gd name="T7" fmla="*/ 198 h 307"/>
                <a:gd name="T8" fmla="*/ 1048 w 944"/>
                <a:gd name="T9" fmla="*/ 9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4"/>
                <a:gd name="T16" fmla="*/ 0 h 307"/>
                <a:gd name="T17" fmla="*/ 944 w 94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4" h="307">
                  <a:moveTo>
                    <a:pt x="0" y="0"/>
                  </a:moveTo>
                  <a:cubicBezTo>
                    <a:pt x="31" y="37"/>
                    <a:pt x="109" y="176"/>
                    <a:pt x="189" y="226"/>
                  </a:cubicBezTo>
                  <a:cubicBezTo>
                    <a:pt x="269" y="276"/>
                    <a:pt x="374" y="307"/>
                    <a:pt x="481" y="302"/>
                  </a:cubicBezTo>
                  <a:cubicBezTo>
                    <a:pt x="588" y="297"/>
                    <a:pt x="754" y="247"/>
                    <a:pt x="831" y="198"/>
                  </a:cubicBezTo>
                  <a:cubicBezTo>
                    <a:pt x="908" y="149"/>
                    <a:pt x="920" y="49"/>
                    <a:pt x="944" y="9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025" name="Freeform 29"/>
            <p:cNvSpPr>
              <a:spLocks/>
            </p:cNvSpPr>
            <p:nvPr/>
          </p:nvSpPr>
          <p:spPr bwMode="auto">
            <a:xfrm>
              <a:off x="3565" y="2281"/>
              <a:ext cx="944" cy="307"/>
            </a:xfrm>
            <a:custGeom>
              <a:avLst/>
              <a:gdLst>
                <a:gd name="T0" fmla="*/ 0 w 944"/>
                <a:gd name="T1" fmla="*/ 0 h 307"/>
                <a:gd name="T2" fmla="*/ 189 w 944"/>
                <a:gd name="T3" fmla="*/ 226 h 307"/>
                <a:gd name="T4" fmla="*/ 481 w 944"/>
                <a:gd name="T5" fmla="*/ 302 h 307"/>
                <a:gd name="T6" fmla="*/ 831 w 944"/>
                <a:gd name="T7" fmla="*/ 198 h 307"/>
                <a:gd name="T8" fmla="*/ 944 w 944"/>
                <a:gd name="T9" fmla="*/ 9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4"/>
                <a:gd name="T16" fmla="*/ 0 h 307"/>
                <a:gd name="T17" fmla="*/ 944 w 944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4" h="307">
                  <a:moveTo>
                    <a:pt x="0" y="0"/>
                  </a:moveTo>
                  <a:cubicBezTo>
                    <a:pt x="31" y="37"/>
                    <a:pt x="109" y="176"/>
                    <a:pt x="189" y="226"/>
                  </a:cubicBezTo>
                  <a:cubicBezTo>
                    <a:pt x="269" y="276"/>
                    <a:pt x="374" y="307"/>
                    <a:pt x="481" y="302"/>
                  </a:cubicBezTo>
                  <a:cubicBezTo>
                    <a:pt x="588" y="297"/>
                    <a:pt x="754" y="247"/>
                    <a:pt x="831" y="198"/>
                  </a:cubicBezTo>
                  <a:cubicBezTo>
                    <a:pt x="908" y="149"/>
                    <a:pt x="920" y="49"/>
                    <a:pt x="944" y="9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5086" name="Text Box 30"/>
          <p:cNvSpPr txBox="1">
            <a:spLocks noChangeArrowheads="1"/>
          </p:cNvSpPr>
          <p:nvPr/>
        </p:nvSpPr>
        <p:spPr bwMode="auto">
          <a:xfrm>
            <a:off x="657225" y="5402263"/>
            <a:ext cx="4384534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dirty="0" smtClean="0"/>
              <a:t>cost of path</a:t>
            </a:r>
            <a:r>
              <a:rPr lang="ja-JP" altLang="en-US" b="1" dirty="0"/>
              <a:t>　 </a:t>
            </a:r>
            <a:r>
              <a:rPr lang="ja-JP" altLang="en-US" b="1" dirty="0" smtClean="0"/>
              <a:t> </a:t>
            </a:r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＝</a:t>
            </a:r>
            <a:r>
              <a:rPr lang="ja-JP" altLang="en-US" b="1" dirty="0"/>
              <a:t>　</a:t>
            </a:r>
            <a:r>
              <a:rPr lang="en-US" altLang="ja-JP" b="1" dirty="0" smtClean="0">
                <a:solidFill>
                  <a:schemeClr val="accent2"/>
                </a:solidFill>
              </a:rPr>
              <a:t>- </a:t>
            </a:r>
            <a:r>
              <a:rPr lang="en-US" altLang="ja-JP" b="1" dirty="0" smtClean="0"/>
              <a:t>total income</a:t>
            </a:r>
            <a:endParaRPr lang="ja-JP" altLang="en-US" b="1" dirty="0"/>
          </a:p>
          <a:p>
            <a:pPr>
              <a:defRPr/>
            </a:pPr>
            <a:r>
              <a:rPr lang="en-US" altLang="ja-JP" b="1" dirty="0" smtClean="0"/>
              <a:t>shortest path  </a:t>
            </a:r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＝</a:t>
            </a:r>
            <a:r>
              <a:rPr lang="ja-JP" altLang="en-US" b="1" dirty="0" smtClean="0"/>
              <a:t> </a:t>
            </a:r>
            <a:r>
              <a:rPr lang="ja-JP" altLang="en-US" b="1" dirty="0"/>
              <a:t>　　</a:t>
            </a:r>
            <a:r>
              <a:rPr lang="en-US" altLang="ja-JP" b="1" dirty="0" smtClean="0"/>
              <a:t>big income!</a:t>
            </a:r>
            <a:endParaRPr lang="ja-JP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45086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Summary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7991475" cy="5472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err="1" smtClean="0"/>
              <a:t>Dijkstra</a:t>
            </a:r>
            <a:r>
              <a:rPr lang="en-US" altLang="ja-JP" sz="2400" dirty="0" smtClean="0"/>
              <a:t> determines the shortest paths from nearer vertices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Efficient for real navigation systems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dirty="0" smtClean="0"/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Two direction search from origin and destination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dirty="0" smtClean="0"/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</a:t>
            </a:r>
            <a:r>
              <a:rPr lang="en-US" altLang="ja-JP" sz="2400" dirty="0" smtClean="0"/>
              <a:t>* Algorithm and more greedy A*</a:t>
            </a: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dirty="0" smtClean="0"/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layer method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Preparation (</a:t>
            </a:r>
            <a:r>
              <a:rPr lang="en-US" altLang="ja-JP" sz="2400" dirty="0" smtClean="0"/>
              <a:t>construct additional database</a:t>
            </a:r>
            <a:r>
              <a:rPr lang="en-US" altLang="ja-JP" sz="2400" dirty="0" smtClean="0"/>
              <a:t>) </a:t>
            </a:r>
            <a:r>
              <a:rPr lang="en-US" altLang="ja-JP" sz="2400" dirty="0" err="1" smtClean="0"/>
              <a:t>accerlates</a:t>
            </a:r>
            <a:r>
              <a:rPr lang="en-US" altLang="ja-JP" sz="2400" dirty="0" smtClean="0"/>
              <a:t> the computation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－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Highway </a:t>
            </a:r>
            <a:r>
              <a:rPr lang="en-US" altLang="ja-JP" sz="2400" dirty="0" smtClean="0"/>
              <a:t>Hierarchy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－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Bit Vector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dirty="0" smtClean="0"/>
              <a:t>Bellman-Ford: correct the </a:t>
            </a:r>
            <a:r>
              <a:rPr lang="en-US" altLang="ja-JP" sz="2400" dirty="0" smtClean="0"/>
              <a:t>distance along each edge, iteratively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81000" y="27416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Dijkstra</a:t>
            </a: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Algorithm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13335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dirty="0" smtClean="0"/>
              <a:t>Computing the distance to vertices, </a:t>
            </a:r>
            <a:r>
              <a:rPr lang="en-US" altLang="ja-JP" sz="2400" dirty="0" smtClean="0"/>
              <a:t>in the increasing order of the distance (so, vertices are found in their “rank”, nearest, second nearest, …)</a:t>
            </a:r>
          </a:p>
        </p:txBody>
      </p:sp>
      <p:sp>
        <p:nvSpPr>
          <p:cNvPr id="7172" name="Oval 26"/>
          <p:cNvSpPr>
            <a:spLocks noChangeArrowheads="1"/>
          </p:cNvSpPr>
          <p:nvPr/>
        </p:nvSpPr>
        <p:spPr bwMode="auto">
          <a:xfrm>
            <a:off x="3810000" y="35052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73" name="Oval 27"/>
          <p:cNvSpPr>
            <a:spLocks noChangeArrowheads="1"/>
          </p:cNvSpPr>
          <p:nvPr/>
        </p:nvSpPr>
        <p:spPr bwMode="auto">
          <a:xfrm>
            <a:off x="3886200" y="47244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74" name="Oval 28"/>
          <p:cNvSpPr>
            <a:spLocks noChangeArrowheads="1"/>
          </p:cNvSpPr>
          <p:nvPr/>
        </p:nvSpPr>
        <p:spPr bwMode="auto">
          <a:xfrm>
            <a:off x="5257800" y="54864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75" name="Oval 29"/>
          <p:cNvSpPr>
            <a:spLocks noChangeArrowheads="1"/>
          </p:cNvSpPr>
          <p:nvPr/>
        </p:nvSpPr>
        <p:spPr bwMode="auto">
          <a:xfrm>
            <a:off x="5791200" y="41910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76" name="Oval 30"/>
          <p:cNvSpPr>
            <a:spLocks noChangeArrowheads="1"/>
          </p:cNvSpPr>
          <p:nvPr/>
        </p:nvSpPr>
        <p:spPr bwMode="auto">
          <a:xfrm>
            <a:off x="5410200" y="28194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77" name="Line 31"/>
          <p:cNvSpPr>
            <a:spLocks noChangeShapeType="1"/>
          </p:cNvSpPr>
          <p:nvPr/>
        </p:nvSpPr>
        <p:spPr bwMode="auto">
          <a:xfrm>
            <a:off x="2590800" y="3657600"/>
            <a:ext cx="1143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78" name="Line 32"/>
          <p:cNvSpPr>
            <a:spLocks noChangeShapeType="1"/>
          </p:cNvSpPr>
          <p:nvPr/>
        </p:nvSpPr>
        <p:spPr bwMode="auto">
          <a:xfrm flipV="1">
            <a:off x="30480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79" name="Line 33"/>
          <p:cNvSpPr>
            <a:spLocks noChangeShapeType="1"/>
          </p:cNvSpPr>
          <p:nvPr/>
        </p:nvSpPr>
        <p:spPr bwMode="auto">
          <a:xfrm>
            <a:off x="3048000" y="45720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80" name="Line 34"/>
          <p:cNvSpPr>
            <a:spLocks noChangeShapeType="1"/>
          </p:cNvSpPr>
          <p:nvPr/>
        </p:nvSpPr>
        <p:spPr bwMode="auto">
          <a:xfrm flipV="1">
            <a:off x="3048000" y="50292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81" name="Line 35"/>
          <p:cNvSpPr>
            <a:spLocks noChangeShapeType="1"/>
          </p:cNvSpPr>
          <p:nvPr/>
        </p:nvSpPr>
        <p:spPr bwMode="auto">
          <a:xfrm>
            <a:off x="3048000" y="5410200"/>
            <a:ext cx="2057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82" name="Line 36"/>
          <p:cNvSpPr>
            <a:spLocks noChangeShapeType="1"/>
          </p:cNvSpPr>
          <p:nvPr/>
        </p:nvSpPr>
        <p:spPr bwMode="auto">
          <a:xfrm flipV="1">
            <a:off x="2590800" y="3048000"/>
            <a:ext cx="2590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83" name="Line 37"/>
          <p:cNvSpPr>
            <a:spLocks noChangeShapeType="1"/>
          </p:cNvSpPr>
          <p:nvPr/>
        </p:nvSpPr>
        <p:spPr bwMode="auto">
          <a:xfrm flipV="1">
            <a:off x="4343400" y="32004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84" name="Line 38"/>
          <p:cNvSpPr>
            <a:spLocks noChangeShapeType="1"/>
          </p:cNvSpPr>
          <p:nvPr/>
        </p:nvSpPr>
        <p:spPr bwMode="auto">
          <a:xfrm>
            <a:off x="4343400" y="3810000"/>
            <a:ext cx="1371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85" name="Line 39"/>
          <p:cNvSpPr>
            <a:spLocks noChangeShapeType="1"/>
          </p:cNvSpPr>
          <p:nvPr/>
        </p:nvSpPr>
        <p:spPr bwMode="auto">
          <a:xfrm flipV="1">
            <a:off x="4419600" y="44958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86" name="Line 40"/>
          <p:cNvSpPr>
            <a:spLocks noChangeShapeType="1"/>
          </p:cNvSpPr>
          <p:nvPr/>
        </p:nvSpPr>
        <p:spPr bwMode="auto">
          <a:xfrm>
            <a:off x="4419600" y="5029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87" name="Line 41"/>
          <p:cNvSpPr>
            <a:spLocks noChangeShapeType="1"/>
          </p:cNvSpPr>
          <p:nvPr/>
        </p:nvSpPr>
        <p:spPr bwMode="auto">
          <a:xfrm>
            <a:off x="1676400" y="48768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88" name="Line 42"/>
          <p:cNvSpPr>
            <a:spLocks noChangeShapeType="1"/>
          </p:cNvSpPr>
          <p:nvPr/>
        </p:nvSpPr>
        <p:spPr bwMode="auto">
          <a:xfrm flipV="1">
            <a:off x="1524000" y="3810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89" name="Line 43"/>
          <p:cNvSpPr>
            <a:spLocks noChangeShapeType="1"/>
          </p:cNvSpPr>
          <p:nvPr/>
        </p:nvSpPr>
        <p:spPr bwMode="auto">
          <a:xfrm>
            <a:off x="5943600" y="3276600"/>
            <a:ext cx="1752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90" name="Line 44"/>
          <p:cNvSpPr>
            <a:spLocks noChangeShapeType="1"/>
          </p:cNvSpPr>
          <p:nvPr/>
        </p:nvSpPr>
        <p:spPr bwMode="auto">
          <a:xfrm>
            <a:off x="6400800" y="4495800"/>
            <a:ext cx="1295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91" name="Line 45"/>
          <p:cNvSpPr>
            <a:spLocks noChangeShapeType="1"/>
          </p:cNvSpPr>
          <p:nvPr/>
        </p:nvSpPr>
        <p:spPr bwMode="auto">
          <a:xfrm flipV="1">
            <a:off x="1752600" y="44958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92" name="Line 46"/>
          <p:cNvSpPr>
            <a:spLocks noChangeShapeType="1"/>
          </p:cNvSpPr>
          <p:nvPr/>
        </p:nvSpPr>
        <p:spPr bwMode="auto">
          <a:xfrm flipV="1">
            <a:off x="4419600" y="3276600"/>
            <a:ext cx="990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93" name="Line 47"/>
          <p:cNvSpPr>
            <a:spLocks noChangeShapeType="1"/>
          </p:cNvSpPr>
          <p:nvPr/>
        </p:nvSpPr>
        <p:spPr bwMode="auto">
          <a:xfrm flipV="1">
            <a:off x="5791200" y="4953000"/>
            <a:ext cx="1905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94" name="Oval 50"/>
          <p:cNvSpPr>
            <a:spLocks noChangeArrowheads="1"/>
          </p:cNvSpPr>
          <p:nvPr/>
        </p:nvSpPr>
        <p:spPr bwMode="auto">
          <a:xfrm>
            <a:off x="1143000" y="44958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95" name="Oval 52"/>
          <p:cNvSpPr>
            <a:spLocks noChangeArrowheads="1"/>
          </p:cNvSpPr>
          <p:nvPr/>
        </p:nvSpPr>
        <p:spPr bwMode="auto">
          <a:xfrm>
            <a:off x="7772400" y="4572000"/>
            <a:ext cx="457200" cy="4572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96" name="Oval 54"/>
          <p:cNvSpPr>
            <a:spLocks noChangeArrowheads="1"/>
          </p:cNvSpPr>
          <p:nvPr/>
        </p:nvSpPr>
        <p:spPr bwMode="auto">
          <a:xfrm>
            <a:off x="1981200" y="33528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97" name="Oval 55"/>
          <p:cNvSpPr>
            <a:spLocks noChangeArrowheads="1"/>
          </p:cNvSpPr>
          <p:nvPr/>
        </p:nvSpPr>
        <p:spPr bwMode="auto">
          <a:xfrm>
            <a:off x="2514600" y="41910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98" name="Oval 56"/>
          <p:cNvSpPr>
            <a:spLocks noChangeArrowheads="1"/>
          </p:cNvSpPr>
          <p:nvPr/>
        </p:nvSpPr>
        <p:spPr bwMode="auto">
          <a:xfrm>
            <a:off x="2514600" y="51054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99" name="Line 57"/>
          <p:cNvSpPr>
            <a:spLocks noChangeShapeType="1"/>
          </p:cNvSpPr>
          <p:nvPr/>
        </p:nvSpPr>
        <p:spPr bwMode="auto">
          <a:xfrm flipH="1">
            <a:off x="5638800" y="47244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200" name="Line 58"/>
          <p:cNvSpPr>
            <a:spLocks noChangeShapeType="1"/>
          </p:cNvSpPr>
          <p:nvPr/>
        </p:nvSpPr>
        <p:spPr bwMode="auto">
          <a:xfrm flipH="1">
            <a:off x="2971800" y="4038600"/>
            <a:ext cx="914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201" name="Line 59"/>
          <p:cNvSpPr>
            <a:spLocks noChangeShapeType="1"/>
          </p:cNvSpPr>
          <p:nvPr/>
        </p:nvSpPr>
        <p:spPr bwMode="auto">
          <a:xfrm flipV="1">
            <a:off x="27432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202" name="Line 60"/>
          <p:cNvSpPr>
            <a:spLocks noChangeShapeType="1"/>
          </p:cNvSpPr>
          <p:nvPr/>
        </p:nvSpPr>
        <p:spPr bwMode="auto">
          <a:xfrm flipH="1" flipV="1">
            <a:off x="2438400" y="3886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203" name="Text Box 61"/>
          <p:cNvSpPr txBox="1">
            <a:spLocks noChangeArrowheads="1"/>
          </p:cNvSpPr>
          <p:nvPr/>
        </p:nvSpPr>
        <p:spPr bwMode="auto">
          <a:xfrm>
            <a:off x="1203325" y="36988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7204" name="Text Box 62"/>
          <p:cNvSpPr txBox="1">
            <a:spLocks noChangeArrowheads="1"/>
          </p:cNvSpPr>
          <p:nvPr/>
        </p:nvSpPr>
        <p:spPr bwMode="auto">
          <a:xfrm>
            <a:off x="1752600" y="4114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20</a:t>
            </a:r>
          </a:p>
        </p:txBody>
      </p:sp>
      <p:sp>
        <p:nvSpPr>
          <p:cNvPr id="7205" name="Text Box 63"/>
          <p:cNvSpPr txBox="1">
            <a:spLocks noChangeArrowheads="1"/>
          </p:cNvSpPr>
          <p:nvPr/>
        </p:nvSpPr>
        <p:spPr bwMode="auto">
          <a:xfrm>
            <a:off x="1600200" y="495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7206" name="Text Box 64"/>
          <p:cNvSpPr txBox="1">
            <a:spLocks noChangeArrowheads="1"/>
          </p:cNvSpPr>
          <p:nvPr/>
        </p:nvSpPr>
        <p:spPr bwMode="auto">
          <a:xfrm>
            <a:off x="23622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Property Needed in </a:t>
            </a:r>
            <a:r>
              <a:rPr lang="en-US" altLang="ja-JP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Dijkstra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47800"/>
            <a:ext cx="7914456" cy="4876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dirty="0" smtClean="0"/>
              <a:t>Look at the shortest path to the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k-</a:t>
            </a:r>
            <a:r>
              <a:rPr lang="en-US" altLang="ja-JP" sz="2400" b="1" dirty="0" err="1" smtClean="0">
                <a:solidFill>
                  <a:schemeClr val="accent2"/>
                </a:solidFill>
              </a:rPr>
              <a:t>th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dirty="0" smtClean="0"/>
              <a:t>nearest vertex</a:t>
            </a:r>
            <a:endParaRPr lang="ja-JP" altLang="en-US" sz="2400" dirty="0" smtClean="0"/>
          </a:p>
          <a:p>
            <a:pPr eaLnBrk="1" hangingPunct="1">
              <a:buFontTx/>
              <a:buNone/>
              <a:defRPr/>
            </a:pPr>
            <a:endParaRPr lang="ja-JP" altLang="en-US" sz="2400" b="1" dirty="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  <a:defRPr/>
            </a:pPr>
            <a:endParaRPr lang="ja-JP" altLang="en-US" sz="2400" b="1" dirty="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  <a:defRPr/>
            </a:pPr>
            <a:endParaRPr lang="ja-JP" altLang="en-US" sz="2400" b="1" dirty="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  <a:defRPr/>
            </a:pPr>
            <a:endParaRPr lang="ja-JP" altLang="en-US" sz="2400" b="1" dirty="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  <a:defRPr/>
            </a:pPr>
            <a:endParaRPr lang="ja-JP" altLang="en-US" sz="2400" b="1" dirty="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  <a:defRPr/>
            </a:pPr>
            <a:endParaRPr lang="ja-JP" altLang="en-US" sz="2400" b="1" dirty="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  <a:defRPr/>
            </a:pPr>
            <a:endParaRPr lang="ja-JP" altLang="en-US" sz="2400" b="1" dirty="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  <a:defRPr/>
            </a:pPr>
            <a:endParaRPr lang="ja-JP" altLang="en-US" sz="2400" b="1" dirty="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2400" dirty="0" smtClean="0"/>
              <a:t>the rank (much it is near to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red</a:t>
            </a:r>
            <a:r>
              <a:rPr lang="en-US" altLang="ja-JP" sz="2400" dirty="0" smtClean="0"/>
              <a:t>) of </a:t>
            </a:r>
            <a:r>
              <a:rPr lang="en-US" altLang="ja-JP" sz="2400" b="1" dirty="0" smtClean="0">
                <a:solidFill>
                  <a:srgbClr val="006600"/>
                </a:solidFill>
              </a:rPr>
              <a:t>green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vertex </a:t>
            </a:r>
            <a:r>
              <a:rPr lang="en-US" altLang="ja-JP" sz="2400" dirty="0" smtClean="0"/>
              <a:t>is less than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</a:t>
            </a:r>
            <a:endParaRPr lang="ja-JP" altLang="en-US" sz="2400" dirty="0" smtClean="0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3886200" y="2743200"/>
            <a:ext cx="457200" cy="457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3962400" y="39624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5334000" y="47244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5867400" y="34290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5486400" y="20574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2667000" y="2895600"/>
            <a:ext cx="1143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3124200" y="3124200"/>
            <a:ext cx="685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3124200" y="38100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V="1">
            <a:off x="3124200" y="42672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3124200" y="4648200"/>
            <a:ext cx="2057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2667000" y="2286000"/>
            <a:ext cx="2590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V="1">
            <a:off x="4419600" y="2438400"/>
            <a:ext cx="990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4419600" y="3048000"/>
            <a:ext cx="1371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V="1">
            <a:off x="4495800" y="37338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4495800" y="4267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1752600" y="41148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V="1">
            <a:off x="1600200" y="3048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6019800" y="2514600"/>
            <a:ext cx="1752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6477000" y="3733800"/>
            <a:ext cx="1295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flipV="1">
            <a:off x="1828800" y="3733800"/>
            <a:ext cx="685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 flipV="1">
            <a:off x="4495800" y="2514600"/>
            <a:ext cx="990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 flipV="1">
            <a:off x="5867400" y="4191000"/>
            <a:ext cx="1905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8" name="Oval 26"/>
          <p:cNvSpPr>
            <a:spLocks noChangeArrowheads="1"/>
          </p:cNvSpPr>
          <p:nvPr/>
        </p:nvSpPr>
        <p:spPr bwMode="auto">
          <a:xfrm>
            <a:off x="1219200" y="37338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19" name="Oval 27"/>
          <p:cNvSpPr>
            <a:spLocks noChangeArrowheads="1"/>
          </p:cNvSpPr>
          <p:nvPr/>
        </p:nvSpPr>
        <p:spPr bwMode="auto">
          <a:xfrm>
            <a:off x="7848600" y="3810000"/>
            <a:ext cx="457200" cy="4572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20" name="Oval 28"/>
          <p:cNvSpPr>
            <a:spLocks noChangeArrowheads="1"/>
          </p:cNvSpPr>
          <p:nvPr/>
        </p:nvSpPr>
        <p:spPr bwMode="auto">
          <a:xfrm>
            <a:off x="2057400" y="25908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21" name="Oval 29"/>
          <p:cNvSpPr>
            <a:spLocks noChangeArrowheads="1"/>
          </p:cNvSpPr>
          <p:nvPr/>
        </p:nvSpPr>
        <p:spPr bwMode="auto">
          <a:xfrm>
            <a:off x="2590800" y="34290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22" name="Oval 30"/>
          <p:cNvSpPr>
            <a:spLocks noChangeArrowheads="1"/>
          </p:cNvSpPr>
          <p:nvPr/>
        </p:nvSpPr>
        <p:spPr bwMode="auto">
          <a:xfrm>
            <a:off x="2590800" y="43434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 flipH="1">
            <a:off x="5715000" y="39624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 flipH="1">
            <a:off x="3048000" y="3276600"/>
            <a:ext cx="914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 flipV="1">
            <a:off x="2819400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 flipH="1" flipV="1">
            <a:off x="2514600" y="3124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" name="角丸四角形吹き出し 1"/>
          <p:cNvSpPr/>
          <p:nvPr/>
        </p:nvSpPr>
        <p:spPr>
          <a:xfrm>
            <a:off x="6017055" y="6000564"/>
            <a:ext cx="2555776" cy="648072"/>
          </a:xfrm>
          <a:prstGeom prst="wedgeRoundRectCallout">
            <a:avLst>
              <a:gd name="adj1" fmla="val -83926"/>
              <a:gd name="adj2" fmla="val -7171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in the shortest path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Property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3310" y="1007367"/>
            <a:ext cx="7772400" cy="1117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Suppose that we got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vertices up to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k-1</a:t>
            </a:r>
            <a:r>
              <a:rPr lang="en-US" altLang="ja-JP" sz="2400" dirty="0" smtClean="0"/>
              <a:t>th nearest, and the distances to them</a:t>
            </a:r>
          </a:p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/>
              <a:t> 距</a:t>
            </a:r>
            <a:r>
              <a:rPr lang="en-US" altLang="ja-JP" sz="2400" dirty="0" smtClean="0"/>
              <a:t>which/how is the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k</a:t>
            </a:r>
            <a:r>
              <a:rPr lang="en-US" altLang="ja-JP" sz="2400" dirty="0" smtClean="0"/>
              <a:t>th vertex/distance to it?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3810000" y="3106738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3886200" y="4325938"/>
            <a:ext cx="457200" cy="457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5257800" y="5087938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5791200" y="3792538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5410200" y="2420938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2590800" y="3259138"/>
            <a:ext cx="1143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3048000" y="3487738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3048000" y="4173538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3048000" y="4630738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3048000" y="5011738"/>
            <a:ext cx="2057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V="1">
            <a:off x="2590800" y="2649538"/>
            <a:ext cx="2590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V="1">
            <a:off x="4343400" y="2801938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4343400" y="3411538"/>
            <a:ext cx="1371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V="1">
            <a:off x="4419600" y="4097338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4419600" y="4630738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1676400" y="4478338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V="1">
            <a:off x="1524000" y="3411538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5943600" y="2878138"/>
            <a:ext cx="1752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6400800" y="4097338"/>
            <a:ext cx="1295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 flipV="1">
            <a:off x="1752600" y="4097338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 flipV="1">
            <a:off x="4419600" y="2878138"/>
            <a:ext cx="990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 flipV="1">
            <a:off x="5791200" y="4554538"/>
            <a:ext cx="1905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42" name="Oval 26"/>
          <p:cNvSpPr>
            <a:spLocks noChangeArrowheads="1"/>
          </p:cNvSpPr>
          <p:nvPr/>
        </p:nvSpPr>
        <p:spPr bwMode="auto">
          <a:xfrm>
            <a:off x="1143000" y="4097338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7772400" y="4173538"/>
            <a:ext cx="457200" cy="4572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44" name="Oval 28"/>
          <p:cNvSpPr>
            <a:spLocks noChangeArrowheads="1"/>
          </p:cNvSpPr>
          <p:nvPr/>
        </p:nvSpPr>
        <p:spPr bwMode="auto">
          <a:xfrm>
            <a:off x="1981200" y="2954338"/>
            <a:ext cx="457200" cy="457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45" name="Oval 29"/>
          <p:cNvSpPr>
            <a:spLocks noChangeArrowheads="1"/>
          </p:cNvSpPr>
          <p:nvPr/>
        </p:nvSpPr>
        <p:spPr bwMode="auto">
          <a:xfrm>
            <a:off x="2514600" y="3792538"/>
            <a:ext cx="457200" cy="457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46" name="Oval 30"/>
          <p:cNvSpPr>
            <a:spLocks noChangeArrowheads="1"/>
          </p:cNvSpPr>
          <p:nvPr/>
        </p:nvSpPr>
        <p:spPr bwMode="auto">
          <a:xfrm>
            <a:off x="2514600" y="4706938"/>
            <a:ext cx="457200" cy="457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 flipH="1">
            <a:off x="5638800" y="4325938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 flipH="1">
            <a:off x="2971800" y="3640138"/>
            <a:ext cx="914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 flipV="1">
            <a:off x="2743200" y="43259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 flipH="1" flipV="1">
            <a:off x="2438400" y="3487738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3810000" y="2420938"/>
            <a:ext cx="2057400" cy="3124200"/>
            <a:chOff x="2496" y="1872"/>
            <a:chExt cx="1296" cy="1968"/>
          </a:xfrm>
        </p:grpSpPr>
        <p:sp>
          <p:nvSpPr>
            <p:cNvPr id="9267" name="Oval 35"/>
            <p:cNvSpPr>
              <a:spLocks noChangeArrowheads="1"/>
            </p:cNvSpPr>
            <p:nvPr/>
          </p:nvSpPr>
          <p:spPr bwMode="auto">
            <a:xfrm>
              <a:off x="2496" y="2304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68" name="Oval 36"/>
            <p:cNvSpPr>
              <a:spLocks noChangeArrowheads="1"/>
            </p:cNvSpPr>
            <p:nvPr/>
          </p:nvSpPr>
          <p:spPr bwMode="auto">
            <a:xfrm>
              <a:off x="2544" y="3072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69" name="Oval 37"/>
            <p:cNvSpPr>
              <a:spLocks noChangeArrowheads="1"/>
            </p:cNvSpPr>
            <p:nvPr/>
          </p:nvSpPr>
          <p:spPr bwMode="auto">
            <a:xfrm>
              <a:off x="3408" y="3552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70" name="Oval 38"/>
            <p:cNvSpPr>
              <a:spLocks noChangeArrowheads="1"/>
            </p:cNvSpPr>
            <p:nvPr/>
          </p:nvSpPr>
          <p:spPr bwMode="auto">
            <a:xfrm>
              <a:off x="3504" y="1872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2590800" y="2649538"/>
            <a:ext cx="2590800" cy="2743200"/>
            <a:chOff x="1728" y="2016"/>
            <a:chExt cx="1632" cy="1728"/>
          </a:xfrm>
        </p:grpSpPr>
        <p:sp>
          <p:nvSpPr>
            <p:cNvPr id="9261" name="Line 40"/>
            <p:cNvSpPr>
              <a:spLocks noChangeShapeType="1"/>
            </p:cNvSpPr>
            <p:nvPr/>
          </p:nvSpPr>
          <p:spPr bwMode="auto">
            <a:xfrm>
              <a:off x="1728" y="2400"/>
              <a:ext cx="720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62" name="Line 41"/>
            <p:cNvSpPr>
              <a:spLocks noChangeShapeType="1"/>
            </p:cNvSpPr>
            <p:nvPr/>
          </p:nvSpPr>
          <p:spPr bwMode="auto">
            <a:xfrm flipV="1">
              <a:off x="2016" y="2544"/>
              <a:ext cx="432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63" name="Line 42"/>
            <p:cNvSpPr>
              <a:spLocks noChangeShapeType="1"/>
            </p:cNvSpPr>
            <p:nvPr/>
          </p:nvSpPr>
          <p:spPr bwMode="auto">
            <a:xfrm>
              <a:off x="2016" y="2976"/>
              <a:ext cx="48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64" name="Line 43"/>
            <p:cNvSpPr>
              <a:spLocks noChangeShapeType="1"/>
            </p:cNvSpPr>
            <p:nvPr/>
          </p:nvSpPr>
          <p:spPr bwMode="auto">
            <a:xfrm flipV="1">
              <a:off x="2016" y="3264"/>
              <a:ext cx="48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65" name="Line 44"/>
            <p:cNvSpPr>
              <a:spLocks noChangeShapeType="1"/>
            </p:cNvSpPr>
            <p:nvPr/>
          </p:nvSpPr>
          <p:spPr bwMode="auto">
            <a:xfrm>
              <a:off x="2016" y="3504"/>
              <a:ext cx="1296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66" name="Line 45"/>
            <p:cNvSpPr>
              <a:spLocks noChangeShapeType="1"/>
            </p:cNvSpPr>
            <p:nvPr/>
          </p:nvSpPr>
          <p:spPr bwMode="auto">
            <a:xfrm flipV="1">
              <a:off x="1728" y="2016"/>
              <a:ext cx="1632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9253" name="Text Box 47"/>
          <p:cNvSpPr txBox="1">
            <a:spLocks noChangeArrowheads="1"/>
          </p:cNvSpPr>
          <p:nvPr/>
        </p:nvSpPr>
        <p:spPr bwMode="auto">
          <a:xfrm>
            <a:off x="1981200" y="25733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6600"/>
                </a:solidFill>
              </a:rPr>
              <a:t>10</a:t>
            </a:r>
          </a:p>
        </p:txBody>
      </p:sp>
      <p:sp>
        <p:nvSpPr>
          <p:cNvPr id="9254" name="Text Box 48"/>
          <p:cNvSpPr txBox="1">
            <a:spLocks noChangeArrowheads="1"/>
          </p:cNvSpPr>
          <p:nvPr/>
        </p:nvSpPr>
        <p:spPr bwMode="auto">
          <a:xfrm>
            <a:off x="2667000" y="34115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6600"/>
                </a:solidFill>
              </a:rPr>
              <a:t>13</a:t>
            </a:r>
          </a:p>
        </p:txBody>
      </p:sp>
      <p:sp>
        <p:nvSpPr>
          <p:cNvPr id="9255" name="Text Box 49"/>
          <p:cNvSpPr txBox="1">
            <a:spLocks noChangeArrowheads="1"/>
          </p:cNvSpPr>
          <p:nvPr/>
        </p:nvSpPr>
        <p:spPr bwMode="auto">
          <a:xfrm>
            <a:off x="2590800" y="50879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6600"/>
                </a:solidFill>
              </a:rPr>
              <a:t>8</a:t>
            </a:r>
          </a:p>
        </p:txBody>
      </p:sp>
      <p:sp>
        <p:nvSpPr>
          <p:cNvPr id="28722" name="Text Box 50"/>
          <p:cNvSpPr txBox="1">
            <a:spLocks noChangeArrowheads="1"/>
          </p:cNvSpPr>
          <p:nvPr/>
        </p:nvSpPr>
        <p:spPr bwMode="auto">
          <a:xfrm>
            <a:off x="611188" y="5876925"/>
            <a:ext cx="6054927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dirty="0" smtClean="0"/>
              <a:t>Among the blue vertices</a:t>
            </a:r>
          </a:p>
          <a:p>
            <a:pPr>
              <a:defRPr/>
            </a:pPr>
            <a:r>
              <a:rPr lang="en-US" altLang="ja-JP" b="1" dirty="0" smtClean="0"/>
              <a:t>Minimum among those reached by red edges</a:t>
            </a:r>
            <a:endParaRPr lang="ja-JP" altLang="en-US" b="1" dirty="0"/>
          </a:p>
        </p:txBody>
      </p:sp>
      <p:sp>
        <p:nvSpPr>
          <p:cNvPr id="9257" name="Text Box 51"/>
          <p:cNvSpPr txBox="1">
            <a:spLocks noChangeArrowheads="1"/>
          </p:cNvSpPr>
          <p:nvPr/>
        </p:nvSpPr>
        <p:spPr bwMode="auto">
          <a:xfrm>
            <a:off x="1203325" y="33004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9258" name="Text Box 52"/>
          <p:cNvSpPr txBox="1">
            <a:spLocks noChangeArrowheads="1"/>
          </p:cNvSpPr>
          <p:nvPr/>
        </p:nvSpPr>
        <p:spPr bwMode="auto">
          <a:xfrm>
            <a:off x="1752600" y="37163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20</a:t>
            </a:r>
          </a:p>
        </p:txBody>
      </p:sp>
      <p:sp>
        <p:nvSpPr>
          <p:cNvPr id="9259" name="Text Box 53"/>
          <p:cNvSpPr txBox="1">
            <a:spLocks noChangeArrowheads="1"/>
          </p:cNvSpPr>
          <p:nvPr/>
        </p:nvSpPr>
        <p:spPr bwMode="auto">
          <a:xfrm>
            <a:off x="1600200" y="45545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9260" name="Text Box 54"/>
          <p:cNvSpPr txBox="1">
            <a:spLocks noChangeArrowheads="1"/>
          </p:cNvSpPr>
          <p:nvPr/>
        </p:nvSpPr>
        <p:spPr bwMode="auto">
          <a:xfrm>
            <a:off x="2362200" y="42497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144000" cy="762000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Way of </a:t>
            </a:r>
            <a:r>
              <a:rPr lang="en-US" altLang="ja-JP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Dijkstra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3352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400" dirty="0" smtClean="0"/>
              <a:t> </a:t>
            </a:r>
            <a:r>
              <a:rPr lang="en-US" altLang="ja-JP" sz="2400" dirty="0" err="1" smtClean="0"/>
              <a:t>Dijkstra</a:t>
            </a:r>
            <a:r>
              <a:rPr lang="en-US" altLang="ja-JP" sz="2400" dirty="0" smtClean="0"/>
              <a:t> finds the k-</a:t>
            </a:r>
            <a:r>
              <a:rPr lang="en-US" altLang="ja-JP" sz="2400" dirty="0" err="1" smtClean="0"/>
              <a:t>th</a:t>
            </a:r>
            <a:r>
              <a:rPr lang="en-US" altLang="ja-JP" sz="2400" dirty="0" smtClean="0"/>
              <a:t> nearest vertex one by one in this way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3810000" y="28194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3886200" y="40386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5257800" y="48006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5791200" y="35052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5410200" y="21336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2590800" y="2971800"/>
            <a:ext cx="1143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3048000" y="3200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3048000" y="38862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3048000" y="43434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3048000" y="4724400"/>
            <a:ext cx="2057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V="1">
            <a:off x="2590800" y="2362200"/>
            <a:ext cx="2590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V="1">
            <a:off x="4343400" y="25146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4343400" y="3124200"/>
            <a:ext cx="1371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V="1">
            <a:off x="4419600" y="38100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4419600" y="4343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1676400" y="41910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V="1">
            <a:off x="1524000" y="3124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5943600" y="2590800"/>
            <a:ext cx="1752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6400800" y="3810000"/>
            <a:ext cx="1295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 flipV="1">
            <a:off x="1752600" y="38100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 flipV="1">
            <a:off x="4419600" y="2590800"/>
            <a:ext cx="990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 flipV="1">
            <a:off x="5791200" y="4267200"/>
            <a:ext cx="1905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66" name="Oval 26"/>
          <p:cNvSpPr>
            <a:spLocks noChangeArrowheads="1"/>
          </p:cNvSpPr>
          <p:nvPr/>
        </p:nvSpPr>
        <p:spPr bwMode="auto">
          <a:xfrm>
            <a:off x="1143000" y="38100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7" name="Oval 27"/>
          <p:cNvSpPr>
            <a:spLocks noChangeArrowheads="1"/>
          </p:cNvSpPr>
          <p:nvPr/>
        </p:nvSpPr>
        <p:spPr bwMode="auto">
          <a:xfrm>
            <a:off x="7772400" y="3886200"/>
            <a:ext cx="457200" cy="4572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8" name="Oval 28"/>
          <p:cNvSpPr>
            <a:spLocks noChangeArrowheads="1"/>
          </p:cNvSpPr>
          <p:nvPr/>
        </p:nvSpPr>
        <p:spPr bwMode="auto">
          <a:xfrm>
            <a:off x="1981200" y="26670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9" name="Oval 29"/>
          <p:cNvSpPr>
            <a:spLocks noChangeArrowheads="1"/>
          </p:cNvSpPr>
          <p:nvPr/>
        </p:nvSpPr>
        <p:spPr bwMode="auto">
          <a:xfrm>
            <a:off x="2514600" y="35052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70" name="Oval 30"/>
          <p:cNvSpPr>
            <a:spLocks noChangeArrowheads="1"/>
          </p:cNvSpPr>
          <p:nvPr/>
        </p:nvSpPr>
        <p:spPr bwMode="auto">
          <a:xfrm>
            <a:off x="2514600" y="4419600"/>
            <a:ext cx="457200" cy="457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H="1">
            <a:off x="5638800" y="40386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 flipH="1">
            <a:off x="2971800" y="3352800"/>
            <a:ext cx="914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 flipV="1">
            <a:off x="27432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 flipH="1" flipV="1">
            <a:off x="2438400" y="3200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1524000" y="2667000"/>
            <a:ext cx="1447800" cy="2209800"/>
            <a:chOff x="960" y="2112"/>
            <a:chExt cx="912" cy="1392"/>
          </a:xfrm>
        </p:grpSpPr>
        <p:grpSp>
          <p:nvGrpSpPr>
            <p:cNvPr id="10328" name="Group 38"/>
            <p:cNvGrpSpPr>
              <a:grpSpLocks/>
            </p:cNvGrpSpPr>
            <p:nvPr/>
          </p:nvGrpSpPr>
          <p:grpSpPr bwMode="auto">
            <a:xfrm>
              <a:off x="1248" y="2112"/>
              <a:ext cx="624" cy="1392"/>
              <a:chOff x="1248" y="2112"/>
              <a:chExt cx="624" cy="1392"/>
            </a:xfrm>
          </p:grpSpPr>
          <p:sp>
            <p:nvSpPr>
              <p:cNvPr id="10333" name="Oval 35"/>
              <p:cNvSpPr>
                <a:spLocks noChangeArrowheads="1"/>
              </p:cNvSpPr>
              <p:nvPr/>
            </p:nvSpPr>
            <p:spPr bwMode="auto">
              <a:xfrm>
                <a:off x="1248" y="2112"/>
                <a:ext cx="288" cy="28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334" name="Oval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288" cy="28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335" name="Oval 37"/>
              <p:cNvSpPr>
                <a:spLocks noChangeArrowheads="1"/>
              </p:cNvSpPr>
              <p:nvPr/>
            </p:nvSpPr>
            <p:spPr bwMode="auto">
              <a:xfrm>
                <a:off x="1584" y="3216"/>
                <a:ext cx="288" cy="28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0329" name="Group 42"/>
            <p:cNvGrpSpPr>
              <a:grpSpLocks/>
            </p:cNvGrpSpPr>
            <p:nvPr/>
          </p:nvGrpSpPr>
          <p:grpSpPr bwMode="auto">
            <a:xfrm>
              <a:off x="960" y="2400"/>
              <a:ext cx="576" cy="912"/>
              <a:chOff x="1056" y="2496"/>
              <a:chExt cx="576" cy="912"/>
            </a:xfrm>
          </p:grpSpPr>
          <p:sp>
            <p:nvSpPr>
              <p:cNvPr id="10330" name="Line 39"/>
              <p:cNvSpPr>
                <a:spLocks noChangeShapeType="1"/>
              </p:cNvSpPr>
              <p:nvPr/>
            </p:nvSpPr>
            <p:spPr bwMode="auto">
              <a:xfrm>
                <a:off x="1152" y="3168"/>
                <a:ext cx="48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31" name="Line 40"/>
              <p:cNvSpPr>
                <a:spLocks noChangeShapeType="1"/>
              </p:cNvSpPr>
              <p:nvPr/>
            </p:nvSpPr>
            <p:spPr bwMode="auto">
              <a:xfrm flipV="1">
                <a:off x="1056" y="2496"/>
                <a:ext cx="288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32" name="Line 41"/>
              <p:cNvSpPr>
                <a:spLocks noChangeShapeType="1"/>
              </p:cNvSpPr>
              <p:nvPr/>
            </p:nvSpPr>
            <p:spPr bwMode="auto">
              <a:xfrm flipV="1">
                <a:off x="1200" y="2928"/>
                <a:ext cx="432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676400" y="4191000"/>
            <a:ext cx="1295400" cy="685800"/>
            <a:chOff x="1056" y="3072"/>
            <a:chExt cx="816" cy="432"/>
          </a:xfrm>
        </p:grpSpPr>
        <p:sp>
          <p:nvSpPr>
            <p:cNvPr id="10326" name="Line 44"/>
            <p:cNvSpPr>
              <a:spLocks noChangeShapeType="1"/>
            </p:cNvSpPr>
            <p:nvPr/>
          </p:nvSpPr>
          <p:spPr bwMode="auto">
            <a:xfrm>
              <a:off x="1056" y="3072"/>
              <a:ext cx="480" cy="2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27" name="Oval 45"/>
            <p:cNvSpPr>
              <a:spLocks noChangeArrowheads="1"/>
            </p:cNvSpPr>
            <p:nvPr/>
          </p:nvSpPr>
          <p:spPr bwMode="auto">
            <a:xfrm>
              <a:off x="1584" y="3216"/>
              <a:ext cx="288" cy="28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2743200" y="4038600"/>
            <a:ext cx="2971800" cy="1219200"/>
            <a:chOff x="1728" y="2976"/>
            <a:chExt cx="1872" cy="768"/>
          </a:xfrm>
        </p:grpSpPr>
        <p:grpSp>
          <p:nvGrpSpPr>
            <p:cNvPr id="10320" name="Group 52"/>
            <p:cNvGrpSpPr>
              <a:grpSpLocks/>
            </p:cNvGrpSpPr>
            <p:nvPr/>
          </p:nvGrpSpPr>
          <p:grpSpPr bwMode="auto">
            <a:xfrm>
              <a:off x="1728" y="2976"/>
              <a:ext cx="1488" cy="672"/>
              <a:chOff x="1824" y="3072"/>
              <a:chExt cx="1488" cy="672"/>
            </a:xfrm>
          </p:grpSpPr>
          <p:sp>
            <p:nvSpPr>
              <p:cNvPr id="10323" name="Line 49"/>
              <p:cNvSpPr>
                <a:spLocks noChangeShapeType="1"/>
              </p:cNvSpPr>
              <p:nvPr/>
            </p:nvSpPr>
            <p:spPr bwMode="auto">
              <a:xfrm flipV="1">
                <a:off x="2016" y="3264"/>
                <a:ext cx="480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24" name="Line 50"/>
              <p:cNvSpPr>
                <a:spLocks noChangeShapeType="1"/>
              </p:cNvSpPr>
              <p:nvPr/>
            </p:nvSpPr>
            <p:spPr bwMode="auto">
              <a:xfrm>
                <a:off x="2016" y="3504"/>
                <a:ext cx="1296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25" name="Line 51"/>
              <p:cNvSpPr>
                <a:spLocks noChangeShapeType="1"/>
              </p:cNvSpPr>
              <p:nvPr/>
            </p:nvSpPr>
            <p:spPr bwMode="auto">
              <a:xfrm flipV="1">
                <a:off x="1824" y="3072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0321" name="Oval 59"/>
            <p:cNvSpPr>
              <a:spLocks noChangeArrowheads="1"/>
            </p:cNvSpPr>
            <p:nvPr/>
          </p:nvSpPr>
          <p:spPr bwMode="auto">
            <a:xfrm>
              <a:off x="2448" y="2976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22" name="Oval 60"/>
            <p:cNvSpPr>
              <a:spLocks noChangeArrowheads="1"/>
            </p:cNvSpPr>
            <p:nvPr/>
          </p:nvSpPr>
          <p:spPr bwMode="auto">
            <a:xfrm>
              <a:off x="3312" y="3456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2514600" y="3505200"/>
            <a:ext cx="457200" cy="838200"/>
            <a:chOff x="1584" y="2640"/>
            <a:chExt cx="288" cy="528"/>
          </a:xfrm>
        </p:grpSpPr>
        <p:sp>
          <p:nvSpPr>
            <p:cNvPr id="10318" name="Oval 71"/>
            <p:cNvSpPr>
              <a:spLocks noChangeArrowheads="1"/>
            </p:cNvSpPr>
            <p:nvPr/>
          </p:nvSpPr>
          <p:spPr bwMode="auto">
            <a:xfrm>
              <a:off x="1584" y="2640"/>
              <a:ext cx="288" cy="28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19" name="Line 72"/>
            <p:cNvSpPr>
              <a:spLocks noChangeShapeType="1"/>
            </p:cNvSpPr>
            <p:nvPr/>
          </p:nvSpPr>
          <p:spPr bwMode="auto">
            <a:xfrm flipV="1">
              <a:off x="1728" y="2976"/>
              <a:ext cx="0" cy="19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2971800" y="2133600"/>
            <a:ext cx="3276600" cy="2286000"/>
            <a:chOff x="1872" y="1776"/>
            <a:chExt cx="2064" cy="1440"/>
          </a:xfrm>
        </p:grpSpPr>
        <p:grpSp>
          <p:nvGrpSpPr>
            <p:cNvPr id="10312" name="Group 86"/>
            <p:cNvGrpSpPr>
              <a:grpSpLocks/>
            </p:cNvGrpSpPr>
            <p:nvPr/>
          </p:nvGrpSpPr>
          <p:grpSpPr bwMode="auto">
            <a:xfrm>
              <a:off x="1872" y="2016"/>
              <a:ext cx="1728" cy="1200"/>
              <a:chOff x="1968" y="2112"/>
              <a:chExt cx="1728" cy="1200"/>
            </a:xfrm>
          </p:grpSpPr>
          <p:sp>
            <p:nvSpPr>
              <p:cNvPr id="10315" name="Line 83"/>
              <p:cNvSpPr>
                <a:spLocks noChangeShapeType="1"/>
              </p:cNvSpPr>
              <p:nvPr/>
            </p:nvSpPr>
            <p:spPr bwMode="auto">
              <a:xfrm flipV="1">
                <a:off x="2832" y="2112"/>
                <a:ext cx="624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16" name="Line 84"/>
              <p:cNvSpPr>
                <a:spLocks noChangeShapeType="1"/>
              </p:cNvSpPr>
              <p:nvPr/>
            </p:nvSpPr>
            <p:spPr bwMode="auto">
              <a:xfrm>
                <a:off x="2832" y="2496"/>
                <a:ext cx="864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17" name="Line 85"/>
              <p:cNvSpPr>
                <a:spLocks noChangeShapeType="1"/>
              </p:cNvSpPr>
              <p:nvPr/>
            </p:nvSpPr>
            <p:spPr bwMode="auto">
              <a:xfrm flipH="1">
                <a:off x="1968" y="2640"/>
                <a:ext cx="576" cy="67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0313" name="Oval 87"/>
            <p:cNvSpPr>
              <a:spLocks noChangeArrowheads="1"/>
            </p:cNvSpPr>
            <p:nvPr/>
          </p:nvSpPr>
          <p:spPr bwMode="auto">
            <a:xfrm>
              <a:off x="3648" y="2640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14" name="Oval 88"/>
            <p:cNvSpPr>
              <a:spLocks noChangeArrowheads="1"/>
            </p:cNvSpPr>
            <p:nvPr/>
          </p:nvSpPr>
          <p:spPr bwMode="auto">
            <a:xfrm>
              <a:off x="3408" y="1776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1" name="Group 91"/>
          <p:cNvGrpSpPr>
            <a:grpSpLocks/>
          </p:cNvGrpSpPr>
          <p:nvPr/>
        </p:nvGrpSpPr>
        <p:grpSpPr bwMode="auto">
          <a:xfrm>
            <a:off x="1752600" y="2819400"/>
            <a:ext cx="2514600" cy="1371600"/>
            <a:chOff x="1104" y="2208"/>
            <a:chExt cx="1584" cy="864"/>
          </a:xfrm>
        </p:grpSpPr>
        <p:grpSp>
          <p:nvGrpSpPr>
            <p:cNvPr id="10305" name="Group 79"/>
            <p:cNvGrpSpPr>
              <a:grpSpLocks/>
            </p:cNvGrpSpPr>
            <p:nvPr/>
          </p:nvGrpSpPr>
          <p:grpSpPr bwMode="auto">
            <a:xfrm>
              <a:off x="1536" y="2208"/>
              <a:ext cx="1152" cy="864"/>
              <a:chOff x="1536" y="2208"/>
              <a:chExt cx="1152" cy="864"/>
            </a:xfrm>
          </p:grpSpPr>
          <p:grpSp>
            <p:nvGrpSpPr>
              <p:cNvPr id="10307" name="Group 77"/>
              <p:cNvGrpSpPr>
                <a:grpSpLocks/>
              </p:cNvGrpSpPr>
              <p:nvPr/>
            </p:nvGrpSpPr>
            <p:grpSpPr bwMode="auto">
              <a:xfrm>
                <a:off x="1536" y="2448"/>
                <a:ext cx="864" cy="624"/>
                <a:chOff x="1632" y="2544"/>
                <a:chExt cx="864" cy="624"/>
              </a:xfrm>
            </p:grpSpPr>
            <p:sp>
              <p:nvSpPr>
                <p:cNvPr id="10309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016" y="2544"/>
                  <a:ext cx="432" cy="28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310" name="Line 75"/>
                <p:cNvSpPr>
                  <a:spLocks noChangeShapeType="1"/>
                </p:cNvSpPr>
                <p:nvPr/>
              </p:nvSpPr>
              <p:spPr bwMode="auto">
                <a:xfrm>
                  <a:off x="2016" y="2976"/>
                  <a:ext cx="480" cy="19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311" name="Line 76"/>
                <p:cNvSpPr>
                  <a:spLocks noChangeShapeType="1"/>
                </p:cNvSpPr>
                <p:nvPr/>
              </p:nvSpPr>
              <p:spPr bwMode="auto">
                <a:xfrm flipH="1" flipV="1">
                  <a:off x="1632" y="2544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10308" name="Oval 78"/>
              <p:cNvSpPr>
                <a:spLocks noChangeArrowheads="1"/>
              </p:cNvSpPr>
              <p:nvPr/>
            </p:nvSpPr>
            <p:spPr bwMode="auto">
              <a:xfrm>
                <a:off x="2400" y="2208"/>
                <a:ext cx="288" cy="28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0306" name="Line 90"/>
            <p:cNvSpPr>
              <a:spLocks noChangeShapeType="1"/>
            </p:cNvSpPr>
            <p:nvPr/>
          </p:nvSpPr>
          <p:spPr bwMode="auto">
            <a:xfrm flipV="1">
              <a:off x="1104" y="2832"/>
              <a:ext cx="432" cy="9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" name="Group 82"/>
          <p:cNvGrpSpPr>
            <a:grpSpLocks/>
          </p:cNvGrpSpPr>
          <p:nvPr/>
        </p:nvGrpSpPr>
        <p:grpSpPr bwMode="auto">
          <a:xfrm>
            <a:off x="3048000" y="2819400"/>
            <a:ext cx="1219200" cy="838200"/>
            <a:chOff x="1920" y="2208"/>
            <a:chExt cx="768" cy="528"/>
          </a:xfrm>
        </p:grpSpPr>
        <p:sp>
          <p:nvSpPr>
            <p:cNvPr id="10303" name="Line 80"/>
            <p:cNvSpPr>
              <a:spLocks noChangeShapeType="1"/>
            </p:cNvSpPr>
            <p:nvPr/>
          </p:nvSpPr>
          <p:spPr bwMode="auto">
            <a:xfrm flipV="1">
              <a:off x="1920" y="2448"/>
              <a:ext cx="432" cy="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04" name="Oval 81"/>
            <p:cNvSpPr>
              <a:spLocks noChangeArrowheads="1"/>
            </p:cNvSpPr>
            <p:nvPr/>
          </p:nvSpPr>
          <p:spPr bwMode="auto">
            <a:xfrm>
              <a:off x="2400" y="2208"/>
              <a:ext cx="288" cy="28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5" name="Group 97"/>
          <p:cNvGrpSpPr>
            <a:grpSpLocks/>
          </p:cNvGrpSpPr>
          <p:nvPr/>
        </p:nvGrpSpPr>
        <p:grpSpPr bwMode="auto">
          <a:xfrm>
            <a:off x="3048000" y="4038600"/>
            <a:ext cx="1295400" cy="533400"/>
            <a:chOff x="2016" y="3072"/>
            <a:chExt cx="816" cy="336"/>
          </a:xfrm>
        </p:grpSpPr>
        <p:sp>
          <p:nvSpPr>
            <p:cNvPr id="10301" name="Oval 95"/>
            <p:cNvSpPr>
              <a:spLocks noChangeArrowheads="1"/>
            </p:cNvSpPr>
            <p:nvPr/>
          </p:nvSpPr>
          <p:spPr bwMode="auto">
            <a:xfrm>
              <a:off x="2544" y="3072"/>
              <a:ext cx="288" cy="28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02" name="Line 96"/>
            <p:cNvSpPr>
              <a:spLocks noChangeShapeType="1"/>
            </p:cNvSpPr>
            <p:nvPr/>
          </p:nvSpPr>
          <p:spPr bwMode="auto">
            <a:xfrm flipV="1">
              <a:off x="2016" y="3264"/>
              <a:ext cx="480" cy="144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6" name="Group 102"/>
          <p:cNvGrpSpPr>
            <a:grpSpLocks/>
          </p:cNvGrpSpPr>
          <p:nvPr/>
        </p:nvGrpSpPr>
        <p:grpSpPr bwMode="auto">
          <a:xfrm>
            <a:off x="3048000" y="2590800"/>
            <a:ext cx="2590800" cy="2209800"/>
            <a:chOff x="1920" y="2064"/>
            <a:chExt cx="1632" cy="1392"/>
          </a:xfrm>
        </p:grpSpPr>
        <p:sp>
          <p:nvSpPr>
            <p:cNvPr id="10297" name="Line 98"/>
            <p:cNvSpPr>
              <a:spLocks noChangeShapeType="1"/>
            </p:cNvSpPr>
            <p:nvPr/>
          </p:nvSpPr>
          <p:spPr bwMode="auto">
            <a:xfrm>
              <a:off x="1920" y="2880"/>
              <a:ext cx="480" cy="19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98" name="Line 99"/>
            <p:cNvSpPr>
              <a:spLocks noChangeShapeType="1"/>
            </p:cNvSpPr>
            <p:nvPr/>
          </p:nvSpPr>
          <p:spPr bwMode="auto">
            <a:xfrm flipV="1">
              <a:off x="2784" y="2832"/>
              <a:ext cx="768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99" name="Line 100"/>
            <p:cNvSpPr>
              <a:spLocks noChangeShapeType="1"/>
            </p:cNvSpPr>
            <p:nvPr/>
          </p:nvSpPr>
          <p:spPr bwMode="auto">
            <a:xfrm>
              <a:off x="2784" y="3168"/>
              <a:ext cx="432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00" name="Line 101"/>
            <p:cNvSpPr>
              <a:spLocks noChangeShapeType="1"/>
            </p:cNvSpPr>
            <p:nvPr/>
          </p:nvSpPr>
          <p:spPr bwMode="auto">
            <a:xfrm flipV="1">
              <a:off x="2784" y="2064"/>
              <a:ext cx="624" cy="9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7" name="Group 105"/>
          <p:cNvGrpSpPr>
            <a:grpSpLocks/>
          </p:cNvGrpSpPr>
          <p:nvPr/>
        </p:nvGrpSpPr>
        <p:grpSpPr bwMode="auto">
          <a:xfrm>
            <a:off x="4419600" y="3505200"/>
            <a:ext cx="1828800" cy="685800"/>
            <a:chOff x="2784" y="2640"/>
            <a:chExt cx="1152" cy="432"/>
          </a:xfrm>
        </p:grpSpPr>
        <p:sp>
          <p:nvSpPr>
            <p:cNvPr id="10295" name="Line 103"/>
            <p:cNvSpPr>
              <a:spLocks noChangeShapeType="1"/>
            </p:cNvSpPr>
            <p:nvPr/>
          </p:nvSpPr>
          <p:spPr bwMode="auto">
            <a:xfrm flipV="1">
              <a:off x="2784" y="2832"/>
              <a:ext cx="768" cy="2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96" name="Oval 104"/>
            <p:cNvSpPr>
              <a:spLocks noChangeArrowheads="1"/>
            </p:cNvSpPr>
            <p:nvPr/>
          </p:nvSpPr>
          <p:spPr bwMode="auto">
            <a:xfrm>
              <a:off x="3648" y="2640"/>
              <a:ext cx="288" cy="28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8" name="Group 111"/>
          <p:cNvGrpSpPr>
            <a:grpSpLocks/>
          </p:cNvGrpSpPr>
          <p:nvPr/>
        </p:nvGrpSpPr>
        <p:grpSpPr bwMode="auto">
          <a:xfrm>
            <a:off x="4343400" y="3124200"/>
            <a:ext cx="3886200" cy="1600200"/>
            <a:chOff x="2736" y="2400"/>
            <a:chExt cx="2448" cy="1008"/>
          </a:xfrm>
        </p:grpSpPr>
        <p:grpSp>
          <p:nvGrpSpPr>
            <p:cNvPr id="10290" name="Group 109"/>
            <p:cNvGrpSpPr>
              <a:grpSpLocks/>
            </p:cNvGrpSpPr>
            <p:nvPr/>
          </p:nvGrpSpPr>
          <p:grpSpPr bwMode="auto">
            <a:xfrm>
              <a:off x="2736" y="2400"/>
              <a:ext cx="2112" cy="1008"/>
              <a:chOff x="2736" y="2400"/>
              <a:chExt cx="2112" cy="1008"/>
            </a:xfrm>
          </p:grpSpPr>
          <p:sp>
            <p:nvSpPr>
              <p:cNvPr id="10292" name="Line 106"/>
              <p:cNvSpPr>
                <a:spLocks noChangeShapeType="1"/>
              </p:cNvSpPr>
              <p:nvPr/>
            </p:nvSpPr>
            <p:spPr bwMode="auto">
              <a:xfrm>
                <a:off x="2736" y="2400"/>
                <a:ext cx="864" cy="28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93" name="Line 107"/>
              <p:cNvSpPr>
                <a:spLocks noChangeShapeType="1"/>
              </p:cNvSpPr>
              <p:nvPr/>
            </p:nvSpPr>
            <p:spPr bwMode="auto">
              <a:xfrm>
                <a:off x="4032" y="2832"/>
                <a:ext cx="816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94" name="Line 108"/>
              <p:cNvSpPr>
                <a:spLocks noChangeShapeType="1"/>
              </p:cNvSpPr>
              <p:nvPr/>
            </p:nvSpPr>
            <p:spPr bwMode="auto">
              <a:xfrm flipH="1">
                <a:off x="3552" y="2976"/>
                <a:ext cx="144" cy="43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0291" name="Oval 110"/>
            <p:cNvSpPr>
              <a:spLocks noChangeArrowheads="1"/>
            </p:cNvSpPr>
            <p:nvPr/>
          </p:nvSpPr>
          <p:spPr bwMode="auto">
            <a:xfrm>
              <a:off x="4896" y="2880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0" name="Group 114"/>
          <p:cNvGrpSpPr>
            <a:grpSpLocks/>
          </p:cNvGrpSpPr>
          <p:nvPr/>
        </p:nvGrpSpPr>
        <p:grpSpPr bwMode="auto">
          <a:xfrm>
            <a:off x="6400800" y="3810000"/>
            <a:ext cx="1828800" cy="533400"/>
            <a:chOff x="4032" y="2832"/>
            <a:chExt cx="1152" cy="336"/>
          </a:xfrm>
        </p:grpSpPr>
        <p:sp>
          <p:nvSpPr>
            <p:cNvPr id="10288" name="Line 112"/>
            <p:cNvSpPr>
              <a:spLocks noChangeShapeType="1"/>
            </p:cNvSpPr>
            <p:nvPr/>
          </p:nvSpPr>
          <p:spPr bwMode="auto">
            <a:xfrm>
              <a:off x="4032" y="2832"/>
              <a:ext cx="816" cy="19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89" name="Oval 113"/>
            <p:cNvSpPr>
              <a:spLocks noChangeArrowheads="1"/>
            </p:cNvSpPr>
            <p:nvPr/>
          </p:nvSpPr>
          <p:spPr bwMode="auto">
            <a:xfrm>
              <a:off x="4896" y="2880"/>
              <a:ext cx="288" cy="28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9811" name="Rectangle 115"/>
          <p:cNvSpPr>
            <a:spLocks noChangeArrowheads="1"/>
          </p:cNvSpPr>
          <p:nvPr/>
        </p:nvSpPr>
        <p:spPr bwMode="auto">
          <a:xfrm>
            <a:off x="611188" y="5521325"/>
            <a:ext cx="7772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dirty="0"/>
              <a:t> </a:t>
            </a:r>
            <a:r>
              <a:rPr lang="en-US" altLang="ja-JP" dirty="0" smtClean="0"/>
              <a:t>Use a heap to find the shortest distance </a:t>
            </a:r>
            <a:r>
              <a:rPr lang="en-US" altLang="ja-JP" dirty="0" smtClean="0"/>
              <a:t>one </a:t>
            </a:r>
            <a:r>
              <a:rPr lang="en-US" altLang="ja-JP" dirty="0" smtClean="0"/>
              <a:t>among red edges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gradFill rotWithShape="1">
            <a:gsLst>
              <a:gs pos="0">
                <a:srgbClr val="006600"/>
              </a:gs>
              <a:gs pos="100000">
                <a:srgbClr val="008000"/>
              </a:gs>
            </a:gsLst>
            <a:lin ang="5400000" scaled="1"/>
          </a:gradFill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Code for </a:t>
            </a:r>
            <a:r>
              <a:rPr lang="en-US" altLang="ja-JP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Dijkstra</a:t>
            </a:r>
            <a:endParaRPr lang="ja-JP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8208963" cy="568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ja-JP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ja-JP" sz="2000" b="1" dirty="0" smtClean="0">
                <a:solidFill>
                  <a:schemeClr val="accent2"/>
                </a:solidFill>
              </a:rPr>
              <a:t>e[v][0],…,e[v][</a:t>
            </a:r>
            <a:r>
              <a:rPr lang="en-US" altLang="ja-JP" sz="2000" b="1" dirty="0" err="1" smtClean="0">
                <a:solidFill>
                  <a:schemeClr val="accent2"/>
                </a:solidFill>
              </a:rPr>
              <a:t>ez</a:t>
            </a:r>
            <a:r>
              <a:rPr lang="en-US" altLang="ja-JP" sz="2000" b="1" dirty="0" smtClean="0">
                <a:solidFill>
                  <a:schemeClr val="accent2"/>
                </a:solidFill>
              </a:rPr>
              <a:t>[v]-1</a:t>
            </a:r>
            <a:r>
              <a:rPr lang="en-US" altLang="ja-JP" sz="2000" b="1" dirty="0" smtClean="0">
                <a:solidFill>
                  <a:schemeClr val="accent2"/>
                </a:solidFill>
              </a:rPr>
              <a:t>], </a:t>
            </a:r>
            <a:r>
              <a:rPr lang="en-US" altLang="ja-JP" sz="2000" dirty="0" smtClean="0"/>
              <a:t>for storing vertices adjacent to </a:t>
            </a:r>
            <a:r>
              <a:rPr lang="en-US" altLang="ja-JP" sz="2000" b="1" dirty="0" smtClean="0">
                <a:solidFill>
                  <a:schemeClr val="accent2"/>
                </a:solidFill>
              </a:rPr>
              <a:t>v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en-US" altLang="ja-JP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ja-JP" sz="2000" b="1" dirty="0" smtClean="0">
                <a:solidFill>
                  <a:schemeClr val="accent2"/>
                </a:solidFill>
              </a:rPr>
              <a:t>c[v][0],…,c[v][</a:t>
            </a:r>
            <a:r>
              <a:rPr lang="en-US" altLang="ja-JP" sz="2000" b="1" dirty="0" err="1" smtClean="0">
                <a:solidFill>
                  <a:schemeClr val="accent2"/>
                </a:solidFill>
              </a:rPr>
              <a:t>ez</a:t>
            </a:r>
            <a:r>
              <a:rPr lang="en-US" altLang="ja-JP" sz="2000" b="1" dirty="0" smtClean="0">
                <a:solidFill>
                  <a:schemeClr val="accent2"/>
                </a:solidFill>
              </a:rPr>
              <a:t>[v]-1</a:t>
            </a:r>
            <a:r>
              <a:rPr lang="en-US" altLang="ja-JP" sz="2000" b="1" dirty="0" smtClean="0">
                <a:solidFill>
                  <a:schemeClr val="accent2"/>
                </a:solidFill>
              </a:rPr>
              <a:t>], </a:t>
            </a:r>
            <a:r>
              <a:rPr lang="en-US" altLang="ja-JP" sz="2000" dirty="0" smtClean="0"/>
              <a:t>the (total)distance to these vertices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en-US" altLang="ja-JP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ja-JP" sz="2000" dirty="0" err="1" smtClean="0"/>
              <a:t>HEAP_chg</a:t>
            </a:r>
            <a:r>
              <a:rPr lang="en-US" altLang="ja-JP" sz="2000" dirty="0" smtClean="0"/>
              <a:t> (</a:t>
            </a:r>
            <a:r>
              <a:rPr lang="en-US" altLang="ja-JP" sz="2000" dirty="0" err="1" smtClean="0"/>
              <a:t>v,p</a:t>
            </a:r>
            <a:r>
              <a:rPr lang="en-US" altLang="ja-JP" sz="2000" dirty="0" smtClean="0"/>
              <a:t>), function for changing the </a:t>
            </a:r>
            <a:r>
              <a:rPr lang="en-US" altLang="ja-JP" sz="2000" dirty="0"/>
              <a:t>value h[v] </a:t>
            </a:r>
            <a:r>
              <a:rPr lang="en-US" altLang="ja-JP" sz="2000" dirty="0" smtClean="0"/>
              <a:t>to p, where h[v] is the cell of </a:t>
            </a:r>
            <a:r>
              <a:rPr lang="en-US" altLang="ja-JP" sz="2000" dirty="0" smtClean="0"/>
              <a:t>v of the heap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ja-JP" sz="18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1800" dirty="0" err="1" smtClean="0"/>
              <a:t>Dijkstra</a:t>
            </a:r>
            <a:r>
              <a:rPr lang="en-US" altLang="ja-JP" sz="1800" dirty="0" smtClean="0"/>
              <a:t> (</a:t>
            </a:r>
            <a:r>
              <a:rPr lang="en-US" altLang="ja-JP" sz="1800" b="1" dirty="0" err="1" smtClean="0"/>
              <a:t>int</a:t>
            </a:r>
            <a:r>
              <a:rPr lang="en-US" altLang="ja-JP" sz="1800" dirty="0" smtClean="0"/>
              <a:t> **e, </a:t>
            </a:r>
            <a:r>
              <a:rPr lang="en-US" altLang="ja-JP" sz="1800" b="1" dirty="0" err="1" smtClean="0"/>
              <a:t>int</a:t>
            </a:r>
            <a:r>
              <a:rPr lang="en-US" altLang="ja-JP" sz="1800" dirty="0" smtClean="0"/>
              <a:t> *</a:t>
            </a:r>
            <a:r>
              <a:rPr lang="en-US" altLang="ja-JP" sz="1800" dirty="0" err="1" smtClean="0"/>
              <a:t>ez</a:t>
            </a:r>
            <a:r>
              <a:rPr lang="en-US" altLang="ja-JP" sz="1800" dirty="0" smtClean="0"/>
              <a:t>, </a:t>
            </a:r>
            <a:r>
              <a:rPr lang="en-US" altLang="ja-JP" sz="1800" b="1" dirty="0" err="1" smtClean="0"/>
              <a:t>int</a:t>
            </a:r>
            <a:r>
              <a:rPr lang="en-US" altLang="ja-JP" sz="1800" dirty="0" smtClean="0"/>
              <a:t> **c, </a:t>
            </a:r>
            <a:r>
              <a:rPr lang="en-US" altLang="ja-JP" sz="1800" b="1" dirty="0" err="1" smtClean="0"/>
              <a:t>int</a:t>
            </a:r>
            <a:r>
              <a:rPr lang="en-US" altLang="ja-JP" sz="1800" dirty="0" smtClean="0"/>
              <a:t> s, </a:t>
            </a:r>
            <a:r>
              <a:rPr lang="en-US" altLang="ja-JP" sz="1800" b="1" dirty="0" err="1" smtClean="0"/>
              <a:t>int</a:t>
            </a:r>
            <a:r>
              <a:rPr lang="en-US" altLang="ja-JP" sz="1800" dirty="0" smtClean="0"/>
              <a:t> t){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1800" dirty="0" smtClean="0"/>
              <a:t>  </a:t>
            </a:r>
            <a:r>
              <a:rPr lang="en-US" altLang="ja-JP" sz="1800" b="1" dirty="0" err="1" smtClean="0"/>
              <a:t>int</a:t>
            </a:r>
            <a:r>
              <a:rPr lang="en-US" altLang="ja-JP" sz="1800" dirty="0" smtClean="0"/>
              <a:t> </a:t>
            </a:r>
            <a:r>
              <a:rPr lang="en-US" altLang="ja-JP" sz="1800" dirty="0" err="1" smtClean="0"/>
              <a:t>i</a:t>
            </a:r>
            <a:r>
              <a:rPr lang="en-US" altLang="ja-JP" sz="1800" dirty="0" smtClean="0"/>
              <a:t>, j, d;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1800" b="1" dirty="0" smtClean="0"/>
              <a:t>  for</a:t>
            </a:r>
            <a:r>
              <a:rPr lang="en-US" altLang="ja-JP" sz="1800" dirty="0" smtClean="0"/>
              <a:t> ( </a:t>
            </a:r>
            <a:r>
              <a:rPr lang="en-US" altLang="ja-JP" sz="1800" dirty="0" err="1" smtClean="0"/>
              <a:t>i</a:t>
            </a:r>
            <a:r>
              <a:rPr lang="en-US" altLang="ja-JP" sz="1800" dirty="0" smtClean="0"/>
              <a:t>=0 ; </a:t>
            </a:r>
            <a:r>
              <a:rPr lang="en-US" altLang="ja-JP" sz="1800" dirty="0" err="1" smtClean="0"/>
              <a:t>i</a:t>
            </a:r>
            <a:r>
              <a:rPr lang="en-US" altLang="ja-JP" sz="1800" dirty="0" smtClean="0"/>
              <a:t>&lt;n ; </a:t>
            </a:r>
            <a:r>
              <a:rPr lang="en-US" altLang="ja-JP" sz="1800" dirty="0" err="1" smtClean="0"/>
              <a:t>i</a:t>
            </a:r>
            <a:r>
              <a:rPr lang="en-US" altLang="ja-JP" sz="1800" dirty="0" smtClean="0"/>
              <a:t>++ ) </a:t>
            </a:r>
            <a:r>
              <a:rPr lang="en-US" altLang="ja-JP" sz="1800" dirty="0" err="1" smtClean="0"/>
              <a:t>HEAP_chg</a:t>
            </a:r>
            <a:r>
              <a:rPr lang="en-US" altLang="ja-JP" sz="1800" dirty="0" smtClean="0"/>
              <a:t>( </a:t>
            </a:r>
            <a:r>
              <a:rPr lang="en-US" altLang="ja-JP" sz="1800" dirty="0" err="1" smtClean="0"/>
              <a:t>i</a:t>
            </a:r>
            <a:r>
              <a:rPr lang="en-US" altLang="ja-JP" sz="1800" dirty="0" smtClean="0"/>
              <a:t>, HUGE);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1800" dirty="0" smtClean="0"/>
              <a:t>  </a:t>
            </a:r>
            <a:r>
              <a:rPr lang="en-US" altLang="ja-JP" sz="1800" dirty="0" err="1" smtClean="0"/>
              <a:t>HEAP_chg</a:t>
            </a:r>
            <a:r>
              <a:rPr lang="en-US" altLang="ja-JP" sz="1800" dirty="0" smtClean="0"/>
              <a:t>( s,0 );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1800" b="1" dirty="0" smtClean="0"/>
              <a:t>  while </a:t>
            </a:r>
            <a:r>
              <a:rPr lang="en-US" altLang="ja-JP" sz="1800" dirty="0" smtClean="0"/>
              <a:t>(1){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1800" dirty="0" smtClean="0"/>
              <a:t>     v = </a:t>
            </a:r>
            <a:r>
              <a:rPr lang="en-US" altLang="ja-JP" sz="1800" dirty="0" err="1" smtClean="0"/>
              <a:t>HEAP_ext</a:t>
            </a:r>
            <a:r>
              <a:rPr lang="en-US" altLang="ja-JP" sz="1800" dirty="0" smtClean="0"/>
              <a:t> ();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1800" b="1" dirty="0" smtClean="0"/>
              <a:t>     if</a:t>
            </a:r>
            <a:r>
              <a:rPr lang="en-US" altLang="ja-JP" sz="1800" dirty="0" smtClean="0"/>
              <a:t>  ( v = = t ){ </a:t>
            </a:r>
            <a:r>
              <a:rPr lang="en-US" altLang="ja-JP" sz="1800" dirty="0" err="1" smtClean="0"/>
              <a:t>printf</a:t>
            </a:r>
            <a:r>
              <a:rPr lang="en-US" altLang="ja-JP" sz="1800" dirty="0" smtClean="0"/>
              <a:t> (“shortest distance is %d\n”, ); exit(0); }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ja-JP" altLang="en-US" sz="1800" b="1" dirty="0" smtClean="0"/>
              <a:t>     </a:t>
            </a:r>
            <a:r>
              <a:rPr lang="en-US" altLang="ja-JP" sz="1800" b="1" dirty="0" smtClean="0"/>
              <a:t>if</a:t>
            </a:r>
            <a:r>
              <a:rPr lang="en-US" altLang="ja-JP" sz="1800" dirty="0" smtClean="0"/>
              <a:t>  ( h[v] == HUGE ){ </a:t>
            </a:r>
            <a:r>
              <a:rPr lang="en-US" altLang="ja-JP" sz="1800" dirty="0" err="1" smtClean="0"/>
              <a:t>printf</a:t>
            </a:r>
            <a:r>
              <a:rPr lang="en-US" altLang="ja-JP" sz="1800" dirty="0" smtClean="0"/>
              <a:t> (“not reachable\n”); exit(1); }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1800" b="1" dirty="0" smtClean="0"/>
              <a:t>     for</a:t>
            </a:r>
            <a:r>
              <a:rPr lang="en-US" altLang="ja-JP" sz="1800" dirty="0" smtClean="0"/>
              <a:t> ( </a:t>
            </a:r>
            <a:r>
              <a:rPr lang="en-US" altLang="ja-JP" sz="1800" dirty="0" err="1" smtClean="0"/>
              <a:t>i</a:t>
            </a:r>
            <a:r>
              <a:rPr lang="en-US" altLang="ja-JP" sz="1800" dirty="0" smtClean="0"/>
              <a:t>=0 ; </a:t>
            </a:r>
            <a:r>
              <a:rPr lang="en-US" altLang="ja-JP" sz="1800" dirty="0" err="1" smtClean="0"/>
              <a:t>i</a:t>
            </a:r>
            <a:r>
              <a:rPr lang="en-US" altLang="ja-JP" sz="1800" dirty="0" smtClean="0"/>
              <a:t>&lt;</a:t>
            </a:r>
            <a:r>
              <a:rPr lang="en-US" altLang="ja-JP" sz="1800" dirty="0" err="1" smtClean="0"/>
              <a:t>ez</a:t>
            </a:r>
            <a:r>
              <a:rPr lang="en-US" altLang="ja-JP" sz="1800" dirty="0" smtClean="0"/>
              <a:t>[v] ; </a:t>
            </a:r>
            <a:r>
              <a:rPr lang="en-US" altLang="ja-JP" sz="1800" dirty="0" err="1" smtClean="0"/>
              <a:t>i</a:t>
            </a:r>
            <a:r>
              <a:rPr lang="en-US" altLang="ja-JP" sz="1800" dirty="0" smtClean="0"/>
              <a:t>++ ){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1800" dirty="0" smtClean="0"/>
              <a:t>        </a:t>
            </a:r>
            <a:r>
              <a:rPr lang="en-US" altLang="ja-JP" sz="1800" b="1" dirty="0" smtClean="0"/>
              <a:t>if</a:t>
            </a:r>
            <a:r>
              <a:rPr lang="en-US" altLang="ja-JP" sz="1800" dirty="0" smtClean="0"/>
              <a:t> ( h[e[v][</a:t>
            </a:r>
            <a:r>
              <a:rPr lang="en-US" altLang="ja-JP" sz="1800" dirty="0" err="1" smtClean="0"/>
              <a:t>i</a:t>
            </a:r>
            <a:r>
              <a:rPr lang="en-US" altLang="ja-JP" sz="1800" dirty="0" smtClean="0"/>
              <a:t>]] &gt; h[v]+c[v][</a:t>
            </a:r>
            <a:r>
              <a:rPr lang="en-US" altLang="ja-JP" sz="1800" dirty="0" err="1" smtClean="0"/>
              <a:t>i</a:t>
            </a:r>
            <a:r>
              <a:rPr lang="en-US" altLang="ja-JP" sz="1800" dirty="0" smtClean="0"/>
              <a:t>] 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1800" dirty="0" smtClean="0"/>
              <a:t>             </a:t>
            </a:r>
            <a:r>
              <a:rPr lang="en-US" altLang="ja-JP" sz="1800" dirty="0" err="1" smtClean="0"/>
              <a:t>HEAP_chg</a:t>
            </a:r>
            <a:r>
              <a:rPr lang="en-US" altLang="ja-JP" sz="1800" dirty="0" smtClean="0"/>
              <a:t> (e[v][</a:t>
            </a:r>
            <a:r>
              <a:rPr lang="en-US" altLang="ja-JP" sz="1800" dirty="0" err="1" smtClean="0"/>
              <a:t>i</a:t>
            </a:r>
            <a:r>
              <a:rPr lang="en-US" altLang="ja-JP" sz="1800" dirty="0" smtClean="0"/>
              <a:t>], h[v]+c[v][</a:t>
            </a:r>
            <a:r>
              <a:rPr lang="en-US" altLang="ja-JP" sz="1800" dirty="0" err="1" smtClean="0"/>
              <a:t>i</a:t>
            </a:r>
            <a:r>
              <a:rPr lang="en-US" altLang="ja-JP" sz="1800" dirty="0" smtClean="0"/>
              <a:t>] 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1800" dirty="0" smtClean="0"/>
              <a:t>     }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1800" dirty="0" smtClean="0"/>
              <a:t>  }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1800" dirty="0" smtClean="0"/>
              <a:t>}</a:t>
            </a:r>
            <a:endParaRPr lang="ja-JP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5394</TotalTime>
  <Words>1815</Words>
  <Application>Microsoft Office PowerPoint</Application>
  <PresentationFormat>画面に合わせる (4:3)</PresentationFormat>
  <Paragraphs>342</Paragraphs>
  <Slides>42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47" baseType="lpstr">
      <vt:lpstr>ＭＳ Ｐゴシック</vt:lpstr>
      <vt:lpstr>Arial</vt:lpstr>
      <vt:lpstr>Times New Roman</vt:lpstr>
      <vt:lpstr>Wingdings</vt:lpstr>
      <vt:lpstr>標準デザイン</vt:lpstr>
      <vt:lpstr>Shortest Path and Navigation</vt:lpstr>
      <vt:lpstr>Shortest Path Problem</vt:lpstr>
      <vt:lpstr>Shortest Path cond.</vt:lpstr>
      <vt:lpstr>Characteristics</vt:lpstr>
      <vt:lpstr>Dijkstra Algorithm</vt:lpstr>
      <vt:lpstr>Property Needed in Dijkstra</vt:lpstr>
      <vt:lpstr>The Property</vt:lpstr>
      <vt:lpstr>Way of Dijkstra</vt:lpstr>
      <vt:lpstr>Code for Dijkstra</vt:lpstr>
      <vt:lpstr>Time Complexity of Dijkstra</vt:lpstr>
      <vt:lpstr>Navigation System</vt:lpstr>
      <vt:lpstr>A Problem</vt:lpstr>
      <vt:lpstr>Two Way Search</vt:lpstr>
      <vt:lpstr>Improved, a little</vt:lpstr>
      <vt:lpstr>Meeting Point, in Exact</vt:lpstr>
      <vt:lpstr>Proof</vt:lpstr>
      <vt:lpstr>Use Geometric Property</vt:lpstr>
      <vt:lpstr>A* Algorithm</vt:lpstr>
      <vt:lpstr>Improved, more</vt:lpstr>
      <vt:lpstr>Proof for A* Algorthm</vt:lpstr>
      <vt:lpstr>Proof of A* (cond.)</vt:lpstr>
      <vt:lpstr>More Greedy A* Algorithm</vt:lpstr>
      <vt:lpstr>Use Two Layers</vt:lpstr>
      <vt:lpstr>Layers for Big/Small Roads</vt:lpstr>
      <vt:lpstr>The Usage of Layers</vt:lpstr>
      <vt:lpstr>Advanced Usege</vt:lpstr>
      <vt:lpstr>Define Layers Mathematically</vt:lpstr>
      <vt:lpstr>Long Distance Travel</vt:lpstr>
      <vt:lpstr>Construct highways</vt:lpstr>
      <vt:lpstr>Highway Hierarchies</vt:lpstr>
      <vt:lpstr>Connection between Highways</vt:lpstr>
      <vt:lpstr>Bit Vector: Considering Direction (Area)</vt:lpstr>
      <vt:lpstr>Squeeze according to Area of Destination</vt:lpstr>
      <vt:lpstr>An Example of Bit Vector</vt:lpstr>
      <vt:lpstr>Considering Negative Cost</vt:lpstr>
      <vt:lpstr>Admitting Negative Costs</vt:lpstr>
      <vt:lpstr>No solution, by Negative Cycle</vt:lpstr>
      <vt:lpstr>Computation time of Bellman-Ford Algorithm</vt:lpstr>
      <vt:lpstr>Exercise</vt:lpstr>
      <vt:lpstr>Negative Cost; An Example</vt:lpstr>
      <vt:lpstr>Make a Network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宇野 毅明</cp:lastModifiedBy>
  <cp:revision>508</cp:revision>
  <dcterms:created xsi:type="dcterms:W3CDTF">1601-01-01T00:00:00Z</dcterms:created>
  <dcterms:modified xsi:type="dcterms:W3CDTF">2020-12-08T05:36:55Z</dcterms:modified>
</cp:coreProperties>
</file>