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3"/>
  </p:notesMasterIdLst>
  <p:sldIdLst>
    <p:sldId id="258" r:id="rId2"/>
    <p:sldId id="393" r:id="rId3"/>
    <p:sldId id="389" r:id="rId4"/>
    <p:sldId id="391" r:id="rId5"/>
    <p:sldId id="392" r:id="rId6"/>
    <p:sldId id="531" r:id="rId7"/>
    <p:sldId id="476" r:id="rId8"/>
    <p:sldId id="477" r:id="rId9"/>
    <p:sldId id="478" r:id="rId10"/>
    <p:sldId id="479" r:id="rId11"/>
    <p:sldId id="480" r:id="rId12"/>
    <p:sldId id="481" r:id="rId13"/>
    <p:sldId id="482" r:id="rId14"/>
    <p:sldId id="483" r:id="rId15"/>
    <p:sldId id="484" r:id="rId16"/>
    <p:sldId id="485" r:id="rId17"/>
    <p:sldId id="486" r:id="rId18"/>
    <p:sldId id="487" r:id="rId19"/>
    <p:sldId id="488" r:id="rId20"/>
    <p:sldId id="489" r:id="rId21"/>
    <p:sldId id="490" r:id="rId22"/>
    <p:sldId id="491" r:id="rId23"/>
    <p:sldId id="492" r:id="rId24"/>
    <p:sldId id="493" r:id="rId25"/>
    <p:sldId id="494" r:id="rId26"/>
    <p:sldId id="495" r:id="rId27"/>
    <p:sldId id="496" r:id="rId28"/>
    <p:sldId id="497" r:id="rId29"/>
    <p:sldId id="498" r:id="rId30"/>
    <p:sldId id="499" r:id="rId31"/>
    <p:sldId id="500" r:id="rId32"/>
    <p:sldId id="501" r:id="rId33"/>
    <p:sldId id="502" r:id="rId34"/>
    <p:sldId id="503" r:id="rId35"/>
    <p:sldId id="504" r:id="rId36"/>
    <p:sldId id="505" r:id="rId37"/>
    <p:sldId id="506" r:id="rId38"/>
    <p:sldId id="507" r:id="rId39"/>
    <p:sldId id="508" r:id="rId40"/>
    <p:sldId id="509" r:id="rId41"/>
    <p:sldId id="510" r:id="rId42"/>
    <p:sldId id="511" r:id="rId43"/>
    <p:sldId id="512" r:id="rId44"/>
    <p:sldId id="513" r:id="rId45"/>
    <p:sldId id="514" r:id="rId46"/>
    <p:sldId id="515" r:id="rId47"/>
    <p:sldId id="516" r:id="rId48"/>
    <p:sldId id="517" r:id="rId49"/>
    <p:sldId id="518" r:id="rId50"/>
    <p:sldId id="519" r:id="rId51"/>
    <p:sldId id="520" r:id="rId52"/>
    <p:sldId id="521" r:id="rId53"/>
    <p:sldId id="522" r:id="rId54"/>
    <p:sldId id="523" r:id="rId55"/>
    <p:sldId id="524" r:id="rId56"/>
    <p:sldId id="525" r:id="rId57"/>
    <p:sldId id="526" r:id="rId58"/>
    <p:sldId id="527" r:id="rId59"/>
    <p:sldId id="528" r:id="rId60"/>
    <p:sldId id="529" r:id="rId61"/>
    <p:sldId id="530" r:id="rId6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28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28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28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28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FFFF99"/>
    <a:srgbClr val="009900"/>
    <a:srgbClr val="0066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49" autoAdjust="0"/>
    <p:restoredTop sz="94600" autoAdjust="0"/>
  </p:normalViewPr>
  <p:slideViewPr>
    <p:cSldViewPr>
      <p:cViewPr varScale="1">
        <p:scale>
          <a:sx n="74" d="100"/>
          <a:sy n="74" d="100"/>
        </p:scale>
        <p:origin x="108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A53A15-E0F3-45C4-A889-BF0C92A74B45}" type="datetimeFigureOut">
              <a:rPr kumimoji="1" lang="ja-JP" altLang="en-US" smtClean="0"/>
              <a:t>2015/1/19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1E11D9-8940-425D-82ED-8B342D64E2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26078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97F8E67-90AC-40AD-8304-7C067103EFF8}" type="slidenum">
              <a:rPr lang="ja-JP" altLang="en-US" smtClean="0"/>
              <a:pPr>
                <a:defRPr/>
              </a:pPr>
              <a:t>37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177935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836783-13A8-4B10-9191-202654D9619E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0D6325-AE13-4818-9F08-9A7E5562F5DD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3F9337-4AD4-4B48-87FB-572DF74E3F72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8E1A66-5D19-410E-A2D9-77339AC90021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39BE2F-5693-41D4-8D1A-F5109250D7DC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8650AA-9680-4AA5-9F86-D3AD752205F3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49D42F-EED7-4462-9523-F4E6AE8229BC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D594E-5252-4A8A-B7E4-F4E95C840240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B97174-9026-4C1C-8F69-891D7B2A8D8C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8A706C-36BA-49B4-8F52-F5520D1DB600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9C84EE-717F-43C2-B536-5B6216DDD806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2 レベル</a:t>
            </a:r>
          </a:p>
          <a:p>
            <a:pPr lvl="2"/>
            <a:r>
              <a:rPr lang="ja-JP" altLang="en-US" smtClean="0"/>
              <a:t>第 3 レベル</a:t>
            </a:r>
          </a:p>
          <a:p>
            <a:pPr lvl="3"/>
            <a:r>
              <a:rPr lang="ja-JP" altLang="en-US" smtClean="0"/>
              <a:t>第 4 レベル</a:t>
            </a:r>
          </a:p>
          <a:p>
            <a:pPr lvl="4"/>
            <a:r>
              <a:rPr lang="ja-JP" altLang="en-US" smtClean="0"/>
              <a:t>第 5 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pPr>
              <a:defRPr/>
            </a:pPr>
            <a:fld id="{767C1067-C94C-48FB-B4E7-ED961E6B0104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92150"/>
            <a:ext cx="9144000" cy="180022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Enumeration</a:t>
            </a:r>
            <a:r>
              <a:rPr lang="ja-JP" alt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ja-JP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Algorithms</a:t>
            </a:r>
            <a:endParaRPr lang="ja-JP" altLang="en-US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1850" y="2843213"/>
            <a:ext cx="7772400" cy="3394075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dirty="0" smtClean="0"/>
              <a:t>Complexity on Enumeration</a:t>
            </a:r>
            <a:endParaRPr lang="ja-JP" altLang="en-US" dirty="0" smtClean="0"/>
          </a:p>
          <a:p>
            <a:pPr eaLnBrk="1" hangingPunct="1">
              <a:buFontTx/>
              <a:buNone/>
              <a:defRPr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dirty="0" smtClean="0"/>
              <a:t>Basic Algorithms</a:t>
            </a:r>
            <a:endParaRPr lang="ja-JP" altLang="en-US" dirty="0" smtClean="0"/>
          </a:p>
          <a:p>
            <a:pPr eaLnBrk="1" hangingPunct="1">
              <a:buFontTx/>
              <a:buNone/>
              <a:defRPr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dirty="0" smtClean="0"/>
              <a:t>Maximal Clique Enumeration</a:t>
            </a:r>
            <a:endParaRPr lang="ja-JP" altLang="en-US" dirty="0" smtClean="0"/>
          </a:p>
          <a:p>
            <a:pPr eaLnBrk="1" hangingPunct="1">
              <a:buFontTx/>
              <a:buNone/>
              <a:defRPr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dirty="0" smtClean="0"/>
              <a:t>Non-isomorphic </a:t>
            </a:r>
            <a:r>
              <a:rPr lang="en-US" altLang="ja-JP" smtClean="0"/>
              <a:t>Tree Enumeration</a:t>
            </a:r>
            <a:endParaRPr lang="ja-JP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3"/>
          <p:cNvSpPr txBox="1">
            <a:spLocks noChangeArrowheads="1"/>
          </p:cNvSpPr>
          <p:nvPr/>
        </p:nvSpPr>
        <p:spPr bwMode="auto">
          <a:xfrm>
            <a:off x="467544" y="2564904"/>
            <a:ext cx="4573016" cy="2253159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0"/>
          </a:gradFill>
          <a:ln w="19050">
            <a:solidFill>
              <a:srgbClr val="990033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Tx/>
              <a:buNone/>
              <a:defRPr/>
            </a:pPr>
            <a:r>
              <a:rPr lang="en-US" altLang="ja-JP" sz="2000" b="1" dirty="0" smtClean="0">
                <a:solidFill>
                  <a:srgbClr val="006600"/>
                </a:solidFill>
              </a:rPr>
              <a:t>Backtrack</a:t>
            </a:r>
            <a:r>
              <a:rPr lang="en-US" altLang="ja-JP" sz="20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000" dirty="0" smtClean="0"/>
              <a:t>(</a:t>
            </a:r>
            <a:r>
              <a:rPr lang="en-US" altLang="ja-JP" sz="2000" b="1" dirty="0" smtClean="0">
                <a:solidFill>
                  <a:schemeClr val="accent2"/>
                </a:solidFill>
              </a:rPr>
              <a:t>S</a:t>
            </a:r>
            <a:r>
              <a:rPr lang="en-US" altLang="ja-JP" sz="2000" dirty="0" smtClean="0"/>
              <a:t>)</a:t>
            </a:r>
            <a:r>
              <a:rPr lang="en-US" altLang="ja-JP" sz="2000" b="1" dirty="0" smtClean="0">
                <a:solidFill>
                  <a:schemeClr val="accent2"/>
                </a:solidFill>
              </a:rPr>
              <a:t> 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1.</a:t>
            </a:r>
            <a:r>
              <a:rPr lang="ja-JP" altLang="en-US" sz="2000" b="1" dirty="0" smtClean="0">
                <a:solidFill>
                  <a:schemeClr val="accent2"/>
                </a:solidFill>
              </a:rPr>
              <a:t>  </a:t>
            </a:r>
            <a:r>
              <a:rPr lang="en-US" altLang="ja-JP" sz="2000" b="1" dirty="0" smtClean="0"/>
              <a:t>output</a:t>
            </a:r>
            <a:r>
              <a:rPr lang="en-US" altLang="ja-JP" sz="2000" b="1" dirty="0" smtClean="0">
                <a:solidFill>
                  <a:schemeClr val="accent2"/>
                </a:solidFill>
              </a:rPr>
              <a:t> S</a:t>
            </a:r>
            <a:endParaRPr lang="en-US" altLang="ja-JP" sz="2000" b="1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2.</a:t>
            </a:r>
            <a:r>
              <a:rPr lang="ja-JP" altLang="en-US" sz="2000" b="1" dirty="0" smtClean="0">
                <a:solidFill>
                  <a:schemeClr val="accent2"/>
                </a:solidFill>
              </a:rPr>
              <a:t>  </a:t>
            </a:r>
            <a:r>
              <a:rPr lang="en-US" altLang="ja-JP" sz="2000" b="1" dirty="0" smtClean="0"/>
              <a:t>for </a:t>
            </a:r>
            <a:r>
              <a:rPr lang="en-US" altLang="ja-JP" sz="2000" dirty="0" smtClean="0"/>
              <a:t>each</a:t>
            </a:r>
            <a:r>
              <a:rPr lang="en-US" altLang="ja-JP" sz="2000" b="1" dirty="0" smtClean="0"/>
              <a:t> </a:t>
            </a:r>
            <a:r>
              <a:rPr lang="en-US" altLang="ja-JP" sz="2000" b="1" dirty="0" smtClean="0">
                <a:solidFill>
                  <a:schemeClr val="accent2"/>
                </a:solidFill>
              </a:rPr>
              <a:t>e </a:t>
            </a:r>
            <a:r>
              <a:rPr lang="ja-JP" alt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&gt; </a:t>
            </a:r>
            <a:r>
              <a:rPr lang="en-US" altLang="ja-JP" sz="2000" dirty="0" smtClean="0"/>
              <a:t>tail of </a:t>
            </a:r>
            <a:r>
              <a:rPr lang="en-US" altLang="ja-JP" sz="2000" b="1" dirty="0" smtClean="0">
                <a:solidFill>
                  <a:schemeClr val="accent2"/>
                </a:solidFill>
              </a:rPr>
              <a:t>S</a:t>
            </a:r>
            <a:endParaRPr lang="ja-JP" altLang="en-US" sz="2000" dirty="0" smtClean="0"/>
          </a:p>
          <a:p>
            <a:pPr eaLnBrk="1" hangingPunct="1">
              <a:buFontTx/>
              <a:buNone/>
              <a:defRPr/>
            </a:pPr>
            <a:r>
              <a:rPr lang="ja-JP" altLang="en-US" sz="2000" dirty="0" smtClean="0"/>
              <a:t>　　          </a:t>
            </a:r>
            <a:r>
              <a:rPr lang="en-US" altLang="ja-JP" sz="2000" dirty="0" smtClean="0"/>
              <a:t>(the max. element in </a:t>
            </a:r>
            <a:r>
              <a:rPr lang="en-US" altLang="ja-JP" sz="2000" b="1" dirty="0" smtClean="0">
                <a:solidFill>
                  <a:schemeClr val="accent2"/>
                </a:solidFill>
              </a:rPr>
              <a:t>S</a:t>
            </a:r>
            <a:r>
              <a:rPr lang="en-US" altLang="ja-JP" sz="2000" dirty="0" smtClean="0"/>
              <a:t>)</a:t>
            </a:r>
            <a:endParaRPr lang="ja-JP" altLang="en-US" sz="20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3.</a:t>
            </a:r>
            <a:r>
              <a:rPr lang="ja-JP" alt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</a:t>
            </a:r>
            <a:r>
              <a:rPr lang="en-US" altLang="ja-JP" sz="2000" b="1" dirty="0" smtClean="0"/>
              <a:t>if</a:t>
            </a:r>
            <a:r>
              <a:rPr lang="en-US" altLang="ja-JP" sz="2000" b="1" dirty="0" smtClean="0">
                <a:solidFill>
                  <a:schemeClr val="accent2"/>
                </a:solidFill>
              </a:rPr>
              <a:t>  S∪{e} </a:t>
            </a:r>
            <a:r>
              <a:rPr lang="en-US" altLang="ja-JP" sz="2000" dirty="0" smtClean="0"/>
              <a:t>is a solution</a:t>
            </a:r>
            <a:r>
              <a:rPr lang="ja-JP" altLang="en-US" sz="2000" dirty="0" smtClean="0"/>
              <a:t> </a:t>
            </a:r>
            <a:r>
              <a:rPr lang="en-US" altLang="ja-JP" sz="2000" b="1" dirty="0" smtClean="0"/>
              <a:t>then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000" dirty="0" smtClean="0"/>
              <a:t>              </a:t>
            </a:r>
            <a:r>
              <a:rPr lang="en-US" altLang="ja-JP" sz="2000" b="1" dirty="0" smtClean="0"/>
              <a:t>call</a:t>
            </a:r>
            <a:r>
              <a:rPr lang="ja-JP" alt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000" b="1" dirty="0" smtClean="0">
                <a:solidFill>
                  <a:srgbClr val="006600"/>
                </a:solidFill>
              </a:rPr>
              <a:t>Backtrack</a:t>
            </a:r>
            <a:r>
              <a:rPr lang="en-US" altLang="ja-JP" sz="20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000" dirty="0" smtClean="0"/>
              <a:t>(</a:t>
            </a:r>
            <a:r>
              <a:rPr lang="en-US" altLang="ja-JP" sz="2000" b="1" dirty="0" smtClean="0">
                <a:solidFill>
                  <a:schemeClr val="accent2"/>
                </a:solidFill>
              </a:rPr>
              <a:t>S∪{e}</a:t>
            </a:r>
            <a:r>
              <a:rPr lang="en-US" altLang="ja-JP" sz="2000" dirty="0" smtClean="0"/>
              <a:t>)</a:t>
            </a:r>
            <a:r>
              <a:rPr lang="en-US" altLang="ja-JP" sz="2000" b="1" dirty="0" smtClean="0">
                <a:solidFill>
                  <a:schemeClr val="accent2"/>
                </a:solidFill>
              </a:rPr>
              <a:t> 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4.  </a:t>
            </a:r>
            <a:r>
              <a:rPr lang="en-US" altLang="ja-JP" sz="2000" b="1" dirty="0" smtClean="0"/>
              <a:t>end for</a:t>
            </a:r>
            <a:endParaRPr lang="ja-JP" altLang="en-US" sz="2000" dirty="0" smtClean="0"/>
          </a:p>
        </p:txBody>
      </p:sp>
      <p:sp>
        <p:nvSpPr>
          <p:cNvPr id="46082" name="Line 2"/>
          <p:cNvSpPr>
            <a:spLocks noChangeShapeType="1"/>
          </p:cNvSpPr>
          <p:nvPr/>
        </p:nvSpPr>
        <p:spPr bwMode="auto">
          <a:xfrm flipH="1">
            <a:off x="5029200" y="2590800"/>
            <a:ext cx="7620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Pseudo Code for Backtracking</a:t>
            </a:r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39552" y="1196752"/>
            <a:ext cx="7924800" cy="1296144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Start from the empty set, and recursively add elements;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dirty="0" smtClean="0"/>
              <a:t>add only elements larger than the current maximum element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914400" y="5791200"/>
            <a:ext cx="6465912" cy="830997"/>
          </a:xfrm>
          <a:prstGeom prst="rect">
            <a:avLst/>
          </a:prstGeom>
          <a:solidFill>
            <a:schemeClr val="bg1"/>
          </a:solidFill>
          <a:ln w="19050">
            <a:solidFill>
              <a:srgbClr val="FF3300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24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 </a:t>
            </a:r>
            <a:r>
              <a:rPr lang="en-US" altLang="ja-JP" sz="2400" dirty="0" smtClean="0"/>
              <a:t>simple, and polynomial space</a:t>
            </a:r>
          </a:p>
          <a:p>
            <a:pPr>
              <a:defRPr/>
            </a:pPr>
            <a:r>
              <a:rPr lang="en-US" altLang="ja-JP" sz="24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 </a:t>
            </a:r>
            <a:r>
              <a:rPr lang="en-US" altLang="ja-JP" sz="2400" dirty="0" smtClean="0"/>
              <a:t>polynomial delay</a:t>
            </a:r>
            <a:r>
              <a:rPr lang="ja-JP" altLang="en-US" sz="2400" dirty="0"/>
              <a:t>　</a:t>
            </a:r>
            <a:r>
              <a:rPr lang="en-US" altLang="ja-JP" sz="2400" dirty="0" smtClean="0"/>
              <a:t>(output polynomial time)</a:t>
            </a:r>
          </a:p>
        </p:txBody>
      </p:sp>
      <p:sp>
        <p:nvSpPr>
          <p:cNvPr id="46086" name="Line 6"/>
          <p:cNvSpPr>
            <a:spLocks noChangeShapeType="1"/>
          </p:cNvSpPr>
          <p:nvPr/>
        </p:nvSpPr>
        <p:spPr bwMode="auto">
          <a:xfrm>
            <a:off x="5029200" y="4038600"/>
            <a:ext cx="7620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46087" name="Line 7"/>
          <p:cNvSpPr>
            <a:spLocks noChangeShapeType="1"/>
          </p:cNvSpPr>
          <p:nvPr/>
        </p:nvSpPr>
        <p:spPr bwMode="auto">
          <a:xfrm flipV="1">
            <a:off x="7772400" y="4706938"/>
            <a:ext cx="9144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46088" name="Line 8"/>
          <p:cNvSpPr>
            <a:spLocks noChangeShapeType="1"/>
          </p:cNvSpPr>
          <p:nvPr/>
        </p:nvSpPr>
        <p:spPr bwMode="auto">
          <a:xfrm flipV="1">
            <a:off x="7772400" y="4783138"/>
            <a:ext cx="304800" cy="533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46089" name="Line 9"/>
          <p:cNvSpPr>
            <a:spLocks noChangeShapeType="1"/>
          </p:cNvSpPr>
          <p:nvPr/>
        </p:nvSpPr>
        <p:spPr bwMode="auto">
          <a:xfrm>
            <a:off x="7391400" y="4783138"/>
            <a:ext cx="381000" cy="533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46090" name="Line 10"/>
          <p:cNvSpPr>
            <a:spLocks noChangeShapeType="1"/>
          </p:cNvSpPr>
          <p:nvPr/>
        </p:nvSpPr>
        <p:spPr bwMode="auto">
          <a:xfrm>
            <a:off x="5791200" y="4800600"/>
            <a:ext cx="1981200" cy="5159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46091" name="Line 11"/>
          <p:cNvSpPr>
            <a:spLocks noChangeShapeType="1"/>
          </p:cNvSpPr>
          <p:nvPr/>
        </p:nvSpPr>
        <p:spPr bwMode="auto">
          <a:xfrm flipH="1">
            <a:off x="5791200" y="4038600"/>
            <a:ext cx="7620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46092" name="Text Box 12"/>
          <p:cNvSpPr txBox="1">
            <a:spLocks noChangeArrowheads="1"/>
          </p:cNvSpPr>
          <p:nvPr/>
        </p:nvSpPr>
        <p:spPr bwMode="auto">
          <a:xfrm>
            <a:off x="7535863" y="5070475"/>
            <a:ext cx="454025" cy="415925"/>
          </a:xfrm>
          <a:prstGeom prst="rect">
            <a:avLst/>
          </a:prstGeom>
          <a:solidFill>
            <a:srgbClr val="CCFF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altLang="ja-JP" sz="2000">
                <a:solidFill>
                  <a:schemeClr val="tx2"/>
                </a:solidFill>
              </a:rPr>
              <a:t>φ</a:t>
            </a:r>
          </a:p>
        </p:txBody>
      </p:sp>
      <p:sp>
        <p:nvSpPr>
          <p:cNvPr id="46093" name="Line 13"/>
          <p:cNvSpPr>
            <a:spLocks noChangeShapeType="1"/>
          </p:cNvSpPr>
          <p:nvPr/>
        </p:nvSpPr>
        <p:spPr bwMode="auto">
          <a:xfrm flipH="1">
            <a:off x="8077200" y="4021138"/>
            <a:ext cx="5334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46094" name="Line 14"/>
          <p:cNvSpPr>
            <a:spLocks noChangeShapeType="1"/>
          </p:cNvSpPr>
          <p:nvPr/>
        </p:nvSpPr>
        <p:spPr bwMode="auto">
          <a:xfrm flipH="1">
            <a:off x="7391400" y="4021138"/>
            <a:ext cx="5334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46095" name="Line 15"/>
          <p:cNvSpPr>
            <a:spLocks noChangeShapeType="1"/>
          </p:cNvSpPr>
          <p:nvPr/>
        </p:nvSpPr>
        <p:spPr bwMode="auto">
          <a:xfrm>
            <a:off x="7239000" y="4021138"/>
            <a:ext cx="1524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46096" name="Line 16"/>
          <p:cNvSpPr>
            <a:spLocks noChangeShapeType="1"/>
          </p:cNvSpPr>
          <p:nvPr/>
        </p:nvSpPr>
        <p:spPr bwMode="auto">
          <a:xfrm flipH="1">
            <a:off x="5791200" y="4038600"/>
            <a:ext cx="762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46097" name="Line 17"/>
          <p:cNvSpPr>
            <a:spLocks noChangeShapeType="1"/>
          </p:cNvSpPr>
          <p:nvPr/>
        </p:nvSpPr>
        <p:spPr bwMode="auto">
          <a:xfrm>
            <a:off x="5029200" y="3276600"/>
            <a:ext cx="7620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46098" name="Line 18"/>
          <p:cNvSpPr>
            <a:spLocks noChangeShapeType="1"/>
          </p:cNvSpPr>
          <p:nvPr/>
        </p:nvSpPr>
        <p:spPr bwMode="auto">
          <a:xfrm flipH="1">
            <a:off x="5105400" y="3352800"/>
            <a:ext cx="7620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46099" name="Line 19"/>
          <p:cNvSpPr>
            <a:spLocks noChangeShapeType="1"/>
          </p:cNvSpPr>
          <p:nvPr/>
        </p:nvSpPr>
        <p:spPr bwMode="auto">
          <a:xfrm flipH="1">
            <a:off x="5867400" y="3352800"/>
            <a:ext cx="99060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46100" name="Line 20"/>
          <p:cNvSpPr>
            <a:spLocks noChangeShapeType="1"/>
          </p:cNvSpPr>
          <p:nvPr/>
        </p:nvSpPr>
        <p:spPr bwMode="auto">
          <a:xfrm flipH="1">
            <a:off x="7315200" y="3352800"/>
            <a:ext cx="68580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46101" name="Text Box 21"/>
          <p:cNvSpPr txBox="1">
            <a:spLocks noChangeArrowheads="1"/>
          </p:cNvSpPr>
          <p:nvPr/>
        </p:nvSpPr>
        <p:spPr bwMode="auto">
          <a:xfrm>
            <a:off x="5562600" y="3657600"/>
            <a:ext cx="517525" cy="415925"/>
          </a:xfrm>
          <a:prstGeom prst="rect">
            <a:avLst/>
          </a:prstGeom>
          <a:solidFill>
            <a:srgbClr val="CCFF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altLang="ja-JP" sz="2000" dirty="0" smtClean="0">
                <a:solidFill>
                  <a:schemeClr val="tx2"/>
                </a:solidFill>
              </a:rPr>
              <a:t>1</a:t>
            </a:r>
            <a:r>
              <a:rPr lang="ja-JP" altLang="en-US" sz="2000" dirty="0" err="1" smtClean="0">
                <a:solidFill>
                  <a:schemeClr val="tx2"/>
                </a:solidFill>
              </a:rPr>
              <a:t>,</a:t>
            </a:r>
            <a:r>
              <a:rPr lang="ja-JP" altLang="en-US" sz="2000" dirty="0" smtClean="0">
                <a:solidFill>
                  <a:schemeClr val="tx2"/>
                </a:solidFill>
              </a:rPr>
              <a:t>3</a:t>
            </a:r>
            <a:endParaRPr lang="ja-JP" altLang="en-US" sz="2000" dirty="0">
              <a:solidFill>
                <a:schemeClr val="tx2"/>
              </a:solidFill>
            </a:endParaRPr>
          </a:p>
        </p:txBody>
      </p:sp>
      <p:sp>
        <p:nvSpPr>
          <p:cNvPr id="46102" name="Text Box 22"/>
          <p:cNvSpPr txBox="1">
            <a:spLocks noChangeArrowheads="1"/>
          </p:cNvSpPr>
          <p:nvPr/>
        </p:nvSpPr>
        <p:spPr bwMode="auto">
          <a:xfrm>
            <a:off x="4816475" y="3675063"/>
            <a:ext cx="517525" cy="415925"/>
          </a:xfrm>
          <a:prstGeom prst="rect">
            <a:avLst/>
          </a:prstGeom>
          <a:solidFill>
            <a:srgbClr val="CCFF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altLang="ja-JP" sz="2000" dirty="0" smtClean="0">
                <a:solidFill>
                  <a:schemeClr val="tx2"/>
                </a:solidFill>
              </a:rPr>
              <a:t>1</a:t>
            </a:r>
            <a:r>
              <a:rPr lang="ja-JP" altLang="en-US" sz="2000" dirty="0" err="1" smtClean="0">
                <a:solidFill>
                  <a:schemeClr val="tx2"/>
                </a:solidFill>
              </a:rPr>
              <a:t>,</a:t>
            </a:r>
            <a:r>
              <a:rPr lang="en-US" altLang="ja-JP" sz="2000" dirty="0" smtClean="0">
                <a:solidFill>
                  <a:schemeClr val="tx2"/>
                </a:solidFill>
              </a:rPr>
              <a:t>2</a:t>
            </a:r>
            <a:endParaRPr lang="ja-JP" altLang="en-US" sz="2000" dirty="0">
              <a:solidFill>
                <a:schemeClr val="tx2"/>
              </a:solidFill>
            </a:endParaRPr>
          </a:p>
        </p:txBody>
      </p:sp>
      <p:sp>
        <p:nvSpPr>
          <p:cNvPr id="46103" name="Text Box 23"/>
          <p:cNvSpPr txBox="1">
            <a:spLocks noChangeArrowheads="1"/>
          </p:cNvSpPr>
          <p:nvPr/>
        </p:nvSpPr>
        <p:spPr bwMode="auto">
          <a:xfrm>
            <a:off x="4648200" y="2971800"/>
            <a:ext cx="708025" cy="415925"/>
          </a:xfrm>
          <a:prstGeom prst="rect">
            <a:avLst/>
          </a:prstGeom>
          <a:solidFill>
            <a:srgbClr val="CCFF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altLang="ja-JP" sz="2000" dirty="0" smtClean="0">
                <a:solidFill>
                  <a:schemeClr val="tx2"/>
                </a:solidFill>
              </a:rPr>
              <a:t>1</a:t>
            </a:r>
            <a:r>
              <a:rPr lang="ja-JP" altLang="en-US" sz="2000" dirty="0" err="1" smtClean="0">
                <a:solidFill>
                  <a:schemeClr val="tx2"/>
                </a:solidFill>
              </a:rPr>
              <a:t>,</a:t>
            </a:r>
            <a:r>
              <a:rPr lang="en-US" altLang="ja-JP" sz="2000" dirty="0" smtClean="0">
                <a:solidFill>
                  <a:schemeClr val="tx2"/>
                </a:solidFill>
              </a:rPr>
              <a:t>2</a:t>
            </a:r>
            <a:r>
              <a:rPr lang="ja-JP" altLang="en-US" sz="2000" dirty="0" err="1" smtClean="0">
                <a:solidFill>
                  <a:schemeClr val="tx2"/>
                </a:solidFill>
              </a:rPr>
              <a:t>,</a:t>
            </a:r>
            <a:r>
              <a:rPr lang="ja-JP" altLang="en-US" sz="2000" dirty="0" smtClean="0">
                <a:solidFill>
                  <a:schemeClr val="tx2"/>
                </a:solidFill>
              </a:rPr>
              <a:t>3</a:t>
            </a:r>
            <a:endParaRPr lang="ja-JP" altLang="en-US" sz="2000" dirty="0">
              <a:solidFill>
                <a:schemeClr val="tx2"/>
              </a:solidFill>
            </a:endParaRPr>
          </a:p>
        </p:txBody>
      </p:sp>
      <p:sp>
        <p:nvSpPr>
          <p:cNvPr id="46104" name="Text Box 24"/>
          <p:cNvSpPr txBox="1">
            <a:spLocks noChangeArrowheads="1"/>
          </p:cNvSpPr>
          <p:nvPr/>
        </p:nvSpPr>
        <p:spPr bwMode="auto">
          <a:xfrm>
            <a:off x="5562600" y="2971800"/>
            <a:ext cx="708025" cy="415925"/>
          </a:xfrm>
          <a:prstGeom prst="rect">
            <a:avLst/>
          </a:prstGeom>
          <a:solidFill>
            <a:srgbClr val="CCFF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altLang="ja-JP" sz="2000" dirty="0" smtClean="0">
                <a:solidFill>
                  <a:schemeClr val="tx2"/>
                </a:solidFill>
              </a:rPr>
              <a:t>1</a:t>
            </a:r>
            <a:r>
              <a:rPr lang="ja-JP" altLang="en-US" sz="2000" dirty="0" err="1" smtClean="0">
                <a:solidFill>
                  <a:schemeClr val="tx2"/>
                </a:solidFill>
              </a:rPr>
              <a:t>,</a:t>
            </a:r>
            <a:r>
              <a:rPr lang="en-US" altLang="ja-JP" sz="2000" dirty="0" smtClean="0">
                <a:solidFill>
                  <a:schemeClr val="tx2"/>
                </a:solidFill>
              </a:rPr>
              <a:t>2</a:t>
            </a:r>
            <a:r>
              <a:rPr lang="ja-JP" altLang="en-US" sz="2000" dirty="0" err="1" smtClean="0">
                <a:solidFill>
                  <a:schemeClr val="tx2"/>
                </a:solidFill>
              </a:rPr>
              <a:t>,</a:t>
            </a:r>
            <a:r>
              <a:rPr lang="ja-JP" altLang="en-US" sz="2000" dirty="0" smtClean="0">
                <a:solidFill>
                  <a:schemeClr val="tx2"/>
                </a:solidFill>
              </a:rPr>
              <a:t>4</a:t>
            </a:r>
            <a:endParaRPr lang="ja-JP" altLang="en-US" sz="2000" dirty="0">
              <a:solidFill>
                <a:schemeClr val="tx2"/>
              </a:solidFill>
            </a:endParaRPr>
          </a:p>
        </p:txBody>
      </p:sp>
      <p:sp>
        <p:nvSpPr>
          <p:cNvPr id="46105" name="Text Box 25"/>
          <p:cNvSpPr txBox="1">
            <a:spLocks noChangeArrowheads="1"/>
          </p:cNvSpPr>
          <p:nvPr/>
        </p:nvSpPr>
        <p:spPr bwMode="auto">
          <a:xfrm>
            <a:off x="6683375" y="2971800"/>
            <a:ext cx="708025" cy="415925"/>
          </a:xfrm>
          <a:prstGeom prst="rect">
            <a:avLst/>
          </a:prstGeom>
          <a:solidFill>
            <a:srgbClr val="CCFF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altLang="ja-JP" sz="2000" dirty="0" smtClean="0">
                <a:solidFill>
                  <a:schemeClr val="tx2"/>
                </a:solidFill>
              </a:rPr>
              <a:t>1</a:t>
            </a:r>
            <a:r>
              <a:rPr lang="ja-JP" altLang="en-US" sz="2000" dirty="0" err="1" smtClean="0">
                <a:solidFill>
                  <a:schemeClr val="tx2"/>
                </a:solidFill>
              </a:rPr>
              <a:t>,</a:t>
            </a:r>
            <a:r>
              <a:rPr lang="ja-JP" altLang="en-US" sz="2000" dirty="0" smtClean="0">
                <a:solidFill>
                  <a:schemeClr val="tx2"/>
                </a:solidFill>
              </a:rPr>
              <a:t>3,4</a:t>
            </a:r>
            <a:endParaRPr lang="ja-JP" altLang="en-US" sz="2000" dirty="0">
              <a:solidFill>
                <a:schemeClr val="tx2"/>
              </a:solidFill>
            </a:endParaRPr>
          </a:p>
        </p:txBody>
      </p:sp>
      <p:sp>
        <p:nvSpPr>
          <p:cNvPr id="46106" name="Text Box 26"/>
          <p:cNvSpPr txBox="1">
            <a:spLocks noChangeArrowheads="1"/>
          </p:cNvSpPr>
          <p:nvPr/>
        </p:nvSpPr>
        <p:spPr bwMode="auto">
          <a:xfrm>
            <a:off x="7673975" y="2971800"/>
            <a:ext cx="708025" cy="415925"/>
          </a:xfrm>
          <a:prstGeom prst="rect">
            <a:avLst/>
          </a:prstGeom>
          <a:solidFill>
            <a:srgbClr val="CCFF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altLang="ja-JP" sz="2000" dirty="0" smtClean="0">
                <a:solidFill>
                  <a:schemeClr val="tx2"/>
                </a:solidFill>
              </a:rPr>
              <a:t>2</a:t>
            </a:r>
            <a:r>
              <a:rPr lang="ja-JP" altLang="en-US" sz="2000" dirty="0" err="1" smtClean="0">
                <a:solidFill>
                  <a:schemeClr val="tx2"/>
                </a:solidFill>
              </a:rPr>
              <a:t>,</a:t>
            </a:r>
            <a:r>
              <a:rPr lang="ja-JP" altLang="en-US" sz="2000" dirty="0" smtClean="0">
                <a:solidFill>
                  <a:schemeClr val="tx2"/>
                </a:solidFill>
              </a:rPr>
              <a:t>3,4</a:t>
            </a:r>
            <a:endParaRPr lang="ja-JP" altLang="en-US" sz="2000" dirty="0">
              <a:solidFill>
                <a:schemeClr val="tx2"/>
              </a:solidFill>
            </a:endParaRPr>
          </a:p>
        </p:txBody>
      </p:sp>
      <p:sp>
        <p:nvSpPr>
          <p:cNvPr id="46107" name="Text Box 27"/>
          <p:cNvSpPr txBox="1">
            <a:spLocks noChangeArrowheads="1"/>
          </p:cNvSpPr>
          <p:nvPr/>
        </p:nvSpPr>
        <p:spPr bwMode="auto">
          <a:xfrm>
            <a:off x="5647313" y="4402138"/>
            <a:ext cx="309998" cy="402291"/>
          </a:xfrm>
          <a:prstGeom prst="rect">
            <a:avLst/>
          </a:prstGeom>
          <a:solidFill>
            <a:srgbClr val="CCFF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altLang="ja-JP" sz="2000" dirty="0" smtClean="0">
                <a:solidFill>
                  <a:schemeClr val="tx2"/>
                </a:solidFill>
              </a:rPr>
              <a:t>1</a:t>
            </a:r>
            <a:endParaRPr lang="ja-JP" altLang="en-US" sz="2000" dirty="0">
              <a:solidFill>
                <a:schemeClr val="tx2"/>
              </a:solidFill>
            </a:endParaRPr>
          </a:p>
        </p:txBody>
      </p:sp>
      <p:sp>
        <p:nvSpPr>
          <p:cNvPr id="46108" name="Text Box 28"/>
          <p:cNvSpPr txBox="1">
            <a:spLocks noChangeArrowheads="1"/>
          </p:cNvSpPr>
          <p:nvPr/>
        </p:nvSpPr>
        <p:spPr bwMode="auto">
          <a:xfrm>
            <a:off x="7225288" y="4402138"/>
            <a:ext cx="309998" cy="402291"/>
          </a:xfrm>
          <a:prstGeom prst="rect">
            <a:avLst/>
          </a:prstGeom>
          <a:solidFill>
            <a:srgbClr val="CCFF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altLang="ja-JP" sz="2000" dirty="0" smtClean="0">
                <a:solidFill>
                  <a:schemeClr val="tx2"/>
                </a:solidFill>
              </a:rPr>
              <a:t>2</a:t>
            </a:r>
            <a:endParaRPr lang="ja-JP" altLang="en-US" sz="2000" dirty="0">
              <a:solidFill>
                <a:schemeClr val="tx2"/>
              </a:solidFill>
            </a:endParaRPr>
          </a:p>
        </p:txBody>
      </p:sp>
      <p:sp>
        <p:nvSpPr>
          <p:cNvPr id="46109" name="Text Box 29"/>
          <p:cNvSpPr txBox="1">
            <a:spLocks noChangeArrowheads="1"/>
          </p:cNvSpPr>
          <p:nvPr/>
        </p:nvSpPr>
        <p:spPr bwMode="auto">
          <a:xfrm>
            <a:off x="7902575" y="4402138"/>
            <a:ext cx="327025" cy="415925"/>
          </a:xfrm>
          <a:prstGeom prst="rect">
            <a:avLst/>
          </a:prstGeom>
          <a:solidFill>
            <a:srgbClr val="CCFF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ja-JP" altLang="en-US" sz="2000">
                <a:solidFill>
                  <a:schemeClr val="tx2"/>
                </a:solidFill>
              </a:rPr>
              <a:t>3</a:t>
            </a:r>
          </a:p>
        </p:txBody>
      </p:sp>
      <p:sp>
        <p:nvSpPr>
          <p:cNvPr id="46110" name="Text Box 30"/>
          <p:cNvSpPr txBox="1">
            <a:spLocks noChangeArrowheads="1"/>
          </p:cNvSpPr>
          <p:nvPr/>
        </p:nvSpPr>
        <p:spPr bwMode="auto">
          <a:xfrm>
            <a:off x="8534400" y="4402138"/>
            <a:ext cx="327025" cy="415925"/>
          </a:xfrm>
          <a:prstGeom prst="rect">
            <a:avLst/>
          </a:prstGeom>
          <a:solidFill>
            <a:srgbClr val="CCFF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ja-JP" altLang="en-US" sz="2000">
                <a:solidFill>
                  <a:schemeClr val="tx2"/>
                </a:solidFill>
              </a:rPr>
              <a:t>4</a:t>
            </a:r>
          </a:p>
        </p:txBody>
      </p:sp>
      <p:sp>
        <p:nvSpPr>
          <p:cNvPr id="46111" name="Text Box 31"/>
          <p:cNvSpPr txBox="1">
            <a:spLocks noChangeArrowheads="1"/>
          </p:cNvSpPr>
          <p:nvPr/>
        </p:nvSpPr>
        <p:spPr bwMode="auto">
          <a:xfrm>
            <a:off x="8397875" y="3640138"/>
            <a:ext cx="517525" cy="415925"/>
          </a:xfrm>
          <a:prstGeom prst="rect">
            <a:avLst/>
          </a:prstGeom>
          <a:solidFill>
            <a:srgbClr val="CCFF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ja-JP" altLang="en-US" sz="2000">
                <a:solidFill>
                  <a:schemeClr val="tx2"/>
                </a:solidFill>
              </a:rPr>
              <a:t>3,4</a:t>
            </a:r>
          </a:p>
        </p:txBody>
      </p:sp>
      <p:sp>
        <p:nvSpPr>
          <p:cNvPr id="46112" name="Text Box 32"/>
          <p:cNvSpPr txBox="1">
            <a:spLocks noChangeArrowheads="1"/>
          </p:cNvSpPr>
          <p:nvPr/>
        </p:nvSpPr>
        <p:spPr bwMode="auto">
          <a:xfrm>
            <a:off x="7635875" y="3640138"/>
            <a:ext cx="517525" cy="415925"/>
          </a:xfrm>
          <a:prstGeom prst="rect">
            <a:avLst/>
          </a:prstGeom>
          <a:solidFill>
            <a:srgbClr val="CCFF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altLang="ja-JP" sz="2000" dirty="0" smtClean="0">
                <a:solidFill>
                  <a:schemeClr val="tx2"/>
                </a:solidFill>
              </a:rPr>
              <a:t>2</a:t>
            </a:r>
            <a:r>
              <a:rPr lang="ja-JP" altLang="en-US" sz="2000" dirty="0" err="1" smtClean="0">
                <a:solidFill>
                  <a:schemeClr val="tx2"/>
                </a:solidFill>
              </a:rPr>
              <a:t>,</a:t>
            </a:r>
            <a:r>
              <a:rPr lang="ja-JP" altLang="en-US" sz="2000" dirty="0" smtClean="0">
                <a:solidFill>
                  <a:schemeClr val="tx2"/>
                </a:solidFill>
              </a:rPr>
              <a:t>4</a:t>
            </a:r>
            <a:endParaRPr lang="ja-JP" altLang="en-US" sz="2000" dirty="0">
              <a:solidFill>
                <a:schemeClr val="tx2"/>
              </a:solidFill>
            </a:endParaRPr>
          </a:p>
        </p:txBody>
      </p:sp>
      <p:sp>
        <p:nvSpPr>
          <p:cNvPr id="46113" name="Text Box 33"/>
          <p:cNvSpPr txBox="1">
            <a:spLocks noChangeArrowheads="1"/>
          </p:cNvSpPr>
          <p:nvPr/>
        </p:nvSpPr>
        <p:spPr bwMode="auto">
          <a:xfrm>
            <a:off x="6264275" y="3640138"/>
            <a:ext cx="517525" cy="415925"/>
          </a:xfrm>
          <a:prstGeom prst="rect">
            <a:avLst/>
          </a:prstGeom>
          <a:solidFill>
            <a:srgbClr val="CCFF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altLang="ja-JP" sz="2000" dirty="0" smtClean="0">
                <a:solidFill>
                  <a:schemeClr val="tx2"/>
                </a:solidFill>
              </a:rPr>
              <a:t>1</a:t>
            </a:r>
            <a:r>
              <a:rPr lang="ja-JP" altLang="en-US" sz="2000" dirty="0" err="1" smtClean="0">
                <a:solidFill>
                  <a:schemeClr val="tx2"/>
                </a:solidFill>
              </a:rPr>
              <a:t>,</a:t>
            </a:r>
            <a:r>
              <a:rPr lang="ja-JP" altLang="en-US" sz="2000" dirty="0" smtClean="0">
                <a:solidFill>
                  <a:schemeClr val="tx2"/>
                </a:solidFill>
              </a:rPr>
              <a:t>4</a:t>
            </a:r>
            <a:endParaRPr lang="ja-JP" altLang="en-US" sz="2000" dirty="0">
              <a:solidFill>
                <a:schemeClr val="tx2"/>
              </a:solidFill>
            </a:endParaRPr>
          </a:p>
        </p:txBody>
      </p:sp>
      <p:sp>
        <p:nvSpPr>
          <p:cNvPr id="46114" name="Text Box 34"/>
          <p:cNvSpPr txBox="1">
            <a:spLocks noChangeArrowheads="1"/>
          </p:cNvSpPr>
          <p:nvPr/>
        </p:nvSpPr>
        <p:spPr bwMode="auto">
          <a:xfrm>
            <a:off x="7026275" y="3640138"/>
            <a:ext cx="517525" cy="415925"/>
          </a:xfrm>
          <a:prstGeom prst="rect">
            <a:avLst/>
          </a:prstGeom>
          <a:solidFill>
            <a:srgbClr val="CCFF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altLang="ja-JP" sz="2000" dirty="0" smtClean="0">
                <a:solidFill>
                  <a:schemeClr val="tx2"/>
                </a:solidFill>
              </a:rPr>
              <a:t>2</a:t>
            </a:r>
            <a:r>
              <a:rPr lang="ja-JP" altLang="en-US" sz="2000" dirty="0" err="1" smtClean="0">
                <a:solidFill>
                  <a:schemeClr val="tx2"/>
                </a:solidFill>
              </a:rPr>
              <a:t>,</a:t>
            </a:r>
            <a:r>
              <a:rPr lang="ja-JP" altLang="en-US" sz="2000" dirty="0" smtClean="0">
                <a:solidFill>
                  <a:schemeClr val="tx2"/>
                </a:solidFill>
              </a:rPr>
              <a:t>3</a:t>
            </a:r>
            <a:endParaRPr lang="ja-JP" altLang="en-US" sz="2000" dirty="0">
              <a:solidFill>
                <a:schemeClr val="tx2"/>
              </a:solidFill>
            </a:endParaRPr>
          </a:p>
        </p:txBody>
      </p:sp>
      <p:sp>
        <p:nvSpPr>
          <p:cNvPr id="46115" name="Text Box 35"/>
          <p:cNvSpPr txBox="1">
            <a:spLocks noChangeArrowheads="1"/>
          </p:cNvSpPr>
          <p:nvPr/>
        </p:nvSpPr>
        <p:spPr bwMode="auto">
          <a:xfrm>
            <a:off x="4648200" y="2251075"/>
            <a:ext cx="914400" cy="415925"/>
          </a:xfrm>
          <a:prstGeom prst="rect">
            <a:avLst/>
          </a:prstGeom>
          <a:solidFill>
            <a:srgbClr val="CCFF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/>
            <a:r>
              <a:rPr lang="en-US" altLang="ja-JP" sz="2000" dirty="0" smtClean="0">
                <a:solidFill>
                  <a:schemeClr val="tx2"/>
                </a:solidFill>
              </a:rPr>
              <a:t>1</a:t>
            </a:r>
            <a:r>
              <a:rPr lang="ja-JP" altLang="en-US" sz="2000" dirty="0" err="1" smtClean="0">
                <a:solidFill>
                  <a:schemeClr val="tx2"/>
                </a:solidFill>
              </a:rPr>
              <a:t>,</a:t>
            </a:r>
            <a:r>
              <a:rPr lang="en-US" altLang="ja-JP" sz="2000" dirty="0" smtClean="0">
                <a:solidFill>
                  <a:schemeClr val="tx2"/>
                </a:solidFill>
              </a:rPr>
              <a:t>2</a:t>
            </a:r>
            <a:r>
              <a:rPr lang="ja-JP" altLang="en-US" sz="2000" dirty="0" err="1" smtClean="0">
                <a:solidFill>
                  <a:schemeClr val="tx2"/>
                </a:solidFill>
              </a:rPr>
              <a:t>,</a:t>
            </a:r>
            <a:r>
              <a:rPr lang="ja-JP" altLang="en-US" sz="2000" dirty="0" smtClean="0">
                <a:solidFill>
                  <a:schemeClr val="tx2"/>
                </a:solidFill>
              </a:rPr>
              <a:t>3,4</a:t>
            </a:r>
            <a:endParaRPr lang="ja-JP" altLang="en-US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6174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Feasible Solutions to Knapsack Problem</a:t>
            </a:r>
            <a:endParaRPr lang="ja-JP" altLang="en-US" sz="32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1339552"/>
            <a:ext cx="8686800" cy="5257800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  <a:defRPr/>
            </a:pPr>
            <a:r>
              <a:rPr lang="en-US" altLang="ja-JP" sz="2400" b="1" dirty="0" smtClean="0">
                <a:solidFill>
                  <a:srgbClr val="006600"/>
                </a:solidFill>
              </a:rPr>
              <a:t>Problem:  </a:t>
            </a:r>
            <a:r>
              <a:rPr lang="en-US" altLang="ja-JP" sz="2400" dirty="0" smtClean="0"/>
              <a:t>enumerate all subsets of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a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1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,…,a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n</a:t>
            </a:r>
            <a:r>
              <a:rPr lang="en-US" altLang="ja-JP" sz="2400" dirty="0" smtClean="0"/>
              <a:t> whose sum is less than</a:t>
            </a:r>
            <a:r>
              <a:rPr lang="ja-JP" altLang="en-US" sz="2400" dirty="0" smtClean="0"/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b</a:t>
            </a:r>
            <a:r>
              <a:rPr lang="en-US" altLang="ja-JP" sz="2400" dirty="0" smtClean="0"/>
              <a:t> </a:t>
            </a:r>
            <a:endParaRPr lang="ja-JP" altLang="en-US" sz="2400" dirty="0" smtClean="0"/>
          </a:p>
          <a:p>
            <a:pPr algn="l" eaLnBrk="1" hangingPunct="1">
              <a:lnSpc>
                <a:spcPct val="80000"/>
              </a:lnSpc>
              <a:defRPr/>
            </a:pPr>
            <a:endParaRPr lang="ja-JP" altLang="en-US" sz="2400" dirty="0" smtClean="0">
              <a:solidFill>
                <a:srgbClr val="FF0000"/>
              </a:solidFill>
            </a:endParaRPr>
          </a:p>
          <a:p>
            <a:pPr algn="l" eaLnBrk="1" hangingPunct="1">
              <a:lnSpc>
                <a:spcPct val="80000"/>
              </a:lnSpc>
              <a:defRPr/>
            </a:pPr>
            <a:endParaRPr lang="en-US" altLang="ja-JP" sz="2400" dirty="0" smtClean="0"/>
          </a:p>
          <a:p>
            <a:pPr algn="l" eaLnBrk="1" hangingPunct="1">
              <a:lnSpc>
                <a:spcPct val="80000"/>
              </a:lnSpc>
              <a:defRPr/>
            </a:pPr>
            <a:endParaRPr lang="en-US" altLang="ja-JP" sz="2400" dirty="0" smtClean="0"/>
          </a:p>
          <a:p>
            <a:pPr algn="l" eaLnBrk="1" hangingPunct="1">
              <a:lnSpc>
                <a:spcPct val="80000"/>
              </a:lnSpc>
              <a:defRPr/>
            </a:pPr>
            <a:endParaRPr lang="en-US" altLang="ja-JP" sz="2400" dirty="0" smtClean="0"/>
          </a:p>
          <a:p>
            <a:pPr algn="l" eaLnBrk="1" hangingPunct="1">
              <a:lnSpc>
                <a:spcPct val="80000"/>
              </a:lnSpc>
              <a:defRPr/>
            </a:pPr>
            <a:endParaRPr lang="en-US" altLang="ja-JP" sz="2400" dirty="0" smtClean="0"/>
          </a:p>
          <a:p>
            <a:pPr algn="l" eaLnBrk="1" hangingPunct="1">
              <a:lnSpc>
                <a:spcPct val="80000"/>
              </a:lnSpc>
              <a:defRPr/>
            </a:pPr>
            <a:endParaRPr lang="ja-JP" altLang="en-US" sz="2400" dirty="0" smtClean="0"/>
          </a:p>
          <a:p>
            <a:pPr algn="l" eaLnBrk="1" hangingPunct="1">
              <a:lnSpc>
                <a:spcPct val="80000"/>
              </a:lnSpc>
              <a:defRPr/>
            </a:pPr>
            <a:endParaRPr lang="en-US" altLang="ja-JP" sz="2400" b="1" dirty="0" smtClean="0">
              <a:solidFill>
                <a:srgbClr val="006600"/>
              </a:solidFill>
            </a:endParaRPr>
          </a:p>
          <a:p>
            <a:pPr algn="l" eaLnBrk="1" hangingPunct="1">
              <a:lnSpc>
                <a:spcPct val="80000"/>
              </a:lnSpc>
              <a:defRPr/>
            </a:pPr>
            <a:r>
              <a:rPr lang="en-US" altLang="ja-JP" sz="2400" b="1" dirty="0" smtClean="0">
                <a:solidFill>
                  <a:srgbClr val="006600"/>
                </a:solidFill>
              </a:rPr>
              <a:t>Computation time: </a:t>
            </a:r>
            <a:endParaRPr lang="ja-JP" altLang="en-US" sz="2400" dirty="0" smtClean="0"/>
          </a:p>
          <a:p>
            <a:pPr algn="l" eaLnBrk="1" hangingPunct="1">
              <a:lnSpc>
                <a:spcPct val="80000"/>
              </a:lnSpc>
              <a:defRPr/>
            </a:pPr>
            <a:r>
              <a:rPr lang="ja-JP" altLang="en-US" sz="2400" dirty="0" smtClean="0"/>
              <a:t> </a:t>
            </a:r>
            <a:r>
              <a:rPr lang="en-US" altLang="ja-JP" sz="2400" dirty="0" smtClean="0"/>
              <a:t>each iteration outputs a solution, and take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O(n)</a:t>
            </a:r>
            <a:r>
              <a:rPr lang="en-US" altLang="ja-JP" sz="2400" dirty="0" smtClean="0"/>
              <a:t> time</a:t>
            </a:r>
          </a:p>
          <a:p>
            <a:pPr algn="l" eaLnBrk="1" hangingPunct="1">
              <a:lnSpc>
                <a:spcPct val="80000"/>
              </a:lnSpc>
              <a:defRPr/>
            </a:pPr>
            <a:r>
              <a:rPr lang="en-US" altLang="ja-JP" sz="2400" b="1" dirty="0" smtClean="0">
                <a:solidFill>
                  <a:schemeClr val="accent2"/>
                </a:solidFill>
              </a:rPr>
              <a:t>     </a:t>
            </a:r>
            <a:r>
              <a:rPr lang="en-US" altLang="ja-JP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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dirty="0" smtClean="0"/>
              <a:t>time per solution is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O(n) </a:t>
            </a:r>
          </a:p>
          <a:p>
            <a:pPr algn="l" eaLnBrk="1" hangingPunct="1">
              <a:lnSpc>
                <a:spcPct val="80000"/>
              </a:lnSpc>
              <a:defRPr/>
            </a:pPr>
            <a:endParaRPr lang="en-US" altLang="ja-JP" sz="2400" b="1" dirty="0" smtClean="0">
              <a:solidFill>
                <a:schemeClr val="accent2"/>
              </a:solidFill>
            </a:endParaRPr>
          </a:p>
          <a:p>
            <a:pPr algn="l" eaLnBrk="1" hangingPunct="1">
              <a:lnSpc>
                <a:spcPct val="80000"/>
              </a:lnSpc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Sort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a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1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,…,a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n</a:t>
            </a:r>
            <a:r>
              <a:rPr lang="en-US" altLang="ja-JP" sz="2400" dirty="0" smtClean="0"/>
              <a:t>, then each recursive call can be generate in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O(1) </a:t>
            </a:r>
            <a:r>
              <a:rPr lang="en-US" altLang="ja-JP" sz="2400" dirty="0" smtClean="0"/>
              <a:t>time</a:t>
            </a:r>
          </a:p>
          <a:p>
            <a:pPr algn="l" eaLnBrk="1" hangingPunct="1">
              <a:lnSpc>
                <a:spcPct val="80000"/>
              </a:lnSpc>
              <a:defRPr/>
            </a:pPr>
            <a:r>
              <a:rPr lang="ja-JP" altLang="en-US" sz="2400" dirty="0" smtClean="0"/>
              <a:t>　</a:t>
            </a:r>
            <a:r>
              <a:rPr lang="en-US" altLang="ja-JP" sz="2400" dirty="0" smtClean="0"/>
              <a:t>an iteration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O(#recursive calls)   </a:t>
            </a:r>
            <a:r>
              <a:rPr lang="en-US" altLang="ja-JP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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  O(1) </a:t>
            </a:r>
            <a:r>
              <a:rPr lang="en-US" altLang="ja-JP" sz="2400" dirty="0" smtClean="0"/>
              <a:t>time per solution</a:t>
            </a:r>
            <a:endParaRPr lang="en-US" altLang="ja-JP" sz="2400" b="1" dirty="0" smtClean="0">
              <a:solidFill>
                <a:schemeClr val="accent2"/>
              </a:solidFill>
            </a:endParaRPr>
          </a:p>
          <a:p>
            <a:pPr algn="l" eaLnBrk="1" hangingPunct="1">
              <a:lnSpc>
                <a:spcPct val="80000"/>
              </a:lnSpc>
              <a:defRPr/>
            </a:pPr>
            <a:endParaRPr lang="ja-JP" altLang="en-US" sz="2400" dirty="0" smtClean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503040" y="1988840"/>
            <a:ext cx="7093296" cy="2016224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0"/>
          </a:gradFill>
          <a:ln w="19050">
            <a:solidFill>
              <a:srgbClr val="990033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006600"/>
                </a:solidFill>
              </a:rPr>
              <a:t>Backtrack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dirty="0" smtClean="0"/>
              <a:t>(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S</a:t>
            </a:r>
            <a:r>
              <a:rPr lang="en-US" altLang="ja-JP" sz="2400" dirty="0" smtClean="0"/>
              <a:t>)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</a:p>
          <a:p>
            <a:pPr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1.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  </a:t>
            </a:r>
            <a:r>
              <a:rPr lang="en-US" altLang="ja-JP" sz="2400" b="1" dirty="0" smtClean="0"/>
              <a:t>output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S</a:t>
            </a:r>
            <a:endParaRPr lang="en-US" altLang="ja-JP" sz="2400" b="1" dirty="0" smtClean="0"/>
          </a:p>
          <a:p>
            <a:pPr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2.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  </a:t>
            </a:r>
            <a:r>
              <a:rPr lang="en-US" altLang="ja-JP" sz="2400" b="1" dirty="0" smtClean="0"/>
              <a:t>for </a:t>
            </a:r>
            <a:r>
              <a:rPr lang="en-US" altLang="ja-JP" sz="2400" dirty="0" smtClean="0"/>
              <a:t>each</a:t>
            </a:r>
            <a:r>
              <a:rPr lang="en-US" altLang="ja-JP" sz="2400" b="1" dirty="0" smtClean="0"/>
              <a:t>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&gt;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tail of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S</a:t>
            </a:r>
            <a:r>
              <a:rPr lang="en-US" altLang="ja-JP" sz="2400" b="1" i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dirty="0" smtClean="0"/>
              <a:t>(maximum element in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S</a:t>
            </a:r>
            <a:r>
              <a:rPr lang="en-US" altLang="ja-JP" sz="2400" dirty="0" smtClean="0"/>
              <a:t>)</a:t>
            </a:r>
            <a:endParaRPr lang="ja-JP" altLang="en-US" sz="2400" dirty="0" smtClean="0"/>
          </a:p>
          <a:p>
            <a:pPr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3.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  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</a:t>
            </a:r>
            <a:r>
              <a:rPr lang="en-US" altLang="ja-JP" sz="2400" b="1" dirty="0" smtClean="0"/>
              <a:t>if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∑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S 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＋</a:t>
            </a:r>
            <a:r>
              <a:rPr lang="ja-JP" altLang="en-US" sz="2400" b="1" i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a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&lt;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b</a:t>
            </a:r>
            <a:r>
              <a:rPr lang="ja-JP" altLang="en-US" sz="2400" dirty="0" smtClean="0"/>
              <a:t> </a:t>
            </a:r>
            <a:r>
              <a:rPr lang="en-US" altLang="ja-JP" sz="2400" b="1" dirty="0" smtClean="0"/>
              <a:t>then</a:t>
            </a:r>
            <a:r>
              <a:rPr lang="en-US" altLang="ja-JP" sz="2400" dirty="0" smtClean="0"/>
              <a:t> </a:t>
            </a:r>
            <a:r>
              <a:rPr lang="en-US" altLang="ja-JP" sz="2400" b="1" dirty="0" smtClean="0"/>
              <a:t>call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b="1" dirty="0" smtClean="0">
                <a:solidFill>
                  <a:srgbClr val="006600"/>
                </a:solidFill>
              </a:rPr>
              <a:t>Backtrack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dirty="0" smtClean="0"/>
              <a:t>(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S∪{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a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}</a:t>
            </a:r>
            <a:r>
              <a:rPr lang="en-US" altLang="ja-JP" sz="2400" dirty="0" smtClean="0"/>
              <a:t>)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</a:p>
          <a:p>
            <a:pPr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4.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  </a:t>
            </a:r>
            <a:r>
              <a:rPr lang="en-US" altLang="ja-JP" sz="2400" b="1" dirty="0" smtClean="0"/>
              <a:t>end for</a:t>
            </a:r>
            <a:endParaRPr lang="ja-JP" altLang="en-US" sz="2400" dirty="0" smtClean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499022" y="735087"/>
            <a:ext cx="1465466" cy="461665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altLang="ja-JP" sz="2400" dirty="0" smtClean="0"/>
              <a:t>…folklore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4170944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Code for Knapsack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196975"/>
            <a:ext cx="8425185" cy="71985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Print all combinations of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a[0],…,a[n]</a:t>
            </a:r>
            <a:r>
              <a:rPr lang="en-US" altLang="ja-JP" sz="2400" dirty="0" smtClean="0"/>
              <a:t> with summation less than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b</a:t>
            </a: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11560" y="1988840"/>
            <a:ext cx="6984776" cy="4032448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0"/>
          </a:gradFill>
          <a:ln w="19050">
            <a:solidFill>
              <a:srgbClr val="990033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000" b="1" dirty="0" err="1" smtClean="0"/>
              <a:t>int</a:t>
            </a:r>
            <a:r>
              <a:rPr lang="en-US" altLang="ja-JP" sz="2000" dirty="0" smtClean="0"/>
              <a:t> </a:t>
            </a:r>
            <a:r>
              <a:rPr lang="en-US" altLang="ja-JP" sz="2000" dirty="0" smtClean="0">
                <a:solidFill>
                  <a:srgbClr val="0000FF"/>
                </a:solidFill>
              </a:rPr>
              <a:t>a[n]</a:t>
            </a:r>
            <a:r>
              <a:rPr lang="en-US" altLang="ja-JP" sz="2000" dirty="0" smtClean="0"/>
              <a:t>, </a:t>
            </a:r>
            <a:r>
              <a:rPr lang="en-US" altLang="ja-JP" sz="2000" dirty="0" smtClean="0">
                <a:solidFill>
                  <a:srgbClr val="0000FF"/>
                </a:solidFill>
              </a:rPr>
              <a:t>flag[n]</a:t>
            </a:r>
            <a:r>
              <a:rPr lang="en-US" altLang="ja-JP" sz="2000" dirty="0" smtClean="0"/>
              <a:t>;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0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000" b="1" dirty="0" smtClean="0">
                <a:solidFill>
                  <a:srgbClr val="006600"/>
                </a:solidFill>
              </a:rPr>
              <a:t>sub</a:t>
            </a:r>
            <a:r>
              <a:rPr lang="en-US" altLang="ja-JP" sz="2000" dirty="0" smtClean="0"/>
              <a:t> (</a:t>
            </a:r>
            <a:r>
              <a:rPr lang="en-US" altLang="ja-JP" sz="2000" b="1" dirty="0" err="1" smtClean="0"/>
              <a:t>int</a:t>
            </a:r>
            <a:r>
              <a:rPr lang="en-US" altLang="ja-JP" sz="2000" dirty="0" smtClean="0"/>
              <a:t> </a:t>
            </a:r>
            <a:r>
              <a:rPr lang="en-US" altLang="ja-JP" sz="2000" dirty="0" err="1" smtClean="0">
                <a:solidFill>
                  <a:srgbClr val="0000FF"/>
                </a:solidFill>
              </a:rPr>
              <a:t>i</a:t>
            </a:r>
            <a:r>
              <a:rPr lang="en-US" altLang="ja-JP" sz="2000" dirty="0" smtClean="0"/>
              <a:t>, </a:t>
            </a:r>
            <a:r>
              <a:rPr lang="en-US" altLang="ja-JP" sz="2000" b="1" dirty="0" err="1" smtClean="0"/>
              <a:t>int</a:t>
            </a:r>
            <a:r>
              <a:rPr lang="en-US" altLang="ja-JP" sz="2000" dirty="0" smtClean="0"/>
              <a:t> </a:t>
            </a:r>
            <a:r>
              <a:rPr lang="en-US" altLang="ja-JP" sz="2000" dirty="0" smtClean="0">
                <a:solidFill>
                  <a:srgbClr val="0000FF"/>
                </a:solidFill>
              </a:rPr>
              <a:t>s</a:t>
            </a:r>
            <a:r>
              <a:rPr lang="en-US" altLang="ja-JP" sz="2000" dirty="0" smtClean="0"/>
              <a:t>){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000" dirty="0" smtClean="0"/>
              <a:t>   </a:t>
            </a:r>
            <a:r>
              <a:rPr lang="en-US" altLang="ja-JP" sz="2000" b="1" dirty="0" err="1" smtClean="0"/>
              <a:t>int</a:t>
            </a:r>
            <a:r>
              <a:rPr lang="en-US" altLang="ja-JP" sz="2000" dirty="0" smtClean="0"/>
              <a:t> </a:t>
            </a:r>
            <a:r>
              <a:rPr lang="en-US" altLang="ja-JP" sz="2000" dirty="0" smtClean="0">
                <a:solidFill>
                  <a:srgbClr val="0000FF"/>
                </a:solidFill>
              </a:rPr>
              <a:t>j</a:t>
            </a:r>
            <a:r>
              <a:rPr lang="en-US" altLang="ja-JP" sz="2000" dirty="0" smtClean="0"/>
              <a:t>;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000" dirty="0" smtClean="0"/>
              <a:t>   </a:t>
            </a:r>
            <a:r>
              <a:rPr lang="en-US" altLang="ja-JP" sz="2000" b="1" dirty="0" smtClean="0"/>
              <a:t>for</a:t>
            </a:r>
            <a:r>
              <a:rPr lang="en-US" altLang="ja-JP" sz="2000" dirty="0" smtClean="0"/>
              <a:t> (</a:t>
            </a:r>
            <a:r>
              <a:rPr lang="en-US" altLang="ja-JP" sz="2000" dirty="0" smtClean="0">
                <a:solidFill>
                  <a:srgbClr val="0000FF"/>
                </a:solidFill>
              </a:rPr>
              <a:t>j=0</a:t>
            </a:r>
            <a:r>
              <a:rPr lang="en-US" altLang="ja-JP" sz="2000" dirty="0" smtClean="0"/>
              <a:t> ; </a:t>
            </a:r>
            <a:r>
              <a:rPr lang="en-US" altLang="ja-JP" sz="2000" dirty="0" smtClean="0">
                <a:solidFill>
                  <a:srgbClr val="0000FF"/>
                </a:solidFill>
              </a:rPr>
              <a:t>j&lt;n</a:t>
            </a:r>
            <a:r>
              <a:rPr lang="en-US" altLang="ja-JP" sz="2000" dirty="0" smtClean="0"/>
              <a:t> ; </a:t>
            </a:r>
            <a:r>
              <a:rPr lang="en-US" altLang="ja-JP" sz="2000" dirty="0" smtClean="0">
                <a:solidFill>
                  <a:srgbClr val="0000FF"/>
                </a:solidFill>
              </a:rPr>
              <a:t>j++</a:t>
            </a:r>
            <a:r>
              <a:rPr lang="en-US" altLang="ja-JP" sz="2000" dirty="0" smtClean="0"/>
              <a:t>) 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000" dirty="0" smtClean="0"/>
              <a:t>       </a:t>
            </a:r>
            <a:r>
              <a:rPr lang="en-US" altLang="ja-JP" sz="2000" b="1" dirty="0" smtClean="0"/>
              <a:t>if </a:t>
            </a:r>
            <a:r>
              <a:rPr lang="en-US" altLang="ja-JP" sz="2000" dirty="0" smtClean="0"/>
              <a:t> (</a:t>
            </a:r>
            <a:r>
              <a:rPr lang="en-US" altLang="ja-JP" sz="2000" dirty="0" smtClean="0">
                <a:solidFill>
                  <a:srgbClr val="0000FF"/>
                </a:solidFill>
              </a:rPr>
              <a:t>flag[j] == 1</a:t>
            </a:r>
            <a:r>
              <a:rPr lang="en-US" altLang="ja-JP" sz="2000" dirty="0" smtClean="0"/>
              <a:t>) </a:t>
            </a:r>
            <a:r>
              <a:rPr lang="en-US" altLang="ja-JP" sz="2000" dirty="0" err="1" smtClean="0"/>
              <a:t>printf</a:t>
            </a:r>
            <a:r>
              <a:rPr lang="en-US" altLang="ja-JP" sz="2000" dirty="0" smtClean="0"/>
              <a:t> (</a:t>
            </a:r>
            <a:r>
              <a:rPr lang="en-US" altLang="ja-JP" sz="2000" dirty="0" smtClean="0">
                <a:solidFill>
                  <a:srgbClr val="CC3300"/>
                </a:solidFill>
              </a:rPr>
              <a:t>“%d\n”</a:t>
            </a:r>
            <a:r>
              <a:rPr lang="en-US" altLang="ja-JP" sz="2000" dirty="0" smtClean="0"/>
              <a:t>, </a:t>
            </a:r>
            <a:r>
              <a:rPr lang="en-US" altLang="ja-JP" sz="2000" dirty="0" smtClean="0">
                <a:solidFill>
                  <a:srgbClr val="0000FF"/>
                </a:solidFill>
              </a:rPr>
              <a:t>a[j]</a:t>
            </a:r>
            <a:r>
              <a:rPr lang="en-US" altLang="ja-JP" sz="2000" dirty="0" smtClean="0"/>
              <a:t>);   </a:t>
            </a:r>
            <a:r>
              <a:rPr lang="en-US" altLang="ja-JP" sz="2000" dirty="0" smtClean="0">
                <a:solidFill>
                  <a:srgbClr val="CC3300"/>
                </a:solidFill>
              </a:rPr>
              <a:t>// print a solution</a:t>
            </a:r>
            <a:endParaRPr lang="ja-JP" altLang="en-US" sz="2000" dirty="0" smtClean="0">
              <a:solidFill>
                <a:srgbClr val="CC33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000" dirty="0" smtClean="0"/>
              <a:t>   </a:t>
            </a:r>
            <a:r>
              <a:rPr lang="en-US" altLang="ja-JP" sz="2000" b="1" dirty="0" smtClean="0"/>
              <a:t>for</a:t>
            </a:r>
            <a:r>
              <a:rPr lang="en-US" altLang="ja-JP" sz="2000" dirty="0" smtClean="0"/>
              <a:t> (</a:t>
            </a:r>
            <a:r>
              <a:rPr lang="en-US" altLang="ja-JP" sz="2000" dirty="0" smtClean="0">
                <a:solidFill>
                  <a:srgbClr val="0000FF"/>
                </a:solidFill>
              </a:rPr>
              <a:t>j=i+1</a:t>
            </a:r>
            <a:r>
              <a:rPr lang="en-US" altLang="ja-JP" sz="2000" dirty="0" smtClean="0"/>
              <a:t> ; </a:t>
            </a:r>
            <a:r>
              <a:rPr lang="en-US" altLang="ja-JP" sz="2000" dirty="0" smtClean="0">
                <a:solidFill>
                  <a:srgbClr val="0000FF"/>
                </a:solidFill>
              </a:rPr>
              <a:t>j&lt;n</a:t>
            </a:r>
            <a:r>
              <a:rPr lang="en-US" altLang="ja-JP" sz="2000" dirty="0" smtClean="0"/>
              <a:t> ; </a:t>
            </a:r>
            <a:r>
              <a:rPr lang="en-US" altLang="ja-JP" sz="2000" dirty="0" smtClean="0">
                <a:solidFill>
                  <a:srgbClr val="0000FF"/>
                </a:solidFill>
              </a:rPr>
              <a:t>j++</a:t>
            </a:r>
            <a:r>
              <a:rPr lang="en-US" altLang="ja-JP" sz="2000" dirty="0" smtClean="0"/>
              <a:t>)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000" b="1" dirty="0" smtClean="0"/>
              <a:t>      if</a:t>
            </a:r>
            <a:r>
              <a:rPr lang="en-US" altLang="ja-JP" sz="2000" dirty="0" smtClean="0"/>
              <a:t> (</a:t>
            </a:r>
            <a:r>
              <a:rPr lang="en-US" altLang="ja-JP" sz="2000" dirty="0" err="1" smtClean="0">
                <a:solidFill>
                  <a:srgbClr val="0000FF"/>
                </a:solidFill>
              </a:rPr>
              <a:t>s+a</a:t>
            </a:r>
            <a:r>
              <a:rPr lang="en-US" altLang="ja-JP" sz="2000" dirty="0" smtClean="0">
                <a:solidFill>
                  <a:srgbClr val="0000FF"/>
                </a:solidFill>
              </a:rPr>
              <a:t>[j] &lt;= b</a:t>
            </a:r>
            <a:r>
              <a:rPr lang="en-US" altLang="ja-JP" sz="2000" dirty="0" smtClean="0"/>
              <a:t>){    </a:t>
            </a:r>
            <a:r>
              <a:rPr lang="en-US" altLang="ja-JP" sz="2000" dirty="0" smtClean="0">
                <a:solidFill>
                  <a:srgbClr val="CC3300"/>
                </a:solidFill>
              </a:rPr>
              <a:t>// check the feasibility</a:t>
            </a:r>
            <a:endParaRPr lang="ja-JP" altLang="en-US" sz="2000" dirty="0" smtClean="0">
              <a:solidFill>
                <a:srgbClr val="CC33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000" dirty="0" smtClean="0"/>
              <a:t>         </a:t>
            </a:r>
            <a:r>
              <a:rPr lang="en-US" altLang="ja-JP" sz="2000" dirty="0" smtClean="0">
                <a:solidFill>
                  <a:srgbClr val="0000FF"/>
                </a:solidFill>
              </a:rPr>
              <a:t>flag[j] = 1</a:t>
            </a:r>
            <a:r>
              <a:rPr lang="en-US" altLang="ja-JP" sz="2000" dirty="0" smtClean="0"/>
              <a:t>;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000" dirty="0" smtClean="0"/>
              <a:t>         </a:t>
            </a:r>
            <a:r>
              <a:rPr lang="en-US" altLang="ja-JP" sz="2000" b="1" dirty="0" smtClean="0">
                <a:solidFill>
                  <a:srgbClr val="006600"/>
                </a:solidFill>
              </a:rPr>
              <a:t>sub </a:t>
            </a:r>
            <a:r>
              <a:rPr lang="en-US" altLang="ja-JP" sz="2000" dirty="0" smtClean="0"/>
              <a:t>(</a:t>
            </a:r>
            <a:r>
              <a:rPr lang="en-US" altLang="ja-JP" sz="2000" dirty="0" err="1" smtClean="0">
                <a:solidFill>
                  <a:srgbClr val="0000FF"/>
                </a:solidFill>
              </a:rPr>
              <a:t>i</a:t>
            </a:r>
            <a:r>
              <a:rPr lang="en-US" altLang="ja-JP" sz="2000" dirty="0" smtClean="0"/>
              <a:t>, </a:t>
            </a:r>
            <a:r>
              <a:rPr lang="en-US" altLang="ja-JP" sz="2000" dirty="0" err="1" smtClean="0">
                <a:solidFill>
                  <a:srgbClr val="0000FF"/>
                </a:solidFill>
              </a:rPr>
              <a:t>s+a</a:t>
            </a:r>
            <a:r>
              <a:rPr lang="en-US" altLang="ja-JP" sz="2000" dirty="0" smtClean="0">
                <a:solidFill>
                  <a:srgbClr val="0000FF"/>
                </a:solidFill>
              </a:rPr>
              <a:t>[j]</a:t>
            </a:r>
            <a:r>
              <a:rPr lang="en-US" altLang="ja-JP" sz="2000" dirty="0" smtClean="0"/>
              <a:t>);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000" dirty="0" smtClean="0"/>
              <a:t>         </a:t>
            </a:r>
            <a:r>
              <a:rPr lang="en-US" altLang="ja-JP" sz="2000" dirty="0" smtClean="0">
                <a:solidFill>
                  <a:srgbClr val="0000FF"/>
                </a:solidFill>
              </a:rPr>
              <a:t>flag[j] = 0</a:t>
            </a:r>
            <a:r>
              <a:rPr lang="en-US" altLang="ja-JP" sz="2000" dirty="0" smtClean="0"/>
              <a:t>;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000" dirty="0" smtClean="0"/>
              <a:t>      }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000" dirty="0" smtClean="0"/>
              <a:t>   }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000" dirty="0" smtClean="0"/>
              <a:t>}</a:t>
            </a:r>
            <a:endParaRPr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097245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Maximal Solutions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196975"/>
            <a:ext cx="8820150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#solutions increases exponentially when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n</a:t>
            </a:r>
            <a:r>
              <a:rPr lang="en-US" altLang="ja-JP" sz="2400" dirty="0" smtClean="0"/>
              <a:t> or the sizes of solutions are large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If #solutions is large, post-process is also hard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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enumerate maximal so that the solution set is irredundant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dirty="0" smtClean="0"/>
              <a:t>　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X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∈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F </a:t>
            </a:r>
            <a:r>
              <a:rPr lang="en-US" altLang="ja-JP" sz="2400" dirty="0" smtClean="0"/>
              <a:t>is maximal in</a:t>
            </a:r>
            <a:r>
              <a:rPr lang="ja-JP" altLang="en-US" sz="2400" dirty="0" smtClean="0"/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F </a:t>
            </a:r>
            <a:r>
              <a:rPr lang="ja-JP" altLang="en-US" sz="2400" dirty="0" smtClean="0"/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</a:t>
            </a:r>
            <a:r>
              <a:rPr lang="en-US" altLang="ja-JP" sz="2400" dirty="0" smtClean="0">
                <a:solidFill>
                  <a:srgbClr val="FF0000"/>
                </a:solidFill>
                <a:sym typeface="Wingdings" pitchFamily="2" charset="2"/>
              </a:rPr>
              <a:t>  </a:t>
            </a:r>
            <a:r>
              <a:rPr lang="en-US" altLang="ja-JP" sz="2400" dirty="0" smtClean="0"/>
              <a:t>for any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X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⊆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X’</a:t>
            </a:r>
            <a:r>
              <a:rPr lang="en-US" altLang="ja-JP" sz="2400" dirty="0" smtClean="0"/>
              <a:t>, 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X’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∈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F </a:t>
            </a:r>
            <a:r>
              <a:rPr lang="en-US" altLang="ja-JP" sz="2400" dirty="0" smtClean="0"/>
              <a:t>does not hold</a:t>
            </a:r>
            <a:endParaRPr lang="en-US" altLang="ja-JP" sz="2400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Maximal solutions are not neighboring to each other,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dirty="0" smtClean="0"/>
              <a:t>   search is difficult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dirty="0" smtClean="0"/>
              <a:t>(exception; spanning trees, </a:t>
            </a:r>
            <a:r>
              <a:rPr lang="en-US" altLang="ja-JP" sz="2400" dirty="0" err="1" smtClean="0"/>
              <a:t>matroid</a:t>
            </a:r>
            <a:r>
              <a:rPr lang="en-US" altLang="ja-JP" sz="2400" dirty="0" smtClean="0"/>
              <a:t> bases)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If there is a good pruning method, it’s OK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dirty="0" smtClean="0"/>
          </a:p>
        </p:txBody>
      </p:sp>
      <p:sp>
        <p:nvSpPr>
          <p:cNvPr id="56324" name="Freeform 4"/>
          <p:cNvSpPr>
            <a:spLocks/>
          </p:cNvSpPr>
          <p:nvPr/>
        </p:nvSpPr>
        <p:spPr bwMode="auto">
          <a:xfrm>
            <a:off x="6327775" y="5260975"/>
            <a:ext cx="2417763" cy="1397000"/>
          </a:xfrm>
          <a:custGeom>
            <a:avLst/>
            <a:gdLst/>
            <a:ahLst/>
            <a:cxnLst>
              <a:cxn ang="0">
                <a:pos x="0" y="326"/>
              </a:cxn>
              <a:cxn ang="0">
                <a:pos x="243" y="38"/>
              </a:cxn>
              <a:cxn ang="0">
                <a:pos x="511" y="288"/>
              </a:cxn>
              <a:cxn ang="0">
                <a:pos x="857" y="9"/>
              </a:cxn>
              <a:cxn ang="0">
                <a:pos x="1097" y="288"/>
              </a:cxn>
              <a:cxn ang="0">
                <a:pos x="1433" y="0"/>
              </a:cxn>
              <a:cxn ang="0">
                <a:pos x="1635" y="345"/>
              </a:cxn>
              <a:cxn ang="0">
                <a:pos x="1951" y="67"/>
              </a:cxn>
              <a:cxn ang="0">
                <a:pos x="2121" y="259"/>
              </a:cxn>
              <a:cxn ang="0">
                <a:pos x="1039" y="1219"/>
              </a:cxn>
              <a:cxn ang="0">
                <a:pos x="0" y="326"/>
              </a:cxn>
            </a:cxnLst>
            <a:rect l="0" t="0" r="r" b="b"/>
            <a:pathLst>
              <a:path w="2121" h="1219">
                <a:moveTo>
                  <a:pt x="0" y="326"/>
                </a:moveTo>
                <a:lnTo>
                  <a:pt x="243" y="38"/>
                </a:lnTo>
                <a:lnTo>
                  <a:pt x="511" y="288"/>
                </a:lnTo>
                <a:lnTo>
                  <a:pt x="857" y="9"/>
                </a:lnTo>
                <a:lnTo>
                  <a:pt x="1097" y="288"/>
                </a:lnTo>
                <a:lnTo>
                  <a:pt x="1433" y="0"/>
                </a:lnTo>
                <a:lnTo>
                  <a:pt x="1635" y="345"/>
                </a:lnTo>
                <a:lnTo>
                  <a:pt x="1951" y="67"/>
                </a:lnTo>
                <a:lnTo>
                  <a:pt x="2121" y="259"/>
                </a:lnTo>
                <a:lnTo>
                  <a:pt x="1039" y="1219"/>
                </a:lnTo>
                <a:lnTo>
                  <a:pt x="0" y="326"/>
                </a:lnTo>
                <a:close/>
              </a:path>
            </a:pathLst>
          </a:custGeom>
          <a:solidFill>
            <a:srgbClr val="FFCC99"/>
          </a:solidFill>
          <a:ln w="31750" cap="flat" cmpd="sng">
            <a:solidFill>
              <a:srgbClr val="FF0000"/>
            </a:solidFill>
            <a:prstDash val="solid"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56325" name="AutoShape 5"/>
          <p:cNvSpPr>
            <a:spLocks noChangeArrowheads="1"/>
          </p:cNvSpPr>
          <p:nvPr/>
        </p:nvSpPr>
        <p:spPr bwMode="auto">
          <a:xfrm>
            <a:off x="6084888" y="4171950"/>
            <a:ext cx="2844800" cy="2497138"/>
          </a:xfrm>
          <a:prstGeom prst="diamond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49158" name="Text Box 6"/>
          <p:cNvSpPr txBox="1">
            <a:spLocks noChangeArrowheads="1"/>
          </p:cNvSpPr>
          <p:nvPr/>
        </p:nvSpPr>
        <p:spPr bwMode="auto">
          <a:xfrm>
            <a:off x="7680479" y="3861048"/>
            <a:ext cx="1071104" cy="463846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altLang="ja-JP" b="1" dirty="0" smtClean="0">
                <a:solidFill>
                  <a:schemeClr val="tx2"/>
                </a:solidFill>
              </a:rPr>
              <a:t>111…1</a:t>
            </a:r>
            <a:endParaRPr lang="en-US" altLang="ja-JP" b="1" dirty="0">
              <a:solidFill>
                <a:schemeClr val="tx2"/>
              </a:solidFill>
            </a:endParaRPr>
          </a:p>
        </p:txBody>
      </p:sp>
      <p:sp>
        <p:nvSpPr>
          <p:cNvPr id="49159" name="Text Box 7"/>
          <p:cNvSpPr txBox="1">
            <a:spLocks noChangeArrowheads="1"/>
          </p:cNvSpPr>
          <p:nvPr/>
        </p:nvSpPr>
        <p:spPr bwMode="auto">
          <a:xfrm>
            <a:off x="7813675" y="6400800"/>
            <a:ext cx="1095375" cy="45720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altLang="ja-JP" b="1">
                <a:solidFill>
                  <a:schemeClr val="tx2"/>
                </a:solidFill>
              </a:rPr>
              <a:t>000…0</a:t>
            </a:r>
          </a:p>
        </p:txBody>
      </p:sp>
      <p:sp>
        <p:nvSpPr>
          <p:cNvPr id="56331" name="Oval 11"/>
          <p:cNvSpPr>
            <a:spLocks noChangeArrowheads="1"/>
          </p:cNvSpPr>
          <p:nvPr/>
        </p:nvSpPr>
        <p:spPr bwMode="auto">
          <a:xfrm>
            <a:off x="7885113" y="5157788"/>
            <a:ext cx="215900" cy="215900"/>
          </a:xfrm>
          <a:prstGeom prst="ellipse">
            <a:avLst/>
          </a:prstGeom>
          <a:solidFill>
            <a:srgbClr val="FF6600"/>
          </a:solidFill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endParaRPr lang="ja-JP" altLang="en-US"/>
          </a:p>
        </p:txBody>
      </p:sp>
      <p:sp>
        <p:nvSpPr>
          <p:cNvPr id="56332" name="Oval 12"/>
          <p:cNvSpPr>
            <a:spLocks noChangeArrowheads="1"/>
          </p:cNvSpPr>
          <p:nvPr/>
        </p:nvSpPr>
        <p:spPr bwMode="auto">
          <a:xfrm>
            <a:off x="8459788" y="5229225"/>
            <a:ext cx="215900" cy="215900"/>
          </a:xfrm>
          <a:prstGeom prst="ellipse">
            <a:avLst/>
          </a:prstGeom>
          <a:solidFill>
            <a:srgbClr val="FF6600"/>
          </a:solidFill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endParaRPr lang="ja-JP" altLang="en-US"/>
          </a:p>
        </p:txBody>
      </p:sp>
      <p:sp>
        <p:nvSpPr>
          <p:cNvPr id="56333" name="Oval 13"/>
          <p:cNvSpPr>
            <a:spLocks noChangeArrowheads="1"/>
          </p:cNvSpPr>
          <p:nvPr/>
        </p:nvSpPr>
        <p:spPr bwMode="auto">
          <a:xfrm>
            <a:off x="7164388" y="5157788"/>
            <a:ext cx="215900" cy="215900"/>
          </a:xfrm>
          <a:prstGeom prst="ellipse">
            <a:avLst/>
          </a:prstGeom>
          <a:solidFill>
            <a:srgbClr val="FF6600"/>
          </a:solidFill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endParaRPr lang="ja-JP" altLang="en-US"/>
          </a:p>
        </p:txBody>
      </p:sp>
      <p:sp>
        <p:nvSpPr>
          <p:cNvPr id="56334" name="Oval 14"/>
          <p:cNvSpPr>
            <a:spLocks noChangeArrowheads="1"/>
          </p:cNvSpPr>
          <p:nvPr/>
        </p:nvSpPr>
        <p:spPr bwMode="auto">
          <a:xfrm>
            <a:off x="6516688" y="5157788"/>
            <a:ext cx="215900" cy="215900"/>
          </a:xfrm>
          <a:prstGeom prst="ellipse">
            <a:avLst/>
          </a:prstGeom>
          <a:solidFill>
            <a:srgbClr val="FF6600"/>
          </a:solidFill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0843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31" grpId="0" animBg="1"/>
      <p:bldP spid="56332" grpId="0" animBg="1"/>
      <p:bldP spid="56333" grpId="0" animBg="1"/>
      <p:bldP spid="5633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Enumerating </a:t>
            </a:r>
            <a:r>
              <a:rPr lang="en-US" altLang="ja-JP" sz="3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Maximals</a:t>
            </a: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528" y="1052736"/>
            <a:ext cx="8447856" cy="5257800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  <a:defRPr/>
            </a:pPr>
            <a:r>
              <a:rPr lang="en-US" altLang="ja-JP" sz="2400" b="1" dirty="0" smtClean="0">
                <a:solidFill>
                  <a:srgbClr val="006600"/>
                </a:solidFill>
              </a:rPr>
              <a:t>Problem: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enumerate all maximal subsets of </a:t>
            </a:r>
          </a:p>
          <a:p>
            <a:pPr algn="l" eaLnBrk="1" hangingPunct="1">
              <a:lnSpc>
                <a:spcPct val="80000"/>
              </a:lnSpc>
              <a:defRPr/>
            </a:pPr>
            <a:r>
              <a:rPr lang="en-US" altLang="ja-JP" sz="2400" b="1" dirty="0" smtClean="0">
                <a:solidFill>
                  <a:schemeClr val="accent2"/>
                </a:solidFill>
              </a:rPr>
              <a:t>        a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1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,…,a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n</a:t>
            </a:r>
            <a:r>
              <a:rPr lang="en-US" altLang="ja-JP" sz="2400" dirty="0" smtClean="0"/>
              <a:t> whose sum is no greater than</a:t>
            </a:r>
            <a:r>
              <a:rPr lang="ja-JP" altLang="en-US" sz="2400" dirty="0" smtClean="0"/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b</a:t>
            </a:r>
          </a:p>
          <a:p>
            <a:pPr algn="l" eaLnBrk="1" hangingPunct="1">
              <a:lnSpc>
                <a:spcPct val="80000"/>
              </a:lnSpc>
              <a:defRPr/>
            </a:pPr>
            <a:endParaRPr lang="ja-JP" altLang="en-US" sz="2400" dirty="0" smtClean="0">
              <a:solidFill>
                <a:srgbClr val="FF0000"/>
              </a:solidFill>
            </a:endParaRPr>
          </a:p>
          <a:p>
            <a:pPr algn="l" eaLnBrk="1" hangingPunct="1">
              <a:lnSpc>
                <a:spcPct val="80000"/>
              </a:lnSpc>
              <a:defRPr/>
            </a:pPr>
            <a:r>
              <a:rPr lang="en-US" altLang="ja-JP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dirty="0" smtClean="0"/>
              <a:t>Put indices to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a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1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,…,a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n</a:t>
            </a:r>
            <a:r>
              <a:rPr lang="en-US" altLang="ja-JP" sz="2400" dirty="0" smtClean="0"/>
              <a:t> in decreasing order</a:t>
            </a:r>
          </a:p>
          <a:p>
            <a:pPr algn="l" eaLnBrk="1" hangingPunct="1">
              <a:lnSpc>
                <a:spcPct val="80000"/>
              </a:lnSpc>
              <a:defRPr/>
            </a:pPr>
            <a:endParaRPr lang="en-US" altLang="ja-JP" sz="2400" dirty="0" smtClean="0"/>
          </a:p>
          <a:p>
            <a:pPr algn="l" eaLnBrk="1" hangingPunct="1">
              <a:lnSpc>
                <a:spcPct val="80000"/>
              </a:lnSpc>
              <a:defRPr/>
            </a:pPr>
            <a:endParaRPr lang="en-US" altLang="ja-JP" sz="2400" dirty="0" smtClean="0"/>
          </a:p>
          <a:p>
            <a:pPr algn="l" eaLnBrk="1" hangingPunct="1">
              <a:lnSpc>
                <a:spcPct val="80000"/>
              </a:lnSpc>
              <a:defRPr/>
            </a:pPr>
            <a:endParaRPr lang="en-US" altLang="ja-JP" sz="2400" dirty="0" smtClean="0"/>
          </a:p>
          <a:p>
            <a:pPr algn="l" eaLnBrk="1" hangingPunct="1">
              <a:lnSpc>
                <a:spcPct val="80000"/>
              </a:lnSpc>
              <a:defRPr/>
            </a:pPr>
            <a:endParaRPr lang="en-US" altLang="ja-JP" sz="2400" dirty="0" smtClean="0"/>
          </a:p>
          <a:p>
            <a:pPr algn="l" eaLnBrk="1" hangingPunct="1">
              <a:lnSpc>
                <a:spcPct val="80000"/>
              </a:lnSpc>
              <a:defRPr/>
            </a:pPr>
            <a:endParaRPr lang="en-US" altLang="ja-JP" sz="2400" dirty="0" smtClean="0"/>
          </a:p>
          <a:p>
            <a:pPr algn="l" eaLnBrk="1" hangingPunct="1">
              <a:lnSpc>
                <a:spcPct val="80000"/>
              </a:lnSpc>
              <a:defRPr/>
            </a:pPr>
            <a:endParaRPr lang="en-US" altLang="ja-JP" sz="2400" dirty="0" smtClean="0"/>
          </a:p>
          <a:p>
            <a:pPr algn="l" eaLnBrk="1" hangingPunct="1">
              <a:lnSpc>
                <a:spcPct val="80000"/>
              </a:lnSpc>
              <a:defRPr/>
            </a:pPr>
            <a:endParaRPr lang="en-US" altLang="ja-JP" sz="2400" dirty="0" smtClean="0"/>
          </a:p>
          <a:p>
            <a:pPr algn="l" eaLnBrk="1" hangingPunct="1">
              <a:lnSpc>
                <a:spcPct val="80000"/>
              </a:lnSpc>
              <a:defRPr/>
            </a:pPr>
            <a:endParaRPr lang="ja-JP" altLang="en-US" sz="2400" dirty="0" smtClean="0"/>
          </a:p>
          <a:p>
            <a:pPr algn="l" eaLnBrk="1" hangingPunct="1">
              <a:lnSpc>
                <a:spcPct val="80000"/>
              </a:lnSpc>
              <a:defRPr/>
            </a:pPr>
            <a:r>
              <a:rPr lang="en-US" altLang="ja-JP" sz="2400" b="1" dirty="0" smtClean="0">
                <a:solidFill>
                  <a:srgbClr val="006600"/>
                </a:solidFill>
              </a:rPr>
              <a:t>Computation time:</a:t>
            </a:r>
            <a:endParaRPr lang="ja-JP" altLang="en-US" sz="2400" dirty="0" smtClean="0"/>
          </a:p>
          <a:p>
            <a:pPr algn="l" eaLnBrk="1" hangingPunct="1">
              <a:lnSpc>
                <a:spcPct val="80000"/>
              </a:lnSpc>
              <a:defRPr/>
            </a:pPr>
            <a:r>
              <a:rPr lang="ja-JP" altLang="en-US" sz="2400" dirty="0" smtClean="0"/>
              <a:t>　</a:t>
            </a:r>
            <a:r>
              <a:rPr lang="en-US" altLang="ja-JP" sz="2400" dirty="0" smtClean="0"/>
              <a:t>An iteration takes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O(n) 　 </a:t>
            </a:r>
            <a:r>
              <a:rPr lang="en-US" altLang="ja-JP" sz="24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　O(n</a:t>
            </a:r>
            <a:r>
              <a:rPr lang="en-US" altLang="ja-JP" sz="2400" b="1" baseline="30000" dirty="0" smtClean="0">
                <a:solidFill>
                  <a:schemeClr val="accent2"/>
                </a:solidFill>
              </a:rPr>
              <a:t>2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)</a:t>
            </a:r>
            <a:r>
              <a:rPr lang="en-US" altLang="ja-JP" sz="2400" dirty="0" smtClean="0"/>
              <a:t> time per solution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</a:p>
          <a:p>
            <a:pPr algn="l" eaLnBrk="1" hangingPunct="1">
              <a:lnSpc>
                <a:spcPct val="80000"/>
              </a:lnSpc>
              <a:defRPr/>
            </a:pPr>
            <a:endParaRPr lang="ja-JP" altLang="en-US" sz="2400" dirty="0" smtClean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923026" y="2708920"/>
            <a:ext cx="6745318" cy="2376264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0"/>
          </a:gradFill>
          <a:ln w="19050">
            <a:solidFill>
              <a:srgbClr val="990033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altLang="ja-JP" sz="2400" b="1" dirty="0" smtClean="0">
                <a:solidFill>
                  <a:srgbClr val="006600"/>
                </a:solidFill>
              </a:rPr>
              <a:t>Backtrack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dirty="0" smtClean="0"/>
              <a:t>(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S</a:t>
            </a:r>
            <a:r>
              <a:rPr lang="en-US" altLang="ja-JP" sz="2400" dirty="0" smtClean="0"/>
              <a:t>)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</a:p>
          <a:p>
            <a:pPr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1.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="1" dirty="0"/>
              <a:t>if</a:t>
            </a:r>
            <a:r>
              <a:rPr lang="en-US" altLang="ja-JP" sz="2400" b="1" dirty="0">
                <a:solidFill>
                  <a:schemeClr val="accent2"/>
                </a:solidFill>
              </a:rPr>
              <a:t> S </a:t>
            </a:r>
            <a:r>
              <a:rPr lang="en-US" altLang="ja-JP" sz="2400" dirty="0" smtClean="0"/>
              <a:t>is maximal </a:t>
            </a:r>
            <a:r>
              <a:rPr lang="en-US" altLang="ja-JP" sz="2400" b="1" smtClean="0"/>
              <a:t>output</a:t>
            </a:r>
            <a:r>
              <a:rPr lang="en-US" altLang="ja-JP" sz="2400" b="1" smtClean="0">
                <a:solidFill>
                  <a:schemeClr val="accent2"/>
                </a:solidFill>
              </a:rPr>
              <a:t> S</a:t>
            </a:r>
            <a:r>
              <a:rPr lang="en-US" altLang="ja-JP" sz="2400" b="1" smtClean="0">
                <a:solidFill>
                  <a:schemeClr val="accent2"/>
                </a:solidFill>
              </a:rPr>
              <a:t> </a:t>
            </a:r>
            <a:endParaRPr lang="en-US" altLang="ja-JP" sz="2400" b="1" dirty="0" smtClean="0"/>
          </a:p>
          <a:p>
            <a:pPr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2.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b="1" dirty="0" smtClean="0"/>
              <a:t>for </a:t>
            </a:r>
            <a:r>
              <a:rPr lang="en-US" altLang="ja-JP" sz="2400" dirty="0" smtClean="0"/>
              <a:t>each</a:t>
            </a:r>
            <a:r>
              <a:rPr lang="en-US" altLang="ja-JP" sz="2400" b="1" dirty="0" smtClean="0"/>
              <a:t>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&gt;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tail of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S</a:t>
            </a:r>
            <a:r>
              <a:rPr lang="en-US" altLang="ja-JP" sz="2400" b="1" i="1" dirty="0" smtClean="0">
                <a:solidFill>
                  <a:schemeClr val="accent2"/>
                </a:solidFill>
              </a:rPr>
              <a:t> </a:t>
            </a:r>
            <a:endParaRPr lang="ja-JP" altLang="en-US" sz="2400" dirty="0" smtClean="0"/>
          </a:p>
          <a:p>
            <a:pPr>
              <a:defRPr/>
            </a:pPr>
            <a:r>
              <a:rPr lang="ja-JP" altLang="en-US" sz="2400" dirty="0" smtClean="0"/>
              <a:t>                   </a:t>
            </a:r>
            <a:r>
              <a:rPr lang="en-US" altLang="ja-JP" sz="2400" b="1" dirty="0" smtClean="0"/>
              <a:t>and 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∑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S +</a:t>
            </a:r>
            <a:r>
              <a:rPr lang="ja-JP" altLang="en-US" sz="2400" b="1" i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a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+…+ a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n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&gt;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b – a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i-1</a:t>
            </a:r>
            <a:endParaRPr lang="en-US" altLang="ja-JP" sz="2400" dirty="0" smtClean="0"/>
          </a:p>
          <a:p>
            <a:pPr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3.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</a:t>
            </a:r>
            <a:r>
              <a:rPr lang="en-US" altLang="ja-JP" sz="2400" b="1" dirty="0" smtClean="0"/>
              <a:t>if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∑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S +</a:t>
            </a:r>
            <a:r>
              <a:rPr lang="ja-JP" altLang="en-US" sz="2400" b="1" i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a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 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≦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b</a:t>
            </a:r>
            <a:r>
              <a:rPr lang="ja-JP" altLang="en-US" sz="2400" dirty="0" smtClean="0"/>
              <a:t> </a:t>
            </a:r>
            <a:r>
              <a:rPr lang="en-US" altLang="ja-JP" sz="2400" b="1" dirty="0" smtClean="0"/>
              <a:t>then call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b="1" dirty="0" smtClean="0">
                <a:solidFill>
                  <a:srgbClr val="006600"/>
                </a:solidFill>
              </a:rPr>
              <a:t>Backtrack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dirty="0" smtClean="0"/>
              <a:t>(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S∪{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a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}</a:t>
            </a:r>
            <a:r>
              <a:rPr lang="en-US" altLang="ja-JP" sz="2400" dirty="0" smtClean="0"/>
              <a:t>)</a:t>
            </a:r>
            <a:endParaRPr lang="en-US" altLang="ja-JP" sz="2400" b="1" dirty="0" smtClean="0">
              <a:solidFill>
                <a:schemeClr val="accent2"/>
              </a:solidFill>
            </a:endParaRPr>
          </a:p>
          <a:p>
            <a:pPr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4. </a:t>
            </a:r>
            <a:r>
              <a:rPr lang="en-US" altLang="ja-JP" sz="2400" b="1" dirty="0" smtClean="0"/>
              <a:t>end </a:t>
            </a:r>
            <a:r>
              <a:rPr lang="en-US" altLang="ja-JP" sz="2400" b="1" dirty="0" smtClean="0"/>
              <a:t>for</a:t>
            </a:r>
            <a:endParaRPr lang="ja-JP" altLang="en-US" sz="2400" dirty="0"/>
          </a:p>
        </p:txBody>
      </p:sp>
      <p:sp>
        <p:nvSpPr>
          <p:cNvPr id="4" name="四角形吹き出し 3"/>
          <p:cNvSpPr/>
          <p:nvPr/>
        </p:nvSpPr>
        <p:spPr bwMode="auto">
          <a:xfrm>
            <a:off x="5796136" y="2776860"/>
            <a:ext cx="3024336" cy="1080120"/>
          </a:xfrm>
          <a:prstGeom prst="wedgeRectCallout">
            <a:avLst>
              <a:gd name="adj1" fmla="val -78486"/>
              <a:gd name="adj2" fmla="val 53852"/>
            </a:avLst>
          </a:prstGeom>
          <a:solidFill>
            <a:schemeClr val="bg1"/>
          </a:solidFill>
          <a:ln w="44450" cap="flat" cmpd="thickThin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rPr>
              <a:t>Pruning that</a:t>
            </a:r>
            <a:r>
              <a:rPr kumimoji="1" lang="en-US" altLang="ja-JP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rPr>
              <a:t> with</a:t>
            </a:r>
            <a:r>
              <a:rPr kumimoji="1" lang="en-US" altLang="ja-JP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rPr>
              <a:t> only non-maximal</a:t>
            </a:r>
            <a:r>
              <a:rPr kumimoji="1" lang="en-US" altLang="ja-JP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rPr>
              <a:t> solutions</a:t>
            </a:r>
            <a:endParaRPr kumimoji="1" lang="ja-JP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524328" y="620688"/>
            <a:ext cx="1465466" cy="461665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altLang="ja-JP" sz="2400" dirty="0" smtClean="0"/>
              <a:t>…folklore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728524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50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HGP創英角ﾎﾟｯﾌﾟ体" pitchFamily="50" charset="-128"/>
              </a:rPr>
              <a:t>Maximal: Shift a Solution to the End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ea typeface="HGP創英角ﾎﾟｯﾌﾟ体" pitchFamily="50" charset="-128"/>
            </a:endParaRPr>
          </a:p>
        </p:txBody>
      </p:sp>
      <p:sp>
        <p:nvSpPr>
          <p:cNvPr id="6850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2008" y="836712"/>
            <a:ext cx="9071992" cy="4953000"/>
          </a:xfrm>
        </p:spPr>
        <p:txBody>
          <a:bodyPr rIns="0"/>
          <a:lstStyle/>
          <a:p>
            <a:pPr algn="l" eaLnBrk="1" hangingPunct="1"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Maximal enumeration admits a simple pruning algorithm</a:t>
            </a:r>
          </a:p>
          <a:p>
            <a:pPr algn="l" eaLnBrk="1" hangingPunct="1"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(1)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prune if meets a non-member</a:t>
            </a:r>
          </a:p>
          <a:p>
            <a:pPr algn="l" eaLnBrk="1" hangingPunct="1"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(2)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no brunch needed if addition of all remaining members is a member</a:t>
            </a:r>
          </a:p>
          <a:p>
            <a:pPr algn="l" eaLnBrk="1" hangingPunct="1"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Even if</a:t>
            </a:r>
            <a:r>
              <a:rPr lang="ja-JP" altLang="en-US" sz="2400" dirty="0" smtClean="0"/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(1)</a:t>
            </a:r>
            <a:r>
              <a:rPr lang="ja-JP" altLang="en-US" sz="2400" b="1" dirty="0" smtClean="0"/>
              <a:t> </a:t>
            </a:r>
            <a:r>
              <a:rPr lang="en-US" altLang="ja-JP" sz="2400" dirty="0" smtClean="0"/>
              <a:t>is</a:t>
            </a:r>
            <a:r>
              <a:rPr lang="en-US" altLang="ja-JP" sz="2400" b="1" dirty="0" smtClean="0"/>
              <a:t> </a:t>
            </a:r>
            <a:r>
              <a:rPr lang="en-US" altLang="ja-JP" sz="2400" dirty="0" smtClean="0"/>
              <a:t>complete, exhaust search for all members is inefficient</a:t>
            </a:r>
          </a:p>
          <a:p>
            <a:pPr algn="l" eaLnBrk="1" hangingPunct="1"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l" eaLnBrk="1" hangingPunct="1"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Find a maximal solution, shift all its element to the bottom, then no need of recursive calls for the shifted elements</a:t>
            </a:r>
            <a:endParaRPr lang="ja-JP" altLang="en-US" sz="2400" dirty="0" smtClean="0"/>
          </a:p>
          <a:p>
            <a:pPr algn="l" eaLnBrk="1" hangingPunct="1"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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because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(2)</a:t>
            </a:r>
            <a:r>
              <a:rPr lang="ja-JP" altLang="en-US" sz="2400" b="1" dirty="0" smtClean="0"/>
              <a:t> </a:t>
            </a:r>
            <a:r>
              <a:rPr lang="en-US" altLang="ja-JP" sz="2400" dirty="0" smtClean="0"/>
              <a:t>works for the elements!</a:t>
            </a:r>
            <a:endParaRPr lang="ja-JP" altLang="en-US" sz="2400" dirty="0" smtClean="0"/>
          </a:p>
          <a:p>
            <a:pPr algn="l" eaLnBrk="1" hangingPunct="1">
              <a:defRPr/>
            </a:pPr>
            <a:endParaRPr lang="ja-JP" altLang="en-US" sz="2400" dirty="0" smtClean="0"/>
          </a:p>
        </p:txBody>
      </p:sp>
      <p:sp>
        <p:nvSpPr>
          <p:cNvPr id="69636" name="Rectangle 4"/>
          <p:cNvSpPr>
            <a:spLocks noChangeArrowheads="1"/>
          </p:cNvSpPr>
          <p:nvPr/>
        </p:nvSpPr>
        <p:spPr bwMode="auto">
          <a:xfrm>
            <a:off x="684213" y="4992216"/>
            <a:ext cx="7162800" cy="3810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9637" name="Oval 5"/>
          <p:cNvSpPr>
            <a:spLocks noChangeArrowheads="1"/>
          </p:cNvSpPr>
          <p:nvPr/>
        </p:nvSpPr>
        <p:spPr bwMode="auto">
          <a:xfrm>
            <a:off x="1065213" y="5068416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9638" name="Oval 6"/>
          <p:cNvSpPr>
            <a:spLocks noChangeArrowheads="1"/>
          </p:cNvSpPr>
          <p:nvPr/>
        </p:nvSpPr>
        <p:spPr bwMode="auto">
          <a:xfrm>
            <a:off x="2055813" y="5068416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9639" name="Oval 7"/>
          <p:cNvSpPr>
            <a:spLocks noChangeArrowheads="1"/>
          </p:cNvSpPr>
          <p:nvPr/>
        </p:nvSpPr>
        <p:spPr bwMode="auto">
          <a:xfrm>
            <a:off x="2817813" y="5068416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9640" name="Oval 8"/>
          <p:cNvSpPr>
            <a:spLocks noChangeArrowheads="1"/>
          </p:cNvSpPr>
          <p:nvPr/>
        </p:nvSpPr>
        <p:spPr bwMode="auto">
          <a:xfrm>
            <a:off x="3884613" y="5068416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85065" name="Oval 9"/>
          <p:cNvSpPr>
            <a:spLocks noChangeArrowheads="1"/>
          </p:cNvSpPr>
          <p:nvPr/>
        </p:nvSpPr>
        <p:spPr bwMode="auto">
          <a:xfrm>
            <a:off x="4341813" y="5068416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85066" name="Oval 10"/>
          <p:cNvSpPr>
            <a:spLocks noChangeArrowheads="1"/>
          </p:cNvSpPr>
          <p:nvPr/>
        </p:nvSpPr>
        <p:spPr bwMode="auto">
          <a:xfrm>
            <a:off x="4951413" y="5068416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85068" name="Oval 12"/>
          <p:cNvSpPr>
            <a:spLocks noChangeArrowheads="1"/>
          </p:cNvSpPr>
          <p:nvPr/>
        </p:nvSpPr>
        <p:spPr bwMode="auto">
          <a:xfrm>
            <a:off x="7466013" y="5068416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85069" name="Oval 13"/>
          <p:cNvSpPr>
            <a:spLocks noChangeArrowheads="1"/>
          </p:cNvSpPr>
          <p:nvPr/>
        </p:nvSpPr>
        <p:spPr bwMode="auto">
          <a:xfrm>
            <a:off x="6300788" y="5065241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85070" name="Line 14"/>
          <p:cNvSpPr>
            <a:spLocks noChangeShapeType="1"/>
          </p:cNvSpPr>
          <p:nvPr/>
        </p:nvSpPr>
        <p:spPr bwMode="auto">
          <a:xfrm>
            <a:off x="3059832" y="4797152"/>
            <a:ext cx="2303463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lg" len="lg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pPr>
              <a:defRPr/>
            </a:pPr>
            <a:endParaRPr lang="ja-JP" altLang="en-US"/>
          </a:p>
        </p:txBody>
      </p:sp>
      <p:sp>
        <p:nvSpPr>
          <p:cNvPr id="69646" name="Text Box 15"/>
          <p:cNvSpPr txBox="1">
            <a:spLocks noChangeArrowheads="1"/>
          </p:cNvSpPr>
          <p:nvPr/>
        </p:nvSpPr>
        <p:spPr bwMode="auto">
          <a:xfrm>
            <a:off x="398463" y="4527078"/>
            <a:ext cx="2661369" cy="463846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r>
              <a:rPr lang="en-US" altLang="ja-JP" dirty="0" smtClean="0">
                <a:solidFill>
                  <a:schemeClr val="accent2"/>
                </a:solidFill>
              </a:rPr>
              <a:t>element ordering</a:t>
            </a:r>
            <a:endParaRPr lang="ja-JP" altLang="en-US" dirty="0">
              <a:solidFill>
                <a:schemeClr val="accent2"/>
              </a:solidFill>
            </a:endParaRPr>
          </a:p>
        </p:txBody>
      </p:sp>
      <p:sp>
        <p:nvSpPr>
          <p:cNvPr id="685072" name="Rectangle 16"/>
          <p:cNvSpPr>
            <a:spLocks noChangeArrowheads="1"/>
          </p:cNvSpPr>
          <p:nvPr/>
        </p:nvSpPr>
        <p:spPr bwMode="auto">
          <a:xfrm>
            <a:off x="684213" y="4992216"/>
            <a:ext cx="7162800" cy="3810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85073" name="Oval 17"/>
          <p:cNvSpPr>
            <a:spLocks noChangeArrowheads="1"/>
          </p:cNvSpPr>
          <p:nvPr/>
        </p:nvSpPr>
        <p:spPr bwMode="auto">
          <a:xfrm>
            <a:off x="1065213" y="5068416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85074" name="Oval 18"/>
          <p:cNvSpPr>
            <a:spLocks noChangeArrowheads="1"/>
          </p:cNvSpPr>
          <p:nvPr/>
        </p:nvSpPr>
        <p:spPr bwMode="auto">
          <a:xfrm>
            <a:off x="2055813" y="5068416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85075" name="Oval 19"/>
          <p:cNvSpPr>
            <a:spLocks noChangeArrowheads="1"/>
          </p:cNvSpPr>
          <p:nvPr/>
        </p:nvSpPr>
        <p:spPr bwMode="auto">
          <a:xfrm>
            <a:off x="2817813" y="5068416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85076" name="Oval 20"/>
          <p:cNvSpPr>
            <a:spLocks noChangeArrowheads="1"/>
          </p:cNvSpPr>
          <p:nvPr/>
        </p:nvSpPr>
        <p:spPr bwMode="auto">
          <a:xfrm>
            <a:off x="3884613" y="5068416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85077" name="Oval 21"/>
          <p:cNvSpPr>
            <a:spLocks noChangeArrowheads="1"/>
          </p:cNvSpPr>
          <p:nvPr/>
        </p:nvSpPr>
        <p:spPr bwMode="auto">
          <a:xfrm>
            <a:off x="4341813" y="5068416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85078" name="Oval 22"/>
          <p:cNvSpPr>
            <a:spLocks noChangeArrowheads="1"/>
          </p:cNvSpPr>
          <p:nvPr/>
        </p:nvSpPr>
        <p:spPr bwMode="auto">
          <a:xfrm>
            <a:off x="4951413" y="5068416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85079" name="Oval 23"/>
          <p:cNvSpPr>
            <a:spLocks noChangeArrowheads="1"/>
          </p:cNvSpPr>
          <p:nvPr/>
        </p:nvSpPr>
        <p:spPr bwMode="auto">
          <a:xfrm>
            <a:off x="6300788" y="5065241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85080" name="Oval 24"/>
          <p:cNvSpPr>
            <a:spLocks noChangeArrowheads="1"/>
          </p:cNvSpPr>
          <p:nvPr/>
        </p:nvSpPr>
        <p:spPr bwMode="auto">
          <a:xfrm>
            <a:off x="7466013" y="5068416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85082" name="Oval 26"/>
          <p:cNvSpPr>
            <a:spLocks noChangeArrowheads="1"/>
          </p:cNvSpPr>
          <p:nvPr/>
        </p:nvSpPr>
        <p:spPr bwMode="auto">
          <a:xfrm>
            <a:off x="4529138" y="5695950"/>
            <a:ext cx="228600" cy="2286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85083" name="Oval 27"/>
          <p:cNvSpPr>
            <a:spLocks noChangeArrowheads="1"/>
          </p:cNvSpPr>
          <p:nvPr/>
        </p:nvSpPr>
        <p:spPr bwMode="auto">
          <a:xfrm>
            <a:off x="4960938" y="5695950"/>
            <a:ext cx="228600" cy="2286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85084" name="Oval 28"/>
          <p:cNvSpPr>
            <a:spLocks noChangeArrowheads="1"/>
          </p:cNvSpPr>
          <p:nvPr/>
        </p:nvSpPr>
        <p:spPr bwMode="auto">
          <a:xfrm>
            <a:off x="5392738" y="5695950"/>
            <a:ext cx="228600" cy="2286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85085" name="Oval 29"/>
          <p:cNvSpPr>
            <a:spLocks noChangeArrowheads="1"/>
          </p:cNvSpPr>
          <p:nvPr/>
        </p:nvSpPr>
        <p:spPr bwMode="auto">
          <a:xfrm>
            <a:off x="5824538" y="5695950"/>
            <a:ext cx="228600" cy="2286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85086" name="Oval 30"/>
          <p:cNvSpPr>
            <a:spLocks noChangeArrowheads="1"/>
          </p:cNvSpPr>
          <p:nvPr/>
        </p:nvSpPr>
        <p:spPr bwMode="auto">
          <a:xfrm>
            <a:off x="6327775" y="5695950"/>
            <a:ext cx="228600" cy="2286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85087" name="Text Box 31"/>
          <p:cNvSpPr txBox="1">
            <a:spLocks noChangeArrowheads="1"/>
          </p:cNvSpPr>
          <p:nvPr/>
        </p:nvSpPr>
        <p:spPr bwMode="auto">
          <a:xfrm>
            <a:off x="467544" y="6192838"/>
            <a:ext cx="8280920" cy="463846"/>
          </a:xfrm>
          <a:prstGeom prst="rect">
            <a:avLst/>
          </a:prstGeom>
          <a:solidFill>
            <a:schemeClr val="bg1"/>
          </a:solidFill>
          <a:ln w="19050" algn="ctr">
            <a:solidFill>
              <a:srgbClr val="FF0000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square" lIns="90000" tIns="46800" rIns="90000" bIns="46800">
            <a:spAutoFit/>
          </a:bodyPr>
          <a:lstStyle/>
          <a:p>
            <a:pPr algn="ctr">
              <a:defRPr/>
            </a:pPr>
            <a:r>
              <a:rPr lang="en-US" altLang="ja-JP" sz="2400" dirty="0" smtClean="0"/>
              <a:t>For small maximal solution sizes (up to 30), practically efficient</a:t>
            </a:r>
            <a:endParaRPr lang="ja-JP" altLang="en-US" sz="2400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7524328" y="663079"/>
            <a:ext cx="1465466" cy="461665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altLang="ja-JP" sz="2400" dirty="0" smtClean="0"/>
              <a:t>…folklore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680986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pat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09 0.00371 L 0.00209 0.12986 " pathEditMode="relative" rAng="0" ptsTypes="AA">
                                      <p:cBhvr>
                                        <p:cTn id="32" dur="1000" fill="hold"/>
                                        <p:tgtEl>
                                          <p:spTgt spid="6850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3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42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2.96296E-6 L 0.00087 0.12986 " pathEditMode="relative" rAng="0" ptsTypes="AA">
                                      <p:cBhvr>
                                        <p:cTn id="34" dur="1000" fill="hold"/>
                                        <p:tgtEl>
                                          <p:spTgt spid="6850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5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42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2.96296E-6 L 0.00277 0.12986 " pathEditMode="relative" rAng="0" ptsTypes="AA">
                                      <p:cBhvr>
                                        <p:cTn id="36" dur="1000" fill="hold"/>
                                        <p:tgtEl>
                                          <p:spTgt spid="6850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65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42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2.96296E-6 L -0.00174 0.12986 " pathEditMode="relative" rAng="0" ptsTypes="AA">
                                      <p:cBhvr>
                                        <p:cTn id="38" dur="1000" fill="hold"/>
                                        <p:tgtEl>
                                          <p:spTgt spid="6850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" y="65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42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2.96296E-6 L -0.00035 0.12986 " pathEditMode="relative" rAng="0" ptsTypes="AA">
                                      <p:cBhvr>
                                        <p:cTn id="40" dur="1000" fill="hold"/>
                                        <p:tgtEl>
                                          <p:spTgt spid="6850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5"/>
                                    </p:animMotion>
                                  </p:childTnLst>
                                </p:cTn>
                              </p:par>
                              <p:par>
                                <p:cTn id="41" presetID="42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2.96296E-6 L 0.21736 0.12986 " pathEditMode="relative" rAng="0" ptsTypes="AA">
                                      <p:cBhvr>
                                        <p:cTn id="42" dur="1000" fill="hold"/>
                                        <p:tgtEl>
                                          <p:spTgt spid="6850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9" y="65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42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2.96296E-6 L 0.19809 0.12986 " pathEditMode="relative" rAng="0" ptsTypes="AA">
                                      <p:cBhvr>
                                        <p:cTn id="44" dur="1000" fill="hold"/>
                                        <p:tgtEl>
                                          <p:spTgt spid="6850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9" y="65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42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1.11022E-16 L 0.08976 0.13032 " pathEditMode="relative" rAng="0" ptsTypes="AA">
                                      <p:cBhvr>
                                        <p:cTn id="46" dur="1000" fill="hold"/>
                                        <p:tgtEl>
                                          <p:spTgt spid="6850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" y="65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42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74 -0.00671 L 0.00174 0.12986 " pathEditMode="relative" rAng="0" ptsTypes="AA">
                                      <p:cBhvr>
                                        <p:cTn id="48" dur="1000" fill="hold"/>
                                        <p:tgtEl>
                                          <p:spTgt spid="6850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5065" grpId="0" animBg="1"/>
      <p:bldP spid="685066" grpId="0" animBg="1"/>
      <p:bldP spid="685068" grpId="0" animBg="1"/>
      <p:bldP spid="685069" grpId="0" animBg="1"/>
      <p:bldP spid="685072" grpId="0" animBg="1"/>
      <p:bldP spid="685073" grpId="0" animBg="1"/>
      <p:bldP spid="685074" grpId="0" animBg="1"/>
      <p:bldP spid="685075" grpId="0" animBg="1"/>
      <p:bldP spid="685076" grpId="0" animBg="1"/>
      <p:bldP spid="685077" grpId="0" animBg="1"/>
      <p:bldP spid="685077" grpId="1" animBg="1"/>
      <p:bldP spid="685078" grpId="0" animBg="1"/>
      <p:bldP spid="685078" grpId="1" animBg="1"/>
      <p:bldP spid="685079" grpId="0" animBg="1"/>
      <p:bldP spid="685079" grpId="1" animBg="1"/>
      <p:bldP spid="685080" grpId="0" animBg="1"/>
      <p:bldP spid="685080" grpId="1" animBg="1"/>
      <p:bldP spid="685082" grpId="0" animBg="1"/>
      <p:bldP spid="685082" grpId="1" animBg="1"/>
      <p:bldP spid="685083" grpId="0" animBg="1"/>
      <p:bldP spid="685083" grpId="1" animBg="1"/>
      <p:bldP spid="685084" grpId="0" animBg="1"/>
      <p:bldP spid="685084" grpId="1" animBg="1"/>
      <p:bldP spid="685085" grpId="0" animBg="1"/>
      <p:bldP spid="685085" grpId="1" animBg="1"/>
      <p:bldP spid="685086" grpId="0" animBg="1"/>
      <p:bldP spid="685086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ea"/>
              </a:rPr>
              <a:t>Pseudo Code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ea"/>
            </a:endParaRPr>
          </a:p>
        </p:txBody>
      </p:sp>
      <p:sp>
        <p:nvSpPr>
          <p:cNvPr id="6860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61491" y="981373"/>
            <a:ext cx="8775005" cy="1007467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Describe the algorithm by a pseudo code</a:t>
            </a:r>
          </a:p>
          <a:p>
            <a:pPr algn="l" eaLnBrk="1" hangingPunct="1">
              <a:defRPr/>
            </a:pPr>
            <a:endParaRPr lang="ja-JP" altLang="en-US" sz="1600" b="1" dirty="0" smtClean="0">
              <a:solidFill>
                <a:srgbClr val="008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0660" name="Rectangle 4"/>
          <p:cNvSpPr>
            <a:spLocks noChangeArrowheads="1"/>
          </p:cNvSpPr>
          <p:nvPr/>
        </p:nvSpPr>
        <p:spPr bwMode="auto">
          <a:xfrm>
            <a:off x="684213" y="5118100"/>
            <a:ext cx="7162800" cy="3810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0661" name="Oval 5"/>
          <p:cNvSpPr>
            <a:spLocks noChangeArrowheads="1"/>
          </p:cNvSpPr>
          <p:nvPr/>
        </p:nvSpPr>
        <p:spPr bwMode="auto">
          <a:xfrm>
            <a:off x="1065213" y="51943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0662" name="Oval 6"/>
          <p:cNvSpPr>
            <a:spLocks noChangeArrowheads="1"/>
          </p:cNvSpPr>
          <p:nvPr/>
        </p:nvSpPr>
        <p:spPr bwMode="auto">
          <a:xfrm>
            <a:off x="2055813" y="51943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0663" name="Oval 7"/>
          <p:cNvSpPr>
            <a:spLocks noChangeArrowheads="1"/>
          </p:cNvSpPr>
          <p:nvPr/>
        </p:nvSpPr>
        <p:spPr bwMode="auto">
          <a:xfrm>
            <a:off x="2817813" y="51943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0664" name="Oval 8"/>
          <p:cNvSpPr>
            <a:spLocks noChangeArrowheads="1"/>
          </p:cNvSpPr>
          <p:nvPr/>
        </p:nvSpPr>
        <p:spPr bwMode="auto">
          <a:xfrm>
            <a:off x="3884613" y="51943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86089" name="Oval 9"/>
          <p:cNvSpPr>
            <a:spLocks noChangeArrowheads="1"/>
          </p:cNvSpPr>
          <p:nvPr/>
        </p:nvSpPr>
        <p:spPr bwMode="auto">
          <a:xfrm>
            <a:off x="4341813" y="51943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86090" name="Oval 10"/>
          <p:cNvSpPr>
            <a:spLocks noChangeArrowheads="1"/>
          </p:cNvSpPr>
          <p:nvPr/>
        </p:nvSpPr>
        <p:spPr bwMode="auto">
          <a:xfrm>
            <a:off x="4951413" y="51943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86091" name="Oval 11"/>
          <p:cNvSpPr>
            <a:spLocks noChangeArrowheads="1"/>
          </p:cNvSpPr>
          <p:nvPr/>
        </p:nvSpPr>
        <p:spPr bwMode="auto">
          <a:xfrm>
            <a:off x="7466013" y="51943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86092" name="Oval 12"/>
          <p:cNvSpPr>
            <a:spLocks noChangeArrowheads="1"/>
          </p:cNvSpPr>
          <p:nvPr/>
        </p:nvSpPr>
        <p:spPr bwMode="auto">
          <a:xfrm>
            <a:off x="6300788" y="5191125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86093" name="Line 13"/>
          <p:cNvSpPr>
            <a:spLocks noChangeShapeType="1"/>
          </p:cNvSpPr>
          <p:nvPr/>
        </p:nvSpPr>
        <p:spPr bwMode="auto">
          <a:xfrm>
            <a:off x="2987824" y="4941168"/>
            <a:ext cx="2303463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lg" len="lg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pPr>
              <a:defRPr/>
            </a:pPr>
            <a:endParaRPr lang="ja-JP" altLang="en-US"/>
          </a:p>
        </p:txBody>
      </p:sp>
      <p:sp>
        <p:nvSpPr>
          <p:cNvPr id="70670" name="Text Box 14"/>
          <p:cNvSpPr txBox="1">
            <a:spLocks noChangeArrowheads="1"/>
          </p:cNvSpPr>
          <p:nvPr/>
        </p:nvSpPr>
        <p:spPr bwMode="auto">
          <a:xfrm>
            <a:off x="398462" y="4652963"/>
            <a:ext cx="2517354" cy="463846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r>
              <a:rPr lang="en-US" altLang="ja-JP" sz="2400" dirty="0">
                <a:solidFill>
                  <a:schemeClr val="accent2"/>
                </a:solidFill>
              </a:rPr>
              <a:t>e</a:t>
            </a:r>
            <a:r>
              <a:rPr lang="en-US" altLang="ja-JP" sz="2400" dirty="0" smtClean="0">
                <a:solidFill>
                  <a:schemeClr val="accent2"/>
                </a:solidFill>
              </a:rPr>
              <a:t>lement ordering</a:t>
            </a:r>
            <a:endParaRPr lang="ja-JP" altLang="en-US" sz="2400" dirty="0">
              <a:solidFill>
                <a:schemeClr val="accent2"/>
              </a:solidFill>
            </a:endParaRPr>
          </a:p>
        </p:txBody>
      </p:sp>
      <p:sp>
        <p:nvSpPr>
          <p:cNvPr id="70671" name="Rectangle 15"/>
          <p:cNvSpPr>
            <a:spLocks noChangeArrowheads="1"/>
          </p:cNvSpPr>
          <p:nvPr/>
        </p:nvSpPr>
        <p:spPr bwMode="auto">
          <a:xfrm>
            <a:off x="684213" y="5118100"/>
            <a:ext cx="7162800" cy="3810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86111" name="Line 31"/>
          <p:cNvSpPr>
            <a:spLocks noChangeShapeType="1"/>
          </p:cNvSpPr>
          <p:nvPr/>
        </p:nvSpPr>
        <p:spPr bwMode="auto">
          <a:xfrm flipV="1">
            <a:off x="2124075" y="5470525"/>
            <a:ext cx="69850" cy="452438"/>
          </a:xfrm>
          <a:prstGeom prst="line">
            <a:avLst/>
          </a:prstGeom>
          <a:noFill/>
          <a:ln w="25400">
            <a:solidFill>
              <a:srgbClr val="008000"/>
            </a:solidFill>
            <a:round/>
            <a:headEnd/>
            <a:tailEnd type="triangle" w="lg" len="lg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pPr>
              <a:defRPr/>
            </a:pPr>
            <a:endParaRPr lang="ja-JP" altLang="en-US"/>
          </a:p>
        </p:txBody>
      </p:sp>
      <p:sp>
        <p:nvSpPr>
          <p:cNvPr id="686112" name="Line 32"/>
          <p:cNvSpPr>
            <a:spLocks noChangeShapeType="1"/>
          </p:cNvSpPr>
          <p:nvPr/>
        </p:nvSpPr>
        <p:spPr bwMode="auto">
          <a:xfrm flipH="1" flipV="1">
            <a:off x="1258888" y="5470525"/>
            <a:ext cx="792162" cy="523875"/>
          </a:xfrm>
          <a:prstGeom prst="line">
            <a:avLst/>
          </a:prstGeom>
          <a:noFill/>
          <a:ln w="25400">
            <a:solidFill>
              <a:srgbClr val="008000"/>
            </a:solidFill>
            <a:round/>
            <a:headEnd/>
            <a:tailEnd type="triangle" w="lg" len="lg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pPr>
              <a:defRPr/>
            </a:pPr>
            <a:endParaRPr lang="ja-JP" altLang="en-US"/>
          </a:p>
        </p:txBody>
      </p:sp>
      <p:sp>
        <p:nvSpPr>
          <p:cNvPr id="686113" name="Line 33"/>
          <p:cNvSpPr>
            <a:spLocks noChangeShapeType="1"/>
          </p:cNvSpPr>
          <p:nvPr/>
        </p:nvSpPr>
        <p:spPr bwMode="auto">
          <a:xfrm flipV="1">
            <a:off x="2268538" y="5470525"/>
            <a:ext cx="717550" cy="452438"/>
          </a:xfrm>
          <a:prstGeom prst="line">
            <a:avLst/>
          </a:prstGeom>
          <a:noFill/>
          <a:ln w="25400">
            <a:solidFill>
              <a:srgbClr val="008000"/>
            </a:solidFill>
            <a:round/>
            <a:headEnd/>
            <a:tailEnd type="triangle" w="lg" len="lg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pPr>
              <a:defRPr/>
            </a:pPr>
            <a:endParaRPr lang="ja-JP" altLang="en-US"/>
          </a:p>
        </p:txBody>
      </p:sp>
      <p:sp>
        <p:nvSpPr>
          <p:cNvPr id="686114" name="Line 34"/>
          <p:cNvSpPr>
            <a:spLocks noChangeShapeType="1"/>
          </p:cNvSpPr>
          <p:nvPr/>
        </p:nvSpPr>
        <p:spPr bwMode="auto">
          <a:xfrm flipV="1">
            <a:off x="2411413" y="5470525"/>
            <a:ext cx="1512887" cy="452438"/>
          </a:xfrm>
          <a:prstGeom prst="line">
            <a:avLst/>
          </a:prstGeom>
          <a:noFill/>
          <a:ln w="25400">
            <a:solidFill>
              <a:srgbClr val="008000"/>
            </a:solidFill>
            <a:round/>
            <a:headEnd/>
            <a:tailEnd type="triangle" w="lg" len="lg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pPr>
              <a:defRPr/>
            </a:pPr>
            <a:endParaRPr lang="ja-JP" altLang="en-US"/>
          </a:p>
        </p:txBody>
      </p:sp>
      <p:sp>
        <p:nvSpPr>
          <p:cNvPr id="686115" name="Text Box 35"/>
          <p:cNvSpPr txBox="1">
            <a:spLocks noChangeArrowheads="1"/>
          </p:cNvSpPr>
          <p:nvPr/>
        </p:nvSpPr>
        <p:spPr bwMode="auto">
          <a:xfrm>
            <a:off x="1979613" y="5851525"/>
            <a:ext cx="366712" cy="45720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defRPr/>
            </a:pPr>
            <a:r>
              <a:rPr lang="en-US" altLang="ja-JP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</a:t>
            </a:r>
            <a:endParaRPr lang="ja-JP" altLang="en-US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86116" name="AutoShape 36"/>
          <p:cNvSpPr>
            <a:spLocks/>
          </p:cNvSpPr>
          <p:nvPr/>
        </p:nvSpPr>
        <p:spPr bwMode="auto">
          <a:xfrm rot="16200000">
            <a:off x="5868194" y="3906044"/>
            <a:ext cx="287338" cy="3600450"/>
          </a:xfrm>
          <a:prstGeom prst="leftBrace">
            <a:avLst>
              <a:gd name="adj1" fmla="val 104420"/>
              <a:gd name="adj2" fmla="val 50000"/>
            </a:avLst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686117" name="Text Box 37"/>
          <p:cNvSpPr txBox="1">
            <a:spLocks noChangeArrowheads="1"/>
          </p:cNvSpPr>
          <p:nvPr/>
        </p:nvSpPr>
        <p:spPr bwMode="auto">
          <a:xfrm>
            <a:off x="5900738" y="5778500"/>
            <a:ext cx="300037" cy="45720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defRPr/>
            </a:pPr>
            <a:r>
              <a:rPr lang="en-US" altLang="ja-JP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</a:t>
            </a:r>
          </a:p>
        </p:txBody>
      </p:sp>
      <p:sp>
        <p:nvSpPr>
          <p:cNvPr id="686118" name="Rectangle 38"/>
          <p:cNvSpPr>
            <a:spLocks noChangeArrowheads="1"/>
          </p:cNvSpPr>
          <p:nvPr/>
        </p:nvSpPr>
        <p:spPr bwMode="auto">
          <a:xfrm>
            <a:off x="611188" y="6361113"/>
            <a:ext cx="7162800" cy="3810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86119" name="Oval 39"/>
          <p:cNvSpPr>
            <a:spLocks noChangeArrowheads="1"/>
          </p:cNvSpPr>
          <p:nvPr/>
        </p:nvSpPr>
        <p:spPr bwMode="auto">
          <a:xfrm>
            <a:off x="992188" y="6437313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86120" name="Oval 40"/>
          <p:cNvSpPr>
            <a:spLocks noChangeArrowheads="1"/>
          </p:cNvSpPr>
          <p:nvPr/>
        </p:nvSpPr>
        <p:spPr bwMode="auto">
          <a:xfrm>
            <a:off x="1982788" y="6437313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86121" name="Oval 41"/>
          <p:cNvSpPr>
            <a:spLocks noChangeArrowheads="1"/>
          </p:cNvSpPr>
          <p:nvPr/>
        </p:nvSpPr>
        <p:spPr bwMode="auto">
          <a:xfrm>
            <a:off x="2744788" y="6437313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86122" name="Oval 42"/>
          <p:cNvSpPr>
            <a:spLocks noChangeArrowheads="1"/>
          </p:cNvSpPr>
          <p:nvPr/>
        </p:nvSpPr>
        <p:spPr bwMode="auto">
          <a:xfrm>
            <a:off x="3811588" y="6437313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86123" name="Oval 43"/>
          <p:cNvSpPr>
            <a:spLocks noChangeArrowheads="1"/>
          </p:cNvSpPr>
          <p:nvPr/>
        </p:nvSpPr>
        <p:spPr bwMode="auto">
          <a:xfrm>
            <a:off x="6288088" y="6437313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86124" name="Oval 44"/>
          <p:cNvSpPr>
            <a:spLocks noChangeArrowheads="1"/>
          </p:cNvSpPr>
          <p:nvPr/>
        </p:nvSpPr>
        <p:spPr bwMode="auto">
          <a:xfrm>
            <a:off x="6648450" y="6437313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86125" name="Oval 45"/>
          <p:cNvSpPr>
            <a:spLocks noChangeArrowheads="1"/>
          </p:cNvSpPr>
          <p:nvPr/>
        </p:nvSpPr>
        <p:spPr bwMode="auto">
          <a:xfrm>
            <a:off x="7392988" y="6437313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86126" name="Oval 46"/>
          <p:cNvSpPr>
            <a:spLocks noChangeArrowheads="1"/>
          </p:cNvSpPr>
          <p:nvPr/>
        </p:nvSpPr>
        <p:spPr bwMode="auto">
          <a:xfrm>
            <a:off x="7035800" y="6434138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86127" name="Rectangle 47"/>
          <p:cNvSpPr>
            <a:spLocks noChangeArrowheads="1"/>
          </p:cNvSpPr>
          <p:nvPr/>
        </p:nvSpPr>
        <p:spPr bwMode="auto">
          <a:xfrm>
            <a:off x="611188" y="6361113"/>
            <a:ext cx="7162800" cy="3810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" name="Rectangle 3"/>
          <p:cNvSpPr txBox="1">
            <a:spLocks noChangeArrowheads="1"/>
          </p:cNvSpPr>
          <p:nvPr/>
        </p:nvSpPr>
        <p:spPr bwMode="auto">
          <a:xfrm>
            <a:off x="179512" y="1772816"/>
            <a:ext cx="8712968" cy="2016224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0"/>
          </a:gradFill>
          <a:ln w="19050">
            <a:solidFill>
              <a:srgbClr val="990033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altLang="ja-JP" sz="2400" b="1" dirty="0" err="1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EnumMax</a:t>
            </a:r>
            <a:r>
              <a:rPr lang="ja-JP" altLang="en-US" sz="24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(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P</a:t>
            </a:r>
            <a:r>
              <a:rPr lang="en-US" altLang="ja-JP" sz="2400" dirty="0" smtClean="0"/>
              <a:t>:current solution,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I</a:t>
            </a:r>
            <a:r>
              <a:rPr lang="en-US" altLang="ja-JP" sz="2400" dirty="0" smtClean="0"/>
              <a:t>: undetermined elements)</a:t>
            </a:r>
            <a:endParaRPr lang="en-US" altLang="ja-JP" sz="2400" b="1" dirty="0" smtClean="0">
              <a:solidFill>
                <a:srgbClr val="008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1.  </a:t>
            </a:r>
            <a:r>
              <a:rPr lang="en-US" altLang="ja-JP" sz="2400" dirty="0" smtClean="0"/>
              <a:t>find maximal set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S </a:t>
            </a:r>
            <a:r>
              <a:rPr lang="en-US" altLang="ja-JP" sz="2400" dirty="0" smtClean="0"/>
              <a:t>among those including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P</a:t>
            </a:r>
            <a:r>
              <a:rPr lang="en-US" altLang="ja-JP" sz="2400" dirty="0" smtClean="0"/>
              <a:t> and included in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P</a:t>
            </a:r>
            <a:r>
              <a:rPr lang="ja-JP" altLang="en-US" sz="2400" b="1" dirty="0" smtClean="0">
                <a:solidFill>
                  <a:srgbClr val="0000FF"/>
                </a:solidFill>
              </a:rPr>
              <a:t>∪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I</a:t>
            </a:r>
            <a:r>
              <a:rPr lang="en-US" altLang="ja-JP" sz="2400" dirty="0" smtClean="0"/>
              <a:t> </a:t>
            </a:r>
          </a:p>
          <a:p>
            <a:pPr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2.</a:t>
            </a:r>
            <a:r>
              <a:rPr lang="en-US" altLang="ja-JP" sz="24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US" altLang="ja-JP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if</a:t>
            </a:r>
            <a:r>
              <a:rPr lang="en-US" altLang="ja-JP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S</a:t>
            </a:r>
            <a:r>
              <a:rPr lang="en-US" altLang="ja-JP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is a maximal solution of the problem</a:t>
            </a:r>
            <a:r>
              <a:rPr lang="ja-JP" altLang="en-US" sz="2400" dirty="0" smtClean="0"/>
              <a:t> </a:t>
            </a:r>
            <a:r>
              <a:rPr lang="en-US" altLang="ja-JP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then output</a:t>
            </a:r>
            <a:r>
              <a:rPr lang="en-US" altLang="ja-JP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S</a:t>
            </a:r>
            <a:r>
              <a:rPr lang="en-US" altLang="ja-JP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3.</a:t>
            </a:r>
            <a:r>
              <a:rPr lang="en-US" altLang="ja-JP" sz="24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US" altLang="ja-JP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for each  </a:t>
            </a:r>
            <a:r>
              <a:rPr lang="en-US" altLang="ja-JP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  <a:r>
              <a:rPr lang="ja-JP" altLang="en-US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∈</a:t>
            </a:r>
            <a:r>
              <a:rPr lang="en-US" altLang="ja-JP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</a:t>
            </a:r>
            <a:r>
              <a:rPr lang="ja-JP" altLang="en-US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＼</a:t>
            </a:r>
            <a:r>
              <a:rPr lang="en-US" altLang="ja-JP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</a:t>
            </a:r>
          </a:p>
          <a:p>
            <a:pPr>
              <a:defRPr/>
            </a:pPr>
            <a:r>
              <a:rPr lang="ja-JP" altLang="en-US" sz="2400" dirty="0" smtClean="0"/>
              <a:t>　　　　</a:t>
            </a:r>
            <a:r>
              <a:rPr lang="en-US" altLang="ja-JP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 := I</a:t>
            </a:r>
            <a:r>
              <a:rPr lang="ja-JP" altLang="en-US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＼</a:t>
            </a:r>
            <a:r>
              <a:rPr lang="en-US" altLang="ja-JP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{e}</a:t>
            </a:r>
            <a:r>
              <a:rPr lang="en-US" altLang="ja-JP" sz="2400" dirty="0" smtClean="0"/>
              <a:t>;</a:t>
            </a:r>
            <a:r>
              <a:rPr lang="en-US" altLang="ja-JP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call</a:t>
            </a:r>
            <a:r>
              <a:rPr lang="en-US" altLang="ja-JP" sz="24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b="1" dirty="0" err="1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EnumMax</a:t>
            </a:r>
            <a:r>
              <a:rPr lang="ja-JP" altLang="en-US" sz="24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(</a:t>
            </a:r>
            <a:r>
              <a:rPr lang="en-US" altLang="ja-JP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</a:t>
            </a:r>
            <a:r>
              <a:rPr lang="ja-JP" altLang="en-US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∪</a:t>
            </a:r>
            <a:r>
              <a:rPr lang="en-US" altLang="ja-JP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e,</a:t>
            </a:r>
            <a:r>
              <a:rPr lang="en-US" altLang="ja-JP" sz="2400" dirty="0" smtClean="0">
                <a:solidFill>
                  <a:srgbClr val="0000FF"/>
                </a:solidFill>
              </a:rPr>
              <a:t> </a:t>
            </a:r>
            <a:r>
              <a:rPr lang="en-US" altLang="ja-JP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</a:t>
            </a:r>
            <a:r>
              <a:rPr lang="en-US" altLang="ja-JP" sz="2400" dirty="0" smtClean="0"/>
              <a:t>)</a:t>
            </a:r>
            <a:endParaRPr lang="en-US" altLang="ja-JP" sz="2400" b="1" dirty="0" smtClean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6428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089" grpId="0" animBg="1"/>
      <p:bldP spid="686090" grpId="0" animBg="1"/>
      <p:bldP spid="686091" grpId="0" animBg="1"/>
      <p:bldP spid="686092" grpId="0" animBg="1"/>
      <p:bldP spid="686118" grpId="0" animBg="1"/>
      <p:bldP spid="686119" grpId="0" animBg="1"/>
      <p:bldP spid="686120" grpId="0" animBg="1"/>
      <p:bldP spid="686121" grpId="0" animBg="1"/>
      <p:bldP spid="686122" grpId="0" animBg="1"/>
      <p:bldP spid="686123" grpId="0" animBg="1"/>
      <p:bldP spid="686124" grpId="0" animBg="1"/>
      <p:bldP spid="686125" grpId="0" animBg="1"/>
      <p:bldP spid="686126" grpId="0" animBg="1"/>
      <p:bldP spid="686127" grpId="0" animBg="1"/>
      <p:bldP spid="3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ext Box 2"/>
          <p:cNvSpPr txBox="1">
            <a:spLocks noChangeArrowheads="1"/>
          </p:cNvSpPr>
          <p:nvPr/>
        </p:nvSpPr>
        <p:spPr bwMode="auto">
          <a:xfrm>
            <a:off x="7086600" y="2286000"/>
            <a:ext cx="320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/>
              <a:t>F</a:t>
            </a:r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7451725" y="2619375"/>
            <a:ext cx="1371600" cy="109696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7667625" y="2708275"/>
            <a:ext cx="914400" cy="792163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7924800" y="2971800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X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Binary Partition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251520" y="1196752"/>
            <a:ext cx="6575648" cy="3168352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X </a:t>
            </a:r>
            <a:r>
              <a:rPr lang="en-US" altLang="ja-JP" sz="2400" dirty="0" smtClean="0"/>
              <a:t>is a set of solutions, that is a subset (subsequence, etc.) of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F</a:t>
            </a:r>
            <a:r>
              <a:rPr lang="en-US" altLang="ja-JP" sz="2400" dirty="0" smtClean="0"/>
              <a:t> satisfying a property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P</a:t>
            </a:r>
            <a:r>
              <a:rPr lang="en-US" altLang="ja-JP" sz="2400" dirty="0" smtClean="0"/>
              <a:t> </a:t>
            </a: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Binary partition outputs the solution if solution in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X</a:t>
            </a:r>
            <a:r>
              <a:rPr lang="en-US" altLang="ja-JP" sz="2400" dirty="0" smtClean="0"/>
              <a:t> is unique</a:t>
            </a: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Otherwise, it partitions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F</a:t>
            </a:r>
            <a:r>
              <a:rPr lang="en-US" altLang="ja-JP" sz="2400" dirty="0" smtClean="0"/>
              <a:t> into two (or several) sets so that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X</a:t>
            </a:r>
            <a:r>
              <a:rPr lang="en-US" altLang="ja-JP" sz="2400" dirty="0" smtClean="0"/>
              <a:t> is partitioned into non-empty sets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Do this recursively, until the solution is unique</a:t>
            </a:r>
          </a:p>
        </p:txBody>
      </p:sp>
      <p:sp>
        <p:nvSpPr>
          <p:cNvPr id="27717" name="Rectangle 69"/>
          <p:cNvSpPr>
            <a:spLocks noChangeArrowheads="1"/>
          </p:cNvSpPr>
          <p:nvPr/>
        </p:nvSpPr>
        <p:spPr bwMode="auto">
          <a:xfrm>
            <a:off x="7451725" y="1700213"/>
            <a:ext cx="1371600" cy="93662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716" name="Rectangle 68"/>
          <p:cNvSpPr>
            <a:spLocks noChangeArrowheads="1"/>
          </p:cNvSpPr>
          <p:nvPr/>
        </p:nvSpPr>
        <p:spPr bwMode="auto">
          <a:xfrm>
            <a:off x="7667625" y="1989138"/>
            <a:ext cx="914400" cy="719137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704" name="Line 56"/>
          <p:cNvSpPr>
            <a:spLocks noChangeShapeType="1"/>
          </p:cNvSpPr>
          <p:nvPr/>
        </p:nvSpPr>
        <p:spPr bwMode="auto">
          <a:xfrm>
            <a:off x="7010400" y="2667000"/>
            <a:ext cx="2133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7714" name="Text Box 66"/>
          <p:cNvSpPr txBox="1">
            <a:spLocks noChangeArrowheads="1"/>
          </p:cNvSpPr>
          <p:nvPr/>
        </p:nvSpPr>
        <p:spPr bwMode="auto">
          <a:xfrm>
            <a:off x="6804025" y="1531938"/>
            <a:ext cx="1387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dirty="0" smtClean="0"/>
              <a:t>F</a:t>
            </a:r>
            <a:r>
              <a:rPr lang="en-US" altLang="ja-JP" sz="1600" dirty="0" smtClean="0"/>
              <a:t>1</a:t>
            </a:r>
            <a:r>
              <a:rPr lang="en-US" altLang="ja-JP" dirty="0"/>
              <a:t>　　　</a:t>
            </a:r>
            <a:r>
              <a:rPr lang="en-US" altLang="ja-JP" dirty="0" smtClean="0"/>
              <a:t>X</a:t>
            </a:r>
            <a:r>
              <a:rPr lang="en-US" altLang="ja-JP" sz="1600" dirty="0" smtClean="0"/>
              <a:t>1</a:t>
            </a:r>
            <a:endParaRPr lang="en-US" altLang="ja-JP" sz="1600" dirty="0"/>
          </a:p>
        </p:txBody>
      </p:sp>
      <p:sp>
        <p:nvSpPr>
          <p:cNvPr id="27715" name="Text Box 67"/>
          <p:cNvSpPr txBox="1">
            <a:spLocks noChangeArrowheads="1"/>
          </p:cNvSpPr>
          <p:nvPr/>
        </p:nvSpPr>
        <p:spPr bwMode="auto">
          <a:xfrm>
            <a:off x="6875463" y="3284538"/>
            <a:ext cx="1387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dirty="0" smtClean="0"/>
              <a:t>F</a:t>
            </a:r>
            <a:r>
              <a:rPr lang="en-US" altLang="ja-JP" sz="1600" dirty="0" smtClean="0"/>
              <a:t>2</a:t>
            </a:r>
            <a:r>
              <a:rPr lang="en-US" altLang="ja-JP" dirty="0"/>
              <a:t>　　　</a:t>
            </a:r>
            <a:r>
              <a:rPr lang="en-US" altLang="ja-JP" dirty="0" smtClean="0"/>
              <a:t>X</a:t>
            </a:r>
            <a:r>
              <a:rPr lang="en-US" altLang="ja-JP" sz="1600" dirty="0" smtClean="0"/>
              <a:t>2</a:t>
            </a:r>
            <a:endParaRPr lang="en-US" altLang="ja-JP" sz="16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51520" y="4365104"/>
            <a:ext cx="7943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006600"/>
                </a:solidFill>
              </a:rPr>
              <a:t>Ex.)</a:t>
            </a:r>
            <a:endParaRPr lang="ja-JP" altLang="en-US" sz="2400" b="1" dirty="0" smtClean="0">
              <a:solidFill>
                <a:srgbClr val="006600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paths of a graph connecting vertex</a:t>
            </a:r>
            <a:r>
              <a:rPr lang="ja-JP" altLang="en-US" sz="2400" dirty="0" smtClean="0"/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s</a:t>
            </a:r>
            <a:r>
              <a:rPr lang="en-US" altLang="ja-JP" sz="2400" dirty="0" smtClean="0"/>
              <a:t> and vertex</a:t>
            </a:r>
            <a:r>
              <a:rPr lang="ja-JP" altLang="en-US" sz="2400" dirty="0" smtClean="0"/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t</a:t>
            </a:r>
            <a:r>
              <a:rPr lang="en-US" altLang="ja-JP" sz="2400" dirty="0" smtClean="0"/>
              <a:t> (</a:t>
            </a:r>
            <a:r>
              <a:rPr lang="en-US" altLang="ja-JP" sz="2400" dirty="0" err="1" smtClean="0"/>
              <a:t>st</a:t>
            </a:r>
            <a:r>
              <a:rPr lang="en-US" altLang="ja-JP" sz="2400" dirty="0" smtClean="0"/>
              <a:t>-paths) </a:t>
            </a: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perfect matchings of a bipartite graph</a:t>
            </a:r>
          </a:p>
          <a:p>
            <a:pPr eaLnBrk="1" hangingPunct="1">
              <a:buNone/>
              <a:defRPr/>
            </a:pPr>
            <a:r>
              <a:rPr lang="ja-JP" altLang="en-US" sz="2400" dirty="0" smtClean="0"/>
              <a:t>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spanning trees of a graph</a:t>
            </a:r>
          </a:p>
          <a:p>
            <a:pPr eaLnBrk="1" hangingPunct="1">
              <a:buNone/>
              <a:defRPr/>
            </a:pPr>
            <a:r>
              <a:rPr lang="ja-JP" altLang="en-US" sz="2400" dirty="0" smtClean="0"/>
              <a:t>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connected components of a graph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649711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99 -0.00509 L -0.00399 -0.05757 " pathEditMode="relative" rAng="0" ptsTypes="AA">
                                      <p:cBhvr>
                                        <p:cTn id="22" dur="500" fill="hold"/>
                                        <p:tgtEl>
                                          <p:spTgt spid="277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6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6 0.01063 L -0.00521 -0.06266 " pathEditMode="relative" rAng="0" ptsTypes="AA">
                                      <p:cBhvr>
                                        <p:cTn id="24" dur="500" fill="hold"/>
                                        <p:tgtEl>
                                          <p:spTgt spid="277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" y="-37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6 -0.03653 L -1.66667E-6 0.03746 " pathEditMode="relative" rAng="0" ptsTypes="AA">
                                      <p:cBhvr>
                                        <p:cTn id="26" dur="5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37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99 -0.04578 L -0.00017 0.02382 " pathEditMode="relative" rAng="0" ptsTypes="AA">
                                      <p:cBhvr>
                                        <p:cTn id="28" dur="500" fill="hold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animBg="1"/>
      <p:bldP spid="27652" grpId="0" animBg="1"/>
      <p:bldP spid="27653" grpId="0"/>
      <p:bldP spid="27717" grpId="0" animBg="1"/>
      <p:bldP spid="27716" grpId="0" animBg="1"/>
      <p:bldP spid="27704" grpId="0" animBg="1"/>
      <p:bldP spid="27714" grpId="0"/>
      <p:bldP spid="2771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4" name="Rectangle 6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Time Complexity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251520" y="1196752"/>
            <a:ext cx="8424936" cy="1296144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Binary partition always partitions a problem or outputs a solution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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#iteration is bounded by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2N</a:t>
            </a:r>
          </a:p>
          <a:p>
            <a:pPr eaLnBrk="1" hangingPunct="1">
              <a:buFontTx/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The partition process is polynomial time, 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    </a:t>
            </a:r>
            <a:r>
              <a:rPr lang="en-US" altLang="ja-JP" sz="2400" dirty="0" smtClean="0"/>
              <a:t>(determine how to partition, 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dirty="0" smtClean="0"/>
              <a:t>           and check empty or not) 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dirty="0" smtClean="0"/>
              <a:t> 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</a:t>
            </a:r>
            <a:r>
              <a:rPr lang="en-US" altLang="ja-JP" sz="2400" dirty="0" smtClean="0"/>
              <a:t> the algorithm is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dirty="0" smtClean="0"/>
              <a:t>         output polynomial time</a:t>
            </a:r>
          </a:p>
          <a:p>
            <a:pPr eaLnBrk="1" hangingPunct="1">
              <a:buFontTx/>
              <a:buNone/>
              <a:defRPr/>
            </a:pPr>
            <a:endParaRPr lang="en-US" altLang="ja-JP" sz="2400" dirty="0" smtClean="0"/>
          </a:p>
          <a:p>
            <a:pPr eaLnBrk="1" hangingPunct="1">
              <a:buFontTx/>
              <a:buNone/>
              <a:defRPr/>
            </a:pPr>
            <a:endParaRPr lang="en-US" altLang="ja-JP" sz="2400" dirty="0" smtClean="0"/>
          </a:p>
        </p:txBody>
      </p:sp>
      <p:sp>
        <p:nvSpPr>
          <p:cNvPr id="14" name="Freeform 4"/>
          <p:cNvSpPr>
            <a:spLocks/>
          </p:cNvSpPr>
          <p:nvPr/>
        </p:nvSpPr>
        <p:spPr bwMode="auto">
          <a:xfrm>
            <a:off x="4139952" y="4359870"/>
            <a:ext cx="1974850" cy="1949450"/>
          </a:xfrm>
          <a:custGeom>
            <a:avLst/>
            <a:gdLst>
              <a:gd name="T0" fmla="*/ 801409571 w 1244"/>
              <a:gd name="T1" fmla="*/ 0 h 1228"/>
              <a:gd name="T2" fmla="*/ 0 w 1244"/>
              <a:gd name="T3" fmla="*/ 2147483647 h 1228"/>
              <a:gd name="T4" fmla="*/ 2147483647 w 1244"/>
              <a:gd name="T5" fmla="*/ 2147483647 h 1228"/>
              <a:gd name="T6" fmla="*/ 2147483647 w 1244"/>
              <a:gd name="T7" fmla="*/ 0 h 1228"/>
              <a:gd name="T8" fmla="*/ 801409571 w 1244"/>
              <a:gd name="T9" fmla="*/ 0 h 12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44"/>
              <a:gd name="T16" fmla="*/ 0 h 1228"/>
              <a:gd name="T17" fmla="*/ 1244 w 1244"/>
              <a:gd name="T18" fmla="*/ 1228 h 12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44" h="1228">
                <a:moveTo>
                  <a:pt x="318" y="0"/>
                </a:moveTo>
                <a:lnTo>
                  <a:pt x="0" y="1228"/>
                </a:lnTo>
                <a:lnTo>
                  <a:pt x="1244" y="1228"/>
                </a:lnTo>
                <a:lnTo>
                  <a:pt x="953" y="0"/>
                </a:lnTo>
                <a:lnTo>
                  <a:pt x="318" y="0"/>
                </a:lnTo>
                <a:close/>
              </a:path>
            </a:pathLst>
          </a:custGeom>
          <a:solidFill>
            <a:srgbClr val="99CCFF"/>
          </a:solidFill>
          <a:ln w="19050" cap="flat" cmpd="sng">
            <a:solidFill>
              <a:srgbClr val="008000"/>
            </a:solidFill>
            <a:prstDash val="solid"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6" name="AutoShape 6"/>
          <p:cNvSpPr>
            <a:spLocks noChangeArrowheads="1"/>
          </p:cNvSpPr>
          <p:nvPr/>
        </p:nvSpPr>
        <p:spPr bwMode="auto">
          <a:xfrm>
            <a:off x="6408663" y="2127621"/>
            <a:ext cx="539601" cy="515541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lIns="90000" tIns="46800" rIns="90000" bIns="46800" anchor="ctr">
            <a:spAutoFit/>
          </a:bodyPr>
          <a:lstStyle/>
          <a:p>
            <a:pPr algn="ctr">
              <a:defRPr/>
            </a:pPr>
            <a:r>
              <a:rPr lang="ja-JP" altLang="en-US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itchFamily="50" charset="-128"/>
              </a:rPr>
              <a:t>　　　</a:t>
            </a:r>
          </a:p>
        </p:txBody>
      </p:sp>
      <p:sp>
        <p:nvSpPr>
          <p:cNvPr id="22" name="Line 12"/>
          <p:cNvSpPr>
            <a:spLocks noChangeShapeType="1"/>
          </p:cNvSpPr>
          <p:nvPr/>
        </p:nvSpPr>
        <p:spPr bwMode="auto">
          <a:xfrm flipH="1">
            <a:off x="7236296" y="4647903"/>
            <a:ext cx="144016" cy="288032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 type="triangle" w="med" len="med"/>
          </a:ln>
        </p:spPr>
        <p:txBody>
          <a:bodyPr wrap="square"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3" name="Line 13"/>
          <p:cNvSpPr>
            <a:spLocks noChangeShapeType="1"/>
          </p:cNvSpPr>
          <p:nvPr/>
        </p:nvSpPr>
        <p:spPr bwMode="auto">
          <a:xfrm>
            <a:off x="7596088" y="4647903"/>
            <a:ext cx="144264" cy="288032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 type="triangle" w="med" len="med"/>
          </a:ln>
        </p:spPr>
        <p:txBody>
          <a:bodyPr wrap="square"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55" name="Line 14"/>
          <p:cNvSpPr>
            <a:spLocks noChangeShapeType="1"/>
          </p:cNvSpPr>
          <p:nvPr/>
        </p:nvSpPr>
        <p:spPr bwMode="auto">
          <a:xfrm flipH="1">
            <a:off x="7596708" y="3641378"/>
            <a:ext cx="215900" cy="287337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56" name="Line 15"/>
          <p:cNvSpPr>
            <a:spLocks noChangeShapeType="1"/>
          </p:cNvSpPr>
          <p:nvPr/>
        </p:nvSpPr>
        <p:spPr bwMode="auto">
          <a:xfrm>
            <a:off x="8028508" y="3639790"/>
            <a:ext cx="215900" cy="288925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57" name="Line 14"/>
          <p:cNvSpPr>
            <a:spLocks noChangeShapeType="1"/>
          </p:cNvSpPr>
          <p:nvPr/>
        </p:nvSpPr>
        <p:spPr bwMode="auto">
          <a:xfrm flipH="1">
            <a:off x="5292080" y="3711798"/>
            <a:ext cx="215900" cy="287337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58" name="Line 15"/>
          <p:cNvSpPr>
            <a:spLocks noChangeShapeType="1"/>
          </p:cNvSpPr>
          <p:nvPr/>
        </p:nvSpPr>
        <p:spPr bwMode="auto">
          <a:xfrm>
            <a:off x="5723880" y="3710210"/>
            <a:ext cx="215900" cy="288925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59" name="AutoShape 6"/>
          <p:cNvSpPr>
            <a:spLocks noChangeArrowheads="1"/>
          </p:cNvSpPr>
          <p:nvPr/>
        </p:nvSpPr>
        <p:spPr bwMode="auto">
          <a:xfrm>
            <a:off x="5435724" y="3124249"/>
            <a:ext cx="539601" cy="515541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lIns="90000" tIns="46800" rIns="90000" bIns="46800" anchor="ctr">
            <a:spAutoFit/>
          </a:bodyPr>
          <a:lstStyle/>
          <a:p>
            <a:pPr algn="ctr">
              <a:defRPr/>
            </a:pPr>
            <a:r>
              <a:rPr lang="ja-JP" altLang="en-US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itchFamily="50" charset="-128"/>
              </a:rPr>
              <a:t>　　　</a:t>
            </a:r>
          </a:p>
        </p:txBody>
      </p:sp>
      <p:sp>
        <p:nvSpPr>
          <p:cNvPr id="60" name="Line 14"/>
          <p:cNvSpPr>
            <a:spLocks noChangeShapeType="1"/>
          </p:cNvSpPr>
          <p:nvPr/>
        </p:nvSpPr>
        <p:spPr bwMode="auto">
          <a:xfrm flipH="1">
            <a:off x="5868268" y="2777282"/>
            <a:ext cx="431924" cy="286444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 type="triangle" w="med" len="med"/>
          </a:ln>
        </p:spPr>
        <p:txBody>
          <a:bodyPr wrap="square"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61" name="Line 15"/>
          <p:cNvSpPr>
            <a:spLocks noChangeShapeType="1"/>
          </p:cNvSpPr>
          <p:nvPr/>
        </p:nvSpPr>
        <p:spPr bwMode="auto">
          <a:xfrm>
            <a:off x="7092280" y="2775694"/>
            <a:ext cx="431924" cy="288032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 type="triangle" w="med" len="med"/>
          </a:ln>
        </p:spPr>
        <p:txBody>
          <a:bodyPr wrap="square"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62" name="AutoShape 6"/>
          <p:cNvSpPr>
            <a:spLocks noChangeArrowheads="1"/>
          </p:cNvSpPr>
          <p:nvPr/>
        </p:nvSpPr>
        <p:spPr bwMode="auto">
          <a:xfrm>
            <a:off x="7488783" y="3063726"/>
            <a:ext cx="539601" cy="515541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lIns="90000" tIns="46800" rIns="90000" bIns="46800" anchor="ctr">
            <a:spAutoFit/>
          </a:bodyPr>
          <a:lstStyle/>
          <a:p>
            <a:pPr algn="ctr">
              <a:defRPr/>
            </a:pPr>
            <a:r>
              <a:rPr lang="ja-JP" altLang="en-US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itchFamily="50" charset="-128"/>
              </a:rPr>
              <a:t>　　　</a:t>
            </a:r>
          </a:p>
        </p:txBody>
      </p:sp>
      <p:sp>
        <p:nvSpPr>
          <p:cNvPr id="63" name="AutoShape 6"/>
          <p:cNvSpPr>
            <a:spLocks noChangeArrowheads="1"/>
          </p:cNvSpPr>
          <p:nvPr/>
        </p:nvSpPr>
        <p:spPr bwMode="auto">
          <a:xfrm>
            <a:off x="8244408" y="3999830"/>
            <a:ext cx="539601" cy="515541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lIns="90000" tIns="46800" rIns="90000" bIns="46800" anchor="ctr">
            <a:spAutoFit/>
          </a:bodyPr>
          <a:lstStyle/>
          <a:p>
            <a:pPr algn="ctr">
              <a:defRPr/>
            </a:pPr>
            <a:r>
              <a:rPr lang="ja-JP" altLang="en-US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itchFamily="50" charset="-128"/>
              </a:rPr>
              <a:t>　　　</a:t>
            </a:r>
          </a:p>
        </p:txBody>
      </p:sp>
      <p:sp>
        <p:nvSpPr>
          <p:cNvPr id="64" name="AutoShape 6"/>
          <p:cNvSpPr>
            <a:spLocks noChangeArrowheads="1"/>
          </p:cNvSpPr>
          <p:nvPr/>
        </p:nvSpPr>
        <p:spPr bwMode="auto">
          <a:xfrm>
            <a:off x="7164288" y="3999830"/>
            <a:ext cx="539601" cy="515541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lIns="90000" tIns="46800" rIns="90000" bIns="46800" anchor="ctr">
            <a:spAutoFit/>
          </a:bodyPr>
          <a:lstStyle/>
          <a:p>
            <a:pPr algn="ctr">
              <a:defRPr/>
            </a:pPr>
            <a:r>
              <a:rPr lang="ja-JP" altLang="en-US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itchFamily="50" charset="-128"/>
              </a:rPr>
              <a:t>　　　</a:t>
            </a:r>
          </a:p>
        </p:txBody>
      </p:sp>
      <p:sp>
        <p:nvSpPr>
          <p:cNvPr id="65" name="AutoShape 6"/>
          <p:cNvSpPr>
            <a:spLocks noChangeArrowheads="1"/>
          </p:cNvSpPr>
          <p:nvPr/>
        </p:nvSpPr>
        <p:spPr bwMode="auto">
          <a:xfrm>
            <a:off x="5868144" y="3999830"/>
            <a:ext cx="539601" cy="515541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lIns="90000" tIns="46800" rIns="90000" bIns="46800" anchor="ctr">
            <a:spAutoFit/>
          </a:bodyPr>
          <a:lstStyle/>
          <a:p>
            <a:pPr algn="ctr">
              <a:defRPr/>
            </a:pPr>
            <a:r>
              <a:rPr lang="ja-JP" altLang="en-US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itchFamily="50" charset="-128"/>
              </a:rPr>
              <a:t>　　　</a:t>
            </a:r>
          </a:p>
        </p:txBody>
      </p:sp>
      <p:sp>
        <p:nvSpPr>
          <p:cNvPr id="66" name="AutoShape 6"/>
          <p:cNvSpPr>
            <a:spLocks noChangeArrowheads="1"/>
          </p:cNvSpPr>
          <p:nvPr/>
        </p:nvSpPr>
        <p:spPr bwMode="auto">
          <a:xfrm>
            <a:off x="4788024" y="3999830"/>
            <a:ext cx="539601" cy="515541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lIns="90000" tIns="46800" rIns="90000" bIns="46800" anchor="ctr">
            <a:spAutoFit/>
          </a:bodyPr>
          <a:lstStyle/>
          <a:p>
            <a:pPr algn="ctr">
              <a:defRPr/>
            </a:pPr>
            <a:r>
              <a:rPr lang="ja-JP" altLang="en-US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itchFamily="50" charset="-128"/>
              </a:rPr>
              <a:t>　　　</a:t>
            </a:r>
          </a:p>
        </p:txBody>
      </p:sp>
      <p:sp>
        <p:nvSpPr>
          <p:cNvPr id="67" name="Line 12"/>
          <p:cNvSpPr>
            <a:spLocks noChangeShapeType="1"/>
          </p:cNvSpPr>
          <p:nvPr/>
        </p:nvSpPr>
        <p:spPr bwMode="auto">
          <a:xfrm flipH="1">
            <a:off x="8316416" y="4647902"/>
            <a:ext cx="144016" cy="288032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 type="triangle" w="med" len="med"/>
          </a:ln>
        </p:spPr>
        <p:txBody>
          <a:bodyPr wrap="square"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68" name="Line 13"/>
          <p:cNvSpPr>
            <a:spLocks noChangeShapeType="1"/>
          </p:cNvSpPr>
          <p:nvPr/>
        </p:nvSpPr>
        <p:spPr bwMode="auto">
          <a:xfrm>
            <a:off x="8676208" y="4647902"/>
            <a:ext cx="144264" cy="288032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 type="triangle" w="med" len="med"/>
          </a:ln>
        </p:spPr>
        <p:txBody>
          <a:bodyPr wrap="square"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73" name="Line 12"/>
          <p:cNvSpPr>
            <a:spLocks noChangeShapeType="1"/>
          </p:cNvSpPr>
          <p:nvPr/>
        </p:nvSpPr>
        <p:spPr bwMode="auto">
          <a:xfrm flipH="1">
            <a:off x="5940152" y="4647902"/>
            <a:ext cx="144016" cy="288032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 type="triangle" w="med" len="med"/>
          </a:ln>
        </p:spPr>
        <p:txBody>
          <a:bodyPr wrap="square"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74" name="Line 13"/>
          <p:cNvSpPr>
            <a:spLocks noChangeShapeType="1"/>
          </p:cNvSpPr>
          <p:nvPr/>
        </p:nvSpPr>
        <p:spPr bwMode="auto">
          <a:xfrm>
            <a:off x="6299944" y="4647902"/>
            <a:ext cx="144264" cy="288032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 type="triangle" w="med" len="med"/>
          </a:ln>
        </p:spPr>
        <p:txBody>
          <a:bodyPr wrap="square"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75" name="Line 12"/>
          <p:cNvSpPr>
            <a:spLocks noChangeShapeType="1"/>
          </p:cNvSpPr>
          <p:nvPr/>
        </p:nvSpPr>
        <p:spPr bwMode="auto">
          <a:xfrm flipH="1">
            <a:off x="4788024" y="4647902"/>
            <a:ext cx="144016" cy="288032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 type="triangle" w="med" len="med"/>
          </a:ln>
        </p:spPr>
        <p:txBody>
          <a:bodyPr wrap="square"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76" name="Line 13"/>
          <p:cNvSpPr>
            <a:spLocks noChangeShapeType="1"/>
          </p:cNvSpPr>
          <p:nvPr/>
        </p:nvSpPr>
        <p:spPr bwMode="auto">
          <a:xfrm>
            <a:off x="5147816" y="4647902"/>
            <a:ext cx="144264" cy="288032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 type="triangle" w="med" len="med"/>
          </a:ln>
        </p:spPr>
        <p:txBody>
          <a:bodyPr wrap="square"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77" name="AutoShape 6"/>
          <p:cNvSpPr>
            <a:spLocks noChangeArrowheads="1"/>
          </p:cNvSpPr>
          <p:nvPr/>
        </p:nvSpPr>
        <p:spPr bwMode="auto">
          <a:xfrm>
            <a:off x="4283968" y="5733256"/>
            <a:ext cx="288031" cy="490762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lIns="90000" tIns="46800" rIns="90000" bIns="46800" anchor="ctr">
            <a:spAutoFit/>
          </a:bodyPr>
          <a:lstStyle/>
          <a:p>
            <a:pPr algn="ctr">
              <a:defRPr/>
            </a:pPr>
            <a:r>
              <a:rPr lang="ja-JP" altLang="en-US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itchFamily="50" charset="-128"/>
              </a:rPr>
              <a:t>　　　</a:t>
            </a:r>
          </a:p>
        </p:txBody>
      </p:sp>
      <p:sp>
        <p:nvSpPr>
          <p:cNvPr id="78" name="AutoShape 6"/>
          <p:cNvSpPr>
            <a:spLocks noChangeArrowheads="1"/>
          </p:cNvSpPr>
          <p:nvPr/>
        </p:nvSpPr>
        <p:spPr bwMode="auto">
          <a:xfrm>
            <a:off x="4644008" y="5733256"/>
            <a:ext cx="288031" cy="490762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lIns="90000" tIns="46800" rIns="90000" bIns="46800" anchor="ctr">
            <a:spAutoFit/>
          </a:bodyPr>
          <a:lstStyle/>
          <a:p>
            <a:pPr algn="ctr">
              <a:defRPr/>
            </a:pPr>
            <a:r>
              <a:rPr lang="ja-JP" altLang="en-US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itchFamily="50" charset="-128"/>
              </a:rPr>
              <a:t>　　　</a:t>
            </a:r>
          </a:p>
        </p:txBody>
      </p:sp>
      <p:sp>
        <p:nvSpPr>
          <p:cNvPr id="79" name="AutoShape 6"/>
          <p:cNvSpPr>
            <a:spLocks noChangeArrowheads="1"/>
          </p:cNvSpPr>
          <p:nvPr/>
        </p:nvSpPr>
        <p:spPr bwMode="auto">
          <a:xfrm>
            <a:off x="5004048" y="5733256"/>
            <a:ext cx="288031" cy="490762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lIns="90000" tIns="46800" rIns="90000" bIns="46800" anchor="ctr">
            <a:spAutoFit/>
          </a:bodyPr>
          <a:lstStyle/>
          <a:p>
            <a:pPr algn="ctr">
              <a:defRPr/>
            </a:pPr>
            <a:r>
              <a:rPr lang="ja-JP" altLang="en-US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itchFamily="50" charset="-128"/>
              </a:rPr>
              <a:t>　　　</a:t>
            </a:r>
          </a:p>
        </p:txBody>
      </p:sp>
      <p:sp>
        <p:nvSpPr>
          <p:cNvPr id="80" name="AutoShape 6"/>
          <p:cNvSpPr>
            <a:spLocks noChangeArrowheads="1"/>
          </p:cNvSpPr>
          <p:nvPr/>
        </p:nvSpPr>
        <p:spPr bwMode="auto">
          <a:xfrm>
            <a:off x="5364088" y="5733256"/>
            <a:ext cx="288031" cy="490762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lIns="90000" tIns="46800" rIns="90000" bIns="46800" anchor="ctr">
            <a:spAutoFit/>
          </a:bodyPr>
          <a:lstStyle/>
          <a:p>
            <a:pPr algn="ctr">
              <a:defRPr/>
            </a:pPr>
            <a:r>
              <a:rPr lang="ja-JP" altLang="en-US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itchFamily="50" charset="-128"/>
              </a:rPr>
              <a:t>　　　</a:t>
            </a:r>
          </a:p>
        </p:txBody>
      </p:sp>
      <p:sp>
        <p:nvSpPr>
          <p:cNvPr id="81" name="Line 12"/>
          <p:cNvSpPr>
            <a:spLocks noChangeShapeType="1"/>
          </p:cNvSpPr>
          <p:nvPr/>
        </p:nvSpPr>
        <p:spPr bwMode="auto">
          <a:xfrm flipH="1">
            <a:off x="4427984" y="5445224"/>
            <a:ext cx="144016" cy="288032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 type="triangle" w="med" len="med"/>
          </a:ln>
        </p:spPr>
        <p:txBody>
          <a:bodyPr wrap="square"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82" name="Line 13"/>
          <p:cNvSpPr>
            <a:spLocks noChangeShapeType="1"/>
          </p:cNvSpPr>
          <p:nvPr/>
        </p:nvSpPr>
        <p:spPr bwMode="auto">
          <a:xfrm>
            <a:off x="4644008" y="5445224"/>
            <a:ext cx="144264" cy="288032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 type="triangle" w="med" len="med"/>
          </a:ln>
        </p:spPr>
        <p:txBody>
          <a:bodyPr wrap="square"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83" name="Line 12"/>
          <p:cNvSpPr>
            <a:spLocks noChangeShapeType="1"/>
          </p:cNvSpPr>
          <p:nvPr/>
        </p:nvSpPr>
        <p:spPr bwMode="auto">
          <a:xfrm flipH="1">
            <a:off x="5076056" y="5445224"/>
            <a:ext cx="144016" cy="288032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 type="triangle" w="med" len="med"/>
          </a:ln>
        </p:spPr>
        <p:txBody>
          <a:bodyPr wrap="square"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84" name="Line 13"/>
          <p:cNvSpPr>
            <a:spLocks noChangeShapeType="1"/>
          </p:cNvSpPr>
          <p:nvPr/>
        </p:nvSpPr>
        <p:spPr bwMode="auto">
          <a:xfrm>
            <a:off x="5292080" y="5445224"/>
            <a:ext cx="144264" cy="288032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 type="triangle" w="med" len="med"/>
          </a:ln>
        </p:spPr>
        <p:txBody>
          <a:bodyPr wrap="square"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85" name="テキスト ボックス 84"/>
          <p:cNvSpPr txBox="1"/>
          <p:nvPr/>
        </p:nvSpPr>
        <p:spPr>
          <a:xfrm>
            <a:off x="5724128" y="5733256"/>
            <a:ext cx="6607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• • •</a:t>
            </a:r>
            <a:endParaRPr kumimoji="1" lang="ja-JP" altLang="en-US" dirty="0"/>
          </a:p>
        </p:txBody>
      </p:sp>
      <p:sp>
        <p:nvSpPr>
          <p:cNvPr id="86" name="テキスト ボックス 85"/>
          <p:cNvSpPr txBox="1"/>
          <p:nvPr/>
        </p:nvSpPr>
        <p:spPr>
          <a:xfrm>
            <a:off x="4716016" y="4941168"/>
            <a:ext cx="6607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• • •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71058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4" name="Rectangle 6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Time Complexity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251520" y="1196752"/>
            <a:ext cx="8424936" cy="3168352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If the height of the tree is polynomial in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n</a:t>
            </a:r>
            <a:r>
              <a:rPr lang="en-US" altLang="ja-JP" sz="2400" dirty="0" smtClean="0"/>
              <a:t>,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dirty="0" smtClean="0"/>
              <a:t>   it is polynomial delay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dirty="0" smtClean="0"/>
              <a:t>    (to go up (go back) from the leaf to the root,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dirty="0" smtClean="0"/>
              <a:t>     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O(height)</a:t>
            </a:r>
            <a:r>
              <a:rPr lang="en-US" altLang="ja-JP" sz="2400" dirty="0" smtClean="0"/>
              <a:t> time is needed)</a:t>
            </a:r>
          </a:p>
          <a:p>
            <a:pPr eaLnBrk="1" hangingPunct="1">
              <a:buFontTx/>
              <a:buNone/>
              <a:defRPr/>
            </a:pPr>
            <a:endParaRPr lang="en-US" altLang="ja-JP" sz="2400" dirty="0" smtClean="0"/>
          </a:p>
          <a:p>
            <a:pPr eaLnBrk="1" hangingPunct="1"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If the partition process needs polynomial space,</a:t>
            </a:r>
          </a:p>
          <a:p>
            <a:pPr eaLnBrk="1" hangingPunct="1">
              <a:buNone/>
              <a:defRPr/>
            </a:pPr>
            <a:r>
              <a:rPr lang="en-US" altLang="ja-JP" sz="2400" dirty="0" smtClean="0"/>
              <a:t> the algorithm is polynomial space</a:t>
            </a:r>
          </a:p>
          <a:p>
            <a:pPr eaLnBrk="1" hangingPunct="1">
              <a:buFontTx/>
              <a:buNone/>
              <a:defRPr/>
            </a:pPr>
            <a:endParaRPr lang="en-US" altLang="ja-JP" sz="2400" dirty="0" smtClean="0"/>
          </a:p>
        </p:txBody>
      </p:sp>
      <p:sp>
        <p:nvSpPr>
          <p:cNvPr id="47" name="Freeform 4"/>
          <p:cNvSpPr>
            <a:spLocks/>
          </p:cNvSpPr>
          <p:nvPr/>
        </p:nvSpPr>
        <p:spPr bwMode="auto">
          <a:xfrm>
            <a:off x="5652120" y="4359870"/>
            <a:ext cx="1974850" cy="1949450"/>
          </a:xfrm>
          <a:custGeom>
            <a:avLst/>
            <a:gdLst>
              <a:gd name="T0" fmla="*/ 801409571 w 1244"/>
              <a:gd name="T1" fmla="*/ 0 h 1228"/>
              <a:gd name="T2" fmla="*/ 0 w 1244"/>
              <a:gd name="T3" fmla="*/ 2147483647 h 1228"/>
              <a:gd name="T4" fmla="*/ 2147483647 w 1244"/>
              <a:gd name="T5" fmla="*/ 2147483647 h 1228"/>
              <a:gd name="T6" fmla="*/ 2147483647 w 1244"/>
              <a:gd name="T7" fmla="*/ 0 h 1228"/>
              <a:gd name="T8" fmla="*/ 801409571 w 1244"/>
              <a:gd name="T9" fmla="*/ 0 h 12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44"/>
              <a:gd name="T16" fmla="*/ 0 h 1228"/>
              <a:gd name="T17" fmla="*/ 1244 w 1244"/>
              <a:gd name="T18" fmla="*/ 1228 h 12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44" h="1228">
                <a:moveTo>
                  <a:pt x="318" y="0"/>
                </a:moveTo>
                <a:lnTo>
                  <a:pt x="0" y="1228"/>
                </a:lnTo>
                <a:lnTo>
                  <a:pt x="1244" y="1228"/>
                </a:lnTo>
                <a:lnTo>
                  <a:pt x="953" y="0"/>
                </a:lnTo>
                <a:lnTo>
                  <a:pt x="318" y="0"/>
                </a:lnTo>
                <a:close/>
              </a:path>
            </a:pathLst>
          </a:custGeom>
          <a:solidFill>
            <a:srgbClr val="99CCFF"/>
          </a:solidFill>
          <a:ln w="19050" cap="flat" cmpd="sng">
            <a:solidFill>
              <a:srgbClr val="008000"/>
            </a:solidFill>
            <a:prstDash val="solid"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52" name="AutoShape 6"/>
          <p:cNvSpPr>
            <a:spLocks noChangeArrowheads="1"/>
          </p:cNvSpPr>
          <p:nvPr/>
        </p:nvSpPr>
        <p:spPr bwMode="auto">
          <a:xfrm>
            <a:off x="7920831" y="2127621"/>
            <a:ext cx="539601" cy="515541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lIns="90000" tIns="46800" rIns="90000" bIns="46800" anchor="ctr">
            <a:spAutoFit/>
          </a:bodyPr>
          <a:lstStyle/>
          <a:p>
            <a:pPr algn="ctr">
              <a:defRPr/>
            </a:pPr>
            <a:r>
              <a:rPr lang="ja-JP" altLang="en-US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itchFamily="50" charset="-128"/>
              </a:rPr>
              <a:t>　　　</a:t>
            </a:r>
          </a:p>
        </p:txBody>
      </p:sp>
      <p:sp>
        <p:nvSpPr>
          <p:cNvPr id="55" name="Line 14"/>
          <p:cNvSpPr>
            <a:spLocks noChangeShapeType="1"/>
          </p:cNvSpPr>
          <p:nvPr/>
        </p:nvSpPr>
        <p:spPr bwMode="auto">
          <a:xfrm flipH="1">
            <a:off x="6804248" y="3711798"/>
            <a:ext cx="215900" cy="287337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56" name="Line 15"/>
          <p:cNvSpPr>
            <a:spLocks noChangeShapeType="1"/>
          </p:cNvSpPr>
          <p:nvPr/>
        </p:nvSpPr>
        <p:spPr bwMode="auto">
          <a:xfrm>
            <a:off x="7236048" y="3710210"/>
            <a:ext cx="215900" cy="288925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57" name="AutoShape 6"/>
          <p:cNvSpPr>
            <a:spLocks noChangeArrowheads="1"/>
          </p:cNvSpPr>
          <p:nvPr/>
        </p:nvSpPr>
        <p:spPr bwMode="auto">
          <a:xfrm>
            <a:off x="6947892" y="3124249"/>
            <a:ext cx="539601" cy="515541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lIns="90000" tIns="46800" rIns="90000" bIns="46800" anchor="ctr">
            <a:spAutoFit/>
          </a:bodyPr>
          <a:lstStyle/>
          <a:p>
            <a:pPr algn="ctr">
              <a:defRPr/>
            </a:pPr>
            <a:r>
              <a:rPr lang="ja-JP" altLang="en-US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itchFamily="50" charset="-128"/>
              </a:rPr>
              <a:t>　　　</a:t>
            </a:r>
          </a:p>
        </p:txBody>
      </p:sp>
      <p:sp>
        <p:nvSpPr>
          <p:cNvPr id="58" name="Line 14"/>
          <p:cNvSpPr>
            <a:spLocks noChangeShapeType="1"/>
          </p:cNvSpPr>
          <p:nvPr/>
        </p:nvSpPr>
        <p:spPr bwMode="auto">
          <a:xfrm flipH="1">
            <a:off x="7380436" y="2777282"/>
            <a:ext cx="431924" cy="286444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 type="triangle" w="med" len="med"/>
          </a:ln>
        </p:spPr>
        <p:txBody>
          <a:bodyPr wrap="square"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59" name="AutoShape 6"/>
          <p:cNvSpPr>
            <a:spLocks noChangeArrowheads="1"/>
          </p:cNvSpPr>
          <p:nvPr/>
        </p:nvSpPr>
        <p:spPr bwMode="auto">
          <a:xfrm>
            <a:off x="7380312" y="3999830"/>
            <a:ext cx="539601" cy="515541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lIns="90000" tIns="46800" rIns="90000" bIns="46800" anchor="ctr">
            <a:spAutoFit/>
          </a:bodyPr>
          <a:lstStyle/>
          <a:p>
            <a:pPr algn="ctr">
              <a:defRPr/>
            </a:pPr>
            <a:r>
              <a:rPr lang="ja-JP" altLang="en-US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itchFamily="50" charset="-128"/>
              </a:rPr>
              <a:t>　　　</a:t>
            </a:r>
          </a:p>
        </p:txBody>
      </p:sp>
      <p:sp>
        <p:nvSpPr>
          <p:cNvPr id="60" name="AutoShape 6"/>
          <p:cNvSpPr>
            <a:spLocks noChangeArrowheads="1"/>
          </p:cNvSpPr>
          <p:nvPr/>
        </p:nvSpPr>
        <p:spPr bwMode="auto">
          <a:xfrm>
            <a:off x="6300192" y="3999830"/>
            <a:ext cx="539601" cy="515541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lIns="90000" tIns="46800" rIns="90000" bIns="46800" anchor="ctr">
            <a:spAutoFit/>
          </a:bodyPr>
          <a:lstStyle/>
          <a:p>
            <a:pPr algn="ctr">
              <a:defRPr/>
            </a:pPr>
            <a:r>
              <a:rPr lang="ja-JP" altLang="en-US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itchFamily="50" charset="-128"/>
              </a:rPr>
              <a:t>　　　</a:t>
            </a:r>
          </a:p>
        </p:txBody>
      </p:sp>
      <p:sp>
        <p:nvSpPr>
          <p:cNvPr id="61" name="Line 12"/>
          <p:cNvSpPr>
            <a:spLocks noChangeShapeType="1"/>
          </p:cNvSpPr>
          <p:nvPr/>
        </p:nvSpPr>
        <p:spPr bwMode="auto">
          <a:xfrm flipH="1">
            <a:off x="7452320" y="4647902"/>
            <a:ext cx="144016" cy="288032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 type="triangle" w="med" len="med"/>
          </a:ln>
        </p:spPr>
        <p:txBody>
          <a:bodyPr wrap="square"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62" name="Line 13"/>
          <p:cNvSpPr>
            <a:spLocks noChangeShapeType="1"/>
          </p:cNvSpPr>
          <p:nvPr/>
        </p:nvSpPr>
        <p:spPr bwMode="auto">
          <a:xfrm>
            <a:off x="7812112" y="4647902"/>
            <a:ext cx="144264" cy="288032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 type="triangle" w="med" len="med"/>
          </a:ln>
        </p:spPr>
        <p:txBody>
          <a:bodyPr wrap="square"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63" name="Line 12"/>
          <p:cNvSpPr>
            <a:spLocks noChangeShapeType="1"/>
          </p:cNvSpPr>
          <p:nvPr/>
        </p:nvSpPr>
        <p:spPr bwMode="auto">
          <a:xfrm flipH="1">
            <a:off x="6300192" y="4647902"/>
            <a:ext cx="144016" cy="288032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 type="triangle" w="med" len="med"/>
          </a:ln>
        </p:spPr>
        <p:txBody>
          <a:bodyPr wrap="square"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64" name="Line 13"/>
          <p:cNvSpPr>
            <a:spLocks noChangeShapeType="1"/>
          </p:cNvSpPr>
          <p:nvPr/>
        </p:nvSpPr>
        <p:spPr bwMode="auto">
          <a:xfrm>
            <a:off x="6659984" y="4647902"/>
            <a:ext cx="144264" cy="288032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 type="triangle" w="med" len="med"/>
          </a:ln>
        </p:spPr>
        <p:txBody>
          <a:bodyPr wrap="square"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65" name="AutoShape 6"/>
          <p:cNvSpPr>
            <a:spLocks noChangeArrowheads="1"/>
          </p:cNvSpPr>
          <p:nvPr/>
        </p:nvSpPr>
        <p:spPr bwMode="auto">
          <a:xfrm>
            <a:off x="5796136" y="5733256"/>
            <a:ext cx="288031" cy="490762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lIns="90000" tIns="46800" rIns="90000" bIns="46800" anchor="ctr">
            <a:spAutoFit/>
          </a:bodyPr>
          <a:lstStyle/>
          <a:p>
            <a:pPr algn="ctr">
              <a:defRPr/>
            </a:pPr>
            <a:r>
              <a:rPr lang="ja-JP" altLang="en-US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itchFamily="50" charset="-128"/>
              </a:rPr>
              <a:t>　　　</a:t>
            </a:r>
          </a:p>
        </p:txBody>
      </p:sp>
      <p:sp>
        <p:nvSpPr>
          <p:cNvPr id="66" name="AutoShape 6"/>
          <p:cNvSpPr>
            <a:spLocks noChangeArrowheads="1"/>
          </p:cNvSpPr>
          <p:nvPr/>
        </p:nvSpPr>
        <p:spPr bwMode="auto">
          <a:xfrm>
            <a:off x="6156176" y="5733256"/>
            <a:ext cx="288031" cy="490762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lIns="90000" tIns="46800" rIns="90000" bIns="46800" anchor="ctr">
            <a:spAutoFit/>
          </a:bodyPr>
          <a:lstStyle/>
          <a:p>
            <a:pPr algn="ctr">
              <a:defRPr/>
            </a:pPr>
            <a:r>
              <a:rPr lang="ja-JP" altLang="en-US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itchFamily="50" charset="-128"/>
              </a:rPr>
              <a:t>　　　</a:t>
            </a:r>
          </a:p>
        </p:txBody>
      </p:sp>
      <p:sp>
        <p:nvSpPr>
          <p:cNvPr id="67" name="AutoShape 6"/>
          <p:cNvSpPr>
            <a:spLocks noChangeArrowheads="1"/>
          </p:cNvSpPr>
          <p:nvPr/>
        </p:nvSpPr>
        <p:spPr bwMode="auto">
          <a:xfrm>
            <a:off x="6516216" y="5733256"/>
            <a:ext cx="288031" cy="490762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lIns="90000" tIns="46800" rIns="90000" bIns="46800" anchor="ctr">
            <a:spAutoFit/>
          </a:bodyPr>
          <a:lstStyle/>
          <a:p>
            <a:pPr algn="ctr">
              <a:defRPr/>
            </a:pPr>
            <a:r>
              <a:rPr lang="ja-JP" altLang="en-US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itchFamily="50" charset="-128"/>
              </a:rPr>
              <a:t>　　　</a:t>
            </a:r>
          </a:p>
        </p:txBody>
      </p:sp>
      <p:sp>
        <p:nvSpPr>
          <p:cNvPr id="68" name="AutoShape 6"/>
          <p:cNvSpPr>
            <a:spLocks noChangeArrowheads="1"/>
          </p:cNvSpPr>
          <p:nvPr/>
        </p:nvSpPr>
        <p:spPr bwMode="auto">
          <a:xfrm>
            <a:off x="6876256" y="5733256"/>
            <a:ext cx="288031" cy="490762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lIns="90000" tIns="46800" rIns="90000" bIns="46800" anchor="ctr">
            <a:spAutoFit/>
          </a:bodyPr>
          <a:lstStyle/>
          <a:p>
            <a:pPr algn="ctr">
              <a:defRPr/>
            </a:pPr>
            <a:r>
              <a:rPr lang="ja-JP" altLang="en-US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itchFamily="50" charset="-128"/>
              </a:rPr>
              <a:t>　　　</a:t>
            </a:r>
          </a:p>
        </p:txBody>
      </p:sp>
      <p:sp>
        <p:nvSpPr>
          <p:cNvPr id="69" name="Line 12"/>
          <p:cNvSpPr>
            <a:spLocks noChangeShapeType="1"/>
          </p:cNvSpPr>
          <p:nvPr/>
        </p:nvSpPr>
        <p:spPr bwMode="auto">
          <a:xfrm flipH="1">
            <a:off x="5940152" y="5445224"/>
            <a:ext cx="144016" cy="288032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 type="triangle" w="med" len="med"/>
          </a:ln>
        </p:spPr>
        <p:txBody>
          <a:bodyPr wrap="square"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70" name="Line 13"/>
          <p:cNvSpPr>
            <a:spLocks noChangeShapeType="1"/>
          </p:cNvSpPr>
          <p:nvPr/>
        </p:nvSpPr>
        <p:spPr bwMode="auto">
          <a:xfrm>
            <a:off x="6156176" y="5445224"/>
            <a:ext cx="144264" cy="288032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 type="triangle" w="med" len="med"/>
          </a:ln>
        </p:spPr>
        <p:txBody>
          <a:bodyPr wrap="square"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71" name="Line 12"/>
          <p:cNvSpPr>
            <a:spLocks noChangeShapeType="1"/>
          </p:cNvSpPr>
          <p:nvPr/>
        </p:nvSpPr>
        <p:spPr bwMode="auto">
          <a:xfrm flipH="1">
            <a:off x="6588224" y="5445224"/>
            <a:ext cx="144016" cy="288032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 type="triangle" w="med" len="med"/>
          </a:ln>
        </p:spPr>
        <p:txBody>
          <a:bodyPr wrap="square"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72" name="Line 13"/>
          <p:cNvSpPr>
            <a:spLocks noChangeShapeType="1"/>
          </p:cNvSpPr>
          <p:nvPr/>
        </p:nvSpPr>
        <p:spPr bwMode="auto">
          <a:xfrm>
            <a:off x="6804248" y="5445224"/>
            <a:ext cx="144264" cy="288032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 type="triangle" w="med" len="med"/>
          </a:ln>
        </p:spPr>
        <p:txBody>
          <a:bodyPr wrap="square"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7236296" y="5733256"/>
            <a:ext cx="6607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• • •</a:t>
            </a:r>
            <a:endParaRPr kumimoji="1" lang="ja-JP" altLang="en-US" dirty="0"/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6228184" y="4941168"/>
            <a:ext cx="6607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• • •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94745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92150"/>
            <a:ext cx="9144000" cy="180022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Complexity on Enumeration</a:t>
            </a:r>
            <a:endParaRPr lang="ja-JP" altLang="en-US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Binary Partition of </a:t>
            </a:r>
            <a:r>
              <a:rPr lang="en-US" altLang="ja-JP" sz="3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st</a:t>
            </a: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-paths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1219200"/>
            <a:ext cx="8686800" cy="5257800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</a:pPr>
            <a:r>
              <a:rPr lang="en-US" altLang="ja-JP" sz="2400" b="1" dirty="0" smtClean="0">
                <a:solidFill>
                  <a:srgbClr val="006600"/>
                </a:solidFill>
              </a:rPr>
              <a:t>Problem: 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enumerate all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st</a:t>
            </a:r>
            <a:r>
              <a:rPr lang="en-US" altLang="ja-JP" sz="2400" dirty="0" smtClean="0"/>
              <a:t>-paths in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G=(V,E)</a:t>
            </a:r>
          </a:p>
          <a:p>
            <a:pPr algn="l" eaLnBrk="1" hangingPunct="1">
              <a:lnSpc>
                <a:spcPct val="90000"/>
              </a:lnSpc>
            </a:pPr>
            <a:endParaRPr lang="ja-JP" altLang="en-US" sz="2400" dirty="0" smtClean="0">
              <a:solidFill>
                <a:srgbClr val="FF0000"/>
              </a:solidFill>
            </a:endParaRPr>
          </a:p>
          <a:p>
            <a:pPr algn="l" eaLnBrk="1" hangingPunct="1">
              <a:lnSpc>
                <a:spcPct val="90000"/>
              </a:lnSpc>
            </a:pPr>
            <a:r>
              <a:rPr lang="en-US" altLang="ja-JP" sz="2400" b="1" dirty="0" smtClean="0">
                <a:solidFill>
                  <a:srgbClr val="006600"/>
                </a:solidFill>
              </a:rPr>
              <a:t>Partition: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choose an edge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e </a:t>
            </a:r>
            <a:r>
              <a:rPr lang="en-US" altLang="ja-JP" sz="2400" dirty="0" smtClean="0"/>
              <a:t>incident to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s</a:t>
            </a:r>
            <a:r>
              <a:rPr lang="en-US" altLang="ja-JP" sz="2400" dirty="0" smtClean="0"/>
              <a:t>, and partition into </a:t>
            </a:r>
            <a:endParaRPr lang="ja-JP" altLang="en-US" sz="2400" dirty="0" smtClean="0"/>
          </a:p>
          <a:p>
            <a:pPr algn="l" eaLnBrk="1" hangingPunct="1">
              <a:lnSpc>
                <a:spcPct val="90000"/>
              </a:lnSpc>
            </a:pPr>
            <a:r>
              <a:rPr lang="en-US" altLang="ja-JP" sz="2400" dirty="0" smtClean="0"/>
              <a:t>  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+</a:t>
            </a:r>
            <a:r>
              <a:rPr lang="en-US" altLang="ja-JP" sz="2400" dirty="0" smtClean="0"/>
              <a:t> enumeration of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st</a:t>
            </a:r>
            <a:r>
              <a:rPr lang="en-US" altLang="ja-JP" sz="2400" dirty="0" smtClean="0"/>
              <a:t>-paths including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e</a:t>
            </a:r>
          </a:p>
          <a:p>
            <a:pPr algn="l" eaLnBrk="1" hangingPunct="1">
              <a:lnSpc>
                <a:spcPct val="90000"/>
              </a:lnSpc>
            </a:pPr>
            <a:r>
              <a:rPr lang="en-US" altLang="ja-JP" sz="2400" dirty="0" smtClean="0"/>
              <a:t>  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+</a:t>
            </a:r>
            <a:r>
              <a:rPr lang="en-US" altLang="ja-JP" sz="2400" dirty="0" smtClean="0"/>
              <a:t>  enumeration of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st</a:t>
            </a:r>
            <a:r>
              <a:rPr lang="en-US" altLang="ja-JP" sz="2400" dirty="0" smtClean="0"/>
              <a:t>-paths not including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e</a:t>
            </a:r>
          </a:p>
          <a:p>
            <a:pPr algn="l" eaLnBrk="1" hangingPunct="1">
              <a:lnSpc>
                <a:spcPct val="90000"/>
              </a:lnSpc>
            </a:pPr>
            <a:r>
              <a:rPr lang="en-US" altLang="ja-JP" sz="2400" dirty="0" smtClean="0"/>
              <a:t>  so that both problems are non-empty</a:t>
            </a:r>
          </a:p>
          <a:p>
            <a:pPr algn="l" eaLnBrk="1" hangingPunct="1">
              <a:lnSpc>
                <a:spcPct val="90000"/>
              </a:lnSpc>
            </a:pPr>
            <a:endParaRPr lang="ja-JP" altLang="en-US" sz="2400" b="1" dirty="0" smtClean="0">
              <a:solidFill>
                <a:srgbClr val="006600"/>
              </a:solidFill>
            </a:endParaRPr>
          </a:p>
          <a:p>
            <a:pPr algn="l" eaLnBrk="1" hangingPunct="1">
              <a:lnSpc>
                <a:spcPct val="90000"/>
              </a:lnSpc>
            </a:pPr>
            <a:r>
              <a:rPr lang="en-US" altLang="ja-JP" sz="2400" b="1" dirty="0" smtClean="0">
                <a:solidFill>
                  <a:srgbClr val="006600"/>
                </a:solidFill>
              </a:rPr>
              <a:t>Child Problems:</a:t>
            </a:r>
            <a:endParaRPr lang="ja-JP" altLang="en-US" sz="2400" dirty="0" smtClean="0"/>
          </a:p>
          <a:p>
            <a:pPr algn="l" eaLnBrk="1" hangingPunct="1">
              <a:lnSpc>
                <a:spcPct val="90000"/>
              </a:lnSpc>
            </a:pPr>
            <a:r>
              <a:rPr lang="en-US" altLang="ja-JP" sz="2400" dirty="0" smtClean="0"/>
              <a:t> 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st</a:t>
            </a:r>
            <a:r>
              <a:rPr lang="en-US" altLang="ja-JP" sz="2400" dirty="0" smtClean="0"/>
              <a:t>-paths including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e</a:t>
            </a:r>
            <a:r>
              <a:rPr lang="en-US" altLang="ja-JP" sz="2400" dirty="0" smtClean="0"/>
              <a:t>:   remove all edges incident to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s</a:t>
            </a:r>
            <a:r>
              <a:rPr lang="ja-JP" altLang="en-US" sz="2400" dirty="0" err="1" smtClean="0"/>
              <a:t> </a:t>
            </a:r>
            <a:r>
              <a:rPr lang="en-US" altLang="ja-JP" sz="2400" dirty="0" smtClean="0"/>
              <a:t>except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e</a:t>
            </a:r>
          </a:p>
          <a:p>
            <a:pPr algn="l" eaLnBrk="1" hangingPunct="1">
              <a:lnSpc>
                <a:spcPct val="90000"/>
              </a:lnSpc>
            </a:pPr>
            <a:r>
              <a:rPr lang="en-US" altLang="ja-JP" sz="2400" dirty="0" smtClean="0"/>
              <a:t>　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st</a:t>
            </a:r>
            <a:r>
              <a:rPr lang="en-US" altLang="ja-JP" sz="2400" dirty="0" smtClean="0"/>
              <a:t>-paths not including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e</a:t>
            </a:r>
            <a:r>
              <a:rPr lang="en-US" altLang="ja-JP" sz="2400" dirty="0" smtClean="0"/>
              <a:t>:    remove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e</a:t>
            </a:r>
            <a:endParaRPr lang="ja-JP" altLang="en-US" sz="2400" dirty="0" smtClean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642057" y="692696"/>
            <a:ext cx="2440092" cy="830997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altLang="ja-JP" sz="2400" dirty="0" err="1" smtClean="0"/>
              <a:t>Read&amp;Tarjan</a:t>
            </a:r>
            <a:r>
              <a:rPr lang="en-US" altLang="ja-JP" sz="2400" dirty="0" smtClean="0"/>
              <a:t> ’75</a:t>
            </a:r>
          </a:p>
          <a:p>
            <a:r>
              <a:rPr lang="en-US" altLang="ja-JP" sz="2400" dirty="0" smtClean="0"/>
              <a:t>  …</a:t>
            </a:r>
            <a:r>
              <a:rPr kumimoji="1" lang="en-US" altLang="ja-JP" sz="2400" dirty="0" smtClean="0"/>
              <a:t>modified by U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499066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Child Problems on </a:t>
            </a:r>
            <a:r>
              <a:rPr lang="en-US" altLang="ja-JP" sz="3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st</a:t>
            </a: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-paths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1520" y="908720"/>
            <a:ext cx="8686800" cy="5257800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</a:pPr>
            <a:r>
              <a:rPr lang="en-US" altLang="ja-JP" sz="2400" b="1" dirty="0" smtClean="0">
                <a:solidFill>
                  <a:srgbClr val="006600"/>
                </a:solidFill>
              </a:rPr>
              <a:t>Child Problems:</a:t>
            </a:r>
            <a:endParaRPr lang="ja-JP" altLang="en-US" sz="2400" dirty="0" smtClean="0"/>
          </a:p>
          <a:p>
            <a:pPr algn="l" eaLnBrk="1" hangingPunct="1">
              <a:lnSpc>
                <a:spcPct val="90000"/>
              </a:lnSpc>
            </a:pPr>
            <a:r>
              <a:rPr lang="en-US" altLang="ja-JP" sz="2400" dirty="0" smtClean="0"/>
              <a:t> 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st</a:t>
            </a:r>
            <a:r>
              <a:rPr lang="en-US" altLang="ja-JP" sz="2400" dirty="0" smtClean="0"/>
              <a:t>-paths including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e</a:t>
            </a:r>
            <a:r>
              <a:rPr lang="en-US" altLang="ja-JP" sz="2400" dirty="0" smtClean="0"/>
              <a:t>:   remove all edges incident to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s</a:t>
            </a:r>
          </a:p>
          <a:p>
            <a:pPr algn="l" eaLnBrk="1" hangingPunct="1">
              <a:lnSpc>
                <a:spcPct val="90000"/>
              </a:lnSpc>
            </a:pPr>
            <a:r>
              <a:rPr lang="en-US" altLang="ja-JP" sz="2400" b="1" dirty="0" smtClean="0">
                <a:solidFill>
                  <a:schemeClr val="accent2"/>
                </a:solidFill>
              </a:rPr>
              <a:t>    </a:t>
            </a:r>
            <a:r>
              <a:rPr lang="en-US" altLang="ja-JP" sz="2400" dirty="0" smtClean="0"/>
              <a:t>    (and move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s</a:t>
            </a:r>
            <a:r>
              <a:rPr lang="en-US" altLang="ja-JP" sz="2400" dirty="0" smtClean="0"/>
              <a:t> to the next vertex)       </a:t>
            </a:r>
            <a:r>
              <a:rPr lang="en-US" altLang="ja-JP" sz="2400" dirty="0" smtClean="0">
                <a:sym typeface="Wingdings" pitchFamily="2" charset="2"/>
              </a:rPr>
              <a:t> </a:t>
            </a:r>
            <a:r>
              <a:rPr lang="en-US" altLang="ja-JP" sz="2400" dirty="0" smtClean="0"/>
              <a:t>denote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G-s</a:t>
            </a:r>
            <a:endParaRPr lang="en-US" altLang="ja-JP" sz="2400" b="1" dirty="0" smtClean="0">
              <a:solidFill>
                <a:schemeClr val="accent2"/>
              </a:solidFill>
            </a:endParaRPr>
          </a:p>
          <a:p>
            <a:pPr algn="l" eaLnBrk="1" hangingPunct="1">
              <a:lnSpc>
                <a:spcPct val="90000"/>
              </a:lnSpc>
            </a:pPr>
            <a:r>
              <a:rPr lang="en-US" altLang="ja-JP" sz="2400" dirty="0" smtClean="0"/>
              <a:t>　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st</a:t>
            </a:r>
            <a:r>
              <a:rPr lang="en-US" altLang="ja-JP" sz="2400" dirty="0" smtClean="0"/>
              <a:t>-paths not including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e</a:t>
            </a:r>
            <a:r>
              <a:rPr lang="en-US" altLang="ja-JP" sz="2400" dirty="0" smtClean="0"/>
              <a:t>:    remove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e      </a:t>
            </a:r>
            <a:r>
              <a:rPr lang="en-US" altLang="ja-JP" sz="2400" dirty="0" smtClean="0">
                <a:sym typeface="Wingdings" pitchFamily="2" charset="2"/>
              </a:rPr>
              <a:t> </a:t>
            </a:r>
            <a:r>
              <a:rPr lang="en-US" altLang="ja-JP" sz="2400" dirty="0" smtClean="0"/>
              <a:t>denote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G-e</a:t>
            </a:r>
            <a:endParaRPr lang="ja-JP" altLang="en-US" sz="2400" dirty="0" smtClean="0"/>
          </a:p>
          <a:p>
            <a:pPr algn="l" eaLnBrk="1" hangingPunct="1">
              <a:lnSpc>
                <a:spcPct val="90000"/>
              </a:lnSpc>
            </a:pPr>
            <a:endParaRPr lang="en-US" altLang="ja-JP" sz="2400" dirty="0" smtClean="0"/>
          </a:p>
          <a:p>
            <a:pPr algn="l" eaLnBrk="1" hangingPunct="1">
              <a:lnSpc>
                <a:spcPct val="90000"/>
              </a:lnSpc>
            </a:pPr>
            <a:endParaRPr lang="en-US" altLang="ja-JP" sz="2400" dirty="0" smtClean="0"/>
          </a:p>
          <a:p>
            <a:pPr algn="l" eaLnBrk="1" hangingPunct="1">
              <a:lnSpc>
                <a:spcPct val="90000"/>
              </a:lnSpc>
            </a:pPr>
            <a:endParaRPr lang="en-US" altLang="ja-JP" sz="2400" dirty="0" smtClean="0"/>
          </a:p>
          <a:p>
            <a:pPr algn="l" eaLnBrk="1" hangingPunct="1">
              <a:lnSpc>
                <a:spcPct val="90000"/>
              </a:lnSpc>
            </a:pPr>
            <a:endParaRPr lang="en-US" altLang="ja-JP" sz="2400" dirty="0" smtClean="0"/>
          </a:p>
          <a:p>
            <a:pPr algn="l" eaLnBrk="1" hangingPunct="1">
              <a:lnSpc>
                <a:spcPct val="90000"/>
              </a:lnSpc>
            </a:pPr>
            <a:endParaRPr lang="en-US" altLang="ja-JP" sz="2400" dirty="0" smtClean="0"/>
          </a:p>
          <a:p>
            <a:pPr algn="l" eaLnBrk="1" hangingPunct="1">
              <a:lnSpc>
                <a:spcPct val="90000"/>
              </a:lnSpc>
            </a:pPr>
            <a:endParaRPr lang="en-US" altLang="ja-JP" sz="2400" dirty="0" smtClean="0"/>
          </a:p>
          <a:p>
            <a:pPr algn="l" eaLnBrk="1" hangingPunct="1">
              <a:lnSpc>
                <a:spcPct val="90000"/>
              </a:lnSpc>
            </a:pPr>
            <a:endParaRPr lang="en-US" altLang="ja-JP" sz="2400" dirty="0" smtClean="0"/>
          </a:p>
          <a:p>
            <a:pPr algn="l" eaLnBrk="1" hangingPunct="1">
              <a:lnSpc>
                <a:spcPct val="90000"/>
              </a:lnSpc>
            </a:pPr>
            <a:endParaRPr lang="ja-JP" altLang="en-US" sz="2400" dirty="0" smtClean="0"/>
          </a:p>
          <a:p>
            <a:pPr algn="l" eaLnBrk="1" hangingPunct="1">
              <a:lnSpc>
                <a:spcPct val="90000"/>
              </a:lnSpc>
            </a:pPr>
            <a:r>
              <a:rPr lang="en-US" altLang="ja-JP" sz="2400" b="1" dirty="0" smtClean="0">
                <a:solidFill>
                  <a:srgbClr val="006600"/>
                </a:solidFill>
              </a:rPr>
              <a:t>Computation time: </a:t>
            </a:r>
            <a:endParaRPr lang="ja-JP" altLang="en-US" sz="2400" dirty="0" smtClean="0"/>
          </a:p>
          <a:p>
            <a:pPr algn="l" eaLnBrk="1" hangingPunct="1">
              <a:lnSpc>
                <a:spcPct val="90000"/>
              </a:lnSpc>
            </a:pPr>
            <a:r>
              <a:rPr lang="ja-JP" altLang="en-US" sz="2400" dirty="0" smtClean="0"/>
              <a:t>　</a:t>
            </a:r>
            <a:r>
              <a:rPr lang="en-US" altLang="ja-JP" sz="2400" dirty="0" smtClean="0"/>
              <a:t>one iteration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= O(|E|) 　 </a:t>
            </a:r>
            <a:endParaRPr lang="ja-JP" altLang="en-US" sz="2400" b="1" dirty="0" smtClean="0">
              <a:solidFill>
                <a:schemeClr val="accent2"/>
              </a:solidFill>
            </a:endParaRPr>
          </a:p>
        </p:txBody>
      </p:sp>
      <p:sp>
        <p:nvSpPr>
          <p:cNvPr id="9" name="Line 89"/>
          <p:cNvSpPr>
            <a:spLocks noChangeShapeType="1"/>
          </p:cNvSpPr>
          <p:nvPr/>
        </p:nvSpPr>
        <p:spPr bwMode="auto">
          <a:xfrm flipH="1" flipV="1">
            <a:off x="755574" y="4077072"/>
            <a:ext cx="576065" cy="504056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24" name="Line 89"/>
          <p:cNvSpPr>
            <a:spLocks noChangeShapeType="1"/>
          </p:cNvSpPr>
          <p:nvPr/>
        </p:nvSpPr>
        <p:spPr bwMode="auto">
          <a:xfrm flipH="1">
            <a:off x="755576" y="3501008"/>
            <a:ext cx="144016" cy="576064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25" name="Line 89"/>
          <p:cNvSpPr>
            <a:spLocks noChangeShapeType="1"/>
          </p:cNvSpPr>
          <p:nvPr/>
        </p:nvSpPr>
        <p:spPr bwMode="auto">
          <a:xfrm flipH="1">
            <a:off x="755576" y="3717032"/>
            <a:ext cx="576064" cy="36004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26" name="Line 89"/>
          <p:cNvSpPr>
            <a:spLocks noChangeShapeType="1"/>
          </p:cNvSpPr>
          <p:nvPr/>
        </p:nvSpPr>
        <p:spPr bwMode="auto">
          <a:xfrm flipH="1" flipV="1">
            <a:off x="1331639" y="3717032"/>
            <a:ext cx="1" cy="864096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27" name="Line 89"/>
          <p:cNvSpPr>
            <a:spLocks noChangeShapeType="1"/>
          </p:cNvSpPr>
          <p:nvPr/>
        </p:nvSpPr>
        <p:spPr bwMode="auto">
          <a:xfrm flipH="1" flipV="1">
            <a:off x="1331640" y="3717032"/>
            <a:ext cx="64807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28" name="Line 89"/>
          <p:cNvSpPr>
            <a:spLocks noChangeShapeType="1"/>
          </p:cNvSpPr>
          <p:nvPr/>
        </p:nvSpPr>
        <p:spPr bwMode="auto">
          <a:xfrm flipH="1" flipV="1">
            <a:off x="1331641" y="4581128"/>
            <a:ext cx="64807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29" name="Line 89"/>
          <p:cNvSpPr>
            <a:spLocks noChangeShapeType="1"/>
          </p:cNvSpPr>
          <p:nvPr/>
        </p:nvSpPr>
        <p:spPr bwMode="auto">
          <a:xfrm flipH="1" flipV="1">
            <a:off x="1979712" y="3717032"/>
            <a:ext cx="0" cy="864096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30" name="Line 89"/>
          <p:cNvSpPr>
            <a:spLocks noChangeShapeType="1"/>
          </p:cNvSpPr>
          <p:nvPr/>
        </p:nvSpPr>
        <p:spPr bwMode="auto">
          <a:xfrm flipH="1" flipV="1">
            <a:off x="1979711" y="3717032"/>
            <a:ext cx="648072" cy="43204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31" name="Line 89"/>
          <p:cNvSpPr>
            <a:spLocks noChangeShapeType="1"/>
          </p:cNvSpPr>
          <p:nvPr/>
        </p:nvSpPr>
        <p:spPr bwMode="auto">
          <a:xfrm flipH="1">
            <a:off x="1979712" y="4149080"/>
            <a:ext cx="648070" cy="43204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32" name="Line 89"/>
          <p:cNvSpPr>
            <a:spLocks noChangeShapeType="1"/>
          </p:cNvSpPr>
          <p:nvPr/>
        </p:nvSpPr>
        <p:spPr bwMode="auto">
          <a:xfrm flipH="1">
            <a:off x="395536" y="3501008"/>
            <a:ext cx="50405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33" name="Line 89"/>
          <p:cNvSpPr>
            <a:spLocks noChangeShapeType="1"/>
          </p:cNvSpPr>
          <p:nvPr/>
        </p:nvSpPr>
        <p:spPr bwMode="auto">
          <a:xfrm>
            <a:off x="395536" y="3501008"/>
            <a:ext cx="360040" cy="576064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23" name="Oval 96"/>
          <p:cNvSpPr>
            <a:spLocks noChangeArrowheads="1"/>
          </p:cNvSpPr>
          <p:nvPr/>
        </p:nvSpPr>
        <p:spPr bwMode="auto">
          <a:xfrm>
            <a:off x="251520" y="3356992"/>
            <a:ext cx="288031" cy="28803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19050" algn="ctr">
            <a:solidFill>
              <a:schemeClr val="tx1"/>
            </a:solidFill>
            <a:round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/>
          <a:lstStyle/>
          <a:p>
            <a:pPr>
              <a:defRPr/>
            </a:pPr>
            <a:endParaRPr lang="ja-JP" altLang="en-US">
              <a:ea typeface="ＭＳ Ｐゴシック" charset="-128"/>
            </a:endParaRPr>
          </a:p>
        </p:txBody>
      </p:sp>
      <p:sp>
        <p:nvSpPr>
          <p:cNvPr id="34" name="Oval 96"/>
          <p:cNvSpPr>
            <a:spLocks noChangeArrowheads="1"/>
          </p:cNvSpPr>
          <p:nvPr/>
        </p:nvSpPr>
        <p:spPr bwMode="auto">
          <a:xfrm>
            <a:off x="755577" y="3356992"/>
            <a:ext cx="288031" cy="28803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19050" algn="ctr">
            <a:solidFill>
              <a:schemeClr val="tx1"/>
            </a:solidFill>
            <a:round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/>
          <a:lstStyle/>
          <a:p>
            <a:pPr>
              <a:defRPr/>
            </a:pPr>
            <a:endParaRPr lang="ja-JP" altLang="en-US">
              <a:ea typeface="ＭＳ Ｐゴシック" charset="-128"/>
            </a:endParaRPr>
          </a:p>
        </p:txBody>
      </p:sp>
      <p:sp>
        <p:nvSpPr>
          <p:cNvPr id="35" name="Oval 96"/>
          <p:cNvSpPr>
            <a:spLocks noChangeArrowheads="1"/>
          </p:cNvSpPr>
          <p:nvPr/>
        </p:nvSpPr>
        <p:spPr bwMode="auto">
          <a:xfrm>
            <a:off x="611560" y="3933056"/>
            <a:ext cx="288031" cy="288032"/>
          </a:xfrm>
          <a:prstGeom prst="ellipse">
            <a:avLst/>
          </a:prstGeom>
          <a:solidFill>
            <a:srgbClr val="006600"/>
          </a:solidFill>
          <a:ln w="19050" algn="ctr">
            <a:solidFill>
              <a:schemeClr val="tx1"/>
            </a:solidFill>
            <a:round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0" tIns="0" rIns="0" bIns="72000" anchor="ctr"/>
          <a:lstStyle/>
          <a:p>
            <a:pPr algn="ctr">
              <a:defRPr/>
            </a:pPr>
            <a:r>
              <a:rPr lang="en-US" altLang="ja-JP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s</a:t>
            </a:r>
            <a:endParaRPr lang="ja-JP" altLang="en-US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ＭＳ Ｐゴシック" charset="-128"/>
            </a:endParaRPr>
          </a:p>
        </p:txBody>
      </p:sp>
      <p:sp>
        <p:nvSpPr>
          <p:cNvPr id="36" name="Oval 96"/>
          <p:cNvSpPr>
            <a:spLocks noChangeArrowheads="1"/>
          </p:cNvSpPr>
          <p:nvPr/>
        </p:nvSpPr>
        <p:spPr bwMode="auto">
          <a:xfrm>
            <a:off x="1187625" y="4437112"/>
            <a:ext cx="288031" cy="28803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19050" algn="ctr">
            <a:solidFill>
              <a:schemeClr val="tx1"/>
            </a:solidFill>
            <a:round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/>
          <a:lstStyle/>
          <a:p>
            <a:pPr>
              <a:defRPr/>
            </a:pPr>
            <a:endParaRPr lang="ja-JP" altLang="en-US">
              <a:ea typeface="ＭＳ Ｐゴシック" charset="-128"/>
            </a:endParaRPr>
          </a:p>
        </p:txBody>
      </p:sp>
      <p:sp>
        <p:nvSpPr>
          <p:cNvPr id="37" name="Oval 96"/>
          <p:cNvSpPr>
            <a:spLocks noChangeArrowheads="1"/>
          </p:cNvSpPr>
          <p:nvPr/>
        </p:nvSpPr>
        <p:spPr bwMode="auto">
          <a:xfrm>
            <a:off x="1835697" y="4437112"/>
            <a:ext cx="288031" cy="28803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19050" algn="ctr">
            <a:solidFill>
              <a:schemeClr val="tx1"/>
            </a:solidFill>
            <a:round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/>
          <a:lstStyle/>
          <a:p>
            <a:pPr>
              <a:defRPr/>
            </a:pPr>
            <a:endParaRPr lang="ja-JP" altLang="en-US">
              <a:ea typeface="ＭＳ Ｐゴシック" charset="-128"/>
            </a:endParaRPr>
          </a:p>
        </p:txBody>
      </p:sp>
      <p:sp>
        <p:nvSpPr>
          <p:cNvPr id="39" name="Oval 96"/>
          <p:cNvSpPr>
            <a:spLocks noChangeArrowheads="1"/>
          </p:cNvSpPr>
          <p:nvPr/>
        </p:nvSpPr>
        <p:spPr bwMode="auto">
          <a:xfrm>
            <a:off x="1835696" y="3573016"/>
            <a:ext cx="288031" cy="28803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19050" algn="ctr">
            <a:solidFill>
              <a:schemeClr val="tx1"/>
            </a:solidFill>
            <a:round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/>
          <a:lstStyle/>
          <a:p>
            <a:pPr>
              <a:defRPr/>
            </a:pPr>
            <a:endParaRPr lang="ja-JP" altLang="en-US">
              <a:ea typeface="ＭＳ Ｐゴシック" charset="-128"/>
            </a:endParaRPr>
          </a:p>
        </p:txBody>
      </p:sp>
      <p:sp>
        <p:nvSpPr>
          <p:cNvPr id="40" name="Oval 96"/>
          <p:cNvSpPr>
            <a:spLocks noChangeArrowheads="1"/>
          </p:cNvSpPr>
          <p:nvPr/>
        </p:nvSpPr>
        <p:spPr bwMode="auto">
          <a:xfrm>
            <a:off x="1187625" y="3573016"/>
            <a:ext cx="288031" cy="28803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19050" algn="ctr">
            <a:solidFill>
              <a:schemeClr val="tx1"/>
            </a:solidFill>
            <a:round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/>
          <a:lstStyle/>
          <a:p>
            <a:pPr>
              <a:defRPr/>
            </a:pPr>
            <a:endParaRPr lang="ja-JP" altLang="en-US">
              <a:ea typeface="ＭＳ Ｐゴシック" charset="-128"/>
            </a:endParaRPr>
          </a:p>
        </p:txBody>
      </p:sp>
      <p:sp>
        <p:nvSpPr>
          <p:cNvPr id="41" name="Oval 96"/>
          <p:cNvSpPr>
            <a:spLocks noChangeArrowheads="1"/>
          </p:cNvSpPr>
          <p:nvPr/>
        </p:nvSpPr>
        <p:spPr bwMode="auto">
          <a:xfrm>
            <a:off x="2483768" y="4005064"/>
            <a:ext cx="288031" cy="288032"/>
          </a:xfrm>
          <a:prstGeom prst="ellipse">
            <a:avLst/>
          </a:prstGeom>
          <a:solidFill>
            <a:srgbClr val="006600"/>
          </a:solidFill>
          <a:ln w="19050" algn="ctr">
            <a:solidFill>
              <a:schemeClr val="tx1"/>
            </a:solidFill>
            <a:round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0" tIns="0" rIns="0" bIns="72000" anchor="ctr"/>
          <a:lstStyle/>
          <a:p>
            <a:pPr algn="ctr">
              <a:defRPr/>
            </a:pPr>
            <a:r>
              <a:rPr lang="en-US" altLang="ja-JP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t</a:t>
            </a:r>
            <a:endParaRPr lang="ja-JP" altLang="en-US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ＭＳ Ｐゴシック" charset="-128"/>
            </a:endParaRPr>
          </a:p>
        </p:txBody>
      </p:sp>
      <p:grpSp>
        <p:nvGrpSpPr>
          <p:cNvPr id="107" name="グループ化 106"/>
          <p:cNvGrpSpPr/>
          <p:nvPr/>
        </p:nvGrpSpPr>
        <p:grpSpPr>
          <a:xfrm>
            <a:off x="4211960" y="4437112"/>
            <a:ext cx="2520279" cy="1368152"/>
            <a:chOff x="4211960" y="4365104"/>
            <a:chExt cx="2520279" cy="1368152"/>
          </a:xfrm>
        </p:grpSpPr>
        <p:sp>
          <p:nvSpPr>
            <p:cNvPr id="42" name="Line 89"/>
            <p:cNvSpPr>
              <a:spLocks noChangeShapeType="1"/>
            </p:cNvSpPr>
            <p:nvPr/>
          </p:nvSpPr>
          <p:spPr bwMode="auto">
            <a:xfrm flipH="1" flipV="1">
              <a:off x="4716014" y="5085184"/>
              <a:ext cx="576065" cy="50405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43" name="Line 89"/>
            <p:cNvSpPr>
              <a:spLocks noChangeShapeType="1"/>
            </p:cNvSpPr>
            <p:nvPr/>
          </p:nvSpPr>
          <p:spPr bwMode="auto">
            <a:xfrm flipH="1">
              <a:off x="4716016" y="4509120"/>
              <a:ext cx="144016" cy="5760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44" name="Line 89"/>
            <p:cNvSpPr>
              <a:spLocks noChangeShapeType="1"/>
            </p:cNvSpPr>
            <p:nvPr/>
          </p:nvSpPr>
          <p:spPr bwMode="auto">
            <a:xfrm flipH="1">
              <a:off x="4716016" y="4725144"/>
              <a:ext cx="576064" cy="36004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prstDash val="sysDot"/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45" name="Line 89"/>
            <p:cNvSpPr>
              <a:spLocks noChangeShapeType="1"/>
            </p:cNvSpPr>
            <p:nvPr/>
          </p:nvSpPr>
          <p:spPr bwMode="auto">
            <a:xfrm flipH="1" flipV="1">
              <a:off x="5292079" y="4725144"/>
              <a:ext cx="1" cy="8640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46" name="Line 89"/>
            <p:cNvSpPr>
              <a:spLocks noChangeShapeType="1"/>
            </p:cNvSpPr>
            <p:nvPr/>
          </p:nvSpPr>
          <p:spPr bwMode="auto">
            <a:xfrm flipH="1" flipV="1">
              <a:off x="5292080" y="4725144"/>
              <a:ext cx="6480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47" name="Line 89"/>
            <p:cNvSpPr>
              <a:spLocks noChangeShapeType="1"/>
            </p:cNvSpPr>
            <p:nvPr/>
          </p:nvSpPr>
          <p:spPr bwMode="auto">
            <a:xfrm flipH="1" flipV="1">
              <a:off x="5292081" y="5589240"/>
              <a:ext cx="6480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48" name="Line 89"/>
            <p:cNvSpPr>
              <a:spLocks noChangeShapeType="1"/>
            </p:cNvSpPr>
            <p:nvPr/>
          </p:nvSpPr>
          <p:spPr bwMode="auto">
            <a:xfrm flipH="1" flipV="1">
              <a:off x="5940152" y="4725144"/>
              <a:ext cx="0" cy="8640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49" name="Line 89"/>
            <p:cNvSpPr>
              <a:spLocks noChangeShapeType="1"/>
            </p:cNvSpPr>
            <p:nvPr/>
          </p:nvSpPr>
          <p:spPr bwMode="auto">
            <a:xfrm flipH="1" flipV="1">
              <a:off x="5940151" y="4725144"/>
              <a:ext cx="648072" cy="4320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50" name="Line 89"/>
            <p:cNvSpPr>
              <a:spLocks noChangeShapeType="1"/>
            </p:cNvSpPr>
            <p:nvPr/>
          </p:nvSpPr>
          <p:spPr bwMode="auto">
            <a:xfrm flipH="1">
              <a:off x="5940152" y="5157192"/>
              <a:ext cx="648070" cy="4320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51" name="Line 89"/>
            <p:cNvSpPr>
              <a:spLocks noChangeShapeType="1"/>
            </p:cNvSpPr>
            <p:nvPr/>
          </p:nvSpPr>
          <p:spPr bwMode="auto">
            <a:xfrm flipH="1">
              <a:off x="4355976" y="4509120"/>
              <a:ext cx="50405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52" name="Line 89"/>
            <p:cNvSpPr>
              <a:spLocks noChangeShapeType="1"/>
            </p:cNvSpPr>
            <p:nvPr/>
          </p:nvSpPr>
          <p:spPr bwMode="auto">
            <a:xfrm>
              <a:off x="4355976" y="4509120"/>
              <a:ext cx="360040" cy="5760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53" name="Oval 96"/>
            <p:cNvSpPr>
              <a:spLocks noChangeArrowheads="1"/>
            </p:cNvSpPr>
            <p:nvPr/>
          </p:nvSpPr>
          <p:spPr bwMode="auto">
            <a:xfrm>
              <a:off x="4211960" y="4365104"/>
              <a:ext cx="288031" cy="288032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9050" algn="ctr">
              <a:solidFill>
                <a:schemeClr val="tx1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4" name="Oval 96"/>
            <p:cNvSpPr>
              <a:spLocks noChangeArrowheads="1"/>
            </p:cNvSpPr>
            <p:nvPr/>
          </p:nvSpPr>
          <p:spPr bwMode="auto">
            <a:xfrm>
              <a:off x="4716017" y="4365104"/>
              <a:ext cx="288031" cy="288032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9050" algn="ctr">
              <a:solidFill>
                <a:schemeClr val="tx1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5" name="Oval 96"/>
            <p:cNvSpPr>
              <a:spLocks noChangeArrowheads="1"/>
            </p:cNvSpPr>
            <p:nvPr/>
          </p:nvSpPr>
          <p:spPr bwMode="auto">
            <a:xfrm>
              <a:off x="4572000" y="4941168"/>
              <a:ext cx="288031" cy="288032"/>
            </a:xfrm>
            <a:prstGeom prst="ellipse">
              <a:avLst/>
            </a:prstGeom>
            <a:solidFill>
              <a:srgbClr val="006600"/>
            </a:solidFill>
            <a:ln w="19050" algn="ctr">
              <a:solidFill>
                <a:schemeClr val="tx1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0" tIns="0" rIns="0" bIns="72000" anchor="ctr"/>
            <a:lstStyle/>
            <a:p>
              <a:pPr algn="ctr">
                <a:defRPr/>
              </a:pPr>
              <a:r>
                <a:rPr lang="en-US" altLang="ja-JP" sz="3200" b="1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ＭＳ Ｐゴシック" charset="-128"/>
                </a:rPr>
                <a:t>s</a:t>
              </a:r>
              <a:endParaRPr lang="ja-JP" alt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endParaRPr>
            </a:p>
          </p:txBody>
        </p:sp>
        <p:sp>
          <p:nvSpPr>
            <p:cNvPr id="56" name="Oval 96"/>
            <p:cNvSpPr>
              <a:spLocks noChangeArrowheads="1"/>
            </p:cNvSpPr>
            <p:nvPr/>
          </p:nvSpPr>
          <p:spPr bwMode="auto">
            <a:xfrm>
              <a:off x="5148064" y="5445224"/>
              <a:ext cx="288031" cy="288032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9050" algn="ctr">
              <a:solidFill>
                <a:schemeClr val="tx1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7" name="Oval 96"/>
            <p:cNvSpPr>
              <a:spLocks noChangeArrowheads="1"/>
            </p:cNvSpPr>
            <p:nvPr/>
          </p:nvSpPr>
          <p:spPr bwMode="auto">
            <a:xfrm>
              <a:off x="5796137" y="5445224"/>
              <a:ext cx="288031" cy="288032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9050" algn="ctr">
              <a:solidFill>
                <a:schemeClr val="tx1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8" name="Oval 96"/>
            <p:cNvSpPr>
              <a:spLocks noChangeArrowheads="1"/>
            </p:cNvSpPr>
            <p:nvPr/>
          </p:nvSpPr>
          <p:spPr bwMode="auto">
            <a:xfrm>
              <a:off x="5796136" y="4581128"/>
              <a:ext cx="288031" cy="288032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9050" algn="ctr">
              <a:solidFill>
                <a:schemeClr val="tx1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9" name="Oval 96"/>
            <p:cNvSpPr>
              <a:spLocks noChangeArrowheads="1"/>
            </p:cNvSpPr>
            <p:nvPr/>
          </p:nvSpPr>
          <p:spPr bwMode="auto">
            <a:xfrm>
              <a:off x="5148065" y="4581128"/>
              <a:ext cx="288031" cy="288032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9050" algn="ctr">
              <a:solidFill>
                <a:schemeClr val="tx1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0" name="Oval 96"/>
            <p:cNvSpPr>
              <a:spLocks noChangeArrowheads="1"/>
            </p:cNvSpPr>
            <p:nvPr/>
          </p:nvSpPr>
          <p:spPr bwMode="auto">
            <a:xfrm>
              <a:off x="6444208" y="5013176"/>
              <a:ext cx="288031" cy="288032"/>
            </a:xfrm>
            <a:prstGeom prst="ellipse">
              <a:avLst/>
            </a:prstGeom>
            <a:solidFill>
              <a:srgbClr val="006600"/>
            </a:solidFill>
            <a:ln w="19050" algn="ctr">
              <a:solidFill>
                <a:schemeClr val="tx1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0" tIns="0" rIns="0" bIns="72000" anchor="ctr"/>
            <a:lstStyle/>
            <a:p>
              <a:pPr algn="ctr">
                <a:defRPr/>
              </a:pPr>
              <a:r>
                <a:rPr lang="en-US" altLang="ja-JP" sz="3200" b="1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ＭＳ Ｐゴシック" charset="-128"/>
                </a:rPr>
                <a:t>t</a:t>
              </a:r>
              <a:endParaRPr lang="ja-JP" alt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endParaRPr>
            </a:p>
          </p:txBody>
        </p:sp>
      </p:grpSp>
      <p:grpSp>
        <p:nvGrpSpPr>
          <p:cNvPr id="102" name="グループ化 101"/>
          <p:cNvGrpSpPr/>
          <p:nvPr/>
        </p:nvGrpSpPr>
        <p:grpSpPr>
          <a:xfrm>
            <a:off x="4211961" y="2708920"/>
            <a:ext cx="2304255" cy="1368152"/>
            <a:chOff x="3851920" y="2348880"/>
            <a:chExt cx="2304255" cy="1368152"/>
          </a:xfrm>
        </p:grpSpPr>
        <p:sp>
          <p:nvSpPr>
            <p:cNvPr id="61" name="Line 89"/>
            <p:cNvSpPr>
              <a:spLocks noChangeShapeType="1"/>
            </p:cNvSpPr>
            <p:nvPr/>
          </p:nvSpPr>
          <p:spPr bwMode="auto">
            <a:xfrm flipH="1" flipV="1">
              <a:off x="4355974" y="3068960"/>
              <a:ext cx="576065" cy="504056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62" name="Line 89"/>
            <p:cNvSpPr>
              <a:spLocks noChangeShapeType="1"/>
            </p:cNvSpPr>
            <p:nvPr/>
          </p:nvSpPr>
          <p:spPr bwMode="auto">
            <a:xfrm flipH="1">
              <a:off x="4355976" y="2492896"/>
              <a:ext cx="144016" cy="576064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63" name="Line 89"/>
            <p:cNvSpPr>
              <a:spLocks noChangeShapeType="1"/>
            </p:cNvSpPr>
            <p:nvPr/>
          </p:nvSpPr>
          <p:spPr bwMode="auto">
            <a:xfrm flipH="1">
              <a:off x="4355976" y="2708920"/>
              <a:ext cx="576064" cy="36004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64" name="Line 89"/>
            <p:cNvSpPr>
              <a:spLocks noChangeShapeType="1"/>
            </p:cNvSpPr>
            <p:nvPr/>
          </p:nvSpPr>
          <p:spPr bwMode="auto">
            <a:xfrm flipH="1" flipV="1">
              <a:off x="4932039" y="2708920"/>
              <a:ext cx="1" cy="8640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65" name="Line 89"/>
            <p:cNvSpPr>
              <a:spLocks noChangeShapeType="1"/>
            </p:cNvSpPr>
            <p:nvPr/>
          </p:nvSpPr>
          <p:spPr bwMode="auto">
            <a:xfrm flipH="1" flipV="1">
              <a:off x="4932040" y="2708920"/>
              <a:ext cx="6480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66" name="Line 89"/>
            <p:cNvSpPr>
              <a:spLocks noChangeShapeType="1"/>
            </p:cNvSpPr>
            <p:nvPr/>
          </p:nvSpPr>
          <p:spPr bwMode="auto">
            <a:xfrm flipH="1" flipV="1">
              <a:off x="4932041" y="3573016"/>
              <a:ext cx="6480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67" name="Line 89"/>
            <p:cNvSpPr>
              <a:spLocks noChangeShapeType="1"/>
            </p:cNvSpPr>
            <p:nvPr/>
          </p:nvSpPr>
          <p:spPr bwMode="auto">
            <a:xfrm flipH="1" flipV="1">
              <a:off x="5580112" y="2708920"/>
              <a:ext cx="0" cy="8640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68" name="Line 89"/>
            <p:cNvSpPr>
              <a:spLocks noChangeShapeType="1"/>
            </p:cNvSpPr>
            <p:nvPr/>
          </p:nvSpPr>
          <p:spPr bwMode="auto">
            <a:xfrm flipH="1" flipV="1">
              <a:off x="5580111" y="2708920"/>
              <a:ext cx="432049" cy="4320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69" name="Line 89"/>
            <p:cNvSpPr>
              <a:spLocks noChangeShapeType="1"/>
            </p:cNvSpPr>
            <p:nvPr/>
          </p:nvSpPr>
          <p:spPr bwMode="auto">
            <a:xfrm flipH="1">
              <a:off x="5580112" y="3140968"/>
              <a:ext cx="432048" cy="4320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70" name="Line 89"/>
            <p:cNvSpPr>
              <a:spLocks noChangeShapeType="1"/>
            </p:cNvSpPr>
            <p:nvPr/>
          </p:nvSpPr>
          <p:spPr bwMode="auto">
            <a:xfrm flipH="1">
              <a:off x="3995936" y="2492896"/>
              <a:ext cx="50405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71" name="Line 89"/>
            <p:cNvSpPr>
              <a:spLocks noChangeShapeType="1"/>
            </p:cNvSpPr>
            <p:nvPr/>
          </p:nvSpPr>
          <p:spPr bwMode="auto">
            <a:xfrm>
              <a:off x="3995936" y="2492896"/>
              <a:ext cx="360040" cy="576064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72" name="Oval 96"/>
            <p:cNvSpPr>
              <a:spLocks noChangeArrowheads="1"/>
            </p:cNvSpPr>
            <p:nvPr/>
          </p:nvSpPr>
          <p:spPr bwMode="auto">
            <a:xfrm>
              <a:off x="3851920" y="2348880"/>
              <a:ext cx="288031" cy="288032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9050" algn="ctr">
              <a:solidFill>
                <a:schemeClr val="tx1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3" name="Oval 96"/>
            <p:cNvSpPr>
              <a:spLocks noChangeArrowheads="1"/>
            </p:cNvSpPr>
            <p:nvPr/>
          </p:nvSpPr>
          <p:spPr bwMode="auto">
            <a:xfrm>
              <a:off x="4355977" y="2348880"/>
              <a:ext cx="288031" cy="288032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9050" algn="ctr">
              <a:solidFill>
                <a:schemeClr val="tx1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4" name="Oval 96"/>
            <p:cNvSpPr>
              <a:spLocks noChangeArrowheads="1"/>
            </p:cNvSpPr>
            <p:nvPr/>
          </p:nvSpPr>
          <p:spPr bwMode="auto">
            <a:xfrm>
              <a:off x="4211961" y="2924944"/>
              <a:ext cx="288031" cy="288032"/>
            </a:xfrm>
            <a:prstGeom prst="ellipse">
              <a:avLst/>
            </a:prstGeom>
            <a:solidFill>
              <a:srgbClr val="006600"/>
            </a:solidFill>
            <a:ln w="19050" algn="ctr">
              <a:solidFill>
                <a:schemeClr val="tx1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0" tIns="0" rIns="0" bIns="72000" anchor="ctr"/>
            <a:lstStyle/>
            <a:p>
              <a:pPr algn="ctr">
                <a:defRPr/>
              </a:pPr>
              <a:r>
                <a:rPr lang="en-US" altLang="ja-JP" sz="3200" b="1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ＭＳ Ｐゴシック" charset="-128"/>
                </a:rPr>
                <a:t>s</a:t>
              </a:r>
              <a:endParaRPr lang="ja-JP" alt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endParaRPr>
            </a:p>
          </p:txBody>
        </p:sp>
        <p:sp>
          <p:nvSpPr>
            <p:cNvPr id="75" name="Oval 96"/>
            <p:cNvSpPr>
              <a:spLocks noChangeArrowheads="1"/>
            </p:cNvSpPr>
            <p:nvPr/>
          </p:nvSpPr>
          <p:spPr bwMode="auto">
            <a:xfrm>
              <a:off x="4788025" y="3429000"/>
              <a:ext cx="288031" cy="288032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9050" algn="ctr">
              <a:solidFill>
                <a:schemeClr val="tx1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6" name="Oval 96"/>
            <p:cNvSpPr>
              <a:spLocks noChangeArrowheads="1"/>
            </p:cNvSpPr>
            <p:nvPr/>
          </p:nvSpPr>
          <p:spPr bwMode="auto">
            <a:xfrm>
              <a:off x="5436097" y="3429000"/>
              <a:ext cx="288031" cy="288032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9050" algn="ctr">
              <a:solidFill>
                <a:schemeClr val="tx1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7" name="Oval 96"/>
            <p:cNvSpPr>
              <a:spLocks noChangeArrowheads="1"/>
            </p:cNvSpPr>
            <p:nvPr/>
          </p:nvSpPr>
          <p:spPr bwMode="auto">
            <a:xfrm>
              <a:off x="5436096" y="2564904"/>
              <a:ext cx="288031" cy="288032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9050" algn="ctr">
              <a:solidFill>
                <a:schemeClr val="tx1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8" name="Oval 96"/>
            <p:cNvSpPr>
              <a:spLocks noChangeArrowheads="1"/>
            </p:cNvSpPr>
            <p:nvPr/>
          </p:nvSpPr>
          <p:spPr bwMode="auto">
            <a:xfrm>
              <a:off x="4788025" y="2564904"/>
              <a:ext cx="288031" cy="288032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9050" algn="ctr">
              <a:solidFill>
                <a:schemeClr val="tx1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9" name="Oval 96"/>
            <p:cNvSpPr>
              <a:spLocks noChangeArrowheads="1"/>
            </p:cNvSpPr>
            <p:nvPr/>
          </p:nvSpPr>
          <p:spPr bwMode="auto">
            <a:xfrm>
              <a:off x="5868144" y="2996952"/>
              <a:ext cx="288031" cy="288032"/>
            </a:xfrm>
            <a:prstGeom prst="ellipse">
              <a:avLst/>
            </a:prstGeom>
            <a:solidFill>
              <a:srgbClr val="006600"/>
            </a:solidFill>
            <a:ln w="19050" algn="ctr">
              <a:solidFill>
                <a:schemeClr val="tx1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0" tIns="0" rIns="0" bIns="72000" anchor="ctr"/>
            <a:lstStyle/>
            <a:p>
              <a:pPr algn="ctr">
                <a:defRPr/>
              </a:pPr>
              <a:r>
                <a:rPr lang="en-US" altLang="ja-JP" sz="3200" b="1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ＭＳ Ｐゴシック" charset="-128"/>
                </a:rPr>
                <a:t>t</a:t>
              </a:r>
              <a:endParaRPr lang="ja-JP" alt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endParaRPr>
            </a:p>
          </p:txBody>
        </p:sp>
      </p:grpSp>
      <p:sp>
        <p:nvSpPr>
          <p:cNvPr id="82" name="右矢印 81"/>
          <p:cNvSpPr/>
          <p:nvPr/>
        </p:nvSpPr>
        <p:spPr bwMode="auto">
          <a:xfrm>
            <a:off x="6876256" y="3501008"/>
            <a:ext cx="432048" cy="360040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 w="31750" cap="flat" cmpd="thickThin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grpSp>
        <p:nvGrpSpPr>
          <p:cNvPr id="106" name="グループ化 105"/>
          <p:cNvGrpSpPr/>
          <p:nvPr/>
        </p:nvGrpSpPr>
        <p:grpSpPr>
          <a:xfrm>
            <a:off x="7380312" y="3140968"/>
            <a:ext cx="1368151" cy="1152128"/>
            <a:chOff x="7380312" y="3068960"/>
            <a:chExt cx="1368151" cy="1152128"/>
          </a:xfrm>
        </p:grpSpPr>
        <p:sp>
          <p:nvSpPr>
            <p:cNvPr id="86" name="Line 89"/>
            <p:cNvSpPr>
              <a:spLocks noChangeShapeType="1"/>
            </p:cNvSpPr>
            <p:nvPr/>
          </p:nvSpPr>
          <p:spPr bwMode="auto">
            <a:xfrm flipH="1" flipV="1">
              <a:off x="7559824" y="3212976"/>
              <a:ext cx="1" cy="8640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87" name="Line 89"/>
            <p:cNvSpPr>
              <a:spLocks noChangeShapeType="1"/>
            </p:cNvSpPr>
            <p:nvPr/>
          </p:nvSpPr>
          <p:spPr bwMode="auto">
            <a:xfrm flipH="1" flipV="1">
              <a:off x="7559825" y="3212976"/>
              <a:ext cx="6480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88" name="Line 89"/>
            <p:cNvSpPr>
              <a:spLocks noChangeShapeType="1"/>
            </p:cNvSpPr>
            <p:nvPr/>
          </p:nvSpPr>
          <p:spPr bwMode="auto">
            <a:xfrm flipH="1" flipV="1">
              <a:off x="7559826" y="4077072"/>
              <a:ext cx="6480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89" name="Line 89"/>
            <p:cNvSpPr>
              <a:spLocks noChangeShapeType="1"/>
            </p:cNvSpPr>
            <p:nvPr/>
          </p:nvSpPr>
          <p:spPr bwMode="auto">
            <a:xfrm flipH="1" flipV="1">
              <a:off x="8207897" y="3212976"/>
              <a:ext cx="0" cy="8640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90" name="Line 89"/>
            <p:cNvSpPr>
              <a:spLocks noChangeShapeType="1"/>
            </p:cNvSpPr>
            <p:nvPr/>
          </p:nvSpPr>
          <p:spPr bwMode="auto">
            <a:xfrm flipH="1" flipV="1">
              <a:off x="8207896" y="3212976"/>
              <a:ext cx="396552" cy="4320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91" name="Line 89"/>
            <p:cNvSpPr>
              <a:spLocks noChangeShapeType="1"/>
            </p:cNvSpPr>
            <p:nvPr/>
          </p:nvSpPr>
          <p:spPr bwMode="auto">
            <a:xfrm flipH="1">
              <a:off x="8207897" y="3645024"/>
              <a:ext cx="396551" cy="4320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96" name="Oval 96"/>
            <p:cNvSpPr>
              <a:spLocks noChangeArrowheads="1"/>
            </p:cNvSpPr>
            <p:nvPr/>
          </p:nvSpPr>
          <p:spPr bwMode="auto">
            <a:xfrm>
              <a:off x="7380312" y="3068960"/>
              <a:ext cx="288031" cy="288032"/>
            </a:xfrm>
            <a:prstGeom prst="ellipse">
              <a:avLst/>
            </a:prstGeom>
            <a:solidFill>
              <a:srgbClr val="006600"/>
            </a:solidFill>
            <a:ln w="19050" algn="ctr">
              <a:solidFill>
                <a:schemeClr val="tx1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0" tIns="0" rIns="0" bIns="72000" anchor="ctr"/>
            <a:lstStyle/>
            <a:p>
              <a:pPr algn="ctr">
                <a:defRPr/>
              </a:pPr>
              <a:r>
                <a:rPr lang="en-US" altLang="ja-JP" sz="3200" b="1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ＭＳ Ｐゴシック" charset="-128"/>
                </a:rPr>
                <a:t>s</a:t>
              </a:r>
              <a:endParaRPr lang="ja-JP" alt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endParaRPr>
            </a:p>
          </p:txBody>
        </p:sp>
        <p:sp>
          <p:nvSpPr>
            <p:cNvPr id="97" name="Oval 96"/>
            <p:cNvSpPr>
              <a:spLocks noChangeArrowheads="1"/>
            </p:cNvSpPr>
            <p:nvPr/>
          </p:nvSpPr>
          <p:spPr bwMode="auto">
            <a:xfrm>
              <a:off x="7415810" y="3933056"/>
              <a:ext cx="288031" cy="288032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9050" algn="ctr">
              <a:solidFill>
                <a:schemeClr val="tx1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8" name="Oval 96"/>
            <p:cNvSpPr>
              <a:spLocks noChangeArrowheads="1"/>
            </p:cNvSpPr>
            <p:nvPr/>
          </p:nvSpPr>
          <p:spPr bwMode="auto">
            <a:xfrm>
              <a:off x="8063882" y="3933056"/>
              <a:ext cx="288031" cy="288032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9050" algn="ctr">
              <a:solidFill>
                <a:schemeClr val="tx1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9" name="Oval 96"/>
            <p:cNvSpPr>
              <a:spLocks noChangeArrowheads="1"/>
            </p:cNvSpPr>
            <p:nvPr/>
          </p:nvSpPr>
          <p:spPr bwMode="auto">
            <a:xfrm>
              <a:off x="8063881" y="3068960"/>
              <a:ext cx="288031" cy="288032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9050" algn="ctr">
              <a:solidFill>
                <a:schemeClr val="tx1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1" name="Oval 96"/>
            <p:cNvSpPr>
              <a:spLocks noChangeArrowheads="1"/>
            </p:cNvSpPr>
            <p:nvPr/>
          </p:nvSpPr>
          <p:spPr bwMode="auto">
            <a:xfrm>
              <a:off x="8460432" y="3501008"/>
              <a:ext cx="288031" cy="288032"/>
            </a:xfrm>
            <a:prstGeom prst="ellipse">
              <a:avLst/>
            </a:prstGeom>
            <a:solidFill>
              <a:srgbClr val="006600"/>
            </a:solidFill>
            <a:ln w="19050" algn="ctr">
              <a:solidFill>
                <a:schemeClr val="tx1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0" tIns="0" rIns="0" bIns="72000" anchor="ctr"/>
            <a:lstStyle/>
            <a:p>
              <a:pPr algn="ctr">
                <a:defRPr/>
              </a:pPr>
              <a:r>
                <a:rPr lang="en-US" altLang="ja-JP" sz="3200" b="1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ＭＳ Ｐゴシック" charset="-128"/>
                </a:rPr>
                <a:t>t</a:t>
              </a:r>
              <a:endParaRPr lang="ja-JP" alt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endParaRPr>
            </a:p>
          </p:txBody>
        </p:sp>
      </p:grpSp>
      <p:cxnSp>
        <p:nvCxnSpPr>
          <p:cNvPr id="104" name="直線コネクタ 103"/>
          <p:cNvCxnSpPr/>
          <p:nvPr/>
        </p:nvCxnSpPr>
        <p:spPr bwMode="auto">
          <a:xfrm>
            <a:off x="3491880" y="2852936"/>
            <a:ext cx="0" cy="2808312"/>
          </a:xfrm>
          <a:prstGeom prst="line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12700" cap="flat" cmpd="thickThin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0" name="右矢印 79"/>
          <p:cNvSpPr/>
          <p:nvPr/>
        </p:nvSpPr>
        <p:spPr bwMode="auto">
          <a:xfrm rot="1627851">
            <a:off x="3170356" y="4597908"/>
            <a:ext cx="792088" cy="360040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 w="31750" cap="flat" cmpd="thickThin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81" name="右矢印 80"/>
          <p:cNvSpPr/>
          <p:nvPr/>
        </p:nvSpPr>
        <p:spPr bwMode="auto">
          <a:xfrm rot="19733630">
            <a:off x="3095889" y="3394294"/>
            <a:ext cx="792088" cy="360040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 w="31750" cap="flat" cmpd="thickThin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94677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Choosing Valid Edge</a:t>
            </a:r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95536" y="1124744"/>
            <a:ext cx="8208912" cy="468052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If we choose a bad edge, the subproblems will be empty;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</a:t>
            </a:r>
            <a:r>
              <a:rPr lang="en-US" altLang="ja-JP" sz="2400" dirty="0" smtClean="0"/>
              <a:t> </a:t>
            </a:r>
            <a:r>
              <a:rPr lang="en-US" altLang="ja-JP" sz="2400" b="1" dirty="0" smtClean="0"/>
              <a:t>“including e”</a:t>
            </a:r>
            <a:r>
              <a:rPr lang="en-US" altLang="ja-JP" sz="2400" dirty="0" smtClean="0"/>
              <a:t> is empty, if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t</a:t>
            </a:r>
            <a:r>
              <a:rPr lang="en-US" altLang="ja-JP" sz="2400" dirty="0" smtClean="0"/>
              <a:t> is not reachable via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e</a:t>
            </a:r>
            <a:r>
              <a:rPr lang="en-US" altLang="ja-JP" sz="2400" dirty="0" smtClean="0"/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  </a:t>
            </a:r>
            <a:r>
              <a:rPr lang="en-US" altLang="ja-JP" sz="2400" dirty="0" smtClean="0"/>
              <a:t>remove the component including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e</a:t>
            </a:r>
            <a:endParaRPr lang="en-US" altLang="ja-JP" sz="2400" b="1" dirty="0" smtClean="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buNone/>
              <a:defRPr/>
            </a:pPr>
            <a:endParaRPr lang="en-US" altLang="ja-JP" sz="2400" b="1" dirty="0" smtClean="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altLang="ja-JP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</a:t>
            </a:r>
            <a:r>
              <a:rPr lang="en-US" altLang="ja-JP" sz="2400" dirty="0" smtClean="0"/>
              <a:t> </a:t>
            </a:r>
            <a:r>
              <a:rPr lang="en-US" altLang="ja-JP" sz="2400" b="1" dirty="0" smtClean="0"/>
              <a:t>“not including e”</a:t>
            </a:r>
            <a:r>
              <a:rPr lang="en-US" altLang="ja-JP" sz="2400" dirty="0" smtClean="0"/>
              <a:t> is empty, if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e </a:t>
            </a:r>
            <a:r>
              <a:rPr lang="en-US" altLang="ja-JP" sz="2400" dirty="0" smtClean="0"/>
              <a:t>is the only edge reachable to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t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   </a:t>
            </a:r>
            <a:r>
              <a:rPr lang="en-US" altLang="ja-JP" sz="2400" dirty="0" smtClean="0"/>
              <a:t>move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s</a:t>
            </a:r>
            <a:r>
              <a:rPr lang="en-US" altLang="ja-JP" sz="2400" dirty="0" smtClean="0"/>
              <a:t> to the next vertex , and remove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e</a:t>
            </a:r>
            <a:endParaRPr lang="en-US" altLang="ja-JP" sz="2400" b="1" dirty="0" smtClean="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b="1" dirty="0" smtClean="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dirty="0" smtClean="0"/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altLang="ja-JP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After at most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|E|</a:t>
            </a:r>
            <a:r>
              <a:rPr lang="en-US" altLang="ja-JP" sz="2400" dirty="0" smtClean="0"/>
              <a:t> repetitions, we can always 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altLang="ja-JP" sz="2400" dirty="0" smtClean="0"/>
              <a:t>find a valid edge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9" name="Line 89"/>
          <p:cNvSpPr>
            <a:spLocks noChangeShapeType="1"/>
          </p:cNvSpPr>
          <p:nvPr/>
        </p:nvSpPr>
        <p:spPr bwMode="auto">
          <a:xfrm flipH="1">
            <a:off x="6732240" y="4365104"/>
            <a:ext cx="144016" cy="576064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70" name="Line 89"/>
          <p:cNvSpPr>
            <a:spLocks noChangeShapeType="1"/>
          </p:cNvSpPr>
          <p:nvPr/>
        </p:nvSpPr>
        <p:spPr bwMode="auto">
          <a:xfrm flipH="1">
            <a:off x="6732240" y="4581128"/>
            <a:ext cx="576064" cy="36004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71" name="Line 89"/>
          <p:cNvSpPr>
            <a:spLocks noChangeShapeType="1"/>
          </p:cNvSpPr>
          <p:nvPr/>
        </p:nvSpPr>
        <p:spPr bwMode="auto">
          <a:xfrm flipH="1" flipV="1">
            <a:off x="7308303" y="4581128"/>
            <a:ext cx="1" cy="864096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72" name="Line 89"/>
          <p:cNvSpPr>
            <a:spLocks noChangeShapeType="1"/>
          </p:cNvSpPr>
          <p:nvPr/>
        </p:nvSpPr>
        <p:spPr bwMode="auto">
          <a:xfrm flipH="1" flipV="1">
            <a:off x="7308304" y="4581128"/>
            <a:ext cx="64807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73" name="Line 89"/>
          <p:cNvSpPr>
            <a:spLocks noChangeShapeType="1"/>
          </p:cNvSpPr>
          <p:nvPr/>
        </p:nvSpPr>
        <p:spPr bwMode="auto">
          <a:xfrm flipH="1" flipV="1">
            <a:off x="7308305" y="5445224"/>
            <a:ext cx="64807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74" name="Line 89"/>
          <p:cNvSpPr>
            <a:spLocks noChangeShapeType="1"/>
          </p:cNvSpPr>
          <p:nvPr/>
        </p:nvSpPr>
        <p:spPr bwMode="auto">
          <a:xfrm flipH="1" flipV="1">
            <a:off x="7956376" y="4581128"/>
            <a:ext cx="0" cy="864096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75" name="Line 89"/>
          <p:cNvSpPr>
            <a:spLocks noChangeShapeType="1"/>
          </p:cNvSpPr>
          <p:nvPr/>
        </p:nvSpPr>
        <p:spPr bwMode="auto">
          <a:xfrm flipH="1" flipV="1">
            <a:off x="7956375" y="4581128"/>
            <a:ext cx="648072" cy="43204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76" name="Line 89"/>
          <p:cNvSpPr>
            <a:spLocks noChangeShapeType="1"/>
          </p:cNvSpPr>
          <p:nvPr/>
        </p:nvSpPr>
        <p:spPr bwMode="auto">
          <a:xfrm flipH="1">
            <a:off x="7956376" y="5013176"/>
            <a:ext cx="648070" cy="43204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77" name="Line 89"/>
          <p:cNvSpPr>
            <a:spLocks noChangeShapeType="1"/>
          </p:cNvSpPr>
          <p:nvPr/>
        </p:nvSpPr>
        <p:spPr bwMode="auto">
          <a:xfrm flipH="1">
            <a:off x="6372200" y="4365104"/>
            <a:ext cx="50405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78" name="Line 89"/>
          <p:cNvSpPr>
            <a:spLocks noChangeShapeType="1"/>
          </p:cNvSpPr>
          <p:nvPr/>
        </p:nvSpPr>
        <p:spPr bwMode="auto">
          <a:xfrm>
            <a:off x="6372200" y="4365104"/>
            <a:ext cx="360040" cy="576064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79" name="Oval 96"/>
          <p:cNvSpPr>
            <a:spLocks noChangeArrowheads="1"/>
          </p:cNvSpPr>
          <p:nvPr/>
        </p:nvSpPr>
        <p:spPr bwMode="auto">
          <a:xfrm>
            <a:off x="6228184" y="4221088"/>
            <a:ext cx="288031" cy="28803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19050" algn="ctr">
            <a:solidFill>
              <a:schemeClr val="tx1"/>
            </a:solidFill>
            <a:round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/>
          <a:lstStyle/>
          <a:p>
            <a:pPr>
              <a:defRPr/>
            </a:pPr>
            <a:endParaRPr lang="ja-JP" altLang="en-US">
              <a:ea typeface="ＭＳ Ｐゴシック" charset="-128"/>
            </a:endParaRPr>
          </a:p>
        </p:txBody>
      </p:sp>
      <p:sp>
        <p:nvSpPr>
          <p:cNvPr id="80" name="Oval 96"/>
          <p:cNvSpPr>
            <a:spLocks noChangeArrowheads="1"/>
          </p:cNvSpPr>
          <p:nvPr/>
        </p:nvSpPr>
        <p:spPr bwMode="auto">
          <a:xfrm>
            <a:off x="6732241" y="4221088"/>
            <a:ext cx="288031" cy="28803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19050" algn="ctr">
            <a:solidFill>
              <a:schemeClr val="tx1"/>
            </a:solidFill>
            <a:round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/>
          <a:lstStyle/>
          <a:p>
            <a:pPr>
              <a:defRPr/>
            </a:pPr>
            <a:endParaRPr lang="ja-JP" altLang="en-US">
              <a:ea typeface="ＭＳ Ｐゴシック" charset="-128"/>
            </a:endParaRPr>
          </a:p>
        </p:txBody>
      </p:sp>
      <p:sp>
        <p:nvSpPr>
          <p:cNvPr id="81" name="Oval 96"/>
          <p:cNvSpPr>
            <a:spLocks noChangeArrowheads="1"/>
          </p:cNvSpPr>
          <p:nvPr/>
        </p:nvSpPr>
        <p:spPr bwMode="auto">
          <a:xfrm>
            <a:off x="6588224" y="4797152"/>
            <a:ext cx="288031" cy="288032"/>
          </a:xfrm>
          <a:prstGeom prst="ellipse">
            <a:avLst/>
          </a:prstGeom>
          <a:solidFill>
            <a:srgbClr val="006600"/>
          </a:solidFill>
          <a:ln w="19050" algn="ctr">
            <a:solidFill>
              <a:schemeClr val="tx1"/>
            </a:solidFill>
            <a:round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0" tIns="0" rIns="0" bIns="72000" anchor="ctr"/>
          <a:lstStyle/>
          <a:p>
            <a:pPr algn="ctr">
              <a:defRPr/>
            </a:pPr>
            <a:r>
              <a:rPr lang="en-US" altLang="ja-JP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s</a:t>
            </a:r>
            <a:endParaRPr lang="ja-JP" altLang="en-US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ＭＳ Ｐゴシック" charset="-128"/>
            </a:endParaRPr>
          </a:p>
        </p:txBody>
      </p:sp>
      <p:sp>
        <p:nvSpPr>
          <p:cNvPr id="82" name="Oval 96"/>
          <p:cNvSpPr>
            <a:spLocks noChangeArrowheads="1"/>
          </p:cNvSpPr>
          <p:nvPr/>
        </p:nvSpPr>
        <p:spPr bwMode="auto">
          <a:xfrm>
            <a:off x="7164289" y="5301208"/>
            <a:ext cx="288031" cy="28803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19050" algn="ctr">
            <a:solidFill>
              <a:schemeClr val="tx1"/>
            </a:solidFill>
            <a:round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/>
          <a:lstStyle/>
          <a:p>
            <a:pPr>
              <a:defRPr/>
            </a:pPr>
            <a:endParaRPr lang="ja-JP" altLang="en-US">
              <a:ea typeface="ＭＳ Ｐゴシック" charset="-128"/>
            </a:endParaRPr>
          </a:p>
        </p:txBody>
      </p:sp>
      <p:sp>
        <p:nvSpPr>
          <p:cNvPr id="83" name="Oval 96"/>
          <p:cNvSpPr>
            <a:spLocks noChangeArrowheads="1"/>
          </p:cNvSpPr>
          <p:nvPr/>
        </p:nvSpPr>
        <p:spPr bwMode="auto">
          <a:xfrm>
            <a:off x="7812361" y="5301208"/>
            <a:ext cx="288031" cy="28803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19050" algn="ctr">
            <a:solidFill>
              <a:schemeClr val="tx1"/>
            </a:solidFill>
            <a:round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/>
          <a:lstStyle/>
          <a:p>
            <a:pPr>
              <a:defRPr/>
            </a:pPr>
            <a:endParaRPr lang="ja-JP" altLang="en-US">
              <a:ea typeface="ＭＳ Ｐゴシック" charset="-128"/>
            </a:endParaRPr>
          </a:p>
        </p:txBody>
      </p:sp>
      <p:sp>
        <p:nvSpPr>
          <p:cNvPr id="84" name="Oval 96"/>
          <p:cNvSpPr>
            <a:spLocks noChangeArrowheads="1"/>
          </p:cNvSpPr>
          <p:nvPr/>
        </p:nvSpPr>
        <p:spPr bwMode="auto">
          <a:xfrm>
            <a:off x="7812360" y="4437112"/>
            <a:ext cx="288031" cy="28803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19050" algn="ctr">
            <a:solidFill>
              <a:schemeClr val="tx1"/>
            </a:solidFill>
            <a:round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/>
          <a:lstStyle/>
          <a:p>
            <a:pPr>
              <a:defRPr/>
            </a:pPr>
            <a:endParaRPr lang="ja-JP" altLang="en-US">
              <a:ea typeface="ＭＳ Ｐゴシック" charset="-128"/>
            </a:endParaRPr>
          </a:p>
        </p:txBody>
      </p:sp>
      <p:sp>
        <p:nvSpPr>
          <p:cNvPr id="85" name="Oval 96"/>
          <p:cNvSpPr>
            <a:spLocks noChangeArrowheads="1"/>
          </p:cNvSpPr>
          <p:nvPr/>
        </p:nvSpPr>
        <p:spPr bwMode="auto">
          <a:xfrm>
            <a:off x="7164289" y="4437112"/>
            <a:ext cx="288031" cy="28803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19050" algn="ctr">
            <a:solidFill>
              <a:schemeClr val="tx1"/>
            </a:solidFill>
            <a:round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/>
          <a:lstStyle/>
          <a:p>
            <a:pPr>
              <a:defRPr/>
            </a:pPr>
            <a:endParaRPr lang="ja-JP" altLang="en-US">
              <a:ea typeface="ＭＳ Ｐゴシック" charset="-128"/>
            </a:endParaRPr>
          </a:p>
        </p:txBody>
      </p:sp>
      <p:sp>
        <p:nvSpPr>
          <p:cNvPr id="86" name="Oval 96"/>
          <p:cNvSpPr>
            <a:spLocks noChangeArrowheads="1"/>
          </p:cNvSpPr>
          <p:nvPr/>
        </p:nvSpPr>
        <p:spPr bwMode="auto">
          <a:xfrm>
            <a:off x="8460432" y="4869160"/>
            <a:ext cx="288031" cy="288032"/>
          </a:xfrm>
          <a:prstGeom prst="ellipse">
            <a:avLst/>
          </a:prstGeom>
          <a:solidFill>
            <a:srgbClr val="006600"/>
          </a:solidFill>
          <a:ln w="19050" algn="ctr">
            <a:solidFill>
              <a:schemeClr val="tx1"/>
            </a:solidFill>
            <a:round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0" tIns="0" rIns="0" bIns="72000" anchor="ctr"/>
          <a:lstStyle/>
          <a:p>
            <a:pPr algn="ctr">
              <a:defRPr/>
            </a:pPr>
            <a:r>
              <a:rPr lang="en-US" altLang="ja-JP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t</a:t>
            </a:r>
            <a:endParaRPr lang="ja-JP" altLang="en-US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02441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Time Complexity</a:t>
            </a:r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95536" y="1124744"/>
            <a:ext cx="8208912" cy="1296144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Test of the validity of the edge takes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O(|V|) </a:t>
            </a:r>
            <a:r>
              <a:rPr lang="en-US" altLang="ja-JP" sz="2400" dirty="0" smtClean="0"/>
              <a:t>time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dirty="0" smtClean="0"/>
              <a:t>    at most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O(|E|) </a:t>
            </a:r>
            <a:r>
              <a:rPr lang="en-US" altLang="ja-JP" sz="2400" dirty="0" smtClean="0"/>
              <a:t>repetitions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b="1" dirty="0" smtClean="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An iteration takes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O(|E||E|) </a:t>
            </a:r>
            <a:r>
              <a:rPr lang="en-US" altLang="ja-JP" sz="2400" dirty="0" smtClean="0"/>
              <a:t>time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b="1" dirty="0" smtClean="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b="1" dirty="0" smtClean="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altLang="ja-JP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Since #iterations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&lt; 2N</a:t>
            </a:r>
            <a:r>
              <a:rPr lang="en-US" altLang="ja-JP" sz="2400" dirty="0" smtClean="0"/>
              <a:t>, time per solution is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O(|E||E|)</a:t>
            </a:r>
            <a:endParaRPr lang="en-US" altLang="ja-JP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dirty="0" smtClean="0"/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altLang="ja-JP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Since the height of the recursion tree is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O(|V|)</a:t>
            </a:r>
            <a:r>
              <a:rPr lang="en-US" altLang="ja-JP" sz="2400" dirty="0" smtClean="0"/>
              <a:t>,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altLang="ja-JP" sz="2400" dirty="0" smtClean="0"/>
              <a:t>   the delay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O(|V||E|</a:t>
            </a:r>
            <a:r>
              <a:rPr lang="en-US" altLang="ja-JP" sz="2400" b="1" baseline="30000" dirty="0" smtClean="0">
                <a:solidFill>
                  <a:srgbClr val="0000FF"/>
                </a:solidFill>
              </a:rPr>
              <a:t>2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)</a:t>
            </a:r>
            <a:endParaRPr lang="en-US" altLang="ja-JP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9" name="Line 89"/>
          <p:cNvSpPr>
            <a:spLocks noChangeShapeType="1"/>
          </p:cNvSpPr>
          <p:nvPr/>
        </p:nvSpPr>
        <p:spPr bwMode="auto">
          <a:xfrm flipH="1">
            <a:off x="6732240" y="1916832"/>
            <a:ext cx="144016" cy="576064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70" name="Line 89"/>
          <p:cNvSpPr>
            <a:spLocks noChangeShapeType="1"/>
          </p:cNvSpPr>
          <p:nvPr/>
        </p:nvSpPr>
        <p:spPr bwMode="auto">
          <a:xfrm flipH="1">
            <a:off x="6732240" y="2132856"/>
            <a:ext cx="576064" cy="36004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71" name="Line 89"/>
          <p:cNvSpPr>
            <a:spLocks noChangeShapeType="1"/>
          </p:cNvSpPr>
          <p:nvPr/>
        </p:nvSpPr>
        <p:spPr bwMode="auto">
          <a:xfrm flipH="1" flipV="1">
            <a:off x="7308303" y="2132856"/>
            <a:ext cx="1" cy="864096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72" name="Line 89"/>
          <p:cNvSpPr>
            <a:spLocks noChangeShapeType="1"/>
          </p:cNvSpPr>
          <p:nvPr/>
        </p:nvSpPr>
        <p:spPr bwMode="auto">
          <a:xfrm flipH="1" flipV="1">
            <a:off x="7308304" y="2132856"/>
            <a:ext cx="64807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73" name="Line 89"/>
          <p:cNvSpPr>
            <a:spLocks noChangeShapeType="1"/>
          </p:cNvSpPr>
          <p:nvPr/>
        </p:nvSpPr>
        <p:spPr bwMode="auto">
          <a:xfrm flipH="1" flipV="1">
            <a:off x="7308305" y="2996952"/>
            <a:ext cx="64807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74" name="Line 89"/>
          <p:cNvSpPr>
            <a:spLocks noChangeShapeType="1"/>
          </p:cNvSpPr>
          <p:nvPr/>
        </p:nvSpPr>
        <p:spPr bwMode="auto">
          <a:xfrm flipH="1" flipV="1">
            <a:off x="7956376" y="2132856"/>
            <a:ext cx="0" cy="864096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75" name="Line 89"/>
          <p:cNvSpPr>
            <a:spLocks noChangeShapeType="1"/>
          </p:cNvSpPr>
          <p:nvPr/>
        </p:nvSpPr>
        <p:spPr bwMode="auto">
          <a:xfrm flipH="1" flipV="1">
            <a:off x="7956375" y="2132856"/>
            <a:ext cx="648072" cy="43204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76" name="Line 89"/>
          <p:cNvSpPr>
            <a:spLocks noChangeShapeType="1"/>
          </p:cNvSpPr>
          <p:nvPr/>
        </p:nvSpPr>
        <p:spPr bwMode="auto">
          <a:xfrm flipH="1">
            <a:off x="7956376" y="2564904"/>
            <a:ext cx="648070" cy="43204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77" name="Line 89"/>
          <p:cNvSpPr>
            <a:spLocks noChangeShapeType="1"/>
          </p:cNvSpPr>
          <p:nvPr/>
        </p:nvSpPr>
        <p:spPr bwMode="auto">
          <a:xfrm flipH="1">
            <a:off x="6372200" y="1916832"/>
            <a:ext cx="50405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78" name="Line 89"/>
          <p:cNvSpPr>
            <a:spLocks noChangeShapeType="1"/>
          </p:cNvSpPr>
          <p:nvPr/>
        </p:nvSpPr>
        <p:spPr bwMode="auto">
          <a:xfrm>
            <a:off x="6372200" y="1916832"/>
            <a:ext cx="360040" cy="576064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79" name="Oval 96"/>
          <p:cNvSpPr>
            <a:spLocks noChangeArrowheads="1"/>
          </p:cNvSpPr>
          <p:nvPr/>
        </p:nvSpPr>
        <p:spPr bwMode="auto">
          <a:xfrm>
            <a:off x="6228184" y="1772816"/>
            <a:ext cx="288031" cy="28803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19050" algn="ctr">
            <a:solidFill>
              <a:schemeClr val="tx1"/>
            </a:solidFill>
            <a:round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/>
          <a:lstStyle/>
          <a:p>
            <a:pPr>
              <a:defRPr/>
            </a:pPr>
            <a:endParaRPr lang="ja-JP" altLang="en-US">
              <a:ea typeface="ＭＳ Ｐゴシック" charset="-128"/>
            </a:endParaRPr>
          </a:p>
        </p:txBody>
      </p:sp>
      <p:sp>
        <p:nvSpPr>
          <p:cNvPr id="80" name="Oval 96"/>
          <p:cNvSpPr>
            <a:spLocks noChangeArrowheads="1"/>
          </p:cNvSpPr>
          <p:nvPr/>
        </p:nvSpPr>
        <p:spPr bwMode="auto">
          <a:xfrm>
            <a:off x="6732241" y="1772816"/>
            <a:ext cx="288031" cy="28803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19050" algn="ctr">
            <a:solidFill>
              <a:schemeClr val="tx1"/>
            </a:solidFill>
            <a:round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/>
          <a:lstStyle/>
          <a:p>
            <a:pPr>
              <a:defRPr/>
            </a:pPr>
            <a:endParaRPr lang="ja-JP" altLang="en-US">
              <a:ea typeface="ＭＳ Ｐゴシック" charset="-128"/>
            </a:endParaRPr>
          </a:p>
        </p:txBody>
      </p:sp>
      <p:sp>
        <p:nvSpPr>
          <p:cNvPr id="81" name="Oval 96"/>
          <p:cNvSpPr>
            <a:spLocks noChangeArrowheads="1"/>
          </p:cNvSpPr>
          <p:nvPr/>
        </p:nvSpPr>
        <p:spPr bwMode="auto">
          <a:xfrm>
            <a:off x="6588224" y="2348880"/>
            <a:ext cx="288031" cy="288032"/>
          </a:xfrm>
          <a:prstGeom prst="ellipse">
            <a:avLst/>
          </a:prstGeom>
          <a:solidFill>
            <a:srgbClr val="006600"/>
          </a:solidFill>
          <a:ln w="19050" algn="ctr">
            <a:solidFill>
              <a:schemeClr val="tx1"/>
            </a:solidFill>
            <a:round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0" tIns="0" rIns="0" bIns="72000" anchor="ctr"/>
          <a:lstStyle/>
          <a:p>
            <a:pPr algn="ctr">
              <a:defRPr/>
            </a:pPr>
            <a:r>
              <a:rPr lang="en-US" altLang="ja-JP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s</a:t>
            </a:r>
            <a:endParaRPr lang="ja-JP" altLang="en-US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ＭＳ Ｐゴシック" charset="-128"/>
            </a:endParaRPr>
          </a:p>
        </p:txBody>
      </p:sp>
      <p:sp>
        <p:nvSpPr>
          <p:cNvPr id="82" name="Oval 96"/>
          <p:cNvSpPr>
            <a:spLocks noChangeArrowheads="1"/>
          </p:cNvSpPr>
          <p:nvPr/>
        </p:nvSpPr>
        <p:spPr bwMode="auto">
          <a:xfrm>
            <a:off x="7164289" y="2852936"/>
            <a:ext cx="288031" cy="28803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19050" algn="ctr">
            <a:solidFill>
              <a:schemeClr val="tx1"/>
            </a:solidFill>
            <a:round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/>
          <a:lstStyle/>
          <a:p>
            <a:pPr>
              <a:defRPr/>
            </a:pPr>
            <a:endParaRPr lang="ja-JP" altLang="en-US">
              <a:ea typeface="ＭＳ Ｐゴシック" charset="-128"/>
            </a:endParaRPr>
          </a:p>
        </p:txBody>
      </p:sp>
      <p:sp>
        <p:nvSpPr>
          <p:cNvPr id="83" name="Oval 96"/>
          <p:cNvSpPr>
            <a:spLocks noChangeArrowheads="1"/>
          </p:cNvSpPr>
          <p:nvPr/>
        </p:nvSpPr>
        <p:spPr bwMode="auto">
          <a:xfrm>
            <a:off x="7812361" y="2852936"/>
            <a:ext cx="288031" cy="28803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19050" algn="ctr">
            <a:solidFill>
              <a:schemeClr val="tx1"/>
            </a:solidFill>
            <a:round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/>
          <a:lstStyle/>
          <a:p>
            <a:pPr>
              <a:defRPr/>
            </a:pPr>
            <a:endParaRPr lang="ja-JP" altLang="en-US">
              <a:ea typeface="ＭＳ Ｐゴシック" charset="-128"/>
            </a:endParaRPr>
          </a:p>
        </p:txBody>
      </p:sp>
      <p:sp>
        <p:nvSpPr>
          <p:cNvPr id="84" name="Oval 96"/>
          <p:cNvSpPr>
            <a:spLocks noChangeArrowheads="1"/>
          </p:cNvSpPr>
          <p:nvPr/>
        </p:nvSpPr>
        <p:spPr bwMode="auto">
          <a:xfrm>
            <a:off x="7812360" y="1988840"/>
            <a:ext cx="288031" cy="28803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19050" algn="ctr">
            <a:solidFill>
              <a:schemeClr val="tx1"/>
            </a:solidFill>
            <a:round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/>
          <a:lstStyle/>
          <a:p>
            <a:pPr>
              <a:defRPr/>
            </a:pPr>
            <a:endParaRPr lang="ja-JP" altLang="en-US">
              <a:ea typeface="ＭＳ Ｐゴシック" charset="-128"/>
            </a:endParaRPr>
          </a:p>
        </p:txBody>
      </p:sp>
      <p:sp>
        <p:nvSpPr>
          <p:cNvPr id="85" name="Oval 96"/>
          <p:cNvSpPr>
            <a:spLocks noChangeArrowheads="1"/>
          </p:cNvSpPr>
          <p:nvPr/>
        </p:nvSpPr>
        <p:spPr bwMode="auto">
          <a:xfrm>
            <a:off x="7164289" y="1988840"/>
            <a:ext cx="288031" cy="28803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19050" algn="ctr">
            <a:solidFill>
              <a:schemeClr val="tx1"/>
            </a:solidFill>
            <a:round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/>
          <a:lstStyle/>
          <a:p>
            <a:pPr>
              <a:defRPr/>
            </a:pPr>
            <a:endParaRPr lang="ja-JP" altLang="en-US">
              <a:ea typeface="ＭＳ Ｐゴシック" charset="-128"/>
            </a:endParaRPr>
          </a:p>
        </p:txBody>
      </p:sp>
      <p:sp>
        <p:nvSpPr>
          <p:cNvPr id="86" name="Oval 96"/>
          <p:cNvSpPr>
            <a:spLocks noChangeArrowheads="1"/>
          </p:cNvSpPr>
          <p:nvPr/>
        </p:nvSpPr>
        <p:spPr bwMode="auto">
          <a:xfrm>
            <a:off x="8460432" y="2420888"/>
            <a:ext cx="288031" cy="288032"/>
          </a:xfrm>
          <a:prstGeom prst="ellipse">
            <a:avLst/>
          </a:prstGeom>
          <a:solidFill>
            <a:srgbClr val="006600"/>
          </a:solidFill>
          <a:ln w="19050" algn="ctr">
            <a:solidFill>
              <a:schemeClr val="tx1"/>
            </a:solidFill>
            <a:round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0" tIns="0" rIns="0" bIns="72000" anchor="ctr"/>
          <a:lstStyle/>
          <a:p>
            <a:pPr algn="ctr">
              <a:defRPr/>
            </a:pPr>
            <a:r>
              <a:rPr lang="en-US" altLang="ja-JP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t</a:t>
            </a:r>
            <a:endParaRPr lang="ja-JP" altLang="en-US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57032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Pseudo Code for </a:t>
            </a:r>
            <a:r>
              <a:rPr lang="en-US" altLang="ja-JP" sz="3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st</a:t>
            </a: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-paths</a:t>
            </a:r>
          </a:p>
        </p:txBody>
      </p:sp>
      <p:sp>
        <p:nvSpPr>
          <p:cNvPr id="38" name="Line 89"/>
          <p:cNvSpPr>
            <a:spLocks noChangeShapeType="1"/>
          </p:cNvSpPr>
          <p:nvPr/>
        </p:nvSpPr>
        <p:spPr bwMode="auto">
          <a:xfrm flipH="1" flipV="1">
            <a:off x="7559824" y="2564904"/>
            <a:ext cx="1" cy="864096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39" name="Line 89"/>
          <p:cNvSpPr>
            <a:spLocks noChangeShapeType="1"/>
          </p:cNvSpPr>
          <p:nvPr/>
        </p:nvSpPr>
        <p:spPr bwMode="auto">
          <a:xfrm flipH="1" flipV="1">
            <a:off x="7559825" y="2564904"/>
            <a:ext cx="64807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40" name="Line 89"/>
          <p:cNvSpPr>
            <a:spLocks noChangeShapeType="1"/>
          </p:cNvSpPr>
          <p:nvPr/>
        </p:nvSpPr>
        <p:spPr bwMode="auto">
          <a:xfrm flipH="1" flipV="1">
            <a:off x="7559826" y="3429000"/>
            <a:ext cx="64807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41" name="Line 89"/>
          <p:cNvSpPr>
            <a:spLocks noChangeShapeType="1"/>
          </p:cNvSpPr>
          <p:nvPr/>
        </p:nvSpPr>
        <p:spPr bwMode="auto">
          <a:xfrm flipH="1" flipV="1">
            <a:off x="8207897" y="2564904"/>
            <a:ext cx="0" cy="864096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42" name="Line 89"/>
          <p:cNvSpPr>
            <a:spLocks noChangeShapeType="1"/>
          </p:cNvSpPr>
          <p:nvPr/>
        </p:nvSpPr>
        <p:spPr bwMode="auto">
          <a:xfrm flipH="1" flipV="1">
            <a:off x="8207896" y="2564904"/>
            <a:ext cx="396552" cy="43204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43" name="Line 89"/>
          <p:cNvSpPr>
            <a:spLocks noChangeShapeType="1"/>
          </p:cNvSpPr>
          <p:nvPr/>
        </p:nvSpPr>
        <p:spPr bwMode="auto">
          <a:xfrm flipH="1">
            <a:off x="8207897" y="2996952"/>
            <a:ext cx="396551" cy="43204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44" name="Oval 96"/>
          <p:cNvSpPr>
            <a:spLocks noChangeArrowheads="1"/>
          </p:cNvSpPr>
          <p:nvPr/>
        </p:nvSpPr>
        <p:spPr bwMode="auto">
          <a:xfrm>
            <a:off x="7380312" y="2420888"/>
            <a:ext cx="288031" cy="288032"/>
          </a:xfrm>
          <a:prstGeom prst="ellipse">
            <a:avLst/>
          </a:prstGeom>
          <a:solidFill>
            <a:srgbClr val="006600"/>
          </a:solidFill>
          <a:ln w="19050" algn="ctr">
            <a:solidFill>
              <a:schemeClr val="tx1"/>
            </a:solidFill>
            <a:round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0" tIns="0" rIns="0" bIns="72000" anchor="ctr"/>
          <a:lstStyle/>
          <a:p>
            <a:pPr algn="ctr">
              <a:defRPr/>
            </a:pPr>
            <a:r>
              <a:rPr lang="en-US" altLang="ja-JP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s</a:t>
            </a:r>
            <a:endParaRPr lang="ja-JP" altLang="en-US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ＭＳ Ｐゴシック" charset="-128"/>
            </a:endParaRPr>
          </a:p>
        </p:txBody>
      </p:sp>
      <p:sp>
        <p:nvSpPr>
          <p:cNvPr id="45" name="Oval 96"/>
          <p:cNvSpPr>
            <a:spLocks noChangeArrowheads="1"/>
          </p:cNvSpPr>
          <p:nvPr/>
        </p:nvSpPr>
        <p:spPr bwMode="auto">
          <a:xfrm>
            <a:off x="7415810" y="3284984"/>
            <a:ext cx="288031" cy="28803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19050" algn="ctr">
            <a:solidFill>
              <a:schemeClr val="tx1"/>
            </a:solidFill>
            <a:round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/>
          <a:lstStyle/>
          <a:p>
            <a:pPr>
              <a:defRPr/>
            </a:pPr>
            <a:endParaRPr lang="ja-JP" altLang="en-US">
              <a:ea typeface="ＭＳ Ｐゴシック" charset="-128"/>
            </a:endParaRPr>
          </a:p>
        </p:txBody>
      </p:sp>
      <p:sp>
        <p:nvSpPr>
          <p:cNvPr id="46" name="Oval 96"/>
          <p:cNvSpPr>
            <a:spLocks noChangeArrowheads="1"/>
          </p:cNvSpPr>
          <p:nvPr/>
        </p:nvSpPr>
        <p:spPr bwMode="auto">
          <a:xfrm>
            <a:off x="8063882" y="3284984"/>
            <a:ext cx="288031" cy="28803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19050" algn="ctr">
            <a:solidFill>
              <a:schemeClr val="tx1"/>
            </a:solidFill>
            <a:round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/>
          <a:lstStyle/>
          <a:p>
            <a:pPr>
              <a:defRPr/>
            </a:pPr>
            <a:endParaRPr lang="ja-JP" altLang="en-US">
              <a:ea typeface="ＭＳ Ｐゴシック" charset="-128"/>
            </a:endParaRPr>
          </a:p>
        </p:txBody>
      </p:sp>
      <p:sp>
        <p:nvSpPr>
          <p:cNvPr id="47" name="Oval 96"/>
          <p:cNvSpPr>
            <a:spLocks noChangeArrowheads="1"/>
          </p:cNvSpPr>
          <p:nvPr/>
        </p:nvSpPr>
        <p:spPr bwMode="auto">
          <a:xfrm>
            <a:off x="8063881" y="2420888"/>
            <a:ext cx="288031" cy="28803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19050" algn="ctr">
            <a:solidFill>
              <a:schemeClr val="tx1"/>
            </a:solidFill>
            <a:round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/>
          <a:lstStyle/>
          <a:p>
            <a:pPr>
              <a:defRPr/>
            </a:pPr>
            <a:endParaRPr lang="ja-JP" altLang="en-US">
              <a:ea typeface="ＭＳ Ｐゴシック" charset="-128"/>
            </a:endParaRPr>
          </a:p>
        </p:txBody>
      </p:sp>
      <p:sp>
        <p:nvSpPr>
          <p:cNvPr id="48" name="Oval 96"/>
          <p:cNvSpPr>
            <a:spLocks noChangeArrowheads="1"/>
          </p:cNvSpPr>
          <p:nvPr/>
        </p:nvSpPr>
        <p:spPr bwMode="auto">
          <a:xfrm>
            <a:off x="8460432" y="2852936"/>
            <a:ext cx="288031" cy="288032"/>
          </a:xfrm>
          <a:prstGeom prst="ellipse">
            <a:avLst/>
          </a:prstGeom>
          <a:solidFill>
            <a:srgbClr val="006600"/>
          </a:solidFill>
          <a:ln w="19050" algn="ctr">
            <a:solidFill>
              <a:schemeClr val="tx1"/>
            </a:solidFill>
            <a:round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0" tIns="0" rIns="0" bIns="72000" anchor="ctr"/>
          <a:lstStyle/>
          <a:p>
            <a:pPr algn="ctr">
              <a:defRPr/>
            </a:pPr>
            <a:r>
              <a:rPr lang="en-US" altLang="ja-JP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t</a:t>
            </a:r>
            <a:endParaRPr lang="ja-JP" altLang="en-US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ＭＳ Ｐゴシック" charset="-128"/>
            </a:endParaRPr>
          </a:p>
        </p:txBody>
      </p:sp>
      <p:sp>
        <p:nvSpPr>
          <p:cNvPr id="49" name="Line 89"/>
          <p:cNvSpPr>
            <a:spLocks noChangeShapeType="1"/>
          </p:cNvSpPr>
          <p:nvPr/>
        </p:nvSpPr>
        <p:spPr bwMode="auto">
          <a:xfrm flipH="1" flipV="1">
            <a:off x="6876255" y="4725144"/>
            <a:ext cx="576065" cy="504056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50" name="Line 89"/>
          <p:cNvSpPr>
            <a:spLocks noChangeShapeType="1"/>
          </p:cNvSpPr>
          <p:nvPr/>
        </p:nvSpPr>
        <p:spPr bwMode="auto">
          <a:xfrm flipH="1">
            <a:off x="6876257" y="4149080"/>
            <a:ext cx="144016" cy="576064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51" name="Line 89"/>
          <p:cNvSpPr>
            <a:spLocks noChangeShapeType="1"/>
          </p:cNvSpPr>
          <p:nvPr/>
        </p:nvSpPr>
        <p:spPr bwMode="auto">
          <a:xfrm flipH="1">
            <a:off x="6876257" y="4365104"/>
            <a:ext cx="576064" cy="360040"/>
          </a:xfrm>
          <a:prstGeom prst="line">
            <a:avLst/>
          </a:prstGeom>
          <a:noFill/>
          <a:ln w="31750">
            <a:solidFill>
              <a:srgbClr val="FF0000"/>
            </a:solidFill>
            <a:prstDash val="sysDot"/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52" name="Line 89"/>
          <p:cNvSpPr>
            <a:spLocks noChangeShapeType="1"/>
          </p:cNvSpPr>
          <p:nvPr/>
        </p:nvSpPr>
        <p:spPr bwMode="auto">
          <a:xfrm flipH="1" flipV="1">
            <a:off x="7452320" y="4365104"/>
            <a:ext cx="1" cy="864096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53" name="Line 89"/>
          <p:cNvSpPr>
            <a:spLocks noChangeShapeType="1"/>
          </p:cNvSpPr>
          <p:nvPr/>
        </p:nvSpPr>
        <p:spPr bwMode="auto">
          <a:xfrm flipH="1" flipV="1">
            <a:off x="7452321" y="4365104"/>
            <a:ext cx="64807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54" name="Line 89"/>
          <p:cNvSpPr>
            <a:spLocks noChangeShapeType="1"/>
          </p:cNvSpPr>
          <p:nvPr/>
        </p:nvSpPr>
        <p:spPr bwMode="auto">
          <a:xfrm flipH="1" flipV="1">
            <a:off x="7452322" y="5229200"/>
            <a:ext cx="64807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55" name="Line 89"/>
          <p:cNvSpPr>
            <a:spLocks noChangeShapeType="1"/>
          </p:cNvSpPr>
          <p:nvPr/>
        </p:nvSpPr>
        <p:spPr bwMode="auto">
          <a:xfrm flipH="1" flipV="1">
            <a:off x="8100393" y="4365104"/>
            <a:ext cx="0" cy="864096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56" name="Line 89"/>
          <p:cNvSpPr>
            <a:spLocks noChangeShapeType="1"/>
          </p:cNvSpPr>
          <p:nvPr/>
        </p:nvSpPr>
        <p:spPr bwMode="auto">
          <a:xfrm flipH="1" flipV="1">
            <a:off x="8100392" y="4365104"/>
            <a:ext cx="648072" cy="43204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57" name="Line 89"/>
          <p:cNvSpPr>
            <a:spLocks noChangeShapeType="1"/>
          </p:cNvSpPr>
          <p:nvPr/>
        </p:nvSpPr>
        <p:spPr bwMode="auto">
          <a:xfrm flipH="1">
            <a:off x="8100393" y="4797152"/>
            <a:ext cx="648070" cy="43204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58" name="Line 89"/>
          <p:cNvSpPr>
            <a:spLocks noChangeShapeType="1"/>
          </p:cNvSpPr>
          <p:nvPr/>
        </p:nvSpPr>
        <p:spPr bwMode="auto">
          <a:xfrm flipH="1">
            <a:off x="6516217" y="4149080"/>
            <a:ext cx="50405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59" name="Line 89"/>
          <p:cNvSpPr>
            <a:spLocks noChangeShapeType="1"/>
          </p:cNvSpPr>
          <p:nvPr/>
        </p:nvSpPr>
        <p:spPr bwMode="auto">
          <a:xfrm>
            <a:off x="6516217" y="4149080"/>
            <a:ext cx="360040" cy="576064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60" name="Oval 96"/>
          <p:cNvSpPr>
            <a:spLocks noChangeArrowheads="1"/>
          </p:cNvSpPr>
          <p:nvPr/>
        </p:nvSpPr>
        <p:spPr bwMode="auto">
          <a:xfrm>
            <a:off x="6372201" y="4005064"/>
            <a:ext cx="288031" cy="28803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19050" algn="ctr">
            <a:solidFill>
              <a:schemeClr val="tx1"/>
            </a:solidFill>
            <a:round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/>
          <a:lstStyle/>
          <a:p>
            <a:pPr>
              <a:defRPr/>
            </a:pPr>
            <a:endParaRPr lang="ja-JP" altLang="en-US">
              <a:ea typeface="ＭＳ Ｐゴシック" charset="-128"/>
            </a:endParaRPr>
          </a:p>
        </p:txBody>
      </p:sp>
      <p:sp>
        <p:nvSpPr>
          <p:cNvPr id="61" name="Oval 96"/>
          <p:cNvSpPr>
            <a:spLocks noChangeArrowheads="1"/>
          </p:cNvSpPr>
          <p:nvPr/>
        </p:nvSpPr>
        <p:spPr bwMode="auto">
          <a:xfrm>
            <a:off x="6876258" y="4005064"/>
            <a:ext cx="288031" cy="28803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19050" algn="ctr">
            <a:solidFill>
              <a:schemeClr val="tx1"/>
            </a:solidFill>
            <a:round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/>
          <a:lstStyle/>
          <a:p>
            <a:pPr>
              <a:defRPr/>
            </a:pPr>
            <a:endParaRPr lang="ja-JP" altLang="en-US">
              <a:ea typeface="ＭＳ Ｐゴシック" charset="-128"/>
            </a:endParaRPr>
          </a:p>
        </p:txBody>
      </p:sp>
      <p:sp>
        <p:nvSpPr>
          <p:cNvPr id="62" name="Oval 96"/>
          <p:cNvSpPr>
            <a:spLocks noChangeArrowheads="1"/>
          </p:cNvSpPr>
          <p:nvPr/>
        </p:nvSpPr>
        <p:spPr bwMode="auto">
          <a:xfrm>
            <a:off x="6732241" y="4581128"/>
            <a:ext cx="288031" cy="288032"/>
          </a:xfrm>
          <a:prstGeom prst="ellipse">
            <a:avLst/>
          </a:prstGeom>
          <a:solidFill>
            <a:srgbClr val="006600"/>
          </a:solidFill>
          <a:ln w="19050" algn="ctr">
            <a:solidFill>
              <a:schemeClr val="tx1"/>
            </a:solidFill>
            <a:round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0" tIns="0" rIns="0" bIns="72000" anchor="ctr"/>
          <a:lstStyle/>
          <a:p>
            <a:pPr algn="ctr">
              <a:defRPr/>
            </a:pPr>
            <a:r>
              <a:rPr lang="en-US" altLang="ja-JP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s</a:t>
            </a:r>
            <a:endParaRPr lang="ja-JP" altLang="en-US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ＭＳ Ｐゴシック" charset="-128"/>
            </a:endParaRPr>
          </a:p>
        </p:txBody>
      </p:sp>
      <p:sp>
        <p:nvSpPr>
          <p:cNvPr id="63" name="Oval 96"/>
          <p:cNvSpPr>
            <a:spLocks noChangeArrowheads="1"/>
          </p:cNvSpPr>
          <p:nvPr/>
        </p:nvSpPr>
        <p:spPr bwMode="auto">
          <a:xfrm>
            <a:off x="7308305" y="5085184"/>
            <a:ext cx="288031" cy="28803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19050" algn="ctr">
            <a:solidFill>
              <a:schemeClr val="tx1"/>
            </a:solidFill>
            <a:round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/>
          <a:lstStyle/>
          <a:p>
            <a:pPr>
              <a:defRPr/>
            </a:pPr>
            <a:endParaRPr lang="ja-JP" altLang="en-US">
              <a:ea typeface="ＭＳ Ｐゴシック" charset="-128"/>
            </a:endParaRPr>
          </a:p>
        </p:txBody>
      </p:sp>
      <p:sp>
        <p:nvSpPr>
          <p:cNvPr id="64" name="Oval 96"/>
          <p:cNvSpPr>
            <a:spLocks noChangeArrowheads="1"/>
          </p:cNvSpPr>
          <p:nvPr/>
        </p:nvSpPr>
        <p:spPr bwMode="auto">
          <a:xfrm>
            <a:off x="7956378" y="5085184"/>
            <a:ext cx="288031" cy="28803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19050" algn="ctr">
            <a:solidFill>
              <a:schemeClr val="tx1"/>
            </a:solidFill>
            <a:round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/>
          <a:lstStyle/>
          <a:p>
            <a:pPr>
              <a:defRPr/>
            </a:pPr>
            <a:endParaRPr lang="ja-JP" altLang="en-US">
              <a:ea typeface="ＭＳ Ｐゴシック" charset="-128"/>
            </a:endParaRPr>
          </a:p>
        </p:txBody>
      </p:sp>
      <p:sp>
        <p:nvSpPr>
          <p:cNvPr id="65" name="Oval 96"/>
          <p:cNvSpPr>
            <a:spLocks noChangeArrowheads="1"/>
          </p:cNvSpPr>
          <p:nvPr/>
        </p:nvSpPr>
        <p:spPr bwMode="auto">
          <a:xfrm>
            <a:off x="7956377" y="4221088"/>
            <a:ext cx="288031" cy="28803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19050" algn="ctr">
            <a:solidFill>
              <a:schemeClr val="tx1"/>
            </a:solidFill>
            <a:round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/>
          <a:lstStyle/>
          <a:p>
            <a:pPr>
              <a:defRPr/>
            </a:pPr>
            <a:endParaRPr lang="ja-JP" altLang="en-US">
              <a:ea typeface="ＭＳ Ｐゴシック" charset="-128"/>
            </a:endParaRPr>
          </a:p>
        </p:txBody>
      </p:sp>
      <p:sp>
        <p:nvSpPr>
          <p:cNvPr id="66" name="Oval 96"/>
          <p:cNvSpPr>
            <a:spLocks noChangeArrowheads="1"/>
          </p:cNvSpPr>
          <p:nvPr/>
        </p:nvSpPr>
        <p:spPr bwMode="auto">
          <a:xfrm>
            <a:off x="7308306" y="4221088"/>
            <a:ext cx="288031" cy="28803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19050" algn="ctr">
            <a:solidFill>
              <a:schemeClr val="tx1"/>
            </a:solidFill>
            <a:round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/>
          <a:lstStyle/>
          <a:p>
            <a:pPr>
              <a:defRPr/>
            </a:pPr>
            <a:endParaRPr lang="ja-JP" altLang="en-US">
              <a:ea typeface="ＭＳ Ｐゴシック" charset="-128"/>
            </a:endParaRPr>
          </a:p>
        </p:txBody>
      </p:sp>
      <p:sp>
        <p:nvSpPr>
          <p:cNvPr id="67" name="Oval 96"/>
          <p:cNvSpPr>
            <a:spLocks noChangeArrowheads="1"/>
          </p:cNvSpPr>
          <p:nvPr/>
        </p:nvSpPr>
        <p:spPr bwMode="auto">
          <a:xfrm>
            <a:off x="8604449" y="4653136"/>
            <a:ext cx="288031" cy="288032"/>
          </a:xfrm>
          <a:prstGeom prst="ellipse">
            <a:avLst/>
          </a:prstGeom>
          <a:solidFill>
            <a:srgbClr val="006600"/>
          </a:solidFill>
          <a:ln w="19050" algn="ctr">
            <a:solidFill>
              <a:schemeClr val="tx1"/>
            </a:solidFill>
            <a:round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0" tIns="0" rIns="0" bIns="72000" anchor="ctr"/>
          <a:lstStyle/>
          <a:p>
            <a:pPr algn="ctr">
              <a:defRPr/>
            </a:pPr>
            <a:r>
              <a:rPr lang="en-US" altLang="ja-JP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t</a:t>
            </a:r>
            <a:endParaRPr lang="ja-JP" altLang="en-US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ＭＳ Ｐゴシック" charset="-128"/>
            </a:endParaRPr>
          </a:p>
        </p:txBody>
      </p:sp>
      <p:sp>
        <p:nvSpPr>
          <p:cNvPr id="34" name="Rectangle 3"/>
          <p:cNvSpPr txBox="1">
            <a:spLocks noChangeArrowheads="1"/>
          </p:cNvSpPr>
          <p:nvPr/>
        </p:nvSpPr>
        <p:spPr bwMode="auto">
          <a:xfrm>
            <a:off x="467544" y="1484784"/>
            <a:ext cx="5472608" cy="3456384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0"/>
          </a:gradFill>
          <a:ln w="19050">
            <a:solidFill>
              <a:srgbClr val="990033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ts val="600"/>
              </a:spcBef>
              <a:buFontTx/>
              <a:buNone/>
              <a:defRPr/>
            </a:pPr>
            <a:r>
              <a:rPr lang="en-US" altLang="ja-JP" sz="2000" b="1" dirty="0" err="1" smtClean="0">
                <a:solidFill>
                  <a:srgbClr val="006600"/>
                </a:solidFill>
              </a:rPr>
              <a:t>Enum_st</a:t>
            </a:r>
            <a:r>
              <a:rPr lang="en-US" altLang="ja-JP" sz="2000" b="1" dirty="0" smtClean="0">
                <a:solidFill>
                  <a:srgbClr val="006600"/>
                </a:solidFill>
              </a:rPr>
              <a:t>-path</a:t>
            </a:r>
            <a:r>
              <a:rPr lang="en-US" altLang="ja-JP" sz="20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000" dirty="0" smtClean="0"/>
              <a:t>(</a:t>
            </a:r>
            <a:r>
              <a:rPr lang="en-US" altLang="ja-JP" sz="2000" b="1" dirty="0" smtClean="0">
                <a:solidFill>
                  <a:schemeClr val="accent2"/>
                </a:solidFill>
              </a:rPr>
              <a:t>G, s, t, S</a:t>
            </a:r>
            <a:r>
              <a:rPr lang="en-US" altLang="ja-JP" sz="2000" dirty="0" smtClean="0"/>
              <a:t>)</a:t>
            </a:r>
            <a:r>
              <a:rPr lang="en-US" altLang="ja-JP" sz="2000" b="1" dirty="0" smtClean="0">
                <a:solidFill>
                  <a:schemeClr val="accent2"/>
                </a:solidFill>
              </a:rPr>
              <a:t> </a:t>
            </a:r>
          </a:p>
          <a:p>
            <a:pPr>
              <a:spcBef>
                <a:spcPts val="600"/>
              </a:spcBef>
              <a:defRPr/>
            </a:pPr>
            <a:r>
              <a:rPr lang="en-US" altLang="ja-JP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1. </a:t>
            </a:r>
            <a:r>
              <a:rPr lang="ja-JP" altLang="en-US" sz="20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000" b="1" dirty="0" smtClean="0"/>
              <a:t>if</a:t>
            </a:r>
            <a:r>
              <a:rPr lang="en-US" altLang="ja-JP" sz="2000" dirty="0" smtClean="0"/>
              <a:t> </a:t>
            </a:r>
            <a:r>
              <a:rPr lang="en-US" altLang="ja-JP" sz="2000" b="1" dirty="0" smtClean="0">
                <a:solidFill>
                  <a:schemeClr val="accent2"/>
                </a:solidFill>
              </a:rPr>
              <a:t>s = t</a:t>
            </a:r>
            <a:r>
              <a:rPr lang="en-US" altLang="ja-JP" sz="2000" dirty="0" smtClean="0"/>
              <a:t> </a:t>
            </a:r>
            <a:r>
              <a:rPr lang="en-US" altLang="ja-JP" sz="2000" b="1" dirty="0" smtClean="0"/>
              <a:t>then</a:t>
            </a:r>
            <a:r>
              <a:rPr lang="en-US" altLang="ja-JP" sz="2000" dirty="0" smtClean="0"/>
              <a:t> </a:t>
            </a:r>
            <a:r>
              <a:rPr lang="en-US" altLang="ja-JP" sz="2000" b="1" dirty="0" smtClean="0"/>
              <a:t>output</a:t>
            </a:r>
            <a:r>
              <a:rPr lang="en-US" altLang="ja-JP" sz="2000" dirty="0" smtClean="0"/>
              <a:t> </a:t>
            </a:r>
            <a:r>
              <a:rPr lang="en-US" altLang="ja-JP" sz="2000" b="1" dirty="0" smtClean="0">
                <a:solidFill>
                  <a:schemeClr val="accent2"/>
                </a:solidFill>
              </a:rPr>
              <a:t>S</a:t>
            </a:r>
            <a:r>
              <a:rPr lang="en-US" altLang="ja-JP" sz="2000" dirty="0" smtClean="0"/>
              <a:t>, </a:t>
            </a:r>
            <a:r>
              <a:rPr lang="en-US" altLang="ja-JP" sz="2000" b="1" dirty="0" smtClean="0"/>
              <a:t>return</a:t>
            </a:r>
          </a:p>
          <a:p>
            <a:pPr eaLnBrk="1" hangingPunct="1">
              <a:spcBef>
                <a:spcPts val="600"/>
              </a:spcBef>
              <a:buFontTx/>
              <a:buNone/>
              <a:defRPr/>
            </a:pPr>
            <a:r>
              <a:rPr lang="en-US" altLang="ja-JP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2.</a:t>
            </a:r>
            <a:r>
              <a:rPr lang="ja-JP" altLang="en-US" sz="2000" b="1" dirty="0" smtClean="0">
                <a:solidFill>
                  <a:schemeClr val="accent2"/>
                </a:solidFill>
              </a:rPr>
              <a:t>  </a:t>
            </a:r>
            <a:r>
              <a:rPr lang="en-US" altLang="ja-JP" sz="2000" dirty="0" smtClean="0"/>
              <a:t>choose an edge </a:t>
            </a:r>
            <a:r>
              <a:rPr lang="en-US" altLang="ja-JP" sz="2000" b="1" dirty="0" smtClean="0">
                <a:solidFill>
                  <a:schemeClr val="accent2"/>
                </a:solidFill>
              </a:rPr>
              <a:t>e=(</a:t>
            </a:r>
            <a:r>
              <a:rPr lang="en-US" altLang="ja-JP" sz="2000" b="1" dirty="0" err="1" smtClean="0">
                <a:solidFill>
                  <a:schemeClr val="accent2"/>
                </a:solidFill>
              </a:rPr>
              <a:t>s,v</a:t>
            </a:r>
            <a:r>
              <a:rPr lang="en-US" altLang="ja-JP" sz="2000" b="1" dirty="0" smtClean="0">
                <a:solidFill>
                  <a:schemeClr val="accent2"/>
                </a:solidFill>
              </a:rPr>
              <a:t>)</a:t>
            </a:r>
            <a:r>
              <a:rPr lang="en-US" altLang="ja-JP" sz="2000" b="1" dirty="0" smtClean="0"/>
              <a:t> </a:t>
            </a:r>
          </a:p>
          <a:p>
            <a:pPr eaLnBrk="1" hangingPunct="1">
              <a:spcBef>
                <a:spcPts val="600"/>
              </a:spcBef>
              <a:buFontTx/>
              <a:buNone/>
              <a:defRPr/>
            </a:pPr>
            <a:r>
              <a:rPr lang="en-US" altLang="ja-JP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3.</a:t>
            </a:r>
            <a:r>
              <a:rPr lang="ja-JP" altLang="en-US" sz="2000" b="1" dirty="0" smtClean="0">
                <a:solidFill>
                  <a:schemeClr val="accent2"/>
                </a:solidFill>
              </a:rPr>
              <a:t>  </a:t>
            </a:r>
            <a:r>
              <a:rPr lang="en-US" altLang="ja-JP" sz="2000" b="1" dirty="0" smtClean="0"/>
              <a:t>if</a:t>
            </a:r>
            <a:r>
              <a:rPr lang="en-US" altLang="ja-JP" sz="2000" dirty="0" smtClean="0"/>
              <a:t> no </a:t>
            </a:r>
            <a:r>
              <a:rPr lang="en-US" altLang="ja-JP" sz="2000" b="1" dirty="0" err="1" smtClean="0">
                <a:solidFill>
                  <a:schemeClr val="accent2"/>
                </a:solidFill>
              </a:rPr>
              <a:t>vt</a:t>
            </a:r>
            <a:r>
              <a:rPr lang="en-US" altLang="ja-JP" sz="2000" dirty="0" smtClean="0"/>
              <a:t>-path in </a:t>
            </a:r>
            <a:r>
              <a:rPr lang="en-US" altLang="ja-JP" sz="2000" b="1" dirty="0" smtClean="0">
                <a:solidFill>
                  <a:srgbClr val="0000FF"/>
                </a:solidFill>
              </a:rPr>
              <a:t>G-s </a:t>
            </a:r>
            <a:r>
              <a:rPr lang="en-US" altLang="ja-JP" sz="2000" b="1" dirty="0" smtClean="0"/>
              <a:t>then</a:t>
            </a:r>
            <a:r>
              <a:rPr lang="en-US" altLang="ja-JP" sz="2000" dirty="0" smtClean="0"/>
              <a:t> </a:t>
            </a:r>
          </a:p>
          <a:p>
            <a:pPr eaLnBrk="1" hangingPunct="1">
              <a:spcBef>
                <a:spcPts val="600"/>
              </a:spcBef>
              <a:buFontTx/>
              <a:buNone/>
              <a:defRPr/>
            </a:pPr>
            <a:r>
              <a:rPr lang="en-US" altLang="ja-JP" sz="2000" dirty="0" smtClean="0"/>
              <a:t>           remove </a:t>
            </a:r>
            <a:r>
              <a:rPr lang="en-US" altLang="ja-JP" sz="2000" b="1" dirty="0" smtClean="0">
                <a:solidFill>
                  <a:schemeClr val="accent2"/>
                </a:solidFill>
              </a:rPr>
              <a:t>e</a:t>
            </a:r>
            <a:r>
              <a:rPr lang="en-US" altLang="ja-JP" sz="2000" dirty="0" smtClean="0"/>
              <a:t>, </a:t>
            </a:r>
            <a:r>
              <a:rPr lang="en-US" altLang="ja-JP" sz="2000" b="1" dirty="0" smtClean="0"/>
              <a:t>go to</a:t>
            </a:r>
            <a:r>
              <a:rPr lang="en-US" altLang="ja-JP" sz="2000" dirty="0" smtClean="0"/>
              <a:t> </a:t>
            </a:r>
            <a:r>
              <a:rPr lang="en-US" altLang="ja-JP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1.</a:t>
            </a:r>
            <a:endParaRPr lang="en-US" altLang="ja-JP" sz="2000" b="1" dirty="0" smtClean="0">
              <a:solidFill>
                <a:schemeClr val="accent2"/>
              </a:solidFill>
            </a:endParaRPr>
          </a:p>
          <a:p>
            <a:pPr eaLnBrk="1" hangingPunct="1">
              <a:spcBef>
                <a:spcPts val="600"/>
              </a:spcBef>
              <a:buFontTx/>
              <a:buNone/>
              <a:defRPr/>
            </a:pPr>
            <a:r>
              <a:rPr lang="en-US" altLang="ja-JP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4.</a:t>
            </a:r>
            <a:r>
              <a:rPr lang="ja-JP" altLang="en-US" sz="2000" b="1" dirty="0" smtClean="0">
                <a:solidFill>
                  <a:schemeClr val="accent2"/>
                </a:solidFill>
              </a:rPr>
              <a:t>  </a:t>
            </a:r>
            <a:r>
              <a:rPr lang="en-US" altLang="ja-JP" sz="2000" b="1" dirty="0" smtClean="0"/>
              <a:t>if</a:t>
            </a:r>
            <a:r>
              <a:rPr lang="en-US" altLang="ja-JP" sz="2000" dirty="0" smtClean="0"/>
              <a:t> no </a:t>
            </a:r>
            <a:r>
              <a:rPr lang="en-US" altLang="ja-JP" sz="2000" b="1" dirty="0" err="1" smtClean="0">
                <a:solidFill>
                  <a:schemeClr val="accent2"/>
                </a:solidFill>
              </a:rPr>
              <a:t>st</a:t>
            </a:r>
            <a:r>
              <a:rPr lang="en-US" altLang="ja-JP" sz="2000" dirty="0" smtClean="0"/>
              <a:t>-path in </a:t>
            </a:r>
            <a:r>
              <a:rPr lang="en-US" altLang="ja-JP" sz="2000" b="1" dirty="0" smtClean="0">
                <a:solidFill>
                  <a:srgbClr val="0000FF"/>
                </a:solidFill>
              </a:rPr>
              <a:t>G-e </a:t>
            </a:r>
            <a:r>
              <a:rPr lang="en-US" altLang="ja-JP" sz="2000" b="1" dirty="0" smtClean="0"/>
              <a:t>then</a:t>
            </a:r>
          </a:p>
          <a:p>
            <a:pPr eaLnBrk="1" hangingPunct="1">
              <a:spcBef>
                <a:spcPts val="600"/>
              </a:spcBef>
              <a:buFontTx/>
              <a:buNone/>
              <a:defRPr/>
            </a:pPr>
            <a:r>
              <a:rPr lang="en-US" altLang="ja-JP" sz="2000" dirty="0" smtClean="0"/>
              <a:t>           remove </a:t>
            </a:r>
            <a:r>
              <a:rPr lang="en-US" altLang="ja-JP" sz="2000" b="1" dirty="0" smtClean="0">
                <a:solidFill>
                  <a:schemeClr val="accent2"/>
                </a:solidFill>
              </a:rPr>
              <a:t>e</a:t>
            </a:r>
            <a:r>
              <a:rPr lang="en-US" altLang="ja-JP" sz="2000" dirty="0" smtClean="0"/>
              <a:t>, </a:t>
            </a:r>
            <a:r>
              <a:rPr lang="en-US" altLang="ja-JP" sz="2000" b="1" dirty="0" smtClean="0">
                <a:solidFill>
                  <a:schemeClr val="accent2"/>
                </a:solidFill>
              </a:rPr>
              <a:t>S := S+s</a:t>
            </a:r>
            <a:r>
              <a:rPr lang="en-US" altLang="ja-JP" sz="2000" dirty="0" smtClean="0"/>
              <a:t>, </a:t>
            </a:r>
            <a:r>
              <a:rPr lang="en-US" altLang="ja-JP" sz="2000" b="1" dirty="0" smtClean="0">
                <a:solidFill>
                  <a:schemeClr val="accent2"/>
                </a:solidFill>
              </a:rPr>
              <a:t>s := v</a:t>
            </a:r>
            <a:r>
              <a:rPr lang="en-US" altLang="ja-JP" sz="2000" dirty="0" smtClean="0"/>
              <a:t>, </a:t>
            </a:r>
            <a:r>
              <a:rPr lang="en-US" altLang="ja-JP" sz="2000" b="1" dirty="0" smtClean="0"/>
              <a:t>go to </a:t>
            </a:r>
            <a:r>
              <a:rPr lang="en-US" altLang="ja-JP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1.</a:t>
            </a:r>
            <a:r>
              <a:rPr lang="ja-JP" altLang="en-US" sz="2000" b="1" dirty="0" smtClean="0">
                <a:solidFill>
                  <a:schemeClr val="accent2"/>
                </a:solidFill>
              </a:rPr>
              <a:t> </a:t>
            </a:r>
            <a:endParaRPr lang="en-US" altLang="ja-JP" sz="2000" b="1" dirty="0" smtClean="0">
              <a:solidFill>
                <a:schemeClr val="accent2"/>
              </a:solidFill>
            </a:endParaRPr>
          </a:p>
          <a:p>
            <a:pPr>
              <a:spcBef>
                <a:spcPts val="600"/>
              </a:spcBef>
              <a:defRPr/>
            </a:pPr>
            <a:r>
              <a:rPr lang="en-US" altLang="ja-JP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5.</a:t>
            </a:r>
            <a:r>
              <a:rPr lang="ja-JP" altLang="en-US" sz="2000" b="1" dirty="0" smtClean="0">
                <a:solidFill>
                  <a:schemeClr val="accent2"/>
                </a:solidFill>
              </a:rPr>
              <a:t>  </a:t>
            </a:r>
            <a:r>
              <a:rPr lang="en-US" altLang="ja-JP" sz="2000" b="1" dirty="0" smtClean="0"/>
              <a:t>call</a:t>
            </a:r>
            <a:r>
              <a:rPr lang="ja-JP" alt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000" b="1" dirty="0" err="1" smtClean="0">
                <a:solidFill>
                  <a:srgbClr val="006600"/>
                </a:solidFill>
              </a:rPr>
              <a:t>Enum_st</a:t>
            </a:r>
            <a:r>
              <a:rPr lang="en-US" altLang="ja-JP" sz="2000" b="1" dirty="0" smtClean="0">
                <a:solidFill>
                  <a:srgbClr val="006600"/>
                </a:solidFill>
              </a:rPr>
              <a:t>-path</a:t>
            </a:r>
            <a:r>
              <a:rPr lang="en-US" altLang="ja-JP" sz="20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000" dirty="0" smtClean="0"/>
              <a:t>(</a:t>
            </a:r>
            <a:r>
              <a:rPr lang="en-US" altLang="ja-JP" sz="2000" b="1" dirty="0" smtClean="0">
                <a:solidFill>
                  <a:srgbClr val="0000FF"/>
                </a:solidFill>
              </a:rPr>
              <a:t>G-s</a:t>
            </a:r>
            <a:r>
              <a:rPr lang="en-US" altLang="ja-JP" sz="2000" b="1" dirty="0" smtClean="0">
                <a:solidFill>
                  <a:schemeClr val="accent2"/>
                </a:solidFill>
              </a:rPr>
              <a:t>, v, t</a:t>
            </a:r>
            <a:r>
              <a:rPr lang="en-US" altLang="ja-JP" sz="2000" b="1" dirty="0" smtClean="0">
                <a:solidFill>
                  <a:srgbClr val="0000FF"/>
                </a:solidFill>
              </a:rPr>
              <a:t>, </a:t>
            </a:r>
            <a:r>
              <a:rPr lang="en-US" altLang="ja-JP" sz="2000" b="1" dirty="0" smtClean="0">
                <a:solidFill>
                  <a:schemeClr val="accent2"/>
                </a:solidFill>
              </a:rPr>
              <a:t>S</a:t>
            </a:r>
            <a:r>
              <a:rPr lang="en-US" altLang="ja-JP" sz="2000" dirty="0" smtClean="0"/>
              <a:t>)</a:t>
            </a:r>
            <a:r>
              <a:rPr lang="en-US" altLang="ja-JP" sz="2000" b="1" dirty="0" smtClean="0">
                <a:solidFill>
                  <a:schemeClr val="accent2"/>
                </a:solidFill>
              </a:rPr>
              <a:t> </a:t>
            </a:r>
          </a:p>
          <a:p>
            <a:pPr>
              <a:spcBef>
                <a:spcPts val="600"/>
              </a:spcBef>
              <a:defRPr/>
            </a:pPr>
            <a:r>
              <a:rPr lang="en-US" altLang="ja-JP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6.</a:t>
            </a:r>
            <a:r>
              <a:rPr lang="ja-JP" altLang="en-US" sz="2000" b="1" dirty="0" smtClean="0">
                <a:solidFill>
                  <a:schemeClr val="accent2"/>
                </a:solidFill>
              </a:rPr>
              <a:t>  </a:t>
            </a:r>
            <a:r>
              <a:rPr lang="en-US" altLang="ja-JP" sz="2000" b="1" dirty="0" smtClean="0"/>
              <a:t>call</a:t>
            </a:r>
            <a:r>
              <a:rPr lang="ja-JP" alt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000" b="1" dirty="0" err="1" smtClean="0">
                <a:solidFill>
                  <a:srgbClr val="006600"/>
                </a:solidFill>
              </a:rPr>
              <a:t>Enum_st</a:t>
            </a:r>
            <a:r>
              <a:rPr lang="en-US" altLang="ja-JP" sz="2000" b="1" dirty="0" smtClean="0">
                <a:solidFill>
                  <a:srgbClr val="006600"/>
                </a:solidFill>
              </a:rPr>
              <a:t>-path</a:t>
            </a:r>
            <a:r>
              <a:rPr lang="en-US" altLang="ja-JP" sz="20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000" dirty="0" smtClean="0"/>
              <a:t>(</a:t>
            </a:r>
            <a:r>
              <a:rPr lang="en-US" altLang="ja-JP" sz="2000" b="1" dirty="0" smtClean="0">
                <a:solidFill>
                  <a:srgbClr val="0000FF"/>
                </a:solidFill>
              </a:rPr>
              <a:t>G-e</a:t>
            </a:r>
            <a:r>
              <a:rPr lang="en-US" altLang="ja-JP" sz="2000" b="1" dirty="0" smtClean="0">
                <a:solidFill>
                  <a:schemeClr val="accent2"/>
                </a:solidFill>
              </a:rPr>
              <a:t>, s, t</a:t>
            </a:r>
            <a:r>
              <a:rPr lang="en-US" altLang="ja-JP" sz="2000" b="1" dirty="0" smtClean="0">
                <a:solidFill>
                  <a:srgbClr val="0000FF"/>
                </a:solidFill>
              </a:rPr>
              <a:t>, </a:t>
            </a:r>
            <a:r>
              <a:rPr lang="en-US" altLang="ja-JP" sz="2000" b="1" dirty="0" smtClean="0">
                <a:solidFill>
                  <a:schemeClr val="accent2"/>
                </a:solidFill>
              </a:rPr>
              <a:t>S</a:t>
            </a:r>
            <a:r>
              <a:rPr lang="en-US" altLang="ja-JP" sz="2000" dirty="0" smtClean="0"/>
              <a:t>)</a:t>
            </a:r>
            <a:r>
              <a:rPr lang="en-US" altLang="ja-JP" sz="2000" b="1" dirty="0" smtClean="0">
                <a:solidFill>
                  <a:schemeClr val="accent2"/>
                </a:solidFill>
              </a:rPr>
              <a:t> </a:t>
            </a:r>
          </a:p>
          <a:p>
            <a:pPr eaLnBrk="1" hangingPunct="1">
              <a:spcBef>
                <a:spcPts val="600"/>
              </a:spcBef>
              <a:buFontTx/>
              <a:buNone/>
              <a:defRPr/>
            </a:pPr>
            <a:endParaRPr lang="ja-JP" alt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317018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Better Algorithm</a:t>
            </a:r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79512" y="1124744"/>
            <a:ext cx="9217024" cy="1296144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How long does it take (graph reform) to find a valid edge?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dirty="0" smtClean="0"/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altLang="ja-JP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Find a path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P</a:t>
            </a:r>
            <a:r>
              <a:rPr lang="en-US" altLang="ja-JP" sz="2400" dirty="0" smtClean="0"/>
              <a:t>      from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s</a:t>
            </a:r>
            <a:r>
              <a:rPr lang="en-US" altLang="ja-JP" sz="2400" dirty="0" smtClean="0"/>
              <a:t> to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t</a:t>
            </a:r>
            <a:r>
              <a:rPr lang="en-US" altLang="ja-JP" sz="2400" dirty="0" smtClean="0"/>
              <a:t> 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Choose an edge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e = (</a:t>
            </a:r>
            <a:r>
              <a:rPr lang="en-US" altLang="ja-JP" sz="2400" b="1" dirty="0" err="1" smtClean="0">
                <a:solidFill>
                  <a:srgbClr val="0000FF"/>
                </a:solidFill>
              </a:rPr>
              <a:t>s,v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)</a:t>
            </a:r>
            <a:r>
              <a:rPr lang="en-US" altLang="ja-JP" sz="2400" dirty="0" smtClean="0"/>
              <a:t>    incident to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s</a:t>
            </a:r>
            <a:r>
              <a:rPr lang="en-US" altLang="ja-JP" sz="2400" dirty="0" smtClean="0"/>
              <a:t> and not in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P</a:t>
            </a:r>
            <a:r>
              <a:rPr lang="en-US" altLang="ja-JP" sz="2400" dirty="0" smtClean="0"/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+</a:t>
            </a:r>
            <a:r>
              <a:rPr lang="en-US" altLang="ja-JP" sz="2400" dirty="0" smtClean="0"/>
              <a:t>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t </a:t>
            </a:r>
            <a:r>
              <a:rPr lang="en-US" altLang="ja-JP" sz="2400" dirty="0" smtClean="0"/>
              <a:t>is not reachable via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e</a:t>
            </a:r>
            <a:r>
              <a:rPr lang="en-US" altLang="ja-JP" sz="2400" dirty="0" smtClean="0"/>
              <a:t>     </a:t>
            </a:r>
            <a:r>
              <a:rPr lang="en-US" altLang="ja-JP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</a:t>
            </a:r>
            <a:r>
              <a:rPr lang="en-US" altLang="ja-JP" sz="2400" dirty="0" smtClean="0"/>
              <a:t>    delete the visited edges 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altLang="ja-JP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</a:t>
            </a:r>
            <a:r>
              <a:rPr lang="en-US" altLang="ja-JP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    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O(</a:t>
            </a:r>
            <a:r>
              <a:rPr lang="en-US" altLang="ja-JP" sz="2400" dirty="0" smtClean="0"/>
              <a:t>#delete edges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)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altLang="ja-JP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altLang="ja-JP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+</a:t>
            </a:r>
            <a:r>
              <a:rPr lang="en-US" altLang="ja-JP" sz="2400" dirty="0" smtClean="0"/>
              <a:t> only one edge (in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P</a:t>
            </a:r>
            <a:r>
              <a:rPr lang="en-US" altLang="ja-JP" sz="2400" dirty="0" smtClean="0"/>
              <a:t>) is incident to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s</a:t>
            </a:r>
            <a:r>
              <a:rPr lang="en-US" altLang="ja-JP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  </a:t>
            </a:r>
            <a:r>
              <a:rPr lang="en-US" altLang="ja-JP" sz="2400" dirty="0" smtClean="0"/>
              <a:t>move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s</a:t>
            </a:r>
            <a:r>
              <a:rPr lang="en-US" altLang="ja-JP" sz="2400" dirty="0" smtClean="0"/>
              <a:t> to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v</a:t>
            </a:r>
            <a:r>
              <a:rPr lang="en-US" altLang="ja-JP" sz="2400" dirty="0" smtClean="0"/>
              <a:t>, and remove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e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altLang="ja-JP" sz="2400" b="1" dirty="0" smtClean="0">
                <a:solidFill>
                  <a:srgbClr val="0000FF"/>
                </a:solidFill>
              </a:rPr>
              <a:t>    </a:t>
            </a:r>
            <a:r>
              <a:rPr lang="en-US" altLang="ja-JP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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O(1)</a:t>
            </a:r>
            <a:endParaRPr lang="en-US" altLang="ja-JP" sz="2400" b="1" dirty="0" smtClean="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buNone/>
              <a:defRPr/>
            </a:pPr>
            <a:endParaRPr lang="en-US" altLang="ja-JP" sz="2400" b="1" dirty="0" smtClean="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altLang="ja-JP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Computation time is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O(</a:t>
            </a:r>
            <a:r>
              <a:rPr lang="en-US" altLang="ja-JP" sz="2400" dirty="0" smtClean="0"/>
              <a:t>#delete edges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)</a:t>
            </a:r>
            <a:r>
              <a:rPr lang="en-US" altLang="ja-JP" sz="2400" dirty="0" smtClean="0"/>
              <a:t>,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altLang="ja-JP" sz="2400" dirty="0" smtClean="0"/>
              <a:t>     until we find a valid edge, i.e.,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O(|E|)</a:t>
            </a:r>
            <a:endParaRPr lang="en-US" altLang="ja-JP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9" name="Line 89"/>
          <p:cNvSpPr>
            <a:spLocks noChangeShapeType="1"/>
          </p:cNvSpPr>
          <p:nvPr/>
        </p:nvSpPr>
        <p:spPr bwMode="auto">
          <a:xfrm flipH="1">
            <a:off x="6732240" y="5229200"/>
            <a:ext cx="144016" cy="576064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70" name="Line 89"/>
          <p:cNvSpPr>
            <a:spLocks noChangeShapeType="1"/>
          </p:cNvSpPr>
          <p:nvPr/>
        </p:nvSpPr>
        <p:spPr bwMode="auto">
          <a:xfrm flipH="1">
            <a:off x="6732240" y="5445224"/>
            <a:ext cx="576064" cy="360040"/>
          </a:xfrm>
          <a:prstGeom prst="line">
            <a:avLst/>
          </a:prstGeom>
          <a:noFill/>
          <a:ln w="38100">
            <a:solidFill>
              <a:srgbClr val="0070C0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71" name="Line 89"/>
          <p:cNvSpPr>
            <a:spLocks noChangeShapeType="1"/>
          </p:cNvSpPr>
          <p:nvPr/>
        </p:nvSpPr>
        <p:spPr bwMode="auto">
          <a:xfrm flipH="1" flipV="1">
            <a:off x="7308303" y="5445224"/>
            <a:ext cx="1" cy="864096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72" name="Line 89"/>
          <p:cNvSpPr>
            <a:spLocks noChangeShapeType="1"/>
          </p:cNvSpPr>
          <p:nvPr/>
        </p:nvSpPr>
        <p:spPr bwMode="auto">
          <a:xfrm flipH="1" flipV="1">
            <a:off x="7308304" y="5445224"/>
            <a:ext cx="648072" cy="0"/>
          </a:xfrm>
          <a:prstGeom prst="line">
            <a:avLst/>
          </a:prstGeom>
          <a:noFill/>
          <a:ln w="38100">
            <a:solidFill>
              <a:srgbClr val="0070C0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73" name="Line 89"/>
          <p:cNvSpPr>
            <a:spLocks noChangeShapeType="1"/>
          </p:cNvSpPr>
          <p:nvPr/>
        </p:nvSpPr>
        <p:spPr bwMode="auto">
          <a:xfrm flipH="1" flipV="1">
            <a:off x="7308305" y="6309320"/>
            <a:ext cx="64807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74" name="Line 89"/>
          <p:cNvSpPr>
            <a:spLocks noChangeShapeType="1"/>
          </p:cNvSpPr>
          <p:nvPr/>
        </p:nvSpPr>
        <p:spPr bwMode="auto">
          <a:xfrm flipH="1" flipV="1">
            <a:off x="7956376" y="5445224"/>
            <a:ext cx="0" cy="864096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75" name="Line 89"/>
          <p:cNvSpPr>
            <a:spLocks noChangeShapeType="1"/>
          </p:cNvSpPr>
          <p:nvPr/>
        </p:nvSpPr>
        <p:spPr bwMode="auto">
          <a:xfrm flipH="1" flipV="1">
            <a:off x="7956375" y="5445224"/>
            <a:ext cx="648072" cy="432048"/>
          </a:xfrm>
          <a:prstGeom prst="line">
            <a:avLst/>
          </a:prstGeom>
          <a:noFill/>
          <a:ln w="38100">
            <a:solidFill>
              <a:srgbClr val="0070C0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76" name="Line 89"/>
          <p:cNvSpPr>
            <a:spLocks noChangeShapeType="1"/>
          </p:cNvSpPr>
          <p:nvPr/>
        </p:nvSpPr>
        <p:spPr bwMode="auto">
          <a:xfrm flipH="1">
            <a:off x="7956376" y="5877272"/>
            <a:ext cx="648070" cy="43204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77" name="Line 89"/>
          <p:cNvSpPr>
            <a:spLocks noChangeShapeType="1"/>
          </p:cNvSpPr>
          <p:nvPr/>
        </p:nvSpPr>
        <p:spPr bwMode="auto">
          <a:xfrm flipH="1">
            <a:off x="6372200" y="5229200"/>
            <a:ext cx="50405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78" name="Line 89"/>
          <p:cNvSpPr>
            <a:spLocks noChangeShapeType="1"/>
          </p:cNvSpPr>
          <p:nvPr/>
        </p:nvSpPr>
        <p:spPr bwMode="auto">
          <a:xfrm>
            <a:off x="6372200" y="5229200"/>
            <a:ext cx="360040" cy="576064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79" name="Oval 96"/>
          <p:cNvSpPr>
            <a:spLocks noChangeArrowheads="1"/>
          </p:cNvSpPr>
          <p:nvPr/>
        </p:nvSpPr>
        <p:spPr bwMode="auto">
          <a:xfrm>
            <a:off x="6228184" y="5085184"/>
            <a:ext cx="288031" cy="28803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19050" algn="ctr">
            <a:solidFill>
              <a:schemeClr val="tx1"/>
            </a:solidFill>
            <a:round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/>
          <a:lstStyle/>
          <a:p>
            <a:pPr>
              <a:defRPr/>
            </a:pPr>
            <a:endParaRPr lang="ja-JP" altLang="en-US">
              <a:ea typeface="ＭＳ Ｐゴシック" charset="-128"/>
            </a:endParaRPr>
          </a:p>
        </p:txBody>
      </p:sp>
      <p:sp>
        <p:nvSpPr>
          <p:cNvPr id="80" name="Oval 96"/>
          <p:cNvSpPr>
            <a:spLocks noChangeArrowheads="1"/>
          </p:cNvSpPr>
          <p:nvPr/>
        </p:nvSpPr>
        <p:spPr bwMode="auto">
          <a:xfrm>
            <a:off x="6732241" y="5085184"/>
            <a:ext cx="288031" cy="28803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19050" algn="ctr">
            <a:solidFill>
              <a:schemeClr val="tx1"/>
            </a:solidFill>
            <a:round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/>
          <a:lstStyle/>
          <a:p>
            <a:pPr>
              <a:defRPr/>
            </a:pPr>
            <a:r>
              <a:rPr lang="en-US" altLang="ja-JP" dirty="0" smtClean="0">
                <a:ea typeface="ＭＳ Ｐゴシック" charset="-128"/>
              </a:rPr>
              <a:t>v</a:t>
            </a:r>
            <a:endParaRPr lang="ja-JP" altLang="en-US" dirty="0">
              <a:ea typeface="ＭＳ Ｐゴシック" charset="-128"/>
            </a:endParaRPr>
          </a:p>
        </p:txBody>
      </p:sp>
      <p:sp>
        <p:nvSpPr>
          <p:cNvPr id="81" name="Oval 96"/>
          <p:cNvSpPr>
            <a:spLocks noChangeArrowheads="1"/>
          </p:cNvSpPr>
          <p:nvPr/>
        </p:nvSpPr>
        <p:spPr bwMode="auto">
          <a:xfrm>
            <a:off x="6588224" y="5661248"/>
            <a:ext cx="288031" cy="288032"/>
          </a:xfrm>
          <a:prstGeom prst="ellipse">
            <a:avLst/>
          </a:prstGeom>
          <a:solidFill>
            <a:srgbClr val="006600"/>
          </a:solidFill>
          <a:ln w="19050" algn="ctr">
            <a:solidFill>
              <a:schemeClr val="tx1"/>
            </a:solidFill>
            <a:round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0" tIns="0" rIns="0" bIns="72000" anchor="ctr"/>
          <a:lstStyle/>
          <a:p>
            <a:pPr algn="ctr">
              <a:defRPr/>
            </a:pPr>
            <a:r>
              <a:rPr lang="en-US" altLang="ja-JP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s</a:t>
            </a:r>
            <a:endParaRPr lang="ja-JP" altLang="en-US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ＭＳ Ｐゴシック" charset="-128"/>
            </a:endParaRPr>
          </a:p>
        </p:txBody>
      </p:sp>
      <p:sp>
        <p:nvSpPr>
          <p:cNvPr id="82" name="Oval 96"/>
          <p:cNvSpPr>
            <a:spLocks noChangeArrowheads="1"/>
          </p:cNvSpPr>
          <p:nvPr/>
        </p:nvSpPr>
        <p:spPr bwMode="auto">
          <a:xfrm>
            <a:off x="7164289" y="6165304"/>
            <a:ext cx="288031" cy="28803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19050" algn="ctr">
            <a:solidFill>
              <a:schemeClr val="tx1"/>
            </a:solidFill>
            <a:round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/>
          <a:lstStyle/>
          <a:p>
            <a:pPr>
              <a:defRPr/>
            </a:pPr>
            <a:endParaRPr lang="ja-JP" altLang="en-US">
              <a:ea typeface="ＭＳ Ｐゴシック" charset="-128"/>
            </a:endParaRPr>
          </a:p>
        </p:txBody>
      </p:sp>
      <p:sp>
        <p:nvSpPr>
          <p:cNvPr id="83" name="Oval 96"/>
          <p:cNvSpPr>
            <a:spLocks noChangeArrowheads="1"/>
          </p:cNvSpPr>
          <p:nvPr/>
        </p:nvSpPr>
        <p:spPr bwMode="auto">
          <a:xfrm>
            <a:off x="7812361" y="6165304"/>
            <a:ext cx="288031" cy="28803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19050" algn="ctr">
            <a:solidFill>
              <a:schemeClr val="tx1"/>
            </a:solidFill>
            <a:round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/>
          <a:lstStyle/>
          <a:p>
            <a:pPr>
              <a:defRPr/>
            </a:pPr>
            <a:endParaRPr lang="ja-JP" altLang="en-US">
              <a:ea typeface="ＭＳ Ｐゴシック" charset="-128"/>
            </a:endParaRPr>
          </a:p>
        </p:txBody>
      </p:sp>
      <p:sp>
        <p:nvSpPr>
          <p:cNvPr id="84" name="Oval 96"/>
          <p:cNvSpPr>
            <a:spLocks noChangeArrowheads="1"/>
          </p:cNvSpPr>
          <p:nvPr/>
        </p:nvSpPr>
        <p:spPr bwMode="auto">
          <a:xfrm>
            <a:off x="7812360" y="5301208"/>
            <a:ext cx="288031" cy="28803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19050" algn="ctr">
            <a:solidFill>
              <a:schemeClr val="tx1"/>
            </a:solidFill>
            <a:round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/>
          <a:lstStyle/>
          <a:p>
            <a:pPr>
              <a:defRPr/>
            </a:pPr>
            <a:endParaRPr lang="ja-JP" altLang="en-US">
              <a:ea typeface="ＭＳ Ｐゴシック" charset="-128"/>
            </a:endParaRPr>
          </a:p>
        </p:txBody>
      </p:sp>
      <p:sp>
        <p:nvSpPr>
          <p:cNvPr id="85" name="Oval 96"/>
          <p:cNvSpPr>
            <a:spLocks noChangeArrowheads="1"/>
          </p:cNvSpPr>
          <p:nvPr/>
        </p:nvSpPr>
        <p:spPr bwMode="auto">
          <a:xfrm>
            <a:off x="7164289" y="5301208"/>
            <a:ext cx="288031" cy="28803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19050" algn="ctr">
            <a:solidFill>
              <a:schemeClr val="tx1"/>
            </a:solidFill>
            <a:round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/>
          <a:lstStyle/>
          <a:p>
            <a:pPr>
              <a:defRPr/>
            </a:pPr>
            <a:endParaRPr lang="ja-JP" altLang="en-US">
              <a:ea typeface="ＭＳ Ｐゴシック" charset="-128"/>
            </a:endParaRPr>
          </a:p>
        </p:txBody>
      </p:sp>
      <p:sp>
        <p:nvSpPr>
          <p:cNvPr id="86" name="Oval 96"/>
          <p:cNvSpPr>
            <a:spLocks noChangeArrowheads="1"/>
          </p:cNvSpPr>
          <p:nvPr/>
        </p:nvSpPr>
        <p:spPr bwMode="auto">
          <a:xfrm>
            <a:off x="8460432" y="5733256"/>
            <a:ext cx="288031" cy="288032"/>
          </a:xfrm>
          <a:prstGeom prst="ellipse">
            <a:avLst/>
          </a:prstGeom>
          <a:solidFill>
            <a:srgbClr val="006600"/>
          </a:solidFill>
          <a:ln w="19050" algn="ctr">
            <a:solidFill>
              <a:schemeClr val="tx1"/>
            </a:solidFill>
            <a:round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0" tIns="0" rIns="0" bIns="72000" anchor="ctr"/>
          <a:lstStyle/>
          <a:p>
            <a:pPr algn="ctr">
              <a:defRPr/>
            </a:pPr>
            <a:r>
              <a:rPr lang="en-US" altLang="ja-JP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t</a:t>
            </a:r>
            <a:endParaRPr lang="ja-JP" altLang="en-US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ＭＳ Ｐゴシック" charset="-128"/>
            </a:endParaRPr>
          </a:p>
        </p:txBody>
      </p:sp>
      <p:sp>
        <p:nvSpPr>
          <p:cNvPr id="22" name="Line 89"/>
          <p:cNvSpPr>
            <a:spLocks noChangeShapeType="1"/>
          </p:cNvSpPr>
          <p:nvPr/>
        </p:nvSpPr>
        <p:spPr bwMode="auto">
          <a:xfrm flipH="1">
            <a:off x="2195736" y="1988840"/>
            <a:ext cx="216024" cy="432048"/>
          </a:xfrm>
          <a:prstGeom prst="line">
            <a:avLst/>
          </a:prstGeom>
          <a:noFill/>
          <a:ln w="38100">
            <a:solidFill>
              <a:srgbClr val="0070C0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23" name="Line 89"/>
          <p:cNvSpPr>
            <a:spLocks noChangeShapeType="1"/>
          </p:cNvSpPr>
          <p:nvPr/>
        </p:nvSpPr>
        <p:spPr bwMode="auto">
          <a:xfrm flipH="1">
            <a:off x="3563888" y="2708920"/>
            <a:ext cx="72008" cy="43204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39119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Pseudo Program Code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908050"/>
            <a:ext cx="8352730" cy="43271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ja-JP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000" dirty="0" smtClean="0">
                <a:solidFill>
                  <a:srgbClr val="FF0000"/>
                </a:solidFill>
              </a:rPr>
              <a:t> </a:t>
            </a:r>
            <a:r>
              <a:rPr lang="en-US" altLang="ja-JP" sz="2000" b="1" dirty="0" smtClean="0">
                <a:solidFill>
                  <a:schemeClr val="accent2"/>
                </a:solidFill>
              </a:rPr>
              <a:t>flag[] :=0</a:t>
            </a:r>
            <a:r>
              <a:rPr lang="en-US" altLang="ja-JP" sz="2000" dirty="0" smtClean="0"/>
              <a:t> in initialization, </a:t>
            </a:r>
            <a:r>
              <a:rPr lang="en-US" altLang="ja-JP" sz="2000" b="1" dirty="0" smtClean="0">
                <a:solidFill>
                  <a:schemeClr val="accent2"/>
                </a:solidFill>
              </a:rPr>
              <a:t>path</a:t>
            </a:r>
            <a:r>
              <a:rPr lang="en-US" altLang="ja-JP" sz="2000" dirty="0" smtClean="0"/>
              <a:t> is the current solution</a:t>
            </a:r>
            <a:endParaRPr lang="ja-JP" altLang="en-US" sz="2000" dirty="0" smtClean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395536" y="1484784"/>
            <a:ext cx="8568952" cy="4824536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0"/>
          </a:gradFill>
          <a:ln w="19050">
            <a:solidFill>
              <a:srgbClr val="990033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ja-JP" sz="2000" b="1" dirty="0" err="1" smtClean="0"/>
              <a:t>int</a:t>
            </a:r>
            <a:r>
              <a:rPr lang="en-US" altLang="ja-JP" sz="2000" dirty="0" smtClean="0"/>
              <a:t> </a:t>
            </a:r>
            <a:r>
              <a:rPr lang="en-US" altLang="ja-JP" sz="2000" b="1" dirty="0" smtClean="0">
                <a:solidFill>
                  <a:srgbClr val="0000FF"/>
                </a:solidFill>
              </a:rPr>
              <a:t>mark[m]</a:t>
            </a:r>
            <a:r>
              <a:rPr lang="en-US" altLang="ja-JP" sz="2000" dirty="0" smtClean="0"/>
              <a:t>, </a:t>
            </a:r>
            <a:r>
              <a:rPr lang="en-US" altLang="ja-JP" sz="2000" b="1" dirty="0" smtClean="0">
                <a:solidFill>
                  <a:srgbClr val="0000FF"/>
                </a:solidFill>
              </a:rPr>
              <a:t>path[n]</a:t>
            </a:r>
            <a:r>
              <a:rPr lang="en-US" altLang="ja-JP" sz="2000" dirty="0" smtClean="0"/>
              <a:t>;</a:t>
            </a:r>
          </a:p>
          <a:p>
            <a:pPr algn="r" eaLnBrk="1" hangingPunct="1">
              <a:lnSpc>
                <a:spcPct val="80000"/>
              </a:lnSpc>
              <a:buFontTx/>
              <a:buNone/>
              <a:defRPr/>
            </a:pPr>
            <a:endParaRPr lang="en-US" altLang="ja-JP" sz="2000" dirty="0" smtClean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ja-JP" sz="2000" b="1" dirty="0" err="1" smtClean="0">
                <a:solidFill>
                  <a:srgbClr val="006600"/>
                </a:solidFill>
              </a:rPr>
              <a:t>enum_path</a:t>
            </a:r>
            <a:r>
              <a:rPr lang="en-US" altLang="ja-JP" sz="2000" b="1" dirty="0" smtClean="0">
                <a:solidFill>
                  <a:srgbClr val="006600"/>
                </a:solidFill>
              </a:rPr>
              <a:t> </a:t>
            </a:r>
            <a:r>
              <a:rPr lang="en-US" altLang="ja-JP" sz="2000" dirty="0" smtClean="0"/>
              <a:t>(</a:t>
            </a:r>
            <a:r>
              <a:rPr lang="en-US" altLang="ja-JP" sz="2000" b="1" dirty="0" err="1" smtClean="0"/>
              <a:t>int</a:t>
            </a:r>
            <a:r>
              <a:rPr lang="en-US" altLang="ja-JP" sz="2000" dirty="0" smtClean="0"/>
              <a:t> </a:t>
            </a:r>
            <a:r>
              <a:rPr lang="en-US" altLang="ja-JP" sz="2000" b="1" dirty="0" smtClean="0">
                <a:solidFill>
                  <a:srgbClr val="0000FF"/>
                </a:solidFill>
              </a:rPr>
              <a:t>s</a:t>
            </a:r>
            <a:r>
              <a:rPr lang="en-US" altLang="ja-JP" sz="2000" dirty="0" smtClean="0"/>
              <a:t>, </a:t>
            </a:r>
            <a:r>
              <a:rPr lang="en-US" altLang="ja-JP" sz="2000" b="1" dirty="0" err="1" smtClean="0"/>
              <a:t>int</a:t>
            </a:r>
            <a:r>
              <a:rPr lang="en-US" altLang="ja-JP" sz="2000" dirty="0" smtClean="0"/>
              <a:t> </a:t>
            </a:r>
            <a:r>
              <a:rPr lang="en-US" altLang="ja-JP" sz="2000" b="1" dirty="0" err="1" smtClean="0">
                <a:solidFill>
                  <a:srgbClr val="0000FF"/>
                </a:solidFill>
              </a:rPr>
              <a:t>i</a:t>
            </a:r>
            <a:r>
              <a:rPr lang="en-US" altLang="ja-JP" sz="2000" dirty="0" smtClean="0"/>
              <a:t>){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ja-JP" sz="2000" b="1" dirty="0" smtClean="0"/>
              <a:t>  if</a:t>
            </a:r>
            <a:r>
              <a:rPr lang="en-US" altLang="ja-JP" sz="2000" dirty="0" smtClean="0"/>
              <a:t> (</a:t>
            </a:r>
            <a:r>
              <a:rPr lang="en-US" altLang="ja-JP" sz="2000" b="1" dirty="0" smtClean="0">
                <a:solidFill>
                  <a:srgbClr val="0000FF"/>
                </a:solidFill>
              </a:rPr>
              <a:t>s = t</a:t>
            </a:r>
            <a:r>
              <a:rPr lang="en-US" altLang="ja-JP" sz="2000" dirty="0" smtClean="0"/>
              <a:t>){ </a:t>
            </a:r>
            <a:r>
              <a:rPr lang="en-US" altLang="ja-JP" sz="2000" b="1" dirty="0" smtClean="0"/>
              <a:t>output</a:t>
            </a:r>
            <a:r>
              <a:rPr lang="en-US" altLang="ja-JP" sz="2000" dirty="0" smtClean="0"/>
              <a:t> </a:t>
            </a:r>
            <a:r>
              <a:rPr lang="en-US" altLang="ja-JP" sz="2000" b="1" dirty="0" smtClean="0">
                <a:solidFill>
                  <a:srgbClr val="0000FF"/>
                </a:solidFill>
              </a:rPr>
              <a:t>path[0]</a:t>
            </a:r>
            <a:r>
              <a:rPr lang="en-US" altLang="ja-JP" sz="2000" dirty="0" smtClean="0"/>
              <a:t>,…,</a:t>
            </a:r>
            <a:r>
              <a:rPr lang="en-US" altLang="ja-JP" sz="2000" b="1" dirty="0" smtClean="0">
                <a:solidFill>
                  <a:srgbClr val="0000FF"/>
                </a:solidFill>
              </a:rPr>
              <a:t>path[</a:t>
            </a:r>
            <a:r>
              <a:rPr lang="en-US" altLang="ja-JP" sz="2000" b="1" dirty="0" err="1" smtClean="0">
                <a:solidFill>
                  <a:srgbClr val="0000FF"/>
                </a:solidFill>
              </a:rPr>
              <a:t>i</a:t>
            </a:r>
            <a:r>
              <a:rPr lang="en-US" altLang="ja-JP" sz="2000" b="1" dirty="0" smtClean="0">
                <a:solidFill>
                  <a:srgbClr val="0000FF"/>
                </a:solidFill>
              </a:rPr>
              <a:t>]</a:t>
            </a:r>
            <a:r>
              <a:rPr lang="en-US" altLang="ja-JP" sz="2000" dirty="0" smtClean="0"/>
              <a:t>; </a:t>
            </a:r>
            <a:r>
              <a:rPr lang="en-US" altLang="ja-JP" sz="2000" b="1" dirty="0" smtClean="0"/>
              <a:t>return </a:t>
            </a:r>
            <a:r>
              <a:rPr lang="en-US" altLang="ja-JP" sz="2000" dirty="0" smtClean="0"/>
              <a:t>}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ja-JP" sz="1000" dirty="0" smtClean="0"/>
              <a:t> 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ja-JP" sz="2000" dirty="0" smtClean="0"/>
              <a:t>  • find an </a:t>
            </a:r>
            <a:r>
              <a:rPr lang="en-US" altLang="ja-JP" sz="2000" dirty="0" err="1" smtClean="0"/>
              <a:t>st</a:t>
            </a:r>
            <a:r>
              <a:rPr lang="en-US" altLang="ja-JP" sz="2000" dirty="0" smtClean="0"/>
              <a:t>-path, </a:t>
            </a:r>
            <a:r>
              <a:rPr lang="en-US" altLang="ja-JP" sz="2000" b="1" dirty="0" smtClean="0">
                <a:solidFill>
                  <a:srgbClr val="0000FF"/>
                </a:solidFill>
              </a:rPr>
              <a:t>f   (=(</a:t>
            </a:r>
            <a:r>
              <a:rPr lang="en-US" altLang="ja-JP" sz="2000" b="1" dirty="0" err="1" smtClean="0">
                <a:solidFill>
                  <a:srgbClr val="0000FF"/>
                </a:solidFill>
              </a:rPr>
              <a:t>s,v</a:t>
            </a:r>
            <a:r>
              <a:rPr lang="en-US" altLang="ja-JP" sz="2000" b="1" dirty="0" smtClean="0">
                <a:solidFill>
                  <a:srgbClr val="0000FF"/>
                </a:solidFill>
              </a:rPr>
              <a:t>)) := </a:t>
            </a:r>
            <a:r>
              <a:rPr lang="en-US" altLang="ja-JP" sz="2000" dirty="0" smtClean="0"/>
              <a:t>the edges in the path incident to </a:t>
            </a:r>
            <a:r>
              <a:rPr lang="en-US" altLang="ja-JP" sz="2000" b="1" dirty="0" smtClean="0">
                <a:solidFill>
                  <a:srgbClr val="0000FF"/>
                </a:solidFill>
              </a:rPr>
              <a:t>s</a:t>
            </a:r>
            <a:endParaRPr lang="en-US" altLang="ja-JP" sz="2000" dirty="0" smtClean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ja-JP" sz="2000" dirty="0" smtClean="0"/>
              <a:t>  • </a:t>
            </a:r>
            <a:r>
              <a:rPr lang="en-US" altLang="ja-JP" sz="2000" b="1" dirty="0" smtClean="0">
                <a:solidFill>
                  <a:srgbClr val="0000FF"/>
                </a:solidFill>
              </a:rPr>
              <a:t>mark[f]:= 1</a:t>
            </a:r>
            <a:r>
              <a:rPr lang="en-US" altLang="ja-JP" sz="2000" dirty="0" smtClean="0"/>
              <a:t> (put mark)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ja-JP" sz="2000" dirty="0" smtClean="0"/>
              <a:t>  </a:t>
            </a:r>
            <a:r>
              <a:rPr lang="en-US" altLang="ja-JP" sz="2000" b="1" dirty="0" smtClean="0"/>
              <a:t>while</a:t>
            </a:r>
            <a:r>
              <a:rPr lang="en-US" altLang="ja-JP" sz="2000" dirty="0" smtClean="0"/>
              <a:t> (</a:t>
            </a:r>
            <a:r>
              <a:rPr lang="en-US" altLang="ja-JP" sz="2000" b="1" dirty="0" smtClean="0">
                <a:solidFill>
                  <a:srgbClr val="0000FF"/>
                </a:solidFill>
              </a:rPr>
              <a:t>1</a:t>
            </a:r>
            <a:r>
              <a:rPr lang="en-US" altLang="ja-JP" sz="2000" dirty="0" smtClean="0"/>
              <a:t>){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ja-JP" sz="2000" dirty="0" smtClean="0"/>
              <a:t>     • choose an edge </a:t>
            </a:r>
            <a:r>
              <a:rPr lang="en-US" altLang="ja-JP" sz="2000" b="1" dirty="0" smtClean="0">
                <a:solidFill>
                  <a:srgbClr val="0000FF"/>
                </a:solidFill>
              </a:rPr>
              <a:t>e=(s, v) </a:t>
            </a:r>
            <a:r>
              <a:rPr lang="en-US" altLang="ja-JP" sz="2000" dirty="0" err="1" smtClean="0"/>
              <a:t>s.t</a:t>
            </a:r>
            <a:r>
              <a:rPr lang="en-US" altLang="ja-JP" sz="2000" dirty="0" smtClean="0"/>
              <a:t>. </a:t>
            </a:r>
            <a:r>
              <a:rPr lang="en-US" altLang="ja-JP" sz="2000" b="1" dirty="0" smtClean="0">
                <a:solidFill>
                  <a:srgbClr val="0000FF"/>
                </a:solidFill>
              </a:rPr>
              <a:t>mark[e] = 0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ja-JP" sz="2000" dirty="0" smtClean="0"/>
              <a:t>     •</a:t>
            </a:r>
            <a:r>
              <a:rPr lang="en-US" altLang="ja-JP" sz="2000" b="1" dirty="0" smtClean="0"/>
              <a:t> </a:t>
            </a:r>
            <a:r>
              <a:rPr lang="en-US" altLang="ja-JP" sz="2000" b="1" dirty="0" smtClean="0">
                <a:solidFill>
                  <a:srgbClr val="0000FF"/>
                </a:solidFill>
              </a:rPr>
              <a:t>mark[e] := 1</a:t>
            </a:r>
            <a:r>
              <a:rPr lang="en-US" altLang="ja-JP" sz="2000" dirty="0" smtClean="0"/>
              <a:t> 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ja-JP" sz="2000" dirty="0" smtClean="0"/>
              <a:t>     • </a:t>
            </a:r>
            <a:r>
              <a:rPr lang="en-US" altLang="ja-JP" sz="2000" b="1" dirty="0" smtClean="0"/>
              <a:t>if</a:t>
            </a:r>
            <a:r>
              <a:rPr lang="en-US" altLang="ja-JP" sz="2000" dirty="0" smtClean="0"/>
              <a:t> (no such edge </a:t>
            </a:r>
            <a:r>
              <a:rPr lang="en-US" altLang="ja-JP" sz="2000" b="1" dirty="0" smtClean="0">
                <a:solidFill>
                  <a:srgbClr val="0000FF"/>
                </a:solidFill>
              </a:rPr>
              <a:t>e </a:t>
            </a:r>
            <a:r>
              <a:rPr lang="en-US" altLang="ja-JP" sz="2000" dirty="0" smtClean="0"/>
              <a:t>exist){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ja-JP" sz="2000" b="1" dirty="0" smtClean="0">
                <a:solidFill>
                  <a:srgbClr val="0000FF"/>
                </a:solidFill>
              </a:rPr>
              <a:t>           path[</a:t>
            </a:r>
            <a:r>
              <a:rPr lang="en-US" altLang="ja-JP" sz="2000" b="1" dirty="0" err="1" smtClean="0">
                <a:solidFill>
                  <a:srgbClr val="0000FF"/>
                </a:solidFill>
              </a:rPr>
              <a:t>i</a:t>
            </a:r>
            <a:r>
              <a:rPr lang="en-US" altLang="ja-JP" sz="2000" b="1" dirty="0" smtClean="0">
                <a:solidFill>
                  <a:srgbClr val="0000FF"/>
                </a:solidFill>
              </a:rPr>
              <a:t>] := v</a:t>
            </a:r>
            <a:r>
              <a:rPr lang="en-US" altLang="ja-JP" sz="2000" dirty="0" smtClean="0"/>
              <a:t>;</a:t>
            </a:r>
            <a:r>
              <a:rPr lang="en-US" altLang="ja-JP" sz="2000" b="1" dirty="0" smtClean="0">
                <a:solidFill>
                  <a:srgbClr val="0000FF"/>
                </a:solidFill>
              </a:rPr>
              <a:t> </a:t>
            </a:r>
            <a:r>
              <a:rPr lang="en-US" altLang="ja-JP" sz="2000" b="1" dirty="0" err="1" smtClean="0">
                <a:solidFill>
                  <a:srgbClr val="0000FF"/>
                </a:solidFill>
              </a:rPr>
              <a:t>i</a:t>
            </a:r>
            <a:r>
              <a:rPr lang="en-US" altLang="ja-JP" sz="2000" b="1" dirty="0" smtClean="0">
                <a:solidFill>
                  <a:srgbClr val="0000FF"/>
                </a:solidFill>
              </a:rPr>
              <a:t>++</a:t>
            </a:r>
            <a:r>
              <a:rPr lang="en-US" altLang="ja-JP" sz="2000" dirty="0" smtClean="0"/>
              <a:t>; </a:t>
            </a:r>
            <a:r>
              <a:rPr lang="en-US" altLang="ja-JP" sz="2000" b="1" dirty="0" smtClean="0">
                <a:solidFill>
                  <a:srgbClr val="0000FF"/>
                </a:solidFill>
              </a:rPr>
              <a:t>s := v</a:t>
            </a:r>
            <a:endParaRPr lang="en-US" altLang="ja-JP" sz="2000" dirty="0" smtClean="0"/>
          </a:p>
          <a:p>
            <a:pPr>
              <a:lnSpc>
                <a:spcPct val="80000"/>
              </a:lnSpc>
              <a:defRPr/>
            </a:pPr>
            <a:r>
              <a:rPr lang="en-US" altLang="ja-JP" sz="2000" dirty="0" smtClean="0"/>
              <a:t>          </a:t>
            </a:r>
            <a:r>
              <a:rPr lang="en-US" altLang="ja-JP" sz="2000" b="1" dirty="0" smtClean="0"/>
              <a:t> if</a:t>
            </a:r>
            <a:r>
              <a:rPr lang="en-US" altLang="ja-JP" sz="2000" dirty="0" smtClean="0"/>
              <a:t> (</a:t>
            </a:r>
            <a:r>
              <a:rPr lang="en-US" altLang="ja-JP" sz="2000" b="1" dirty="0" smtClean="0">
                <a:solidFill>
                  <a:srgbClr val="0000FF"/>
                </a:solidFill>
              </a:rPr>
              <a:t>s = t</a:t>
            </a:r>
            <a:r>
              <a:rPr lang="en-US" altLang="ja-JP" sz="2000" dirty="0" smtClean="0"/>
              <a:t>){ </a:t>
            </a:r>
            <a:r>
              <a:rPr lang="en-US" altLang="ja-JP" sz="2000" b="1" dirty="0" smtClean="0"/>
              <a:t>output</a:t>
            </a:r>
            <a:r>
              <a:rPr lang="en-US" altLang="ja-JP" sz="2000" dirty="0" smtClean="0"/>
              <a:t> </a:t>
            </a:r>
            <a:r>
              <a:rPr lang="en-US" altLang="ja-JP" sz="2000" b="1" dirty="0" smtClean="0">
                <a:solidFill>
                  <a:srgbClr val="0000FF"/>
                </a:solidFill>
              </a:rPr>
              <a:t>path[0]</a:t>
            </a:r>
            <a:r>
              <a:rPr lang="en-US" altLang="ja-JP" sz="2000" dirty="0" smtClean="0"/>
              <a:t>,…,</a:t>
            </a:r>
            <a:r>
              <a:rPr lang="en-US" altLang="ja-JP" sz="2000" b="1" dirty="0" smtClean="0">
                <a:solidFill>
                  <a:srgbClr val="0000FF"/>
                </a:solidFill>
              </a:rPr>
              <a:t>path[</a:t>
            </a:r>
            <a:r>
              <a:rPr lang="en-US" altLang="ja-JP" sz="2000" b="1" dirty="0" err="1" smtClean="0">
                <a:solidFill>
                  <a:srgbClr val="0000FF"/>
                </a:solidFill>
              </a:rPr>
              <a:t>i</a:t>
            </a:r>
            <a:r>
              <a:rPr lang="en-US" altLang="ja-JP" sz="2000" b="1" dirty="0" smtClean="0">
                <a:solidFill>
                  <a:srgbClr val="0000FF"/>
                </a:solidFill>
              </a:rPr>
              <a:t>]</a:t>
            </a:r>
            <a:r>
              <a:rPr lang="en-US" altLang="ja-JP" sz="2000" dirty="0" smtClean="0"/>
              <a:t>; </a:t>
            </a:r>
            <a:r>
              <a:rPr lang="en-US" altLang="ja-JP" sz="2000" b="1" dirty="0" smtClean="0"/>
              <a:t>return </a:t>
            </a:r>
            <a:r>
              <a:rPr lang="en-US" altLang="ja-JP" sz="2000" dirty="0" smtClean="0"/>
              <a:t>}</a:t>
            </a:r>
          </a:p>
          <a:p>
            <a:pPr>
              <a:lnSpc>
                <a:spcPct val="80000"/>
              </a:lnSpc>
              <a:defRPr/>
            </a:pPr>
            <a:r>
              <a:rPr lang="en-US" altLang="ja-JP" sz="2000" b="1" dirty="0" smtClean="0"/>
              <a:t>       </a:t>
            </a:r>
            <a:r>
              <a:rPr lang="en-US" altLang="ja-JP" sz="2000" dirty="0" smtClean="0"/>
              <a:t>} </a:t>
            </a:r>
            <a:r>
              <a:rPr lang="en-US" altLang="ja-JP" sz="2000" b="1" dirty="0" smtClean="0"/>
              <a:t>else if</a:t>
            </a:r>
            <a:r>
              <a:rPr lang="en-US" altLang="ja-JP" sz="2000" dirty="0" smtClean="0"/>
              <a:t> ( </a:t>
            </a:r>
            <a:r>
              <a:rPr lang="en-US" altLang="ja-JP" sz="2000" b="1" dirty="0" smtClean="0">
                <a:solidFill>
                  <a:srgbClr val="0000FF"/>
                </a:solidFill>
              </a:rPr>
              <a:t>t</a:t>
            </a:r>
            <a:r>
              <a:rPr lang="en-US" altLang="ja-JP" sz="2000" dirty="0" smtClean="0"/>
              <a:t> is reachable from </a:t>
            </a:r>
            <a:r>
              <a:rPr lang="en-US" altLang="ja-JP" sz="2000" b="1" dirty="0" smtClean="0">
                <a:solidFill>
                  <a:srgbClr val="0000FF"/>
                </a:solidFill>
              </a:rPr>
              <a:t>v </a:t>
            </a:r>
            <a:r>
              <a:rPr lang="en-US" altLang="ja-JP" sz="2000" dirty="0" smtClean="0"/>
              <a:t>via only unmarked edges and not through </a:t>
            </a:r>
            <a:r>
              <a:rPr lang="en-US" altLang="ja-JP" sz="2000" b="1" dirty="0" smtClean="0">
                <a:solidFill>
                  <a:srgbClr val="0000FF"/>
                </a:solidFill>
              </a:rPr>
              <a:t>s</a:t>
            </a:r>
            <a:r>
              <a:rPr lang="en-US" altLang="ja-JP" sz="2000" dirty="0" smtClean="0"/>
              <a:t> ){ </a:t>
            </a:r>
            <a:r>
              <a:rPr lang="en-US" altLang="ja-JP" sz="2000" b="1" dirty="0" smtClean="0"/>
              <a:t>break </a:t>
            </a:r>
            <a:r>
              <a:rPr lang="en-US" altLang="ja-JP" sz="2000" dirty="0" smtClean="0"/>
              <a:t>}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000" dirty="0" smtClean="0"/>
              <a:t>   </a:t>
            </a:r>
            <a:r>
              <a:rPr lang="en-US" altLang="ja-JP" sz="2000" dirty="0" smtClean="0"/>
              <a:t>}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ja-JP" sz="2000" b="1" dirty="0" smtClean="0"/>
              <a:t>   call</a:t>
            </a:r>
            <a:r>
              <a:rPr lang="en-US" altLang="ja-JP" sz="2000" dirty="0" smtClean="0"/>
              <a:t> </a:t>
            </a:r>
            <a:r>
              <a:rPr lang="en-US" altLang="ja-JP" sz="2000" b="1" dirty="0" err="1" smtClean="0">
                <a:solidFill>
                  <a:srgbClr val="006600"/>
                </a:solidFill>
              </a:rPr>
              <a:t>enum_path</a:t>
            </a:r>
            <a:r>
              <a:rPr lang="en-US" altLang="ja-JP" sz="2000" dirty="0" smtClean="0"/>
              <a:t> (</a:t>
            </a:r>
            <a:r>
              <a:rPr lang="en-US" altLang="ja-JP" sz="2000" b="1" dirty="0" smtClean="0">
                <a:solidFill>
                  <a:srgbClr val="0000FF"/>
                </a:solidFill>
              </a:rPr>
              <a:t>s</a:t>
            </a:r>
            <a:r>
              <a:rPr lang="en-US" altLang="ja-JP" sz="2000" dirty="0" smtClean="0"/>
              <a:t>, </a:t>
            </a:r>
            <a:r>
              <a:rPr lang="en-US" altLang="ja-JP" sz="2000" b="1" dirty="0" err="1" smtClean="0">
                <a:solidFill>
                  <a:srgbClr val="0000FF"/>
                </a:solidFill>
              </a:rPr>
              <a:t>i</a:t>
            </a:r>
            <a:r>
              <a:rPr lang="en-US" altLang="ja-JP" sz="2000" dirty="0" smtClean="0"/>
              <a:t>);</a:t>
            </a:r>
            <a:endParaRPr lang="en-US" altLang="ja-JP" sz="2000" b="1" dirty="0" smtClean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en-US" altLang="ja-JP" sz="2000" b="1" dirty="0" smtClean="0">
                <a:solidFill>
                  <a:schemeClr val="accent2"/>
                </a:solidFill>
              </a:rPr>
              <a:t>    </a:t>
            </a:r>
            <a:r>
              <a:rPr lang="en-US" altLang="ja-JP" sz="2000" b="1" dirty="0" smtClean="0">
                <a:solidFill>
                  <a:srgbClr val="0000FF"/>
                </a:solidFill>
              </a:rPr>
              <a:t>path[</a:t>
            </a:r>
            <a:r>
              <a:rPr lang="en-US" altLang="ja-JP" sz="2000" b="1" dirty="0" err="1" smtClean="0">
                <a:solidFill>
                  <a:srgbClr val="0000FF"/>
                </a:solidFill>
              </a:rPr>
              <a:t>i</a:t>
            </a:r>
            <a:r>
              <a:rPr lang="en-US" altLang="ja-JP" sz="2000" b="1" dirty="0" smtClean="0">
                <a:solidFill>
                  <a:srgbClr val="0000FF"/>
                </a:solidFill>
              </a:rPr>
              <a:t>] := v</a:t>
            </a:r>
            <a:r>
              <a:rPr lang="en-US" altLang="ja-JP" sz="2000" dirty="0" smtClean="0"/>
              <a:t>; </a:t>
            </a:r>
            <a:r>
              <a:rPr lang="en-US" altLang="ja-JP" sz="2000" b="1" dirty="0" smtClean="0"/>
              <a:t>call</a:t>
            </a:r>
            <a:r>
              <a:rPr lang="en-US" altLang="ja-JP" sz="2000" dirty="0" smtClean="0"/>
              <a:t> </a:t>
            </a:r>
            <a:r>
              <a:rPr lang="en-US" altLang="ja-JP" sz="2000" b="1" dirty="0" err="1" smtClean="0">
                <a:solidFill>
                  <a:srgbClr val="006600"/>
                </a:solidFill>
              </a:rPr>
              <a:t>enum_path</a:t>
            </a:r>
            <a:r>
              <a:rPr lang="en-US" altLang="ja-JP" sz="2000" dirty="0" smtClean="0"/>
              <a:t> (</a:t>
            </a:r>
            <a:r>
              <a:rPr lang="en-US" altLang="ja-JP" sz="2000" b="1" dirty="0" smtClean="0">
                <a:solidFill>
                  <a:srgbClr val="0000FF"/>
                </a:solidFill>
              </a:rPr>
              <a:t>v</a:t>
            </a:r>
            <a:r>
              <a:rPr lang="en-US" altLang="ja-JP" sz="2000" dirty="0" smtClean="0"/>
              <a:t>, </a:t>
            </a:r>
            <a:r>
              <a:rPr lang="en-US" altLang="ja-JP" sz="2000" b="1" dirty="0" smtClean="0">
                <a:solidFill>
                  <a:srgbClr val="0000FF"/>
                </a:solidFill>
              </a:rPr>
              <a:t>i+1</a:t>
            </a:r>
            <a:r>
              <a:rPr lang="en-US" altLang="ja-JP" sz="2000" dirty="0" smtClean="0"/>
              <a:t>);</a:t>
            </a:r>
            <a:endParaRPr lang="en-US" altLang="ja-JP" sz="2000" b="1" dirty="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ja-JP" sz="2000" dirty="0" smtClean="0"/>
              <a:t>    • set </a:t>
            </a:r>
            <a:r>
              <a:rPr lang="en-US" altLang="ja-JP" sz="2000" b="1" dirty="0" smtClean="0">
                <a:solidFill>
                  <a:srgbClr val="0000FF"/>
                </a:solidFill>
              </a:rPr>
              <a:t>mark[e]:= 0</a:t>
            </a:r>
            <a:r>
              <a:rPr lang="en-US" altLang="ja-JP" sz="2000" dirty="0" smtClean="0"/>
              <a:t> for edges </a:t>
            </a:r>
            <a:r>
              <a:rPr lang="en-US" altLang="ja-JP" sz="2000" b="1" dirty="0" smtClean="0">
                <a:solidFill>
                  <a:srgbClr val="0000FF"/>
                </a:solidFill>
              </a:rPr>
              <a:t>e </a:t>
            </a:r>
            <a:r>
              <a:rPr lang="en-US" altLang="ja-JP" sz="2000" dirty="0" smtClean="0"/>
              <a:t>marked in this iteration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ja-JP" sz="2000" dirty="0" smtClean="0"/>
              <a:t>}</a:t>
            </a:r>
            <a:endParaRPr lang="ja-JP" alt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223227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341438"/>
            <a:ext cx="9144000" cy="2163762"/>
          </a:xfrm>
          <a:gradFill rotWithShape="1">
            <a:gsLst>
              <a:gs pos="0">
                <a:srgbClr val="006600"/>
              </a:gs>
              <a:gs pos="50000">
                <a:srgbClr val="008000"/>
              </a:gs>
              <a:gs pos="100000">
                <a:srgbClr val="006600"/>
              </a:gs>
            </a:gsLst>
            <a:lin ang="5400000" scaled="1"/>
          </a:gradFill>
          <a:effectLst>
            <a:outerShdw dist="7184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Maximal Clique Enumeration</a:t>
            </a:r>
            <a:endParaRPr lang="ja-JP" altLang="en-US" sz="40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317683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Reverse Search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7544" y="1125538"/>
            <a:ext cx="7992888" cy="26670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For every solution except for several,</a:t>
            </a:r>
          </a:p>
          <a:p>
            <a:pPr algn="l" eaLnBrk="1" hangingPunct="1">
              <a:defRPr/>
            </a:pPr>
            <a:r>
              <a:rPr lang="en-US" altLang="ja-JP" sz="2400" dirty="0" smtClean="0"/>
              <a:t>                          define its parent, so that </a:t>
            </a:r>
          </a:p>
          <a:p>
            <a:pPr algn="l" eaLnBrk="1" hangingPunct="1">
              <a:defRPr/>
            </a:pPr>
            <a:r>
              <a:rPr lang="ja-JP" altLang="en-US" sz="2400" dirty="0" smtClean="0"/>
              <a:t>　 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★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any solution is not its proper ancestor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US" altLang="ja-JP" sz="2400" dirty="0" smtClean="0"/>
              <a:t>(acyclic)</a:t>
            </a: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l" eaLnBrk="1" hangingPunct="1"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l" eaLnBrk="1" hangingPunct="1"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The parent-child relation induces a tree (or a forest)</a:t>
            </a:r>
          </a:p>
          <a:p>
            <a:pPr algn="l" eaLnBrk="1" hangingPunct="1"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l" eaLnBrk="1" hangingPunct="1"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Traverse the tree by depth-first search</a:t>
            </a:r>
          </a:p>
        </p:txBody>
      </p:sp>
      <p:sp>
        <p:nvSpPr>
          <p:cNvPr id="56324" name="Oval 24"/>
          <p:cNvSpPr>
            <a:spLocks noChangeArrowheads="1"/>
          </p:cNvSpPr>
          <p:nvPr/>
        </p:nvSpPr>
        <p:spPr bwMode="auto">
          <a:xfrm>
            <a:off x="7645027" y="4021832"/>
            <a:ext cx="166688" cy="179388"/>
          </a:xfrm>
          <a:prstGeom prst="ellipse">
            <a:avLst/>
          </a:prstGeom>
          <a:solidFill>
            <a:srgbClr val="FF00FF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325" name="Oval 25"/>
          <p:cNvSpPr>
            <a:spLocks noChangeArrowheads="1"/>
          </p:cNvSpPr>
          <p:nvPr/>
        </p:nvSpPr>
        <p:spPr bwMode="auto">
          <a:xfrm>
            <a:off x="7368802" y="4620320"/>
            <a:ext cx="166688" cy="179387"/>
          </a:xfrm>
          <a:prstGeom prst="ellipse">
            <a:avLst/>
          </a:prstGeom>
          <a:solidFill>
            <a:srgbClr val="FF00FF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326" name="Oval 26"/>
          <p:cNvSpPr>
            <a:spLocks noChangeArrowheads="1"/>
          </p:cNvSpPr>
          <p:nvPr/>
        </p:nvSpPr>
        <p:spPr bwMode="auto">
          <a:xfrm>
            <a:off x="6703640" y="4140895"/>
            <a:ext cx="166687" cy="180975"/>
          </a:xfrm>
          <a:prstGeom prst="ellipse">
            <a:avLst/>
          </a:prstGeom>
          <a:solidFill>
            <a:srgbClr val="FF00FF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327" name="Oval 27"/>
          <p:cNvSpPr>
            <a:spLocks noChangeArrowheads="1"/>
          </p:cNvSpPr>
          <p:nvPr/>
        </p:nvSpPr>
        <p:spPr bwMode="auto">
          <a:xfrm>
            <a:off x="6205165" y="4680645"/>
            <a:ext cx="166687" cy="179387"/>
          </a:xfrm>
          <a:prstGeom prst="ellipse">
            <a:avLst/>
          </a:prstGeom>
          <a:solidFill>
            <a:srgbClr val="FF00FF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328" name="Oval 28"/>
          <p:cNvSpPr>
            <a:spLocks noChangeArrowheads="1"/>
          </p:cNvSpPr>
          <p:nvPr/>
        </p:nvSpPr>
        <p:spPr bwMode="auto">
          <a:xfrm>
            <a:off x="5651127" y="4082157"/>
            <a:ext cx="165100" cy="179388"/>
          </a:xfrm>
          <a:prstGeom prst="ellipse">
            <a:avLst/>
          </a:prstGeom>
          <a:solidFill>
            <a:srgbClr val="FF00FF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329" name="Oval 29"/>
          <p:cNvSpPr>
            <a:spLocks noChangeArrowheads="1"/>
          </p:cNvSpPr>
          <p:nvPr/>
        </p:nvSpPr>
        <p:spPr bwMode="auto">
          <a:xfrm>
            <a:off x="8365752" y="4380607"/>
            <a:ext cx="166688" cy="179388"/>
          </a:xfrm>
          <a:prstGeom prst="ellipse">
            <a:avLst/>
          </a:prstGeom>
          <a:solidFill>
            <a:srgbClr val="FF00FF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330" name="Oval 37"/>
          <p:cNvSpPr>
            <a:spLocks noChangeArrowheads="1"/>
          </p:cNvSpPr>
          <p:nvPr/>
        </p:nvSpPr>
        <p:spPr bwMode="auto">
          <a:xfrm>
            <a:off x="7999040" y="5012432"/>
            <a:ext cx="166687" cy="179388"/>
          </a:xfrm>
          <a:prstGeom prst="ellipse">
            <a:avLst/>
          </a:prstGeom>
          <a:solidFill>
            <a:srgbClr val="FF00FF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331" name="Oval 38"/>
          <p:cNvSpPr>
            <a:spLocks noChangeArrowheads="1"/>
          </p:cNvSpPr>
          <p:nvPr/>
        </p:nvSpPr>
        <p:spPr bwMode="auto">
          <a:xfrm>
            <a:off x="8303840" y="3717032"/>
            <a:ext cx="166687" cy="179388"/>
          </a:xfrm>
          <a:prstGeom prst="ellipse">
            <a:avLst/>
          </a:prstGeom>
          <a:solidFill>
            <a:srgbClr val="FF00FF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332" name="Oval 39"/>
          <p:cNvSpPr>
            <a:spLocks noChangeArrowheads="1"/>
          </p:cNvSpPr>
          <p:nvPr/>
        </p:nvSpPr>
        <p:spPr bwMode="auto">
          <a:xfrm>
            <a:off x="6779840" y="5164832"/>
            <a:ext cx="166687" cy="179388"/>
          </a:xfrm>
          <a:prstGeom prst="ellipse">
            <a:avLst/>
          </a:prstGeom>
          <a:solidFill>
            <a:srgbClr val="FF00FF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333" name="Oval 40"/>
          <p:cNvSpPr>
            <a:spLocks noChangeArrowheads="1"/>
          </p:cNvSpPr>
          <p:nvPr/>
        </p:nvSpPr>
        <p:spPr bwMode="auto">
          <a:xfrm>
            <a:off x="5027240" y="4555232"/>
            <a:ext cx="166687" cy="179388"/>
          </a:xfrm>
          <a:prstGeom prst="ellipse">
            <a:avLst/>
          </a:prstGeom>
          <a:solidFill>
            <a:srgbClr val="FF00FF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2" name="Group 44"/>
          <p:cNvGrpSpPr>
            <a:grpSpLocks/>
          </p:cNvGrpSpPr>
          <p:nvPr/>
        </p:nvGrpSpPr>
        <p:grpSpPr bwMode="auto">
          <a:xfrm>
            <a:off x="5206627" y="3793232"/>
            <a:ext cx="3159125" cy="1447800"/>
            <a:chOff x="1697" y="2496"/>
            <a:chExt cx="1990" cy="912"/>
          </a:xfrm>
        </p:grpSpPr>
        <p:sp>
          <p:nvSpPr>
            <p:cNvPr id="56336" name="Line 30"/>
            <p:cNvSpPr>
              <a:spLocks noChangeShapeType="1"/>
            </p:cNvSpPr>
            <p:nvPr/>
          </p:nvSpPr>
          <p:spPr bwMode="auto">
            <a:xfrm flipH="1">
              <a:off x="1697" y="2791"/>
              <a:ext cx="280" cy="1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/>
            <a:lstStyle/>
            <a:p>
              <a:endParaRPr lang="ja-JP" altLang="en-US"/>
            </a:p>
          </p:txBody>
        </p:sp>
        <p:sp>
          <p:nvSpPr>
            <p:cNvPr id="56337" name="Line 31"/>
            <p:cNvSpPr>
              <a:spLocks noChangeShapeType="1"/>
            </p:cNvSpPr>
            <p:nvPr/>
          </p:nvSpPr>
          <p:spPr bwMode="auto">
            <a:xfrm flipH="1" flipV="1">
              <a:off x="1697" y="3055"/>
              <a:ext cx="594" cy="7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/>
            <a:lstStyle/>
            <a:p>
              <a:endParaRPr lang="ja-JP" altLang="en-US"/>
            </a:p>
          </p:txBody>
        </p:sp>
        <p:sp>
          <p:nvSpPr>
            <p:cNvPr id="56338" name="Line 32"/>
            <p:cNvSpPr>
              <a:spLocks noChangeShapeType="1"/>
            </p:cNvSpPr>
            <p:nvPr/>
          </p:nvSpPr>
          <p:spPr bwMode="auto">
            <a:xfrm flipH="1" flipV="1">
              <a:off x="2116" y="2715"/>
              <a:ext cx="489" cy="3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/>
            <a:lstStyle/>
            <a:p>
              <a:endParaRPr lang="ja-JP" altLang="en-US"/>
            </a:p>
          </p:txBody>
        </p:sp>
        <p:sp>
          <p:nvSpPr>
            <p:cNvPr id="56339" name="Line 33"/>
            <p:cNvSpPr>
              <a:spLocks noChangeShapeType="1"/>
            </p:cNvSpPr>
            <p:nvPr/>
          </p:nvSpPr>
          <p:spPr bwMode="auto">
            <a:xfrm flipH="1">
              <a:off x="2815" y="2678"/>
              <a:ext cx="384" cy="7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/>
            <a:lstStyle/>
            <a:p>
              <a:endParaRPr lang="ja-JP" altLang="en-US"/>
            </a:p>
          </p:txBody>
        </p:sp>
        <p:sp>
          <p:nvSpPr>
            <p:cNvPr id="56340" name="Line 34"/>
            <p:cNvSpPr>
              <a:spLocks noChangeShapeType="1"/>
            </p:cNvSpPr>
            <p:nvPr/>
          </p:nvSpPr>
          <p:spPr bwMode="auto">
            <a:xfrm flipH="1" flipV="1">
              <a:off x="2780" y="2866"/>
              <a:ext cx="244" cy="18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/>
            <a:lstStyle/>
            <a:p>
              <a:endParaRPr lang="ja-JP" altLang="en-US"/>
            </a:p>
          </p:txBody>
        </p:sp>
        <p:sp>
          <p:nvSpPr>
            <p:cNvPr id="56341" name="Line 35"/>
            <p:cNvSpPr>
              <a:spLocks noChangeShapeType="1"/>
            </p:cNvSpPr>
            <p:nvPr/>
          </p:nvSpPr>
          <p:spPr bwMode="auto">
            <a:xfrm flipH="1" flipV="1">
              <a:off x="3373" y="2753"/>
              <a:ext cx="314" cy="11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/>
            <a:lstStyle/>
            <a:p>
              <a:endParaRPr lang="ja-JP" altLang="en-US"/>
            </a:p>
          </p:txBody>
        </p:sp>
        <p:sp>
          <p:nvSpPr>
            <p:cNvPr id="56342" name="Line 41"/>
            <p:cNvSpPr>
              <a:spLocks noChangeShapeType="1"/>
            </p:cNvSpPr>
            <p:nvPr/>
          </p:nvSpPr>
          <p:spPr bwMode="auto">
            <a:xfrm flipH="1">
              <a:off x="3360" y="2496"/>
              <a:ext cx="288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/>
            <a:lstStyle/>
            <a:p>
              <a:endParaRPr lang="ja-JP" altLang="en-US"/>
            </a:p>
          </p:txBody>
        </p:sp>
        <p:sp>
          <p:nvSpPr>
            <p:cNvPr id="56343" name="Line 42"/>
            <p:cNvSpPr>
              <a:spLocks noChangeShapeType="1"/>
            </p:cNvSpPr>
            <p:nvPr/>
          </p:nvSpPr>
          <p:spPr bwMode="auto">
            <a:xfrm flipH="1" flipV="1">
              <a:off x="3168" y="3168"/>
              <a:ext cx="314" cy="16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/>
            <a:lstStyle/>
            <a:p>
              <a:endParaRPr lang="ja-JP" altLang="en-US"/>
            </a:p>
          </p:txBody>
        </p:sp>
        <p:sp>
          <p:nvSpPr>
            <p:cNvPr id="56344" name="Line 43"/>
            <p:cNvSpPr>
              <a:spLocks noChangeShapeType="1"/>
            </p:cNvSpPr>
            <p:nvPr/>
          </p:nvSpPr>
          <p:spPr bwMode="auto">
            <a:xfrm flipH="1" flipV="1">
              <a:off x="2400" y="3168"/>
              <a:ext cx="288" cy="2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/>
            <a:lstStyle/>
            <a:p>
              <a:endParaRPr lang="ja-JP" altLang="en-US"/>
            </a:p>
          </p:txBody>
        </p:sp>
      </p:grpSp>
      <p:sp>
        <p:nvSpPr>
          <p:cNvPr id="33837" name="Text Box 45"/>
          <p:cNvSpPr txBox="1">
            <a:spLocks noChangeArrowheads="1"/>
          </p:cNvSpPr>
          <p:nvPr/>
        </p:nvSpPr>
        <p:spPr bwMode="auto">
          <a:xfrm>
            <a:off x="683568" y="5766355"/>
            <a:ext cx="7632848" cy="830997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#iterations is equal to #solutions</a:t>
            </a:r>
          </a:p>
          <a:p>
            <a:pPr>
              <a:defRPr/>
            </a:pPr>
            <a:r>
              <a:rPr lang="en-US" altLang="ja-JP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 </a:t>
            </a:r>
            <a:r>
              <a:rPr lang="en-US" altLang="ja-JP" sz="2400" dirty="0" smtClean="0"/>
              <a:t>Computation time per solution is that per iteration </a:t>
            </a: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6372200" y="663079"/>
            <a:ext cx="2547108" cy="830997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altLang="ja-JP" sz="2400" dirty="0" smtClean="0"/>
              <a:t>Avis &amp; Fukuda ’96</a:t>
            </a:r>
          </a:p>
          <a:p>
            <a:r>
              <a:rPr kumimoji="1" lang="en-US" altLang="ja-JP" sz="2400" dirty="0" smtClean="0"/>
              <a:t>… modified by U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439734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37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Realization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1125538"/>
            <a:ext cx="8424862" cy="2667000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Depth-first search on induced tree (called, family tree)</a:t>
            </a:r>
          </a:p>
          <a:p>
            <a:pPr algn="l" eaLnBrk="1" hangingPunct="1">
              <a:lnSpc>
                <a:spcPct val="90000"/>
              </a:lnSpc>
              <a:defRPr/>
            </a:pPr>
            <a:r>
              <a:rPr lang="ja-JP" altLang="en-US" sz="2400" dirty="0" smtClean="0">
                <a:solidFill>
                  <a:srgbClr val="FF0000"/>
                </a:solidFill>
                <a:sym typeface="Wingdings" pitchFamily="2" charset="2"/>
              </a:rPr>
              <a:t>　　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</a:t>
            </a:r>
            <a:r>
              <a:rPr lang="ja-JP" altLang="en-US" sz="2400" dirty="0" smtClean="0">
                <a:solidFill>
                  <a:srgbClr val="FF0000"/>
                </a:solidFill>
                <a:sym typeface="Wingdings" pitchFamily="2" charset="2"/>
              </a:rPr>
              <a:t>  </a:t>
            </a:r>
            <a:r>
              <a:rPr lang="en-US" altLang="ja-JP" sz="2400" dirty="0" smtClean="0"/>
              <a:t>no need to store the tree in the memory (or disk)</a:t>
            </a:r>
          </a:p>
          <a:p>
            <a:pPr algn="l" eaLnBrk="1" hangingPunct="1">
              <a:lnSpc>
                <a:spcPct val="90000"/>
              </a:lnSpc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Algorithm for finding all children of a parent is sufficient</a:t>
            </a:r>
          </a:p>
          <a:p>
            <a:pPr algn="l" eaLnBrk="1" hangingPunct="1">
              <a:lnSpc>
                <a:spcPct val="90000"/>
              </a:lnSpc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l" eaLnBrk="1" hangingPunct="1">
              <a:lnSpc>
                <a:spcPct val="90000"/>
              </a:lnSpc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Particularly, it is better to have an algorithm that finds the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(i+1)</a:t>
            </a:r>
            <a:r>
              <a:rPr lang="en-US" altLang="ja-JP" sz="2400" dirty="0" smtClean="0"/>
              <a:t>-</a:t>
            </a:r>
            <a:r>
              <a:rPr lang="en-US" altLang="ja-JP" sz="2400" dirty="0" err="1" smtClean="0"/>
              <a:t>th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child by giving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dirty="0" err="1" smtClean="0"/>
              <a:t>-th</a:t>
            </a:r>
            <a:r>
              <a:rPr lang="en-US" altLang="ja-JP" sz="2400" dirty="0" smtClean="0"/>
              <a:t> child</a:t>
            </a:r>
          </a:p>
          <a:p>
            <a:pPr algn="l" eaLnBrk="1" hangingPunct="1">
              <a:lnSpc>
                <a:spcPct val="90000"/>
              </a:lnSpc>
              <a:defRPr/>
            </a:pPr>
            <a:endParaRPr lang="ja-JP" altLang="en-US" sz="2400" dirty="0" smtClean="0"/>
          </a:p>
        </p:txBody>
      </p:sp>
      <p:sp>
        <p:nvSpPr>
          <p:cNvPr id="57348" name="Oval 4"/>
          <p:cNvSpPr>
            <a:spLocks noChangeArrowheads="1"/>
          </p:cNvSpPr>
          <p:nvPr/>
        </p:nvSpPr>
        <p:spPr bwMode="auto">
          <a:xfrm>
            <a:off x="7789043" y="4741912"/>
            <a:ext cx="166688" cy="179388"/>
          </a:xfrm>
          <a:prstGeom prst="ellipse">
            <a:avLst/>
          </a:prstGeom>
          <a:solidFill>
            <a:srgbClr val="FF00FF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49" name="Oval 5"/>
          <p:cNvSpPr>
            <a:spLocks noChangeArrowheads="1"/>
          </p:cNvSpPr>
          <p:nvPr/>
        </p:nvSpPr>
        <p:spPr bwMode="auto">
          <a:xfrm>
            <a:off x="7512818" y="5340400"/>
            <a:ext cx="166688" cy="179387"/>
          </a:xfrm>
          <a:prstGeom prst="ellipse">
            <a:avLst/>
          </a:prstGeom>
          <a:solidFill>
            <a:srgbClr val="FF00FF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50" name="Oval 6"/>
          <p:cNvSpPr>
            <a:spLocks noChangeArrowheads="1"/>
          </p:cNvSpPr>
          <p:nvPr/>
        </p:nvSpPr>
        <p:spPr bwMode="auto">
          <a:xfrm>
            <a:off x="6847656" y="4860975"/>
            <a:ext cx="166687" cy="180975"/>
          </a:xfrm>
          <a:prstGeom prst="ellipse">
            <a:avLst/>
          </a:prstGeom>
          <a:solidFill>
            <a:srgbClr val="FF00FF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51" name="Oval 7"/>
          <p:cNvSpPr>
            <a:spLocks noChangeArrowheads="1"/>
          </p:cNvSpPr>
          <p:nvPr/>
        </p:nvSpPr>
        <p:spPr bwMode="auto">
          <a:xfrm>
            <a:off x="6349181" y="5400725"/>
            <a:ext cx="166687" cy="179387"/>
          </a:xfrm>
          <a:prstGeom prst="ellipse">
            <a:avLst/>
          </a:prstGeom>
          <a:solidFill>
            <a:srgbClr val="FF00FF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52" name="Oval 8"/>
          <p:cNvSpPr>
            <a:spLocks noChangeArrowheads="1"/>
          </p:cNvSpPr>
          <p:nvPr/>
        </p:nvSpPr>
        <p:spPr bwMode="auto">
          <a:xfrm>
            <a:off x="5795143" y="4802237"/>
            <a:ext cx="165100" cy="179388"/>
          </a:xfrm>
          <a:prstGeom prst="ellipse">
            <a:avLst/>
          </a:prstGeom>
          <a:solidFill>
            <a:srgbClr val="FF00FF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53" name="Oval 9"/>
          <p:cNvSpPr>
            <a:spLocks noChangeArrowheads="1"/>
          </p:cNvSpPr>
          <p:nvPr/>
        </p:nvSpPr>
        <p:spPr bwMode="auto">
          <a:xfrm>
            <a:off x="8509768" y="5100687"/>
            <a:ext cx="166688" cy="179388"/>
          </a:xfrm>
          <a:prstGeom prst="ellipse">
            <a:avLst/>
          </a:prstGeom>
          <a:solidFill>
            <a:srgbClr val="FF00FF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54" name="Oval 10"/>
          <p:cNvSpPr>
            <a:spLocks noChangeArrowheads="1"/>
          </p:cNvSpPr>
          <p:nvPr/>
        </p:nvSpPr>
        <p:spPr bwMode="auto">
          <a:xfrm>
            <a:off x="8143056" y="5732512"/>
            <a:ext cx="166687" cy="179388"/>
          </a:xfrm>
          <a:prstGeom prst="ellipse">
            <a:avLst/>
          </a:prstGeom>
          <a:solidFill>
            <a:srgbClr val="FF00FF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55" name="Oval 11"/>
          <p:cNvSpPr>
            <a:spLocks noChangeArrowheads="1"/>
          </p:cNvSpPr>
          <p:nvPr/>
        </p:nvSpPr>
        <p:spPr bwMode="auto">
          <a:xfrm>
            <a:off x="8447856" y="4437112"/>
            <a:ext cx="166687" cy="179388"/>
          </a:xfrm>
          <a:prstGeom prst="ellipse">
            <a:avLst/>
          </a:prstGeom>
          <a:solidFill>
            <a:srgbClr val="FF00FF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56" name="Oval 12"/>
          <p:cNvSpPr>
            <a:spLocks noChangeArrowheads="1"/>
          </p:cNvSpPr>
          <p:nvPr/>
        </p:nvSpPr>
        <p:spPr bwMode="auto">
          <a:xfrm>
            <a:off x="6923856" y="5884912"/>
            <a:ext cx="166687" cy="179388"/>
          </a:xfrm>
          <a:prstGeom prst="ellipse">
            <a:avLst/>
          </a:prstGeom>
          <a:solidFill>
            <a:srgbClr val="FF00FF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57" name="Oval 13"/>
          <p:cNvSpPr>
            <a:spLocks noChangeArrowheads="1"/>
          </p:cNvSpPr>
          <p:nvPr/>
        </p:nvSpPr>
        <p:spPr bwMode="auto">
          <a:xfrm>
            <a:off x="5171256" y="5275312"/>
            <a:ext cx="166687" cy="179388"/>
          </a:xfrm>
          <a:prstGeom prst="ellipse">
            <a:avLst/>
          </a:prstGeom>
          <a:solidFill>
            <a:srgbClr val="FF00FF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57358" name="Group 14"/>
          <p:cNvGrpSpPr>
            <a:grpSpLocks/>
          </p:cNvGrpSpPr>
          <p:nvPr/>
        </p:nvGrpSpPr>
        <p:grpSpPr bwMode="auto">
          <a:xfrm>
            <a:off x="5350643" y="4513312"/>
            <a:ext cx="3159125" cy="1447800"/>
            <a:chOff x="1697" y="2496"/>
            <a:chExt cx="1990" cy="912"/>
          </a:xfrm>
        </p:grpSpPr>
        <p:sp>
          <p:nvSpPr>
            <p:cNvPr id="57360" name="Line 15"/>
            <p:cNvSpPr>
              <a:spLocks noChangeShapeType="1"/>
            </p:cNvSpPr>
            <p:nvPr/>
          </p:nvSpPr>
          <p:spPr bwMode="auto">
            <a:xfrm flipH="1">
              <a:off x="1697" y="2791"/>
              <a:ext cx="280" cy="1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/>
            <a:lstStyle/>
            <a:p>
              <a:endParaRPr lang="ja-JP" altLang="en-US"/>
            </a:p>
          </p:txBody>
        </p:sp>
        <p:sp>
          <p:nvSpPr>
            <p:cNvPr id="57361" name="Line 16"/>
            <p:cNvSpPr>
              <a:spLocks noChangeShapeType="1"/>
            </p:cNvSpPr>
            <p:nvPr/>
          </p:nvSpPr>
          <p:spPr bwMode="auto">
            <a:xfrm flipH="1" flipV="1">
              <a:off x="1697" y="3055"/>
              <a:ext cx="594" cy="7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/>
            <a:lstStyle/>
            <a:p>
              <a:endParaRPr lang="ja-JP" altLang="en-US"/>
            </a:p>
          </p:txBody>
        </p:sp>
        <p:sp>
          <p:nvSpPr>
            <p:cNvPr id="57362" name="Line 17"/>
            <p:cNvSpPr>
              <a:spLocks noChangeShapeType="1"/>
            </p:cNvSpPr>
            <p:nvPr/>
          </p:nvSpPr>
          <p:spPr bwMode="auto">
            <a:xfrm flipH="1" flipV="1">
              <a:off x="2116" y="2715"/>
              <a:ext cx="489" cy="3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/>
            <a:lstStyle/>
            <a:p>
              <a:endParaRPr lang="ja-JP" altLang="en-US"/>
            </a:p>
          </p:txBody>
        </p:sp>
        <p:sp>
          <p:nvSpPr>
            <p:cNvPr id="57363" name="Line 18"/>
            <p:cNvSpPr>
              <a:spLocks noChangeShapeType="1"/>
            </p:cNvSpPr>
            <p:nvPr/>
          </p:nvSpPr>
          <p:spPr bwMode="auto">
            <a:xfrm flipH="1">
              <a:off x="2815" y="2678"/>
              <a:ext cx="384" cy="7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/>
            <a:lstStyle/>
            <a:p>
              <a:endParaRPr lang="ja-JP" altLang="en-US"/>
            </a:p>
          </p:txBody>
        </p:sp>
        <p:sp>
          <p:nvSpPr>
            <p:cNvPr id="57364" name="Line 19"/>
            <p:cNvSpPr>
              <a:spLocks noChangeShapeType="1"/>
            </p:cNvSpPr>
            <p:nvPr/>
          </p:nvSpPr>
          <p:spPr bwMode="auto">
            <a:xfrm flipH="1" flipV="1">
              <a:off x="2780" y="2866"/>
              <a:ext cx="244" cy="18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/>
            <a:lstStyle/>
            <a:p>
              <a:endParaRPr lang="ja-JP" altLang="en-US"/>
            </a:p>
          </p:txBody>
        </p:sp>
        <p:sp>
          <p:nvSpPr>
            <p:cNvPr id="57365" name="Line 20"/>
            <p:cNvSpPr>
              <a:spLocks noChangeShapeType="1"/>
            </p:cNvSpPr>
            <p:nvPr/>
          </p:nvSpPr>
          <p:spPr bwMode="auto">
            <a:xfrm flipH="1" flipV="1">
              <a:off x="3373" y="2753"/>
              <a:ext cx="314" cy="11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/>
            <a:lstStyle/>
            <a:p>
              <a:endParaRPr lang="ja-JP" altLang="en-US"/>
            </a:p>
          </p:txBody>
        </p:sp>
        <p:sp>
          <p:nvSpPr>
            <p:cNvPr id="57366" name="Line 21"/>
            <p:cNvSpPr>
              <a:spLocks noChangeShapeType="1"/>
            </p:cNvSpPr>
            <p:nvPr/>
          </p:nvSpPr>
          <p:spPr bwMode="auto">
            <a:xfrm flipH="1">
              <a:off x="3360" y="2496"/>
              <a:ext cx="288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/>
            <a:lstStyle/>
            <a:p>
              <a:endParaRPr lang="ja-JP" altLang="en-US"/>
            </a:p>
          </p:txBody>
        </p:sp>
        <p:sp>
          <p:nvSpPr>
            <p:cNvPr id="57367" name="Line 22"/>
            <p:cNvSpPr>
              <a:spLocks noChangeShapeType="1"/>
            </p:cNvSpPr>
            <p:nvPr/>
          </p:nvSpPr>
          <p:spPr bwMode="auto">
            <a:xfrm flipH="1" flipV="1">
              <a:off x="3168" y="3168"/>
              <a:ext cx="314" cy="16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/>
            <a:lstStyle/>
            <a:p>
              <a:endParaRPr lang="ja-JP" altLang="en-US"/>
            </a:p>
          </p:txBody>
        </p:sp>
        <p:sp>
          <p:nvSpPr>
            <p:cNvPr id="57368" name="Line 23"/>
            <p:cNvSpPr>
              <a:spLocks noChangeShapeType="1"/>
            </p:cNvSpPr>
            <p:nvPr/>
          </p:nvSpPr>
          <p:spPr bwMode="auto">
            <a:xfrm flipH="1" flipV="1">
              <a:off x="2400" y="3168"/>
              <a:ext cx="288" cy="2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/>
            <a:lstStyle/>
            <a:p>
              <a:endParaRPr lang="ja-JP" altLang="en-US"/>
            </a:p>
          </p:txBody>
        </p:sp>
      </p:grpSp>
      <p:sp>
        <p:nvSpPr>
          <p:cNvPr id="28" name="Rectangle 3"/>
          <p:cNvSpPr txBox="1">
            <a:spLocks noChangeArrowheads="1"/>
          </p:cNvSpPr>
          <p:nvPr/>
        </p:nvSpPr>
        <p:spPr bwMode="auto">
          <a:xfrm>
            <a:off x="539552" y="3861048"/>
            <a:ext cx="4176464" cy="2016224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0"/>
          </a:gradFill>
          <a:ln w="19050">
            <a:solidFill>
              <a:srgbClr val="990033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err="1" smtClean="0">
                <a:solidFill>
                  <a:srgbClr val="006600"/>
                </a:solidFill>
              </a:rPr>
              <a:t>Reverse_Search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dirty="0" smtClean="0"/>
              <a:t>(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S</a:t>
            </a:r>
            <a:r>
              <a:rPr lang="en-US" altLang="ja-JP" sz="2400" dirty="0" smtClean="0"/>
              <a:t>)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</a:p>
          <a:p>
            <a:pPr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1.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  </a:t>
            </a:r>
            <a:r>
              <a:rPr lang="en-US" altLang="ja-JP" sz="2400" b="1" dirty="0" smtClean="0"/>
              <a:t>output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S</a:t>
            </a:r>
            <a:endParaRPr lang="en-US" altLang="ja-JP" sz="2400" b="1" dirty="0" smtClean="0"/>
          </a:p>
          <a:p>
            <a:pPr marL="457200" indent="-457200"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2. 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="1" dirty="0" smtClean="0"/>
              <a:t>for </a:t>
            </a:r>
            <a:r>
              <a:rPr lang="en-US" altLang="ja-JP" sz="2400" dirty="0" smtClean="0"/>
              <a:t>each</a:t>
            </a:r>
            <a:r>
              <a:rPr lang="en-US" altLang="ja-JP" sz="2400" b="1" dirty="0" smtClean="0"/>
              <a:t> </a:t>
            </a:r>
            <a:r>
              <a:rPr lang="en-US" altLang="ja-JP" sz="2400" dirty="0" smtClean="0"/>
              <a:t>child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S’ </a:t>
            </a:r>
            <a:r>
              <a:rPr lang="en-US" altLang="ja-JP" sz="2400" dirty="0" smtClean="0"/>
              <a:t>of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S</a:t>
            </a:r>
          </a:p>
          <a:p>
            <a:pPr marL="457200" indent="-457200"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3.</a:t>
            </a:r>
            <a:r>
              <a:rPr lang="en-US" altLang="ja-JP" sz="2400" b="1" i="1" dirty="0" smtClean="0">
                <a:solidFill>
                  <a:schemeClr val="accent2"/>
                </a:solidFill>
              </a:rPr>
              <a:t>       </a:t>
            </a:r>
            <a:r>
              <a:rPr lang="en-US" altLang="ja-JP" sz="2400" b="1" dirty="0" smtClean="0"/>
              <a:t>call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b="1" dirty="0" err="1" smtClean="0">
                <a:solidFill>
                  <a:srgbClr val="006600"/>
                </a:solidFill>
              </a:rPr>
              <a:t>Reverse_Search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dirty="0" smtClean="0"/>
              <a:t>(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S’</a:t>
            </a:r>
            <a:r>
              <a:rPr lang="en-US" altLang="ja-JP" sz="2400" dirty="0" smtClean="0"/>
              <a:t>)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 </a:t>
            </a:r>
          </a:p>
          <a:p>
            <a:pPr marL="457200" indent="-457200"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4. 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="1" dirty="0" smtClean="0"/>
              <a:t>end for</a:t>
            </a:r>
            <a:endParaRPr lang="ja-JP" alt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546494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Enumeration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196975"/>
            <a:ext cx="8208963" cy="53276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Enumeration is a problem of outputting all the solutions to a problem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 </a:t>
            </a:r>
            <a:r>
              <a:rPr lang="en-US" altLang="ja-JP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we already saw several examples in the recursive call section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+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combinations of numbers whose sum is in a range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+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all paths connecting vertices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s</a:t>
            </a:r>
            <a:r>
              <a:rPr lang="en-US" altLang="ja-JP" sz="2400" dirty="0" smtClean="0"/>
              <a:t> and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t</a:t>
            </a:r>
            <a:r>
              <a:rPr lang="en-US" altLang="ja-JP" sz="2400" dirty="0" smtClean="0"/>
              <a:t> in the given graph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+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all maximal cliques in the input graph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+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all binary trees of sizes at most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k</a:t>
            </a:r>
            <a:r>
              <a:rPr lang="en-US" altLang="ja-JP" sz="2400" dirty="0" smtClean="0"/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+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all substrings of a string that appear at least twice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+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all decreasing sequence of the given number sequence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An algorithm for solving enumeration problem is called an </a:t>
            </a:r>
            <a:r>
              <a:rPr lang="en-US" altLang="ja-JP" sz="2400" b="1" dirty="0" smtClean="0">
                <a:solidFill>
                  <a:srgbClr val="006600"/>
                </a:solidFill>
              </a:rPr>
              <a:t>enumeration algorithm</a:t>
            </a:r>
            <a:endParaRPr lang="ja-JP" alt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Complexity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1125538"/>
            <a:ext cx="8424862" cy="2667000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each iteration = each solution    (#iterations = #solutions)</a:t>
            </a:r>
          </a:p>
          <a:p>
            <a:pPr algn="l" eaLnBrk="1" hangingPunct="1">
              <a:lnSpc>
                <a:spcPct val="90000"/>
              </a:lnSpc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l" eaLnBrk="1" hangingPunct="1">
              <a:lnSpc>
                <a:spcPct val="90000"/>
              </a:lnSpc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If finding a (next) child takes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O(X)</a:t>
            </a:r>
            <a:r>
              <a:rPr lang="en-US" altLang="ja-JP" sz="2400" dirty="0" smtClean="0"/>
              <a:t> time, the computation time per iteration is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O(X)</a:t>
            </a:r>
          </a:p>
          <a:p>
            <a:pPr algn="l" eaLnBrk="1" hangingPunct="1">
              <a:lnSpc>
                <a:spcPct val="90000"/>
              </a:lnSpc>
              <a:defRPr/>
            </a:pPr>
            <a:r>
              <a:rPr lang="en-US" altLang="ja-JP" sz="2400" dirty="0" smtClean="0"/>
              <a:t> ( finding one child  =  children enumeration time  / #children )</a:t>
            </a:r>
          </a:p>
          <a:p>
            <a:pPr algn="l" eaLnBrk="1" hangingPunct="1">
              <a:lnSpc>
                <a:spcPct val="90000"/>
              </a:lnSpc>
              <a:defRPr/>
            </a:pPr>
            <a:r>
              <a:rPr lang="ja-JP" altLang="en-US" sz="2400" dirty="0" smtClean="0">
                <a:solidFill>
                  <a:srgbClr val="FF0000"/>
                </a:solidFill>
                <a:sym typeface="Wingdings" pitchFamily="2" charset="2"/>
              </a:rPr>
              <a:t>　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</a:t>
            </a:r>
            <a:r>
              <a:rPr lang="ja-JP" altLang="en-US" sz="2400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en-US" altLang="ja-JP" sz="2400" dirty="0" smtClean="0"/>
              <a:t>the computation time per solution is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O(X)</a:t>
            </a:r>
          </a:p>
          <a:p>
            <a:pPr algn="l" eaLnBrk="1" hangingPunct="1">
              <a:lnSpc>
                <a:spcPct val="90000"/>
              </a:lnSpc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l" eaLnBrk="1" hangingPunct="1">
              <a:lnSpc>
                <a:spcPct val="90000"/>
              </a:lnSpc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Output polynomial if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X</a:t>
            </a:r>
            <a:r>
              <a:rPr lang="en-US" altLang="ja-JP" sz="2400" dirty="0" smtClean="0"/>
              <a:t> is polynomial </a:t>
            </a:r>
          </a:p>
          <a:p>
            <a:pPr algn="l" eaLnBrk="1" hangingPunct="1">
              <a:lnSpc>
                <a:spcPct val="90000"/>
              </a:lnSpc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Space = memory usage of iterations and height of the family tree</a:t>
            </a:r>
          </a:p>
          <a:p>
            <a:pPr algn="l" eaLnBrk="1" hangingPunct="1">
              <a:lnSpc>
                <a:spcPct val="90000"/>
              </a:lnSpc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Using (find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(i+1)</a:t>
            </a:r>
            <a:r>
              <a:rPr lang="en-US" altLang="ja-JP" sz="2400" dirty="0" smtClean="0"/>
              <a:t>-</a:t>
            </a:r>
            <a:r>
              <a:rPr lang="en-US" altLang="ja-JP" sz="2400" dirty="0" err="1" smtClean="0"/>
              <a:t>th</a:t>
            </a:r>
            <a:r>
              <a:rPr lang="en-US" altLang="ja-JP" sz="2400" dirty="0" smtClean="0"/>
              <a:t> child),</a:t>
            </a:r>
          </a:p>
          <a:p>
            <a:pPr algn="l" eaLnBrk="1" hangingPunct="1">
              <a:lnSpc>
                <a:spcPct val="90000"/>
              </a:lnSpc>
              <a:defRPr/>
            </a:pPr>
            <a:r>
              <a:rPr lang="en-US" altLang="ja-JP" sz="2400" dirty="0" smtClean="0"/>
              <a:t>     height is eliminated</a:t>
            </a:r>
          </a:p>
          <a:p>
            <a:pPr algn="l" eaLnBrk="1" hangingPunct="1">
              <a:lnSpc>
                <a:spcPct val="90000"/>
              </a:lnSpc>
              <a:defRPr/>
            </a:pPr>
            <a:endParaRPr lang="en-US" altLang="ja-JP" sz="2400" dirty="0" smtClean="0"/>
          </a:p>
          <a:p>
            <a:pPr algn="l" eaLnBrk="1" hangingPunct="1">
              <a:lnSpc>
                <a:spcPct val="90000"/>
              </a:lnSpc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O(X) </a:t>
            </a:r>
            <a:r>
              <a:rPr lang="en-US" altLang="ja-JP" sz="2400" dirty="0" smtClean="0"/>
              <a:t>delay by alternative output</a:t>
            </a:r>
          </a:p>
          <a:p>
            <a:pPr algn="l" eaLnBrk="1" hangingPunct="1">
              <a:lnSpc>
                <a:spcPct val="90000"/>
              </a:lnSpc>
              <a:defRPr/>
            </a:pPr>
            <a:endParaRPr lang="ja-JP" altLang="en-US" sz="2400" dirty="0" smtClean="0"/>
          </a:p>
        </p:txBody>
      </p:sp>
      <p:sp>
        <p:nvSpPr>
          <p:cNvPr id="57348" name="Oval 4"/>
          <p:cNvSpPr>
            <a:spLocks noChangeArrowheads="1"/>
          </p:cNvSpPr>
          <p:nvPr/>
        </p:nvSpPr>
        <p:spPr bwMode="auto">
          <a:xfrm>
            <a:off x="7837859" y="5130948"/>
            <a:ext cx="166688" cy="179388"/>
          </a:xfrm>
          <a:prstGeom prst="ellipse">
            <a:avLst/>
          </a:prstGeom>
          <a:solidFill>
            <a:srgbClr val="FF00FF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49" name="Oval 5"/>
          <p:cNvSpPr>
            <a:spLocks noChangeArrowheads="1"/>
          </p:cNvSpPr>
          <p:nvPr/>
        </p:nvSpPr>
        <p:spPr bwMode="auto">
          <a:xfrm>
            <a:off x="7561634" y="5729436"/>
            <a:ext cx="166688" cy="179387"/>
          </a:xfrm>
          <a:prstGeom prst="ellipse">
            <a:avLst/>
          </a:prstGeom>
          <a:solidFill>
            <a:srgbClr val="FF00FF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50" name="Oval 6"/>
          <p:cNvSpPr>
            <a:spLocks noChangeArrowheads="1"/>
          </p:cNvSpPr>
          <p:nvPr/>
        </p:nvSpPr>
        <p:spPr bwMode="auto">
          <a:xfrm>
            <a:off x="6896472" y="5250011"/>
            <a:ext cx="166687" cy="180975"/>
          </a:xfrm>
          <a:prstGeom prst="ellipse">
            <a:avLst/>
          </a:prstGeom>
          <a:solidFill>
            <a:srgbClr val="FF00FF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51" name="Oval 7"/>
          <p:cNvSpPr>
            <a:spLocks noChangeArrowheads="1"/>
          </p:cNvSpPr>
          <p:nvPr/>
        </p:nvSpPr>
        <p:spPr bwMode="auto">
          <a:xfrm>
            <a:off x="6397997" y="5789761"/>
            <a:ext cx="166687" cy="179387"/>
          </a:xfrm>
          <a:prstGeom prst="ellipse">
            <a:avLst/>
          </a:prstGeom>
          <a:solidFill>
            <a:srgbClr val="FF00FF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52" name="Oval 8"/>
          <p:cNvSpPr>
            <a:spLocks noChangeArrowheads="1"/>
          </p:cNvSpPr>
          <p:nvPr/>
        </p:nvSpPr>
        <p:spPr bwMode="auto">
          <a:xfrm>
            <a:off x="5843959" y="5191273"/>
            <a:ext cx="165100" cy="179388"/>
          </a:xfrm>
          <a:prstGeom prst="ellipse">
            <a:avLst/>
          </a:prstGeom>
          <a:solidFill>
            <a:srgbClr val="FF00FF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53" name="Oval 9"/>
          <p:cNvSpPr>
            <a:spLocks noChangeArrowheads="1"/>
          </p:cNvSpPr>
          <p:nvPr/>
        </p:nvSpPr>
        <p:spPr bwMode="auto">
          <a:xfrm>
            <a:off x="8558584" y="5489723"/>
            <a:ext cx="166688" cy="179388"/>
          </a:xfrm>
          <a:prstGeom prst="ellipse">
            <a:avLst/>
          </a:prstGeom>
          <a:solidFill>
            <a:srgbClr val="FF00FF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54" name="Oval 10"/>
          <p:cNvSpPr>
            <a:spLocks noChangeArrowheads="1"/>
          </p:cNvSpPr>
          <p:nvPr/>
        </p:nvSpPr>
        <p:spPr bwMode="auto">
          <a:xfrm>
            <a:off x="8191872" y="6121548"/>
            <a:ext cx="166687" cy="179388"/>
          </a:xfrm>
          <a:prstGeom prst="ellipse">
            <a:avLst/>
          </a:prstGeom>
          <a:solidFill>
            <a:srgbClr val="FF00FF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55" name="Oval 11"/>
          <p:cNvSpPr>
            <a:spLocks noChangeArrowheads="1"/>
          </p:cNvSpPr>
          <p:nvPr/>
        </p:nvSpPr>
        <p:spPr bwMode="auto">
          <a:xfrm>
            <a:off x="8496672" y="4826148"/>
            <a:ext cx="166687" cy="179388"/>
          </a:xfrm>
          <a:prstGeom prst="ellipse">
            <a:avLst/>
          </a:prstGeom>
          <a:solidFill>
            <a:srgbClr val="FF00FF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56" name="Oval 12"/>
          <p:cNvSpPr>
            <a:spLocks noChangeArrowheads="1"/>
          </p:cNvSpPr>
          <p:nvPr/>
        </p:nvSpPr>
        <p:spPr bwMode="auto">
          <a:xfrm>
            <a:off x="6972672" y="6273948"/>
            <a:ext cx="166687" cy="179388"/>
          </a:xfrm>
          <a:prstGeom prst="ellipse">
            <a:avLst/>
          </a:prstGeom>
          <a:solidFill>
            <a:srgbClr val="FF00FF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57" name="Oval 13"/>
          <p:cNvSpPr>
            <a:spLocks noChangeArrowheads="1"/>
          </p:cNvSpPr>
          <p:nvPr/>
        </p:nvSpPr>
        <p:spPr bwMode="auto">
          <a:xfrm>
            <a:off x="5220072" y="5664348"/>
            <a:ext cx="166687" cy="179388"/>
          </a:xfrm>
          <a:prstGeom prst="ellipse">
            <a:avLst/>
          </a:prstGeom>
          <a:solidFill>
            <a:srgbClr val="FF00FF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5399459" y="4902348"/>
            <a:ext cx="3159125" cy="1447800"/>
            <a:chOff x="1697" y="2496"/>
            <a:chExt cx="1990" cy="912"/>
          </a:xfrm>
        </p:grpSpPr>
        <p:sp>
          <p:nvSpPr>
            <p:cNvPr id="57360" name="Line 15"/>
            <p:cNvSpPr>
              <a:spLocks noChangeShapeType="1"/>
            </p:cNvSpPr>
            <p:nvPr/>
          </p:nvSpPr>
          <p:spPr bwMode="auto">
            <a:xfrm flipH="1">
              <a:off x="1697" y="2791"/>
              <a:ext cx="280" cy="1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/>
            <a:lstStyle/>
            <a:p>
              <a:endParaRPr lang="ja-JP" altLang="en-US"/>
            </a:p>
          </p:txBody>
        </p:sp>
        <p:sp>
          <p:nvSpPr>
            <p:cNvPr id="57361" name="Line 16"/>
            <p:cNvSpPr>
              <a:spLocks noChangeShapeType="1"/>
            </p:cNvSpPr>
            <p:nvPr/>
          </p:nvSpPr>
          <p:spPr bwMode="auto">
            <a:xfrm flipH="1" flipV="1">
              <a:off x="1697" y="3055"/>
              <a:ext cx="594" cy="7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/>
            <a:lstStyle/>
            <a:p>
              <a:endParaRPr lang="ja-JP" altLang="en-US"/>
            </a:p>
          </p:txBody>
        </p:sp>
        <p:sp>
          <p:nvSpPr>
            <p:cNvPr id="57362" name="Line 17"/>
            <p:cNvSpPr>
              <a:spLocks noChangeShapeType="1"/>
            </p:cNvSpPr>
            <p:nvPr/>
          </p:nvSpPr>
          <p:spPr bwMode="auto">
            <a:xfrm flipH="1" flipV="1">
              <a:off x="2116" y="2715"/>
              <a:ext cx="489" cy="3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/>
            <a:lstStyle/>
            <a:p>
              <a:endParaRPr lang="ja-JP" altLang="en-US"/>
            </a:p>
          </p:txBody>
        </p:sp>
        <p:sp>
          <p:nvSpPr>
            <p:cNvPr id="57363" name="Line 18"/>
            <p:cNvSpPr>
              <a:spLocks noChangeShapeType="1"/>
            </p:cNvSpPr>
            <p:nvPr/>
          </p:nvSpPr>
          <p:spPr bwMode="auto">
            <a:xfrm flipH="1">
              <a:off x="2815" y="2678"/>
              <a:ext cx="384" cy="7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/>
            <a:lstStyle/>
            <a:p>
              <a:endParaRPr lang="ja-JP" altLang="en-US"/>
            </a:p>
          </p:txBody>
        </p:sp>
        <p:sp>
          <p:nvSpPr>
            <p:cNvPr id="57364" name="Line 19"/>
            <p:cNvSpPr>
              <a:spLocks noChangeShapeType="1"/>
            </p:cNvSpPr>
            <p:nvPr/>
          </p:nvSpPr>
          <p:spPr bwMode="auto">
            <a:xfrm flipH="1" flipV="1">
              <a:off x="2780" y="2866"/>
              <a:ext cx="244" cy="18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/>
            <a:lstStyle/>
            <a:p>
              <a:endParaRPr lang="ja-JP" altLang="en-US"/>
            </a:p>
          </p:txBody>
        </p:sp>
        <p:sp>
          <p:nvSpPr>
            <p:cNvPr id="57365" name="Line 20"/>
            <p:cNvSpPr>
              <a:spLocks noChangeShapeType="1"/>
            </p:cNvSpPr>
            <p:nvPr/>
          </p:nvSpPr>
          <p:spPr bwMode="auto">
            <a:xfrm flipH="1" flipV="1">
              <a:off x="3373" y="2753"/>
              <a:ext cx="314" cy="11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/>
            <a:lstStyle/>
            <a:p>
              <a:endParaRPr lang="ja-JP" altLang="en-US"/>
            </a:p>
          </p:txBody>
        </p:sp>
        <p:sp>
          <p:nvSpPr>
            <p:cNvPr id="57366" name="Line 21"/>
            <p:cNvSpPr>
              <a:spLocks noChangeShapeType="1"/>
            </p:cNvSpPr>
            <p:nvPr/>
          </p:nvSpPr>
          <p:spPr bwMode="auto">
            <a:xfrm flipH="1">
              <a:off x="3360" y="2496"/>
              <a:ext cx="288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/>
            <a:lstStyle/>
            <a:p>
              <a:endParaRPr lang="ja-JP" altLang="en-US"/>
            </a:p>
          </p:txBody>
        </p:sp>
        <p:sp>
          <p:nvSpPr>
            <p:cNvPr id="57367" name="Line 22"/>
            <p:cNvSpPr>
              <a:spLocks noChangeShapeType="1"/>
            </p:cNvSpPr>
            <p:nvPr/>
          </p:nvSpPr>
          <p:spPr bwMode="auto">
            <a:xfrm flipH="1" flipV="1">
              <a:off x="3168" y="3168"/>
              <a:ext cx="314" cy="16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/>
            <a:lstStyle/>
            <a:p>
              <a:endParaRPr lang="ja-JP" altLang="en-US"/>
            </a:p>
          </p:txBody>
        </p:sp>
        <p:sp>
          <p:nvSpPr>
            <p:cNvPr id="57368" name="Line 23"/>
            <p:cNvSpPr>
              <a:spLocks noChangeShapeType="1"/>
            </p:cNvSpPr>
            <p:nvPr/>
          </p:nvSpPr>
          <p:spPr bwMode="auto">
            <a:xfrm flipH="1" flipV="1">
              <a:off x="2400" y="3168"/>
              <a:ext cx="288" cy="2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/>
            <a:lstStyle/>
            <a:p>
              <a:endParaRPr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03654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正方形/長方形 105"/>
          <p:cNvSpPr/>
          <p:nvPr/>
        </p:nvSpPr>
        <p:spPr bwMode="auto">
          <a:xfrm>
            <a:off x="395536" y="6021288"/>
            <a:ext cx="6048672" cy="620688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bg1">
                  <a:lumMod val="75000"/>
                </a:schemeClr>
              </a:gs>
            </a:gsLst>
            <a:lin ang="5400000" scaled="1"/>
          </a:gradFill>
          <a:ln w="44450" cap="flat" cmpd="thickThin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Alternative Output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536" y="980728"/>
            <a:ext cx="8424862" cy="2667000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Alternative output is a technique for reducing the delay</a:t>
            </a:r>
          </a:p>
          <a:p>
            <a:pPr algn="l" eaLnBrk="1" hangingPunct="1">
              <a:lnSpc>
                <a:spcPct val="90000"/>
              </a:lnSpc>
              <a:defRPr/>
            </a:pPr>
            <a:r>
              <a:rPr lang="en-US" altLang="ja-JP" sz="2400" dirty="0" smtClean="0"/>
              <a:t>                    (avoid long path (going up) with no output)</a:t>
            </a:r>
          </a:p>
          <a:p>
            <a:pPr algn="l" eaLnBrk="1" hangingPunct="1">
              <a:lnSpc>
                <a:spcPct val="90000"/>
              </a:lnSpc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l" eaLnBrk="1" hangingPunct="1">
              <a:lnSpc>
                <a:spcPct val="90000"/>
              </a:lnSpc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Suppose that an enumeration algorithm takes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O(X)</a:t>
            </a:r>
            <a:r>
              <a:rPr lang="en-US" altLang="ja-JP" sz="2400" dirty="0" smtClean="0"/>
              <a:t> time</a:t>
            </a:r>
          </a:p>
          <a:p>
            <a:pPr algn="l" eaLnBrk="1" hangingPunct="1">
              <a:lnSpc>
                <a:spcPct val="90000"/>
              </a:lnSpc>
              <a:defRPr/>
            </a:pPr>
            <a:r>
              <a:rPr lang="en-US" altLang="ja-JP" sz="2400" dirty="0" smtClean="0"/>
              <a:t> in each iteration, and always outputs a solution</a:t>
            </a:r>
          </a:p>
          <a:p>
            <a:pPr algn="l" eaLnBrk="1" hangingPunct="1">
              <a:lnSpc>
                <a:spcPct val="90000"/>
              </a:lnSpc>
              <a:defRPr/>
            </a:pPr>
            <a:endParaRPr lang="en-US" altLang="ja-JP" sz="2400" dirty="0" smtClean="0"/>
          </a:p>
          <a:p>
            <a:pPr algn="l" eaLnBrk="1" hangingPunct="1">
              <a:lnSpc>
                <a:spcPct val="90000"/>
              </a:lnSpc>
              <a:defRPr/>
            </a:pPr>
            <a:endParaRPr lang="en-US" altLang="ja-JP" sz="2400" dirty="0" smtClean="0"/>
          </a:p>
          <a:p>
            <a:pPr algn="l" eaLnBrk="1" hangingPunct="1">
              <a:lnSpc>
                <a:spcPct val="90000"/>
              </a:lnSpc>
              <a:defRPr/>
            </a:pPr>
            <a:endParaRPr lang="en-US" altLang="ja-JP" sz="2400" dirty="0" smtClean="0"/>
          </a:p>
          <a:p>
            <a:pPr algn="l" eaLnBrk="1" hangingPunct="1">
              <a:lnSpc>
                <a:spcPct val="90000"/>
              </a:lnSpc>
              <a:defRPr/>
            </a:pPr>
            <a:endParaRPr lang="en-US" altLang="ja-JP" sz="2400" dirty="0" smtClean="0"/>
          </a:p>
          <a:p>
            <a:pPr algn="l" eaLnBrk="1" hangingPunct="1">
              <a:lnSpc>
                <a:spcPct val="90000"/>
              </a:lnSpc>
              <a:defRPr/>
            </a:pPr>
            <a:endParaRPr lang="en-US" altLang="ja-JP" sz="2400" dirty="0" smtClean="0"/>
          </a:p>
          <a:p>
            <a:pPr algn="l" eaLnBrk="1" hangingPunct="1">
              <a:lnSpc>
                <a:spcPct val="90000"/>
              </a:lnSpc>
              <a:defRPr/>
            </a:pPr>
            <a:endParaRPr lang="en-US" altLang="ja-JP" sz="2400" dirty="0" smtClean="0"/>
          </a:p>
          <a:p>
            <a:pPr algn="l" eaLnBrk="1" hangingPunct="1">
              <a:lnSpc>
                <a:spcPct val="90000"/>
              </a:lnSpc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 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Delay is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O(X)</a:t>
            </a:r>
            <a:r>
              <a:rPr lang="en-US" altLang="ja-JP" sz="2400" dirty="0" smtClean="0"/>
              <a:t> </a:t>
            </a:r>
          </a:p>
        </p:txBody>
      </p:sp>
      <p:sp>
        <p:nvSpPr>
          <p:cNvPr id="24" name="Oval 4"/>
          <p:cNvSpPr>
            <a:spLocks noChangeArrowheads="1"/>
          </p:cNvSpPr>
          <p:nvPr/>
        </p:nvSpPr>
        <p:spPr bwMode="auto">
          <a:xfrm>
            <a:off x="8223448" y="4700736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" name="Oval 5"/>
          <p:cNvSpPr>
            <a:spLocks noChangeArrowheads="1"/>
          </p:cNvSpPr>
          <p:nvPr/>
        </p:nvSpPr>
        <p:spPr bwMode="auto">
          <a:xfrm>
            <a:off x="7385248" y="4700736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6" name="Oval 6"/>
          <p:cNvSpPr>
            <a:spLocks noChangeArrowheads="1"/>
          </p:cNvSpPr>
          <p:nvPr/>
        </p:nvSpPr>
        <p:spPr bwMode="auto">
          <a:xfrm>
            <a:off x="7690048" y="5538936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" name="Oval 7"/>
          <p:cNvSpPr>
            <a:spLocks noChangeArrowheads="1"/>
          </p:cNvSpPr>
          <p:nvPr/>
        </p:nvSpPr>
        <p:spPr bwMode="auto">
          <a:xfrm>
            <a:off x="8519864" y="5538936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8" name="Line 8"/>
          <p:cNvSpPr>
            <a:spLocks noChangeShapeType="1"/>
          </p:cNvSpPr>
          <p:nvPr/>
        </p:nvSpPr>
        <p:spPr bwMode="auto">
          <a:xfrm flipV="1">
            <a:off x="8299648" y="5157936"/>
            <a:ext cx="15240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9" name="Line 9"/>
          <p:cNvSpPr>
            <a:spLocks noChangeShapeType="1"/>
          </p:cNvSpPr>
          <p:nvPr/>
        </p:nvSpPr>
        <p:spPr bwMode="auto">
          <a:xfrm flipH="1" flipV="1">
            <a:off x="8452048" y="5157936"/>
            <a:ext cx="15240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0" name="Line 10"/>
          <p:cNvSpPr>
            <a:spLocks noChangeShapeType="1"/>
          </p:cNvSpPr>
          <p:nvPr/>
        </p:nvSpPr>
        <p:spPr bwMode="auto">
          <a:xfrm flipH="1" flipV="1">
            <a:off x="8299648" y="4776936"/>
            <a:ext cx="15240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1" name="Line 11"/>
          <p:cNvSpPr>
            <a:spLocks noChangeShapeType="1"/>
          </p:cNvSpPr>
          <p:nvPr/>
        </p:nvSpPr>
        <p:spPr bwMode="auto">
          <a:xfrm flipH="1" flipV="1">
            <a:off x="7884368" y="4509120"/>
            <a:ext cx="415280" cy="267816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2" name="Line 12"/>
          <p:cNvSpPr>
            <a:spLocks noChangeShapeType="1"/>
          </p:cNvSpPr>
          <p:nvPr/>
        </p:nvSpPr>
        <p:spPr bwMode="auto">
          <a:xfrm flipV="1">
            <a:off x="8147248" y="4700736"/>
            <a:ext cx="15240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3" name="Line 13"/>
          <p:cNvSpPr>
            <a:spLocks noChangeShapeType="1"/>
          </p:cNvSpPr>
          <p:nvPr/>
        </p:nvSpPr>
        <p:spPr bwMode="auto">
          <a:xfrm flipV="1">
            <a:off x="7232848" y="4776936"/>
            <a:ext cx="22860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4" name="Line 14"/>
          <p:cNvSpPr>
            <a:spLocks noChangeShapeType="1"/>
          </p:cNvSpPr>
          <p:nvPr/>
        </p:nvSpPr>
        <p:spPr bwMode="auto">
          <a:xfrm flipV="1">
            <a:off x="7461448" y="4472136"/>
            <a:ext cx="38100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5" name="Line 15"/>
          <p:cNvSpPr>
            <a:spLocks noChangeShapeType="1"/>
          </p:cNvSpPr>
          <p:nvPr/>
        </p:nvSpPr>
        <p:spPr bwMode="auto">
          <a:xfrm flipH="1" flipV="1">
            <a:off x="7461448" y="4776936"/>
            <a:ext cx="15240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6" name="Oval 16"/>
          <p:cNvSpPr>
            <a:spLocks noChangeArrowheads="1"/>
          </p:cNvSpPr>
          <p:nvPr/>
        </p:nvSpPr>
        <p:spPr bwMode="auto">
          <a:xfrm>
            <a:off x="7156648" y="5081736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7" name="Oval 17"/>
          <p:cNvSpPr>
            <a:spLocks noChangeArrowheads="1"/>
          </p:cNvSpPr>
          <p:nvPr/>
        </p:nvSpPr>
        <p:spPr bwMode="auto">
          <a:xfrm>
            <a:off x="8071048" y="5081736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8" name="Oval 18"/>
          <p:cNvSpPr>
            <a:spLocks noChangeArrowheads="1"/>
          </p:cNvSpPr>
          <p:nvPr/>
        </p:nvSpPr>
        <p:spPr bwMode="auto">
          <a:xfrm>
            <a:off x="7766248" y="4395936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" name="Oval 19"/>
          <p:cNvSpPr>
            <a:spLocks noChangeArrowheads="1"/>
          </p:cNvSpPr>
          <p:nvPr/>
        </p:nvSpPr>
        <p:spPr bwMode="auto">
          <a:xfrm>
            <a:off x="8375848" y="5081736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0" name="Oval 20"/>
          <p:cNvSpPr>
            <a:spLocks noChangeArrowheads="1"/>
          </p:cNvSpPr>
          <p:nvPr/>
        </p:nvSpPr>
        <p:spPr bwMode="auto">
          <a:xfrm>
            <a:off x="7385248" y="5538936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" name="Line 21"/>
          <p:cNvSpPr>
            <a:spLocks noChangeShapeType="1"/>
          </p:cNvSpPr>
          <p:nvPr/>
        </p:nvSpPr>
        <p:spPr bwMode="auto">
          <a:xfrm flipV="1">
            <a:off x="7461448" y="5157936"/>
            <a:ext cx="15240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42" name="Line 22"/>
          <p:cNvSpPr>
            <a:spLocks noChangeShapeType="1"/>
          </p:cNvSpPr>
          <p:nvPr/>
        </p:nvSpPr>
        <p:spPr bwMode="auto">
          <a:xfrm flipH="1" flipV="1">
            <a:off x="7613848" y="5157936"/>
            <a:ext cx="15240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43" name="Oval 23"/>
          <p:cNvSpPr>
            <a:spLocks noChangeArrowheads="1"/>
          </p:cNvSpPr>
          <p:nvPr/>
        </p:nvSpPr>
        <p:spPr bwMode="auto">
          <a:xfrm>
            <a:off x="7537648" y="5081736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4" name="Oval 24"/>
          <p:cNvSpPr>
            <a:spLocks noChangeArrowheads="1"/>
          </p:cNvSpPr>
          <p:nvPr/>
        </p:nvSpPr>
        <p:spPr bwMode="auto">
          <a:xfrm>
            <a:off x="8215064" y="5538936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5" name="Oval 25"/>
          <p:cNvSpPr>
            <a:spLocks noChangeArrowheads="1"/>
          </p:cNvSpPr>
          <p:nvPr/>
        </p:nvSpPr>
        <p:spPr bwMode="auto">
          <a:xfrm>
            <a:off x="8138864" y="6300936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6" name="Line 26"/>
          <p:cNvSpPr>
            <a:spLocks noChangeShapeType="1"/>
          </p:cNvSpPr>
          <p:nvPr/>
        </p:nvSpPr>
        <p:spPr bwMode="auto">
          <a:xfrm flipV="1">
            <a:off x="8367464" y="5996136"/>
            <a:ext cx="15240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47" name="Line 27"/>
          <p:cNvSpPr>
            <a:spLocks noChangeShapeType="1"/>
          </p:cNvSpPr>
          <p:nvPr/>
        </p:nvSpPr>
        <p:spPr bwMode="auto">
          <a:xfrm flipH="1" flipV="1">
            <a:off x="8519864" y="5996136"/>
            <a:ext cx="15240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48" name="Line 28"/>
          <p:cNvSpPr>
            <a:spLocks noChangeShapeType="1"/>
          </p:cNvSpPr>
          <p:nvPr/>
        </p:nvSpPr>
        <p:spPr bwMode="auto">
          <a:xfrm flipH="1" flipV="1">
            <a:off x="8291264" y="5615136"/>
            <a:ext cx="22860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49" name="Line 29"/>
          <p:cNvSpPr>
            <a:spLocks noChangeShapeType="1"/>
          </p:cNvSpPr>
          <p:nvPr/>
        </p:nvSpPr>
        <p:spPr bwMode="auto">
          <a:xfrm flipV="1">
            <a:off x="8062664" y="5538936"/>
            <a:ext cx="22860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50" name="Oval 30"/>
          <p:cNvSpPr>
            <a:spLocks noChangeArrowheads="1"/>
          </p:cNvSpPr>
          <p:nvPr/>
        </p:nvSpPr>
        <p:spPr bwMode="auto">
          <a:xfrm>
            <a:off x="7803976" y="6300936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1" name="Line 31"/>
          <p:cNvSpPr>
            <a:spLocks noChangeShapeType="1"/>
          </p:cNvSpPr>
          <p:nvPr/>
        </p:nvSpPr>
        <p:spPr bwMode="auto">
          <a:xfrm flipV="1">
            <a:off x="7910264" y="5996136"/>
            <a:ext cx="15240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52" name="Line 32"/>
          <p:cNvSpPr>
            <a:spLocks noChangeShapeType="1"/>
          </p:cNvSpPr>
          <p:nvPr/>
        </p:nvSpPr>
        <p:spPr bwMode="auto">
          <a:xfrm flipH="1" flipV="1">
            <a:off x="8062664" y="5996136"/>
            <a:ext cx="15240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53" name="Oval 33"/>
          <p:cNvSpPr>
            <a:spLocks noChangeArrowheads="1"/>
          </p:cNvSpPr>
          <p:nvPr/>
        </p:nvSpPr>
        <p:spPr bwMode="auto">
          <a:xfrm>
            <a:off x="8367464" y="6300936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4" name="Oval 34"/>
          <p:cNvSpPr>
            <a:spLocks noChangeArrowheads="1"/>
          </p:cNvSpPr>
          <p:nvPr/>
        </p:nvSpPr>
        <p:spPr bwMode="auto">
          <a:xfrm>
            <a:off x="8596064" y="6300936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5" name="Oval 35"/>
          <p:cNvSpPr>
            <a:spLocks noChangeArrowheads="1"/>
          </p:cNvSpPr>
          <p:nvPr/>
        </p:nvSpPr>
        <p:spPr bwMode="auto">
          <a:xfrm>
            <a:off x="8443664" y="5919936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" name="Oval 36"/>
          <p:cNvSpPr>
            <a:spLocks noChangeArrowheads="1"/>
          </p:cNvSpPr>
          <p:nvPr/>
        </p:nvSpPr>
        <p:spPr bwMode="auto">
          <a:xfrm>
            <a:off x="7986464" y="5919936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cxnSp>
        <p:nvCxnSpPr>
          <p:cNvPr id="59" name="直線矢印コネクタ 58"/>
          <p:cNvCxnSpPr/>
          <p:nvPr/>
        </p:nvCxnSpPr>
        <p:spPr bwMode="auto">
          <a:xfrm flipH="1">
            <a:off x="7308304" y="4365104"/>
            <a:ext cx="432048" cy="288032"/>
          </a:xfrm>
          <a:prstGeom prst="straightConnector1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38100" cap="flat" cmpd="thickThin" algn="ctr">
            <a:solidFill>
              <a:srgbClr val="0000FF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0" name="円/楕円 59"/>
          <p:cNvSpPr/>
          <p:nvPr/>
        </p:nvSpPr>
        <p:spPr bwMode="auto">
          <a:xfrm>
            <a:off x="827584" y="6165304"/>
            <a:ext cx="360040" cy="360040"/>
          </a:xfrm>
          <a:prstGeom prst="ellipse">
            <a:avLst/>
          </a:prstGeom>
          <a:solidFill>
            <a:srgbClr val="FF0000"/>
          </a:solidFill>
          <a:ln w="44450" cap="flat" cmpd="thickThin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cxnSp>
        <p:nvCxnSpPr>
          <p:cNvPr id="61" name="直線矢印コネクタ 60"/>
          <p:cNvCxnSpPr/>
          <p:nvPr/>
        </p:nvCxnSpPr>
        <p:spPr bwMode="auto">
          <a:xfrm flipH="1">
            <a:off x="6876256" y="4797152"/>
            <a:ext cx="288032" cy="432048"/>
          </a:xfrm>
          <a:prstGeom prst="straightConnector1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38100" cap="flat" cmpd="thickThin" algn="ctr">
            <a:solidFill>
              <a:srgbClr val="0000FF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3" name="円/楕円 62"/>
          <p:cNvSpPr/>
          <p:nvPr/>
        </p:nvSpPr>
        <p:spPr bwMode="auto">
          <a:xfrm>
            <a:off x="1331640" y="6309320"/>
            <a:ext cx="144016" cy="144016"/>
          </a:xfrm>
          <a:prstGeom prst="ellipse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44450" cap="flat" cmpd="thickThin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cxnSp>
        <p:nvCxnSpPr>
          <p:cNvPr id="64" name="直線矢印コネクタ 63"/>
          <p:cNvCxnSpPr/>
          <p:nvPr/>
        </p:nvCxnSpPr>
        <p:spPr bwMode="auto">
          <a:xfrm flipV="1">
            <a:off x="7020272" y="4797152"/>
            <a:ext cx="288032" cy="423534"/>
          </a:xfrm>
          <a:prstGeom prst="straightConnector1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38100" cap="flat" cmpd="thickThin" algn="ctr">
            <a:solidFill>
              <a:srgbClr val="0000FF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8" name="円/楕円 67"/>
          <p:cNvSpPr/>
          <p:nvPr/>
        </p:nvSpPr>
        <p:spPr bwMode="auto">
          <a:xfrm>
            <a:off x="1619672" y="6165304"/>
            <a:ext cx="360040" cy="360040"/>
          </a:xfrm>
          <a:prstGeom prst="ellipse">
            <a:avLst/>
          </a:prstGeom>
          <a:solidFill>
            <a:srgbClr val="FF0000"/>
          </a:solidFill>
          <a:ln w="44450" cap="flat" cmpd="thickThin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cxnSp>
        <p:nvCxnSpPr>
          <p:cNvPr id="69" name="直線矢印コネクタ 68"/>
          <p:cNvCxnSpPr/>
          <p:nvPr/>
        </p:nvCxnSpPr>
        <p:spPr bwMode="auto">
          <a:xfrm>
            <a:off x="7380312" y="4941168"/>
            <a:ext cx="72008" cy="360040"/>
          </a:xfrm>
          <a:prstGeom prst="straightConnector1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38100" cap="flat" cmpd="thickThin" algn="ctr">
            <a:solidFill>
              <a:srgbClr val="0000FF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2" name="円/楕円 71"/>
          <p:cNvSpPr/>
          <p:nvPr/>
        </p:nvSpPr>
        <p:spPr bwMode="auto">
          <a:xfrm>
            <a:off x="2051720" y="6309320"/>
            <a:ext cx="144016" cy="144016"/>
          </a:xfrm>
          <a:prstGeom prst="ellipse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44450" cap="flat" cmpd="thickThin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cxnSp>
        <p:nvCxnSpPr>
          <p:cNvPr id="73" name="直線矢印コネクタ 72"/>
          <p:cNvCxnSpPr/>
          <p:nvPr/>
        </p:nvCxnSpPr>
        <p:spPr bwMode="auto">
          <a:xfrm flipH="1">
            <a:off x="7236296" y="5301208"/>
            <a:ext cx="216024" cy="432048"/>
          </a:xfrm>
          <a:prstGeom prst="straightConnector1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38100" cap="flat" cmpd="thickThin" algn="ctr">
            <a:solidFill>
              <a:srgbClr val="0000FF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5" name="円/楕円 74"/>
          <p:cNvSpPr/>
          <p:nvPr/>
        </p:nvSpPr>
        <p:spPr bwMode="auto">
          <a:xfrm>
            <a:off x="2339752" y="6165304"/>
            <a:ext cx="360040" cy="360040"/>
          </a:xfrm>
          <a:prstGeom prst="ellipse">
            <a:avLst/>
          </a:prstGeom>
          <a:solidFill>
            <a:srgbClr val="FF0000"/>
          </a:solidFill>
          <a:ln w="44450" cap="flat" cmpd="thickThin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76" name="Line 12"/>
          <p:cNvSpPr>
            <a:spLocks noChangeShapeType="1"/>
          </p:cNvSpPr>
          <p:nvPr/>
        </p:nvSpPr>
        <p:spPr bwMode="auto">
          <a:xfrm flipV="1">
            <a:off x="7308304" y="5589240"/>
            <a:ext cx="15240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78" name="Oval 30"/>
          <p:cNvSpPr>
            <a:spLocks noChangeArrowheads="1"/>
          </p:cNvSpPr>
          <p:nvPr/>
        </p:nvSpPr>
        <p:spPr bwMode="auto">
          <a:xfrm>
            <a:off x="7088088" y="6326088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9" name="Line 31"/>
          <p:cNvSpPr>
            <a:spLocks noChangeShapeType="1"/>
          </p:cNvSpPr>
          <p:nvPr/>
        </p:nvSpPr>
        <p:spPr bwMode="auto">
          <a:xfrm flipV="1">
            <a:off x="7164288" y="6021288"/>
            <a:ext cx="15240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77" name="Oval 17"/>
          <p:cNvSpPr>
            <a:spLocks noChangeArrowheads="1"/>
          </p:cNvSpPr>
          <p:nvPr/>
        </p:nvSpPr>
        <p:spPr bwMode="auto">
          <a:xfrm>
            <a:off x="7232104" y="597024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cxnSp>
        <p:nvCxnSpPr>
          <p:cNvPr id="80" name="直線矢印コネクタ 79"/>
          <p:cNvCxnSpPr/>
          <p:nvPr/>
        </p:nvCxnSpPr>
        <p:spPr bwMode="auto">
          <a:xfrm flipH="1">
            <a:off x="7092280" y="5661248"/>
            <a:ext cx="216024" cy="432048"/>
          </a:xfrm>
          <a:prstGeom prst="straightConnector1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38100" cap="flat" cmpd="thickThin" algn="ctr">
            <a:solidFill>
              <a:srgbClr val="0000FF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1" name="円/楕円 80"/>
          <p:cNvSpPr/>
          <p:nvPr/>
        </p:nvSpPr>
        <p:spPr bwMode="auto">
          <a:xfrm>
            <a:off x="2843808" y="6309320"/>
            <a:ext cx="144016" cy="144016"/>
          </a:xfrm>
          <a:prstGeom prst="ellipse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44450" cap="flat" cmpd="thickThin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cxnSp>
        <p:nvCxnSpPr>
          <p:cNvPr id="82" name="直線矢印コネクタ 81"/>
          <p:cNvCxnSpPr/>
          <p:nvPr/>
        </p:nvCxnSpPr>
        <p:spPr bwMode="auto">
          <a:xfrm flipH="1">
            <a:off x="6876256" y="6021288"/>
            <a:ext cx="216024" cy="432048"/>
          </a:xfrm>
          <a:prstGeom prst="straightConnector1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38100" cap="flat" cmpd="thickThin" algn="ctr">
            <a:solidFill>
              <a:srgbClr val="0000FF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3" name="円/楕円 82"/>
          <p:cNvSpPr/>
          <p:nvPr/>
        </p:nvSpPr>
        <p:spPr bwMode="auto">
          <a:xfrm>
            <a:off x="3131840" y="6165304"/>
            <a:ext cx="360040" cy="360040"/>
          </a:xfrm>
          <a:prstGeom prst="ellipse">
            <a:avLst/>
          </a:prstGeom>
          <a:solidFill>
            <a:srgbClr val="FF0000"/>
          </a:solidFill>
          <a:ln w="44450" cap="flat" cmpd="thickThin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cxnSp>
        <p:nvCxnSpPr>
          <p:cNvPr id="84" name="直線矢印コネクタ 83"/>
          <p:cNvCxnSpPr/>
          <p:nvPr/>
        </p:nvCxnSpPr>
        <p:spPr bwMode="auto">
          <a:xfrm flipV="1">
            <a:off x="7380312" y="6093296"/>
            <a:ext cx="144016" cy="360040"/>
          </a:xfrm>
          <a:prstGeom prst="straightConnector1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38100" cap="flat" cmpd="thickThin" algn="ctr">
            <a:solidFill>
              <a:srgbClr val="0000FF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7" name="円/楕円 86"/>
          <p:cNvSpPr/>
          <p:nvPr/>
        </p:nvSpPr>
        <p:spPr bwMode="auto">
          <a:xfrm>
            <a:off x="3635896" y="6165304"/>
            <a:ext cx="360040" cy="360040"/>
          </a:xfrm>
          <a:prstGeom prst="ellipse">
            <a:avLst/>
          </a:prstGeom>
          <a:solidFill>
            <a:srgbClr val="FF0000"/>
          </a:solidFill>
          <a:ln w="44450" cap="flat" cmpd="thickThin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cxnSp>
        <p:nvCxnSpPr>
          <p:cNvPr id="89" name="直線矢印コネクタ 88"/>
          <p:cNvCxnSpPr/>
          <p:nvPr/>
        </p:nvCxnSpPr>
        <p:spPr bwMode="auto">
          <a:xfrm flipV="1">
            <a:off x="7524328" y="5733256"/>
            <a:ext cx="144016" cy="360040"/>
          </a:xfrm>
          <a:prstGeom prst="straightConnector1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38100" cap="flat" cmpd="thickThin" algn="ctr">
            <a:solidFill>
              <a:srgbClr val="0000FF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0" name="円/楕円 89"/>
          <p:cNvSpPr/>
          <p:nvPr/>
        </p:nvSpPr>
        <p:spPr bwMode="auto">
          <a:xfrm>
            <a:off x="4211960" y="6309320"/>
            <a:ext cx="144016" cy="144016"/>
          </a:xfrm>
          <a:prstGeom prst="ellipse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44450" cap="flat" cmpd="thickThin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cxnSp>
        <p:nvCxnSpPr>
          <p:cNvPr id="91" name="直線矢印コネクタ 90"/>
          <p:cNvCxnSpPr/>
          <p:nvPr/>
        </p:nvCxnSpPr>
        <p:spPr bwMode="auto">
          <a:xfrm flipV="1">
            <a:off x="7596336" y="5373216"/>
            <a:ext cx="72008" cy="360040"/>
          </a:xfrm>
          <a:prstGeom prst="straightConnector1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38100" cap="flat" cmpd="thickThin" algn="ctr">
            <a:solidFill>
              <a:srgbClr val="0000FF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4" name="円/楕円 93"/>
          <p:cNvSpPr/>
          <p:nvPr/>
        </p:nvSpPr>
        <p:spPr bwMode="auto">
          <a:xfrm>
            <a:off x="4499992" y="6309320"/>
            <a:ext cx="144016" cy="144016"/>
          </a:xfrm>
          <a:prstGeom prst="ellipse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44450" cap="flat" cmpd="thickThin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cxnSp>
        <p:nvCxnSpPr>
          <p:cNvPr id="95" name="直線矢印コネクタ 94"/>
          <p:cNvCxnSpPr/>
          <p:nvPr/>
        </p:nvCxnSpPr>
        <p:spPr bwMode="auto">
          <a:xfrm>
            <a:off x="7812360" y="5301208"/>
            <a:ext cx="135632" cy="279648"/>
          </a:xfrm>
          <a:prstGeom prst="straightConnector1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38100" cap="flat" cmpd="thickThin" algn="ctr">
            <a:solidFill>
              <a:srgbClr val="0000FF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8" name="円/楕円 97"/>
          <p:cNvSpPr/>
          <p:nvPr/>
        </p:nvSpPr>
        <p:spPr bwMode="auto">
          <a:xfrm>
            <a:off x="4788024" y="6165304"/>
            <a:ext cx="360040" cy="360040"/>
          </a:xfrm>
          <a:prstGeom prst="ellipse">
            <a:avLst/>
          </a:prstGeom>
          <a:solidFill>
            <a:srgbClr val="FF0000"/>
          </a:solidFill>
          <a:ln w="44450" cap="flat" cmpd="thickThin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cxnSp>
        <p:nvCxnSpPr>
          <p:cNvPr id="100" name="直線矢印コネクタ 99"/>
          <p:cNvCxnSpPr/>
          <p:nvPr/>
        </p:nvCxnSpPr>
        <p:spPr bwMode="auto">
          <a:xfrm flipH="1" flipV="1">
            <a:off x="7875984" y="5148808"/>
            <a:ext cx="152400" cy="368424"/>
          </a:xfrm>
          <a:prstGeom prst="straightConnector1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38100" cap="flat" cmpd="thickThin" algn="ctr">
            <a:solidFill>
              <a:srgbClr val="0000FF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2" name="円/楕円 101"/>
          <p:cNvSpPr/>
          <p:nvPr/>
        </p:nvSpPr>
        <p:spPr bwMode="auto">
          <a:xfrm>
            <a:off x="5292080" y="6165304"/>
            <a:ext cx="360040" cy="360040"/>
          </a:xfrm>
          <a:prstGeom prst="ellipse">
            <a:avLst/>
          </a:prstGeom>
          <a:solidFill>
            <a:srgbClr val="FF0000"/>
          </a:solidFill>
          <a:ln w="44450" cap="flat" cmpd="thickThin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cxnSp>
        <p:nvCxnSpPr>
          <p:cNvPr id="103" name="直線矢印コネクタ 102"/>
          <p:cNvCxnSpPr/>
          <p:nvPr/>
        </p:nvCxnSpPr>
        <p:spPr bwMode="auto">
          <a:xfrm flipH="1" flipV="1">
            <a:off x="7596336" y="4725144"/>
            <a:ext cx="216024" cy="360040"/>
          </a:xfrm>
          <a:prstGeom prst="straightConnector1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38100" cap="flat" cmpd="thickThin" algn="ctr">
            <a:solidFill>
              <a:srgbClr val="0000FF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5" name="円/楕円 104"/>
          <p:cNvSpPr/>
          <p:nvPr/>
        </p:nvSpPr>
        <p:spPr bwMode="auto">
          <a:xfrm>
            <a:off x="5796136" y="6309320"/>
            <a:ext cx="144016" cy="144016"/>
          </a:xfrm>
          <a:prstGeom prst="ellipse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44450" cap="flat" cmpd="thickThin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70" name="Rectangle 3"/>
          <p:cNvSpPr txBox="1">
            <a:spLocks noChangeArrowheads="1"/>
          </p:cNvSpPr>
          <p:nvPr/>
        </p:nvSpPr>
        <p:spPr bwMode="auto">
          <a:xfrm>
            <a:off x="899592" y="3212976"/>
            <a:ext cx="5112568" cy="1944216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0"/>
          </a:gradFill>
          <a:ln w="19050">
            <a:solidFill>
              <a:srgbClr val="990033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err="1" smtClean="0">
                <a:solidFill>
                  <a:srgbClr val="006600"/>
                </a:solidFill>
              </a:rPr>
              <a:t>AlternativeOutput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dirty="0" smtClean="0"/>
              <a:t>(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S</a:t>
            </a:r>
            <a:r>
              <a:rPr lang="en-US" altLang="ja-JP" sz="2400" dirty="0" smtClean="0"/>
              <a:t>)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</a:p>
          <a:p>
            <a:pPr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1. 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="1" dirty="0" smtClean="0"/>
              <a:t>if </a:t>
            </a:r>
            <a:r>
              <a:rPr lang="en-US" altLang="ja-JP" sz="2400" dirty="0" smtClean="0"/>
              <a:t>depth is even </a:t>
            </a:r>
            <a:r>
              <a:rPr lang="en-US" altLang="ja-JP" sz="2400" b="1" dirty="0" smtClean="0"/>
              <a:t>output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S</a:t>
            </a:r>
            <a:endParaRPr lang="en-US" altLang="ja-JP" sz="2400" b="1" dirty="0" smtClean="0"/>
          </a:p>
          <a:p>
            <a:pPr marL="457200" indent="-457200"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2. 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="1" dirty="0" smtClean="0"/>
              <a:t>for </a:t>
            </a:r>
            <a:r>
              <a:rPr lang="en-US" altLang="ja-JP" sz="2400" dirty="0" smtClean="0"/>
              <a:t>each</a:t>
            </a:r>
            <a:r>
              <a:rPr lang="en-US" altLang="ja-JP" sz="2400" b="1" dirty="0" smtClean="0"/>
              <a:t> </a:t>
            </a:r>
            <a:r>
              <a:rPr lang="en-US" altLang="ja-JP" sz="2400" dirty="0" smtClean="0"/>
              <a:t>child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S’ </a:t>
            </a:r>
            <a:r>
              <a:rPr lang="en-US" altLang="ja-JP" sz="2400" dirty="0" smtClean="0"/>
              <a:t>of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S</a:t>
            </a:r>
          </a:p>
          <a:p>
            <a:pPr marL="457200" indent="-457200">
              <a:defRPr/>
            </a:pPr>
            <a:r>
              <a:rPr lang="en-US" altLang="ja-JP" sz="2400" b="1" i="1" dirty="0" smtClean="0">
                <a:solidFill>
                  <a:schemeClr val="accent2"/>
                </a:solidFill>
              </a:rPr>
              <a:t>               </a:t>
            </a:r>
            <a:r>
              <a:rPr lang="en-US" altLang="ja-JP" sz="2400" b="1" dirty="0" smtClean="0"/>
              <a:t>call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b="1" dirty="0" err="1" smtClean="0">
                <a:solidFill>
                  <a:srgbClr val="006600"/>
                </a:solidFill>
              </a:rPr>
              <a:t>AlternativeOutput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dirty="0" smtClean="0"/>
              <a:t>(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S’</a:t>
            </a:r>
            <a:r>
              <a:rPr lang="en-US" altLang="ja-JP" sz="2400" dirty="0" smtClean="0"/>
              <a:t>)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 </a:t>
            </a:r>
            <a:endParaRPr lang="ja-JP" altLang="en-US" sz="2400" dirty="0" smtClean="0"/>
          </a:p>
          <a:p>
            <a:pPr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3. 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b="1" dirty="0" smtClean="0"/>
              <a:t>if </a:t>
            </a:r>
            <a:r>
              <a:rPr lang="en-US" altLang="ja-JP" sz="2400" dirty="0" smtClean="0"/>
              <a:t>depth is odd </a:t>
            </a:r>
            <a:r>
              <a:rPr lang="en-US" altLang="ja-JP" sz="2400" b="1" dirty="0" smtClean="0"/>
              <a:t>output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S</a:t>
            </a:r>
            <a:endParaRPr lang="en-US" altLang="ja-JP" sz="2400" b="1" dirty="0" smtClean="0"/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7524328" y="620688"/>
            <a:ext cx="1510350" cy="461665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Uno ‘2002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82401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animBg="1"/>
      <p:bldP spid="63" grpId="0" animBg="1"/>
      <p:bldP spid="68" grpId="0" animBg="1"/>
      <p:bldP spid="72" grpId="0" animBg="1"/>
      <p:bldP spid="75" grpId="0" animBg="1"/>
      <p:bldP spid="81" grpId="0" animBg="1"/>
      <p:bldP spid="83" grpId="0" animBg="1"/>
      <p:bldP spid="87" grpId="0" animBg="1"/>
      <p:bldP spid="90" grpId="0" animBg="1"/>
      <p:bldP spid="94" grpId="0" animBg="1"/>
      <p:bldP spid="98" grpId="0" animBg="1"/>
      <p:bldP spid="102" grpId="0" animBg="1"/>
      <p:bldP spid="105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323850" y="1196975"/>
            <a:ext cx="8458200" cy="935881"/>
          </a:xfrm>
        </p:spPr>
        <p:txBody>
          <a:bodyPr/>
          <a:lstStyle/>
          <a:p>
            <a:pPr algn="l"/>
            <a:r>
              <a:rPr lang="en-US" altLang="ja-JP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Clique:  </a:t>
            </a:r>
            <a:r>
              <a:rPr lang="en-US" altLang="ja-JP" sz="2400" dirty="0" smtClean="0"/>
              <a:t>a subgraph that is a complete graph (any two vertices are  connected</a:t>
            </a:r>
          </a:p>
          <a:p>
            <a:pPr algn="l"/>
            <a:endParaRPr lang="ja-JP" altLang="en-US" sz="2400" dirty="0"/>
          </a:p>
          <a:p>
            <a:pPr algn="l"/>
            <a:endParaRPr lang="ja-JP" altLang="en-US" sz="2400" dirty="0"/>
          </a:p>
          <a:p>
            <a:pPr algn="l"/>
            <a:endParaRPr lang="ja-JP" altLang="en-US" sz="2400" dirty="0"/>
          </a:p>
          <a:p>
            <a:pPr algn="l"/>
            <a:endParaRPr lang="ja-JP" altLang="en-US" sz="2400" dirty="0"/>
          </a:p>
          <a:p>
            <a:pPr algn="l"/>
            <a:endParaRPr lang="ja-JP" altLang="en-US" sz="2400" dirty="0"/>
          </a:p>
        </p:txBody>
      </p:sp>
      <p:sp>
        <p:nvSpPr>
          <p:cNvPr id="280586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algn="l"/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Clique Enumeration   </a:t>
            </a:r>
            <a:endParaRPr lang="ja-JP" altLang="en-US" sz="32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pSp>
        <p:nvGrpSpPr>
          <p:cNvPr id="2" name="Group 76"/>
          <p:cNvGrpSpPr>
            <a:grpSpLocks/>
          </p:cNvGrpSpPr>
          <p:nvPr/>
        </p:nvGrpSpPr>
        <p:grpSpPr bwMode="auto">
          <a:xfrm>
            <a:off x="5435600" y="1773238"/>
            <a:ext cx="2133600" cy="2454275"/>
            <a:chOff x="708" y="1162"/>
            <a:chExt cx="1344" cy="1546"/>
          </a:xfrm>
        </p:grpSpPr>
        <p:sp>
          <p:nvSpPr>
            <p:cNvPr id="280603" name="Line 27"/>
            <p:cNvSpPr>
              <a:spLocks noChangeShapeType="1"/>
            </p:cNvSpPr>
            <p:nvPr/>
          </p:nvSpPr>
          <p:spPr bwMode="auto">
            <a:xfrm>
              <a:off x="1044" y="1460"/>
              <a:ext cx="816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0604" name="Line 28"/>
            <p:cNvSpPr>
              <a:spLocks noChangeShapeType="1"/>
            </p:cNvSpPr>
            <p:nvPr/>
          </p:nvSpPr>
          <p:spPr bwMode="auto">
            <a:xfrm>
              <a:off x="1044" y="1892"/>
              <a:ext cx="816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0605" name="Line 29"/>
            <p:cNvSpPr>
              <a:spLocks noChangeShapeType="1"/>
            </p:cNvSpPr>
            <p:nvPr/>
          </p:nvSpPr>
          <p:spPr bwMode="auto">
            <a:xfrm flipV="1">
              <a:off x="1044" y="2084"/>
              <a:ext cx="816" cy="2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0606" name="Line 30"/>
            <p:cNvSpPr>
              <a:spLocks noChangeShapeType="1"/>
            </p:cNvSpPr>
            <p:nvPr/>
          </p:nvSpPr>
          <p:spPr bwMode="auto">
            <a:xfrm flipV="1">
              <a:off x="1044" y="1652"/>
              <a:ext cx="816" cy="2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0607" name="Line 31"/>
            <p:cNvSpPr>
              <a:spLocks noChangeShapeType="1"/>
            </p:cNvSpPr>
            <p:nvPr/>
          </p:nvSpPr>
          <p:spPr bwMode="auto">
            <a:xfrm>
              <a:off x="1044" y="1460"/>
              <a:ext cx="816" cy="62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0608" name="Line 32"/>
            <p:cNvSpPr>
              <a:spLocks noChangeShapeType="1"/>
            </p:cNvSpPr>
            <p:nvPr/>
          </p:nvSpPr>
          <p:spPr bwMode="auto">
            <a:xfrm flipV="1">
              <a:off x="1044" y="1652"/>
              <a:ext cx="816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0609" name="Line 33"/>
            <p:cNvSpPr>
              <a:spLocks noChangeShapeType="1"/>
            </p:cNvSpPr>
            <p:nvPr/>
          </p:nvSpPr>
          <p:spPr bwMode="auto">
            <a:xfrm flipV="1">
              <a:off x="1044" y="1268"/>
              <a:ext cx="768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0610" name="Line 34"/>
            <p:cNvSpPr>
              <a:spLocks noChangeShapeType="1"/>
            </p:cNvSpPr>
            <p:nvPr/>
          </p:nvSpPr>
          <p:spPr bwMode="auto">
            <a:xfrm>
              <a:off x="1044" y="2324"/>
              <a:ext cx="816" cy="2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0611" name="Line 35"/>
            <p:cNvSpPr>
              <a:spLocks noChangeShapeType="1"/>
            </p:cNvSpPr>
            <p:nvPr/>
          </p:nvSpPr>
          <p:spPr bwMode="auto">
            <a:xfrm flipV="1">
              <a:off x="1524" y="2084"/>
              <a:ext cx="336" cy="52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0612" name="Oval 36"/>
            <p:cNvSpPr>
              <a:spLocks noChangeArrowheads="1"/>
            </p:cNvSpPr>
            <p:nvPr/>
          </p:nvSpPr>
          <p:spPr bwMode="auto">
            <a:xfrm>
              <a:off x="708" y="1220"/>
              <a:ext cx="1344" cy="1344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80613" name="Oval 37"/>
            <p:cNvSpPr>
              <a:spLocks noChangeArrowheads="1"/>
            </p:cNvSpPr>
            <p:nvPr/>
          </p:nvSpPr>
          <p:spPr bwMode="auto">
            <a:xfrm>
              <a:off x="948" y="1364"/>
              <a:ext cx="192" cy="192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80614" name="Oval 38"/>
            <p:cNvSpPr>
              <a:spLocks noChangeArrowheads="1"/>
            </p:cNvSpPr>
            <p:nvPr/>
          </p:nvSpPr>
          <p:spPr bwMode="auto">
            <a:xfrm>
              <a:off x="948" y="2228"/>
              <a:ext cx="192" cy="192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80615" name="Oval 39"/>
            <p:cNvSpPr>
              <a:spLocks noChangeArrowheads="1"/>
            </p:cNvSpPr>
            <p:nvPr/>
          </p:nvSpPr>
          <p:spPr bwMode="auto">
            <a:xfrm>
              <a:off x="948" y="1796"/>
              <a:ext cx="192" cy="192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80616" name="Oval 40"/>
            <p:cNvSpPr>
              <a:spLocks noChangeArrowheads="1"/>
            </p:cNvSpPr>
            <p:nvPr/>
          </p:nvSpPr>
          <p:spPr bwMode="auto">
            <a:xfrm>
              <a:off x="1764" y="1556"/>
              <a:ext cx="192" cy="192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80617" name="Oval 41"/>
            <p:cNvSpPr>
              <a:spLocks noChangeArrowheads="1"/>
            </p:cNvSpPr>
            <p:nvPr/>
          </p:nvSpPr>
          <p:spPr bwMode="auto">
            <a:xfrm>
              <a:off x="1764" y="1988"/>
              <a:ext cx="192" cy="192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80618" name="Oval 42"/>
            <p:cNvSpPr>
              <a:spLocks noChangeArrowheads="1"/>
            </p:cNvSpPr>
            <p:nvPr/>
          </p:nvSpPr>
          <p:spPr bwMode="auto">
            <a:xfrm>
              <a:off x="1744" y="1162"/>
              <a:ext cx="192" cy="19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80619" name="Oval 43"/>
            <p:cNvSpPr>
              <a:spLocks noChangeArrowheads="1"/>
            </p:cNvSpPr>
            <p:nvPr/>
          </p:nvSpPr>
          <p:spPr bwMode="auto">
            <a:xfrm>
              <a:off x="1764" y="2516"/>
              <a:ext cx="192" cy="19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3" name="Group 48"/>
          <p:cNvGrpSpPr>
            <a:grpSpLocks/>
          </p:cNvGrpSpPr>
          <p:nvPr/>
        </p:nvGrpSpPr>
        <p:grpSpPr bwMode="auto">
          <a:xfrm>
            <a:off x="1155700" y="2108200"/>
            <a:ext cx="3200400" cy="1752600"/>
            <a:chOff x="2724" y="1364"/>
            <a:chExt cx="2016" cy="1104"/>
          </a:xfrm>
        </p:grpSpPr>
        <p:sp>
          <p:nvSpPr>
            <p:cNvPr id="280579" name="Line 3"/>
            <p:cNvSpPr>
              <a:spLocks noChangeShapeType="1"/>
            </p:cNvSpPr>
            <p:nvPr/>
          </p:nvSpPr>
          <p:spPr bwMode="auto">
            <a:xfrm>
              <a:off x="4164" y="2036"/>
              <a:ext cx="384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0580" name="Line 4"/>
            <p:cNvSpPr>
              <a:spLocks noChangeShapeType="1"/>
            </p:cNvSpPr>
            <p:nvPr/>
          </p:nvSpPr>
          <p:spPr bwMode="auto">
            <a:xfrm>
              <a:off x="4020" y="1652"/>
              <a:ext cx="624" cy="13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0581" name="Line 5"/>
            <p:cNvSpPr>
              <a:spLocks noChangeShapeType="1"/>
            </p:cNvSpPr>
            <p:nvPr/>
          </p:nvSpPr>
          <p:spPr bwMode="auto">
            <a:xfrm>
              <a:off x="2820" y="1940"/>
              <a:ext cx="624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0582" name="Line 6"/>
            <p:cNvSpPr>
              <a:spLocks noChangeShapeType="1"/>
            </p:cNvSpPr>
            <p:nvPr/>
          </p:nvSpPr>
          <p:spPr bwMode="auto">
            <a:xfrm flipV="1">
              <a:off x="3108" y="2084"/>
              <a:ext cx="336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0583" name="Line 7"/>
            <p:cNvSpPr>
              <a:spLocks noChangeShapeType="1"/>
            </p:cNvSpPr>
            <p:nvPr/>
          </p:nvSpPr>
          <p:spPr bwMode="auto">
            <a:xfrm flipV="1">
              <a:off x="3492" y="2276"/>
              <a:ext cx="336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0584" name="Line 8"/>
            <p:cNvSpPr>
              <a:spLocks noChangeShapeType="1"/>
            </p:cNvSpPr>
            <p:nvPr/>
          </p:nvSpPr>
          <p:spPr bwMode="auto">
            <a:xfrm flipV="1">
              <a:off x="4020" y="1364"/>
              <a:ext cx="96" cy="2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0585" name="Line 9"/>
            <p:cNvSpPr>
              <a:spLocks noChangeShapeType="1"/>
            </p:cNvSpPr>
            <p:nvPr/>
          </p:nvSpPr>
          <p:spPr bwMode="auto">
            <a:xfrm flipV="1">
              <a:off x="4020" y="1412"/>
              <a:ext cx="336" cy="2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0587" name="Oval 11"/>
            <p:cNvSpPr>
              <a:spLocks noChangeArrowheads="1"/>
            </p:cNvSpPr>
            <p:nvPr/>
          </p:nvSpPr>
          <p:spPr bwMode="auto">
            <a:xfrm>
              <a:off x="3204" y="1460"/>
              <a:ext cx="1152" cy="96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80588" name="Line 12"/>
            <p:cNvSpPr>
              <a:spLocks noChangeShapeType="1"/>
            </p:cNvSpPr>
            <p:nvPr/>
          </p:nvSpPr>
          <p:spPr bwMode="auto">
            <a:xfrm>
              <a:off x="3540" y="1652"/>
              <a:ext cx="288" cy="62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0589" name="Line 13"/>
            <p:cNvSpPr>
              <a:spLocks noChangeShapeType="1"/>
            </p:cNvSpPr>
            <p:nvPr/>
          </p:nvSpPr>
          <p:spPr bwMode="auto">
            <a:xfrm>
              <a:off x="3540" y="1652"/>
              <a:ext cx="624" cy="38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0590" name="Line 14"/>
            <p:cNvSpPr>
              <a:spLocks noChangeShapeType="1"/>
            </p:cNvSpPr>
            <p:nvPr/>
          </p:nvSpPr>
          <p:spPr bwMode="auto">
            <a:xfrm flipH="1">
              <a:off x="3828" y="1652"/>
              <a:ext cx="192" cy="62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0591" name="Line 15"/>
            <p:cNvSpPr>
              <a:spLocks noChangeShapeType="1"/>
            </p:cNvSpPr>
            <p:nvPr/>
          </p:nvSpPr>
          <p:spPr bwMode="auto">
            <a:xfrm flipH="1">
              <a:off x="3444" y="1652"/>
              <a:ext cx="576" cy="43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0592" name="Line 16"/>
            <p:cNvSpPr>
              <a:spLocks noChangeShapeType="1"/>
            </p:cNvSpPr>
            <p:nvPr/>
          </p:nvSpPr>
          <p:spPr bwMode="auto">
            <a:xfrm flipV="1">
              <a:off x="3444" y="2036"/>
              <a:ext cx="720" cy="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0593" name="Line 17"/>
            <p:cNvSpPr>
              <a:spLocks noChangeShapeType="1"/>
            </p:cNvSpPr>
            <p:nvPr/>
          </p:nvSpPr>
          <p:spPr bwMode="auto">
            <a:xfrm flipV="1">
              <a:off x="3828" y="2036"/>
              <a:ext cx="336" cy="2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0594" name="Line 18"/>
            <p:cNvSpPr>
              <a:spLocks noChangeShapeType="1"/>
            </p:cNvSpPr>
            <p:nvPr/>
          </p:nvSpPr>
          <p:spPr bwMode="auto">
            <a:xfrm>
              <a:off x="3444" y="2084"/>
              <a:ext cx="384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0595" name="Line 19"/>
            <p:cNvSpPr>
              <a:spLocks noChangeShapeType="1"/>
            </p:cNvSpPr>
            <p:nvPr/>
          </p:nvSpPr>
          <p:spPr bwMode="auto">
            <a:xfrm flipH="1">
              <a:off x="3444" y="1652"/>
              <a:ext cx="96" cy="43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0596" name="Line 20"/>
            <p:cNvSpPr>
              <a:spLocks noChangeShapeType="1"/>
            </p:cNvSpPr>
            <p:nvPr/>
          </p:nvSpPr>
          <p:spPr bwMode="auto">
            <a:xfrm>
              <a:off x="3540" y="1652"/>
              <a:ext cx="48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0597" name="Line 21"/>
            <p:cNvSpPr>
              <a:spLocks noChangeShapeType="1"/>
            </p:cNvSpPr>
            <p:nvPr/>
          </p:nvSpPr>
          <p:spPr bwMode="auto">
            <a:xfrm>
              <a:off x="4020" y="1652"/>
              <a:ext cx="144" cy="38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0598" name="Oval 22"/>
            <p:cNvSpPr>
              <a:spLocks noChangeArrowheads="1"/>
            </p:cNvSpPr>
            <p:nvPr/>
          </p:nvSpPr>
          <p:spPr bwMode="auto">
            <a:xfrm>
              <a:off x="3444" y="1556"/>
              <a:ext cx="192" cy="192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80599" name="Oval 23"/>
            <p:cNvSpPr>
              <a:spLocks noChangeArrowheads="1"/>
            </p:cNvSpPr>
            <p:nvPr/>
          </p:nvSpPr>
          <p:spPr bwMode="auto">
            <a:xfrm>
              <a:off x="3732" y="2180"/>
              <a:ext cx="192" cy="192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80600" name="Oval 24"/>
            <p:cNvSpPr>
              <a:spLocks noChangeArrowheads="1"/>
            </p:cNvSpPr>
            <p:nvPr/>
          </p:nvSpPr>
          <p:spPr bwMode="auto">
            <a:xfrm>
              <a:off x="3348" y="1988"/>
              <a:ext cx="192" cy="192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80601" name="Oval 25"/>
            <p:cNvSpPr>
              <a:spLocks noChangeArrowheads="1"/>
            </p:cNvSpPr>
            <p:nvPr/>
          </p:nvSpPr>
          <p:spPr bwMode="auto">
            <a:xfrm>
              <a:off x="4068" y="1940"/>
              <a:ext cx="192" cy="192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80602" name="Oval 26"/>
            <p:cNvSpPr>
              <a:spLocks noChangeArrowheads="1"/>
            </p:cNvSpPr>
            <p:nvPr/>
          </p:nvSpPr>
          <p:spPr bwMode="auto">
            <a:xfrm>
              <a:off x="3924" y="1556"/>
              <a:ext cx="192" cy="192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80620" name="Line 44"/>
            <p:cNvSpPr>
              <a:spLocks noChangeShapeType="1"/>
            </p:cNvSpPr>
            <p:nvPr/>
          </p:nvSpPr>
          <p:spPr bwMode="auto">
            <a:xfrm flipH="1">
              <a:off x="2820" y="1594"/>
              <a:ext cx="192" cy="3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0621" name="Oval 45"/>
            <p:cNvSpPr>
              <a:spLocks noChangeArrowheads="1"/>
            </p:cNvSpPr>
            <p:nvPr/>
          </p:nvSpPr>
          <p:spPr bwMode="auto">
            <a:xfrm>
              <a:off x="2724" y="1844"/>
              <a:ext cx="192" cy="19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80622" name="Oval 46"/>
            <p:cNvSpPr>
              <a:spLocks noChangeArrowheads="1"/>
            </p:cNvSpPr>
            <p:nvPr/>
          </p:nvSpPr>
          <p:spPr bwMode="auto">
            <a:xfrm>
              <a:off x="4548" y="1690"/>
              <a:ext cx="192" cy="19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280623" name="Text Box 47"/>
          <p:cNvSpPr txBox="1">
            <a:spLocks noChangeArrowheads="1"/>
          </p:cNvSpPr>
          <p:nvPr/>
        </p:nvSpPr>
        <p:spPr bwMode="auto">
          <a:xfrm>
            <a:off x="360363" y="4581524"/>
            <a:ext cx="8460109" cy="1802674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spcBef>
                <a:spcPts val="600"/>
              </a:spcBef>
            </a:pPr>
            <a:r>
              <a:rPr lang="en-US" altLang="ja-JP" sz="2400" dirty="0" smtClean="0">
                <a:solidFill>
                  <a:srgbClr val="FF0000"/>
                </a:solidFill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Finding a maximum size is NP-complete</a:t>
            </a:r>
          </a:p>
          <a:p>
            <a:pPr algn="l">
              <a:spcBef>
                <a:spcPts val="600"/>
              </a:spcBef>
            </a:pPr>
            <a:r>
              <a:rPr lang="en-US" altLang="ja-JP" sz="2400" dirty="0" smtClean="0">
                <a:solidFill>
                  <a:srgbClr val="FF0000"/>
                </a:solidFill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B</a:t>
            </a:r>
            <a:r>
              <a:rPr lang="en-US" altLang="ja-JP" sz="2400" b="0" dirty="0" smtClean="0"/>
              <a:t>ipartite clique enumeration </a:t>
            </a:r>
            <a:r>
              <a:rPr lang="en-US" altLang="ja-JP" sz="2400" dirty="0" smtClean="0"/>
              <a:t>is</a:t>
            </a:r>
            <a:r>
              <a:rPr lang="en-US" altLang="ja-JP" sz="2400" b="0" dirty="0" smtClean="0"/>
              <a:t> converted to clique enumeration</a:t>
            </a:r>
          </a:p>
          <a:p>
            <a:pPr algn="l">
              <a:spcBef>
                <a:spcPts val="600"/>
              </a:spcBef>
            </a:pPr>
            <a:r>
              <a:rPr lang="en-US" altLang="ja-JP" sz="2400" dirty="0" smtClean="0">
                <a:solidFill>
                  <a:srgbClr val="FF0000"/>
                </a:solidFill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b="0" dirty="0" smtClean="0"/>
              <a:t>Finding a maximal clique is easy (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O(|E|)</a:t>
            </a:r>
            <a:r>
              <a:rPr lang="en-US" altLang="ja-JP" sz="2400" b="0" dirty="0" smtClean="0"/>
              <a:t> time )</a:t>
            </a:r>
          </a:p>
          <a:p>
            <a:pPr algn="l">
              <a:spcBef>
                <a:spcPts val="600"/>
              </a:spcBef>
            </a:pPr>
            <a:r>
              <a:rPr lang="en-US" altLang="ja-JP" sz="2400" dirty="0" smtClean="0">
                <a:solidFill>
                  <a:srgbClr val="FF0000"/>
                </a:solidFill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b="0" dirty="0" smtClean="0"/>
              <a:t>Many researches and many applications, with many models</a:t>
            </a: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6444208" y="620688"/>
            <a:ext cx="2552302" cy="461665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altLang="ja-JP" sz="2400" dirty="0" smtClean="0"/>
              <a:t>Makino &amp; Uno ‘04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353052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0623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1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Monotone</a:t>
            </a:r>
            <a:endParaRPr lang="ja-JP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041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6862" y="1125538"/>
            <a:ext cx="5067226" cy="4967287"/>
          </a:xfrm>
        </p:spPr>
        <p:txBody>
          <a:bodyPr/>
          <a:lstStyle/>
          <a:p>
            <a:pPr algn="l">
              <a:lnSpc>
                <a:spcPct val="90000"/>
              </a:lnSpc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Set of cliques is monotone, since </a:t>
            </a:r>
          </a:p>
          <a:p>
            <a:pPr algn="l">
              <a:lnSpc>
                <a:spcPct val="90000"/>
              </a:lnSpc>
            </a:pPr>
            <a:r>
              <a:rPr lang="en-US" altLang="ja-JP" sz="2400" dirty="0" smtClean="0">
                <a:sym typeface="Wingdings" pitchFamily="2" charset="2"/>
              </a:rPr>
              <a:t> any subset of a clique is also a clique</a:t>
            </a:r>
          </a:p>
          <a:p>
            <a:pPr algn="l">
              <a:lnSpc>
                <a:spcPct val="90000"/>
              </a:lnSpc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    </a:t>
            </a:r>
            <a:r>
              <a:rPr lang="en-US" altLang="ja-JP" sz="2400" dirty="0" smtClean="0">
                <a:sym typeface="Wingdings" pitchFamily="2" charset="2"/>
              </a:rPr>
              <a:t> Backtracking works</a:t>
            </a:r>
          </a:p>
          <a:p>
            <a:pPr algn="l">
              <a:lnSpc>
                <a:spcPct val="90000"/>
              </a:lnSpc>
            </a:pPr>
            <a:endParaRPr lang="ja-JP" altLang="en-US" sz="2400" dirty="0"/>
          </a:p>
          <a:p>
            <a:pPr algn="l">
              <a:lnSpc>
                <a:spcPct val="90000"/>
              </a:lnSpc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The check being a clique takes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O(|E|)</a:t>
            </a:r>
            <a:r>
              <a:rPr lang="en-US" altLang="ja-JP" sz="2400" dirty="0" smtClean="0"/>
              <a:t> time, and at most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|V|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recursive calls</a:t>
            </a:r>
          </a:p>
          <a:p>
            <a:pPr algn="l">
              <a:lnSpc>
                <a:spcPct val="90000"/>
              </a:lnSpc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     </a:t>
            </a:r>
            <a:r>
              <a:rPr lang="ja-JP" altLang="en-US" sz="2400" dirty="0" smtClean="0"/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O(|V| |E|)</a:t>
            </a:r>
            <a:r>
              <a:rPr lang="en-US" altLang="ja-JP" sz="2400" dirty="0" smtClean="0"/>
              <a:t> per clique</a:t>
            </a:r>
          </a:p>
          <a:p>
            <a:pPr algn="l">
              <a:lnSpc>
                <a:spcPct val="90000"/>
              </a:lnSpc>
            </a:pPr>
            <a:endParaRPr lang="en-US" altLang="ja-JP" sz="2400" dirty="0" smtClean="0"/>
          </a:p>
          <a:p>
            <a:pPr algn="l">
              <a:lnSpc>
                <a:spcPct val="90000"/>
              </a:lnSpc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l">
              <a:lnSpc>
                <a:spcPct val="90000"/>
              </a:lnSpc>
            </a:pPr>
            <a:endParaRPr lang="en-US" altLang="ja-JP" sz="2400" dirty="0" smtClean="0"/>
          </a:p>
        </p:txBody>
      </p:sp>
      <p:sp>
        <p:nvSpPr>
          <p:cNvPr id="304132" name="Freeform 4"/>
          <p:cNvSpPr>
            <a:spLocks/>
          </p:cNvSpPr>
          <p:nvPr/>
        </p:nvSpPr>
        <p:spPr bwMode="auto">
          <a:xfrm>
            <a:off x="6934200" y="2225675"/>
            <a:ext cx="1570038" cy="977900"/>
          </a:xfrm>
          <a:custGeom>
            <a:avLst/>
            <a:gdLst/>
            <a:ahLst/>
            <a:cxnLst>
              <a:cxn ang="0">
                <a:pos x="0" y="201"/>
              </a:cxn>
              <a:cxn ang="0">
                <a:pos x="230" y="28"/>
              </a:cxn>
              <a:cxn ang="0">
                <a:pos x="384" y="144"/>
              </a:cxn>
              <a:cxn ang="0">
                <a:pos x="538" y="0"/>
              </a:cxn>
              <a:cxn ang="0">
                <a:pos x="699" y="131"/>
              </a:cxn>
              <a:cxn ang="0">
                <a:pos x="864" y="19"/>
              </a:cxn>
              <a:cxn ang="0">
                <a:pos x="989" y="172"/>
              </a:cxn>
              <a:cxn ang="0">
                <a:pos x="490" y="616"/>
              </a:cxn>
              <a:cxn ang="0">
                <a:pos x="0" y="201"/>
              </a:cxn>
            </a:cxnLst>
            <a:rect l="0" t="0" r="r" b="b"/>
            <a:pathLst>
              <a:path w="989" h="616">
                <a:moveTo>
                  <a:pt x="0" y="201"/>
                </a:moveTo>
                <a:lnTo>
                  <a:pt x="230" y="28"/>
                </a:lnTo>
                <a:lnTo>
                  <a:pt x="384" y="144"/>
                </a:lnTo>
                <a:lnTo>
                  <a:pt x="538" y="0"/>
                </a:lnTo>
                <a:lnTo>
                  <a:pt x="699" y="131"/>
                </a:lnTo>
                <a:lnTo>
                  <a:pt x="864" y="19"/>
                </a:lnTo>
                <a:lnTo>
                  <a:pt x="989" y="172"/>
                </a:lnTo>
                <a:lnTo>
                  <a:pt x="490" y="616"/>
                </a:lnTo>
                <a:lnTo>
                  <a:pt x="0" y="201"/>
                </a:lnTo>
                <a:close/>
              </a:path>
            </a:pathLst>
          </a:custGeom>
          <a:solidFill>
            <a:srgbClr val="FFCC99"/>
          </a:solidFill>
          <a:ln w="31750" cap="flat" cmpd="sng">
            <a:solidFill>
              <a:srgbClr val="FF0000"/>
            </a:solidFill>
            <a:prstDash val="solid"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04133" name="Text Box 5"/>
          <p:cNvSpPr txBox="1">
            <a:spLocks noChangeArrowheads="1"/>
          </p:cNvSpPr>
          <p:nvPr/>
        </p:nvSpPr>
        <p:spPr bwMode="auto">
          <a:xfrm>
            <a:off x="7164288" y="2389090"/>
            <a:ext cx="1152128" cy="463846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en-US" altLang="ja-JP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cliques</a:t>
            </a:r>
            <a:endParaRPr lang="ja-JP" altLang="en-US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04134" name="AutoShape 6"/>
          <p:cNvSpPr>
            <a:spLocks noChangeArrowheads="1"/>
          </p:cNvSpPr>
          <p:nvPr/>
        </p:nvSpPr>
        <p:spPr bwMode="auto">
          <a:xfrm>
            <a:off x="6588125" y="1341438"/>
            <a:ext cx="2232025" cy="1871662"/>
          </a:xfrm>
          <a:prstGeom prst="diamond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04136" name="Text Box 8"/>
          <p:cNvSpPr txBox="1">
            <a:spLocks noChangeArrowheads="1"/>
          </p:cNvSpPr>
          <p:nvPr/>
        </p:nvSpPr>
        <p:spPr bwMode="auto">
          <a:xfrm>
            <a:off x="7885113" y="1171575"/>
            <a:ext cx="1082261" cy="463846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dirty="0" smtClean="0"/>
              <a:t>111…1</a:t>
            </a:r>
            <a:endParaRPr lang="en-US" altLang="ja-JP" dirty="0"/>
          </a:p>
        </p:txBody>
      </p:sp>
      <p:sp>
        <p:nvSpPr>
          <p:cNvPr id="304137" name="Text Box 9"/>
          <p:cNvSpPr txBox="1">
            <a:spLocks noChangeArrowheads="1"/>
          </p:cNvSpPr>
          <p:nvPr/>
        </p:nvSpPr>
        <p:spPr bwMode="auto">
          <a:xfrm>
            <a:off x="7869238" y="3068638"/>
            <a:ext cx="1095375" cy="45720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/>
              <a:t>000…0</a:t>
            </a:r>
          </a:p>
        </p:txBody>
      </p:sp>
      <p:sp>
        <p:nvSpPr>
          <p:cNvPr id="304180" name="Freeform 52"/>
          <p:cNvSpPr>
            <a:spLocks/>
          </p:cNvSpPr>
          <p:nvPr/>
        </p:nvSpPr>
        <p:spPr bwMode="auto">
          <a:xfrm>
            <a:off x="4859338" y="3898900"/>
            <a:ext cx="3932237" cy="2903538"/>
          </a:xfrm>
          <a:custGeom>
            <a:avLst/>
            <a:gdLst/>
            <a:ahLst/>
            <a:cxnLst>
              <a:cxn ang="0">
                <a:pos x="252" y="40"/>
              </a:cxn>
              <a:cxn ang="0">
                <a:pos x="828" y="40"/>
              </a:cxn>
              <a:cxn ang="0">
                <a:pos x="1068" y="136"/>
              </a:cxn>
              <a:cxn ang="0">
                <a:pos x="1065" y="357"/>
              </a:cxn>
              <a:cxn ang="0">
                <a:pos x="1349" y="495"/>
              </a:cxn>
              <a:cxn ang="0">
                <a:pos x="1727" y="529"/>
              </a:cxn>
              <a:cxn ang="0">
                <a:pos x="1744" y="890"/>
              </a:cxn>
              <a:cxn ang="0">
                <a:pos x="2037" y="976"/>
              </a:cxn>
              <a:cxn ang="0">
                <a:pos x="2423" y="985"/>
              </a:cxn>
              <a:cxn ang="0">
                <a:pos x="2363" y="1415"/>
              </a:cxn>
              <a:cxn ang="0">
                <a:pos x="1740" y="1816"/>
              </a:cxn>
              <a:cxn ang="0">
                <a:pos x="732" y="1336"/>
              </a:cxn>
              <a:cxn ang="0">
                <a:pos x="154" y="847"/>
              </a:cxn>
              <a:cxn ang="0">
                <a:pos x="16" y="151"/>
              </a:cxn>
              <a:cxn ang="0">
                <a:pos x="252" y="40"/>
              </a:cxn>
            </a:cxnLst>
            <a:rect l="0" t="0" r="r" b="b"/>
            <a:pathLst>
              <a:path w="2477" h="1829">
                <a:moveTo>
                  <a:pt x="252" y="40"/>
                </a:moveTo>
                <a:cubicBezTo>
                  <a:pt x="396" y="0"/>
                  <a:pt x="692" y="24"/>
                  <a:pt x="828" y="40"/>
                </a:cubicBezTo>
                <a:cubicBezTo>
                  <a:pt x="964" y="56"/>
                  <a:pt x="1029" y="83"/>
                  <a:pt x="1068" y="136"/>
                </a:cubicBezTo>
                <a:cubicBezTo>
                  <a:pt x="1107" y="189"/>
                  <a:pt x="1018" y="297"/>
                  <a:pt x="1065" y="357"/>
                </a:cubicBezTo>
                <a:cubicBezTo>
                  <a:pt x="1112" y="417"/>
                  <a:pt x="1239" y="466"/>
                  <a:pt x="1349" y="495"/>
                </a:cubicBezTo>
                <a:cubicBezTo>
                  <a:pt x="1459" y="524"/>
                  <a:pt x="1661" y="463"/>
                  <a:pt x="1727" y="529"/>
                </a:cubicBezTo>
                <a:cubicBezTo>
                  <a:pt x="1793" y="595"/>
                  <a:pt x="1692" y="816"/>
                  <a:pt x="1744" y="890"/>
                </a:cubicBezTo>
                <a:cubicBezTo>
                  <a:pt x="1796" y="964"/>
                  <a:pt x="1924" y="960"/>
                  <a:pt x="2037" y="976"/>
                </a:cubicBezTo>
                <a:cubicBezTo>
                  <a:pt x="2150" y="992"/>
                  <a:pt x="2369" y="912"/>
                  <a:pt x="2423" y="985"/>
                </a:cubicBezTo>
                <a:cubicBezTo>
                  <a:pt x="2477" y="1058"/>
                  <a:pt x="2477" y="1276"/>
                  <a:pt x="2363" y="1415"/>
                </a:cubicBezTo>
                <a:cubicBezTo>
                  <a:pt x="2249" y="1554"/>
                  <a:pt x="2012" y="1829"/>
                  <a:pt x="1740" y="1816"/>
                </a:cubicBezTo>
                <a:cubicBezTo>
                  <a:pt x="1468" y="1803"/>
                  <a:pt x="996" y="1497"/>
                  <a:pt x="732" y="1336"/>
                </a:cubicBezTo>
                <a:cubicBezTo>
                  <a:pt x="468" y="1175"/>
                  <a:pt x="273" y="1044"/>
                  <a:pt x="154" y="847"/>
                </a:cubicBezTo>
                <a:cubicBezTo>
                  <a:pt x="35" y="650"/>
                  <a:pt x="0" y="285"/>
                  <a:pt x="16" y="151"/>
                </a:cubicBezTo>
                <a:cubicBezTo>
                  <a:pt x="32" y="17"/>
                  <a:pt x="203" y="63"/>
                  <a:pt x="252" y="40"/>
                </a:cubicBezTo>
                <a:close/>
              </a:path>
            </a:pathLst>
          </a:custGeom>
          <a:solidFill>
            <a:srgbClr val="FFCC00">
              <a:alpha val="50000"/>
            </a:srgbClr>
          </a:solidFill>
          <a:ln w="25400" cap="flat" cmpd="sng">
            <a:solidFill>
              <a:srgbClr val="FF0000"/>
            </a:solidFill>
            <a:prstDash val="solid"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endParaRPr lang="ja-JP" altLang="en-US"/>
          </a:p>
        </p:txBody>
      </p:sp>
      <p:grpSp>
        <p:nvGrpSpPr>
          <p:cNvPr id="2" name="Group 95"/>
          <p:cNvGrpSpPr>
            <a:grpSpLocks/>
          </p:cNvGrpSpPr>
          <p:nvPr/>
        </p:nvGrpSpPr>
        <p:grpSpPr bwMode="auto">
          <a:xfrm>
            <a:off x="5030788" y="3429000"/>
            <a:ext cx="3679825" cy="3181350"/>
            <a:chOff x="3169" y="2160"/>
            <a:chExt cx="2318" cy="2004"/>
          </a:xfrm>
        </p:grpSpPr>
        <p:sp>
          <p:nvSpPr>
            <p:cNvPr id="304181" name="Line 53"/>
            <p:cNvSpPr>
              <a:spLocks noChangeShapeType="1"/>
            </p:cNvSpPr>
            <p:nvPr/>
          </p:nvSpPr>
          <p:spPr bwMode="auto">
            <a:xfrm flipH="1">
              <a:off x="3313" y="2352"/>
              <a:ext cx="816" cy="2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endParaRPr lang="ja-JP" altLang="en-US"/>
            </a:p>
          </p:txBody>
        </p:sp>
        <p:sp>
          <p:nvSpPr>
            <p:cNvPr id="304182" name="Line 54"/>
            <p:cNvSpPr>
              <a:spLocks noChangeShapeType="1"/>
            </p:cNvSpPr>
            <p:nvPr/>
          </p:nvSpPr>
          <p:spPr bwMode="auto">
            <a:xfrm>
              <a:off x="3409" y="3264"/>
              <a:ext cx="528" cy="2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endParaRPr lang="ja-JP" altLang="en-US"/>
            </a:p>
          </p:txBody>
        </p:sp>
        <p:sp>
          <p:nvSpPr>
            <p:cNvPr id="304183" name="Line 55"/>
            <p:cNvSpPr>
              <a:spLocks noChangeShapeType="1"/>
            </p:cNvSpPr>
            <p:nvPr/>
          </p:nvSpPr>
          <p:spPr bwMode="auto">
            <a:xfrm flipV="1">
              <a:off x="4801" y="3685"/>
              <a:ext cx="576" cy="38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endParaRPr lang="ja-JP" altLang="en-US"/>
            </a:p>
          </p:txBody>
        </p:sp>
        <p:sp>
          <p:nvSpPr>
            <p:cNvPr id="304184" name="Line 56"/>
            <p:cNvSpPr>
              <a:spLocks noChangeShapeType="1"/>
            </p:cNvSpPr>
            <p:nvPr/>
          </p:nvSpPr>
          <p:spPr bwMode="auto">
            <a:xfrm flipV="1">
              <a:off x="4801" y="3733"/>
              <a:ext cx="192" cy="3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endParaRPr lang="ja-JP" altLang="en-US"/>
            </a:p>
          </p:txBody>
        </p:sp>
        <p:sp>
          <p:nvSpPr>
            <p:cNvPr id="304185" name="Line 57"/>
            <p:cNvSpPr>
              <a:spLocks noChangeShapeType="1"/>
            </p:cNvSpPr>
            <p:nvPr/>
          </p:nvSpPr>
          <p:spPr bwMode="auto">
            <a:xfrm>
              <a:off x="4561" y="3733"/>
              <a:ext cx="240" cy="3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endParaRPr lang="ja-JP" altLang="en-US"/>
            </a:p>
          </p:txBody>
        </p:sp>
        <p:sp>
          <p:nvSpPr>
            <p:cNvPr id="304186" name="Line 58"/>
            <p:cNvSpPr>
              <a:spLocks noChangeShapeType="1"/>
            </p:cNvSpPr>
            <p:nvPr/>
          </p:nvSpPr>
          <p:spPr bwMode="auto">
            <a:xfrm>
              <a:off x="3937" y="3696"/>
              <a:ext cx="864" cy="37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endParaRPr lang="ja-JP" altLang="en-US"/>
            </a:p>
          </p:txBody>
        </p:sp>
        <p:sp>
          <p:nvSpPr>
            <p:cNvPr id="304187" name="Line 59"/>
            <p:cNvSpPr>
              <a:spLocks noChangeShapeType="1"/>
            </p:cNvSpPr>
            <p:nvPr/>
          </p:nvSpPr>
          <p:spPr bwMode="auto">
            <a:xfrm flipH="1">
              <a:off x="3937" y="3216"/>
              <a:ext cx="336" cy="2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endParaRPr lang="ja-JP" altLang="en-US"/>
            </a:p>
          </p:txBody>
        </p:sp>
        <p:sp>
          <p:nvSpPr>
            <p:cNvPr id="304188" name="Text Box 60"/>
            <p:cNvSpPr txBox="1">
              <a:spLocks noChangeArrowheads="1"/>
            </p:cNvSpPr>
            <p:nvPr/>
          </p:nvSpPr>
          <p:spPr bwMode="auto">
            <a:xfrm>
              <a:off x="4686" y="3914"/>
              <a:ext cx="218" cy="250"/>
            </a:xfrm>
            <a:prstGeom prst="rect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36000" tIns="36000" rIns="36000" bIns="36000">
              <a:spAutoFit/>
            </a:bodyPr>
            <a:lstStyle/>
            <a:p>
              <a:r>
                <a:rPr lang="en-US" altLang="ja-JP" sz="2000" b="0"/>
                <a:t>φ</a:t>
              </a:r>
            </a:p>
          </p:txBody>
        </p:sp>
        <p:sp>
          <p:nvSpPr>
            <p:cNvPr id="304189" name="Line 61"/>
            <p:cNvSpPr>
              <a:spLocks noChangeShapeType="1"/>
            </p:cNvSpPr>
            <p:nvPr/>
          </p:nvSpPr>
          <p:spPr bwMode="auto">
            <a:xfrm flipH="1">
              <a:off x="4993" y="3253"/>
              <a:ext cx="336" cy="2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endParaRPr lang="ja-JP" altLang="en-US"/>
            </a:p>
          </p:txBody>
        </p:sp>
        <p:sp>
          <p:nvSpPr>
            <p:cNvPr id="304190" name="Line 62"/>
            <p:cNvSpPr>
              <a:spLocks noChangeShapeType="1"/>
            </p:cNvSpPr>
            <p:nvPr/>
          </p:nvSpPr>
          <p:spPr bwMode="auto">
            <a:xfrm flipH="1">
              <a:off x="4561" y="3253"/>
              <a:ext cx="336" cy="2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endParaRPr lang="ja-JP" altLang="en-US"/>
            </a:p>
          </p:txBody>
        </p:sp>
        <p:sp>
          <p:nvSpPr>
            <p:cNvPr id="304191" name="Line 63"/>
            <p:cNvSpPr>
              <a:spLocks noChangeShapeType="1"/>
            </p:cNvSpPr>
            <p:nvPr/>
          </p:nvSpPr>
          <p:spPr bwMode="auto">
            <a:xfrm flipH="1">
              <a:off x="4561" y="3168"/>
              <a:ext cx="48" cy="32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endParaRPr lang="ja-JP" altLang="en-US"/>
            </a:p>
          </p:txBody>
        </p:sp>
        <p:sp>
          <p:nvSpPr>
            <p:cNvPr id="304192" name="Line 64"/>
            <p:cNvSpPr>
              <a:spLocks noChangeShapeType="1"/>
            </p:cNvSpPr>
            <p:nvPr/>
          </p:nvSpPr>
          <p:spPr bwMode="auto">
            <a:xfrm>
              <a:off x="3793" y="3216"/>
              <a:ext cx="144" cy="2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endParaRPr lang="ja-JP" altLang="en-US"/>
            </a:p>
          </p:txBody>
        </p:sp>
        <p:sp>
          <p:nvSpPr>
            <p:cNvPr id="304193" name="Line 65"/>
            <p:cNvSpPr>
              <a:spLocks noChangeShapeType="1"/>
            </p:cNvSpPr>
            <p:nvPr/>
          </p:nvSpPr>
          <p:spPr bwMode="auto">
            <a:xfrm>
              <a:off x="3313" y="2784"/>
              <a:ext cx="96" cy="2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endParaRPr lang="ja-JP" altLang="en-US"/>
            </a:p>
          </p:txBody>
        </p:sp>
        <p:sp>
          <p:nvSpPr>
            <p:cNvPr id="304194" name="Line 66"/>
            <p:cNvSpPr>
              <a:spLocks noChangeShapeType="1"/>
            </p:cNvSpPr>
            <p:nvPr/>
          </p:nvSpPr>
          <p:spPr bwMode="auto">
            <a:xfrm flipH="1">
              <a:off x="3409" y="2784"/>
              <a:ext cx="528" cy="2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endParaRPr lang="ja-JP" altLang="en-US"/>
            </a:p>
          </p:txBody>
        </p:sp>
        <p:sp>
          <p:nvSpPr>
            <p:cNvPr id="304195" name="Line 67"/>
            <p:cNvSpPr>
              <a:spLocks noChangeShapeType="1"/>
            </p:cNvSpPr>
            <p:nvPr/>
          </p:nvSpPr>
          <p:spPr bwMode="auto">
            <a:xfrm flipH="1">
              <a:off x="3889" y="2784"/>
              <a:ext cx="576" cy="2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endParaRPr lang="ja-JP" altLang="en-US"/>
            </a:p>
          </p:txBody>
        </p:sp>
        <p:sp>
          <p:nvSpPr>
            <p:cNvPr id="304196" name="Line 68"/>
            <p:cNvSpPr>
              <a:spLocks noChangeShapeType="1"/>
            </p:cNvSpPr>
            <p:nvPr/>
          </p:nvSpPr>
          <p:spPr bwMode="auto">
            <a:xfrm flipH="1">
              <a:off x="4561" y="2832"/>
              <a:ext cx="384" cy="2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endParaRPr lang="ja-JP" altLang="en-US"/>
            </a:p>
          </p:txBody>
        </p:sp>
        <p:sp>
          <p:nvSpPr>
            <p:cNvPr id="304197" name="Text Box 69"/>
            <p:cNvSpPr txBox="1">
              <a:spLocks noChangeArrowheads="1"/>
            </p:cNvSpPr>
            <p:nvPr/>
          </p:nvSpPr>
          <p:spPr bwMode="auto">
            <a:xfrm>
              <a:off x="3679" y="3024"/>
              <a:ext cx="248" cy="240"/>
            </a:xfrm>
            <a:prstGeom prst="rect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36000" tIns="36000" rIns="36000" bIns="36000">
              <a:spAutoFit/>
            </a:bodyPr>
            <a:lstStyle/>
            <a:p>
              <a:r>
                <a:rPr lang="en-US" altLang="ja-JP" sz="2000" b="0" dirty="0" smtClean="0"/>
                <a:t>1</a:t>
              </a:r>
              <a:r>
                <a:rPr lang="ja-JP" altLang="en-US" sz="2000" b="0" dirty="0" err="1" smtClean="0"/>
                <a:t>,</a:t>
              </a:r>
              <a:r>
                <a:rPr lang="ja-JP" altLang="en-US" sz="2000" b="0" dirty="0" smtClean="0"/>
                <a:t>3</a:t>
              </a:r>
              <a:endParaRPr lang="ja-JP" altLang="en-US" sz="2000" b="0" dirty="0"/>
            </a:p>
          </p:txBody>
        </p:sp>
        <p:sp>
          <p:nvSpPr>
            <p:cNvPr id="304198" name="Text Box 70"/>
            <p:cNvSpPr txBox="1">
              <a:spLocks noChangeArrowheads="1"/>
            </p:cNvSpPr>
            <p:nvPr/>
          </p:nvSpPr>
          <p:spPr bwMode="auto">
            <a:xfrm>
              <a:off x="3295" y="3035"/>
              <a:ext cx="248" cy="240"/>
            </a:xfrm>
            <a:prstGeom prst="rect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36000" tIns="36000" rIns="36000" bIns="36000">
              <a:spAutoFit/>
            </a:bodyPr>
            <a:lstStyle/>
            <a:p>
              <a:r>
                <a:rPr lang="en-US" altLang="ja-JP" sz="2000" b="0" dirty="0" smtClean="0"/>
                <a:t>1</a:t>
              </a:r>
              <a:r>
                <a:rPr lang="ja-JP" altLang="en-US" sz="2000" b="0" dirty="0" err="1" smtClean="0"/>
                <a:t>,</a:t>
              </a:r>
              <a:r>
                <a:rPr lang="en-US" altLang="ja-JP" sz="2000" b="0" dirty="0" smtClean="0"/>
                <a:t>2</a:t>
              </a:r>
              <a:endParaRPr lang="ja-JP" altLang="en-US" sz="2000" b="0" dirty="0"/>
            </a:p>
          </p:txBody>
        </p:sp>
        <p:sp>
          <p:nvSpPr>
            <p:cNvPr id="304199" name="Text Box 71"/>
            <p:cNvSpPr txBox="1">
              <a:spLocks noChangeArrowheads="1"/>
            </p:cNvSpPr>
            <p:nvPr/>
          </p:nvSpPr>
          <p:spPr bwMode="auto">
            <a:xfrm>
              <a:off x="3169" y="2592"/>
              <a:ext cx="369" cy="240"/>
            </a:xfrm>
            <a:prstGeom prst="rect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36000" tIns="36000" rIns="36000" bIns="36000">
              <a:spAutoFit/>
            </a:bodyPr>
            <a:lstStyle/>
            <a:p>
              <a:r>
                <a:rPr lang="en-US" altLang="ja-JP" sz="2000" b="0" dirty="0" smtClean="0"/>
                <a:t>1</a:t>
              </a:r>
              <a:r>
                <a:rPr lang="ja-JP" altLang="en-US" sz="2000" b="0" dirty="0" err="1" smtClean="0"/>
                <a:t>,</a:t>
              </a:r>
              <a:r>
                <a:rPr lang="en-US" altLang="ja-JP" sz="2000" b="0" dirty="0" smtClean="0"/>
                <a:t>2</a:t>
              </a:r>
              <a:r>
                <a:rPr lang="ja-JP" altLang="en-US" sz="2000" b="0" dirty="0" err="1" smtClean="0"/>
                <a:t>,</a:t>
              </a:r>
              <a:r>
                <a:rPr lang="ja-JP" altLang="en-US" sz="2000" b="0" dirty="0" smtClean="0"/>
                <a:t>3</a:t>
              </a:r>
              <a:endParaRPr lang="ja-JP" altLang="en-US" sz="2000" b="0" dirty="0"/>
            </a:p>
          </p:txBody>
        </p:sp>
        <p:sp>
          <p:nvSpPr>
            <p:cNvPr id="304200" name="Text Box 72"/>
            <p:cNvSpPr txBox="1">
              <a:spLocks noChangeArrowheads="1"/>
            </p:cNvSpPr>
            <p:nvPr/>
          </p:nvSpPr>
          <p:spPr bwMode="auto">
            <a:xfrm>
              <a:off x="3649" y="2592"/>
              <a:ext cx="369" cy="240"/>
            </a:xfrm>
            <a:prstGeom prst="rect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36000" tIns="36000" rIns="36000" bIns="36000">
              <a:spAutoFit/>
            </a:bodyPr>
            <a:lstStyle/>
            <a:p>
              <a:r>
                <a:rPr lang="en-US" altLang="ja-JP" sz="2000" b="0" dirty="0" smtClean="0"/>
                <a:t>1</a:t>
              </a:r>
              <a:r>
                <a:rPr lang="ja-JP" altLang="en-US" sz="2000" b="0" dirty="0" err="1" smtClean="0"/>
                <a:t>,</a:t>
              </a:r>
              <a:r>
                <a:rPr lang="en-US" altLang="ja-JP" sz="2000" b="0" dirty="0" smtClean="0"/>
                <a:t>2</a:t>
              </a:r>
              <a:r>
                <a:rPr lang="ja-JP" altLang="en-US" sz="2000" b="0" dirty="0" err="1" smtClean="0"/>
                <a:t>,</a:t>
              </a:r>
              <a:r>
                <a:rPr lang="ja-JP" altLang="en-US" sz="2000" b="0" dirty="0" smtClean="0"/>
                <a:t>4</a:t>
              </a:r>
              <a:endParaRPr lang="ja-JP" altLang="en-US" sz="2000" b="0" dirty="0"/>
            </a:p>
          </p:txBody>
        </p:sp>
        <p:sp>
          <p:nvSpPr>
            <p:cNvPr id="304201" name="Text Box 73"/>
            <p:cNvSpPr txBox="1">
              <a:spLocks noChangeArrowheads="1"/>
            </p:cNvSpPr>
            <p:nvPr/>
          </p:nvSpPr>
          <p:spPr bwMode="auto">
            <a:xfrm>
              <a:off x="4225" y="2592"/>
              <a:ext cx="369" cy="240"/>
            </a:xfrm>
            <a:prstGeom prst="rect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36000" tIns="36000" rIns="36000" bIns="36000">
              <a:spAutoFit/>
            </a:bodyPr>
            <a:lstStyle/>
            <a:p>
              <a:r>
                <a:rPr lang="en-US" altLang="ja-JP" sz="2000" b="0" dirty="0" smtClean="0"/>
                <a:t>1</a:t>
              </a:r>
              <a:r>
                <a:rPr lang="ja-JP" altLang="en-US" sz="2000" b="0" dirty="0" err="1" smtClean="0"/>
                <a:t>,</a:t>
              </a:r>
              <a:r>
                <a:rPr lang="ja-JP" altLang="en-US" sz="2000" b="0" dirty="0" smtClean="0"/>
                <a:t>3,4</a:t>
              </a:r>
              <a:endParaRPr lang="ja-JP" altLang="en-US" sz="2000" b="0" dirty="0"/>
            </a:p>
          </p:txBody>
        </p:sp>
        <p:sp>
          <p:nvSpPr>
            <p:cNvPr id="304202" name="Text Box 74"/>
            <p:cNvSpPr txBox="1">
              <a:spLocks noChangeArrowheads="1"/>
            </p:cNvSpPr>
            <p:nvPr/>
          </p:nvSpPr>
          <p:spPr bwMode="auto">
            <a:xfrm>
              <a:off x="4753" y="2592"/>
              <a:ext cx="369" cy="240"/>
            </a:xfrm>
            <a:prstGeom prst="rect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36000" tIns="36000" rIns="36000" bIns="36000">
              <a:spAutoFit/>
            </a:bodyPr>
            <a:lstStyle/>
            <a:p>
              <a:r>
                <a:rPr lang="en-US" altLang="ja-JP" sz="2000" b="0" dirty="0" smtClean="0"/>
                <a:t>2</a:t>
              </a:r>
              <a:r>
                <a:rPr lang="ja-JP" altLang="en-US" sz="2000" b="0" dirty="0" err="1" smtClean="0"/>
                <a:t>,</a:t>
              </a:r>
              <a:r>
                <a:rPr lang="ja-JP" altLang="en-US" sz="2000" b="0" dirty="0" smtClean="0"/>
                <a:t>3,4</a:t>
              </a:r>
              <a:endParaRPr lang="ja-JP" altLang="en-US" sz="2000" b="0" dirty="0"/>
            </a:p>
          </p:txBody>
        </p:sp>
        <p:sp>
          <p:nvSpPr>
            <p:cNvPr id="304203" name="Text Box 75"/>
            <p:cNvSpPr txBox="1">
              <a:spLocks noChangeArrowheads="1"/>
            </p:cNvSpPr>
            <p:nvPr/>
          </p:nvSpPr>
          <p:spPr bwMode="auto">
            <a:xfrm>
              <a:off x="3841" y="3493"/>
              <a:ext cx="192" cy="240"/>
            </a:xfrm>
            <a:prstGeom prst="rect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r>
                <a:rPr lang="en-US" altLang="ja-JP" sz="2000" b="0" dirty="0" smtClean="0"/>
                <a:t>1</a:t>
              </a:r>
              <a:endParaRPr lang="ja-JP" altLang="en-US" sz="2000" b="0" dirty="0"/>
            </a:p>
          </p:txBody>
        </p:sp>
        <p:sp>
          <p:nvSpPr>
            <p:cNvPr id="304204" name="Text Box 76"/>
            <p:cNvSpPr txBox="1">
              <a:spLocks noChangeArrowheads="1"/>
            </p:cNvSpPr>
            <p:nvPr/>
          </p:nvSpPr>
          <p:spPr bwMode="auto">
            <a:xfrm>
              <a:off x="4465" y="3504"/>
              <a:ext cx="206" cy="240"/>
            </a:xfrm>
            <a:prstGeom prst="rect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r>
                <a:rPr lang="en-US" altLang="ja-JP" sz="2000" b="0" dirty="0" smtClean="0"/>
                <a:t>2</a:t>
              </a:r>
              <a:endParaRPr lang="ja-JP" altLang="en-US" sz="2000" b="0" dirty="0"/>
            </a:p>
          </p:txBody>
        </p:sp>
        <p:sp>
          <p:nvSpPr>
            <p:cNvPr id="304205" name="Text Box 77"/>
            <p:cNvSpPr txBox="1">
              <a:spLocks noChangeArrowheads="1"/>
            </p:cNvSpPr>
            <p:nvPr/>
          </p:nvSpPr>
          <p:spPr bwMode="auto">
            <a:xfrm>
              <a:off x="4849" y="3493"/>
              <a:ext cx="206" cy="250"/>
            </a:xfrm>
            <a:prstGeom prst="rect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r>
                <a:rPr lang="ja-JP" altLang="en-US" sz="2000" b="0"/>
                <a:t>3</a:t>
              </a:r>
            </a:p>
          </p:txBody>
        </p:sp>
        <p:sp>
          <p:nvSpPr>
            <p:cNvPr id="304206" name="Text Box 78"/>
            <p:cNvSpPr txBox="1">
              <a:spLocks noChangeArrowheads="1"/>
            </p:cNvSpPr>
            <p:nvPr/>
          </p:nvSpPr>
          <p:spPr bwMode="auto">
            <a:xfrm>
              <a:off x="5233" y="3493"/>
              <a:ext cx="220" cy="250"/>
            </a:xfrm>
            <a:prstGeom prst="rect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r>
                <a:rPr lang="ja-JP" altLang="en-US" sz="2000" b="0"/>
                <a:t>4</a:t>
              </a:r>
            </a:p>
          </p:txBody>
        </p:sp>
        <p:sp>
          <p:nvSpPr>
            <p:cNvPr id="304207" name="Text Box 79"/>
            <p:cNvSpPr txBox="1">
              <a:spLocks noChangeArrowheads="1"/>
            </p:cNvSpPr>
            <p:nvPr/>
          </p:nvSpPr>
          <p:spPr bwMode="auto">
            <a:xfrm>
              <a:off x="5229" y="3024"/>
              <a:ext cx="258" cy="250"/>
            </a:xfrm>
            <a:prstGeom prst="rect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36000" tIns="36000" rIns="36000" bIns="36000">
              <a:spAutoFit/>
            </a:bodyPr>
            <a:lstStyle/>
            <a:p>
              <a:r>
                <a:rPr lang="ja-JP" altLang="en-US" sz="2000" b="0"/>
                <a:t>3,4</a:t>
              </a:r>
            </a:p>
          </p:txBody>
        </p:sp>
        <p:sp>
          <p:nvSpPr>
            <p:cNvPr id="304208" name="Text Box 80"/>
            <p:cNvSpPr txBox="1">
              <a:spLocks noChangeArrowheads="1"/>
            </p:cNvSpPr>
            <p:nvPr/>
          </p:nvSpPr>
          <p:spPr bwMode="auto">
            <a:xfrm>
              <a:off x="4849" y="3024"/>
              <a:ext cx="248" cy="240"/>
            </a:xfrm>
            <a:prstGeom prst="rect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36000" tIns="36000" rIns="36000" bIns="36000">
              <a:spAutoFit/>
            </a:bodyPr>
            <a:lstStyle/>
            <a:p>
              <a:r>
                <a:rPr lang="en-US" altLang="ja-JP" sz="2000" b="0" dirty="0" smtClean="0"/>
                <a:t>2</a:t>
              </a:r>
              <a:r>
                <a:rPr lang="ja-JP" altLang="en-US" sz="2000" b="0" dirty="0" err="1" smtClean="0"/>
                <a:t>,</a:t>
              </a:r>
              <a:r>
                <a:rPr lang="ja-JP" altLang="en-US" sz="2000" b="0" dirty="0" smtClean="0"/>
                <a:t>4</a:t>
              </a:r>
              <a:endParaRPr lang="ja-JP" altLang="en-US" sz="2000" b="0" dirty="0"/>
            </a:p>
          </p:txBody>
        </p:sp>
        <p:sp>
          <p:nvSpPr>
            <p:cNvPr id="304209" name="Text Box 81"/>
            <p:cNvSpPr txBox="1">
              <a:spLocks noChangeArrowheads="1"/>
            </p:cNvSpPr>
            <p:nvPr/>
          </p:nvSpPr>
          <p:spPr bwMode="auto">
            <a:xfrm>
              <a:off x="4081" y="3024"/>
              <a:ext cx="248" cy="240"/>
            </a:xfrm>
            <a:prstGeom prst="rect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36000" tIns="36000" rIns="36000" bIns="36000">
              <a:spAutoFit/>
            </a:bodyPr>
            <a:lstStyle/>
            <a:p>
              <a:r>
                <a:rPr lang="en-US" altLang="ja-JP" sz="2000" b="0" dirty="0" smtClean="0"/>
                <a:t>1</a:t>
              </a:r>
              <a:r>
                <a:rPr lang="ja-JP" altLang="en-US" sz="2000" b="0" dirty="0" err="1" smtClean="0"/>
                <a:t>,</a:t>
              </a:r>
              <a:r>
                <a:rPr lang="ja-JP" altLang="en-US" sz="2000" b="0" dirty="0" smtClean="0"/>
                <a:t>4</a:t>
              </a:r>
              <a:endParaRPr lang="ja-JP" altLang="en-US" sz="2000" b="0" dirty="0"/>
            </a:p>
          </p:txBody>
        </p:sp>
        <p:sp>
          <p:nvSpPr>
            <p:cNvPr id="304210" name="Text Box 82"/>
            <p:cNvSpPr txBox="1">
              <a:spLocks noChangeArrowheads="1"/>
            </p:cNvSpPr>
            <p:nvPr/>
          </p:nvSpPr>
          <p:spPr bwMode="auto">
            <a:xfrm>
              <a:off x="4465" y="3024"/>
              <a:ext cx="248" cy="240"/>
            </a:xfrm>
            <a:prstGeom prst="rect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36000" tIns="36000" rIns="36000" bIns="36000">
              <a:spAutoFit/>
            </a:bodyPr>
            <a:lstStyle/>
            <a:p>
              <a:r>
                <a:rPr lang="en-US" altLang="ja-JP" sz="2000" b="0" dirty="0" smtClean="0"/>
                <a:t>2</a:t>
              </a:r>
              <a:r>
                <a:rPr lang="ja-JP" altLang="en-US" sz="2000" b="0" dirty="0" err="1" smtClean="0"/>
                <a:t>,</a:t>
              </a:r>
              <a:r>
                <a:rPr lang="ja-JP" altLang="en-US" sz="2000" b="0" dirty="0" smtClean="0"/>
                <a:t>3</a:t>
              </a:r>
              <a:endParaRPr lang="ja-JP" altLang="en-US" sz="2000" b="0" dirty="0"/>
            </a:p>
          </p:txBody>
        </p:sp>
        <p:sp>
          <p:nvSpPr>
            <p:cNvPr id="304211" name="Text Box 83"/>
            <p:cNvSpPr txBox="1">
              <a:spLocks noChangeArrowheads="1"/>
            </p:cNvSpPr>
            <p:nvPr/>
          </p:nvSpPr>
          <p:spPr bwMode="auto">
            <a:xfrm>
              <a:off x="3897" y="2160"/>
              <a:ext cx="490" cy="240"/>
            </a:xfrm>
            <a:prstGeom prst="rect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36000" tIns="36000" rIns="36000" bIns="36000">
              <a:spAutoFit/>
            </a:bodyPr>
            <a:lstStyle/>
            <a:p>
              <a:r>
                <a:rPr lang="en-US" altLang="ja-JP" sz="2000" b="0" dirty="0" smtClean="0"/>
                <a:t>1</a:t>
              </a:r>
              <a:r>
                <a:rPr lang="ja-JP" altLang="en-US" sz="2000" b="0" dirty="0" err="1" smtClean="0"/>
                <a:t>,</a:t>
              </a:r>
              <a:r>
                <a:rPr lang="en-US" altLang="ja-JP" sz="2000" b="0" dirty="0" smtClean="0"/>
                <a:t>2</a:t>
              </a:r>
              <a:r>
                <a:rPr lang="ja-JP" altLang="en-US" sz="2000" b="0" dirty="0" err="1" smtClean="0"/>
                <a:t>,</a:t>
              </a:r>
              <a:r>
                <a:rPr lang="ja-JP" altLang="en-US" sz="2000" b="0" dirty="0" smtClean="0"/>
                <a:t>3,4</a:t>
              </a:r>
              <a:endParaRPr lang="ja-JP" altLang="en-US" sz="2000" b="0" dirty="0"/>
            </a:p>
          </p:txBody>
        </p:sp>
      </p:grpSp>
      <p:sp>
        <p:nvSpPr>
          <p:cNvPr id="304212" name="Line 84"/>
          <p:cNvSpPr>
            <a:spLocks noChangeShapeType="1"/>
          </p:cNvSpPr>
          <p:nvPr/>
        </p:nvSpPr>
        <p:spPr bwMode="auto">
          <a:xfrm flipH="1" flipV="1">
            <a:off x="6305550" y="5791200"/>
            <a:ext cx="1219200" cy="60960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 type="triangle" w="med" len="med"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04213" name="Line 85"/>
          <p:cNvSpPr>
            <a:spLocks noChangeShapeType="1"/>
          </p:cNvSpPr>
          <p:nvPr/>
        </p:nvSpPr>
        <p:spPr bwMode="auto">
          <a:xfrm flipH="1" flipV="1">
            <a:off x="5543550" y="5105400"/>
            <a:ext cx="762000" cy="60960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 type="triangle" w="med" len="med"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04214" name="Line 86"/>
          <p:cNvSpPr>
            <a:spLocks noChangeShapeType="1"/>
          </p:cNvSpPr>
          <p:nvPr/>
        </p:nvSpPr>
        <p:spPr bwMode="auto">
          <a:xfrm flipH="1" flipV="1">
            <a:off x="5391150" y="4343400"/>
            <a:ext cx="76200" cy="68580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 type="triangle" w="med" len="med"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grpSp>
        <p:nvGrpSpPr>
          <p:cNvPr id="3" name="Group 87"/>
          <p:cNvGrpSpPr>
            <a:grpSpLocks/>
          </p:cNvGrpSpPr>
          <p:nvPr/>
        </p:nvGrpSpPr>
        <p:grpSpPr bwMode="auto">
          <a:xfrm>
            <a:off x="5391150" y="3657600"/>
            <a:ext cx="1143000" cy="533400"/>
            <a:chOff x="3456" y="1296"/>
            <a:chExt cx="720" cy="336"/>
          </a:xfrm>
        </p:grpSpPr>
        <p:sp>
          <p:nvSpPr>
            <p:cNvPr id="304216" name="Line 88"/>
            <p:cNvSpPr>
              <a:spLocks noChangeShapeType="1"/>
            </p:cNvSpPr>
            <p:nvPr/>
          </p:nvSpPr>
          <p:spPr bwMode="auto">
            <a:xfrm flipV="1">
              <a:off x="3456" y="1296"/>
              <a:ext cx="720" cy="336"/>
            </a:xfrm>
            <a:prstGeom prst="line">
              <a:avLst/>
            </a:prstGeom>
            <a:noFill/>
            <a:ln w="63500">
              <a:solidFill>
                <a:srgbClr val="FF0000"/>
              </a:solidFill>
              <a:round/>
              <a:headEnd/>
              <a:tailEnd type="triangle" w="med" len="med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  <p:grpSp>
          <p:nvGrpSpPr>
            <p:cNvPr id="4" name="Group 89"/>
            <p:cNvGrpSpPr>
              <a:grpSpLocks/>
            </p:cNvGrpSpPr>
            <p:nvPr/>
          </p:nvGrpSpPr>
          <p:grpSpPr bwMode="auto">
            <a:xfrm rot="3134514">
              <a:off x="3648" y="1296"/>
              <a:ext cx="336" cy="336"/>
              <a:chOff x="4560" y="3744"/>
              <a:chExt cx="336" cy="336"/>
            </a:xfrm>
          </p:grpSpPr>
          <p:sp>
            <p:nvSpPr>
              <p:cNvPr id="304218" name="Line 90"/>
              <p:cNvSpPr>
                <a:spLocks noChangeShapeType="1"/>
              </p:cNvSpPr>
              <p:nvPr/>
            </p:nvSpPr>
            <p:spPr bwMode="auto">
              <a:xfrm flipH="1">
                <a:off x="4560" y="3744"/>
                <a:ext cx="336" cy="336"/>
              </a:xfrm>
              <a:prstGeom prst="line">
                <a:avLst/>
              </a:prstGeom>
              <a:noFill/>
              <a:ln w="63500">
                <a:solidFill>
                  <a:srgbClr val="FF0000"/>
                </a:solidFill>
                <a:round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304219" name="Line 91"/>
              <p:cNvSpPr>
                <a:spLocks noChangeShapeType="1"/>
              </p:cNvSpPr>
              <p:nvPr/>
            </p:nvSpPr>
            <p:spPr bwMode="auto">
              <a:xfrm>
                <a:off x="4560" y="3744"/>
                <a:ext cx="336" cy="336"/>
              </a:xfrm>
              <a:prstGeom prst="line">
                <a:avLst/>
              </a:prstGeom>
              <a:noFill/>
              <a:ln w="63500">
                <a:solidFill>
                  <a:srgbClr val="FF0000"/>
                </a:solidFill>
                <a:round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 wrap="none"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</p:grpSp>
      </p:grpSp>
      <p:sp>
        <p:nvSpPr>
          <p:cNvPr id="304220" name="Line 92"/>
          <p:cNvSpPr>
            <a:spLocks noChangeShapeType="1"/>
          </p:cNvSpPr>
          <p:nvPr/>
        </p:nvSpPr>
        <p:spPr bwMode="auto">
          <a:xfrm>
            <a:off x="5314950" y="4419600"/>
            <a:ext cx="76200" cy="60960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 type="triangle" w="med" len="med"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04221" name="Line 93"/>
          <p:cNvSpPr>
            <a:spLocks noChangeShapeType="1"/>
          </p:cNvSpPr>
          <p:nvPr/>
        </p:nvSpPr>
        <p:spPr bwMode="auto">
          <a:xfrm flipV="1">
            <a:off x="5543550" y="4343400"/>
            <a:ext cx="685800" cy="53340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 type="triangle" w="med" len="med"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4817232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Freeform 2"/>
          <p:cNvSpPr>
            <a:spLocks/>
          </p:cNvSpPr>
          <p:nvPr/>
        </p:nvSpPr>
        <p:spPr bwMode="auto">
          <a:xfrm>
            <a:off x="6432550" y="1989138"/>
            <a:ext cx="2316163" cy="1643062"/>
          </a:xfrm>
          <a:custGeom>
            <a:avLst/>
            <a:gdLst/>
            <a:ahLst/>
            <a:cxnLst>
              <a:cxn ang="0">
                <a:pos x="74" y="812"/>
              </a:cxn>
              <a:cxn ang="0">
                <a:pos x="122" y="323"/>
              </a:cxn>
              <a:cxn ang="0">
                <a:pos x="641" y="54"/>
              </a:cxn>
              <a:cxn ang="0">
                <a:pos x="1217" y="83"/>
              </a:cxn>
              <a:cxn ang="0">
                <a:pos x="1451" y="552"/>
              </a:cxn>
              <a:cxn ang="0">
                <a:pos x="1169" y="939"/>
              </a:cxn>
              <a:cxn ang="0">
                <a:pos x="564" y="1014"/>
              </a:cxn>
              <a:cxn ang="0">
                <a:pos x="74" y="812"/>
              </a:cxn>
            </a:cxnLst>
            <a:rect l="0" t="0" r="r" b="b"/>
            <a:pathLst>
              <a:path w="1459" h="1035">
                <a:moveTo>
                  <a:pt x="74" y="812"/>
                </a:moveTo>
                <a:cubicBezTo>
                  <a:pt x="0" y="697"/>
                  <a:pt x="28" y="449"/>
                  <a:pt x="122" y="323"/>
                </a:cubicBezTo>
                <a:cubicBezTo>
                  <a:pt x="216" y="197"/>
                  <a:pt x="459" y="94"/>
                  <a:pt x="641" y="54"/>
                </a:cubicBezTo>
                <a:cubicBezTo>
                  <a:pt x="823" y="14"/>
                  <a:pt x="1082" y="0"/>
                  <a:pt x="1217" y="83"/>
                </a:cubicBezTo>
                <a:cubicBezTo>
                  <a:pt x="1352" y="166"/>
                  <a:pt x="1459" y="409"/>
                  <a:pt x="1451" y="552"/>
                </a:cubicBezTo>
                <a:cubicBezTo>
                  <a:pt x="1443" y="695"/>
                  <a:pt x="1317" y="862"/>
                  <a:pt x="1169" y="939"/>
                </a:cubicBezTo>
                <a:cubicBezTo>
                  <a:pt x="1021" y="1016"/>
                  <a:pt x="746" y="1035"/>
                  <a:pt x="564" y="1014"/>
                </a:cubicBezTo>
                <a:cubicBezTo>
                  <a:pt x="382" y="993"/>
                  <a:pt x="148" y="927"/>
                  <a:pt x="74" y="812"/>
                </a:cubicBezTo>
                <a:close/>
              </a:path>
            </a:pathLst>
          </a:custGeom>
          <a:solidFill>
            <a:srgbClr val="FFCC99"/>
          </a:solidFill>
          <a:ln w="19050" cap="flat" cmpd="sng">
            <a:solidFill>
              <a:srgbClr val="FF6600"/>
            </a:solidFill>
            <a:prstDash val="solid"/>
            <a:round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30720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250824" y="1125538"/>
            <a:ext cx="8281615" cy="4967287"/>
          </a:xfrm>
        </p:spPr>
        <p:txBody>
          <a:bodyPr/>
          <a:lstStyle/>
          <a:p>
            <a:pPr algn="l"/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en-US" altLang="ja-JP" sz="2400" dirty="0" smtClean="0"/>
              <a:t> Real-world graphs are usually sparse, thus clique sizes are small</a:t>
            </a:r>
          </a:p>
          <a:p>
            <a:pPr algn="l"/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On the other hand, large cliques also exist</a:t>
            </a:r>
          </a:p>
          <a:p>
            <a:pPr algn="l"/>
            <a:r>
              <a:rPr lang="en-US" altLang="ja-JP" sz="2400" dirty="0" smtClean="0"/>
              <a:t> </a:t>
            </a: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 </a:t>
            </a:r>
            <a:r>
              <a:rPr lang="en-US" altLang="ja-JP" sz="2400" dirty="0" smtClean="0"/>
              <a:t> #cliques explodes</a:t>
            </a:r>
          </a:p>
          <a:p>
            <a:pPr algn="l"/>
            <a:endParaRPr lang="ja-JP" altLang="en-US" sz="2400" dirty="0"/>
          </a:p>
          <a:p>
            <a:pPr algn="l"/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Enumeration of maximal ones looks better</a:t>
            </a:r>
          </a:p>
          <a:p>
            <a:pPr algn="l"/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the number reduces to 1/10</a:t>
            </a:r>
            <a:r>
              <a:rPr lang="ja-JP" altLang="en-US" sz="2400" dirty="0" smtClean="0"/>
              <a:t>～</a:t>
            </a:r>
            <a:r>
              <a:rPr lang="en-US" altLang="ja-JP" sz="2400" dirty="0" smtClean="0"/>
              <a:t>1/1000</a:t>
            </a:r>
          </a:p>
          <a:p>
            <a:pPr algn="l"/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+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no information loss (any clique is included in some maximal)</a:t>
            </a:r>
          </a:p>
          <a:p>
            <a:pPr algn="l"/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+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maximal cliques are complete in some sense, and</a:t>
            </a:r>
          </a:p>
          <a:p>
            <a:pPr algn="l"/>
            <a:r>
              <a:rPr lang="en-US" altLang="ja-JP" sz="2400" dirty="0" smtClean="0"/>
              <a:t>      non-</a:t>
            </a:r>
            <a:r>
              <a:rPr lang="en-US" altLang="ja-JP" sz="2400" dirty="0" err="1" smtClean="0"/>
              <a:t>maximals</a:t>
            </a:r>
            <a:r>
              <a:rPr lang="en-US" altLang="ja-JP" sz="2400" dirty="0" smtClean="0"/>
              <a:t> are incomplete, thus good for modeling</a:t>
            </a:r>
          </a:p>
        </p:txBody>
      </p:sp>
      <p:sp>
        <p:nvSpPr>
          <p:cNvPr id="307209" name="Rectangle 9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Motivations</a:t>
            </a:r>
            <a:endParaRPr lang="ja-JP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07236" name="Text Box 36"/>
          <p:cNvSpPr txBox="1">
            <a:spLocks noChangeArrowheads="1"/>
          </p:cNvSpPr>
          <p:nvPr/>
        </p:nvSpPr>
        <p:spPr bwMode="auto">
          <a:xfrm>
            <a:off x="7080250" y="2938463"/>
            <a:ext cx="1308100" cy="463846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r>
              <a:rPr lang="en-US" altLang="ja-JP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Clique</a:t>
            </a:r>
            <a:endParaRPr lang="ja-JP" altLang="en-US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93864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Difficulty on the Search</a:t>
            </a:r>
            <a:endParaRPr lang="ja-JP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082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6862" y="1125538"/>
            <a:ext cx="5571281" cy="3095550"/>
          </a:xfrm>
        </p:spPr>
        <p:txBody>
          <a:bodyPr/>
          <a:lstStyle/>
          <a:p>
            <a:pPr algn="l">
              <a:lnSpc>
                <a:spcPct val="90000"/>
              </a:lnSpc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Maximal cliques are tops of the mountains</a:t>
            </a:r>
          </a:p>
          <a:p>
            <a:pPr algn="l">
              <a:lnSpc>
                <a:spcPct val="90000"/>
              </a:lnSpc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</a:t>
            </a:r>
            <a:r>
              <a:rPr lang="en-US" altLang="ja-JP" sz="2400" dirty="0" smtClean="0">
                <a:sym typeface="Wingdings" pitchFamily="2" charset="2"/>
              </a:rPr>
              <a:t> Impossible to move to each other, only with simple operation</a:t>
            </a:r>
          </a:p>
          <a:p>
            <a:pPr algn="l">
              <a:lnSpc>
                <a:spcPct val="90000"/>
              </a:lnSpc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l">
              <a:lnSpc>
                <a:spcPct val="90000"/>
              </a:lnSpc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>
                <a:sym typeface="Wingdings" pitchFamily="2" charset="2"/>
              </a:rPr>
              <a:t>No maximal near by start</a:t>
            </a:r>
          </a:p>
          <a:p>
            <a:pPr algn="l">
              <a:lnSpc>
                <a:spcPct val="90000"/>
              </a:lnSpc>
            </a:pPr>
            <a:endParaRPr lang="en-US" altLang="ja-JP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  <a:p>
            <a:pPr algn="l">
              <a:lnSpc>
                <a:spcPct val="90000"/>
              </a:lnSpc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>
                <a:sym typeface="Wingdings" pitchFamily="2" charset="2"/>
              </a:rPr>
              <a:t>… Backtrack doesn’t work…</a:t>
            </a:r>
          </a:p>
          <a:p>
            <a:pPr algn="l">
              <a:lnSpc>
                <a:spcPct val="90000"/>
              </a:lnSpc>
            </a:pPr>
            <a:endParaRPr lang="ja-JP" altLang="en-US" sz="2400" dirty="0">
              <a:sym typeface="Wingdings" pitchFamily="2" charset="2"/>
            </a:endParaRPr>
          </a:p>
          <a:p>
            <a:pPr algn="l">
              <a:lnSpc>
                <a:spcPct val="90000"/>
              </a:lnSpc>
            </a:pPr>
            <a:endParaRPr lang="ja-JP" altLang="en-US" sz="2200" dirty="0">
              <a:sym typeface="Wingdings" pitchFamily="2" charset="2"/>
            </a:endParaRPr>
          </a:p>
          <a:p>
            <a:pPr algn="l">
              <a:lnSpc>
                <a:spcPct val="90000"/>
              </a:lnSpc>
            </a:pPr>
            <a:endParaRPr lang="en-US" altLang="ja-JP" sz="2400" dirty="0">
              <a:sym typeface="Wingdings" pitchFamily="2" charset="2"/>
            </a:endParaRPr>
          </a:p>
          <a:p>
            <a:pPr algn="l">
              <a:lnSpc>
                <a:spcPct val="90000"/>
              </a:lnSpc>
            </a:pPr>
            <a:endParaRPr lang="ja-JP" alt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l">
              <a:lnSpc>
                <a:spcPct val="90000"/>
              </a:lnSpc>
            </a:pPr>
            <a:endParaRPr lang="ja-JP" alt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08228" name="Freeform 4"/>
          <p:cNvSpPr>
            <a:spLocks/>
          </p:cNvSpPr>
          <p:nvPr/>
        </p:nvSpPr>
        <p:spPr bwMode="auto">
          <a:xfrm>
            <a:off x="5269805" y="3399184"/>
            <a:ext cx="3367088" cy="1935163"/>
          </a:xfrm>
          <a:custGeom>
            <a:avLst/>
            <a:gdLst/>
            <a:ahLst/>
            <a:cxnLst>
              <a:cxn ang="0">
                <a:pos x="0" y="326"/>
              </a:cxn>
              <a:cxn ang="0">
                <a:pos x="243" y="38"/>
              </a:cxn>
              <a:cxn ang="0">
                <a:pos x="511" y="288"/>
              </a:cxn>
              <a:cxn ang="0">
                <a:pos x="857" y="9"/>
              </a:cxn>
              <a:cxn ang="0">
                <a:pos x="1097" y="288"/>
              </a:cxn>
              <a:cxn ang="0">
                <a:pos x="1433" y="0"/>
              </a:cxn>
              <a:cxn ang="0">
                <a:pos x="1635" y="345"/>
              </a:cxn>
              <a:cxn ang="0">
                <a:pos x="1951" y="67"/>
              </a:cxn>
              <a:cxn ang="0">
                <a:pos x="2121" y="259"/>
              </a:cxn>
              <a:cxn ang="0">
                <a:pos x="1039" y="1219"/>
              </a:cxn>
              <a:cxn ang="0">
                <a:pos x="0" y="326"/>
              </a:cxn>
            </a:cxnLst>
            <a:rect l="0" t="0" r="r" b="b"/>
            <a:pathLst>
              <a:path w="2121" h="1219">
                <a:moveTo>
                  <a:pt x="0" y="326"/>
                </a:moveTo>
                <a:lnTo>
                  <a:pt x="243" y="38"/>
                </a:lnTo>
                <a:lnTo>
                  <a:pt x="511" y="288"/>
                </a:lnTo>
                <a:lnTo>
                  <a:pt x="857" y="9"/>
                </a:lnTo>
                <a:lnTo>
                  <a:pt x="1097" y="288"/>
                </a:lnTo>
                <a:lnTo>
                  <a:pt x="1433" y="0"/>
                </a:lnTo>
                <a:lnTo>
                  <a:pt x="1635" y="345"/>
                </a:lnTo>
                <a:lnTo>
                  <a:pt x="1951" y="67"/>
                </a:lnTo>
                <a:lnTo>
                  <a:pt x="2121" y="259"/>
                </a:lnTo>
                <a:lnTo>
                  <a:pt x="1039" y="1219"/>
                </a:lnTo>
                <a:lnTo>
                  <a:pt x="0" y="326"/>
                </a:lnTo>
                <a:close/>
              </a:path>
            </a:pathLst>
          </a:custGeom>
          <a:solidFill>
            <a:srgbClr val="FFCC99"/>
          </a:solidFill>
          <a:ln w="31750" cap="flat" cmpd="sng">
            <a:solidFill>
              <a:srgbClr val="FF0000"/>
            </a:solidFill>
            <a:prstDash val="solid"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08229" name="Text Box 5"/>
          <p:cNvSpPr txBox="1">
            <a:spLocks noChangeArrowheads="1"/>
          </p:cNvSpPr>
          <p:nvPr/>
        </p:nvSpPr>
        <p:spPr bwMode="auto">
          <a:xfrm>
            <a:off x="6685855" y="3980209"/>
            <a:ext cx="1087455" cy="463846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cliques</a:t>
            </a:r>
            <a:endParaRPr lang="ja-JP" altLang="en-US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08230" name="AutoShape 6"/>
          <p:cNvSpPr>
            <a:spLocks noChangeArrowheads="1"/>
          </p:cNvSpPr>
          <p:nvPr/>
        </p:nvSpPr>
        <p:spPr bwMode="auto">
          <a:xfrm>
            <a:off x="4931668" y="1892647"/>
            <a:ext cx="3960812" cy="3455987"/>
          </a:xfrm>
          <a:prstGeom prst="diamond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308232" name="Text Box 8"/>
          <p:cNvSpPr txBox="1">
            <a:spLocks noChangeArrowheads="1"/>
          </p:cNvSpPr>
          <p:nvPr/>
        </p:nvSpPr>
        <p:spPr bwMode="auto">
          <a:xfrm>
            <a:off x="6660232" y="1412776"/>
            <a:ext cx="1082261" cy="463846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dirty="0" smtClean="0"/>
              <a:t>111…1</a:t>
            </a:r>
            <a:endParaRPr lang="en-US" altLang="ja-JP" dirty="0"/>
          </a:p>
        </p:txBody>
      </p:sp>
      <p:sp>
        <p:nvSpPr>
          <p:cNvPr id="308233" name="Text Box 9"/>
          <p:cNvSpPr txBox="1">
            <a:spLocks noChangeArrowheads="1"/>
          </p:cNvSpPr>
          <p:nvPr/>
        </p:nvSpPr>
        <p:spPr bwMode="auto">
          <a:xfrm>
            <a:off x="6814443" y="5420072"/>
            <a:ext cx="1095375" cy="45720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/>
              <a:t>000…0</a:t>
            </a:r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5534918" y="3330922"/>
            <a:ext cx="2951162" cy="288925"/>
            <a:chOff x="3198" y="1887"/>
            <a:chExt cx="1859" cy="182"/>
          </a:xfrm>
        </p:grpSpPr>
        <p:sp>
          <p:nvSpPr>
            <p:cNvPr id="308234" name="Oval 10"/>
            <p:cNvSpPr>
              <a:spLocks noChangeArrowheads="1"/>
            </p:cNvSpPr>
            <p:nvPr/>
          </p:nvSpPr>
          <p:spPr bwMode="auto">
            <a:xfrm>
              <a:off x="3198" y="1932"/>
              <a:ext cx="136" cy="137"/>
            </a:xfrm>
            <a:prstGeom prst="ellipse">
              <a:avLst/>
            </a:prstGeom>
            <a:solidFill>
              <a:srgbClr val="FF0000"/>
            </a:solidFill>
            <a:ln w="19050" algn="ctr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308235" name="Oval 11"/>
            <p:cNvSpPr>
              <a:spLocks noChangeArrowheads="1"/>
            </p:cNvSpPr>
            <p:nvPr/>
          </p:nvSpPr>
          <p:spPr bwMode="auto">
            <a:xfrm>
              <a:off x="3787" y="1888"/>
              <a:ext cx="136" cy="137"/>
            </a:xfrm>
            <a:prstGeom prst="ellipse">
              <a:avLst/>
            </a:prstGeom>
            <a:solidFill>
              <a:srgbClr val="FF0000"/>
            </a:solidFill>
            <a:ln w="19050" algn="ctr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308236" name="Oval 12"/>
            <p:cNvSpPr>
              <a:spLocks noChangeArrowheads="1"/>
            </p:cNvSpPr>
            <p:nvPr/>
          </p:nvSpPr>
          <p:spPr bwMode="auto">
            <a:xfrm>
              <a:off x="4377" y="1887"/>
              <a:ext cx="136" cy="137"/>
            </a:xfrm>
            <a:prstGeom prst="ellipse">
              <a:avLst/>
            </a:prstGeom>
            <a:solidFill>
              <a:srgbClr val="FF0000"/>
            </a:solidFill>
            <a:ln w="19050" algn="ctr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308237" name="Oval 13"/>
            <p:cNvSpPr>
              <a:spLocks noChangeArrowheads="1"/>
            </p:cNvSpPr>
            <p:nvPr/>
          </p:nvSpPr>
          <p:spPr bwMode="auto">
            <a:xfrm>
              <a:off x="4921" y="1932"/>
              <a:ext cx="136" cy="137"/>
            </a:xfrm>
            <a:prstGeom prst="ellipse">
              <a:avLst/>
            </a:prstGeom>
            <a:solidFill>
              <a:srgbClr val="FF0000"/>
            </a:solidFill>
            <a:ln w="19050" algn="ctr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endParaRPr lang="ja-JP" altLang="en-US"/>
            </a:p>
          </p:txBody>
        </p:sp>
      </p:grpSp>
      <p:sp>
        <p:nvSpPr>
          <p:cNvPr id="308282" name="Line 58"/>
          <p:cNvSpPr>
            <a:spLocks noChangeShapeType="1"/>
          </p:cNvSpPr>
          <p:nvPr/>
        </p:nvSpPr>
        <p:spPr bwMode="auto">
          <a:xfrm flipH="1" flipV="1">
            <a:off x="6444555" y="4772372"/>
            <a:ext cx="504825" cy="43180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 type="triangle" w="med" len="med"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308283" name="Line 59"/>
          <p:cNvSpPr>
            <a:spLocks noChangeShapeType="1"/>
          </p:cNvSpPr>
          <p:nvPr/>
        </p:nvSpPr>
        <p:spPr bwMode="auto">
          <a:xfrm flipH="1" flipV="1">
            <a:off x="5939730" y="4340572"/>
            <a:ext cx="504825" cy="43180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 type="triangle" w="med" len="med"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308284" name="Line 60"/>
          <p:cNvSpPr>
            <a:spLocks noChangeShapeType="1"/>
          </p:cNvSpPr>
          <p:nvPr/>
        </p:nvSpPr>
        <p:spPr bwMode="auto">
          <a:xfrm flipH="1" flipV="1">
            <a:off x="6373118" y="4340572"/>
            <a:ext cx="71437" cy="43180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 type="triangle" w="med" len="med"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308285" name="Line 61"/>
          <p:cNvSpPr>
            <a:spLocks noChangeShapeType="1"/>
          </p:cNvSpPr>
          <p:nvPr/>
        </p:nvSpPr>
        <p:spPr bwMode="auto">
          <a:xfrm flipV="1">
            <a:off x="6444555" y="4340572"/>
            <a:ext cx="287338" cy="43180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 type="triangle" w="med" len="med"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endParaRPr lang="ja-JP" altLang="en-US"/>
          </a:p>
        </p:txBody>
      </p:sp>
      <p:grpSp>
        <p:nvGrpSpPr>
          <p:cNvPr id="3" name="Group 68"/>
          <p:cNvGrpSpPr>
            <a:grpSpLocks/>
          </p:cNvGrpSpPr>
          <p:nvPr/>
        </p:nvGrpSpPr>
        <p:grpSpPr bwMode="auto">
          <a:xfrm>
            <a:off x="6300093" y="4412009"/>
            <a:ext cx="431800" cy="144463"/>
            <a:chOff x="3923" y="2568"/>
            <a:chExt cx="272" cy="91"/>
          </a:xfrm>
        </p:grpSpPr>
        <p:grpSp>
          <p:nvGrpSpPr>
            <p:cNvPr id="4" name="Group 64"/>
            <p:cNvGrpSpPr>
              <a:grpSpLocks/>
            </p:cNvGrpSpPr>
            <p:nvPr/>
          </p:nvGrpSpPr>
          <p:grpSpPr bwMode="auto">
            <a:xfrm>
              <a:off x="4105" y="2568"/>
              <a:ext cx="90" cy="91"/>
              <a:chOff x="3470" y="3294"/>
              <a:chExt cx="90" cy="91"/>
            </a:xfrm>
          </p:grpSpPr>
          <p:sp>
            <p:nvSpPr>
              <p:cNvPr id="308286" name="Line 62"/>
              <p:cNvSpPr>
                <a:spLocks noChangeShapeType="1"/>
              </p:cNvSpPr>
              <p:nvPr/>
            </p:nvSpPr>
            <p:spPr bwMode="auto">
              <a:xfrm>
                <a:off x="3470" y="3294"/>
                <a:ext cx="90" cy="91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lIns="90000" tIns="46800" rIns="90000" bIns="46800"/>
              <a:lstStyle/>
              <a:p>
                <a:endParaRPr lang="ja-JP" altLang="en-US"/>
              </a:p>
            </p:txBody>
          </p:sp>
          <p:sp>
            <p:nvSpPr>
              <p:cNvPr id="308287" name="Line 63"/>
              <p:cNvSpPr>
                <a:spLocks noChangeShapeType="1"/>
              </p:cNvSpPr>
              <p:nvPr/>
            </p:nvSpPr>
            <p:spPr bwMode="auto">
              <a:xfrm flipH="1">
                <a:off x="3470" y="3294"/>
                <a:ext cx="90" cy="91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lIns="90000" tIns="46800" rIns="90000" bIns="46800"/>
              <a:lstStyle/>
              <a:p>
                <a:endParaRPr lang="ja-JP" altLang="en-US"/>
              </a:p>
            </p:txBody>
          </p:sp>
        </p:grpSp>
        <p:grpSp>
          <p:nvGrpSpPr>
            <p:cNvPr id="5" name="Group 65"/>
            <p:cNvGrpSpPr>
              <a:grpSpLocks/>
            </p:cNvGrpSpPr>
            <p:nvPr/>
          </p:nvGrpSpPr>
          <p:grpSpPr bwMode="auto">
            <a:xfrm>
              <a:off x="3923" y="2568"/>
              <a:ext cx="90" cy="91"/>
              <a:chOff x="3470" y="3294"/>
              <a:chExt cx="90" cy="91"/>
            </a:xfrm>
          </p:grpSpPr>
          <p:sp>
            <p:nvSpPr>
              <p:cNvPr id="308290" name="Line 66"/>
              <p:cNvSpPr>
                <a:spLocks noChangeShapeType="1"/>
              </p:cNvSpPr>
              <p:nvPr/>
            </p:nvSpPr>
            <p:spPr bwMode="auto">
              <a:xfrm>
                <a:off x="3470" y="3294"/>
                <a:ext cx="90" cy="91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lIns="90000" tIns="46800" rIns="90000" bIns="46800"/>
              <a:lstStyle/>
              <a:p>
                <a:endParaRPr lang="ja-JP" altLang="en-US"/>
              </a:p>
            </p:txBody>
          </p:sp>
          <p:sp>
            <p:nvSpPr>
              <p:cNvPr id="308291" name="Line 67"/>
              <p:cNvSpPr>
                <a:spLocks noChangeShapeType="1"/>
              </p:cNvSpPr>
              <p:nvPr/>
            </p:nvSpPr>
            <p:spPr bwMode="auto">
              <a:xfrm flipH="1">
                <a:off x="3470" y="3294"/>
                <a:ext cx="90" cy="91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lIns="90000" tIns="46800" rIns="90000" bIns="46800"/>
              <a:lstStyle/>
              <a:p>
                <a:endParaRPr lang="ja-JP" altLang="en-US"/>
              </a:p>
            </p:txBody>
          </p:sp>
        </p:grpSp>
      </p:grpSp>
      <p:sp>
        <p:nvSpPr>
          <p:cNvPr id="25" name="Text Box 53"/>
          <p:cNvSpPr txBox="1">
            <a:spLocks noChangeArrowheads="1"/>
          </p:cNvSpPr>
          <p:nvPr/>
        </p:nvSpPr>
        <p:spPr bwMode="auto">
          <a:xfrm>
            <a:off x="467544" y="5229200"/>
            <a:ext cx="5616624" cy="830997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square">
            <a:spAutoFit/>
          </a:bodyPr>
          <a:lstStyle/>
          <a:p>
            <a:r>
              <a:rPr lang="en-US" altLang="ja-JP" sz="2400" dirty="0" smtClean="0"/>
              <a:t>Introduce more sophisticated adjacency </a:t>
            </a:r>
          </a:p>
          <a:p>
            <a:r>
              <a:rPr lang="en-US" altLang="ja-JP" sz="2400" dirty="0" smtClean="0"/>
              <a:t>on maximal cliques</a:t>
            </a:r>
            <a:endParaRPr lang="ja-JP" alt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668041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7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Adjacency on Maximal Cliques</a:t>
            </a:r>
            <a:endParaRPr lang="ja-JP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87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504" y="980728"/>
            <a:ext cx="8928992" cy="1368152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C(K) := </a:t>
            </a:r>
            <a:r>
              <a:rPr lang="en-US" altLang="ja-JP" sz="2400" dirty="0" smtClean="0"/>
              <a:t>lexicographically smallest maximal clique including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K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400" b="1" dirty="0" smtClean="0">
                <a:solidFill>
                  <a:schemeClr val="accent2"/>
                </a:solidFill>
              </a:rPr>
              <a:t>   </a:t>
            </a:r>
            <a:r>
              <a:rPr lang="en-US" altLang="ja-JP" sz="2400" dirty="0" smtClean="0"/>
              <a:t>(greedily add vertices from the smallest index)</a:t>
            </a:r>
            <a:endParaRPr lang="en-US" altLang="ja-JP" sz="2400" b="1" dirty="0" smtClean="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altLang="ja-JP" sz="2400" dirty="0" smtClean="0"/>
          </a:p>
          <a:p>
            <a:pPr>
              <a:lnSpc>
                <a:spcPct val="90000"/>
              </a:lnSpc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For maximal clique</a:t>
            </a:r>
            <a:r>
              <a:rPr lang="ja-JP" altLang="en-US" sz="2400" dirty="0" smtClean="0"/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K</a:t>
            </a:r>
            <a:r>
              <a:rPr lang="en-US" altLang="ja-JP" sz="2400" dirty="0" smtClean="0"/>
              <a:t>, remove vertices iteratively, from largest index</a:t>
            </a:r>
          </a:p>
          <a:p>
            <a:pPr>
              <a:buNone/>
            </a:pPr>
            <a:r>
              <a:rPr lang="en-US" altLang="ja-JP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At the beginning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C(K) = K</a:t>
            </a:r>
            <a:r>
              <a:rPr lang="en-US" altLang="ja-JP" sz="2400" dirty="0" smtClean="0"/>
              <a:t>, but at some point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C(K) ≠ </a:t>
            </a:r>
            <a:r>
              <a:rPr lang="en-US" altLang="ja-JP" sz="2400" dirty="0" smtClean="0"/>
              <a:t>original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K</a:t>
            </a:r>
            <a:endParaRPr lang="en-US" altLang="ja-JP" sz="2400" dirty="0" smtClean="0"/>
          </a:p>
          <a:p>
            <a:pPr>
              <a:buNone/>
            </a:pPr>
            <a:endParaRPr lang="en-US" altLang="ja-JP" sz="2400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buNone/>
            </a:pPr>
            <a:r>
              <a:rPr lang="en-US" altLang="ja-JP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Define the parent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P(K) </a:t>
            </a:r>
            <a:r>
              <a:rPr lang="en-US" altLang="ja-JP" sz="2400" dirty="0" smtClean="0"/>
              <a:t>of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K </a:t>
            </a:r>
            <a:r>
              <a:rPr lang="en-US" altLang="ja-JP" sz="2400" dirty="0" smtClean="0"/>
              <a:t>by the maximal clique</a:t>
            </a:r>
          </a:p>
          <a:p>
            <a:pPr>
              <a:buNone/>
            </a:pPr>
            <a:r>
              <a:rPr lang="en-US" altLang="ja-JP" sz="2400" dirty="0" smtClean="0"/>
              <a:t>      (uniquely defined) .</a:t>
            </a:r>
          </a:p>
          <a:p>
            <a:pPr>
              <a:buNone/>
            </a:pPr>
            <a:r>
              <a:rPr lang="en-US" altLang="ja-JP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The lexicographically smallest maximal clique</a:t>
            </a:r>
          </a:p>
          <a:p>
            <a:pPr>
              <a:buNone/>
            </a:pPr>
            <a:r>
              <a:rPr lang="en-US" altLang="ja-JP" sz="2400" dirty="0" smtClean="0"/>
              <a:t>     (= root) has no parent</a:t>
            </a:r>
          </a:p>
          <a:p>
            <a:pPr>
              <a:buNone/>
            </a:pPr>
            <a:endParaRPr lang="ja-JP" altLang="en-US" sz="2400" dirty="0" smtClean="0"/>
          </a:p>
          <a:p>
            <a:pPr>
              <a:lnSpc>
                <a:spcPct val="90000"/>
              </a:lnSpc>
              <a:buNone/>
            </a:pPr>
            <a:r>
              <a:rPr lang="en-US" altLang="ja-JP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P(K) </a:t>
            </a:r>
            <a:r>
              <a:rPr lang="en-US" altLang="ja-JP" sz="2400" dirty="0" smtClean="0"/>
              <a:t>is always lexicographically smaller than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K</a:t>
            </a:r>
            <a:endParaRPr lang="en-US" altLang="ja-JP" sz="2400" dirty="0" smtClean="0"/>
          </a:p>
          <a:p>
            <a:pPr>
              <a:lnSpc>
                <a:spcPct val="90000"/>
              </a:lnSpc>
              <a:buNone/>
            </a:pPr>
            <a:r>
              <a:rPr lang="ja-JP" alt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 </a:t>
            </a:r>
            <a:r>
              <a:rPr lang="en-US" altLang="ja-JP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</a:t>
            </a:r>
            <a:r>
              <a:rPr lang="ja-JP" alt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dirty="0" smtClean="0"/>
              <a:t>the parent-child relation is acyclic, thereby induces tree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ja-JP" sz="2400" dirty="0" smtClean="0"/>
          </a:p>
        </p:txBody>
      </p:sp>
      <p:sp>
        <p:nvSpPr>
          <p:cNvPr id="18" name="Line 34"/>
          <p:cNvSpPr>
            <a:spLocks noChangeShapeType="1"/>
          </p:cNvSpPr>
          <p:nvPr/>
        </p:nvSpPr>
        <p:spPr bwMode="auto">
          <a:xfrm flipV="1">
            <a:off x="8121526" y="3977716"/>
            <a:ext cx="701675" cy="4349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9" name="Line 5"/>
          <p:cNvSpPr>
            <a:spLocks noChangeShapeType="1"/>
          </p:cNvSpPr>
          <p:nvPr/>
        </p:nvSpPr>
        <p:spPr bwMode="auto">
          <a:xfrm>
            <a:off x="7911976" y="3790391"/>
            <a:ext cx="990600" cy="2127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0" name="Line 6"/>
          <p:cNvSpPr>
            <a:spLocks noChangeShapeType="1"/>
          </p:cNvSpPr>
          <p:nvPr/>
        </p:nvSpPr>
        <p:spPr bwMode="auto">
          <a:xfrm flipV="1">
            <a:off x="6464176" y="4476191"/>
            <a:ext cx="53340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1" name="Line 7"/>
          <p:cNvSpPr>
            <a:spLocks noChangeShapeType="1"/>
          </p:cNvSpPr>
          <p:nvPr/>
        </p:nvSpPr>
        <p:spPr bwMode="auto">
          <a:xfrm flipH="1" flipV="1">
            <a:off x="7607176" y="4780990"/>
            <a:ext cx="441176" cy="376201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2" name="Line 8"/>
          <p:cNvSpPr>
            <a:spLocks noChangeShapeType="1"/>
          </p:cNvSpPr>
          <p:nvPr/>
        </p:nvSpPr>
        <p:spPr bwMode="auto">
          <a:xfrm flipV="1">
            <a:off x="7911976" y="3333191"/>
            <a:ext cx="15240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3" name="Line 9"/>
          <p:cNvSpPr>
            <a:spLocks noChangeShapeType="1"/>
          </p:cNvSpPr>
          <p:nvPr/>
        </p:nvSpPr>
        <p:spPr bwMode="auto">
          <a:xfrm flipV="1">
            <a:off x="7911976" y="3409391"/>
            <a:ext cx="5334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4" name="Line 10"/>
          <p:cNvSpPr>
            <a:spLocks noChangeShapeType="1"/>
          </p:cNvSpPr>
          <p:nvPr/>
        </p:nvSpPr>
        <p:spPr bwMode="auto">
          <a:xfrm>
            <a:off x="7149976" y="3790391"/>
            <a:ext cx="457200" cy="990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5" name="Line 11"/>
          <p:cNvSpPr>
            <a:spLocks noChangeShapeType="1"/>
          </p:cNvSpPr>
          <p:nvPr/>
        </p:nvSpPr>
        <p:spPr bwMode="auto">
          <a:xfrm>
            <a:off x="7149976" y="3790391"/>
            <a:ext cx="9906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6" name="Line 12"/>
          <p:cNvSpPr>
            <a:spLocks noChangeShapeType="1"/>
          </p:cNvSpPr>
          <p:nvPr/>
        </p:nvSpPr>
        <p:spPr bwMode="auto">
          <a:xfrm flipH="1">
            <a:off x="7607176" y="3790391"/>
            <a:ext cx="304800" cy="990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7" name="Line 13"/>
          <p:cNvSpPr>
            <a:spLocks noChangeShapeType="1"/>
          </p:cNvSpPr>
          <p:nvPr/>
        </p:nvSpPr>
        <p:spPr bwMode="auto">
          <a:xfrm flipH="1">
            <a:off x="6997576" y="3790391"/>
            <a:ext cx="91440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8" name="Line 14"/>
          <p:cNvSpPr>
            <a:spLocks noChangeShapeType="1"/>
          </p:cNvSpPr>
          <p:nvPr/>
        </p:nvSpPr>
        <p:spPr bwMode="auto">
          <a:xfrm flipV="1">
            <a:off x="6997576" y="4399991"/>
            <a:ext cx="1143000" cy="76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9" name="Line 15"/>
          <p:cNvSpPr>
            <a:spLocks noChangeShapeType="1"/>
          </p:cNvSpPr>
          <p:nvPr/>
        </p:nvSpPr>
        <p:spPr bwMode="auto">
          <a:xfrm flipV="1">
            <a:off x="7607176" y="4399991"/>
            <a:ext cx="5334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0" name="Line 16"/>
          <p:cNvSpPr>
            <a:spLocks noChangeShapeType="1"/>
          </p:cNvSpPr>
          <p:nvPr/>
        </p:nvSpPr>
        <p:spPr bwMode="auto">
          <a:xfrm>
            <a:off x="6997576" y="4476191"/>
            <a:ext cx="60960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1" name="Line 17"/>
          <p:cNvSpPr>
            <a:spLocks noChangeShapeType="1"/>
          </p:cNvSpPr>
          <p:nvPr/>
        </p:nvSpPr>
        <p:spPr bwMode="auto">
          <a:xfrm flipH="1">
            <a:off x="6997576" y="3790391"/>
            <a:ext cx="15240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2" name="Line 18"/>
          <p:cNvSpPr>
            <a:spLocks noChangeShapeType="1"/>
          </p:cNvSpPr>
          <p:nvPr/>
        </p:nvSpPr>
        <p:spPr bwMode="auto">
          <a:xfrm>
            <a:off x="7149976" y="3790391"/>
            <a:ext cx="762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3" name="Line 19"/>
          <p:cNvSpPr>
            <a:spLocks noChangeShapeType="1"/>
          </p:cNvSpPr>
          <p:nvPr/>
        </p:nvSpPr>
        <p:spPr bwMode="auto">
          <a:xfrm>
            <a:off x="7911976" y="3790391"/>
            <a:ext cx="2286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4" name="Oval 20"/>
          <p:cNvSpPr>
            <a:spLocks noChangeArrowheads="1"/>
          </p:cNvSpPr>
          <p:nvPr/>
        </p:nvSpPr>
        <p:spPr bwMode="auto">
          <a:xfrm>
            <a:off x="8370763" y="3261753"/>
            <a:ext cx="304800" cy="3048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5" name="Oval 21"/>
          <p:cNvSpPr>
            <a:spLocks noChangeArrowheads="1"/>
          </p:cNvSpPr>
          <p:nvPr/>
        </p:nvSpPr>
        <p:spPr bwMode="auto">
          <a:xfrm>
            <a:off x="8659688" y="3820553"/>
            <a:ext cx="304800" cy="3048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7" name="Line 23"/>
          <p:cNvSpPr>
            <a:spLocks noChangeShapeType="1"/>
          </p:cNvSpPr>
          <p:nvPr/>
        </p:nvSpPr>
        <p:spPr bwMode="auto">
          <a:xfrm>
            <a:off x="7146801" y="3764991"/>
            <a:ext cx="342031" cy="1368152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41" name="Freeform 27"/>
          <p:cNvSpPr>
            <a:spLocks/>
          </p:cNvSpPr>
          <p:nvPr/>
        </p:nvSpPr>
        <p:spPr bwMode="auto">
          <a:xfrm>
            <a:off x="6975960" y="4485716"/>
            <a:ext cx="512868" cy="719569"/>
          </a:xfrm>
          <a:custGeom>
            <a:avLst/>
            <a:gdLst>
              <a:gd name="connsiteX0" fmla="*/ 10624 w 10624"/>
              <a:gd name="connsiteY0" fmla="*/ 7991 h 10002"/>
              <a:gd name="connsiteX1" fmla="*/ 6626 w 10624"/>
              <a:gd name="connsiteY1" fmla="*/ 10000 h 10002"/>
              <a:gd name="connsiteX2" fmla="*/ 1002 w 10624"/>
              <a:gd name="connsiteY2" fmla="*/ 8002 h 10002"/>
              <a:gd name="connsiteX3" fmla="*/ 635 w 10624"/>
              <a:gd name="connsiteY3" fmla="*/ 0 h 10002"/>
              <a:gd name="connsiteX0" fmla="*/ 10183 w 10183"/>
              <a:gd name="connsiteY0" fmla="*/ 7991 h 10006"/>
              <a:gd name="connsiteX1" fmla="*/ 3558 w 10183"/>
              <a:gd name="connsiteY1" fmla="*/ 10004 h 10006"/>
              <a:gd name="connsiteX2" fmla="*/ 561 w 10183"/>
              <a:gd name="connsiteY2" fmla="*/ 8002 h 10006"/>
              <a:gd name="connsiteX3" fmla="*/ 194 w 10183"/>
              <a:gd name="connsiteY3" fmla="*/ 0 h 10006"/>
              <a:gd name="connsiteX0" fmla="*/ 3558 w 3558"/>
              <a:gd name="connsiteY0" fmla="*/ 10004 h 10006"/>
              <a:gd name="connsiteX1" fmla="*/ 561 w 3558"/>
              <a:gd name="connsiteY1" fmla="*/ 8002 h 10006"/>
              <a:gd name="connsiteX2" fmla="*/ 194 w 3558"/>
              <a:gd name="connsiteY2" fmla="*/ 0 h 100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558" h="10006">
                <a:moveTo>
                  <a:pt x="3558" y="10004"/>
                </a:moveTo>
                <a:cubicBezTo>
                  <a:pt x="1954" y="10006"/>
                  <a:pt x="1122" y="9669"/>
                  <a:pt x="561" y="8002"/>
                </a:cubicBezTo>
                <a:cubicBezTo>
                  <a:pt x="0" y="6335"/>
                  <a:pt x="183" y="3157"/>
                  <a:pt x="194" y="0"/>
                </a:cubicBezTo>
              </a:path>
            </a:pathLst>
          </a:custGeom>
          <a:noFill/>
          <a:ln w="25400" cap="flat" cmpd="sng">
            <a:solidFill>
              <a:schemeClr val="accent2"/>
            </a:solidFill>
            <a:prstDash val="solid"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43" name="Oval 29"/>
          <p:cNvSpPr>
            <a:spLocks noChangeArrowheads="1"/>
          </p:cNvSpPr>
          <p:nvPr/>
        </p:nvSpPr>
        <p:spPr bwMode="auto">
          <a:xfrm>
            <a:off x="6997576" y="3637991"/>
            <a:ext cx="304800" cy="3048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4" name="Oval 30"/>
          <p:cNvSpPr>
            <a:spLocks noChangeArrowheads="1"/>
          </p:cNvSpPr>
          <p:nvPr/>
        </p:nvSpPr>
        <p:spPr bwMode="auto">
          <a:xfrm>
            <a:off x="7454776" y="4628591"/>
            <a:ext cx="304800" cy="3048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5" name="Oval 31"/>
          <p:cNvSpPr>
            <a:spLocks noChangeArrowheads="1"/>
          </p:cNvSpPr>
          <p:nvPr/>
        </p:nvSpPr>
        <p:spPr bwMode="auto">
          <a:xfrm>
            <a:off x="6845176" y="4323791"/>
            <a:ext cx="304800" cy="3048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6" name="Oval 32"/>
          <p:cNvSpPr>
            <a:spLocks noChangeArrowheads="1"/>
          </p:cNvSpPr>
          <p:nvPr/>
        </p:nvSpPr>
        <p:spPr bwMode="auto">
          <a:xfrm>
            <a:off x="7988176" y="4247591"/>
            <a:ext cx="304800" cy="3048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7" name="Oval 33"/>
          <p:cNvSpPr>
            <a:spLocks noChangeArrowheads="1"/>
          </p:cNvSpPr>
          <p:nvPr/>
        </p:nvSpPr>
        <p:spPr bwMode="auto">
          <a:xfrm>
            <a:off x="7759576" y="3637991"/>
            <a:ext cx="304800" cy="3048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8" name="Freeform 27"/>
          <p:cNvSpPr>
            <a:spLocks/>
          </p:cNvSpPr>
          <p:nvPr/>
        </p:nvSpPr>
        <p:spPr bwMode="auto">
          <a:xfrm>
            <a:off x="7488824" y="4485087"/>
            <a:ext cx="1092133" cy="888129"/>
          </a:xfrm>
          <a:custGeom>
            <a:avLst/>
            <a:gdLst>
              <a:gd name="connsiteX0" fmla="*/ 9300 w 9300"/>
              <a:gd name="connsiteY0" fmla="*/ 9118 h 11127"/>
              <a:gd name="connsiteX1" fmla="*/ 5302 w 9300"/>
              <a:gd name="connsiteY1" fmla="*/ 11127 h 11127"/>
              <a:gd name="connsiteX2" fmla="*/ 302 w 9300"/>
              <a:gd name="connsiteY2" fmla="*/ 9118 h 11127"/>
              <a:gd name="connsiteX3" fmla="*/ 7113 w 9300"/>
              <a:gd name="connsiteY3" fmla="*/ 0 h 11127"/>
              <a:gd name="connsiteX0" fmla="*/ 4333 w 4454"/>
              <a:gd name="connsiteY0" fmla="*/ 8194 h 10316"/>
              <a:gd name="connsiteX1" fmla="*/ 34 w 4454"/>
              <a:gd name="connsiteY1" fmla="*/ 10000 h 10316"/>
              <a:gd name="connsiteX2" fmla="*/ 4130 w 4454"/>
              <a:gd name="connsiteY2" fmla="*/ 6299 h 10316"/>
              <a:gd name="connsiteX3" fmla="*/ 1981 w 4454"/>
              <a:gd name="connsiteY3" fmla="*/ 0 h 10316"/>
              <a:gd name="connsiteX0" fmla="*/ 3033 w 19439"/>
              <a:gd name="connsiteY0" fmla="*/ 9596 h 10463"/>
              <a:gd name="connsiteX1" fmla="*/ 9515 w 19439"/>
              <a:gd name="connsiteY1" fmla="*/ 9694 h 10463"/>
              <a:gd name="connsiteX2" fmla="*/ 18712 w 19439"/>
              <a:gd name="connsiteY2" fmla="*/ 6106 h 10463"/>
              <a:gd name="connsiteX3" fmla="*/ 13887 w 19439"/>
              <a:gd name="connsiteY3" fmla="*/ 0 h 10463"/>
              <a:gd name="connsiteX0" fmla="*/ 0 w 16406"/>
              <a:gd name="connsiteY0" fmla="*/ 9596 h 10000"/>
              <a:gd name="connsiteX1" fmla="*/ 6482 w 16406"/>
              <a:gd name="connsiteY1" fmla="*/ 9694 h 10000"/>
              <a:gd name="connsiteX2" fmla="*/ 15679 w 16406"/>
              <a:gd name="connsiteY2" fmla="*/ 6106 h 10000"/>
              <a:gd name="connsiteX3" fmla="*/ 10854 w 16406"/>
              <a:gd name="connsiteY3" fmla="*/ 0 h 10000"/>
              <a:gd name="connsiteX0" fmla="*/ 0 w 16406"/>
              <a:gd name="connsiteY0" fmla="*/ 9596 h 10111"/>
              <a:gd name="connsiteX1" fmla="*/ 6482 w 16406"/>
              <a:gd name="connsiteY1" fmla="*/ 9694 h 10111"/>
              <a:gd name="connsiteX2" fmla="*/ 15679 w 16406"/>
              <a:gd name="connsiteY2" fmla="*/ 6106 h 10111"/>
              <a:gd name="connsiteX3" fmla="*/ 10854 w 16406"/>
              <a:gd name="connsiteY3" fmla="*/ 0 h 10111"/>
              <a:gd name="connsiteX0" fmla="*/ 0 w 16406"/>
              <a:gd name="connsiteY0" fmla="*/ 9596 h 10111"/>
              <a:gd name="connsiteX1" fmla="*/ 6482 w 16406"/>
              <a:gd name="connsiteY1" fmla="*/ 9694 h 10111"/>
              <a:gd name="connsiteX2" fmla="*/ 15679 w 16406"/>
              <a:gd name="connsiteY2" fmla="*/ 6106 h 10111"/>
              <a:gd name="connsiteX3" fmla="*/ 10854 w 16406"/>
              <a:gd name="connsiteY3" fmla="*/ 0 h 10111"/>
              <a:gd name="connsiteX0" fmla="*/ 0 w 16408"/>
              <a:gd name="connsiteY0" fmla="*/ 10468 h 10983"/>
              <a:gd name="connsiteX1" fmla="*/ 6482 w 16408"/>
              <a:gd name="connsiteY1" fmla="*/ 10566 h 10983"/>
              <a:gd name="connsiteX2" fmla="*/ 15679 w 16408"/>
              <a:gd name="connsiteY2" fmla="*/ 6978 h 10983"/>
              <a:gd name="connsiteX3" fmla="*/ 10854 w 16408"/>
              <a:gd name="connsiteY3" fmla="*/ 0 h 10983"/>
              <a:gd name="connsiteX0" fmla="*/ 0 w 18820"/>
              <a:gd name="connsiteY0" fmla="*/ 8723 h 10872"/>
              <a:gd name="connsiteX1" fmla="*/ 8894 w 18820"/>
              <a:gd name="connsiteY1" fmla="*/ 10566 h 10872"/>
              <a:gd name="connsiteX2" fmla="*/ 18091 w 18820"/>
              <a:gd name="connsiteY2" fmla="*/ 6978 h 10872"/>
              <a:gd name="connsiteX3" fmla="*/ 13266 w 18820"/>
              <a:gd name="connsiteY3" fmla="*/ 0 h 10872"/>
              <a:gd name="connsiteX0" fmla="*/ 0 w 18820"/>
              <a:gd name="connsiteY0" fmla="*/ 8723 h 11328"/>
              <a:gd name="connsiteX1" fmla="*/ 8894 w 18820"/>
              <a:gd name="connsiteY1" fmla="*/ 10566 h 11328"/>
              <a:gd name="connsiteX2" fmla="*/ 18091 w 18820"/>
              <a:gd name="connsiteY2" fmla="*/ 6978 h 11328"/>
              <a:gd name="connsiteX3" fmla="*/ 13266 w 18820"/>
              <a:gd name="connsiteY3" fmla="*/ 0 h 11328"/>
              <a:gd name="connsiteX0" fmla="*/ 0 w 18820"/>
              <a:gd name="connsiteY0" fmla="*/ 8723 h 8723"/>
              <a:gd name="connsiteX1" fmla="*/ 18091 w 18820"/>
              <a:gd name="connsiteY1" fmla="*/ 6978 h 8723"/>
              <a:gd name="connsiteX2" fmla="*/ 13266 w 18820"/>
              <a:gd name="connsiteY2" fmla="*/ 0 h 8723"/>
              <a:gd name="connsiteX0" fmla="*/ 0 w 8737"/>
              <a:gd name="connsiteY0" fmla="*/ 10000 h 12666"/>
              <a:gd name="connsiteX1" fmla="*/ 7690 w 8737"/>
              <a:gd name="connsiteY1" fmla="*/ 11000 h 12666"/>
              <a:gd name="connsiteX2" fmla="*/ 7049 w 8737"/>
              <a:gd name="connsiteY2" fmla="*/ 0 h 12666"/>
              <a:gd name="connsiteX0" fmla="*/ 0 w 10000"/>
              <a:gd name="connsiteY0" fmla="*/ 7895 h 10085"/>
              <a:gd name="connsiteX1" fmla="*/ 3667 w 10000"/>
              <a:gd name="connsiteY1" fmla="*/ 9474 h 10085"/>
              <a:gd name="connsiteX2" fmla="*/ 8802 w 10000"/>
              <a:gd name="connsiteY2" fmla="*/ 8685 h 10085"/>
              <a:gd name="connsiteX3" fmla="*/ 8068 w 10000"/>
              <a:gd name="connsiteY3" fmla="*/ 0 h 10085"/>
              <a:gd name="connsiteX0" fmla="*/ 0 w 11124"/>
              <a:gd name="connsiteY0" fmla="*/ 7895 h 9738"/>
              <a:gd name="connsiteX1" fmla="*/ 3667 w 11124"/>
              <a:gd name="connsiteY1" fmla="*/ 9474 h 9738"/>
              <a:gd name="connsiteX2" fmla="*/ 8802 w 11124"/>
              <a:gd name="connsiteY2" fmla="*/ 8685 h 9738"/>
              <a:gd name="connsiteX3" fmla="*/ 11002 w 11124"/>
              <a:gd name="connsiteY3" fmla="*/ 3158 h 9738"/>
              <a:gd name="connsiteX4" fmla="*/ 8068 w 11124"/>
              <a:gd name="connsiteY4" fmla="*/ 0 h 97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124" h="9738">
                <a:moveTo>
                  <a:pt x="0" y="7895"/>
                </a:moveTo>
                <a:cubicBezTo>
                  <a:pt x="714" y="7979"/>
                  <a:pt x="2200" y="9342"/>
                  <a:pt x="3667" y="9474"/>
                </a:cubicBezTo>
                <a:cubicBezTo>
                  <a:pt x="5134" y="9606"/>
                  <a:pt x="7580" y="9738"/>
                  <a:pt x="8802" y="8685"/>
                </a:cubicBezTo>
                <a:cubicBezTo>
                  <a:pt x="10024" y="7632"/>
                  <a:pt x="11124" y="4605"/>
                  <a:pt x="11002" y="3158"/>
                </a:cubicBezTo>
                <a:cubicBezTo>
                  <a:pt x="10880" y="1711"/>
                  <a:pt x="8297" y="629"/>
                  <a:pt x="8068" y="0"/>
                </a:cubicBezTo>
              </a:path>
            </a:pathLst>
          </a:custGeom>
          <a:noFill/>
          <a:ln w="25400" cap="flat" cmpd="sng">
            <a:solidFill>
              <a:schemeClr val="accent2"/>
            </a:solidFill>
            <a:prstDash val="solid"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42" name="Oval 28"/>
          <p:cNvSpPr>
            <a:spLocks noChangeArrowheads="1"/>
          </p:cNvSpPr>
          <p:nvPr/>
        </p:nvSpPr>
        <p:spPr bwMode="auto">
          <a:xfrm>
            <a:off x="7344816" y="5061135"/>
            <a:ext cx="304800" cy="3048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69211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Finding Children</a:t>
            </a:r>
            <a:endParaRPr lang="ja-JP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79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1" y="1052513"/>
            <a:ext cx="8591872" cy="1655762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K[v]</a:t>
            </a:r>
            <a:r>
              <a:rPr lang="ja-JP" altLang="en-US" sz="2400" b="1" dirty="0">
                <a:solidFill>
                  <a:srgbClr val="008000"/>
                </a:solidFill>
              </a:rPr>
              <a:t>： </a:t>
            </a:r>
            <a:r>
              <a:rPr lang="en-US" altLang="ja-JP" sz="2400" dirty="0" smtClean="0"/>
              <a:t>The maximal clique obtained by adding vertex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v </a:t>
            </a:r>
            <a:r>
              <a:rPr lang="en-US" altLang="ja-JP" sz="2400" dirty="0" smtClean="0"/>
              <a:t>to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K</a:t>
            </a:r>
            <a:r>
              <a:rPr lang="en-US" altLang="ja-JP" sz="2400" dirty="0" smtClean="0"/>
              <a:t>, remove vertices not adjacent to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v</a:t>
            </a:r>
            <a:r>
              <a:rPr lang="en-US" altLang="ja-JP" sz="2400" dirty="0" smtClean="0"/>
              <a:t>, and take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C()</a:t>
            </a:r>
            <a:endParaRPr lang="ja-JP" altLang="en-US" sz="2400" dirty="0">
              <a:solidFill>
                <a:srgbClr val="008000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   </a:t>
            </a:r>
            <a:r>
              <a:rPr lang="ja-JP" altLang="en-US" sz="2400" dirty="0" smtClean="0"/>
              <a:t> 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K[v] :=  C(K 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∩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N(v)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∪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{v})</a:t>
            </a:r>
            <a:endParaRPr lang="en-US" altLang="ja-JP" sz="2400" dirty="0"/>
          </a:p>
          <a:p>
            <a:pPr>
              <a:lnSpc>
                <a:spcPct val="90000"/>
              </a:lnSpc>
              <a:buFontTx/>
              <a:buNone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K’</a:t>
            </a:r>
            <a:r>
              <a:rPr lang="en-US" altLang="ja-JP" sz="2400" dirty="0" smtClean="0"/>
              <a:t> is a child of</a:t>
            </a:r>
            <a:r>
              <a:rPr lang="ja-JP" altLang="en-US" sz="2400" dirty="0" smtClean="0"/>
              <a:t> </a:t>
            </a:r>
            <a:r>
              <a:rPr lang="en-US" altLang="ja-JP" sz="2400" b="1" dirty="0">
                <a:solidFill>
                  <a:schemeClr val="accent2"/>
                </a:solidFill>
              </a:rPr>
              <a:t>K </a:t>
            </a:r>
            <a:r>
              <a:rPr lang="ja-JP" altLang="en-US" sz="2400" dirty="0" smtClean="0"/>
              <a:t> 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</a:t>
            </a:r>
            <a:r>
              <a:rPr lang="ja-JP" altLang="en-US" sz="2400" dirty="0" smtClean="0"/>
              <a:t>  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K’ = K[v]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dirty="0" smtClean="0"/>
              <a:t>for some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v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ja-JP" sz="2400" b="1" dirty="0" smtClean="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altLang="ja-JP" sz="2400" b="1" dirty="0" smtClean="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For each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K[v]</a:t>
            </a:r>
            <a:r>
              <a:rPr lang="en-US" altLang="ja-JP" sz="2400" dirty="0" smtClean="0"/>
              <a:t>, we compute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P(K[v])</a:t>
            </a:r>
            <a:endParaRPr lang="en-US" altLang="ja-JP" sz="2400" dirty="0" smtClean="0"/>
          </a:p>
          <a:p>
            <a:pPr>
              <a:lnSpc>
                <a:spcPct val="90000"/>
              </a:lnSpc>
              <a:buNone/>
            </a:pPr>
            <a:r>
              <a:rPr lang="en-US" altLang="ja-JP" sz="2400" dirty="0" smtClean="0"/>
              <a:t>    If it is equal to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K</a:t>
            </a:r>
            <a:r>
              <a:rPr lang="en-US" altLang="ja-JP" sz="2400" dirty="0" smtClean="0"/>
              <a:t> to,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K[v] </a:t>
            </a:r>
            <a:r>
              <a:rPr lang="en-US" altLang="ja-JP" sz="2400" dirty="0" smtClean="0"/>
              <a:t>is a child of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K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ja-JP" sz="2400" b="1" dirty="0" smtClean="0">
              <a:solidFill>
                <a:schemeClr val="accent2"/>
              </a:solidFill>
            </a:endParaRPr>
          </a:p>
        </p:txBody>
      </p:sp>
      <p:sp>
        <p:nvSpPr>
          <p:cNvPr id="379958" name="Text Box 54"/>
          <p:cNvSpPr txBox="1">
            <a:spLocks noChangeArrowheads="1"/>
          </p:cNvSpPr>
          <p:nvPr/>
        </p:nvSpPr>
        <p:spPr bwMode="auto">
          <a:xfrm>
            <a:off x="899592" y="3212976"/>
            <a:ext cx="4752528" cy="463846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square" lIns="90000" tIns="46800" rIns="90000" bIns="46800">
            <a:spAutoFit/>
          </a:bodyPr>
          <a:lstStyle/>
          <a:p>
            <a:r>
              <a:rPr lang="en-US" altLang="ja-JP" sz="2400" b="1" dirty="0" smtClean="0">
                <a:solidFill>
                  <a:schemeClr val="accent2"/>
                </a:solidFill>
              </a:rPr>
              <a:t>K[v]</a:t>
            </a:r>
            <a:r>
              <a:rPr lang="en-US" altLang="ja-JP" sz="2400" b="0" dirty="0" smtClean="0">
                <a:solidFill>
                  <a:schemeClr val="tx1"/>
                </a:solidFill>
              </a:rPr>
              <a:t> for all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v</a:t>
            </a:r>
            <a:r>
              <a:rPr lang="en-US" altLang="ja-JP" sz="2400" dirty="0" smtClean="0"/>
              <a:t> are sufficient to check</a:t>
            </a:r>
            <a:endParaRPr lang="ja-JP" altLang="en-US" sz="2400" b="0" dirty="0">
              <a:solidFill>
                <a:schemeClr val="tx1"/>
              </a:solidFill>
            </a:endParaRPr>
          </a:p>
        </p:txBody>
      </p:sp>
      <p:sp>
        <p:nvSpPr>
          <p:cNvPr id="379961" name="Text Box 57"/>
          <p:cNvSpPr txBox="1">
            <a:spLocks noChangeArrowheads="1"/>
          </p:cNvSpPr>
          <p:nvPr/>
        </p:nvSpPr>
        <p:spPr bwMode="auto">
          <a:xfrm>
            <a:off x="467544" y="4900078"/>
            <a:ext cx="8064896" cy="833178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square" lIns="90000" tIns="46800" rIns="90000" bIns="46800">
            <a:spAutoFit/>
          </a:bodyPr>
          <a:lstStyle/>
          <a:p>
            <a:r>
              <a:rPr lang="en-US" altLang="ja-JP" sz="2400" dirty="0" smtClean="0"/>
              <a:t>All children of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K</a:t>
            </a:r>
            <a:r>
              <a:rPr lang="en-US" altLang="ja-JP" sz="2400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dirty="0" smtClean="0">
                <a:solidFill>
                  <a:schemeClr val="tx1"/>
                </a:solidFill>
              </a:rPr>
              <a:t>can be found by at most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|V| </a:t>
            </a:r>
            <a:r>
              <a:rPr lang="en-US" altLang="ja-JP" sz="2400" dirty="0" smtClean="0">
                <a:solidFill>
                  <a:schemeClr val="tx1"/>
                </a:solidFill>
              </a:rPr>
              <a:t>checks, thus an iteration takes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O(|V| |E|)</a:t>
            </a:r>
            <a:r>
              <a:rPr lang="ja-JP" altLang="en-US" sz="2400" dirty="0" smtClean="0"/>
              <a:t> </a:t>
            </a:r>
            <a:r>
              <a:rPr lang="en-US" altLang="ja-JP" sz="2400" dirty="0" smtClean="0">
                <a:solidFill>
                  <a:schemeClr val="tx1"/>
                </a:solidFill>
              </a:rPr>
              <a:t>time   </a:t>
            </a:r>
            <a:r>
              <a:rPr lang="en-US" altLang="ja-JP" sz="2400" dirty="0" smtClean="0">
                <a:solidFill>
                  <a:schemeClr val="tx1"/>
                </a:solidFill>
                <a:sym typeface="Wingdings" pitchFamily="2" charset="2"/>
              </a:rPr>
              <a:t>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O(|V| |E|)</a:t>
            </a:r>
            <a:r>
              <a:rPr lang="en-US" altLang="ja-JP" sz="2400" dirty="0" smtClean="0"/>
              <a:t> per maximal clique</a:t>
            </a:r>
            <a:endParaRPr lang="en-US" altLang="ja-JP" sz="2400" dirty="0" smtClean="0">
              <a:solidFill>
                <a:schemeClr val="tx1"/>
              </a:solidFill>
            </a:endParaRPr>
          </a:p>
        </p:txBody>
      </p:sp>
      <p:sp>
        <p:nvSpPr>
          <p:cNvPr id="21" name="Line 34"/>
          <p:cNvSpPr>
            <a:spLocks noChangeShapeType="1"/>
          </p:cNvSpPr>
          <p:nvPr/>
        </p:nvSpPr>
        <p:spPr bwMode="auto">
          <a:xfrm flipV="1">
            <a:off x="7957542" y="2416771"/>
            <a:ext cx="701675" cy="4349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2" name="Line 5"/>
          <p:cNvSpPr>
            <a:spLocks noChangeShapeType="1"/>
          </p:cNvSpPr>
          <p:nvPr/>
        </p:nvSpPr>
        <p:spPr bwMode="auto">
          <a:xfrm>
            <a:off x="7747992" y="2229446"/>
            <a:ext cx="990600" cy="2127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3" name="Line 6"/>
          <p:cNvSpPr>
            <a:spLocks noChangeShapeType="1"/>
          </p:cNvSpPr>
          <p:nvPr/>
        </p:nvSpPr>
        <p:spPr bwMode="auto">
          <a:xfrm flipV="1">
            <a:off x="6300192" y="2915246"/>
            <a:ext cx="53340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4" name="Line 7"/>
          <p:cNvSpPr>
            <a:spLocks noChangeShapeType="1"/>
          </p:cNvSpPr>
          <p:nvPr/>
        </p:nvSpPr>
        <p:spPr bwMode="auto">
          <a:xfrm flipH="1" flipV="1">
            <a:off x="7443192" y="3220046"/>
            <a:ext cx="441176" cy="2809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5" name="Line 8"/>
          <p:cNvSpPr>
            <a:spLocks noChangeShapeType="1"/>
          </p:cNvSpPr>
          <p:nvPr/>
        </p:nvSpPr>
        <p:spPr bwMode="auto">
          <a:xfrm flipV="1">
            <a:off x="7747992" y="1772246"/>
            <a:ext cx="15240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6" name="Line 9"/>
          <p:cNvSpPr>
            <a:spLocks noChangeShapeType="1"/>
          </p:cNvSpPr>
          <p:nvPr/>
        </p:nvSpPr>
        <p:spPr bwMode="auto">
          <a:xfrm flipV="1">
            <a:off x="7747992" y="1848446"/>
            <a:ext cx="5334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7" name="Line 10"/>
          <p:cNvSpPr>
            <a:spLocks noChangeShapeType="1"/>
          </p:cNvSpPr>
          <p:nvPr/>
        </p:nvSpPr>
        <p:spPr bwMode="auto">
          <a:xfrm>
            <a:off x="6985992" y="2229446"/>
            <a:ext cx="457200" cy="9906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8" name="Line 11"/>
          <p:cNvSpPr>
            <a:spLocks noChangeShapeType="1"/>
          </p:cNvSpPr>
          <p:nvPr/>
        </p:nvSpPr>
        <p:spPr bwMode="auto">
          <a:xfrm>
            <a:off x="6985992" y="2229446"/>
            <a:ext cx="990600" cy="60960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9" name="Line 12"/>
          <p:cNvSpPr>
            <a:spLocks noChangeShapeType="1"/>
          </p:cNvSpPr>
          <p:nvPr/>
        </p:nvSpPr>
        <p:spPr bwMode="auto">
          <a:xfrm flipH="1">
            <a:off x="7443192" y="2229446"/>
            <a:ext cx="304800" cy="9906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0" name="Line 13"/>
          <p:cNvSpPr>
            <a:spLocks noChangeShapeType="1"/>
          </p:cNvSpPr>
          <p:nvPr/>
        </p:nvSpPr>
        <p:spPr bwMode="auto">
          <a:xfrm flipH="1">
            <a:off x="6833592" y="2229446"/>
            <a:ext cx="914400" cy="6858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1" name="Line 14"/>
          <p:cNvSpPr>
            <a:spLocks noChangeShapeType="1"/>
          </p:cNvSpPr>
          <p:nvPr/>
        </p:nvSpPr>
        <p:spPr bwMode="auto">
          <a:xfrm flipV="1">
            <a:off x="6833592" y="2839046"/>
            <a:ext cx="1143000" cy="7620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2" name="Line 15"/>
          <p:cNvSpPr>
            <a:spLocks noChangeShapeType="1"/>
          </p:cNvSpPr>
          <p:nvPr/>
        </p:nvSpPr>
        <p:spPr bwMode="auto">
          <a:xfrm flipV="1">
            <a:off x="7443192" y="2839046"/>
            <a:ext cx="533400" cy="3810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3" name="Line 16"/>
          <p:cNvSpPr>
            <a:spLocks noChangeShapeType="1"/>
          </p:cNvSpPr>
          <p:nvPr/>
        </p:nvSpPr>
        <p:spPr bwMode="auto">
          <a:xfrm>
            <a:off x="6833592" y="2915246"/>
            <a:ext cx="609600" cy="3048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4" name="Line 17"/>
          <p:cNvSpPr>
            <a:spLocks noChangeShapeType="1"/>
          </p:cNvSpPr>
          <p:nvPr/>
        </p:nvSpPr>
        <p:spPr bwMode="auto">
          <a:xfrm flipH="1">
            <a:off x="6833592" y="2229446"/>
            <a:ext cx="152400" cy="68580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5" name="Line 18"/>
          <p:cNvSpPr>
            <a:spLocks noChangeShapeType="1"/>
          </p:cNvSpPr>
          <p:nvPr/>
        </p:nvSpPr>
        <p:spPr bwMode="auto">
          <a:xfrm>
            <a:off x="6985992" y="2229446"/>
            <a:ext cx="7620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6" name="Line 19"/>
          <p:cNvSpPr>
            <a:spLocks noChangeShapeType="1"/>
          </p:cNvSpPr>
          <p:nvPr/>
        </p:nvSpPr>
        <p:spPr bwMode="auto">
          <a:xfrm>
            <a:off x="7747992" y="2229446"/>
            <a:ext cx="228600" cy="6096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7" name="Oval 20"/>
          <p:cNvSpPr>
            <a:spLocks noChangeArrowheads="1"/>
          </p:cNvSpPr>
          <p:nvPr/>
        </p:nvSpPr>
        <p:spPr bwMode="auto">
          <a:xfrm>
            <a:off x="8206779" y="1700808"/>
            <a:ext cx="304800" cy="3048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8" name="Oval 21"/>
          <p:cNvSpPr>
            <a:spLocks noChangeArrowheads="1"/>
          </p:cNvSpPr>
          <p:nvPr/>
        </p:nvSpPr>
        <p:spPr bwMode="auto">
          <a:xfrm>
            <a:off x="8495704" y="2259608"/>
            <a:ext cx="304800" cy="3048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" name="Line 23"/>
          <p:cNvSpPr>
            <a:spLocks noChangeShapeType="1"/>
          </p:cNvSpPr>
          <p:nvPr/>
        </p:nvSpPr>
        <p:spPr bwMode="auto">
          <a:xfrm>
            <a:off x="6982817" y="2204046"/>
            <a:ext cx="342031" cy="1368152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40" name="Freeform 27"/>
          <p:cNvSpPr>
            <a:spLocks/>
          </p:cNvSpPr>
          <p:nvPr/>
        </p:nvSpPr>
        <p:spPr bwMode="auto">
          <a:xfrm>
            <a:off x="6811976" y="2924771"/>
            <a:ext cx="512868" cy="719569"/>
          </a:xfrm>
          <a:custGeom>
            <a:avLst/>
            <a:gdLst>
              <a:gd name="connsiteX0" fmla="*/ 10624 w 10624"/>
              <a:gd name="connsiteY0" fmla="*/ 7991 h 10002"/>
              <a:gd name="connsiteX1" fmla="*/ 6626 w 10624"/>
              <a:gd name="connsiteY1" fmla="*/ 10000 h 10002"/>
              <a:gd name="connsiteX2" fmla="*/ 1002 w 10624"/>
              <a:gd name="connsiteY2" fmla="*/ 8002 h 10002"/>
              <a:gd name="connsiteX3" fmla="*/ 635 w 10624"/>
              <a:gd name="connsiteY3" fmla="*/ 0 h 10002"/>
              <a:gd name="connsiteX0" fmla="*/ 10183 w 10183"/>
              <a:gd name="connsiteY0" fmla="*/ 7991 h 10006"/>
              <a:gd name="connsiteX1" fmla="*/ 3558 w 10183"/>
              <a:gd name="connsiteY1" fmla="*/ 10004 h 10006"/>
              <a:gd name="connsiteX2" fmla="*/ 561 w 10183"/>
              <a:gd name="connsiteY2" fmla="*/ 8002 h 10006"/>
              <a:gd name="connsiteX3" fmla="*/ 194 w 10183"/>
              <a:gd name="connsiteY3" fmla="*/ 0 h 10006"/>
              <a:gd name="connsiteX0" fmla="*/ 3558 w 3558"/>
              <a:gd name="connsiteY0" fmla="*/ 10004 h 10006"/>
              <a:gd name="connsiteX1" fmla="*/ 561 w 3558"/>
              <a:gd name="connsiteY1" fmla="*/ 8002 h 10006"/>
              <a:gd name="connsiteX2" fmla="*/ 194 w 3558"/>
              <a:gd name="connsiteY2" fmla="*/ 0 h 100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558" h="10006">
                <a:moveTo>
                  <a:pt x="3558" y="10004"/>
                </a:moveTo>
                <a:cubicBezTo>
                  <a:pt x="1954" y="10006"/>
                  <a:pt x="1122" y="9669"/>
                  <a:pt x="561" y="8002"/>
                </a:cubicBezTo>
                <a:cubicBezTo>
                  <a:pt x="0" y="6335"/>
                  <a:pt x="183" y="3157"/>
                  <a:pt x="194" y="0"/>
                </a:cubicBezTo>
              </a:path>
            </a:pathLst>
          </a:custGeom>
          <a:noFill/>
          <a:ln w="25400" cap="flat" cmpd="sng">
            <a:solidFill>
              <a:srgbClr val="0000FF"/>
            </a:solidFill>
            <a:prstDash val="solid"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42" name="Oval 29"/>
          <p:cNvSpPr>
            <a:spLocks noChangeArrowheads="1"/>
          </p:cNvSpPr>
          <p:nvPr/>
        </p:nvSpPr>
        <p:spPr bwMode="auto">
          <a:xfrm>
            <a:off x="6833592" y="2077046"/>
            <a:ext cx="304800" cy="3048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3" name="Oval 30"/>
          <p:cNvSpPr>
            <a:spLocks noChangeArrowheads="1"/>
          </p:cNvSpPr>
          <p:nvPr/>
        </p:nvSpPr>
        <p:spPr bwMode="auto">
          <a:xfrm>
            <a:off x="7290792" y="3067646"/>
            <a:ext cx="304800" cy="3048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4" name="Oval 31"/>
          <p:cNvSpPr>
            <a:spLocks noChangeArrowheads="1"/>
          </p:cNvSpPr>
          <p:nvPr/>
        </p:nvSpPr>
        <p:spPr bwMode="auto">
          <a:xfrm>
            <a:off x="6681192" y="2762846"/>
            <a:ext cx="304800" cy="3048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5" name="Oval 32"/>
          <p:cNvSpPr>
            <a:spLocks noChangeArrowheads="1"/>
          </p:cNvSpPr>
          <p:nvPr/>
        </p:nvSpPr>
        <p:spPr bwMode="auto">
          <a:xfrm>
            <a:off x="7824192" y="2686646"/>
            <a:ext cx="304800" cy="3048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6" name="Oval 33"/>
          <p:cNvSpPr>
            <a:spLocks noChangeArrowheads="1"/>
          </p:cNvSpPr>
          <p:nvPr/>
        </p:nvSpPr>
        <p:spPr bwMode="auto">
          <a:xfrm>
            <a:off x="7595592" y="2077046"/>
            <a:ext cx="304800" cy="3048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7" name="Freeform 27"/>
          <p:cNvSpPr>
            <a:spLocks/>
          </p:cNvSpPr>
          <p:nvPr/>
        </p:nvSpPr>
        <p:spPr bwMode="auto">
          <a:xfrm>
            <a:off x="7324840" y="2924142"/>
            <a:ext cx="1092133" cy="888129"/>
          </a:xfrm>
          <a:custGeom>
            <a:avLst/>
            <a:gdLst>
              <a:gd name="connsiteX0" fmla="*/ 9300 w 9300"/>
              <a:gd name="connsiteY0" fmla="*/ 9118 h 11127"/>
              <a:gd name="connsiteX1" fmla="*/ 5302 w 9300"/>
              <a:gd name="connsiteY1" fmla="*/ 11127 h 11127"/>
              <a:gd name="connsiteX2" fmla="*/ 302 w 9300"/>
              <a:gd name="connsiteY2" fmla="*/ 9118 h 11127"/>
              <a:gd name="connsiteX3" fmla="*/ 7113 w 9300"/>
              <a:gd name="connsiteY3" fmla="*/ 0 h 11127"/>
              <a:gd name="connsiteX0" fmla="*/ 4333 w 4454"/>
              <a:gd name="connsiteY0" fmla="*/ 8194 h 10316"/>
              <a:gd name="connsiteX1" fmla="*/ 34 w 4454"/>
              <a:gd name="connsiteY1" fmla="*/ 10000 h 10316"/>
              <a:gd name="connsiteX2" fmla="*/ 4130 w 4454"/>
              <a:gd name="connsiteY2" fmla="*/ 6299 h 10316"/>
              <a:gd name="connsiteX3" fmla="*/ 1981 w 4454"/>
              <a:gd name="connsiteY3" fmla="*/ 0 h 10316"/>
              <a:gd name="connsiteX0" fmla="*/ 3033 w 19439"/>
              <a:gd name="connsiteY0" fmla="*/ 9596 h 10463"/>
              <a:gd name="connsiteX1" fmla="*/ 9515 w 19439"/>
              <a:gd name="connsiteY1" fmla="*/ 9694 h 10463"/>
              <a:gd name="connsiteX2" fmla="*/ 18712 w 19439"/>
              <a:gd name="connsiteY2" fmla="*/ 6106 h 10463"/>
              <a:gd name="connsiteX3" fmla="*/ 13887 w 19439"/>
              <a:gd name="connsiteY3" fmla="*/ 0 h 10463"/>
              <a:gd name="connsiteX0" fmla="*/ 0 w 16406"/>
              <a:gd name="connsiteY0" fmla="*/ 9596 h 10000"/>
              <a:gd name="connsiteX1" fmla="*/ 6482 w 16406"/>
              <a:gd name="connsiteY1" fmla="*/ 9694 h 10000"/>
              <a:gd name="connsiteX2" fmla="*/ 15679 w 16406"/>
              <a:gd name="connsiteY2" fmla="*/ 6106 h 10000"/>
              <a:gd name="connsiteX3" fmla="*/ 10854 w 16406"/>
              <a:gd name="connsiteY3" fmla="*/ 0 h 10000"/>
              <a:gd name="connsiteX0" fmla="*/ 0 w 16406"/>
              <a:gd name="connsiteY0" fmla="*/ 9596 h 10111"/>
              <a:gd name="connsiteX1" fmla="*/ 6482 w 16406"/>
              <a:gd name="connsiteY1" fmla="*/ 9694 h 10111"/>
              <a:gd name="connsiteX2" fmla="*/ 15679 w 16406"/>
              <a:gd name="connsiteY2" fmla="*/ 6106 h 10111"/>
              <a:gd name="connsiteX3" fmla="*/ 10854 w 16406"/>
              <a:gd name="connsiteY3" fmla="*/ 0 h 10111"/>
              <a:gd name="connsiteX0" fmla="*/ 0 w 16406"/>
              <a:gd name="connsiteY0" fmla="*/ 9596 h 10111"/>
              <a:gd name="connsiteX1" fmla="*/ 6482 w 16406"/>
              <a:gd name="connsiteY1" fmla="*/ 9694 h 10111"/>
              <a:gd name="connsiteX2" fmla="*/ 15679 w 16406"/>
              <a:gd name="connsiteY2" fmla="*/ 6106 h 10111"/>
              <a:gd name="connsiteX3" fmla="*/ 10854 w 16406"/>
              <a:gd name="connsiteY3" fmla="*/ 0 h 10111"/>
              <a:gd name="connsiteX0" fmla="*/ 0 w 16408"/>
              <a:gd name="connsiteY0" fmla="*/ 10468 h 10983"/>
              <a:gd name="connsiteX1" fmla="*/ 6482 w 16408"/>
              <a:gd name="connsiteY1" fmla="*/ 10566 h 10983"/>
              <a:gd name="connsiteX2" fmla="*/ 15679 w 16408"/>
              <a:gd name="connsiteY2" fmla="*/ 6978 h 10983"/>
              <a:gd name="connsiteX3" fmla="*/ 10854 w 16408"/>
              <a:gd name="connsiteY3" fmla="*/ 0 h 10983"/>
              <a:gd name="connsiteX0" fmla="*/ 0 w 18820"/>
              <a:gd name="connsiteY0" fmla="*/ 8723 h 10872"/>
              <a:gd name="connsiteX1" fmla="*/ 8894 w 18820"/>
              <a:gd name="connsiteY1" fmla="*/ 10566 h 10872"/>
              <a:gd name="connsiteX2" fmla="*/ 18091 w 18820"/>
              <a:gd name="connsiteY2" fmla="*/ 6978 h 10872"/>
              <a:gd name="connsiteX3" fmla="*/ 13266 w 18820"/>
              <a:gd name="connsiteY3" fmla="*/ 0 h 10872"/>
              <a:gd name="connsiteX0" fmla="*/ 0 w 18820"/>
              <a:gd name="connsiteY0" fmla="*/ 8723 h 11328"/>
              <a:gd name="connsiteX1" fmla="*/ 8894 w 18820"/>
              <a:gd name="connsiteY1" fmla="*/ 10566 h 11328"/>
              <a:gd name="connsiteX2" fmla="*/ 18091 w 18820"/>
              <a:gd name="connsiteY2" fmla="*/ 6978 h 11328"/>
              <a:gd name="connsiteX3" fmla="*/ 13266 w 18820"/>
              <a:gd name="connsiteY3" fmla="*/ 0 h 11328"/>
              <a:gd name="connsiteX0" fmla="*/ 0 w 18820"/>
              <a:gd name="connsiteY0" fmla="*/ 8723 h 8723"/>
              <a:gd name="connsiteX1" fmla="*/ 18091 w 18820"/>
              <a:gd name="connsiteY1" fmla="*/ 6978 h 8723"/>
              <a:gd name="connsiteX2" fmla="*/ 13266 w 18820"/>
              <a:gd name="connsiteY2" fmla="*/ 0 h 8723"/>
              <a:gd name="connsiteX0" fmla="*/ 0 w 8737"/>
              <a:gd name="connsiteY0" fmla="*/ 10000 h 12666"/>
              <a:gd name="connsiteX1" fmla="*/ 7690 w 8737"/>
              <a:gd name="connsiteY1" fmla="*/ 11000 h 12666"/>
              <a:gd name="connsiteX2" fmla="*/ 7049 w 8737"/>
              <a:gd name="connsiteY2" fmla="*/ 0 h 12666"/>
              <a:gd name="connsiteX0" fmla="*/ 0 w 10000"/>
              <a:gd name="connsiteY0" fmla="*/ 7895 h 10085"/>
              <a:gd name="connsiteX1" fmla="*/ 3667 w 10000"/>
              <a:gd name="connsiteY1" fmla="*/ 9474 h 10085"/>
              <a:gd name="connsiteX2" fmla="*/ 8802 w 10000"/>
              <a:gd name="connsiteY2" fmla="*/ 8685 h 10085"/>
              <a:gd name="connsiteX3" fmla="*/ 8068 w 10000"/>
              <a:gd name="connsiteY3" fmla="*/ 0 h 10085"/>
              <a:gd name="connsiteX0" fmla="*/ 0 w 11124"/>
              <a:gd name="connsiteY0" fmla="*/ 7895 h 9738"/>
              <a:gd name="connsiteX1" fmla="*/ 3667 w 11124"/>
              <a:gd name="connsiteY1" fmla="*/ 9474 h 9738"/>
              <a:gd name="connsiteX2" fmla="*/ 8802 w 11124"/>
              <a:gd name="connsiteY2" fmla="*/ 8685 h 9738"/>
              <a:gd name="connsiteX3" fmla="*/ 11002 w 11124"/>
              <a:gd name="connsiteY3" fmla="*/ 3158 h 9738"/>
              <a:gd name="connsiteX4" fmla="*/ 8068 w 11124"/>
              <a:gd name="connsiteY4" fmla="*/ 0 h 97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124" h="9738">
                <a:moveTo>
                  <a:pt x="0" y="7895"/>
                </a:moveTo>
                <a:cubicBezTo>
                  <a:pt x="714" y="7979"/>
                  <a:pt x="2200" y="9342"/>
                  <a:pt x="3667" y="9474"/>
                </a:cubicBezTo>
                <a:cubicBezTo>
                  <a:pt x="5134" y="9606"/>
                  <a:pt x="7580" y="9738"/>
                  <a:pt x="8802" y="8685"/>
                </a:cubicBezTo>
                <a:cubicBezTo>
                  <a:pt x="10024" y="7632"/>
                  <a:pt x="11124" y="4605"/>
                  <a:pt x="11002" y="3158"/>
                </a:cubicBezTo>
                <a:cubicBezTo>
                  <a:pt x="10880" y="1711"/>
                  <a:pt x="8297" y="629"/>
                  <a:pt x="8068" y="0"/>
                </a:cubicBezTo>
              </a:path>
            </a:pathLst>
          </a:custGeom>
          <a:noFill/>
          <a:ln w="25400" cap="flat" cmpd="sng">
            <a:solidFill>
              <a:srgbClr val="0000FF"/>
            </a:solidFill>
            <a:prstDash val="solid"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41" name="Oval 28"/>
          <p:cNvSpPr>
            <a:spLocks noChangeArrowheads="1"/>
          </p:cNvSpPr>
          <p:nvPr/>
        </p:nvSpPr>
        <p:spPr bwMode="auto">
          <a:xfrm>
            <a:off x="7180832" y="3500190"/>
            <a:ext cx="304800" cy="3048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8" name="正方形/長方形 47"/>
          <p:cNvSpPr/>
          <p:nvPr/>
        </p:nvSpPr>
        <p:spPr>
          <a:xfrm>
            <a:off x="323528" y="5956596"/>
            <a:ext cx="8136904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Note that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C(K) </a:t>
            </a:r>
            <a:r>
              <a:rPr lang="en-US" altLang="ja-JP" sz="2400" dirty="0" smtClean="0"/>
              <a:t>and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P(K) </a:t>
            </a:r>
            <a:r>
              <a:rPr lang="en-US" altLang="ja-JP" sz="2400" dirty="0" smtClean="0"/>
              <a:t>can be computed in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O(|E|) </a:t>
            </a:r>
            <a:r>
              <a:rPr lang="en-US" altLang="ja-JP" sz="2400" dirty="0" smtClean="0"/>
              <a:t>time </a:t>
            </a:r>
            <a:endParaRPr lang="en-US" altLang="ja-JP" sz="2400" b="1" dirty="0" smtClean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2903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958" grpId="0" animBg="1"/>
      <p:bldP spid="379961" grpId="0" animBg="1"/>
      <p:bldP spid="48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058" name="Line 34"/>
          <p:cNvSpPr>
            <a:spLocks noChangeShapeType="1"/>
          </p:cNvSpPr>
          <p:nvPr/>
        </p:nvSpPr>
        <p:spPr bwMode="auto">
          <a:xfrm flipV="1">
            <a:off x="8101013" y="4937051"/>
            <a:ext cx="701675" cy="4349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850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Pseudo Code for Maximal Clique</a:t>
            </a:r>
            <a:endParaRPr lang="ja-JP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85029" name="Line 5"/>
          <p:cNvSpPr>
            <a:spLocks noChangeShapeType="1"/>
          </p:cNvSpPr>
          <p:nvPr/>
        </p:nvSpPr>
        <p:spPr bwMode="auto">
          <a:xfrm>
            <a:off x="7891463" y="4749726"/>
            <a:ext cx="990600" cy="2127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85030" name="Line 6"/>
          <p:cNvSpPr>
            <a:spLocks noChangeShapeType="1"/>
          </p:cNvSpPr>
          <p:nvPr/>
        </p:nvSpPr>
        <p:spPr bwMode="auto">
          <a:xfrm flipV="1">
            <a:off x="6443663" y="5435526"/>
            <a:ext cx="53340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85031" name="Line 7"/>
          <p:cNvSpPr>
            <a:spLocks noChangeShapeType="1"/>
          </p:cNvSpPr>
          <p:nvPr/>
        </p:nvSpPr>
        <p:spPr bwMode="auto">
          <a:xfrm flipV="1">
            <a:off x="7053263" y="5740326"/>
            <a:ext cx="53340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85032" name="Line 8"/>
          <p:cNvSpPr>
            <a:spLocks noChangeShapeType="1"/>
          </p:cNvSpPr>
          <p:nvPr/>
        </p:nvSpPr>
        <p:spPr bwMode="auto">
          <a:xfrm flipV="1">
            <a:off x="7891463" y="4292526"/>
            <a:ext cx="15240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85033" name="Line 9"/>
          <p:cNvSpPr>
            <a:spLocks noChangeShapeType="1"/>
          </p:cNvSpPr>
          <p:nvPr/>
        </p:nvSpPr>
        <p:spPr bwMode="auto">
          <a:xfrm flipV="1">
            <a:off x="7891463" y="4368726"/>
            <a:ext cx="5334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85034" name="Line 10"/>
          <p:cNvSpPr>
            <a:spLocks noChangeShapeType="1"/>
          </p:cNvSpPr>
          <p:nvPr/>
        </p:nvSpPr>
        <p:spPr bwMode="auto">
          <a:xfrm>
            <a:off x="7129463" y="4749726"/>
            <a:ext cx="457200" cy="990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85035" name="Line 11"/>
          <p:cNvSpPr>
            <a:spLocks noChangeShapeType="1"/>
          </p:cNvSpPr>
          <p:nvPr/>
        </p:nvSpPr>
        <p:spPr bwMode="auto">
          <a:xfrm>
            <a:off x="7129463" y="4749726"/>
            <a:ext cx="9906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85036" name="Line 12"/>
          <p:cNvSpPr>
            <a:spLocks noChangeShapeType="1"/>
          </p:cNvSpPr>
          <p:nvPr/>
        </p:nvSpPr>
        <p:spPr bwMode="auto">
          <a:xfrm flipH="1">
            <a:off x="7586663" y="4749726"/>
            <a:ext cx="304800" cy="990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85037" name="Line 13"/>
          <p:cNvSpPr>
            <a:spLocks noChangeShapeType="1"/>
          </p:cNvSpPr>
          <p:nvPr/>
        </p:nvSpPr>
        <p:spPr bwMode="auto">
          <a:xfrm flipH="1">
            <a:off x="6977063" y="4749726"/>
            <a:ext cx="91440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85038" name="Line 14"/>
          <p:cNvSpPr>
            <a:spLocks noChangeShapeType="1"/>
          </p:cNvSpPr>
          <p:nvPr/>
        </p:nvSpPr>
        <p:spPr bwMode="auto">
          <a:xfrm flipV="1">
            <a:off x="6977063" y="5359326"/>
            <a:ext cx="1143000" cy="76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85039" name="Line 15"/>
          <p:cNvSpPr>
            <a:spLocks noChangeShapeType="1"/>
          </p:cNvSpPr>
          <p:nvPr/>
        </p:nvSpPr>
        <p:spPr bwMode="auto">
          <a:xfrm flipV="1">
            <a:off x="7586663" y="5359326"/>
            <a:ext cx="5334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85040" name="Line 16"/>
          <p:cNvSpPr>
            <a:spLocks noChangeShapeType="1"/>
          </p:cNvSpPr>
          <p:nvPr/>
        </p:nvSpPr>
        <p:spPr bwMode="auto">
          <a:xfrm>
            <a:off x="6977063" y="5435526"/>
            <a:ext cx="60960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85041" name="Line 17"/>
          <p:cNvSpPr>
            <a:spLocks noChangeShapeType="1"/>
          </p:cNvSpPr>
          <p:nvPr/>
        </p:nvSpPr>
        <p:spPr bwMode="auto">
          <a:xfrm flipH="1">
            <a:off x="6977063" y="4749726"/>
            <a:ext cx="15240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85042" name="Line 18"/>
          <p:cNvSpPr>
            <a:spLocks noChangeShapeType="1"/>
          </p:cNvSpPr>
          <p:nvPr/>
        </p:nvSpPr>
        <p:spPr bwMode="auto">
          <a:xfrm>
            <a:off x="7129463" y="4749726"/>
            <a:ext cx="762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85043" name="Line 19"/>
          <p:cNvSpPr>
            <a:spLocks noChangeShapeType="1"/>
          </p:cNvSpPr>
          <p:nvPr/>
        </p:nvSpPr>
        <p:spPr bwMode="auto">
          <a:xfrm>
            <a:off x="7891463" y="4749726"/>
            <a:ext cx="2286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85044" name="Oval 20"/>
          <p:cNvSpPr>
            <a:spLocks noChangeArrowheads="1"/>
          </p:cNvSpPr>
          <p:nvPr/>
        </p:nvSpPr>
        <p:spPr bwMode="auto">
          <a:xfrm>
            <a:off x="8350250" y="4221088"/>
            <a:ext cx="304800" cy="3048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85045" name="Oval 21"/>
          <p:cNvSpPr>
            <a:spLocks noChangeArrowheads="1"/>
          </p:cNvSpPr>
          <p:nvPr/>
        </p:nvSpPr>
        <p:spPr bwMode="auto">
          <a:xfrm>
            <a:off x="8639175" y="4779888"/>
            <a:ext cx="304800" cy="3048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6981825" y="4724326"/>
            <a:ext cx="1530350" cy="1439862"/>
            <a:chOff x="4398" y="1525"/>
            <a:chExt cx="964" cy="907"/>
          </a:xfrm>
        </p:grpSpPr>
        <p:sp>
          <p:nvSpPr>
            <p:cNvPr id="385047" name="Line 23"/>
            <p:cNvSpPr>
              <a:spLocks noChangeShapeType="1"/>
            </p:cNvSpPr>
            <p:nvPr/>
          </p:nvSpPr>
          <p:spPr bwMode="auto">
            <a:xfrm>
              <a:off x="4489" y="1525"/>
              <a:ext cx="817" cy="816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85048" name="Line 24"/>
            <p:cNvSpPr>
              <a:spLocks noChangeShapeType="1"/>
            </p:cNvSpPr>
            <p:nvPr/>
          </p:nvSpPr>
          <p:spPr bwMode="auto">
            <a:xfrm>
              <a:off x="5115" y="1925"/>
              <a:ext cx="191" cy="416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85049" name="Line 25"/>
            <p:cNvSpPr>
              <a:spLocks noChangeShapeType="1"/>
            </p:cNvSpPr>
            <p:nvPr/>
          </p:nvSpPr>
          <p:spPr bwMode="auto">
            <a:xfrm>
              <a:off x="4807" y="2160"/>
              <a:ext cx="499" cy="181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85050" name="Freeform 26"/>
            <p:cNvSpPr>
              <a:spLocks/>
            </p:cNvSpPr>
            <p:nvPr/>
          </p:nvSpPr>
          <p:spPr bwMode="auto">
            <a:xfrm>
              <a:off x="4988" y="1525"/>
              <a:ext cx="371" cy="816"/>
            </a:xfrm>
            <a:custGeom>
              <a:avLst/>
              <a:gdLst/>
              <a:ahLst/>
              <a:cxnLst>
                <a:cxn ang="0">
                  <a:pos x="318" y="816"/>
                </a:cxn>
                <a:cxn ang="0">
                  <a:pos x="363" y="499"/>
                </a:cxn>
                <a:cxn ang="0">
                  <a:pos x="272" y="136"/>
                </a:cxn>
                <a:cxn ang="0">
                  <a:pos x="0" y="0"/>
                </a:cxn>
              </a:cxnLst>
              <a:rect l="0" t="0" r="r" b="b"/>
              <a:pathLst>
                <a:path w="371" h="816">
                  <a:moveTo>
                    <a:pt x="318" y="816"/>
                  </a:moveTo>
                  <a:cubicBezTo>
                    <a:pt x="344" y="714"/>
                    <a:pt x="371" y="612"/>
                    <a:pt x="363" y="499"/>
                  </a:cubicBezTo>
                  <a:cubicBezTo>
                    <a:pt x="355" y="386"/>
                    <a:pt x="332" y="219"/>
                    <a:pt x="272" y="136"/>
                  </a:cubicBezTo>
                  <a:cubicBezTo>
                    <a:pt x="212" y="53"/>
                    <a:pt x="106" y="26"/>
                    <a:pt x="0" y="0"/>
                  </a:cubicBezTo>
                </a:path>
              </a:pathLst>
            </a:custGeom>
            <a:noFill/>
            <a:ln w="25400" cap="flat" cmpd="sng">
              <a:solidFill>
                <a:schemeClr val="accent2"/>
              </a:solidFill>
              <a:prstDash val="solid"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385051" name="Freeform 27"/>
            <p:cNvSpPr>
              <a:spLocks/>
            </p:cNvSpPr>
            <p:nvPr/>
          </p:nvSpPr>
          <p:spPr bwMode="auto">
            <a:xfrm>
              <a:off x="4398" y="1979"/>
              <a:ext cx="908" cy="453"/>
            </a:xfrm>
            <a:custGeom>
              <a:avLst/>
              <a:gdLst/>
              <a:ahLst/>
              <a:cxnLst>
                <a:cxn ang="0">
                  <a:pos x="908" y="362"/>
                </a:cxn>
                <a:cxn ang="0">
                  <a:pos x="545" y="453"/>
                </a:cxn>
                <a:cxn ang="0">
                  <a:pos x="91" y="362"/>
                </a:cxn>
                <a:cxn ang="0">
                  <a:pos x="1" y="0"/>
                </a:cxn>
              </a:cxnLst>
              <a:rect l="0" t="0" r="r" b="b"/>
              <a:pathLst>
                <a:path w="908" h="453">
                  <a:moveTo>
                    <a:pt x="908" y="362"/>
                  </a:moveTo>
                  <a:cubicBezTo>
                    <a:pt x="794" y="407"/>
                    <a:pt x="681" y="453"/>
                    <a:pt x="545" y="453"/>
                  </a:cubicBezTo>
                  <a:cubicBezTo>
                    <a:pt x="409" y="453"/>
                    <a:pt x="182" y="438"/>
                    <a:pt x="91" y="362"/>
                  </a:cubicBezTo>
                  <a:cubicBezTo>
                    <a:pt x="0" y="286"/>
                    <a:pt x="0" y="143"/>
                    <a:pt x="1" y="0"/>
                  </a:cubicBezTo>
                </a:path>
              </a:pathLst>
            </a:custGeom>
            <a:noFill/>
            <a:ln w="25400" cap="flat" cmpd="sng">
              <a:solidFill>
                <a:schemeClr val="accent2"/>
              </a:solidFill>
              <a:prstDash val="solid"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385052" name="Oval 28"/>
            <p:cNvSpPr>
              <a:spLocks noChangeArrowheads="1"/>
            </p:cNvSpPr>
            <p:nvPr/>
          </p:nvSpPr>
          <p:spPr bwMode="auto">
            <a:xfrm>
              <a:off x="5170" y="2240"/>
              <a:ext cx="192" cy="19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385053" name="Oval 29"/>
          <p:cNvSpPr>
            <a:spLocks noChangeArrowheads="1"/>
          </p:cNvSpPr>
          <p:nvPr/>
        </p:nvSpPr>
        <p:spPr bwMode="auto">
          <a:xfrm>
            <a:off x="6977063" y="4597326"/>
            <a:ext cx="304800" cy="3048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85054" name="Oval 30"/>
          <p:cNvSpPr>
            <a:spLocks noChangeArrowheads="1"/>
          </p:cNvSpPr>
          <p:nvPr/>
        </p:nvSpPr>
        <p:spPr bwMode="auto">
          <a:xfrm>
            <a:off x="7434263" y="5587926"/>
            <a:ext cx="304800" cy="3048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85055" name="Oval 31"/>
          <p:cNvSpPr>
            <a:spLocks noChangeArrowheads="1"/>
          </p:cNvSpPr>
          <p:nvPr/>
        </p:nvSpPr>
        <p:spPr bwMode="auto">
          <a:xfrm>
            <a:off x="6824663" y="5283126"/>
            <a:ext cx="304800" cy="3048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85056" name="Oval 32"/>
          <p:cNvSpPr>
            <a:spLocks noChangeArrowheads="1"/>
          </p:cNvSpPr>
          <p:nvPr/>
        </p:nvSpPr>
        <p:spPr bwMode="auto">
          <a:xfrm>
            <a:off x="7967663" y="5206926"/>
            <a:ext cx="304800" cy="3048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85057" name="Oval 33"/>
          <p:cNvSpPr>
            <a:spLocks noChangeArrowheads="1"/>
          </p:cNvSpPr>
          <p:nvPr/>
        </p:nvSpPr>
        <p:spPr bwMode="auto">
          <a:xfrm>
            <a:off x="7739063" y="4597326"/>
            <a:ext cx="304800" cy="3048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7" name="Rectangle 3"/>
          <p:cNvSpPr txBox="1">
            <a:spLocks noChangeArrowheads="1"/>
          </p:cNvSpPr>
          <p:nvPr/>
        </p:nvSpPr>
        <p:spPr bwMode="auto">
          <a:xfrm>
            <a:off x="539552" y="1412776"/>
            <a:ext cx="6264696" cy="2376264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0"/>
          </a:gradFill>
          <a:ln w="19050">
            <a:solidFill>
              <a:srgbClr val="990033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err="1" smtClean="0">
                <a:solidFill>
                  <a:srgbClr val="006600"/>
                </a:solidFill>
              </a:rPr>
              <a:t>EnumMaxcliq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dirty="0" smtClean="0"/>
              <a:t>(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K</a:t>
            </a:r>
            <a:r>
              <a:rPr lang="en-US" altLang="ja-JP" sz="2400" dirty="0" smtClean="0"/>
              <a:t>)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</a:p>
          <a:p>
            <a:pPr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1.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="1" dirty="0" smtClean="0"/>
              <a:t> output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K</a:t>
            </a:r>
          </a:p>
          <a:p>
            <a:pPr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2.  </a:t>
            </a:r>
            <a:r>
              <a:rPr lang="en-US" altLang="ja-JP" sz="2400" b="1" dirty="0" smtClean="0"/>
              <a:t>for </a:t>
            </a:r>
            <a:r>
              <a:rPr lang="en-US" altLang="ja-JP" sz="2400" dirty="0" smtClean="0"/>
              <a:t>each</a:t>
            </a:r>
            <a:r>
              <a:rPr lang="en-US" altLang="ja-JP" sz="2400" b="1" dirty="0" smtClean="0"/>
              <a:t> </a:t>
            </a:r>
            <a:r>
              <a:rPr lang="en-US" altLang="ja-JP" sz="2400" dirty="0" smtClean="0"/>
              <a:t>vertex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v </a:t>
            </a:r>
            <a:r>
              <a:rPr lang="en-US" altLang="ja-JP" sz="2400" dirty="0" smtClean="0"/>
              <a:t>not in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K</a:t>
            </a:r>
          </a:p>
          <a:p>
            <a:pPr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3.    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K’ := K[v]     </a:t>
            </a:r>
            <a:r>
              <a:rPr lang="en-US" altLang="ja-JP" sz="2400" dirty="0" smtClean="0"/>
              <a:t>(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= C( K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∩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N(v)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∪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v ) </a:t>
            </a:r>
            <a:r>
              <a:rPr lang="en-US" altLang="ja-JP" sz="2400" dirty="0" smtClean="0"/>
              <a:t>)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4.     </a:t>
            </a:r>
            <a:r>
              <a:rPr lang="en-US" altLang="ja-JP" sz="2400" b="1" dirty="0" smtClean="0"/>
              <a:t>if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P(K’) = K</a:t>
            </a:r>
            <a:r>
              <a:rPr lang="en-US" altLang="ja-JP" sz="2400" dirty="0" smtClean="0"/>
              <a:t> </a:t>
            </a:r>
            <a:r>
              <a:rPr lang="en-US" altLang="ja-JP" sz="2400" b="1" dirty="0" smtClean="0"/>
              <a:t>then call </a:t>
            </a:r>
            <a:r>
              <a:rPr lang="en-US" altLang="ja-JP" sz="2400" b="1" dirty="0" err="1" smtClean="0">
                <a:solidFill>
                  <a:srgbClr val="006600"/>
                </a:solidFill>
              </a:rPr>
              <a:t>EnumMaxcliq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dirty="0" smtClean="0"/>
              <a:t>(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K</a:t>
            </a:r>
            <a:r>
              <a:rPr lang="en-US" altLang="ja-JP" sz="2400" dirty="0" smtClean="0"/>
              <a:t>)</a:t>
            </a:r>
          </a:p>
          <a:p>
            <a:pPr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5. </a:t>
            </a:r>
            <a:r>
              <a:rPr lang="en-US" altLang="ja-JP" sz="2400" b="1" dirty="0" smtClean="0"/>
              <a:t> end for</a:t>
            </a:r>
          </a:p>
          <a:p>
            <a:pPr>
              <a:defRPr/>
            </a:pPr>
            <a:endParaRPr lang="ja-JP" alt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971068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4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Example</a:t>
            </a:r>
            <a:endParaRPr lang="ja-JP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02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52513"/>
            <a:ext cx="8736013" cy="1655762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 </a:t>
            </a:r>
            <a:r>
              <a:rPr lang="en-US" altLang="ja-JP" sz="2400" dirty="0" smtClean="0"/>
              <a:t>The parent-child relation on the left graph</a:t>
            </a:r>
          </a:p>
          <a:p>
            <a:pPr>
              <a:buFontTx/>
              <a:buNone/>
            </a:pPr>
            <a:endParaRPr lang="en-US" altLang="ja-JP" sz="2400" dirty="0" smtClean="0"/>
          </a:p>
        </p:txBody>
      </p:sp>
      <p:sp>
        <p:nvSpPr>
          <p:cNvPr id="402458" name="Line 26"/>
          <p:cNvSpPr>
            <a:spLocks noChangeShapeType="1"/>
          </p:cNvSpPr>
          <p:nvPr/>
        </p:nvSpPr>
        <p:spPr bwMode="auto">
          <a:xfrm flipV="1">
            <a:off x="2195513" y="4895601"/>
            <a:ext cx="1223962" cy="730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402459" name="Line 27"/>
          <p:cNvSpPr>
            <a:spLocks noChangeShapeType="1"/>
          </p:cNvSpPr>
          <p:nvPr/>
        </p:nvSpPr>
        <p:spPr bwMode="auto">
          <a:xfrm flipH="1">
            <a:off x="971550" y="3960563"/>
            <a:ext cx="736600" cy="10795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402460" name="Line 28"/>
          <p:cNvSpPr>
            <a:spLocks noChangeShapeType="1"/>
          </p:cNvSpPr>
          <p:nvPr/>
        </p:nvSpPr>
        <p:spPr bwMode="auto">
          <a:xfrm>
            <a:off x="2681288" y="4570163"/>
            <a:ext cx="698500" cy="3254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402461" name="Line 29"/>
          <p:cNvSpPr>
            <a:spLocks noChangeShapeType="1"/>
          </p:cNvSpPr>
          <p:nvPr/>
        </p:nvSpPr>
        <p:spPr bwMode="auto">
          <a:xfrm>
            <a:off x="2452688" y="3960563"/>
            <a:ext cx="990600" cy="2127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402462" name="Line 30"/>
          <p:cNvSpPr>
            <a:spLocks noChangeShapeType="1"/>
          </p:cNvSpPr>
          <p:nvPr/>
        </p:nvSpPr>
        <p:spPr bwMode="auto">
          <a:xfrm flipV="1">
            <a:off x="1003300" y="4646363"/>
            <a:ext cx="534988" cy="3937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402463" name="Line 31"/>
          <p:cNvSpPr>
            <a:spLocks noChangeShapeType="1"/>
          </p:cNvSpPr>
          <p:nvPr/>
        </p:nvSpPr>
        <p:spPr bwMode="auto">
          <a:xfrm>
            <a:off x="827088" y="3816101"/>
            <a:ext cx="712787" cy="863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402464" name="Line 32"/>
          <p:cNvSpPr>
            <a:spLocks noChangeShapeType="1"/>
          </p:cNvSpPr>
          <p:nvPr/>
        </p:nvSpPr>
        <p:spPr bwMode="auto">
          <a:xfrm flipV="1">
            <a:off x="2452688" y="3579563"/>
            <a:ext cx="5334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402465" name="Line 33"/>
          <p:cNvSpPr>
            <a:spLocks noChangeShapeType="1"/>
          </p:cNvSpPr>
          <p:nvPr/>
        </p:nvSpPr>
        <p:spPr bwMode="auto">
          <a:xfrm flipH="1">
            <a:off x="539750" y="3960563"/>
            <a:ext cx="1150938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402466" name="Line 34"/>
          <p:cNvSpPr>
            <a:spLocks noChangeShapeType="1"/>
          </p:cNvSpPr>
          <p:nvPr/>
        </p:nvSpPr>
        <p:spPr bwMode="auto">
          <a:xfrm>
            <a:off x="611188" y="4463801"/>
            <a:ext cx="936625" cy="2159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402467" name="Line 35"/>
          <p:cNvSpPr>
            <a:spLocks noChangeShapeType="1"/>
          </p:cNvSpPr>
          <p:nvPr/>
        </p:nvSpPr>
        <p:spPr bwMode="auto">
          <a:xfrm flipH="1">
            <a:off x="2147888" y="3960563"/>
            <a:ext cx="304800" cy="990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402468" name="Line 36"/>
          <p:cNvSpPr>
            <a:spLocks noChangeShapeType="1"/>
          </p:cNvSpPr>
          <p:nvPr/>
        </p:nvSpPr>
        <p:spPr bwMode="auto">
          <a:xfrm>
            <a:off x="539750" y="4463801"/>
            <a:ext cx="431800" cy="6143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402469" name="Line 37"/>
          <p:cNvSpPr>
            <a:spLocks noChangeShapeType="1"/>
          </p:cNvSpPr>
          <p:nvPr/>
        </p:nvSpPr>
        <p:spPr bwMode="auto">
          <a:xfrm flipH="1" flipV="1">
            <a:off x="827088" y="3743076"/>
            <a:ext cx="144462" cy="13017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402470" name="Line 38"/>
          <p:cNvSpPr>
            <a:spLocks noChangeShapeType="1"/>
          </p:cNvSpPr>
          <p:nvPr/>
        </p:nvSpPr>
        <p:spPr bwMode="auto">
          <a:xfrm flipV="1">
            <a:off x="2147888" y="4570163"/>
            <a:ext cx="5334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402471" name="Line 39"/>
          <p:cNvSpPr>
            <a:spLocks noChangeShapeType="1"/>
          </p:cNvSpPr>
          <p:nvPr/>
        </p:nvSpPr>
        <p:spPr bwMode="auto">
          <a:xfrm>
            <a:off x="1538288" y="4646363"/>
            <a:ext cx="60960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402472" name="Line 40"/>
          <p:cNvSpPr>
            <a:spLocks noChangeShapeType="1"/>
          </p:cNvSpPr>
          <p:nvPr/>
        </p:nvSpPr>
        <p:spPr bwMode="auto">
          <a:xfrm flipH="1">
            <a:off x="1538288" y="3960563"/>
            <a:ext cx="15240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402473" name="Line 41"/>
          <p:cNvSpPr>
            <a:spLocks noChangeShapeType="1"/>
          </p:cNvSpPr>
          <p:nvPr/>
        </p:nvSpPr>
        <p:spPr bwMode="auto">
          <a:xfrm>
            <a:off x="827088" y="3816101"/>
            <a:ext cx="906462" cy="1444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402474" name="Line 42"/>
          <p:cNvSpPr>
            <a:spLocks noChangeShapeType="1"/>
          </p:cNvSpPr>
          <p:nvPr/>
        </p:nvSpPr>
        <p:spPr bwMode="auto">
          <a:xfrm>
            <a:off x="2452688" y="3960563"/>
            <a:ext cx="2286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402475" name="Oval 43"/>
          <p:cNvSpPr>
            <a:spLocks noChangeArrowheads="1"/>
          </p:cNvSpPr>
          <p:nvPr/>
        </p:nvSpPr>
        <p:spPr bwMode="auto">
          <a:xfrm>
            <a:off x="2300288" y="3808163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0" tIns="0" rIns="0" bIns="0" anchor="ctr"/>
          <a:lstStyle/>
          <a:p>
            <a:pPr algn="ctr"/>
            <a:r>
              <a:rPr lang="en-US" altLang="ja-JP" dirty="0" smtClean="0"/>
              <a:t>4</a:t>
            </a:r>
            <a:endParaRPr lang="ja-JP" altLang="en-US" dirty="0"/>
          </a:p>
        </p:txBody>
      </p:sp>
      <p:sp>
        <p:nvSpPr>
          <p:cNvPr id="402476" name="Line 44"/>
          <p:cNvSpPr>
            <a:spLocks noChangeShapeType="1"/>
          </p:cNvSpPr>
          <p:nvPr/>
        </p:nvSpPr>
        <p:spPr bwMode="auto">
          <a:xfrm flipH="1">
            <a:off x="547688" y="3868488"/>
            <a:ext cx="304800" cy="533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402477" name="Line 45"/>
          <p:cNvSpPr>
            <a:spLocks noChangeShapeType="1"/>
          </p:cNvSpPr>
          <p:nvPr/>
        </p:nvSpPr>
        <p:spPr bwMode="auto">
          <a:xfrm flipV="1">
            <a:off x="3379788" y="4176463"/>
            <a:ext cx="71437" cy="7191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402478" name="Line 46"/>
          <p:cNvSpPr>
            <a:spLocks noChangeShapeType="1"/>
          </p:cNvSpPr>
          <p:nvPr/>
        </p:nvSpPr>
        <p:spPr bwMode="auto">
          <a:xfrm flipV="1">
            <a:off x="2659063" y="4176463"/>
            <a:ext cx="792162" cy="3603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402479" name="Line 47"/>
          <p:cNvSpPr>
            <a:spLocks noChangeShapeType="1"/>
          </p:cNvSpPr>
          <p:nvPr/>
        </p:nvSpPr>
        <p:spPr bwMode="auto">
          <a:xfrm flipH="1" flipV="1">
            <a:off x="3090863" y="3600201"/>
            <a:ext cx="360362" cy="5746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402480" name="Line 48"/>
          <p:cNvSpPr>
            <a:spLocks noChangeShapeType="1"/>
          </p:cNvSpPr>
          <p:nvPr/>
        </p:nvSpPr>
        <p:spPr bwMode="auto">
          <a:xfrm flipH="1" flipV="1">
            <a:off x="2082800" y="3311276"/>
            <a:ext cx="100965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402481" name="Line 49"/>
          <p:cNvSpPr>
            <a:spLocks noChangeShapeType="1"/>
          </p:cNvSpPr>
          <p:nvPr/>
        </p:nvSpPr>
        <p:spPr bwMode="auto">
          <a:xfrm flipH="1">
            <a:off x="858838" y="3311276"/>
            <a:ext cx="1223962" cy="5048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402482" name="Line 50"/>
          <p:cNvSpPr>
            <a:spLocks noChangeShapeType="1"/>
          </p:cNvSpPr>
          <p:nvPr/>
        </p:nvSpPr>
        <p:spPr bwMode="auto">
          <a:xfrm flipH="1">
            <a:off x="1724025" y="3311276"/>
            <a:ext cx="358775" cy="6492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402483" name="Line 51"/>
          <p:cNvSpPr>
            <a:spLocks noChangeShapeType="1"/>
          </p:cNvSpPr>
          <p:nvPr/>
        </p:nvSpPr>
        <p:spPr bwMode="auto">
          <a:xfrm flipH="1">
            <a:off x="2659063" y="3600201"/>
            <a:ext cx="431800" cy="9366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402484" name="Freeform 52"/>
          <p:cNvSpPr>
            <a:spLocks/>
          </p:cNvSpPr>
          <p:nvPr/>
        </p:nvSpPr>
        <p:spPr bwMode="auto">
          <a:xfrm>
            <a:off x="1003300" y="4895601"/>
            <a:ext cx="2376488" cy="504825"/>
          </a:xfrm>
          <a:custGeom>
            <a:avLst/>
            <a:gdLst/>
            <a:ahLst/>
            <a:cxnLst>
              <a:cxn ang="0">
                <a:pos x="0" y="91"/>
              </a:cxn>
              <a:cxn ang="0">
                <a:pos x="454" y="273"/>
              </a:cxn>
              <a:cxn ang="0">
                <a:pos x="1225" y="273"/>
              </a:cxn>
              <a:cxn ang="0">
                <a:pos x="1497" y="0"/>
              </a:cxn>
            </a:cxnLst>
            <a:rect l="0" t="0" r="r" b="b"/>
            <a:pathLst>
              <a:path w="1497" h="318">
                <a:moveTo>
                  <a:pt x="0" y="91"/>
                </a:moveTo>
                <a:cubicBezTo>
                  <a:pt x="125" y="167"/>
                  <a:pt x="250" y="243"/>
                  <a:pt x="454" y="273"/>
                </a:cubicBezTo>
                <a:cubicBezTo>
                  <a:pt x="658" y="303"/>
                  <a:pt x="1051" y="318"/>
                  <a:pt x="1225" y="273"/>
                </a:cubicBezTo>
                <a:cubicBezTo>
                  <a:pt x="1399" y="228"/>
                  <a:pt x="1448" y="114"/>
                  <a:pt x="1497" y="0"/>
                </a:cubicBez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402485" name="Oval 53"/>
          <p:cNvSpPr>
            <a:spLocks noChangeArrowheads="1"/>
          </p:cNvSpPr>
          <p:nvPr/>
        </p:nvSpPr>
        <p:spPr bwMode="auto">
          <a:xfrm>
            <a:off x="1538288" y="3808163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0" tIns="0" rIns="0" bIns="0" anchor="ctr"/>
          <a:lstStyle/>
          <a:p>
            <a:pPr algn="ctr"/>
            <a:r>
              <a:rPr lang="en-US" altLang="ja-JP" dirty="0" smtClean="0"/>
              <a:t>5</a:t>
            </a:r>
            <a:endParaRPr lang="ja-JP" altLang="en-US" dirty="0"/>
          </a:p>
        </p:txBody>
      </p:sp>
      <p:sp>
        <p:nvSpPr>
          <p:cNvPr id="402486" name="Oval 54"/>
          <p:cNvSpPr>
            <a:spLocks noChangeArrowheads="1"/>
          </p:cNvSpPr>
          <p:nvPr/>
        </p:nvSpPr>
        <p:spPr bwMode="auto">
          <a:xfrm>
            <a:off x="1995488" y="4806701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0" tIns="0" rIns="0" bIns="0" anchor="ctr"/>
          <a:lstStyle/>
          <a:p>
            <a:pPr algn="ctr"/>
            <a:r>
              <a:rPr lang="en-US" altLang="ja-JP" sz="1800" dirty="0" smtClean="0"/>
              <a:t>11</a:t>
            </a:r>
            <a:endParaRPr lang="en-US" altLang="ja-JP" sz="1800" dirty="0"/>
          </a:p>
        </p:txBody>
      </p:sp>
      <p:sp>
        <p:nvSpPr>
          <p:cNvPr id="402487" name="Oval 55"/>
          <p:cNvSpPr>
            <a:spLocks noChangeArrowheads="1"/>
          </p:cNvSpPr>
          <p:nvPr/>
        </p:nvSpPr>
        <p:spPr bwMode="auto">
          <a:xfrm>
            <a:off x="1385888" y="4493963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0" tIns="0" rIns="0" bIns="0" anchor="ctr"/>
          <a:lstStyle/>
          <a:p>
            <a:pPr algn="ctr"/>
            <a:r>
              <a:rPr lang="en-US" altLang="ja-JP" dirty="0" smtClean="0"/>
              <a:t>9</a:t>
            </a:r>
            <a:endParaRPr lang="ja-JP" altLang="en-US" dirty="0"/>
          </a:p>
        </p:txBody>
      </p:sp>
      <p:sp>
        <p:nvSpPr>
          <p:cNvPr id="402488" name="Oval 56"/>
          <p:cNvSpPr>
            <a:spLocks noChangeArrowheads="1"/>
          </p:cNvSpPr>
          <p:nvPr/>
        </p:nvSpPr>
        <p:spPr bwMode="auto">
          <a:xfrm>
            <a:off x="2528888" y="4417763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0" tIns="0" rIns="0" bIns="0" anchor="ctr"/>
          <a:lstStyle/>
          <a:p>
            <a:pPr algn="ctr"/>
            <a:r>
              <a:rPr lang="en-US" altLang="ja-JP" dirty="0" smtClean="0"/>
              <a:t>8</a:t>
            </a:r>
            <a:endParaRPr lang="ja-JP" altLang="en-US" dirty="0"/>
          </a:p>
        </p:txBody>
      </p:sp>
      <p:sp>
        <p:nvSpPr>
          <p:cNvPr id="402489" name="Oval 57"/>
          <p:cNvSpPr>
            <a:spLocks noChangeArrowheads="1"/>
          </p:cNvSpPr>
          <p:nvPr/>
        </p:nvSpPr>
        <p:spPr bwMode="auto">
          <a:xfrm>
            <a:off x="395288" y="4265363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0" tIns="0" rIns="0" bIns="0" anchor="ctr"/>
          <a:lstStyle/>
          <a:p>
            <a:pPr algn="ctr"/>
            <a:r>
              <a:rPr lang="en-US" altLang="ja-JP" dirty="0" smtClean="0"/>
              <a:t>7</a:t>
            </a:r>
            <a:endParaRPr lang="ja-JP" altLang="en-US" dirty="0"/>
          </a:p>
        </p:txBody>
      </p:sp>
      <p:sp>
        <p:nvSpPr>
          <p:cNvPr id="402490" name="Oval 58"/>
          <p:cNvSpPr>
            <a:spLocks noChangeArrowheads="1"/>
          </p:cNvSpPr>
          <p:nvPr/>
        </p:nvSpPr>
        <p:spPr bwMode="auto">
          <a:xfrm>
            <a:off x="3290888" y="4032001"/>
            <a:ext cx="304800" cy="293687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0" tIns="0" rIns="0" bIns="0" anchor="ctr"/>
          <a:lstStyle/>
          <a:p>
            <a:pPr algn="ctr"/>
            <a:r>
              <a:rPr lang="en-US" altLang="ja-JP" dirty="0" smtClean="0"/>
              <a:t>6</a:t>
            </a:r>
            <a:endParaRPr lang="ja-JP" altLang="en-US" dirty="0"/>
          </a:p>
        </p:txBody>
      </p:sp>
      <p:sp>
        <p:nvSpPr>
          <p:cNvPr id="402491" name="Oval 59"/>
          <p:cNvSpPr>
            <a:spLocks noChangeArrowheads="1"/>
          </p:cNvSpPr>
          <p:nvPr/>
        </p:nvSpPr>
        <p:spPr bwMode="auto">
          <a:xfrm>
            <a:off x="715963" y="3655763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0" tIns="0" rIns="0" bIns="0" anchor="ctr"/>
          <a:lstStyle/>
          <a:p>
            <a:pPr algn="ctr"/>
            <a:r>
              <a:rPr lang="en-US" altLang="ja-JP" dirty="0" smtClean="0"/>
              <a:t>3</a:t>
            </a:r>
            <a:endParaRPr lang="ja-JP" altLang="en-US" dirty="0"/>
          </a:p>
        </p:txBody>
      </p:sp>
      <p:sp>
        <p:nvSpPr>
          <p:cNvPr id="402492" name="Oval 60"/>
          <p:cNvSpPr>
            <a:spLocks noChangeArrowheads="1"/>
          </p:cNvSpPr>
          <p:nvPr/>
        </p:nvSpPr>
        <p:spPr bwMode="auto">
          <a:xfrm>
            <a:off x="1939925" y="3168401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0" tIns="0" rIns="0" bIns="0" anchor="ctr"/>
          <a:lstStyle/>
          <a:p>
            <a:pPr algn="ctr"/>
            <a:r>
              <a:rPr lang="en-US" altLang="ja-JP" dirty="0" smtClean="0"/>
              <a:t>1</a:t>
            </a:r>
            <a:endParaRPr lang="ja-JP" altLang="en-US" dirty="0"/>
          </a:p>
        </p:txBody>
      </p:sp>
      <p:sp>
        <p:nvSpPr>
          <p:cNvPr id="402493" name="Oval 61"/>
          <p:cNvSpPr>
            <a:spLocks noChangeArrowheads="1"/>
          </p:cNvSpPr>
          <p:nvPr/>
        </p:nvSpPr>
        <p:spPr bwMode="auto">
          <a:xfrm>
            <a:off x="2930525" y="3439863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0" tIns="0" rIns="0" bIns="0" anchor="ctr"/>
          <a:lstStyle/>
          <a:p>
            <a:pPr algn="ctr"/>
            <a:r>
              <a:rPr lang="en-US" altLang="ja-JP" dirty="0" smtClean="0"/>
              <a:t>2</a:t>
            </a:r>
            <a:endParaRPr lang="ja-JP" altLang="en-US" dirty="0"/>
          </a:p>
        </p:txBody>
      </p:sp>
      <p:sp>
        <p:nvSpPr>
          <p:cNvPr id="402494" name="Oval 62"/>
          <p:cNvSpPr>
            <a:spLocks noChangeArrowheads="1"/>
          </p:cNvSpPr>
          <p:nvPr/>
        </p:nvSpPr>
        <p:spPr bwMode="auto">
          <a:xfrm>
            <a:off x="3235325" y="4735263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0" tIns="0" rIns="0" bIns="0" anchor="ctr"/>
          <a:lstStyle/>
          <a:p>
            <a:pPr algn="ctr"/>
            <a:r>
              <a:rPr lang="en-US" altLang="ja-JP" sz="1800" dirty="0" smtClean="0"/>
              <a:t>10</a:t>
            </a:r>
            <a:endParaRPr lang="en-US" altLang="ja-JP" sz="1800" dirty="0"/>
          </a:p>
        </p:txBody>
      </p:sp>
      <p:sp>
        <p:nvSpPr>
          <p:cNvPr id="402495" name="Oval 63"/>
          <p:cNvSpPr>
            <a:spLocks noChangeArrowheads="1"/>
          </p:cNvSpPr>
          <p:nvPr/>
        </p:nvSpPr>
        <p:spPr bwMode="auto">
          <a:xfrm>
            <a:off x="842963" y="4879726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0" tIns="0" rIns="0" bIns="0" anchor="ctr"/>
          <a:lstStyle/>
          <a:p>
            <a:pPr algn="ctr"/>
            <a:r>
              <a:rPr lang="en-US" altLang="ja-JP" sz="1800" dirty="0" smtClean="0"/>
              <a:t>12</a:t>
            </a:r>
            <a:endParaRPr lang="en-US" altLang="ja-JP" sz="1800" dirty="0"/>
          </a:p>
        </p:txBody>
      </p:sp>
      <p:sp>
        <p:nvSpPr>
          <p:cNvPr id="402497" name="Text Box 65"/>
          <p:cNvSpPr txBox="1">
            <a:spLocks noChangeArrowheads="1"/>
          </p:cNvSpPr>
          <p:nvPr/>
        </p:nvSpPr>
        <p:spPr bwMode="auto">
          <a:xfrm>
            <a:off x="6448857" y="2016025"/>
            <a:ext cx="643423" cy="463846"/>
          </a:xfrm>
          <a:prstGeom prst="rect">
            <a:avLst/>
          </a:prstGeom>
          <a:solidFill>
            <a:schemeClr val="bg1"/>
          </a:solidFill>
          <a:ln w="19050" algn="ctr">
            <a:solidFill>
              <a:srgbClr val="008000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dirty="0" smtClean="0"/>
              <a:t>1, 2</a:t>
            </a:r>
            <a:endParaRPr lang="ja-JP" altLang="en-US" dirty="0"/>
          </a:p>
        </p:txBody>
      </p:sp>
      <p:sp>
        <p:nvSpPr>
          <p:cNvPr id="402498" name="Text Box 66"/>
          <p:cNvSpPr txBox="1">
            <a:spLocks noChangeArrowheads="1"/>
          </p:cNvSpPr>
          <p:nvPr/>
        </p:nvSpPr>
        <p:spPr bwMode="auto">
          <a:xfrm>
            <a:off x="4741863" y="2908200"/>
            <a:ext cx="951199" cy="463846"/>
          </a:xfrm>
          <a:prstGeom prst="rect">
            <a:avLst/>
          </a:prstGeom>
          <a:solidFill>
            <a:schemeClr val="bg1"/>
          </a:solidFill>
          <a:ln w="19050" algn="ctr">
            <a:solidFill>
              <a:srgbClr val="008000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dirty="0" smtClean="0"/>
              <a:t>1, 3, 5</a:t>
            </a:r>
            <a:endParaRPr lang="ja-JP" altLang="en-US" dirty="0"/>
          </a:p>
        </p:txBody>
      </p:sp>
      <p:sp>
        <p:nvSpPr>
          <p:cNvPr id="402500" name="Line 68"/>
          <p:cNvSpPr>
            <a:spLocks noChangeShapeType="1"/>
          </p:cNvSpPr>
          <p:nvPr/>
        </p:nvSpPr>
        <p:spPr bwMode="auto">
          <a:xfrm flipH="1">
            <a:off x="5508625" y="2520850"/>
            <a:ext cx="719138" cy="2873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402501" name="Text Box 69"/>
          <p:cNvSpPr txBox="1">
            <a:spLocks noChangeArrowheads="1"/>
          </p:cNvSpPr>
          <p:nvPr/>
        </p:nvSpPr>
        <p:spPr bwMode="auto">
          <a:xfrm>
            <a:off x="5587826" y="2304082"/>
            <a:ext cx="335646" cy="463846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b="1" dirty="0" smtClean="0">
                <a:solidFill>
                  <a:schemeClr val="accent2"/>
                </a:solidFill>
              </a:rPr>
              <a:t>3</a:t>
            </a:r>
            <a:endParaRPr lang="ja-JP" altLang="en-US" b="1" dirty="0">
              <a:solidFill>
                <a:schemeClr val="accent2"/>
              </a:solidFill>
            </a:endParaRPr>
          </a:p>
        </p:txBody>
      </p:sp>
      <p:sp>
        <p:nvSpPr>
          <p:cNvPr id="402502" name="Text Box 70"/>
          <p:cNvSpPr txBox="1">
            <a:spLocks noChangeArrowheads="1"/>
          </p:cNvSpPr>
          <p:nvPr/>
        </p:nvSpPr>
        <p:spPr bwMode="auto">
          <a:xfrm>
            <a:off x="4065588" y="4176613"/>
            <a:ext cx="1720641" cy="463846"/>
          </a:xfrm>
          <a:prstGeom prst="rect">
            <a:avLst/>
          </a:prstGeom>
          <a:solidFill>
            <a:schemeClr val="bg1"/>
          </a:solidFill>
          <a:ln w="19050" algn="ctr">
            <a:solidFill>
              <a:srgbClr val="008000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dirty="0" smtClean="0"/>
              <a:t>3, 5, 7, 9, 12</a:t>
            </a:r>
            <a:endParaRPr lang="en-US" altLang="ja-JP" dirty="0"/>
          </a:p>
        </p:txBody>
      </p:sp>
      <p:sp>
        <p:nvSpPr>
          <p:cNvPr id="402503" name="Line 71"/>
          <p:cNvSpPr>
            <a:spLocks noChangeShapeType="1"/>
          </p:cNvSpPr>
          <p:nvPr/>
        </p:nvSpPr>
        <p:spPr bwMode="auto">
          <a:xfrm flipH="1">
            <a:off x="4859338" y="3455888"/>
            <a:ext cx="360362" cy="6477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402504" name="Text Box 72"/>
          <p:cNvSpPr txBox="1">
            <a:spLocks noChangeArrowheads="1"/>
          </p:cNvSpPr>
          <p:nvPr/>
        </p:nvSpPr>
        <p:spPr bwMode="auto">
          <a:xfrm>
            <a:off x="4651201" y="3528913"/>
            <a:ext cx="335646" cy="463846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b="1" dirty="0" smtClean="0">
                <a:solidFill>
                  <a:schemeClr val="accent2"/>
                </a:solidFill>
              </a:rPr>
              <a:t>7</a:t>
            </a:r>
            <a:endParaRPr lang="ja-JP" altLang="en-US" b="1" dirty="0">
              <a:solidFill>
                <a:schemeClr val="accent2"/>
              </a:solidFill>
            </a:endParaRPr>
          </a:p>
        </p:txBody>
      </p:sp>
      <p:sp>
        <p:nvSpPr>
          <p:cNvPr id="402505" name="Text Box 73"/>
          <p:cNvSpPr txBox="1">
            <a:spLocks noChangeArrowheads="1"/>
          </p:cNvSpPr>
          <p:nvPr/>
        </p:nvSpPr>
        <p:spPr bwMode="auto">
          <a:xfrm>
            <a:off x="4138613" y="5500588"/>
            <a:ext cx="785898" cy="463846"/>
          </a:xfrm>
          <a:prstGeom prst="rect">
            <a:avLst/>
          </a:prstGeom>
          <a:solidFill>
            <a:schemeClr val="bg1"/>
          </a:solidFill>
          <a:ln w="19050" algn="ctr">
            <a:solidFill>
              <a:srgbClr val="008000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dirty="0" smtClean="0"/>
              <a:t>9, 11</a:t>
            </a:r>
            <a:endParaRPr lang="ja-JP" altLang="en-US" dirty="0"/>
          </a:p>
        </p:txBody>
      </p:sp>
      <p:sp>
        <p:nvSpPr>
          <p:cNvPr id="402506" name="Line 74"/>
          <p:cNvSpPr>
            <a:spLocks noChangeShapeType="1"/>
          </p:cNvSpPr>
          <p:nvPr/>
        </p:nvSpPr>
        <p:spPr bwMode="auto">
          <a:xfrm flipH="1">
            <a:off x="4572000" y="4752875"/>
            <a:ext cx="360363" cy="6477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402507" name="Text Box 75"/>
          <p:cNvSpPr txBox="1">
            <a:spLocks noChangeArrowheads="1"/>
          </p:cNvSpPr>
          <p:nvPr/>
        </p:nvSpPr>
        <p:spPr bwMode="auto">
          <a:xfrm>
            <a:off x="4211960" y="4895750"/>
            <a:ext cx="472543" cy="463846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b="1" dirty="0" smtClean="0">
                <a:solidFill>
                  <a:schemeClr val="accent2"/>
                </a:solidFill>
              </a:rPr>
              <a:t>11</a:t>
            </a:r>
            <a:endParaRPr lang="en-US" altLang="ja-JP" b="1" dirty="0">
              <a:solidFill>
                <a:schemeClr val="accent2"/>
              </a:solidFill>
            </a:endParaRPr>
          </a:p>
        </p:txBody>
      </p:sp>
      <p:sp>
        <p:nvSpPr>
          <p:cNvPr id="402510" name="Text Box 78"/>
          <p:cNvSpPr txBox="1">
            <a:spLocks noChangeArrowheads="1"/>
          </p:cNvSpPr>
          <p:nvPr/>
        </p:nvSpPr>
        <p:spPr bwMode="auto">
          <a:xfrm>
            <a:off x="7083425" y="2908200"/>
            <a:ext cx="1258976" cy="463846"/>
          </a:xfrm>
          <a:prstGeom prst="rect">
            <a:avLst/>
          </a:prstGeom>
          <a:solidFill>
            <a:schemeClr val="bg1"/>
          </a:solidFill>
          <a:ln w="19050" algn="ctr">
            <a:solidFill>
              <a:srgbClr val="008000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dirty="0" smtClean="0"/>
              <a:t>2, 4, 6, 8</a:t>
            </a:r>
            <a:endParaRPr lang="ja-JP" altLang="en-US" dirty="0"/>
          </a:p>
        </p:txBody>
      </p:sp>
      <p:sp>
        <p:nvSpPr>
          <p:cNvPr id="402511" name="Line 79"/>
          <p:cNvSpPr>
            <a:spLocks noChangeShapeType="1"/>
          </p:cNvSpPr>
          <p:nvPr/>
        </p:nvSpPr>
        <p:spPr bwMode="auto">
          <a:xfrm>
            <a:off x="7308850" y="2376388"/>
            <a:ext cx="720725" cy="4587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402512" name="Text Box 80"/>
          <p:cNvSpPr txBox="1">
            <a:spLocks noChangeArrowheads="1"/>
          </p:cNvSpPr>
          <p:nvPr/>
        </p:nvSpPr>
        <p:spPr bwMode="auto">
          <a:xfrm>
            <a:off x="7672388" y="2304082"/>
            <a:ext cx="335646" cy="463846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b="1" dirty="0" smtClean="0">
                <a:solidFill>
                  <a:schemeClr val="accent2"/>
                </a:solidFill>
              </a:rPr>
              <a:t>4</a:t>
            </a:r>
            <a:endParaRPr lang="ja-JP" altLang="en-US" b="1" dirty="0">
              <a:solidFill>
                <a:schemeClr val="accent2"/>
              </a:solidFill>
            </a:endParaRPr>
          </a:p>
        </p:txBody>
      </p:sp>
      <p:sp>
        <p:nvSpPr>
          <p:cNvPr id="402513" name="Text Box 81"/>
          <p:cNvSpPr txBox="1">
            <a:spLocks noChangeArrowheads="1"/>
          </p:cNvSpPr>
          <p:nvPr/>
        </p:nvSpPr>
        <p:spPr bwMode="auto">
          <a:xfrm>
            <a:off x="6300788" y="4248050"/>
            <a:ext cx="1105088" cy="463846"/>
          </a:xfrm>
          <a:prstGeom prst="rect">
            <a:avLst/>
          </a:prstGeom>
          <a:solidFill>
            <a:schemeClr val="bg1"/>
          </a:solidFill>
          <a:ln w="19050" algn="ctr">
            <a:solidFill>
              <a:srgbClr val="008000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dirty="0" smtClean="0"/>
              <a:t>6, 8, 10</a:t>
            </a:r>
            <a:endParaRPr lang="en-US" altLang="ja-JP" dirty="0"/>
          </a:p>
        </p:txBody>
      </p:sp>
      <p:sp>
        <p:nvSpPr>
          <p:cNvPr id="402514" name="Line 82"/>
          <p:cNvSpPr>
            <a:spLocks noChangeShapeType="1"/>
          </p:cNvSpPr>
          <p:nvPr/>
        </p:nvSpPr>
        <p:spPr bwMode="auto">
          <a:xfrm flipH="1">
            <a:off x="7019925" y="3528913"/>
            <a:ext cx="360363" cy="6477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402515" name="Text Box 83"/>
          <p:cNvSpPr txBox="1">
            <a:spLocks noChangeArrowheads="1"/>
          </p:cNvSpPr>
          <p:nvPr/>
        </p:nvSpPr>
        <p:spPr bwMode="auto">
          <a:xfrm>
            <a:off x="6691919" y="3600350"/>
            <a:ext cx="489534" cy="463846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b="1" dirty="0" smtClean="0">
                <a:solidFill>
                  <a:schemeClr val="accent2"/>
                </a:solidFill>
              </a:rPr>
              <a:t>10</a:t>
            </a:r>
            <a:endParaRPr lang="en-US" altLang="ja-JP" b="1" dirty="0">
              <a:solidFill>
                <a:schemeClr val="accent2"/>
              </a:solidFill>
            </a:endParaRPr>
          </a:p>
        </p:txBody>
      </p:sp>
      <p:sp>
        <p:nvSpPr>
          <p:cNvPr id="402519" name="Text Box 87"/>
          <p:cNvSpPr txBox="1">
            <a:spLocks noChangeArrowheads="1"/>
          </p:cNvSpPr>
          <p:nvPr/>
        </p:nvSpPr>
        <p:spPr bwMode="auto">
          <a:xfrm>
            <a:off x="7810500" y="4248050"/>
            <a:ext cx="1093674" cy="463846"/>
          </a:xfrm>
          <a:prstGeom prst="rect">
            <a:avLst/>
          </a:prstGeom>
          <a:solidFill>
            <a:schemeClr val="bg1"/>
          </a:solidFill>
          <a:ln w="19050" algn="ctr">
            <a:solidFill>
              <a:srgbClr val="008000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dirty="0" smtClean="0"/>
              <a:t>4, 8, 11</a:t>
            </a:r>
            <a:endParaRPr lang="ja-JP" altLang="en-US" dirty="0"/>
          </a:p>
        </p:txBody>
      </p:sp>
      <p:sp>
        <p:nvSpPr>
          <p:cNvPr id="402520" name="Line 88"/>
          <p:cNvSpPr>
            <a:spLocks noChangeShapeType="1"/>
          </p:cNvSpPr>
          <p:nvPr/>
        </p:nvSpPr>
        <p:spPr bwMode="auto">
          <a:xfrm>
            <a:off x="8316913" y="3528913"/>
            <a:ext cx="71437" cy="6477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402521" name="Text Box 89"/>
          <p:cNvSpPr txBox="1">
            <a:spLocks noChangeArrowheads="1"/>
          </p:cNvSpPr>
          <p:nvPr/>
        </p:nvSpPr>
        <p:spPr bwMode="auto">
          <a:xfrm>
            <a:off x="7915881" y="3671788"/>
            <a:ext cx="472543" cy="463846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b="1" dirty="0" smtClean="0">
                <a:solidFill>
                  <a:schemeClr val="accent2"/>
                </a:solidFill>
              </a:rPr>
              <a:t>11</a:t>
            </a:r>
            <a:endParaRPr lang="en-US" altLang="ja-JP" b="1" dirty="0">
              <a:solidFill>
                <a:schemeClr val="accent2"/>
              </a:solidFill>
            </a:endParaRPr>
          </a:p>
        </p:txBody>
      </p:sp>
      <p:sp>
        <p:nvSpPr>
          <p:cNvPr id="402522" name="Text Box 90"/>
          <p:cNvSpPr txBox="1">
            <a:spLocks noChangeArrowheads="1"/>
          </p:cNvSpPr>
          <p:nvPr/>
        </p:nvSpPr>
        <p:spPr bwMode="auto">
          <a:xfrm>
            <a:off x="5651500" y="5545038"/>
            <a:ext cx="1247562" cy="463846"/>
          </a:xfrm>
          <a:prstGeom prst="rect">
            <a:avLst/>
          </a:prstGeom>
          <a:solidFill>
            <a:schemeClr val="bg1"/>
          </a:solidFill>
          <a:ln w="19050" algn="ctr">
            <a:solidFill>
              <a:srgbClr val="008000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dirty="0" smtClean="0"/>
              <a:t>8, 10</a:t>
            </a:r>
            <a:r>
              <a:rPr lang="en-US" altLang="ja-JP" dirty="0"/>
              <a:t>, </a:t>
            </a:r>
            <a:r>
              <a:rPr lang="en-US" altLang="ja-JP" dirty="0" smtClean="0"/>
              <a:t>11</a:t>
            </a:r>
            <a:endParaRPr lang="ja-JP" altLang="en-US" dirty="0"/>
          </a:p>
        </p:txBody>
      </p:sp>
      <p:sp>
        <p:nvSpPr>
          <p:cNvPr id="402523" name="Line 91"/>
          <p:cNvSpPr>
            <a:spLocks noChangeShapeType="1"/>
          </p:cNvSpPr>
          <p:nvPr/>
        </p:nvSpPr>
        <p:spPr bwMode="auto">
          <a:xfrm flipH="1">
            <a:off x="6445250" y="4824313"/>
            <a:ext cx="358775" cy="6477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402524" name="Text Box 92"/>
          <p:cNvSpPr txBox="1">
            <a:spLocks noChangeArrowheads="1"/>
          </p:cNvSpPr>
          <p:nvPr/>
        </p:nvSpPr>
        <p:spPr bwMode="auto">
          <a:xfrm>
            <a:off x="6155060" y="4895750"/>
            <a:ext cx="472543" cy="463846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b="1" dirty="0" smtClean="0">
                <a:solidFill>
                  <a:schemeClr val="accent2"/>
                </a:solidFill>
              </a:rPr>
              <a:t>11</a:t>
            </a:r>
            <a:endParaRPr lang="en-US" altLang="ja-JP" b="1" dirty="0">
              <a:solidFill>
                <a:schemeClr val="accent2"/>
              </a:solidFill>
            </a:endParaRPr>
          </a:p>
        </p:txBody>
      </p:sp>
      <p:sp>
        <p:nvSpPr>
          <p:cNvPr id="402525" name="Text Box 93"/>
          <p:cNvSpPr txBox="1">
            <a:spLocks noChangeArrowheads="1"/>
          </p:cNvSpPr>
          <p:nvPr/>
        </p:nvSpPr>
        <p:spPr bwMode="auto">
          <a:xfrm>
            <a:off x="7343775" y="5545038"/>
            <a:ext cx="962025" cy="476250"/>
          </a:xfrm>
          <a:prstGeom prst="rect">
            <a:avLst/>
          </a:prstGeom>
          <a:solidFill>
            <a:schemeClr val="bg1"/>
          </a:solidFill>
          <a:ln w="19050" algn="ctr">
            <a:solidFill>
              <a:srgbClr val="008000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dirty="0" smtClean="0"/>
              <a:t>10</a:t>
            </a:r>
            <a:r>
              <a:rPr lang="en-US" altLang="ja-JP" dirty="0"/>
              <a:t>, </a:t>
            </a:r>
            <a:r>
              <a:rPr lang="en-US" altLang="ja-JP" dirty="0" smtClean="0"/>
              <a:t>12</a:t>
            </a:r>
            <a:endParaRPr lang="en-US" altLang="ja-JP" dirty="0"/>
          </a:p>
        </p:txBody>
      </p:sp>
      <p:sp>
        <p:nvSpPr>
          <p:cNvPr id="402526" name="Line 94"/>
          <p:cNvSpPr>
            <a:spLocks noChangeShapeType="1"/>
          </p:cNvSpPr>
          <p:nvPr/>
        </p:nvSpPr>
        <p:spPr bwMode="auto">
          <a:xfrm>
            <a:off x="7380288" y="4824313"/>
            <a:ext cx="287337" cy="5762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402527" name="Text Box 95"/>
          <p:cNvSpPr txBox="1">
            <a:spLocks noChangeArrowheads="1"/>
          </p:cNvSpPr>
          <p:nvPr/>
        </p:nvSpPr>
        <p:spPr bwMode="auto">
          <a:xfrm>
            <a:off x="7094860" y="4968775"/>
            <a:ext cx="489534" cy="463846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b="1" dirty="0" smtClean="0">
                <a:solidFill>
                  <a:schemeClr val="accent2"/>
                </a:solidFill>
              </a:rPr>
              <a:t>12</a:t>
            </a:r>
            <a:endParaRPr lang="en-US" altLang="ja-JP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7362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" dur="500" fill="hold"/>
                                        <p:tgtEl>
                                          <p:spTgt spid="4024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4024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" dur="500" fill="hold"/>
                                        <p:tgtEl>
                                          <p:spTgt spid="4024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500" fill="hold"/>
                                        <p:tgtEl>
                                          <p:spTgt spid="4024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4024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40249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" dur="500" fill="hold"/>
                                        <p:tgtEl>
                                          <p:spTgt spid="4024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4024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40249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" dur="500" fill="hold"/>
                                        <p:tgtEl>
                                          <p:spTgt spid="4024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4024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40249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" dur="500" fill="hold"/>
                                        <p:tgtEl>
                                          <p:spTgt spid="4024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4024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40249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" dur="500" fill="hold"/>
                                        <p:tgtEl>
                                          <p:spTgt spid="4024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4024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40248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2" dur="500" fill="hold"/>
                                        <p:tgtEl>
                                          <p:spTgt spid="40249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0" dur="500" fill="hold"/>
                                        <p:tgtEl>
                                          <p:spTgt spid="4024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4024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" dur="500" fill="hold"/>
                                        <p:tgtEl>
                                          <p:spTgt spid="40248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6" dur="500" fill="hold"/>
                                        <p:tgtEl>
                                          <p:spTgt spid="4024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4024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500" fill="hold"/>
                                        <p:tgtEl>
                                          <p:spTgt spid="4024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0" dur="500" fill="hold"/>
                                        <p:tgtEl>
                                          <p:spTgt spid="4024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  <p:set>
                                      <p:cBhvr>
                                        <p:cTn id="61" dur="500" fill="hold"/>
                                        <p:tgtEl>
                                          <p:spTgt spid="4024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2" dur="500" fill="hold"/>
                                        <p:tgtEl>
                                          <p:spTgt spid="40248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4" dur="500" fill="hold"/>
                                        <p:tgtEl>
                                          <p:spTgt spid="4024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  <p:set>
                                      <p:cBhvr>
                                        <p:cTn id="65" dur="500" fill="hold"/>
                                        <p:tgtEl>
                                          <p:spTgt spid="4024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6" dur="500" fill="hold"/>
                                        <p:tgtEl>
                                          <p:spTgt spid="40248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8" dur="500" fill="hold"/>
                                        <p:tgtEl>
                                          <p:spTgt spid="4024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  <p:set>
                                      <p:cBhvr>
                                        <p:cTn id="69" dur="500" fill="hold"/>
                                        <p:tgtEl>
                                          <p:spTgt spid="4024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0" dur="500" fill="hold"/>
                                        <p:tgtEl>
                                          <p:spTgt spid="40249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4" dur="500" fill="hold"/>
                                        <p:tgtEl>
                                          <p:spTgt spid="402498"/>
                                        </p:tgtEl>
                                      </p:cBhvr>
                                      <p:by x="66000" y="66000"/>
                                    </p:animScale>
                                  </p:childTnLst>
                                </p:cTn>
                              </p:par>
                              <p:par>
                                <p:cTn id="75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6" dur="500" fill="hold"/>
                                        <p:tgtEl>
                                          <p:spTgt spid="40250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4" dur="500" fill="hold"/>
                                        <p:tgtEl>
                                          <p:spTgt spid="4024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5" dur="500" fill="hold"/>
                                        <p:tgtEl>
                                          <p:spTgt spid="4024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6" dur="500" fill="hold"/>
                                        <p:tgtEl>
                                          <p:spTgt spid="40248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0" dur="500" fill="hold"/>
                                        <p:tgtEl>
                                          <p:spTgt spid="4024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91" dur="500" fill="hold"/>
                                        <p:tgtEl>
                                          <p:spTgt spid="4024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2" dur="500" fill="hold"/>
                                        <p:tgtEl>
                                          <p:spTgt spid="40248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4" dur="500" fill="hold"/>
                                        <p:tgtEl>
                                          <p:spTgt spid="4024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95" dur="500" fill="hold"/>
                                        <p:tgtEl>
                                          <p:spTgt spid="4024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6" dur="500" fill="hold"/>
                                        <p:tgtEl>
                                          <p:spTgt spid="40249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8" dur="500" fill="hold"/>
                                        <p:tgtEl>
                                          <p:spTgt spid="4024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99" dur="500" fill="hold"/>
                                        <p:tgtEl>
                                          <p:spTgt spid="4024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0" dur="500" fill="hold"/>
                                        <p:tgtEl>
                                          <p:spTgt spid="40248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2" dur="500" fill="hold"/>
                                        <p:tgtEl>
                                          <p:spTgt spid="4024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03" dur="500" fill="hold"/>
                                        <p:tgtEl>
                                          <p:spTgt spid="4024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4" dur="500" fill="hold"/>
                                        <p:tgtEl>
                                          <p:spTgt spid="40249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6" dur="500" fill="hold"/>
                                        <p:tgtEl>
                                          <p:spTgt spid="4024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  <p:set>
                                      <p:cBhvr>
                                        <p:cTn id="107" dur="500" fill="hold"/>
                                        <p:tgtEl>
                                          <p:spTgt spid="4024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8" dur="500" fill="hold"/>
                                        <p:tgtEl>
                                          <p:spTgt spid="40248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2" dur="500" fill="hold"/>
                                        <p:tgtEl>
                                          <p:spTgt spid="40250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3" presetID="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4" dur="500" fill="hold"/>
                                        <p:tgtEl>
                                          <p:spTgt spid="402502"/>
                                        </p:tgtEl>
                                      </p:cBhvr>
                                      <p:by x="66000" y="66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6" presetClass="emph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8" dur="500" fill="hold"/>
                                        <p:tgtEl>
                                          <p:spTgt spid="40250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9" presetID="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0" dur="500" fill="hold"/>
                                        <p:tgtEl>
                                          <p:spTgt spid="402505"/>
                                        </p:tgtEl>
                                      </p:cBhvr>
                                      <p:by x="66000" y="66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6" presetClass="emph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4" dur="500" fill="hold"/>
                                        <p:tgtEl>
                                          <p:spTgt spid="40249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25" presetID="6" presetClass="emph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6" dur="500" fill="hold"/>
                                        <p:tgtEl>
                                          <p:spTgt spid="402502"/>
                                        </p:tgtEl>
                                      </p:cBhvr>
                                      <p:by x="66000" y="66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0" dur="500" fill="hold"/>
                                        <p:tgtEl>
                                          <p:spTgt spid="40249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1" presetID="6" presetClass="emph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2" dur="500" fill="hold"/>
                                        <p:tgtEl>
                                          <p:spTgt spid="402498"/>
                                        </p:tgtEl>
                                      </p:cBhvr>
                                      <p:by x="66000" y="66000"/>
                                    </p:animScale>
                                  </p:childTnLst>
                                </p:cTn>
                              </p:par>
                              <p:par>
                                <p:cTn id="13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4" dur="500" fill="hold"/>
                                        <p:tgtEl>
                                          <p:spTgt spid="4024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35" dur="500" fill="hold"/>
                                        <p:tgtEl>
                                          <p:spTgt spid="4024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6" dur="500" fill="hold"/>
                                        <p:tgtEl>
                                          <p:spTgt spid="40248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8" dur="500" fill="hold"/>
                                        <p:tgtEl>
                                          <p:spTgt spid="4024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39" dur="500" fill="hold"/>
                                        <p:tgtEl>
                                          <p:spTgt spid="4024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0" dur="500" fill="hold"/>
                                        <p:tgtEl>
                                          <p:spTgt spid="40248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2" dur="500" fill="hold"/>
                                        <p:tgtEl>
                                          <p:spTgt spid="4024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  <p:set>
                                      <p:cBhvr>
                                        <p:cTn id="143" dur="500" fill="hold"/>
                                        <p:tgtEl>
                                          <p:spTgt spid="4024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4" dur="500" fill="hold"/>
                                        <p:tgtEl>
                                          <p:spTgt spid="4024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6" dur="500" fill="hold"/>
                                        <p:tgtEl>
                                          <p:spTgt spid="4024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  <p:set>
                                      <p:cBhvr>
                                        <p:cTn id="147" dur="500" fill="hold"/>
                                        <p:tgtEl>
                                          <p:spTgt spid="4024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8" dur="500" fill="hold"/>
                                        <p:tgtEl>
                                          <p:spTgt spid="40249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6" dur="500" fill="hold"/>
                                        <p:tgtEl>
                                          <p:spTgt spid="4024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57" dur="500" fill="hold"/>
                                        <p:tgtEl>
                                          <p:spTgt spid="4024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8" dur="500" fill="hold"/>
                                        <p:tgtEl>
                                          <p:spTgt spid="4024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2" dur="500" fill="hold"/>
                                        <p:tgtEl>
                                          <p:spTgt spid="4024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63" dur="500" fill="hold"/>
                                        <p:tgtEl>
                                          <p:spTgt spid="4024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4" dur="500" fill="hold"/>
                                        <p:tgtEl>
                                          <p:spTgt spid="4024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6" dur="500" fill="hold"/>
                                        <p:tgtEl>
                                          <p:spTgt spid="4024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  <p:set>
                                      <p:cBhvr>
                                        <p:cTn id="167" dur="500" fill="hold"/>
                                        <p:tgtEl>
                                          <p:spTgt spid="4024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8" dur="500" fill="hold"/>
                                        <p:tgtEl>
                                          <p:spTgt spid="4024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0" dur="500" fill="hold"/>
                                        <p:tgtEl>
                                          <p:spTgt spid="4024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  <p:set>
                                      <p:cBhvr>
                                        <p:cTn id="171" dur="500" fill="hold"/>
                                        <p:tgtEl>
                                          <p:spTgt spid="4024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2" dur="500" fill="hold"/>
                                        <p:tgtEl>
                                          <p:spTgt spid="40249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4" dur="500" fill="hold"/>
                                        <p:tgtEl>
                                          <p:spTgt spid="4024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  <p:set>
                                      <p:cBhvr>
                                        <p:cTn id="175" dur="500" fill="hold"/>
                                        <p:tgtEl>
                                          <p:spTgt spid="4024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6" dur="500" fill="hold"/>
                                        <p:tgtEl>
                                          <p:spTgt spid="40248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0" dur="500" fill="hold"/>
                                        <p:tgtEl>
                                          <p:spTgt spid="40251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81" presetID="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2" dur="500" fill="hold"/>
                                        <p:tgtEl>
                                          <p:spTgt spid="402497"/>
                                        </p:tgtEl>
                                      </p:cBhvr>
                                      <p:by x="66000" y="66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0" dur="500" fill="hold"/>
                                        <p:tgtEl>
                                          <p:spTgt spid="4024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91" dur="500" fill="hold"/>
                                        <p:tgtEl>
                                          <p:spTgt spid="4024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2" dur="500" fill="hold"/>
                                        <p:tgtEl>
                                          <p:spTgt spid="40249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6" dur="500" fill="hold"/>
                                        <p:tgtEl>
                                          <p:spTgt spid="4024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97" dur="500" fill="hold"/>
                                        <p:tgtEl>
                                          <p:spTgt spid="4024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8" dur="500" fill="hold"/>
                                        <p:tgtEl>
                                          <p:spTgt spid="40249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0" dur="500" fill="hold"/>
                                        <p:tgtEl>
                                          <p:spTgt spid="4024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201" dur="500" fill="hold"/>
                                        <p:tgtEl>
                                          <p:spTgt spid="4024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2" dur="500" fill="hold"/>
                                        <p:tgtEl>
                                          <p:spTgt spid="4024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4" dur="500" fill="hold"/>
                                        <p:tgtEl>
                                          <p:spTgt spid="4024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  <p:set>
                                      <p:cBhvr>
                                        <p:cTn id="205" dur="500" fill="hold"/>
                                        <p:tgtEl>
                                          <p:spTgt spid="4024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6" dur="500" fill="hold"/>
                                        <p:tgtEl>
                                          <p:spTgt spid="40249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0" dur="500" fill="hold"/>
                                        <p:tgtEl>
                                          <p:spTgt spid="40251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11" presetID="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2" dur="500" fill="hold"/>
                                        <p:tgtEl>
                                          <p:spTgt spid="402510"/>
                                        </p:tgtEl>
                                      </p:cBhvr>
                                      <p:by x="66000" y="66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0" dur="500" fill="hold"/>
                                        <p:tgtEl>
                                          <p:spTgt spid="4024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21" dur="500" fill="hold"/>
                                        <p:tgtEl>
                                          <p:spTgt spid="4024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2" dur="500" fill="hold"/>
                                        <p:tgtEl>
                                          <p:spTgt spid="40248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6" dur="500" fill="hold"/>
                                        <p:tgtEl>
                                          <p:spTgt spid="4024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227" dur="500" fill="hold"/>
                                        <p:tgtEl>
                                          <p:spTgt spid="4024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8" dur="500" fill="hold"/>
                                        <p:tgtEl>
                                          <p:spTgt spid="40249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0" dur="500" fill="hold"/>
                                        <p:tgtEl>
                                          <p:spTgt spid="4024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  <p:set>
                                      <p:cBhvr>
                                        <p:cTn id="231" dur="500" fill="hold"/>
                                        <p:tgtEl>
                                          <p:spTgt spid="4024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2" dur="500" fill="hold"/>
                                        <p:tgtEl>
                                          <p:spTgt spid="40248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36" dur="500" fill="hold"/>
                                        <p:tgtEl>
                                          <p:spTgt spid="40252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37" presetID="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38" dur="500" fill="hold"/>
                                        <p:tgtEl>
                                          <p:spTgt spid="402513"/>
                                        </p:tgtEl>
                                      </p:cBhvr>
                                      <p:by x="66000" y="66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6" presetClass="emph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42" dur="500" fill="hold"/>
                                        <p:tgtEl>
                                          <p:spTgt spid="40251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43" presetID="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44" dur="500" fill="hold"/>
                                        <p:tgtEl>
                                          <p:spTgt spid="402522"/>
                                        </p:tgtEl>
                                      </p:cBhvr>
                                      <p:by x="66000" y="66000"/>
                                    </p:animScale>
                                  </p:childTnLst>
                                </p:cTn>
                              </p:par>
                              <p:par>
                                <p:cTn id="24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6" dur="500" fill="hold"/>
                                        <p:tgtEl>
                                          <p:spTgt spid="4024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247" dur="500" fill="hold"/>
                                        <p:tgtEl>
                                          <p:spTgt spid="4024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8" dur="500" fill="hold"/>
                                        <p:tgtEl>
                                          <p:spTgt spid="40248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0" dur="500" fill="hold"/>
                                        <p:tgtEl>
                                          <p:spTgt spid="4024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  <p:set>
                                      <p:cBhvr>
                                        <p:cTn id="251" dur="500" fill="hold"/>
                                        <p:tgtEl>
                                          <p:spTgt spid="4024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2" dur="500" fill="hold"/>
                                        <p:tgtEl>
                                          <p:spTgt spid="40249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0" dur="500" fill="hold"/>
                                        <p:tgtEl>
                                          <p:spTgt spid="4024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61" dur="500" fill="hold"/>
                                        <p:tgtEl>
                                          <p:spTgt spid="4024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2" dur="500" fill="hold"/>
                                        <p:tgtEl>
                                          <p:spTgt spid="40249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6" dur="500" fill="hold"/>
                                        <p:tgtEl>
                                          <p:spTgt spid="4024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267" dur="500" fill="hold"/>
                                        <p:tgtEl>
                                          <p:spTgt spid="4024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8" dur="500" fill="hold"/>
                                        <p:tgtEl>
                                          <p:spTgt spid="40249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0" dur="500" fill="hold"/>
                                        <p:tgtEl>
                                          <p:spTgt spid="4024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271" dur="500" fill="hold"/>
                                        <p:tgtEl>
                                          <p:spTgt spid="4024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2" dur="500" fill="hold"/>
                                        <p:tgtEl>
                                          <p:spTgt spid="40248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4" dur="500" fill="hold"/>
                                        <p:tgtEl>
                                          <p:spTgt spid="4024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  <p:set>
                                      <p:cBhvr>
                                        <p:cTn id="275" dur="500" fill="hold"/>
                                        <p:tgtEl>
                                          <p:spTgt spid="4024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6" dur="500" fill="hold"/>
                                        <p:tgtEl>
                                          <p:spTgt spid="40249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9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80" dur="500" fill="hold"/>
                                        <p:tgtEl>
                                          <p:spTgt spid="40252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81" presetID="6" presetClass="emph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82" dur="500" fill="hold"/>
                                        <p:tgtEl>
                                          <p:spTgt spid="402513"/>
                                        </p:tgtEl>
                                      </p:cBhvr>
                                      <p:by x="66000" y="66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6" presetClass="emph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86" dur="500" fill="hold"/>
                                        <p:tgtEl>
                                          <p:spTgt spid="40251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87" presetID="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88" dur="500" fill="hold"/>
                                        <p:tgtEl>
                                          <p:spTgt spid="402525"/>
                                        </p:tgtEl>
                                      </p:cBhvr>
                                      <p:by x="66000" y="66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9" fill="hold">
                      <p:stCondLst>
                        <p:cond delay="indefinite"/>
                      </p:stCondLst>
                      <p:childTnLst>
                        <p:par>
                          <p:cTn id="290" fill="hold">
                            <p:stCondLst>
                              <p:cond delay="0"/>
                            </p:stCondLst>
                            <p:childTnLst>
                              <p:par>
                                <p:cTn id="29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92" dur="500" fill="hold"/>
                                        <p:tgtEl>
                                          <p:spTgt spid="4024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293" dur="500" fill="hold"/>
                                        <p:tgtEl>
                                          <p:spTgt spid="4024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4" dur="500" fill="hold"/>
                                        <p:tgtEl>
                                          <p:spTgt spid="40249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96" dur="500" fill="hold"/>
                                        <p:tgtEl>
                                          <p:spTgt spid="4024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297" dur="500" fill="hold"/>
                                        <p:tgtEl>
                                          <p:spTgt spid="4024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8" dur="500" fill="hold"/>
                                        <p:tgtEl>
                                          <p:spTgt spid="40249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0" dur="500" fill="hold"/>
                                        <p:tgtEl>
                                          <p:spTgt spid="4024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  <p:set>
                                      <p:cBhvr>
                                        <p:cTn id="301" dur="500" fill="hold"/>
                                        <p:tgtEl>
                                          <p:spTgt spid="4024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2" dur="500" fill="hold"/>
                                        <p:tgtEl>
                                          <p:spTgt spid="40249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4" dur="500" fill="hold"/>
                                        <p:tgtEl>
                                          <p:spTgt spid="4024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  <p:set>
                                      <p:cBhvr>
                                        <p:cTn id="305" dur="500" fill="hold"/>
                                        <p:tgtEl>
                                          <p:spTgt spid="4024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6" dur="500" fill="hold"/>
                                        <p:tgtEl>
                                          <p:spTgt spid="4024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8" dur="500" fill="hold"/>
                                        <p:tgtEl>
                                          <p:spTgt spid="4024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  <p:set>
                                      <p:cBhvr>
                                        <p:cTn id="309" dur="500" fill="hold"/>
                                        <p:tgtEl>
                                          <p:spTgt spid="4024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0" dur="500" fill="hold"/>
                                        <p:tgtEl>
                                          <p:spTgt spid="40248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12" dur="500" fill="hold"/>
                                        <p:tgtEl>
                                          <p:spTgt spid="4024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  <p:set>
                                      <p:cBhvr>
                                        <p:cTn id="313" dur="500" fill="hold"/>
                                        <p:tgtEl>
                                          <p:spTgt spid="4024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4" dur="500" fill="hold"/>
                                        <p:tgtEl>
                                          <p:spTgt spid="40249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5" presetID="6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16" dur="500" fill="hold"/>
                                        <p:tgtEl>
                                          <p:spTgt spid="40251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17" presetID="6" presetClass="emph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18" dur="500" fill="hold"/>
                                        <p:tgtEl>
                                          <p:spTgt spid="402513"/>
                                        </p:tgtEl>
                                      </p:cBhvr>
                                      <p:by x="66000" y="66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9" fill="hold">
                      <p:stCondLst>
                        <p:cond delay="indefinite"/>
                      </p:stCondLst>
                      <p:childTnLst>
                        <p:par>
                          <p:cTn id="320" fill="hold">
                            <p:stCondLst>
                              <p:cond delay="0"/>
                            </p:stCondLst>
                            <p:childTnLst>
                              <p:par>
                                <p:cTn id="3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6" dur="500" fill="hold"/>
                                        <p:tgtEl>
                                          <p:spTgt spid="4024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27" dur="500" fill="hold"/>
                                        <p:tgtEl>
                                          <p:spTgt spid="4024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8" dur="500" fill="hold"/>
                                        <p:tgtEl>
                                          <p:spTgt spid="40248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9" fill="hold">
                      <p:stCondLst>
                        <p:cond delay="indefinite"/>
                      </p:stCondLst>
                      <p:childTnLst>
                        <p:par>
                          <p:cTn id="330" fill="hold">
                            <p:stCondLst>
                              <p:cond delay="0"/>
                            </p:stCondLst>
                            <p:childTnLst>
                              <p:par>
                                <p:cTn id="33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32" dur="500" fill="hold"/>
                                        <p:tgtEl>
                                          <p:spTgt spid="4024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333" dur="500" fill="hold"/>
                                        <p:tgtEl>
                                          <p:spTgt spid="4024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4" dur="500" fill="hold"/>
                                        <p:tgtEl>
                                          <p:spTgt spid="40249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36" dur="500" fill="hold"/>
                                        <p:tgtEl>
                                          <p:spTgt spid="4024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337" dur="500" fill="hold"/>
                                        <p:tgtEl>
                                          <p:spTgt spid="4024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8" dur="500" fill="hold"/>
                                        <p:tgtEl>
                                          <p:spTgt spid="40249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0" dur="500" fill="hold"/>
                                        <p:tgtEl>
                                          <p:spTgt spid="4024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  <p:set>
                                      <p:cBhvr>
                                        <p:cTn id="341" dur="500" fill="hold"/>
                                        <p:tgtEl>
                                          <p:spTgt spid="4024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2" dur="500" fill="hold"/>
                                        <p:tgtEl>
                                          <p:spTgt spid="40248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5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46" dur="500" fill="hold"/>
                                        <p:tgtEl>
                                          <p:spTgt spid="40251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47" presetID="6" presetClass="emph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48" dur="500" fill="hold"/>
                                        <p:tgtEl>
                                          <p:spTgt spid="402510"/>
                                        </p:tgtEl>
                                      </p:cBhvr>
                                      <p:by x="66000" y="66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2497" grpId="0" animBg="1"/>
      <p:bldP spid="402497" grpId="1" animBg="1"/>
      <p:bldP spid="402497" grpId="2" animBg="1"/>
      <p:bldP spid="402498" grpId="0" animBg="1"/>
      <p:bldP spid="402498" grpId="1" animBg="1"/>
      <p:bldP spid="402498" grpId="2" animBg="1"/>
      <p:bldP spid="402498" grpId="3" animBg="1"/>
      <p:bldP spid="402498" grpId="4" animBg="1"/>
      <p:bldP spid="402500" grpId="0" animBg="1"/>
      <p:bldP spid="402501" grpId="0"/>
      <p:bldP spid="402502" grpId="0" animBg="1"/>
      <p:bldP spid="402502" grpId="1" animBg="1"/>
      <p:bldP spid="402502" grpId="2" animBg="1"/>
      <p:bldP spid="402502" grpId="3" animBg="1"/>
      <p:bldP spid="402502" grpId="4" animBg="1"/>
      <p:bldP spid="402503" grpId="0" animBg="1"/>
      <p:bldP spid="402504" grpId="0"/>
      <p:bldP spid="402505" grpId="0" animBg="1"/>
      <p:bldP spid="402505" grpId="1" animBg="1"/>
      <p:bldP spid="402505" grpId="2" animBg="1"/>
      <p:bldP spid="402506" grpId="0" animBg="1"/>
      <p:bldP spid="402507" grpId="0"/>
      <p:bldP spid="402510" grpId="0" animBg="1"/>
      <p:bldP spid="402510" grpId="1" animBg="1"/>
      <p:bldP spid="402510" grpId="2" animBg="1"/>
      <p:bldP spid="402510" grpId="3" animBg="1"/>
      <p:bldP spid="402510" grpId="4" animBg="1"/>
      <p:bldP spid="402511" grpId="0" animBg="1"/>
      <p:bldP spid="402512" grpId="0"/>
      <p:bldP spid="402513" grpId="0" animBg="1"/>
      <p:bldP spid="402513" grpId="1" animBg="1"/>
      <p:bldP spid="402513" grpId="2" animBg="1"/>
      <p:bldP spid="402513" grpId="3" animBg="1"/>
      <p:bldP spid="402513" grpId="4" animBg="1"/>
      <p:bldP spid="402513" grpId="5" animBg="1"/>
      <p:bldP spid="402513" grpId="6" animBg="1"/>
      <p:bldP spid="402514" grpId="0" animBg="1"/>
      <p:bldP spid="402515" grpId="0"/>
      <p:bldP spid="402519" grpId="0" animBg="1"/>
      <p:bldP spid="402519" grpId="1" animBg="1"/>
      <p:bldP spid="402520" grpId="0" animBg="1"/>
      <p:bldP spid="402521" grpId="0"/>
      <p:bldP spid="402522" grpId="0" animBg="1"/>
      <p:bldP spid="402522" grpId="1" animBg="1"/>
      <p:bldP spid="402522" grpId="2" animBg="1"/>
      <p:bldP spid="402523" grpId="0" animBg="1"/>
      <p:bldP spid="402524" grpId="0"/>
      <p:bldP spid="402525" grpId="0" animBg="1"/>
      <p:bldP spid="402525" grpId="1" animBg="1"/>
      <p:bldP spid="402525" grpId="2" animBg="1"/>
      <p:bldP spid="402526" grpId="0" animBg="1"/>
      <p:bldP spid="40252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Time Complexity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908720"/>
            <a:ext cx="8352953" cy="532765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Enumeration </a:t>
            </a:r>
            <a:r>
              <a:rPr lang="en-US" altLang="ja-JP" sz="2400" dirty="0"/>
              <a:t>algorithms </a:t>
            </a:r>
            <a:r>
              <a:rPr lang="en-US" altLang="ja-JP" sz="2400" dirty="0" smtClean="0"/>
              <a:t>often have exponentially many solutions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</a:t>
            </a:r>
            <a:r>
              <a:rPr lang="en-US" altLang="ja-JP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time for output process is already exponential, thus not easy to introduce the tractability as </a:t>
            </a:r>
            <a:r>
              <a:rPr lang="en-US" altLang="ja-JP" sz="2400" dirty="0" err="1" smtClean="0"/>
              <a:t>polynomiality</a:t>
            </a:r>
            <a:endParaRPr lang="en-US" altLang="ja-JP" sz="2400" dirty="0" smtClean="0"/>
          </a:p>
          <a:p>
            <a:pPr eaLnBrk="1" hangingPunct="1">
              <a:buFontTx/>
              <a:buNone/>
              <a:defRPr/>
            </a:pPr>
            <a:endParaRPr lang="en-US" altLang="ja-JP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Thus, the “number of output solution” is usually considered;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dirty="0"/>
              <a:t> </a:t>
            </a:r>
            <a:r>
              <a:rPr lang="en-US" altLang="ja-JP" sz="2400" dirty="0" smtClean="0"/>
              <a:t>it is also an invariant of the input instance, and algorithm should terminate short time according to the output size</a:t>
            </a:r>
          </a:p>
          <a:p>
            <a:pPr eaLnBrk="1" hangingPunct="1">
              <a:buFontTx/>
              <a:buNone/>
              <a:defRPr/>
            </a:pPr>
            <a:endParaRPr lang="en-US" altLang="ja-JP" sz="2400" dirty="0" smtClean="0"/>
          </a:p>
          <a:p>
            <a:pPr eaLnBrk="1" hangingPunct="1">
              <a:buNone/>
              <a:defRPr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/>
              <a:t> </a:t>
            </a:r>
            <a:r>
              <a:rPr lang="en-US" altLang="ja-JP" sz="2400" dirty="0" smtClean="0"/>
              <a:t>When the time is polynomial in both input and output size, the algorithm is called </a:t>
            </a:r>
            <a:r>
              <a:rPr lang="en-US" altLang="ja-JP" sz="2400" b="1" dirty="0">
                <a:solidFill>
                  <a:srgbClr val="006600"/>
                </a:solidFill>
              </a:rPr>
              <a:t>output polynomial </a:t>
            </a:r>
            <a:r>
              <a:rPr lang="en-US" altLang="ja-JP" sz="2400" b="1" dirty="0" smtClean="0">
                <a:solidFill>
                  <a:srgbClr val="006600"/>
                </a:solidFill>
              </a:rPr>
              <a:t>time</a:t>
            </a:r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In practice, output size is usually huge, thus only output linear time is tractable; in such case, we use maximum computation time between two output solutions</a:t>
            </a:r>
            <a:endParaRPr lang="en-US" altLang="ja-JP" sz="2400" b="1" dirty="0" smtClean="0">
              <a:solidFill>
                <a:srgbClr val="006600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endParaRPr lang="ja-JP" alt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527" name="Line 71"/>
          <p:cNvSpPr>
            <a:spLocks noChangeShapeType="1"/>
          </p:cNvSpPr>
          <p:nvPr/>
        </p:nvSpPr>
        <p:spPr bwMode="auto">
          <a:xfrm flipH="1" flipV="1">
            <a:off x="7235825" y="4824313"/>
            <a:ext cx="865188" cy="6477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4034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Example</a:t>
            </a:r>
            <a:endParaRPr lang="ja-JP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03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52513"/>
            <a:ext cx="8736013" cy="1655762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 </a:t>
            </a:r>
            <a:r>
              <a:rPr lang="en-US" altLang="ja-JP" sz="2400" dirty="0" smtClean="0"/>
              <a:t>The parent-child relation on the left graph</a:t>
            </a:r>
          </a:p>
          <a:p>
            <a:pPr>
              <a:buFontTx/>
              <a:buNone/>
            </a:pPr>
            <a:endParaRPr lang="en-US" altLang="ja-JP" sz="2400" dirty="0" smtClean="0"/>
          </a:p>
          <a:p>
            <a:pPr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 </a:t>
            </a:r>
            <a:r>
              <a:rPr lang="en-US" altLang="ja-JP" sz="2400" dirty="0" smtClean="0"/>
              <a:t>The red-lines are moves by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K[v]</a:t>
            </a:r>
          </a:p>
          <a:p>
            <a:pPr>
              <a:buFontTx/>
              <a:buNone/>
            </a:pPr>
            <a:endParaRPr lang="en-US" altLang="ja-JP" sz="2400" dirty="0"/>
          </a:p>
        </p:txBody>
      </p:sp>
      <p:sp>
        <p:nvSpPr>
          <p:cNvPr id="403460" name="Line 4"/>
          <p:cNvSpPr>
            <a:spLocks noChangeShapeType="1"/>
          </p:cNvSpPr>
          <p:nvPr/>
        </p:nvSpPr>
        <p:spPr bwMode="auto">
          <a:xfrm flipV="1">
            <a:off x="2195513" y="4895601"/>
            <a:ext cx="1223962" cy="730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/>
          <a:lstStyle/>
          <a:p>
            <a:pPr algn="ctr"/>
            <a:endParaRPr lang="ja-JP" altLang="en-US"/>
          </a:p>
        </p:txBody>
      </p:sp>
      <p:sp>
        <p:nvSpPr>
          <p:cNvPr id="403461" name="Line 5"/>
          <p:cNvSpPr>
            <a:spLocks noChangeShapeType="1"/>
          </p:cNvSpPr>
          <p:nvPr/>
        </p:nvSpPr>
        <p:spPr bwMode="auto">
          <a:xfrm flipH="1">
            <a:off x="971550" y="3960563"/>
            <a:ext cx="736600" cy="10795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/>
          <a:lstStyle/>
          <a:p>
            <a:pPr algn="ctr"/>
            <a:endParaRPr lang="ja-JP" altLang="en-US"/>
          </a:p>
        </p:txBody>
      </p:sp>
      <p:sp>
        <p:nvSpPr>
          <p:cNvPr id="403462" name="Line 6"/>
          <p:cNvSpPr>
            <a:spLocks noChangeShapeType="1"/>
          </p:cNvSpPr>
          <p:nvPr/>
        </p:nvSpPr>
        <p:spPr bwMode="auto">
          <a:xfrm>
            <a:off x="2681288" y="4570163"/>
            <a:ext cx="698500" cy="3254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/>
          <a:lstStyle/>
          <a:p>
            <a:pPr algn="ctr"/>
            <a:endParaRPr lang="ja-JP" altLang="en-US"/>
          </a:p>
        </p:txBody>
      </p:sp>
      <p:sp>
        <p:nvSpPr>
          <p:cNvPr id="403463" name="Line 7"/>
          <p:cNvSpPr>
            <a:spLocks noChangeShapeType="1"/>
          </p:cNvSpPr>
          <p:nvPr/>
        </p:nvSpPr>
        <p:spPr bwMode="auto">
          <a:xfrm>
            <a:off x="2452688" y="3960563"/>
            <a:ext cx="990600" cy="2127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403464" name="Line 8"/>
          <p:cNvSpPr>
            <a:spLocks noChangeShapeType="1"/>
          </p:cNvSpPr>
          <p:nvPr/>
        </p:nvSpPr>
        <p:spPr bwMode="auto">
          <a:xfrm flipV="1">
            <a:off x="1003300" y="4646363"/>
            <a:ext cx="534988" cy="3937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/>
          <a:lstStyle/>
          <a:p>
            <a:pPr algn="ctr"/>
            <a:endParaRPr lang="ja-JP" altLang="en-US"/>
          </a:p>
        </p:txBody>
      </p:sp>
      <p:sp>
        <p:nvSpPr>
          <p:cNvPr id="403465" name="Line 9"/>
          <p:cNvSpPr>
            <a:spLocks noChangeShapeType="1"/>
          </p:cNvSpPr>
          <p:nvPr/>
        </p:nvSpPr>
        <p:spPr bwMode="auto">
          <a:xfrm>
            <a:off x="827088" y="3816101"/>
            <a:ext cx="712787" cy="863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403466" name="Line 10"/>
          <p:cNvSpPr>
            <a:spLocks noChangeShapeType="1"/>
          </p:cNvSpPr>
          <p:nvPr/>
        </p:nvSpPr>
        <p:spPr bwMode="auto">
          <a:xfrm flipV="1">
            <a:off x="2452688" y="3579563"/>
            <a:ext cx="5334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403467" name="Line 11"/>
          <p:cNvSpPr>
            <a:spLocks noChangeShapeType="1"/>
          </p:cNvSpPr>
          <p:nvPr/>
        </p:nvSpPr>
        <p:spPr bwMode="auto">
          <a:xfrm flipH="1">
            <a:off x="539750" y="3960563"/>
            <a:ext cx="1150938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403468" name="Line 12"/>
          <p:cNvSpPr>
            <a:spLocks noChangeShapeType="1"/>
          </p:cNvSpPr>
          <p:nvPr/>
        </p:nvSpPr>
        <p:spPr bwMode="auto">
          <a:xfrm>
            <a:off x="611188" y="4463801"/>
            <a:ext cx="936625" cy="2159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403469" name="Line 13"/>
          <p:cNvSpPr>
            <a:spLocks noChangeShapeType="1"/>
          </p:cNvSpPr>
          <p:nvPr/>
        </p:nvSpPr>
        <p:spPr bwMode="auto">
          <a:xfrm flipH="1">
            <a:off x="2147888" y="3960563"/>
            <a:ext cx="304800" cy="990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/>
          <a:lstStyle/>
          <a:p>
            <a:pPr algn="ctr"/>
            <a:endParaRPr lang="ja-JP" altLang="en-US"/>
          </a:p>
        </p:txBody>
      </p:sp>
      <p:sp>
        <p:nvSpPr>
          <p:cNvPr id="403470" name="Line 14"/>
          <p:cNvSpPr>
            <a:spLocks noChangeShapeType="1"/>
          </p:cNvSpPr>
          <p:nvPr/>
        </p:nvSpPr>
        <p:spPr bwMode="auto">
          <a:xfrm>
            <a:off x="539750" y="4463801"/>
            <a:ext cx="431800" cy="6143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/>
          <a:lstStyle/>
          <a:p>
            <a:pPr algn="ctr"/>
            <a:endParaRPr lang="ja-JP" altLang="en-US"/>
          </a:p>
        </p:txBody>
      </p:sp>
      <p:sp>
        <p:nvSpPr>
          <p:cNvPr id="403471" name="Line 15"/>
          <p:cNvSpPr>
            <a:spLocks noChangeShapeType="1"/>
          </p:cNvSpPr>
          <p:nvPr/>
        </p:nvSpPr>
        <p:spPr bwMode="auto">
          <a:xfrm flipH="1" flipV="1">
            <a:off x="827088" y="3743076"/>
            <a:ext cx="144462" cy="13017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/>
          <a:lstStyle/>
          <a:p>
            <a:pPr algn="ctr"/>
            <a:endParaRPr lang="ja-JP" altLang="en-US"/>
          </a:p>
        </p:txBody>
      </p:sp>
      <p:sp>
        <p:nvSpPr>
          <p:cNvPr id="403472" name="Line 16"/>
          <p:cNvSpPr>
            <a:spLocks noChangeShapeType="1"/>
          </p:cNvSpPr>
          <p:nvPr/>
        </p:nvSpPr>
        <p:spPr bwMode="auto">
          <a:xfrm flipV="1">
            <a:off x="2147888" y="4570163"/>
            <a:ext cx="5334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/>
          <a:lstStyle/>
          <a:p>
            <a:pPr algn="ctr"/>
            <a:endParaRPr lang="ja-JP" altLang="en-US"/>
          </a:p>
        </p:txBody>
      </p:sp>
      <p:sp>
        <p:nvSpPr>
          <p:cNvPr id="403473" name="Line 17"/>
          <p:cNvSpPr>
            <a:spLocks noChangeShapeType="1"/>
          </p:cNvSpPr>
          <p:nvPr/>
        </p:nvSpPr>
        <p:spPr bwMode="auto">
          <a:xfrm>
            <a:off x="1538288" y="4646363"/>
            <a:ext cx="60960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/>
          <a:lstStyle/>
          <a:p>
            <a:pPr algn="ctr"/>
            <a:endParaRPr lang="ja-JP" altLang="en-US"/>
          </a:p>
        </p:txBody>
      </p:sp>
      <p:sp>
        <p:nvSpPr>
          <p:cNvPr id="403474" name="Line 18"/>
          <p:cNvSpPr>
            <a:spLocks noChangeShapeType="1"/>
          </p:cNvSpPr>
          <p:nvPr/>
        </p:nvSpPr>
        <p:spPr bwMode="auto">
          <a:xfrm flipH="1">
            <a:off x="1538288" y="3960563"/>
            <a:ext cx="15240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403475" name="Line 19"/>
          <p:cNvSpPr>
            <a:spLocks noChangeShapeType="1"/>
          </p:cNvSpPr>
          <p:nvPr/>
        </p:nvSpPr>
        <p:spPr bwMode="auto">
          <a:xfrm>
            <a:off x="827088" y="3816101"/>
            <a:ext cx="906462" cy="1444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403476" name="Line 20"/>
          <p:cNvSpPr>
            <a:spLocks noChangeShapeType="1"/>
          </p:cNvSpPr>
          <p:nvPr/>
        </p:nvSpPr>
        <p:spPr bwMode="auto">
          <a:xfrm>
            <a:off x="2452688" y="3960563"/>
            <a:ext cx="2286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403477" name="Oval 21"/>
          <p:cNvSpPr>
            <a:spLocks noChangeArrowheads="1"/>
          </p:cNvSpPr>
          <p:nvPr/>
        </p:nvSpPr>
        <p:spPr bwMode="auto">
          <a:xfrm>
            <a:off x="2300288" y="3808163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0" tIns="0" rIns="0" bIns="0" anchor="ctr"/>
          <a:lstStyle/>
          <a:p>
            <a:pPr algn="ctr"/>
            <a:r>
              <a:rPr lang="en-US" altLang="ja-JP" dirty="0" smtClean="0"/>
              <a:t>4</a:t>
            </a:r>
            <a:endParaRPr lang="ja-JP" altLang="en-US" dirty="0"/>
          </a:p>
        </p:txBody>
      </p:sp>
      <p:sp>
        <p:nvSpPr>
          <p:cNvPr id="403478" name="Line 22"/>
          <p:cNvSpPr>
            <a:spLocks noChangeShapeType="1"/>
          </p:cNvSpPr>
          <p:nvPr/>
        </p:nvSpPr>
        <p:spPr bwMode="auto">
          <a:xfrm flipH="1">
            <a:off x="547688" y="3868488"/>
            <a:ext cx="304800" cy="533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403479" name="Line 23"/>
          <p:cNvSpPr>
            <a:spLocks noChangeShapeType="1"/>
          </p:cNvSpPr>
          <p:nvPr/>
        </p:nvSpPr>
        <p:spPr bwMode="auto">
          <a:xfrm flipV="1">
            <a:off x="3379788" y="4176463"/>
            <a:ext cx="71437" cy="7191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/>
          <a:lstStyle/>
          <a:p>
            <a:pPr algn="ctr"/>
            <a:endParaRPr lang="ja-JP" altLang="en-US"/>
          </a:p>
        </p:txBody>
      </p:sp>
      <p:sp>
        <p:nvSpPr>
          <p:cNvPr id="403480" name="Line 24"/>
          <p:cNvSpPr>
            <a:spLocks noChangeShapeType="1"/>
          </p:cNvSpPr>
          <p:nvPr/>
        </p:nvSpPr>
        <p:spPr bwMode="auto">
          <a:xfrm flipV="1">
            <a:off x="2659063" y="4176463"/>
            <a:ext cx="792162" cy="3603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403481" name="Line 25"/>
          <p:cNvSpPr>
            <a:spLocks noChangeShapeType="1"/>
          </p:cNvSpPr>
          <p:nvPr/>
        </p:nvSpPr>
        <p:spPr bwMode="auto">
          <a:xfrm flipH="1" flipV="1">
            <a:off x="3090863" y="3600201"/>
            <a:ext cx="360362" cy="5746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403482" name="Line 26"/>
          <p:cNvSpPr>
            <a:spLocks noChangeShapeType="1"/>
          </p:cNvSpPr>
          <p:nvPr/>
        </p:nvSpPr>
        <p:spPr bwMode="auto">
          <a:xfrm flipH="1" flipV="1">
            <a:off x="2082800" y="3311276"/>
            <a:ext cx="100965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403483" name="Line 27"/>
          <p:cNvSpPr>
            <a:spLocks noChangeShapeType="1"/>
          </p:cNvSpPr>
          <p:nvPr/>
        </p:nvSpPr>
        <p:spPr bwMode="auto">
          <a:xfrm flipH="1">
            <a:off x="858838" y="3311276"/>
            <a:ext cx="1223962" cy="5048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403484" name="Line 28"/>
          <p:cNvSpPr>
            <a:spLocks noChangeShapeType="1"/>
          </p:cNvSpPr>
          <p:nvPr/>
        </p:nvSpPr>
        <p:spPr bwMode="auto">
          <a:xfrm flipH="1">
            <a:off x="1724025" y="3311276"/>
            <a:ext cx="358775" cy="6492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403485" name="Line 29"/>
          <p:cNvSpPr>
            <a:spLocks noChangeShapeType="1"/>
          </p:cNvSpPr>
          <p:nvPr/>
        </p:nvSpPr>
        <p:spPr bwMode="auto">
          <a:xfrm flipH="1">
            <a:off x="2659063" y="3600201"/>
            <a:ext cx="431800" cy="9366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403486" name="Freeform 30"/>
          <p:cNvSpPr>
            <a:spLocks/>
          </p:cNvSpPr>
          <p:nvPr/>
        </p:nvSpPr>
        <p:spPr bwMode="auto">
          <a:xfrm>
            <a:off x="1003300" y="4895601"/>
            <a:ext cx="2376488" cy="504825"/>
          </a:xfrm>
          <a:custGeom>
            <a:avLst/>
            <a:gdLst/>
            <a:ahLst/>
            <a:cxnLst>
              <a:cxn ang="0">
                <a:pos x="0" y="91"/>
              </a:cxn>
              <a:cxn ang="0">
                <a:pos x="454" y="273"/>
              </a:cxn>
              <a:cxn ang="0">
                <a:pos x="1225" y="273"/>
              </a:cxn>
              <a:cxn ang="0">
                <a:pos x="1497" y="0"/>
              </a:cxn>
            </a:cxnLst>
            <a:rect l="0" t="0" r="r" b="b"/>
            <a:pathLst>
              <a:path w="1497" h="318">
                <a:moveTo>
                  <a:pt x="0" y="91"/>
                </a:moveTo>
                <a:cubicBezTo>
                  <a:pt x="125" y="167"/>
                  <a:pt x="250" y="243"/>
                  <a:pt x="454" y="273"/>
                </a:cubicBezTo>
                <a:cubicBezTo>
                  <a:pt x="658" y="303"/>
                  <a:pt x="1051" y="318"/>
                  <a:pt x="1225" y="273"/>
                </a:cubicBezTo>
                <a:cubicBezTo>
                  <a:pt x="1399" y="228"/>
                  <a:pt x="1448" y="114"/>
                  <a:pt x="1497" y="0"/>
                </a:cubicBez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lIns="0" tIns="46800" rIns="90000" bIns="46800"/>
          <a:lstStyle/>
          <a:p>
            <a:pPr algn="ctr"/>
            <a:endParaRPr lang="ja-JP" altLang="en-US"/>
          </a:p>
        </p:txBody>
      </p:sp>
      <p:sp>
        <p:nvSpPr>
          <p:cNvPr id="403487" name="Oval 31"/>
          <p:cNvSpPr>
            <a:spLocks noChangeArrowheads="1"/>
          </p:cNvSpPr>
          <p:nvPr/>
        </p:nvSpPr>
        <p:spPr bwMode="auto">
          <a:xfrm>
            <a:off x="1538288" y="3808163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0" tIns="0" rIns="0" bIns="0" anchor="ctr"/>
          <a:lstStyle/>
          <a:p>
            <a:pPr algn="ctr"/>
            <a:r>
              <a:rPr lang="en-US" altLang="ja-JP" dirty="0" smtClean="0"/>
              <a:t>5</a:t>
            </a:r>
            <a:endParaRPr lang="ja-JP" altLang="en-US" dirty="0"/>
          </a:p>
        </p:txBody>
      </p:sp>
      <p:sp>
        <p:nvSpPr>
          <p:cNvPr id="403488" name="Oval 32"/>
          <p:cNvSpPr>
            <a:spLocks noChangeArrowheads="1"/>
          </p:cNvSpPr>
          <p:nvPr/>
        </p:nvSpPr>
        <p:spPr bwMode="auto">
          <a:xfrm>
            <a:off x="1995488" y="4806701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0" tIns="0" rIns="0" bIns="0" anchor="ctr"/>
          <a:lstStyle/>
          <a:p>
            <a:pPr algn="ctr"/>
            <a:r>
              <a:rPr lang="en-US" altLang="ja-JP" sz="1800" dirty="0" smtClean="0"/>
              <a:t>11</a:t>
            </a:r>
            <a:endParaRPr lang="en-US" altLang="ja-JP" sz="1800" dirty="0"/>
          </a:p>
        </p:txBody>
      </p:sp>
      <p:sp>
        <p:nvSpPr>
          <p:cNvPr id="403489" name="Oval 33"/>
          <p:cNvSpPr>
            <a:spLocks noChangeArrowheads="1"/>
          </p:cNvSpPr>
          <p:nvPr/>
        </p:nvSpPr>
        <p:spPr bwMode="auto">
          <a:xfrm>
            <a:off x="1385888" y="4493963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0" tIns="0" rIns="0" bIns="0" anchor="ctr"/>
          <a:lstStyle/>
          <a:p>
            <a:pPr algn="ctr"/>
            <a:r>
              <a:rPr lang="en-US" altLang="ja-JP" dirty="0" smtClean="0"/>
              <a:t>9</a:t>
            </a:r>
            <a:endParaRPr lang="ja-JP" altLang="en-US" dirty="0"/>
          </a:p>
        </p:txBody>
      </p:sp>
      <p:sp>
        <p:nvSpPr>
          <p:cNvPr id="403490" name="Oval 34"/>
          <p:cNvSpPr>
            <a:spLocks noChangeArrowheads="1"/>
          </p:cNvSpPr>
          <p:nvPr/>
        </p:nvSpPr>
        <p:spPr bwMode="auto">
          <a:xfrm>
            <a:off x="2528888" y="4417763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0" tIns="0" rIns="0" bIns="0" anchor="ctr"/>
          <a:lstStyle/>
          <a:p>
            <a:pPr algn="ctr"/>
            <a:r>
              <a:rPr lang="en-US" altLang="ja-JP" dirty="0" smtClean="0"/>
              <a:t>8</a:t>
            </a:r>
            <a:endParaRPr lang="ja-JP" altLang="en-US" dirty="0"/>
          </a:p>
        </p:txBody>
      </p:sp>
      <p:sp>
        <p:nvSpPr>
          <p:cNvPr id="403491" name="Oval 35"/>
          <p:cNvSpPr>
            <a:spLocks noChangeArrowheads="1"/>
          </p:cNvSpPr>
          <p:nvPr/>
        </p:nvSpPr>
        <p:spPr bwMode="auto">
          <a:xfrm>
            <a:off x="395288" y="4265363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0" tIns="0" rIns="0" bIns="0" anchor="ctr"/>
          <a:lstStyle/>
          <a:p>
            <a:pPr algn="ctr"/>
            <a:r>
              <a:rPr lang="en-US" altLang="ja-JP" dirty="0" smtClean="0"/>
              <a:t>7</a:t>
            </a:r>
            <a:endParaRPr lang="ja-JP" altLang="en-US" dirty="0"/>
          </a:p>
        </p:txBody>
      </p:sp>
      <p:sp>
        <p:nvSpPr>
          <p:cNvPr id="403492" name="Oval 36"/>
          <p:cNvSpPr>
            <a:spLocks noChangeArrowheads="1"/>
          </p:cNvSpPr>
          <p:nvPr/>
        </p:nvSpPr>
        <p:spPr bwMode="auto">
          <a:xfrm>
            <a:off x="3290888" y="4032001"/>
            <a:ext cx="304800" cy="293687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0" tIns="0" rIns="0" bIns="0" anchor="ctr"/>
          <a:lstStyle/>
          <a:p>
            <a:pPr algn="ctr"/>
            <a:r>
              <a:rPr lang="en-US" altLang="ja-JP" dirty="0" smtClean="0"/>
              <a:t>6</a:t>
            </a:r>
            <a:endParaRPr lang="ja-JP" altLang="en-US" dirty="0"/>
          </a:p>
        </p:txBody>
      </p:sp>
      <p:sp>
        <p:nvSpPr>
          <p:cNvPr id="403493" name="Oval 37"/>
          <p:cNvSpPr>
            <a:spLocks noChangeArrowheads="1"/>
          </p:cNvSpPr>
          <p:nvPr/>
        </p:nvSpPr>
        <p:spPr bwMode="auto">
          <a:xfrm>
            <a:off x="715963" y="3655763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0" tIns="0" rIns="0" bIns="0" anchor="ctr"/>
          <a:lstStyle/>
          <a:p>
            <a:pPr algn="ctr"/>
            <a:r>
              <a:rPr lang="en-US" altLang="ja-JP" dirty="0" smtClean="0"/>
              <a:t>3</a:t>
            </a:r>
            <a:endParaRPr lang="ja-JP" altLang="en-US" dirty="0"/>
          </a:p>
        </p:txBody>
      </p:sp>
      <p:sp>
        <p:nvSpPr>
          <p:cNvPr id="403494" name="Oval 38"/>
          <p:cNvSpPr>
            <a:spLocks noChangeArrowheads="1"/>
          </p:cNvSpPr>
          <p:nvPr/>
        </p:nvSpPr>
        <p:spPr bwMode="auto">
          <a:xfrm>
            <a:off x="1939925" y="3168401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0" tIns="0" rIns="0" bIns="0" anchor="ctr"/>
          <a:lstStyle/>
          <a:p>
            <a:pPr algn="ctr"/>
            <a:r>
              <a:rPr lang="en-US" altLang="ja-JP" dirty="0" smtClean="0"/>
              <a:t>1</a:t>
            </a:r>
            <a:endParaRPr lang="ja-JP" altLang="en-US" dirty="0"/>
          </a:p>
        </p:txBody>
      </p:sp>
      <p:sp>
        <p:nvSpPr>
          <p:cNvPr id="403495" name="Oval 39"/>
          <p:cNvSpPr>
            <a:spLocks noChangeArrowheads="1"/>
          </p:cNvSpPr>
          <p:nvPr/>
        </p:nvSpPr>
        <p:spPr bwMode="auto">
          <a:xfrm>
            <a:off x="2930525" y="3439863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0" tIns="0" rIns="0" bIns="0" anchor="ctr"/>
          <a:lstStyle/>
          <a:p>
            <a:pPr algn="ctr"/>
            <a:r>
              <a:rPr lang="en-US" altLang="ja-JP" dirty="0" smtClean="0"/>
              <a:t>2</a:t>
            </a:r>
            <a:endParaRPr lang="ja-JP" altLang="en-US" dirty="0"/>
          </a:p>
        </p:txBody>
      </p:sp>
      <p:sp>
        <p:nvSpPr>
          <p:cNvPr id="403496" name="Oval 40"/>
          <p:cNvSpPr>
            <a:spLocks noChangeArrowheads="1"/>
          </p:cNvSpPr>
          <p:nvPr/>
        </p:nvSpPr>
        <p:spPr bwMode="auto">
          <a:xfrm>
            <a:off x="3235325" y="4735263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0" tIns="0" rIns="0" bIns="0" anchor="ctr"/>
          <a:lstStyle/>
          <a:p>
            <a:pPr algn="ctr"/>
            <a:r>
              <a:rPr lang="en-US" altLang="ja-JP" sz="1800" dirty="0" smtClean="0"/>
              <a:t>10</a:t>
            </a:r>
            <a:endParaRPr lang="en-US" altLang="ja-JP" sz="1800" dirty="0"/>
          </a:p>
        </p:txBody>
      </p:sp>
      <p:sp>
        <p:nvSpPr>
          <p:cNvPr id="403497" name="Oval 41"/>
          <p:cNvSpPr>
            <a:spLocks noChangeArrowheads="1"/>
          </p:cNvSpPr>
          <p:nvPr/>
        </p:nvSpPr>
        <p:spPr bwMode="auto">
          <a:xfrm>
            <a:off x="842963" y="4879726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0" tIns="0" rIns="0" bIns="0" anchor="ctr"/>
          <a:lstStyle/>
          <a:p>
            <a:pPr algn="ctr"/>
            <a:r>
              <a:rPr lang="en-US" altLang="ja-JP" sz="1800" dirty="0" smtClean="0"/>
              <a:t>12</a:t>
            </a:r>
            <a:endParaRPr lang="en-US" altLang="ja-JP" sz="1800" dirty="0"/>
          </a:p>
        </p:txBody>
      </p:sp>
      <p:sp>
        <p:nvSpPr>
          <p:cNvPr id="403498" name="Text Box 42"/>
          <p:cNvSpPr txBox="1">
            <a:spLocks noChangeArrowheads="1"/>
          </p:cNvSpPr>
          <p:nvPr/>
        </p:nvSpPr>
        <p:spPr bwMode="auto">
          <a:xfrm>
            <a:off x="6448857" y="2016025"/>
            <a:ext cx="643423" cy="463846"/>
          </a:xfrm>
          <a:prstGeom prst="rect">
            <a:avLst/>
          </a:prstGeom>
          <a:solidFill>
            <a:schemeClr val="bg1"/>
          </a:solidFill>
          <a:ln w="19050" algn="ctr">
            <a:solidFill>
              <a:srgbClr val="008000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dirty="0" smtClean="0"/>
              <a:t>1, 2</a:t>
            </a:r>
            <a:endParaRPr lang="ja-JP" altLang="en-US" dirty="0"/>
          </a:p>
        </p:txBody>
      </p:sp>
      <p:sp>
        <p:nvSpPr>
          <p:cNvPr id="403499" name="Text Box 43"/>
          <p:cNvSpPr txBox="1">
            <a:spLocks noChangeArrowheads="1"/>
          </p:cNvSpPr>
          <p:nvPr/>
        </p:nvSpPr>
        <p:spPr bwMode="auto">
          <a:xfrm>
            <a:off x="4741863" y="2908200"/>
            <a:ext cx="951199" cy="463846"/>
          </a:xfrm>
          <a:prstGeom prst="rect">
            <a:avLst/>
          </a:prstGeom>
          <a:solidFill>
            <a:schemeClr val="bg1"/>
          </a:solidFill>
          <a:ln w="19050" algn="ctr">
            <a:solidFill>
              <a:srgbClr val="008000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dirty="0" smtClean="0"/>
              <a:t>1, 3, 5</a:t>
            </a:r>
            <a:endParaRPr lang="ja-JP" altLang="en-US" dirty="0"/>
          </a:p>
        </p:txBody>
      </p:sp>
      <p:sp>
        <p:nvSpPr>
          <p:cNvPr id="403500" name="Line 44"/>
          <p:cNvSpPr>
            <a:spLocks noChangeShapeType="1"/>
          </p:cNvSpPr>
          <p:nvPr/>
        </p:nvSpPr>
        <p:spPr bwMode="auto">
          <a:xfrm flipH="1">
            <a:off x="5508625" y="2520850"/>
            <a:ext cx="719138" cy="2873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403501" name="Text Box 45"/>
          <p:cNvSpPr txBox="1">
            <a:spLocks noChangeArrowheads="1"/>
          </p:cNvSpPr>
          <p:nvPr/>
        </p:nvSpPr>
        <p:spPr bwMode="auto">
          <a:xfrm>
            <a:off x="5584825" y="2304082"/>
            <a:ext cx="335646" cy="463846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b="1" dirty="0" smtClean="0">
                <a:solidFill>
                  <a:schemeClr val="accent2"/>
                </a:solidFill>
              </a:rPr>
              <a:t>3</a:t>
            </a:r>
            <a:endParaRPr lang="ja-JP" altLang="en-US" b="1" dirty="0">
              <a:solidFill>
                <a:schemeClr val="accent2"/>
              </a:solidFill>
            </a:endParaRPr>
          </a:p>
        </p:txBody>
      </p:sp>
      <p:sp>
        <p:nvSpPr>
          <p:cNvPr id="403502" name="Text Box 46"/>
          <p:cNvSpPr txBox="1">
            <a:spLocks noChangeArrowheads="1"/>
          </p:cNvSpPr>
          <p:nvPr/>
        </p:nvSpPr>
        <p:spPr bwMode="auto">
          <a:xfrm>
            <a:off x="4065588" y="4176613"/>
            <a:ext cx="1720641" cy="463846"/>
          </a:xfrm>
          <a:prstGeom prst="rect">
            <a:avLst/>
          </a:prstGeom>
          <a:solidFill>
            <a:schemeClr val="bg1"/>
          </a:solidFill>
          <a:ln w="19050" algn="ctr">
            <a:solidFill>
              <a:srgbClr val="008000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dirty="0" smtClean="0"/>
              <a:t>3, 5, 7, 9, 12</a:t>
            </a:r>
            <a:endParaRPr lang="en-US" altLang="ja-JP" dirty="0"/>
          </a:p>
        </p:txBody>
      </p:sp>
      <p:sp>
        <p:nvSpPr>
          <p:cNvPr id="403503" name="Line 47"/>
          <p:cNvSpPr>
            <a:spLocks noChangeShapeType="1"/>
          </p:cNvSpPr>
          <p:nvPr/>
        </p:nvSpPr>
        <p:spPr bwMode="auto">
          <a:xfrm flipH="1">
            <a:off x="4859338" y="3455888"/>
            <a:ext cx="360362" cy="6477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403504" name="Text Box 48"/>
          <p:cNvSpPr txBox="1">
            <a:spLocks noChangeArrowheads="1"/>
          </p:cNvSpPr>
          <p:nvPr/>
        </p:nvSpPr>
        <p:spPr bwMode="auto">
          <a:xfrm>
            <a:off x="4648200" y="3528913"/>
            <a:ext cx="335646" cy="463846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b="1" dirty="0" smtClean="0">
                <a:solidFill>
                  <a:schemeClr val="accent2"/>
                </a:solidFill>
              </a:rPr>
              <a:t>7</a:t>
            </a:r>
            <a:endParaRPr lang="ja-JP" altLang="en-US" b="1" dirty="0">
              <a:solidFill>
                <a:schemeClr val="accent2"/>
              </a:solidFill>
            </a:endParaRPr>
          </a:p>
        </p:txBody>
      </p:sp>
      <p:sp>
        <p:nvSpPr>
          <p:cNvPr id="403505" name="Text Box 49"/>
          <p:cNvSpPr txBox="1">
            <a:spLocks noChangeArrowheads="1"/>
          </p:cNvSpPr>
          <p:nvPr/>
        </p:nvSpPr>
        <p:spPr bwMode="auto">
          <a:xfrm>
            <a:off x="4138613" y="5500588"/>
            <a:ext cx="785898" cy="463846"/>
          </a:xfrm>
          <a:prstGeom prst="rect">
            <a:avLst/>
          </a:prstGeom>
          <a:solidFill>
            <a:schemeClr val="bg1"/>
          </a:solidFill>
          <a:ln w="19050" algn="ctr">
            <a:solidFill>
              <a:srgbClr val="008000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dirty="0" smtClean="0"/>
              <a:t>9, 11</a:t>
            </a:r>
            <a:endParaRPr lang="ja-JP" altLang="en-US" dirty="0"/>
          </a:p>
        </p:txBody>
      </p:sp>
      <p:sp>
        <p:nvSpPr>
          <p:cNvPr id="403506" name="Line 50"/>
          <p:cNvSpPr>
            <a:spLocks noChangeShapeType="1"/>
          </p:cNvSpPr>
          <p:nvPr/>
        </p:nvSpPr>
        <p:spPr bwMode="auto">
          <a:xfrm flipH="1">
            <a:off x="4572000" y="4752875"/>
            <a:ext cx="360363" cy="6477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403507" name="Text Box 51"/>
          <p:cNvSpPr txBox="1">
            <a:spLocks noChangeArrowheads="1"/>
          </p:cNvSpPr>
          <p:nvPr/>
        </p:nvSpPr>
        <p:spPr bwMode="auto">
          <a:xfrm>
            <a:off x="4211960" y="4895750"/>
            <a:ext cx="478121" cy="463846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b="1" dirty="0" smtClean="0">
                <a:solidFill>
                  <a:schemeClr val="accent2"/>
                </a:solidFill>
              </a:rPr>
              <a:t>11</a:t>
            </a:r>
            <a:endParaRPr lang="en-US" altLang="ja-JP" b="1" dirty="0">
              <a:solidFill>
                <a:schemeClr val="accent2"/>
              </a:solidFill>
            </a:endParaRPr>
          </a:p>
        </p:txBody>
      </p:sp>
      <p:sp>
        <p:nvSpPr>
          <p:cNvPr id="403508" name="Text Box 52"/>
          <p:cNvSpPr txBox="1">
            <a:spLocks noChangeArrowheads="1"/>
          </p:cNvSpPr>
          <p:nvPr/>
        </p:nvSpPr>
        <p:spPr bwMode="auto">
          <a:xfrm>
            <a:off x="7083425" y="2908200"/>
            <a:ext cx="1258976" cy="463846"/>
          </a:xfrm>
          <a:prstGeom prst="rect">
            <a:avLst/>
          </a:prstGeom>
          <a:solidFill>
            <a:schemeClr val="bg1"/>
          </a:solidFill>
          <a:ln w="19050" algn="ctr">
            <a:solidFill>
              <a:srgbClr val="008000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dirty="0" smtClean="0"/>
              <a:t>2, 4, 6, 8</a:t>
            </a:r>
            <a:endParaRPr lang="ja-JP" altLang="en-US" dirty="0"/>
          </a:p>
        </p:txBody>
      </p:sp>
      <p:sp>
        <p:nvSpPr>
          <p:cNvPr id="403509" name="Line 53"/>
          <p:cNvSpPr>
            <a:spLocks noChangeShapeType="1"/>
          </p:cNvSpPr>
          <p:nvPr/>
        </p:nvSpPr>
        <p:spPr bwMode="auto">
          <a:xfrm>
            <a:off x="7308850" y="2376388"/>
            <a:ext cx="720725" cy="4587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403510" name="Text Box 54"/>
          <p:cNvSpPr txBox="1">
            <a:spLocks noChangeArrowheads="1"/>
          </p:cNvSpPr>
          <p:nvPr/>
        </p:nvSpPr>
        <p:spPr bwMode="auto">
          <a:xfrm>
            <a:off x="7672388" y="2304082"/>
            <a:ext cx="335646" cy="463846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b="1" dirty="0" smtClean="0">
                <a:solidFill>
                  <a:schemeClr val="accent2"/>
                </a:solidFill>
              </a:rPr>
              <a:t>4</a:t>
            </a:r>
            <a:endParaRPr lang="ja-JP" altLang="en-US" b="1" dirty="0">
              <a:solidFill>
                <a:schemeClr val="accent2"/>
              </a:solidFill>
            </a:endParaRPr>
          </a:p>
        </p:txBody>
      </p:sp>
      <p:sp>
        <p:nvSpPr>
          <p:cNvPr id="403511" name="Text Box 55"/>
          <p:cNvSpPr txBox="1">
            <a:spLocks noChangeArrowheads="1"/>
          </p:cNvSpPr>
          <p:nvPr/>
        </p:nvSpPr>
        <p:spPr bwMode="auto">
          <a:xfrm>
            <a:off x="6300788" y="4248050"/>
            <a:ext cx="1105088" cy="463846"/>
          </a:xfrm>
          <a:prstGeom prst="rect">
            <a:avLst/>
          </a:prstGeom>
          <a:solidFill>
            <a:schemeClr val="bg1"/>
          </a:solidFill>
          <a:ln w="19050" algn="ctr">
            <a:solidFill>
              <a:srgbClr val="008000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dirty="0" smtClean="0"/>
              <a:t>6, 8, 10</a:t>
            </a:r>
            <a:endParaRPr lang="en-US" altLang="ja-JP" dirty="0"/>
          </a:p>
        </p:txBody>
      </p:sp>
      <p:sp>
        <p:nvSpPr>
          <p:cNvPr id="403512" name="Line 56"/>
          <p:cNvSpPr>
            <a:spLocks noChangeShapeType="1"/>
          </p:cNvSpPr>
          <p:nvPr/>
        </p:nvSpPr>
        <p:spPr bwMode="auto">
          <a:xfrm flipH="1">
            <a:off x="7019925" y="3528913"/>
            <a:ext cx="360363" cy="6477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403513" name="Text Box 57"/>
          <p:cNvSpPr txBox="1">
            <a:spLocks noChangeArrowheads="1"/>
          </p:cNvSpPr>
          <p:nvPr/>
        </p:nvSpPr>
        <p:spPr bwMode="auto">
          <a:xfrm>
            <a:off x="6686341" y="3600350"/>
            <a:ext cx="489534" cy="463846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b="1" dirty="0" smtClean="0">
                <a:solidFill>
                  <a:schemeClr val="accent2"/>
                </a:solidFill>
              </a:rPr>
              <a:t>10</a:t>
            </a:r>
            <a:endParaRPr lang="en-US" altLang="ja-JP" b="1" dirty="0">
              <a:solidFill>
                <a:schemeClr val="accent2"/>
              </a:solidFill>
            </a:endParaRPr>
          </a:p>
        </p:txBody>
      </p:sp>
      <p:sp>
        <p:nvSpPr>
          <p:cNvPr id="403514" name="Text Box 58"/>
          <p:cNvSpPr txBox="1">
            <a:spLocks noChangeArrowheads="1"/>
          </p:cNvSpPr>
          <p:nvPr/>
        </p:nvSpPr>
        <p:spPr bwMode="auto">
          <a:xfrm>
            <a:off x="7810500" y="4248050"/>
            <a:ext cx="1093674" cy="463846"/>
          </a:xfrm>
          <a:prstGeom prst="rect">
            <a:avLst/>
          </a:prstGeom>
          <a:solidFill>
            <a:schemeClr val="bg1"/>
          </a:solidFill>
          <a:ln w="19050" algn="ctr">
            <a:solidFill>
              <a:srgbClr val="008000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dirty="0" smtClean="0"/>
              <a:t>4, 8, 11</a:t>
            </a:r>
            <a:endParaRPr lang="ja-JP" altLang="en-US" dirty="0"/>
          </a:p>
        </p:txBody>
      </p:sp>
      <p:sp>
        <p:nvSpPr>
          <p:cNvPr id="403515" name="Line 59"/>
          <p:cNvSpPr>
            <a:spLocks noChangeShapeType="1"/>
          </p:cNvSpPr>
          <p:nvPr/>
        </p:nvSpPr>
        <p:spPr bwMode="auto">
          <a:xfrm>
            <a:off x="8316913" y="3528913"/>
            <a:ext cx="71437" cy="6477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403516" name="Text Box 60"/>
          <p:cNvSpPr txBox="1">
            <a:spLocks noChangeArrowheads="1"/>
          </p:cNvSpPr>
          <p:nvPr/>
        </p:nvSpPr>
        <p:spPr bwMode="auto">
          <a:xfrm>
            <a:off x="7910303" y="3671788"/>
            <a:ext cx="478121" cy="463846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b="1" dirty="0" smtClean="0">
                <a:solidFill>
                  <a:schemeClr val="accent2"/>
                </a:solidFill>
              </a:rPr>
              <a:t>11</a:t>
            </a:r>
            <a:endParaRPr lang="en-US" altLang="ja-JP" b="1" dirty="0">
              <a:solidFill>
                <a:schemeClr val="accent2"/>
              </a:solidFill>
            </a:endParaRPr>
          </a:p>
        </p:txBody>
      </p:sp>
      <p:sp>
        <p:nvSpPr>
          <p:cNvPr id="403517" name="Text Box 61"/>
          <p:cNvSpPr txBox="1">
            <a:spLocks noChangeArrowheads="1"/>
          </p:cNvSpPr>
          <p:nvPr/>
        </p:nvSpPr>
        <p:spPr bwMode="auto">
          <a:xfrm>
            <a:off x="5651500" y="5545038"/>
            <a:ext cx="1247562" cy="463846"/>
          </a:xfrm>
          <a:prstGeom prst="rect">
            <a:avLst/>
          </a:prstGeom>
          <a:solidFill>
            <a:schemeClr val="bg1"/>
          </a:solidFill>
          <a:ln w="19050" algn="ctr">
            <a:solidFill>
              <a:srgbClr val="008000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dirty="0" smtClean="0"/>
              <a:t>8, 10</a:t>
            </a:r>
            <a:r>
              <a:rPr lang="en-US" altLang="ja-JP" dirty="0"/>
              <a:t>, </a:t>
            </a:r>
            <a:r>
              <a:rPr lang="en-US" altLang="ja-JP" dirty="0" smtClean="0"/>
              <a:t>11</a:t>
            </a:r>
            <a:endParaRPr lang="ja-JP" altLang="en-US" dirty="0"/>
          </a:p>
        </p:txBody>
      </p:sp>
      <p:sp>
        <p:nvSpPr>
          <p:cNvPr id="403518" name="Line 62"/>
          <p:cNvSpPr>
            <a:spLocks noChangeShapeType="1"/>
          </p:cNvSpPr>
          <p:nvPr/>
        </p:nvSpPr>
        <p:spPr bwMode="auto">
          <a:xfrm flipH="1">
            <a:off x="6445250" y="4824313"/>
            <a:ext cx="358775" cy="6477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403519" name="Text Box 63"/>
          <p:cNvSpPr txBox="1">
            <a:spLocks noChangeArrowheads="1"/>
          </p:cNvSpPr>
          <p:nvPr/>
        </p:nvSpPr>
        <p:spPr bwMode="auto">
          <a:xfrm>
            <a:off x="6155060" y="4895750"/>
            <a:ext cx="478121" cy="463846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b="1" dirty="0" smtClean="0">
                <a:solidFill>
                  <a:schemeClr val="accent2"/>
                </a:solidFill>
              </a:rPr>
              <a:t>11</a:t>
            </a:r>
            <a:endParaRPr lang="en-US" altLang="ja-JP" b="1" dirty="0">
              <a:solidFill>
                <a:schemeClr val="accent2"/>
              </a:solidFill>
            </a:endParaRPr>
          </a:p>
        </p:txBody>
      </p:sp>
      <p:sp>
        <p:nvSpPr>
          <p:cNvPr id="403520" name="Text Box 64"/>
          <p:cNvSpPr txBox="1">
            <a:spLocks noChangeArrowheads="1"/>
          </p:cNvSpPr>
          <p:nvPr/>
        </p:nvSpPr>
        <p:spPr bwMode="auto">
          <a:xfrm>
            <a:off x="7343775" y="5545038"/>
            <a:ext cx="962025" cy="476250"/>
          </a:xfrm>
          <a:prstGeom prst="rect">
            <a:avLst/>
          </a:prstGeom>
          <a:solidFill>
            <a:schemeClr val="bg1"/>
          </a:solidFill>
          <a:ln w="19050" algn="ctr">
            <a:solidFill>
              <a:srgbClr val="008000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dirty="0" smtClean="0"/>
              <a:t>10</a:t>
            </a:r>
            <a:r>
              <a:rPr lang="en-US" altLang="ja-JP" dirty="0"/>
              <a:t>, </a:t>
            </a:r>
            <a:r>
              <a:rPr lang="en-US" altLang="ja-JP" dirty="0" smtClean="0"/>
              <a:t>12</a:t>
            </a:r>
            <a:endParaRPr lang="en-US" altLang="ja-JP" dirty="0"/>
          </a:p>
        </p:txBody>
      </p:sp>
      <p:sp>
        <p:nvSpPr>
          <p:cNvPr id="403521" name="Line 65"/>
          <p:cNvSpPr>
            <a:spLocks noChangeShapeType="1"/>
          </p:cNvSpPr>
          <p:nvPr/>
        </p:nvSpPr>
        <p:spPr bwMode="auto">
          <a:xfrm>
            <a:off x="7380288" y="4824313"/>
            <a:ext cx="287337" cy="5762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403522" name="Text Box 66"/>
          <p:cNvSpPr txBox="1">
            <a:spLocks noChangeArrowheads="1"/>
          </p:cNvSpPr>
          <p:nvPr/>
        </p:nvSpPr>
        <p:spPr bwMode="auto">
          <a:xfrm>
            <a:off x="7094860" y="4968775"/>
            <a:ext cx="489534" cy="463846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b="1" dirty="0" smtClean="0">
                <a:solidFill>
                  <a:schemeClr val="accent2"/>
                </a:solidFill>
              </a:rPr>
              <a:t>12</a:t>
            </a:r>
            <a:endParaRPr lang="en-US" altLang="ja-JP" b="1" dirty="0">
              <a:solidFill>
                <a:schemeClr val="accent2"/>
              </a:solidFill>
            </a:endParaRPr>
          </a:p>
        </p:txBody>
      </p:sp>
      <p:sp>
        <p:nvSpPr>
          <p:cNvPr id="403523" name="Line 67"/>
          <p:cNvSpPr>
            <a:spLocks noChangeShapeType="1"/>
          </p:cNvSpPr>
          <p:nvPr/>
        </p:nvSpPr>
        <p:spPr bwMode="auto">
          <a:xfrm flipV="1">
            <a:off x="4859338" y="4752875"/>
            <a:ext cx="2952750" cy="719138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403524" name="Line 68"/>
          <p:cNvSpPr>
            <a:spLocks noChangeShapeType="1"/>
          </p:cNvSpPr>
          <p:nvPr/>
        </p:nvSpPr>
        <p:spPr bwMode="auto">
          <a:xfrm flipV="1">
            <a:off x="5003800" y="4752875"/>
            <a:ext cx="2952750" cy="719138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403525" name="Line 69"/>
          <p:cNvSpPr>
            <a:spLocks noChangeShapeType="1"/>
          </p:cNvSpPr>
          <p:nvPr/>
        </p:nvSpPr>
        <p:spPr bwMode="auto">
          <a:xfrm flipV="1">
            <a:off x="6588125" y="4752875"/>
            <a:ext cx="1800225" cy="719138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403528" name="Line 72"/>
          <p:cNvSpPr>
            <a:spLocks noChangeShapeType="1"/>
          </p:cNvSpPr>
          <p:nvPr/>
        </p:nvSpPr>
        <p:spPr bwMode="auto">
          <a:xfrm flipH="1" flipV="1">
            <a:off x="4572000" y="4752875"/>
            <a:ext cx="2952750" cy="719138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403529" name="Line 73"/>
          <p:cNvSpPr>
            <a:spLocks noChangeShapeType="1"/>
          </p:cNvSpPr>
          <p:nvPr/>
        </p:nvSpPr>
        <p:spPr bwMode="auto">
          <a:xfrm flipH="1" flipV="1">
            <a:off x="4714875" y="4752875"/>
            <a:ext cx="2952750" cy="719138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403530" name="Line 74"/>
          <p:cNvSpPr>
            <a:spLocks noChangeShapeType="1"/>
          </p:cNvSpPr>
          <p:nvPr/>
        </p:nvSpPr>
        <p:spPr bwMode="auto">
          <a:xfrm flipH="1" flipV="1">
            <a:off x="4857750" y="4752875"/>
            <a:ext cx="2952750" cy="719138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403531" name="Line 75"/>
          <p:cNvSpPr>
            <a:spLocks noChangeShapeType="1"/>
          </p:cNvSpPr>
          <p:nvPr/>
        </p:nvSpPr>
        <p:spPr bwMode="auto">
          <a:xfrm flipH="1" flipV="1">
            <a:off x="5000625" y="4752875"/>
            <a:ext cx="2952750" cy="719138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403532" name="Line 76"/>
          <p:cNvSpPr>
            <a:spLocks noChangeShapeType="1"/>
          </p:cNvSpPr>
          <p:nvPr/>
        </p:nvSpPr>
        <p:spPr bwMode="auto">
          <a:xfrm flipH="1" flipV="1">
            <a:off x="7308850" y="4824313"/>
            <a:ext cx="865188" cy="6477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403533" name="Line 77"/>
          <p:cNvSpPr>
            <a:spLocks noChangeShapeType="1"/>
          </p:cNvSpPr>
          <p:nvPr/>
        </p:nvSpPr>
        <p:spPr bwMode="auto">
          <a:xfrm flipH="1" flipV="1">
            <a:off x="7019925" y="5760938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403534" name="Line 78"/>
          <p:cNvSpPr>
            <a:spLocks noChangeShapeType="1"/>
          </p:cNvSpPr>
          <p:nvPr/>
        </p:nvSpPr>
        <p:spPr bwMode="auto">
          <a:xfrm flipV="1">
            <a:off x="6300788" y="4752875"/>
            <a:ext cx="358775" cy="719138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403535" name="Line 79"/>
          <p:cNvSpPr>
            <a:spLocks noChangeShapeType="1"/>
          </p:cNvSpPr>
          <p:nvPr/>
        </p:nvSpPr>
        <p:spPr bwMode="auto">
          <a:xfrm flipH="1" flipV="1">
            <a:off x="5076825" y="5687913"/>
            <a:ext cx="503238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403536" name="Line 80"/>
          <p:cNvSpPr>
            <a:spLocks noChangeShapeType="1"/>
          </p:cNvSpPr>
          <p:nvPr/>
        </p:nvSpPr>
        <p:spPr bwMode="auto">
          <a:xfrm flipV="1">
            <a:off x="5076825" y="5832375"/>
            <a:ext cx="503238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403537" name="Line 81"/>
          <p:cNvSpPr>
            <a:spLocks noChangeShapeType="1"/>
          </p:cNvSpPr>
          <p:nvPr/>
        </p:nvSpPr>
        <p:spPr bwMode="auto">
          <a:xfrm flipV="1">
            <a:off x="7021513" y="5903813"/>
            <a:ext cx="287337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403538" name="Line 82"/>
          <p:cNvSpPr>
            <a:spLocks noChangeShapeType="1"/>
          </p:cNvSpPr>
          <p:nvPr/>
        </p:nvSpPr>
        <p:spPr bwMode="auto">
          <a:xfrm flipH="1" flipV="1">
            <a:off x="4500563" y="4752875"/>
            <a:ext cx="287337" cy="719138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403539" name="Line 83"/>
          <p:cNvSpPr>
            <a:spLocks noChangeShapeType="1"/>
          </p:cNvSpPr>
          <p:nvPr/>
        </p:nvSpPr>
        <p:spPr bwMode="auto">
          <a:xfrm flipH="1" flipV="1">
            <a:off x="4429125" y="4752875"/>
            <a:ext cx="287338" cy="719138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403540" name="Line 84"/>
          <p:cNvSpPr>
            <a:spLocks noChangeShapeType="1"/>
          </p:cNvSpPr>
          <p:nvPr/>
        </p:nvSpPr>
        <p:spPr bwMode="auto">
          <a:xfrm flipH="1" flipV="1">
            <a:off x="4357688" y="4752875"/>
            <a:ext cx="287337" cy="719138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403541" name="Line 85"/>
          <p:cNvSpPr>
            <a:spLocks noChangeShapeType="1"/>
          </p:cNvSpPr>
          <p:nvPr/>
        </p:nvSpPr>
        <p:spPr bwMode="auto">
          <a:xfrm flipH="1" flipV="1">
            <a:off x="4286250" y="4752875"/>
            <a:ext cx="287338" cy="719138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403542" name="Line 86"/>
          <p:cNvSpPr>
            <a:spLocks noChangeShapeType="1"/>
          </p:cNvSpPr>
          <p:nvPr/>
        </p:nvSpPr>
        <p:spPr bwMode="auto">
          <a:xfrm flipH="1" flipV="1">
            <a:off x="7523163" y="4392513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403543" name="Line 87"/>
          <p:cNvSpPr>
            <a:spLocks noChangeShapeType="1"/>
          </p:cNvSpPr>
          <p:nvPr/>
        </p:nvSpPr>
        <p:spPr bwMode="auto">
          <a:xfrm flipV="1">
            <a:off x="7524750" y="4535388"/>
            <a:ext cx="287338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403544" name="Line 88"/>
          <p:cNvSpPr>
            <a:spLocks noChangeShapeType="1"/>
          </p:cNvSpPr>
          <p:nvPr/>
        </p:nvSpPr>
        <p:spPr bwMode="auto">
          <a:xfrm flipH="1" flipV="1">
            <a:off x="7524750" y="4465538"/>
            <a:ext cx="2159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403545" name="Line 89"/>
          <p:cNvSpPr>
            <a:spLocks noChangeShapeType="1"/>
          </p:cNvSpPr>
          <p:nvPr/>
        </p:nvSpPr>
        <p:spPr bwMode="auto">
          <a:xfrm flipV="1">
            <a:off x="7526338" y="4608413"/>
            <a:ext cx="287337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403546" name="Line 90"/>
          <p:cNvSpPr>
            <a:spLocks noChangeShapeType="1"/>
          </p:cNvSpPr>
          <p:nvPr/>
        </p:nvSpPr>
        <p:spPr bwMode="auto">
          <a:xfrm flipV="1">
            <a:off x="7165975" y="3455888"/>
            <a:ext cx="358775" cy="719137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403547" name="Line 91"/>
          <p:cNvSpPr>
            <a:spLocks noChangeShapeType="1"/>
          </p:cNvSpPr>
          <p:nvPr/>
        </p:nvSpPr>
        <p:spPr bwMode="auto">
          <a:xfrm flipV="1">
            <a:off x="7235825" y="3457475"/>
            <a:ext cx="358775" cy="719138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403548" name="Line 92"/>
          <p:cNvSpPr>
            <a:spLocks noChangeShapeType="1"/>
          </p:cNvSpPr>
          <p:nvPr/>
        </p:nvSpPr>
        <p:spPr bwMode="auto">
          <a:xfrm flipH="1" flipV="1">
            <a:off x="8388350" y="3455888"/>
            <a:ext cx="146050" cy="722312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403549" name="Line 93"/>
          <p:cNvSpPr>
            <a:spLocks noChangeShapeType="1"/>
          </p:cNvSpPr>
          <p:nvPr/>
        </p:nvSpPr>
        <p:spPr bwMode="auto">
          <a:xfrm flipH="1" flipV="1">
            <a:off x="8459788" y="3454300"/>
            <a:ext cx="146050" cy="722313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403550" name="Line 94"/>
          <p:cNvSpPr>
            <a:spLocks noChangeShapeType="1"/>
          </p:cNvSpPr>
          <p:nvPr/>
        </p:nvSpPr>
        <p:spPr bwMode="auto">
          <a:xfrm flipH="1" flipV="1">
            <a:off x="7164388" y="2376388"/>
            <a:ext cx="647700" cy="4318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403551" name="Line 95"/>
          <p:cNvSpPr>
            <a:spLocks noChangeShapeType="1"/>
          </p:cNvSpPr>
          <p:nvPr/>
        </p:nvSpPr>
        <p:spPr bwMode="auto">
          <a:xfrm flipV="1">
            <a:off x="5724525" y="2592288"/>
            <a:ext cx="647700" cy="2159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403552" name="Line 96"/>
          <p:cNvSpPr>
            <a:spLocks noChangeShapeType="1"/>
          </p:cNvSpPr>
          <p:nvPr/>
        </p:nvSpPr>
        <p:spPr bwMode="auto">
          <a:xfrm flipV="1">
            <a:off x="5003800" y="3455888"/>
            <a:ext cx="288925" cy="576262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3497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341438"/>
            <a:ext cx="9144000" cy="2163762"/>
          </a:xfrm>
          <a:gradFill rotWithShape="1">
            <a:gsLst>
              <a:gs pos="0">
                <a:srgbClr val="006600"/>
              </a:gs>
              <a:gs pos="50000">
                <a:srgbClr val="008000"/>
              </a:gs>
              <a:gs pos="100000">
                <a:srgbClr val="006600"/>
              </a:gs>
            </a:gsLst>
            <a:lin ang="5400000" scaled="1"/>
          </a:gradFill>
          <a:effectLst>
            <a:outerShdw dist="7184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Non-Isomorphic Tree Enumeration</a:t>
            </a:r>
            <a:endParaRPr lang="ja-JP" altLang="en-US" sz="40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509572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323528" y="981075"/>
            <a:ext cx="8424936" cy="2519363"/>
          </a:xfrm>
        </p:spPr>
        <p:txBody>
          <a:bodyPr/>
          <a:lstStyle/>
          <a:p>
            <a:pPr algn="l"/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• </a:t>
            </a:r>
            <a:r>
              <a:rPr lang="en-US" altLang="ja-JP" sz="2400" dirty="0" smtClean="0"/>
              <a:t>Previous enumeration problems aim to enumerate </a:t>
            </a:r>
            <a:r>
              <a:rPr lang="en-US" altLang="ja-JP" sz="2400" b="1" dirty="0" smtClean="0"/>
              <a:t>“substructures”</a:t>
            </a:r>
            <a:r>
              <a:rPr lang="en-US" altLang="ja-JP" sz="2400" dirty="0" smtClean="0"/>
              <a:t> of the given instances     </a:t>
            </a:r>
            <a:r>
              <a:rPr lang="en-US" altLang="ja-JP" sz="2400" dirty="0" smtClean="0">
                <a:solidFill>
                  <a:srgbClr val="C00000"/>
                </a:solidFill>
              </a:rPr>
              <a:t>(ex. paths in a graph)</a:t>
            </a:r>
          </a:p>
          <a:p>
            <a:pPr algn="l"/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  <a:p>
            <a:pPr algn="l"/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• </a:t>
            </a:r>
            <a:r>
              <a:rPr lang="en-US" altLang="ja-JP" sz="2400" dirty="0" smtClean="0"/>
              <a:t>On the other hand, there is a problem of finding “all structures” in the given specified class     </a:t>
            </a:r>
            <a:r>
              <a:rPr lang="en-US" altLang="ja-JP" sz="2400" dirty="0" smtClean="0">
                <a:solidFill>
                  <a:srgbClr val="C00000"/>
                </a:solidFill>
              </a:rPr>
              <a:t>(ex, matrices)</a:t>
            </a:r>
          </a:p>
          <a:p>
            <a:pPr algn="l"/>
            <a:endParaRPr lang="en-US" altLang="ja-JP" sz="2400" dirty="0" smtClean="0"/>
          </a:p>
          <a:p>
            <a:pPr algn="l"/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• </a:t>
            </a:r>
            <a:r>
              <a:rPr lang="en-US" altLang="ja-JP" sz="2400" dirty="0" smtClean="0"/>
              <a:t>For some classes, the problem is trivial</a:t>
            </a:r>
          </a:p>
          <a:p>
            <a:pPr algn="l"/>
            <a:r>
              <a:rPr lang="en-US" altLang="ja-JP" sz="2400" dirty="0" smtClean="0"/>
              <a:t>  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+ </a:t>
            </a:r>
            <a:r>
              <a:rPr lang="en-US" altLang="ja-JP" sz="2400" b="1" dirty="0" smtClean="0"/>
              <a:t>paths, cycles</a:t>
            </a:r>
            <a:r>
              <a:rPr lang="en-US" altLang="ja-JP" sz="2400" dirty="0" smtClean="0"/>
              <a:t>: lengths of 1, 2, …</a:t>
            </a:r>
          </a:p>
          <a:p>
            <a:pPr algn="l"/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   + </a:t>
            </a:r>
            <a:r>
              <a:rPr lang="en-US" altLang="ja-JP" sz="2400" b="1" dirty="0" smtClean="0"/>
              <a:t>cliques</a:t>
            </a:r>
            <a:r>
              <a:rPr lang="en-US" altLang="ja-JP" sz="2400" dirty="0" smtClean="0"/>
              <a:t>: sizes of 1, 2, …</a:t>
            </a:r>
          </a:p>
          <a:p>
            <a:pPr algn="l"/>
            <a:r>
              <a:rPr lang="en-US" altLang="ja-JP" sz="2400" dirty="0" smtClean="0"/>
              <a:t>  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+ </a:t>
            </a:r>
            <a:r>
              <a:rPr lang="en-US" altLang="ja-JP" sz="2400" b="1" dirty="0" smtClean="0"/>
              <a:t>permutations</a:t>
            </a:r>
            <a:r>
              <a:rPr lang="en-US" altLang="ja-JP" sz="2400" dirty="0" smtClean="0"/>
              <a:t> of size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n</a:t>
            </a:r>
            <a:r>
              <a:rPr lang="en-US" altLang="ja-JP" sz="2400" dirty="0" smtClean="0"/>
              <a:t> </a:t>
            </a:r>
          </a:p>
          <a:p>
            <a:pPr algn="l"/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  <a:p>
            <a:pPr algn="l"/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• </a:t>
            </a:r>
            <a:r>
              <a:rPr lang="en-US" altLang="ja-JP" sz="2400" dirty="0" smtClean="0"/>
              <a:t>For some classes, the problem is non-trivial</a:t>
            </a:r>
          </a:p>
          <a:p>
            <a:pPr algn="l"/>
            <a:r>
              <a:rPr lang="en-US" altLang="ja-JP" sz="2400" dirty="0" smtClean="0"/>
              <a:t>  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+ </a:t>
            </a:r>
            <a:r>
              <a:rPr lang="en-US" altLang="ja-JP" sz="2400" b="1" dirty="0" smtClean="0"/>
              <a:t>trees, crossing lines </a:t>
            </a:r>
            <a:r>
              <a:rPr lang="en-US" altLang="ja-JP" sz="2400" dirty="0" smtClean="0"/>
              <a:t>(in plane)</a:t>
            </a:r>
            <a:r>
              <a:rPr lang="en-US" altLang="ja-JP" sz="2400" b="1" dirty="0" smtClean="0"/>
              <a:t>, </a:t>
            </a:r>
            <a:r>
              <a:rPr lang="en-US" altLang="ja-JP" sz="2400" dirty="0" smtClean="0"/>
              <a:t> </a:t>
            </a:r>
            <a:r>
              <a:rPr lang="en-US" altLang="ja-JP" sz="2400" b="1" dirty="0" err="1" smtClean="0"/>
              <a:t>matriods</a:t>
            </a:r>
            <a:r>
              <a:rPr lang="en-US" altLang="ja-JP" sz="2400" dirty="0" smtClean="0"/>
              <a:t>, </a:t>
            </a:r>
            <a:r>
              <a:rPr lang="en-US" altLang="ja-JP" sz="2400" b="1" dirty="0" smtClean="0"/>
              <a:t>01-matrices</a:t>
            </a:r>
            <a:r>
              <a:rPr lang="en-US" altLang="ja-JP" sz="2400" dirty="0" smtClean="0"/>
              <a:t>…</a:t>
            </a:r>
          </a:p>
          <a:p>
            <a:pPr algn="l"/>
            <a:endParaRPr lang="ja-JP" altLang="en-US" sz="2400" dirty="0"/>
          </a:p>
        </p:txBody>
      </p:sp>
      <p:sp>
        <p:nvSpPr>
          <p:cNvPr id="2560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ea"/>
              </a:rPr>
              <a:t>Tree Enumeration</a:t>
            </a:r>
            <a:endParaRPr lang="en-US" altLang="ja-JP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866298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323528" y="836712"/>
            <a:ext cx="8424936" cy="2519363"/>
          </a:xfrm>
        </p:spPr>
        <p:txBody>
          <a:bodyPr/>
          <a:lstStyle/>
          <a:p>
            <a:pPr algn="l"/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• </a:t>
            </a:r>
            <a:r>
              <a:rPr lang="en-US" altLang="ja-JP" sz="2400" dirty="0" smtClean="0"/>
              <a:t>On non-trivial structures, we have to take care of “</a:t>
            </a:r>
            <a:r>
              <a:rPr lang="en-US" altLang="ja-JP" sz="2400" b="1" dirty="0" smtClean="0"/>
              <a:t>isomorphism”</a:t>
            </a:r>
          </a:p>
          <a:p>
            <a:pPr algn="l"/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  <a:p>
            <a:pPr algn="l"/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Isomorphism: </a:t>
            </a:r>
            <a:r>
              <a:rPr lang="en-US" altLang="ja-JP" sz="2400" dirty="0" smtClean="0"/>
              <a:t>a structure is isomorphic to another if there is one-to-one correspondence between the elements with keeping some condition</a:t>
            </a:r>
          </a:p>
          <a:p>
            <a:pPr algn="l"/>
            <a:endParaRPr lang="en-US" altLang="ja-JP" sz="2400" dirty="0" smtClean="0"/>
          </a:p>
          <a:p>
            <a:pPr algn="l"/>
            <a:r>
              <a:rPr lang="en-US" altLang="ja-JP" sz="2400" dirty="0" smtClean="0"/>
              <a:t> 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+ </a:t>
            </a:r>
            <a:r>
              <a:rPr lang="en-US" altLang="ja-JP" sz="2400" dirty="0" smtClean="0"/>
              <a:t>a ring sequence (necklace) is isomorphic to another </a:t>
            </a:r>
            <a:r>
              <a:rPr lang="en-US" altLang="ja-JP" sz="2400" dirty="0" err="1" smtClean="0"/>
              <a:t>iff</a:t>
            </a:r>
            <a:r>
              <a:rPr lang="en-US" altLang="ja-JP" sz="2400" dirty="0" smtClean="0"/>
              <a:t> it can be transformed to another by rotation</a:t>
            </a:r>
          </a:p>
          <a:p>
            <a:pPr algn="l"/>
            <a:r>
              <a:rPr lang="en-US" altLang="ja-JP" sz="2400" dirty="0" smtClean="0"/>
              <a:t> 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+ </a:t>
            </a:r>
            <a:r>
              <a:rPr lang="en-US" altLang="ja-JP" sz="2400" dirty="0" smtClean="0"/>
              <a:t>a matrix is isomorphic to another </a:t>
            </a:r>
            <a:r>
              <a:rPr lang="en-US" altLang="ja-JP" sz="2400" dirty="0" err="1" smtClean="0"/>
              <a:t>iff</a:t>
            </a:r>
            <a:r>
              <a:rPr lang="en-US" altLang="ja-JP" sz="2400" dirty="0" smtClean="0"/>
              <a:t> it can be transformed to the other by swapping rows, and swapping columns</a:t>
            </a:r>
          </a:p>
          <a:p>
            <a:pPr algn="l"/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 </a:t>
            </a:r>
            <a:r>
              <a:rPr lang="en-US" altLang="ja-JP" sz="2400" dirty="0" smtClean="0"/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+ </a:t>
            </a:r>
            <a:r>
              <a:rPr lang="en-US" altLang="ja-JP" sz="2400" dirty="0" smtClean="0"/>
              <a:t>a graph is isomorphic to another </a:t>
            </a:r>
            <a:r>
              <a:rPr lang="en-US" altLang="ja-JP" sz="2400" dirty="0" err="1" smtClean="0"/>
              <a:t>iff</a:t>
            </a:r>
            <a:r>
              <a:rPr lang="en-US" altLang="ja-JP" sz="2400" dirty="0" smtClean="0"/>
              <a:t> there is a one to one mapping between vertices preserving the adjacency</a:t>
            </a:r>
          </a:p>
          <a:p>
            <a:pPr algn="l"/>
            <a:endParaRPr lang="en-US" altLang="ja-JP" sz="2400" dirty="0" smtClean="0"/>
          </a:p>
        </p:txBody>
      </p:sp>
      <p:sp>
        <p:nvSpPr>
          <p:cNvPr id="2560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ea"/>
              </a:rPr>
              <a:t>Isomorphism</a:t>
            </a:r>
            <a:endParaRPr lang="en-US" altLang="ja-JP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ea"/>
            </a:endParaRPr>
          </a:p>
        </p:txBody>
      </p:sp>
      <p:sp>
        <p:nvSpPr>
          <p:cNvPr id="4" name="Text Box 47"/>
          <p:cNvSpPr txBox="1">
            <a:spLocks noChangeArrowheads="1"/>
          </p:cNvSpPr>
          <p:nvPr/>
        </p:nvSpPr>
        <p:spPr bwMode="auto">
          <a:xfrm>
            <a:off x="1044203" y="6063679"/>
            <a:ext cx="6912173" cy="461665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r>
              <a:rPr lang="en-US" altLang="ja-JP" sz="2400" dirty="0" smtClean="0"/>
              <a:t>Enumerate all structures so that no two are isomorphic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9368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395536" y="980728"/>
            <a:ext cx="7200900" cy="2808312"/>
          </a:xfrm>
        </p:spPr>
        <p:txBody>
          <a:bodyPr/>
          <a:lstStyle/>
          <a:p>
            <a:pPr algn="l"/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• </a:t>
            </a:r>
            <a:r>
              <a:rPr lang="en-US" altLang="ja-JP" sz="2400" dirty="0" smtClean="0"/>
              <a:t>Consider enumeration of trees</a:t>
            </a:r>
          </a:p>
          <a:p>
            <a:pPr algn="l"/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• </a:t>
            </a:r>
            <a:r>
              <a:rPr lang="en-US" altLang="ja-JP" sz="2400" dirty="0" smtClean="0"/>
              <a:t>Tree has many classes</a:t>
            </a:r>
          </a:p>
          <a:p>
            <a:pPr algn="l"/>
            <a:r>
              <a:rPr lang="en-US" altLang="ja-JP" sz="2400" dirty="0" smtClean="0"/>
              <a:t>     among them, we first consider ordered trees</a:t>
            </a:r>
          </a:p>
          <a:p>
            <a:pPr algn="l"/>
            <a:endParaRPr lang="en-US" altLang="ja-JP" sz="2400" dirty="0" smtClean="0"/>
          </a:p>
          <a:p>
            <a:pPr algn="l"/>
            <a:r>
              <a:rPr lang="en-US" altLang="ja-JP" sz="24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Ordered </a:t>
            </a:r>
            <a:r>
              <a:rPr lang="en-US" altLang="ja-JP" sz="2400" b="1" dirty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tree: </a:t>
            </a:r>
            <a:r>
              <a:rPr lang="en-US" altLang="ja-JP" sz="2400" dirty="0"/>
              <a:t> a rooted </a:t>
            </a:r>
            <a:r>
              <a:rPr lang="en-US" altLang="ja-JP" sz="2400" dirty="0" smtClean="0"/>
              <a:t>tree</a:t>
            </a:r>
          </a:p>
          <a:p>
            <a:pPr algn="l"/>
            <a:r>
              <a:rPr lang="en-US" altLang="ja-JP" sz="2400" dirty="0" smtClean="0"/>
              <a:t>   </a:t>
            </a:r>
            <a:r>
              <a:rPr lang="en-US" altLang="ja-JP" sz="2400" dirty="0" err="1" smtClean="0"/>
              <a:t>s.t</a:t>
            </a:r>
            <a:r>
              <a:rPr lang="en-US" altLang="ja-JP" sz="2400" dirty="0" smtClean="0"/>
              <a:t>. a children ordering is specified for </a:t>
            </a:r>
            <a:r>
              <a:rPr lang="en-US" altLang="ja-JP" sz="2400" dirty="0"/>
              <a:t>each vertex</a:t>
            </a:r>
          </a:p>
          <a:p>
            <a:pPr algn="l"/>
            <a:endParaRPr lang="ja-JP" altLang="en-US" sz="2400" dirty="0"/>
          </a:p>
        </p:txBody>
      </p:sp>
      <p:sp>
        <p:nvSpPr>
          <p:cNvPr id="2560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algn="l"/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ea"/>
              </a:rPr>
              <a:t>               Ordered Tree</a:t>
            </a:r>
            <a:endParaRPr lang="en-US" altLang="ja-JP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ea"/>
            </a:endParaRPr>
          </a:p>
        </p:txBody>
      </p:sp>
      <p:sp>
        <p:nvSpPr>
          <p:cNvPr id="256005" name="Line 5"/>
          <p:cNvSpPr>
            <a:spLocks noChangeShapeType="1"/>
          </p:cNvSpPr>
          <p:nvPr/>
        </p:nvSpPr>
        <p:spPr bwMode="auto">
          <a:xfrm flipH="1">
            <a:off x="4285307" y="4724400"/>
            <a:ext cx="142875" cy="574675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56006" name="Line 6"/>
          <p:cNvSpPr>
            <a:spLocks noChangeShapeType="1"/>
          </p:cNvSpPr>
          <p:nvPr/>
        </p:nvSpPr>
        <p:spPr bwMode="auto">
          <a:xfrm flipV="1">
            <a:off x="1958032" y="4075113"/>
            <a:ext cx="454025" cy="576262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56007" name="Line 7"/>
          <p:cNvSpPr>
            <a:spLocks noChangeShapeType="1"/>
          </p:cNvSpPr>
          <p:nvPr/>
        </p:nvSpPr>
        <p:spPr bwMode="auto">
          <a:xfrm>
            <a:off x="2412057" y="4075113"/>
            <a:ext cx="71438" cy="576262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56008" name="Oval 8"/>
          <p:cNvSpPr>
            <a:spLocks noChangeArrowheads="1"/>
          </p:cNvSpPr>
          <p:nvPr/>
        </p:nvSpPr>
        <p:spPr bwMode="auto">
          <a:xfrm>
            <a:off x="2339032" y="4506913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009" name="Line 9"/>
          <p:cNvSpPr>
            <a:spLocks noChangeShapeType="1"/>
          </p:cNvSpPr>
          <p:nvPr/>
        </p:nvSpPr>
        <p:spPr bwMode="auto">
          <a:xfrm flipV="1">
            <a:off x="1546869" y="4622800"/>
            <a:ext cx="433388" cy="604837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56010" name="Line 10"/>
          <p:cNvSpPr>
            <a:spLocks noChangeShapeType="1"/>
          </p:cNvSpPr>
          <p:nvPr/>
        </p:nvSpPr>
        <p:spPr bwMode="auto">
          <a:xfrm flipH="1" flipV="1">
            <a:off x="1980257" y="4622800"/>
            <a:ext cx="215900" cy="604837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56011" name="Oval 11"/>
          <p:cNvSpPr>
            <a:spLocks noChangeArrowheads="1"/>
          </p:cNvSpPr>
          <p:nvPr/>
        </p:nvSpPr>
        <p:spPr bwMode="auto">
          <a:xfrm>
            <a:off x="2051694" y="5084763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012" name="Oval 12"/>
          <p:cNvSpPr>
            <a:spLocks noChangeArrowheads="1"/>
          </p:cNvSpPr>
          <p:nvPr/>
        </p:nvSpPr>
        <p:spPr bwMode="auto">
          <a:xfrm>
            <a:off x="1403994" y="5084763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013" name="Line 13"/>
          <p:cNvSpPr>
            <a:spLocks noChangeShapeType="1"/>
          </p:cNvSpPr>
          <p:nvPr/>
        </p:nvSpPr>
        <p:spPr bwMode="auto">
          <a:xfrm>
            <a:off x="2412057" y="4075113"/>
            <a:ext cx="576263" cy="576262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56014" name="Line 14"/>
          <p:cNvSpPr>
            <a:spLocks noChangeShapeType="1"/>
          </p:cNvSpPr>
          <p:nvPr/>
        </p:nvSpPr>
        <p:spPr bwMode="auto">
          <a:xfrm flipH="1">
            <a:off x="2843857" y="4652963"/>
            <a:ext cx="142875" cy="574675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56015" name="Oval 15"/>
          <p:cNvSpPr>
            <a:spLocks noChangeArrowheads="1"/>
          </p:cNvSpPr>
          <p:nvPr/>
        </p:nvSpPr>
        <p:spPr bwMode="auto">
          <a:xfrm>
            <a:off x="2699394" y="5084763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016" name="Oval 16"/>
          <p:cNvSpPr>
            <a:spLocks noChangeArrowheads="1"/>
          </p:cNvSpPr>
          <p:nvPr/>
        </p:nvSpPr>
        <p:spPr bwMode="auto">
          <a:xfrm>
            <a:off x="2267594" y="3932238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017" name="Oval 17"/>
          <p:cNvSpPr>
            <a:spLocks noChangeArrowheads="1"/>
          </p:cNvSpPr>
          <p:nvPr/>
        </p:nvSpPr>
        <p:spPr bwMode="auto">
          <a:xfrm>
            <a:off x="1835794" y="4506913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018" name="Oval 18"/>
          <p:cNvSpPr>
            <a:spLocks noChangeArrowheads="1"/>
          </p:cNvSpPr>
          <p:nvPr/>
        </p:nvSpPr>
        <p:spPr bwMode="auto">
          <a:xfrm>
            <a:off x="2843857" y="4508500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019" name="Line 19"/>
          <p:cNvSpPr>
            <a:spLocks noChangeShapeType="1"/>
          </p:cNvSpPr>
          <p:nvPr/>
        </p:nvSpPr>
        <p:spPr bwMode="auto">
          <a:xfrm flipV="1">
            <a:off x="4407544" y="4148138"/>
            <a:ext cx="454025" cy="576262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56020" name="Line 20"/>
          <p:cNvSpPr>
            <a:spLocks noChangeShapeType="1"/>
          </p:cNvSpPr>
          <p:nvPr/>
        </p:nvSpPr>
        <p:spPr bwMode="auto">
          <a:xfrm>
            <a:off x="4861569" y="4148138"/>
            <a:ext cx="71438" cy="576262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56021" name="Oval 21"/>
          <p:cNvSpPr>
            <a:spLocks noChangeArrowheads="1"/>
          </p:cNvSpPr>
          <p:nvPr/>
        </p:nvSpPr>
        <p:spPr bwMode="auto">
          <a:xfrm>
            <a:off x="4788544" y="4579938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022" name="Line 22"/>
          <p:cNvSpPr>
            <a:spLocks noChangeShapeType="1"/>
          </p:cNvSpPr>
          <p:nvPr/>
        </p:nvSpPr>
        <p:spPr bwMode="auto">
          <a:xfrm flipV="1">
            <a:off x="5004444" y="4724400"/>
            <a:ext cx="433388" cy="604837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56023" name="Line 23"/>
          <p:cNvSpPr>
            <a:spLocks noChangeShapeType="1"/>
          </p:cNvSpPr>
          <p:nvPr/>
        </p:nvSpPr>
        <p:spPr bwMode="auto">
          <a:xfrm flipH="1" flipV="1">
            <a:off x="5436244" y="4724400"/>
            <a:ext cx="215900" cy="604837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56024" name="Oval 24"/>
          <p:cNvSpPr>
            <a:spLocks noChangeArrowheads="1"/>
          </p:cNvSpPr>
          <p:nvPr/>
        </p:nvSpPr>
        <p:spPr bwMode="auto">
          <a:xfrm>
            <a:off x="4861569" y="5156200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025" name="Oval 25"/>
          <p:cNvSpPr>
            <a:spLocks noChangeArrowheads="1"/>
          </p:cNvSpPr>
          <p:nvPr/>
        </p:nvSpPr>
        <p:spPr bwMode="auto">
          <a:xfrm>
            <a:off x="4140844" y="5156200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026" name="Line 26"/>
          <p:cNvSpPr>
            <a:spLocks noChangeShapeType="1"/>
          </p:cNvSpPr>
          <p:nvPr/>
        </p:nvSpPr>
        <p:spPr bwMode="auto">
          <a:xfrm>
            <a:off x="4861569" y="4148138"/>
            <a:ext cx="576263" cy="576262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56027" name="Oval 27"/>
          <p:cNvSpPr>
            <a:spLocks noChangeArrowheads="1"/>
          </p:cNvSpPr>
          <p:nvPr/>
        </p:nvSpPr>
        <p:spPr bwMode="auto">
          <a:xfrm>
            <a:off x="5509269" y="5156200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028" name="Oval 28"/>
          <p:cNvSpPr>
            <a:spLocks noChangeArrowheads="1"/>
          </p:cNvSpPr>
          <p:nvPr/>
        </p:nvSpPr>
        <p:spPr bwMode="auto">
          <a:xfrm>
            <a:off x="4717107" y="4005263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029" name="Oval 29"/>
          <p:cNvSpPr>
            <a:spLocks noChangeArrowheads="1"/>
          </p:cNvSpPr>
          <p:nvPr/>
        </p:nvSpPr>
        <p:spPr bwMode="auto">
          <a:xfrm>
            <a:off x="5293369" y="4579938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030" name="Oval 30"/>
          <p:cNvSpPr>
            <a:spLocks noChangeArrowheads="1"/>
          </p:cNvSpPr>
          <p:nvPr/>
        </p:nvSpPr>
        <p:spPr bwMode="auto">
          <a:xfrm>
            <a:off x="4285307" y="4579938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031" name="Line 31"/>
          <p:cNvSpPr>
            <a:spLocks noChangeShapeType="1"/>
          </p:cNvSpPr>
          <p:nvPr/>
        </p:nvSpPr>
        <p:spPr bwMode="auto">
          <a:xfrm flipH="1">
            <a:off x="6949132" y="4725988"/>
            <a:ext cx="142875" cy="574675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56032" name="Line 32"/>
          <p:cNvSpPr>
            <a:spLocks noChangeShapeType="1"/>
          </p:cNvSpPr>
          <p:nvPr/>
        </p:nvSpPr>
        <p:spPr bwMode="auto">
          <a:xfrm flipV="1">
            <a:off x="7071369" y="4149725"/>
            <a:ext cx="454025" cy="576262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56033" name="Line 33"/>
          <p:cNvSpPr>
            <a:spLocks noChangeShapeType="1"/>
          </p:cNvSpPr>
          <p:nvPr/>
        </p:nvSpPr>
        <p:spPr bwMode="auto">
          <a:xfrm flipH="1" flipV="1">
            <a:off x="7020569" y="4076700"/>
            <a:ext cx="504825" cy="73025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56034" name="Oval 34"/>
          <p:cNvSpPr>
            <a:spLocks noChangeArrowheads="1"/>
          </p:cNvSpPr>
          <p:nvPr/>
        </p:nvSpPr>
        <p:spPr bwMode="auto">
          <a:xfrm>
            <a:off x="6804669" y="3932238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035" name="Line 35"/>
          <p:cNvSpPr>
            <a:spLocks noChangeShapeType="1"/>
          </p:cNvSpPr>
          <p:nvPr/>
        </p:nvSpPr>
        <p:spPr bwMode="auto">
          <a:xfrm flipH="1">
            <a:off x="7958782" y="3284538"/>
            <a:ext cx="285750" cy="360362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56036" name="Line 36"/>
          <p:cNvSpPr>
            <a:spLocks noChangeShapeType="1"/>
          </p:cNvSpPr>
          <p:nvPr/>
        </p:nvSpPr>
        <p:spPr bwMode="auto">
          <a:xfrm>
            <a:off x="7452369" y="3571875"/>
            <a:ext cx="504825" cy="73025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56037" name="Oval 37"/>
          <p:cNvSpPr>
            <a:spLocks noChangeArrowheads="1"/>
          </p:cNvSpPr>
          <p:nvPr/>
        </p:nvSpPr>
        <p:spPr bwMode="auto">
          <a:xfrm>
            <a:off x="8173094" y="3068638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038" name="Oval 38"/>
          <p:cNvSpPr>
            <a:spLocks noChangeArrowheads="1"/>
          </p:cNvSpPr>
          <p:nvPr/>
        </p:nvSpPr>
        <p:spPr bwMode="auto">
          <a:xfrm>
            <a:off x="6804669" y="5157788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039" name="Line 39"/>
          <p:cNvSpPr>
            <a:spLocks noChangeShapeType="1"/>
          </p:cNvSpPr>
          <p:nvPr/>
        </p:nvSpPr>
        <p:spPr bwMode="auto">
          <a:xfrm flipV="1">
            <a:off x="7525394" y="3644900"/>
            <a:ext cx="431800" cy="503237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56040" name="Oval 40"/>
          <p:cNvSpPr>
            <a:spLocks noChangeArrowheads="1"/>
          </p:cNvSpPr>
          <p:nvPr/>
        </p:nvSpPr>
        <p:spPr bwMode="auto">
          <a:xfrm>
            <a:off x="7307907" y="3429000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041" name="Oval 41"/>
          <p:cNvSpPr>
            <a:spLocks noChangeArrowheads="1"/>
          </p:cNvSpPr>
          <p:nvPr/>
        </p:nvSpPr>
        <p:spPr bwMode="auto">
          <a:xfrm>
            <a:off x="7380932" y="4006850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042" name="Oval 42"/>
          <p:cNvSpPr>
            <a:spLocks noChangeArrowheads="1"/>
          </p:cNvSpPr>
          <p:nvPr/>
        </p:nvSpPr>
        <p:spPr bwMode="auto">
          <a:xfrm>
            <a:off x="7812732" y="3500438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043" name="Oval 43"/>
          <p:cNvSpPr>
            <a:spLocks noChangeArrowheads="1"/>
          </p:cNvSpPr>
          <p:nvPr/>
        </p:nvSpPr>
        <p:spPr bwMode="auto">
          <a:xfrm>
            <a:off x="6949132" y="4581525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3" name="Group 44"/>
          <p:cNvGrpSpPr>
            <a:grpSpLocks/>
          </p:cNvGrpSpPr>
          <p:nvPr/>
        </p:nvGrpSpPr>
        <p:grpSpPr bwMode="auto">
          <a:xfrm>
            <a:off x="3491557" y="4437063"/>
            <a:ext cx="2879725" cy="579437"/>
            <a:chOff x="1882" y="2024"/>
            <a:chExt cx="1814" cy="365"/>
          </a:xfrm>
        </p:grpSpPr>
        <p:sp>
          <p:nvSpPr>
            <p:cNvPr id="256045" name="Text Box 45"/>
            <p:cNvSpPr txBox="1">
              <a:spLocks noChangeArrowheads="1"/>
            </p:cNvSpPr>
            <p:nvPr/>
          </p:nvSpPr>
          <p:spPr bwMode="auto">
            <a:xfrm>
              <a:off x="1882" y="2024"/>
              <a:ext cx="227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/>
              <a:r>
                <a:rPr lang="ja-JP" altLang="en-US" sz="3200" b="1">
                  <a:solidFill>
                    <a:schemeClr val="tx1"/>
                  </a:solidFill>
                </a:rPr>
                <a:t>≠</a:t>
              </a:r>
            </a:p>
          </p:txBody>
        </p:sp>
        <p:sp>
          <p:nvSpPr>
            <p:cNvPr id="256046" name="Text Box 46"/>
            <p:cNvSpPr txBox="1">
              <a:spLocks noChangeArrowheads="1"/>
            </p:cNvSpPr>
            <p:nvPr/>
          </p:nvSpPr>
          <p:spPr bwMode="auto">
            <a:xfrm>
              <a:off x="3469" y="2024"/>
              <a:ext cx="227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/>
              <a:r>
                <a:rPr lang="ja-JP" altLang="en-US" sz="3200" b="1">
                  <a:solidFill>
                    <a:schemeClr val="tx1"/>
                  </a:solidFill>
                </a:rPr>
                <a:t>≠</a:t>
              </a:r>
            </a:p>
          </p:txBody>
        </p:sp>
      </p:grpSp>
      <p:sp>
        <p:nvSpPr>
          <p:cNvPr id="256047" name="Text Box 47"/>
          <p:cNvSpPr txBox="1">
            <a:spLocks noChangeArrowheads="1"/>
          </p:cNvSpPr>
          <p:nvPr/>
        </p:nvSpPr>
        <p:spPr bwMode="auto">
          <a:xfrm>
            <a:off x="755576" y="5733256"/>
            <a:ext cx="7344816" cy="830997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en-US" altLang="ja-JP" sz="2400" dirty="0">
                <a:solidFill>
                  <a:schemeClr val="tx1"/>
                </a:solidFill>
              </a:rPr>
              <a:t>They are </a:t>
            </a:r>
            <a:r>
              <a:rPr lang="en-US" altLang="ja-JP" sz="2400" dirty="0" smtClean="0">
                <a:solidFill>
                  <a:schemeClr val="tx1"/>
                </a:solidFill>
              </a:rPr>
              <a:t>isomorphic in the sense of tree (graph),</a:t>
            </a:r>
          </a:p>
          <a:p>
            <a:pPr algn="ctr"/>
            <a:r>
              <a:rPr lang="en-US" altLang="ja-JP" sz="2400" dirty="0" smtClean="0">
                <a:solidFill>
                  <a:schemeClr val="tx1"/>
                </a:solidFill>
              </a:rPr>
              <a:t> </a:t>
            </a:r>
            <a:r>
              <a:rPr lang="en-US" altLang="ja-JP" sz="2400" dirty="0">
                <a:solidFill>
                  <a:schemeClr val="tx1"/>
                </a:solidFill>
              </a:rPr>
              <a:t>but the </a:t>
            </a:r>
            <a:r>
              <a:rPr lang="en-US" altLang="ja-JP" sz="2400" dirty="0" smtClean="0">
                <a:solidFill>
                  <a:schemeClr val="tx1"/>
                </a:solidFill>
              </a:rPr>
              <a:t>orders </a:t>
            </a:r>
            <a:r>
              <a:rPr lang="en-US" altLang="ja-JP" sz="2400" dirty="0">
                <a:solidFill>
                  <a:schemeClr val="tx1"/>
                </a:solidFill>
              </a:rPr>
              <a:t>of children, and the roots are different</a:t>
            </a: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5580112" y="620688"/>
            <a:ext cx="3311163" cy="830997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altLang="ja-JP" sz="2400" dirty="0" smtClean="0"/>
              <a:t>Asano, Arimura et.al. ’03</a:t>
            </a:r>
          </a:p>
          <a:p>
            <a:pPr algn="ctr"/>
            <a:r>
              <a:rPr kumimoji="1" lang="en-US" altLang="ja-JP" sz="2400" dirty="0" smtClean="0"/>
              <a:t>Nakano ‘02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589675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47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395536" y="980728"/>
            <a:ext cx="8568952" cy="2808312"/>
          </a:xfrm>
        </p:spPr>
        <p:txBody>
          <a:bodyPr/>
          <a:lstStyle/>
          <a:p>
            <a:pPr algn="l"/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• </a:t>
            </a:r>
            <a:r>
              <a:rPr lang="en-US" altLang="ja-JP" sz="2400" dirty="0" smtClean="0"/>
              <a:t>Trees (graphs) are represented by combination of sets, thus we need to put indices to vertices (in the case of data structure, same)</a:t>
            </a:r>
          </a:p>
          <a:p>
            <a:pPr algn="l"/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  <a:p>
            <a:pPr algn="l"/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• </a:t>
            </a:r>
            <a:r>
              <a:rPr lang="en-US" altLang="ja-JP" sz="2400" dirty="0" smtClean="0"/>
              <a:t>It results ambiguity on the representation</a:t>
            </a:r>
          </a:p>
          <a:p>
            <a:pPr algn="l"/>
            <a:r>
              <a:rPr lang="en-US" altLang="ja-JP" sz="2400" dirty="0" smtClean="0"/>
              <a:t> 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  </a:t>
            </a:r>
            <a:r>
              <a:rPr lang="en-US" altLang="ja-JP" sz="2400" dirty="0" smtClean="0"/>
              <a:t>there are many ways to put indices </a:t>
            </a:r>
          </a:p>
          <a:p>
            <a:pPr algn="l"/>
            <a:endParaRPr lang="en-US" altLang="ja-JP" sz="2400" dirty="0" smtClean="0"/>
          </a:p>
          <a:p>
            <a:pPr algn="l"/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• </a:t>
            </a:r>
            <a:r>
              <a:rPr lang="en-US" altLang="ja-JP" sz="2400" dirty="0" smtClean="0"/>
              <a:t>By putting the indices in a unique way, or representing by other </a:t>
            </a:r>
          </a:p>
          <a:p>
            <a:pPr algn="l"/>
            <a:r>
              <a:rPr lang="en-US" altLang="ja-JP" sz="2400" dirty="0" smtClean="0"/>
              <a:t>     objects, we can avoid the ambiguity</a:t>
            </a:r>
          </a:p>
          <a:p>
            <a:pPr algn="l"/>
            <a:endParaRPr lang="en-US" altLang="ja-JP" sz="2400" dirty="0" smtClean="0"/>
          </a:p>
          <a:p>
            <a:pPr algn="l"/>
            <a:endParaRPr lang="ja-JP" altLang="en-US" sz="2400" dirty="0"/>
          </a:p>
        </p:txBody>
      </p:sp>
      <p:sp>
        <p:nvSpPr>
          <p:cNvPr id="2560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ea"/>
              </a:rPr>
              <a:t>Ambiguity on Representation</a:t>
            </a:r>
            <a:endParaRPr lang="en-US" altLang="ja-JP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ea"/>
            </a:endParaRPr>
          </a:p>
        </p:txBody>
      </p:sp>
      <p:sp>
        <p:nvSpPr>
          <p:cNvPr id="256005" name="Line 5"/>
          <p:cNvSpPr>
            <a:spLocks noChangeShapeType="1"/>
          </p:cNvSpPr>
          <p:nvPr/>
        </p:nvSpPr>
        <p:spPr bwMode="auto">
          <a:xfrm flipH="1">
            <a:off x="4739035" y="5734471"/>
            <a:ext cx="142875" cy="574675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56006" name="Line 6"/>
          <p:cNvSpPr>
            <a:spLocks noChangeShapeType="1"/>
          </p:cNvSpPr>
          <p:nvPr/>
        </p:nvSpPr>
        <p:spPr bwMode="auto">
          <a:xfrm flipV="1">
            <a:off x="2411760" y="5085184"/>
            <a:ext cx="454025" cy="576262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56007" name="Line 7"/>
          <p:cNvSpPr>
            <a:spLocks noChangeShapeType="1"/>
          </p:cNvSpPr>
          <p:nvPr/>
        </p:nvSpPr>
        <p:spPr bwMode="auto">
          <a:xfrm>
            <a:off x="2865785" y="5085184"/>
            <a:ext cx="71438" cy="576262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56008" name="Oval 8"/>
          <p:cNvSpPr>
            <a:spLocks noChangeArrowheads="1"/>
          </p:cNvSpPr>
          <p:nvPr/>
        </p:nvSpPr>
        <p:spPr bwMode="auto">
          <a:xfrm>
            <a:off x="2792760" y="5516984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009" name="Line 9"/>
          <p:cNvSpPr>
            <a:spLocks noChangeShapeType="1"/>
          </p:cNvSpPr>
          <p:nvPr/>
        </p:nvSpPr>
        <p:spPr bwMode="auto">
          <a:xfrm flipV="1">
            <a:off x="2000597" y="5632871"/>
            <a:ext cx="433388" cy="604837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56010" name="Line 10"/>
          <p:cNvSpPr>
            <a:spLocks noChangeShapeType="1"/>
          </p:cNvSpPr>
          <p:nvPr/>
        </p:nvSpPr>
        <p:spPr bwMode="auto">
          <a:xfrm flipH="1" flipV="1">
            <a:off x="2433985" y="5632871"/>
            <a:ext cx="215900" cy="604837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56011" name="Oval 11"/>
          <p:cNvSpPr>
            <a:spLocks noChangeArrowheads="1"/>
          </p:cNvSpPr>
          <p:nvPr/>
        </p:nvSpPr>
        <p:spPr bwMode="auto">
          <a:xfrm>
            <a:off x="2505422" y="6094834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012" name="Oval 12"/>
          <p:cNvSpPr>
            <a:spLocks noChangeArrowheads="1"/>
          </p:cNvSpPr>
          <p:nvPr/>
        </p:nvSpPr>
        <p:spPr bwMode="auto">
          <a:xfrm>
            <a:off x="1857722" y="6094834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013" name="Line 13"/>
          <p:cNvSpPr>
            <a:spLocks noChangeShapeType="1"/>
          </p:cNvSpPr>
          <p:nvPr/>
        </p:nvSpPr>
        <p:spPr bwMode="auto">
          <a:xfrm>
            <a:off x="2865785" y="5085184"/>
            <a:ext cx="576263" cy="576262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56014" name="Line 14"/>
          <p:cNvSpPr>
            <a:spLocks noChangeShapeType="1"/>
          </p:cNvSpPr>
          <p:nvPr/>
        </p:nvSpPr>
        <p:spPr bwMode="auto">
          <a:xfrm flipH="1">
            <a:off x="3297585" y="5663034"/>
            <a:ext cx="142875" cy="574675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56015" name="Oval 15"/>
          <p:cNvSpPr>
            <a:spLocks noChangeArrowheads="1"/>
          </p:cNvSpPr>
          <p:nvPr/>
        </p:nvSpPr>
        <p:spPr bwMode="auto">
          <a:xfrm>
            <a:off x="3153122" y="6094834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016" name="Oval 16"/>
          <p:cNvSpPr>
            <a:spLocks noChangeArrowheads="1"/>
          </p:cNvSpPr>
          <p:nvPr/>
        </p:nvSpPr>
        <p:spPr bwMode="auto">
          <a:xfrm>
            <a:off x="2721322" y="4942309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017" name="Oval 17"/>
          <p:cNvSpPr>
            <a:spLocks noChangeArrowheads="1"/>
          </p:cNvSpPr>
          <p:nvPr/>
        </p:nvSpPr>
        <p:spPr bwMode="auto">
          <a:xfrm>
            <a:off x="2289522" y="5516984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018" name="Oval 18"/>
          <p:cNvSpPr>
            <a:spLocks noChangeArrowheads="1"/>
          </p:cNvSpPr>
          <p:nvPr/>
        </p:nvSpPr>
        <p:spPr bwMode="auto">
          <a:xfrm>
            <a:off x="3297585" y="5518571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019" name="Line 19"/>
          <p:cNvSpPr>
            <a:spLocks noChangeShapeType="1"/>
          </p:cNvSpPr>
          <p:nvPr/>
        </p:nvSpPr>
        <p:spPr bwMode="auto">
          <a:xfrm flipV="1">
            <a:off x="4861272" y="5158209"/>
            <a:ext cx="454025" cy="576262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56020" name="Line 20"/>
          <p:cNvSpPr>
            <a:spLocks noChangeShapeType="1"/>
          </p:cNvSpPr>
          <p:nvPr/>
        </p:nvSpPr>
        <p:spPr bwMode="auto">
          <a:xfrm>
            <a:off x="5315297" y="5158209"/>
            <a:ext cx="71438" cy="576262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56021" name="Oval 21"/>
          <p:cNvSpPr>
            <a:spLocks noChangeArrowheads="1"/>
          </p:cNvSpPr>
          <p:nvPr/>
        </p:nvSpPr>
        <p:spPr bwMode="auto">
          <a:xfrm>
            <a:off x="5242272" y="5590009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022" name="Line 22"/>
          <p:cNvSpPr>
            <a:spLocks noChangeShapeType="1"/>
          </p:cNvSpPr>
          <p:nvPr/>
        </p:nvSpPr>
        <p:spPr bwMode="auto">
          <a:xfrm flipV="1">
            <a:off x="5458172" y="5734471"/>
            <a:ext cx="433388" cy="604837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56023" name="Line 23"/>
          <p:cNvSpPr>
            <a:spLocks noChangeShapeType="1"/>
          </p:cNvSpPr>
          <p:nvPr/>
        </p:nvSpPr>
        <p:spPr bwMode="auto">
          <a:xfrm flipH="1" flipV="1">
            <a:off x="5889972" y="5734471"/>
            <a:ext cx="215900" cy="604837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56024" name="Oval 24"/>
          <p:cNvSpPr>
            <a:spLocks noChangeArrowheads="1"/>
          </p:cNvSpPr>
          <p:nvPr/>
        </p:nvSpPr>
        <p:spPr bwMode="auto">
          <a:xfrm>
            <a:off x="5315297" y="6166271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025" name="Oval 25"/>
          <p:cNvSpPr>
            <a:spLocks noChangeArrowheads="1"/>
          </p:cNvSpPr>
          <p:nvPr/>
        </p:nvSpPr>
        <p:spPr bwMode="auto">
          <a:xfrm>
            <a:off x="4594572" y="6166271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026" name="Line 26"/>
          <p:cNvSpPr>
            <a:spLocks noChangeShapeType="1"/>
          </p:cNvSpPr>
          <p:nvPr/>
        </p:nvSpPr>
        <p:spPr bwMode="auto">
          <a:xfrm>
            <a:off x="5315297" y="5158209"/>
            <a:ext cx="576263" cy="576262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56027" name="Oval 27"/>
          <p:cNvSpPr>
            <a:spLocks noChangeArrowheads="1"/>
          </p:cNvSpPr>
          <p:nvPr/>
        </p:nvSpPr>
        <p:spPr bwMode="auto">
          <a:xfrm>
            <a:off x="5962997" y="6166271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028" name="Oval 28"/>
          <p:cNvSpPr>
            <a:spLocks noChangeArrowheads="1"/>
          </p:cNvSpPr>
          <p:nvPr/>
        </p:nvSpPr>
        <p:spPr bwMode="auto">
          <a:xfrm>
            <a:off x="5170835" y="5015334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029" name="Oval 29"/>
          <p:cNvSpPr>
            <a:spLocks noChangeArrowheads="1"/>
          </p:cNvSpPr>
          <p:nvPr/>
        </p:nvSpPr>
        <p:spPr bwMode="auto">
          <a:xfrm>
            <a:off x="5747097" y="5590009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030" name="Oval 30"/>
          <p:cNvSpPr>
            <a:spLocks noChangeArrowheads="1"/>
          </p:cNvSpPr>
          <p:nvPr/>
        </p:nvSpPr>
        <p:spPr bwMode="auto">
          <a:xfrm>
            <a:off x="4739035" y="5590009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1881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395536" y="980728"/>
            <a:ext cx="8568952" cy="2808312"/>
          </a:xfrm>
        </p:spPr>
        <p:txBody>
          <a:bodyPr/>
          <a:lstStyle/>
          <a:p>
            <a:pPr algn="l"/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• </a:t>
            </a:r>
            <a:r>
              <a:rPr lang="en-US" altLang="ja-JP" sz="2400" dirty="0" smtClean="0"/>
              <a:t>Put indices to vertices by visiting order of depth-first search that visits the leftmost child first, and the remaining from left to right</a:t>
            </a:r>
          </a:p>
          <a:p>
            <a:pPr algn="l"/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 </a:t>
            </a:r>
          </a:p>
          <a:p>
            <a:pPr algn="l"/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   </a:t>
            </a:r>
            <a:r>
              <a:rPr lang="en-US" altLang="ja-JP" sz="2400" dirty="0" smtClean="0"/>
              <a:t>indices are put uniquely</a:t>
            </a:r>
          </a:p>
          <a:p>
            <a:pPr algn="l"/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    </a:t>
            </a:r>
            <a:r>
              <a:rPr lang="en-US" altLang="ja-JP" sz="2400" dirty="0" smtClean="0">
                <a:sym typeface="Wingdings" pitchFamily="2" charset="2"/>
              </a:rPr>
              <a:t>an </a:t>
            </a:r>
            <a:r>
              <a:rPr lang="en-US" altLang="ja-JP" sz="2400" dirty="0" smtClean="0"/>
              <a:t>ordered tree is isomorphic another if any its edge is</a:t>
            </a:r>
          </a:p>
          <a:p>
            <a:pPr algn="l"/>
            <a:r>
              <a:rPr lang="en-US" altLang="ja-JP" sz="2400" dirty="0" smtClean="0"/>
              <a:t>          included in the other (and #edges are equal)</a:t>
            </a:r>
          </a:p>
          <a:p>
            <a:pPr algn="l"/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  <a:p>
            <a:pPr algn="l"/>
            <a:endParaRPr lang="en-US" altLang="ja-JP" sz="2400" dirty="0" smtClean="0"/>
          </a:p>
          <a:p>
            <a:pPr algn="l"/>
            <a:endParaRPr lang="ja-JP" altLang="en-US" sz="2400" dirty="0"/>
          </a:p>
        </p:txBody>
      </p:sp>
      <p:sp>
        <p:nvSpPr>
          <p:cNvPr id="2560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ea"/>
              </a:rPr>
              <a:t>Left-first DFS</a:t>
            </a:r>
            <a:endParaRPr lang="en-US" altLang="ja-JP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ea"/>
            </a:endParaRPr>
          </a:p>
        </p:txBody>
      </p:sp>
      <p:sp>
        <p:nvSpPr>
          <p:cNvPr id="47" name="Text Box 47"/>
          <p:cNvSpPr txBox="1">
            <a:spLocks noChangeArrowheads="1"/>
          </p:cNvSpPr>
          <p:nvPr/>
        </p:nvSpPr>
        <p:spPr bwMode="auto">
          <a:xfrm>
            <a:off x="755576" y="5991671"/>
            <a:ext cx="7344816" cy="461665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en-US" altLang="ja-JP" sz="2400" dirty="0" smtClean="0"/>
              <a:t>Isomorphism can be checked by comparing edge sets</a:t>
            </a:r>
          </a:p>
        </p:txBody>
      </p:sp>
      <p:grpSp>
        <p:nvGrpSpPr>
          <p:cNvPr id="76" name="グループ化 75"/>
          <p:cNvGrpSpPr/>
          <p:nvPr/>
        </p:nvGrpSpPr>
        <p:grpSpPr>
          <a:xfrm>
            <a:off x="2555776" y="3933056"/>
            <a:ext cx="4392613" cy="1511299"/>
            <a:chOff x="2010122" y="5094709"/>
            <a:chExt cx="4392613" cy="1511299"/>
          </a:xfrm>
        </p:grpSpPr>
        <p:sp>
          <p:nvSpPr>
            <p:cNvPr id="77" name="Line 5"/>
            <p:cNvSpPr>
              <a:spLocks noChangeShapeType="1"/>
            </p:cNvSpPr>
            <p:nvPr/>
          </p:nvSpPr>
          <p:spPr bwMode="auto">
            <a:xfrm flipH="1">
              <a:off x="4891435" y="5886871"/>
              <a:ext cx="142875" cy="574675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8" name="Line 6"/>
            <p:cNvSpPr>
              <a:spLocks noChangeShapeType="1"/>
            </p:cNvSpPr>
            <p:nvPr/>
          </p:nvSpPr>
          <p:spPr bwMode="auto">
            <a:xfrm flipV="1">
              <a:off x="2564160" y="5237584"/>
              <a:ext cx="454025" cy="576262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9" name="Line 7"/>
            <p:cNvSpPr>
              <a:spLocks noChangeShapeType="1"/>
            </p:cNvSpPr>
            <p:nvPr/>
          </p:nvSpPr>
          <p:spPr bwMode="auto">
            <a:xfrm>
              <a:off x="3018185" y="5237584"/>
              <a:ext cx="71438" cy="576262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0" name="Oval 8"/>
            <p:cNvSpPr>
              <a:spLocks noChangeArrowheads="1"/>
            </p:cNvSpPr>
            <p:nvPr/>
          </p:nvSpPr>
          <p:spPr bwMode="auto">
            <a:xfrm>
              <a:off x="2945160" y="5669384"/>
              <a:ext cx="287338" cy="28733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1" name="Line 9"/>
            <p:cNvSpPr>
              <a:spLocks noChangeShapeType="1"/>
            </p:cNvSpPr>
            <p:nvPr/>
          </p:nvSpPr>
          <p:spPr bwMode="auto">
            <a:xfrm flipV="1">
              <a:off x="2152997" y="5785271"/>
              <a:ext cx="433388" cy="604837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2" name="Line 10"/>
            <p:cNvSpPr>
              <a:spLocks noChangeShapeType="1"/>
            </p:cNvSpPr>
            <p:nvPr/>
          </p:nvSpPr>
          <p:spPr bwMode="auto">
            <a:xfrm flipH="1" flipV="1">
              <a:off x="2586385" y="5785271"/>
              <a:ext cx="215900" cy="604837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3" name="Oval 11"/>
            <p:cNvSpPr>
              <a:spLocks noChangeArrowheads="1"/>
            </p:cNvSpPr>
            <p:nvPr/>
          </p:nvSpPr>
          <p:spPr bwMode="auto">
            <a:xfrm>
              <a:off x="2657822" y="6247234"/>
              <a:ext cx="287338" cy="28733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4" name="Oval 12"/>
            <p:cNvSpPr>
              <a:spLocks noChangeArrowheads="1"/>
            </p:cNvSpPr>
            <p:nvPr/>
          </p:nvSpPr>
          <p:spPr bwMode="auto">
            <a:xfrm>
              <a:off x="2010122" y="6247234"/>
              <a:ext cx="287338" cy="28733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5" name="Line 13"/>
            <p:cNvSpPr>
              <a:spLocks noChangeShapeType="1"/>
            </p:cNvSpPr>
            <p:nvPr/>
          </p:nvSpPr>
          <p:spPr bwMode="auto">
            <a:xfrm>
              <a:off x="3018185" y="5237584"/>
              <a:ext cx="576263" cy="576262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6" name="Line 14"/>
            <p:cNvSpPr>
              <a:spLocks noChangeShapeType="1"/>
            </p:cNvSpPr>
            <p:nvPr/>
          </p:nvSpPr>
          <p:spPr bwMode="auto">
            <a:xfrm flipH="1">
              <a:off x="3449985" y="5815434"/>
              <a:ext cx="142875" cy="574675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7" name="Oval 15"/>
            <p:cNvSpPr>
              <a:spLocks noChangeArrowheads="1"/>
            </p:cNvSpPr>
            <p:nvPr/>
          </p:nvSpPr>
          <p:spPr bwMode="auto">
            <a:xfrm>
              <a:off x="3305522" y="6247234"/>
              <a:ext cx="287338" cy="28733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8" name="Oval 16"/>
            <p:cNvSpPr>
              <a:spLocks noChangeArrowheads="1"/>
            </p:cNvSpPr>
            <p:nvPr/>
          </p:nvSpPr>
          <p:spPr bwMode="auto">
            <a:xfrm>
              <a:off x="2873722" y="5094709"/>
              <a:ext cx="287338" cy="28733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9" name="Oval 17"/>
            <p:cNvSpPr>
              <a:spLocks noChangeArrowheads="1"/>
            </p:cNvSpPr>
            <p:nvPr/>
          </p:nvSpPr>
          <p:spPr bwMode="auto">
            <a:xfrm>
              <a:off x="2441922" y="5669384"/>
              <a:ext cx="287338" cy="28733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0" name="Oval 18"/>
            <p:cNvSpPr>
              <a:spLocks noChangeArrowheads="1"/>
            </p:cNvSpPr>
            <p:nvPr/>
          </p:nvSpPr>
          <p:spPr bwMode="auto">
            <a:xfrm>
              <a:off x="3449985" y="5670971"/>
              <a:ext cx="287338" cy="28733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1" name="Line 19"/>
            <p:cNvSpPr>
              <a:spLocks noChangeShapeType="1"/>
            </p:cNvSpPr>
            <p:nvPr/>
          </p:nvSpPr>
          <p:spPr bwMode="auto">
            <a:xfrm flipV="1">
              <a:off x="5013672" y="5310609"/>
              <a:ext cx="454025" cy="576262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2" name="Line 20"/>
            <p:cNvSpPr>
              <a:spLocks noChangeShapeType="1"/>
            </p:cNvSpPr>
            <p:nvPr/>
          </p:nvSpPr>
          <p:spPr bwMode="auto">
            <a:xfrm>
              <a:off x="5467697" y="5310609"/>
              <a:ext cx="71438" cy="576262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3" name="Oval 21"/>
            <p:cNvSpPr>
              <a:spLocks noChangeArrowheads="1"/>
            </p:cNvSpPr>
            <p:nvPr/>
          </p:nvSpPr>
          <p:spPr bwMode="auto">
            <a:xfrm>
              <a:off x="5394672" y="5742409"/>
              <a:ext cx="287338" cy="28733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4" name="Line 22"/>
            <p:cNvSpPr>
              <a:spLocks noChangeShapeType="1"/>
            </p:cNvSpPr>
            <p:nvPr/>
          </p:nvSpPr>
          <p:spPr bwMode="auto">
            <a:xfrm flipV="1">
              <a:off x="5610572" y="5886871"/>
              <a:ext cx="433388" cy="604837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5" name="Line 23"/>
            <p:cNvSpPr>
              <a:spLocks noChangeShapeType="1"/>
            </p:cNvSpPr>
            <p:nvPr/>
          </p:nvSpPr>
          <p:spPr bwMode="auto">
            <a:xfrm flipH="1" flipV="1">
              <a:off x="6042372" y="5886871"/>
              <a:ext cx="215900" cy="604837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6" name="Oval 24"/>
            <p:cNvSpPr>
              <a:spLocks noChangeArrowheads="1"/>
            </p:cNvSpPr>
            <p:nvPr/>
          </p:nvSpPr>
          <p:spPr bwMode="auto">
            <a:xfrm>
              <a:off x="5467697" y="6318671"/>
              <a:ext cx="287338" cy="28733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7" name="Oval 25"/>
            <p:cNvSpPr>
              <a:spLocks noChangeArrowheads="1"/>
            </p:cNvSpPr>
            <p:nvPr/>
          </p:nvSpPr>
          <p:spPr bwMode="auto">
            <a:xfrm>
              <a:off x="4746972" y="6318671"/>
              <a:ext cx="287338" cy="28733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8" name="Line 26"/>
            <p:cNvSpPr>
              <a:spLocks noChangeShapeType="1"/>
            </p:cNvSpPr>
            <p:nvPr/>
          </p:nvSpPr>
          <p:spPr bwMode="auto">
            <a:xfrm>
              <a:off x="5467697" y="5310609"/>
              <a:ext cx="576263" cy="576262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9" name="Oval 27"/>
            <p:cNvSpPr>
              <a:spLocks noChangeArrowheads="1"/>
            </p:cNvSpPr>
            <p:nvPr/>
          </p:nvSpPr>
          <p:spPr bwMode="auto">
            <a:xfrm>
              <a:off x="6115397" y="6318671"/>
              <a:ext cx="287338" cy="28733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0" name="Oval 28"/>
            <p:cNvSpPr>
              <a:spLocks noChangeArrowheads="1"/>
            </p:cNvSpPr>
            <p:nvPr/>
          </p:nvSpPr>
          <p:spPr bwMode="auto">
            <a:xfrm>
              <a:off x="5323235" y="5167734"/>
              <a:ext cx="287338" cy="28733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1" name="Oval 29"/>
            <p:cNvSpPr>
              <a:spLocks noChangeArrowheads="1"/>
            </p:cNvSpPr>
            <p:nvPr/>
          </p:nvSpPr>
          <p:spPr bwMode="auto">
            <a:xfrm>
              <a:off x="5899497" y="5742409"/>
              <a:ext cx="287338" cy="28733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2" name="Oval 30"/>
            <p:cNvSpPr>
              <a:spLocks noChangeArrowheads="1"/>
            </p:cNvSpPr>
            <p:nvPr/>
          </p:nvSpPr>
          <p:spPr bwMode="auto">
            <a:xfrm>
              <a:off x="4891435" y="5742409"/>
              <a:ext cx="287338" cy="28733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49" name="グループ化 48"/>
          <p:cNvGrpSpPr/>
          <p:nvPr/>
        </p:nvGrpSpPr>
        <p:grpSpPr>
          <a:xfrm>
            <a:off x="2555776" y="3933056"/>
            <a:ext cx="4392613" cy="1511299"/>
            <a:chOff x="1908200" y="4005933"/>
            <a:chExt cx="4392613" cy="1511299"/>
          </a:xfrm>
        </p:grpSpPr>
        <p:sp>
          <p:nvSpPr>
            <p:cNvPr id="50" name="Line 5"/>
            <p:cNvSpPr>
              <a:spLocks noChangeShapeType="1"/>
            </p:cNvSpPr>
            <p:nvPr/>
          </p:nvSpPr>
          <p:spPr bwMode="auto">
            <a:xfrm flipH="1">
              <a:off x="4789513" y="4798095"/>
              <a:ext cx="142875" cy="574675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lIns="36000" rIns="36000"/>
            <a:lstStyle/>
            <a:p>
              <a:endParaRPr lang="ja-JP" altLang="en-US"/>
            </a:p>
          </p:txBody>
        </p:sp>
        <p:sp>
          <p:nvSpPr>
            <p:cNvPr id="51" name="Line 6"/>
            <p:cNvSpPr>
              <a:spLocks noChangeShapeType="1"/>
            </p:cNvSpPr>
            <p:nvPr/>
          </p:nvSpPr>
          <p:spPr bwMode="auto">
            <a:xfrm flipV="1">
              <a:off x="2462238" y="4148808"/>
              <a:ext cx="454025" cy="576262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lIns="36000" rIns="36000"/>
            <a:lstStyle/>
            <a:p>
              <a:endParaRPr lang="ja-JP" altLang="en-US"/>
            </a:p>
          </p:txBody>
        </p:sp>
        <p:sp>
          <p:nvSpPr>
            <p:cNvPr id="52" name="Line 7"/>
            <p:cNvSpPr>
              <a:spLocks noChangeShapeType="1"/>
            </p:cNvSpPr>
            <p:nvPr/>
          </p:nvSpPr>
          <p:spPr bwMode="auto">
            <a:xfrm>
              <a:off x="2916263" y="4148808"/>
              <a:ext cx="71438" cy="576262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lIns="36000" rIns="36000"/>
            <a:lstStyle/>
            <a:p>
              <a:endParaRPr lang="ja-JP" altLang="en-US"/>
            </a:p>
          </p:txBody>
        </p:sp>
        <p:sp>
          <p:nvSpPr>
            <p:cNvPr id="53" name="Oval 8"/>
            <p:cNvSpPr>
              <a:spLocks noChangeArrowheads="1"/>
            </p:cNvSpPr>
            <p:nvPr/>
          </p:nvSpPr>
          <p:spPr bwMode="auto">
            <a:xfrm>
              <a:off x="2843238" y="4580608"/>
              <a:ext cx="287338" cy="28733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ffectLst/>
          </p:spPr>
          <p:txBody>
            <a:bodyPr wrap="none" lIns="36000" rIns="36000" anchor="ctr"/>
            <a:lstStyle/>
            <a:p>
              <a:r>
                <a:rPr lang="en-US" altLang="ja-JP" dirty="0" smtClean="0"/>
                <a:t>5</a:t>
              </a:r>
              <a:endParaRPr lang="ja-JP" altLang="en-US" dirty="0"/>
            </a:p>
          </p:txBody>
        </p:sp>
        <p:sp>
          <p:nvSpPr>
            <p:cNvPr id="54" name="Line 9"/>
            <p:cNvSpPr>
              <a:spLocks noChangeShapeType="1"/>
            </p:cNvSpPr>
            <p:nvPr/>
          </p:nvSpPr>
          <p:spPr bwMode="auto">
            <a:xfrm flipV="1">
              <a:off x="2051075" y="4696495"/>
              <a:ext cx="433388" cy="604837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lIns="36000" rIns="36000"/>
            <a:lstStyle/>
            <a:p>
              <a:endParaRPr lang="ja-JP" altLang="en-US"/>
            </a:p>
          </p:txBody>
        </p:sp>
        <p:sp>
          <p:nvSpPr>
            <p:cNvPr id="55" name="Line 10"/>
            <p:cNvSpPr>
              <a:spLocks noChangeShapeType="1"/>
            </p:cNvSpPr>
            <p:nvPr/>
          </p:nvSpPr>
          <p:spPr bwMode="auto">
            <a:xfrm flipH="1" flipV="1">
              <a:off x="2484463" y="4696495"/>
              <a:ext cx="215900" cy="604837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lIns="36000" rIns="36000"/>
            <a:lstStyle/>
            <a:p>
              <a:endParaRPr lang="ja-JP" altLang="en-US"/>
            </a:p>
          </p:txBody>
        </p:sp>
        <p:sp>
          <p:nvSpPr>
            <p:cNvPr id="56" name="Oval 11"/>
            <p:cNvSpPr>
              <a:spLocks noChangeArrowheads="1"/>
            </p:cNvSpPr>
            <p:nvPr/>
          </p:nvSpPr>
          <p:spPr bwMode="auto">
            <a:xfrm>
              <a:off x="2555900" y="5158458"/>
              <a:ext cx="287338" cy="28733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ffectLst/>
          </p:spPr>
          <p:txBody>
            <a:bodyPr wrap="none" lIns="36000" rIns="36000" anchor="ctr"/>
            <a:lstStyle/>
            <a:p>
              <a:r>
                <a:rPr lang="en-US" altLang="ja-JP" dirty="0" smtClean="0"/>
                <a:t>4</a:t>
              </a:r>
              <a:endParaRPr lang="ja-JP" altLang="en-US" dirty="0"/>
            </a:p>
          </p:txBody>
        </p:sp>
        <p:sp>
          <p:nvSpPr>
            <p:cNvPr id="57" name="Oval 12"/>
            <p:cNvSpPr>
              <a:spLocks noChangeArrowheads="1"/>
            </p:cNvSpPr>
            <p:nvPr/>
          </p:nvSpPr>
          <p:spPr bwMode="auto">
            <a:xfrm>
              <a:off x="1908200" y="5158458"/>
              <a:ext cx="287338" cy="28733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ffectLst/>
          </p:spPr>
          <p:txBody>
            <a:bodyPr wrap="none" lIns="36000" rIns="36000" anchor="ctr"/>
            <a:lstStyle/>
            <a:p>
              <a:r>
                <a:rPr lang="en-US" altLang="ja-JP" dirty="0" smtClean="0"/>
                <a:t>3</a:t>
              </a:r>
              <a:endParaRPr lang="ja-JP" altLang="en-US" dirty="0"/>
            </a:p>
          </p:txBody>
        </p:sp>
        <p:sp>
          <p:nvSpPr>
            <p:cNvPr id="58" name="Line 13"/>
            <p:cNvSpPr>
              <a:spLocks noChangeShapeType="1"/>
            </p:cNvSpPr>
            <p:nvPr/>
          </p:nvSpPr>
          <p:spPr bwMode="auto">
            <a:xfrm>
              <a:off x="2916263" y="4148808"/>
              <a:ext cx="576263" cy="576262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lIns="36000" rIns="36000"/>
            <a:lstStyle/>
            <a:p>
              <a:endParaRPr lang="ja-JP" altLang="en-US"/>
            </a:p>
          </p:txBody>
        </p:sp>
        <p:sp>
          <p:nvSpPr>
            <p:cNvPr id="59" name="Line 14"/>
            <p:cNvSpPr>
              <a:spLocks noChangeShapeType="1"/>
            </p:cNvSpPr>
            <p:nvPr/>
          </p:nvSpPr>
          <p:spPr bwMode="auto">
            <a:xfrm flipH="1">
              <a:off x="3348063" y="4726658"/>
              <a:ext cx="142875" cy="574675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lIns="36000" rIns="36000"/>
            <a:lstStyle/>
            <a:p>
              <a:endParaRPr lang="ja-JP" altLang="en-US"/>
            </a:p>
          </p:txBody>
        </p:sp>
        <p:sp>
          <p:nvSpPr>
            <p:cNvPr id="60" name="Oval 15"/>
            <p:cNvSpPr>
              <a:spLocks noChangeArrowheads="1"/>
            </p:cNvSpPr>
            <p:nvPr/>
          </p:nvSpPr>
          <p:spPr bwMode="auto">
            <a:xfrm>
              <a:off x="3203600" y="5158458"/>
              <a:ext cx="287338" cy="28733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ffectLst/>
          </p:spPr>
          <p:txBody>
            <a:bodyPr wrap="none" lIns="36000" rIns="36000" anchor="ctr"/>
            <a:lstStyle/>
            <a:p>
              <a:r>
                <a:rPr lang="en-US" altLang="ja-JP" dirty="0" smtClean="0"/>
                <a:t>7</a:t>
              </a:r>
              <a:endParaRPr lang="ja-JP" altLang="en-US" dirty="0"/>
            </a:p>
          </p:txBody>
        </p:sp>
        <p:sp>
          <p:nvSpPr>
            <p:cNvPr id="61" name="Oval 16"/>
            <p:cNvSpPr>
              <a:spLocks noChangeArrowheads="1"/>
            </p:cNvSpPr>
            <p:nvPr/>
          </p:nvSpPr>
          <p:spPr bwMode="auto">
            <a:xfrm>
              <a:off x="2771800" y="4005933"/>
              <a:ext cx="287338" cy="28733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ffectLst/>
          </p:spPr>
          <p:txBody>
            <a:bodyPr wrap="none" lIns="36000" rIns="36000" anchor="ctr"/>
            <a:lstStyle/>
            <a:p>
              <a:r>
                <a:rPr lang="en-US" altLang="ja-JP" dirty="0" smtClean="0"/>
                <a:t>1</a:t>
              </a:r>
              <a:endParaRPr lang="ja-JP" altLang="en-US" dirty="0"/>
            </a:p>
          </p:txBody>
        </p:sp>
        <p:sp>
          <p:nvSpPr>
            <p:cNvPr id="62" name="Oval 17"/>
            <p:cNvSpPr>
              <a:spLocks noChangeArrowheads="1"/>
            </p:cNvSpPr>
            <p:nvPr/>
          </p:nvSpPr>
          <p:spPr bwMode="auto">
            <a:xfrm>
              <a:off x="2340000" y="4580608"/>
              <a:ext cx="287338" cy="28733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ffectLst/>
          </p:spPr>
          <p:txBody>
            <a:bodyPr wrap="none" lIns="36000" rIns="36000" anchor="ctr"/>
            <a:lstStyle/>
            <a:p>
              <a:r>
                <a:rPr lang="en-US" altLang="ja-JP" dirty="0" smtClean="0"/>
                <a:t>2</a:t>
              </a:r>
              <a:endParaRPr lang="ja-JP" altLang="en-US" dirty="0"/>
            </a:p>
          </p:txBody>
        </p:sp>
        <p:sp>
          <p:nvSpPr>
            <p:cNvPr id="63" name="Oval 18"/>
            <p:cNvSpPr>
              <a:spLocks noChangeArrowheads="1"/>
            </p:cNvSpPr>
            <p:nvPr/>
          </p:nvSpPr>
          <p:spPr bwMode="auto">
            <a:xfrm>
              <a:off x="3348063" y="4582195"/>
              <a:ext cx="287338" cy="28733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ffectLst/>
          </p:spPr>
          <p:txBody>
            <a:bodyPr wrap="none" lIns="36000" rIns="36000" anchor="ctr"/>
            <a:lstStyle/>
            <a:p>
              <a:r>
                <a:rPr lang="en-US" altLang="ja-JP" dirty="0" smtClean="0"/>
                <a:t>6</a:t>
              </a:r>
              <a:endParaRPr lang="ja-JP" altLang="en-US" dirty="0"/>
            </a:p>
          </p:txBody>
        </p:sp>
        <p:sp>
          <p:nvSpPr>
            <p:cNvPr id="64" name="Line 19"/>
            <p:cNvSpPr>
              <a:spLocks noChangeShapeType="1"/>
            </p:cNvSpPr>
            <p:nvPr/>
          </p:nvSpPr>
          <p:spPr bwMode="auto">
            <a:xfrm flipV="1">
              <a:off x="4911750" y="4221833"/>
              <a:ext cx="454025" cy="576262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lIns="36000" rIns="36000"/>
            <a:lstStyle/>
            <a:p>
              <a:endParaRPr lang="ja-JP" altLang="en-US"/>
            </a:p>
          </p:txBody>
        </p:sp>
        <p:sp>
          <p:nvSpPr>
            <p:cNvPr id="65" name="Line 20"/>
            <p:cNvSpPr>
              <a:spLocks noChangeShapeType="1"/>
            </p:cNvSpPr>
            <p:nvPr/>
          </p:nvSpPr>
          <p:spPr bwMode="auto">
            <a:xfrm>
              <a:off x="5365775" y="4221833"/>
              <a:ext cx="71438" cy="576262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lIns="36000" rIns="36000"/>
            <a:lstStyle/>
            <a:p>
              <a:endParaRPr lang="ja-JP" altLang="en-US"/>
            </a:p>
          </p:txBody>
        </p:sp>
        <p:sp>
          <p:nvSpPr>
            <p:cNvPr id="66" name="Oval 21"/>
            <p:cNvSpPr>
              <a:spLocks noChangeArrowheads="1"/>
            </p:cNvSpPr>
            <p:nvPr/>
          </p:nvSpPr>
          <p:spPr bwMode="auto">
            <a:xfrm>
              <a:off x="5292750" y="4653633"/>
              <a:ext cx="287338" cy="28733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ffectLst/>
          </p:spPr>
          <p:txBody>
            <a:bodyPr wrap="none" lIns="36000" rIns="36000" anchor="ctr"/>
            <a:lstStyle/>
            <a:p>
              <a:r>
                <a:rPr lang="en-US" altLang="ja-JP" dirty="0" smtClean="0"/>
                <a:t>4</a:t>
              </a:r>
              <a:endParaRPr lang="ja-JP" altLang="en-US" dirty="0"/>
            </a:p>
          </p:txBody>
        </p:sp>
        <p:sp>
          <p:nvSpPr>
            <p:cNvPr id="67" name="Line 22"/>
            <p:cNvSpPr>
              <a:spLocks noChangeShapeType="1"/>
            </p:cNvSpPr>
            <p:nvPr/>
          </p:nvSpPr>
          <p:spPr bwMode="auto">
            <a:xfrm flipV="1">
              <a:off x="5508650" y="4798095"/>
              <a:ext cx="433388" cy="604837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lIns="36000" rIns="36000"/>
            <a:lstStyle/>
            <a:p>
              <a:endParaRPr lang="ja-JP" altLang="en-US"/>
            </a:p>
          </p:txBody>
        </p:sp>
        <p:sp>
          <p:nvSpPr>
            <p:cNvPr id="68" name="Line 23"/>
            <p:cNvSpPr>
              <a:spLocks noChangeShapeType="1"/>
            </p:cNvSpPr>
            <p:nvPr/>
          </p:nvSpPr>
          <p:spPr bwMode="auto">
            <a:xfrm flipH="1" flipV="1">
              <a:off x="5940450" y="4798095"/>
              <a:ext cx="215900" cy="604837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lIns="36000" rIns="36000"/>
            <a:lstStyle/>
            <a:p>
              <a:endParaRPr lang="ja-JP" altLang="en-US"/>
            </a:p>
          </p:txBody>
        </p:sp>
        <p:sp>
          <p:nvSpPr>
            <p:cNvPr id="69" name="Oval 24"/>
            <p:cNvSpPr>
              <a:spLocks noChangeArrowheads="1"/>
            </p:cNvSpPr>
            <p:nvPr/>
          </p:nvSpPr>
          <p:spPr bwMode="auto">
            <a:xfrm>
              <a:off x="5365775" y="5229895"/>
              <a:ext cx="287338" cy="28733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ffectLst/>
          </p:spPr>
          <p:txBody>
            <a:bodyPr wrap="none" lIns="36000" rIns="36000" anchor="ctr"/>
            <a:lstStyle/>
            <a:p>
              <a:r>
                <a:rPr lang="en-US" altLang="ja-JP" dirty="0" smtClean="0"/>
                <a:t>6</a:t>
              </a:r>
              <a:endParaRPr lang="ja-JP" altLang="en-US" dirty="0"/>
            </a:p>
          </p:txBody>
        </p:sp>
        <p:sp>
          <p:nvSpPr>
            <p:cNvPr id="70" name="Oval 25"/>
            <p:cNvSpPr>
              <a:spLocks noChangeArrowheads="1"/>
            </p:cNvSpPr>
            <p:nvPr/>
          </p:nvSpPr>
          <p:spPr bwMode="auto">
            <a:xfrm>
              <a:off x="4645050" y="5229895"/>
              <a:ext cx="287338" cy="28733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ffectLst/>
          </p:spPr>
          <p:txBody>
            <a:bodyPr wrap="none" lIns="36000" rIns="36000" anchor="ctr"/>
            <a:lstStyle/>
            <a:p>
              <a:r>
                <a:rPr lang="en-US" altLang="ja-JP" dirty="0" smtClean="0"/>
                <a:t>3</a:t>
              </a:r>
              <a:endParaRPr lang="ja-JP" altLang="en-US" dirty="0"/>
            </a:p>
          </p:txBody>
        </p:sp>
        <p:sp>
          <p:nvSpPr>
            <p:cNvPr id="71" name="Line 26"/>
            <p:cNvSpPr>
              <a:spLocks noChangeShapeType="1"/>
            </p:cNvSpPr>
            <p:nvPr/>
          </p:nvSpPr>
          <p:spPr bwMode="auto">
            <a:xfrm>
              <a:off x="5365775" y="4221833"/>
              <a:ext cx="576263" cy="576262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lIns="36000" rIns="36000"/>
            <a:lstStyle/>
            <a:p>
              <a:endParaRPr lang="ja-JP" altLang="en-US"/>
            </a:p>
          </p:txBody>
        </p:sp>
        <p:sp>
          <p:nvSpPr>
            <p:cNvPr id="72" name="Oval 27"/>
            <p:cNvSpPr>
              <a:spLocks noChangeArrowheads="1"/>
            </p:cNvSpPr>
            <p:nvPr/>
          </p:nvSpPr>
          <p:spPr bwMode="auto">
            <a:xfrm>
              <a:off x="6013475" y="5229895"/>
              <a:ext cx="287338" cy="28733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ffectLst/>
          </p:spPr>
          <p:txBody>
            <a:bodyPr wrap="none" lIns="36000" rIns="36000" anchor="ctr"/>
            <a:lstStyle/>
            <a:p>
              <a:r>
                <a:rPr lang="en-US" altLang="ja-JP" dirty="0" smtClean="0"/>
                <a:t>7</a:t>
              </a:r>
              <a:endParaRPr lang="ja-JP" altLang="en-US" dirty="0"/>
            </a:p>
          </p:txBody>
        </p:sp>
        <p:sp>
          <p:nvSpPr>
            <p:cNvPr id="73" name="Oval 28"/>
            <p:cNvSpPr>
              <a:spLocks noChangeArrowheads="1"/>
            </p:cNvSpPr>
            <p:nvPr/>
          </p:nvSpPr>
          <p:spPr bwMode="auto">
            <a:xfrm>
              <a:off x="5221313" y="4078958"/>
              <a:ext cx="287338" cy="28733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ffectLst/>
          </p:spPr>
          <p:txBody>
            <a:bodyPr wrap="none" lIns="36000" rIns="36000" anchor="ctr"/>
            <a:lstStyle/>
            <a:p>
              <a:r>
                <a:rPr lang="en-US" altLang="ja-JP" dirty="0" smtClean="0"/>
                <a:t>1</a:t>
              </a:r>
              <a:endParaRPr lang="ja-JP" altLang="en-US" dirty="0"/>
            </a:p>
          </p:txBody>
        </p:sp>
        <p:sp>
          <p:nvSpPr>
            <p:cNvPr id="74" name="Oval 29"/>
            <p:cNvSpPr>
              <a:spLocks noChangeArrowheads="1"/>
            </p:cNvSpPr>
            <p:nvPr/>
          </p:nvSpPr>
          <p:spPr bwMode="auto">
            <a:xfrm>
              <a:off x="5797575" y="4653633"/>
              <a:ext cx="287338" cy="28733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ffectLst/>
          </p:spPr>
          <p:txBody>
            <a:bodyPr wrap="none" lIns="36000" rIns="36000" anchor="ctr"/>
            <a:lstStyle/>
            <a:p>
              <a:r>
                <a:rPr lang="en-US" altLang="ja-JP" dirty="0" smtClean="0"/>
                <a:t>5</a:t>
              </a:r>
              <a:endParaRPr lang="ja-JP" altLang="en-US" dirty="0"/>
            </a:p>
          </p:txBody>
        </p:sp>
        <p:sp>
          <p:nvSpPr>
            <p:cNvPr id="75" name="Oval 30"/>
            <p:cNvSpPr>
              <a:spLocks noChangeArrowheads="1"/>
            </p:cNvSpPr>
            <p:nvPr/>
          </p:nvSpPr>
          <p:spPr bwMode="auto">
            <a:xfrm>
              <a:off x="4789513" y="4653633"/>
              <a:ext cx="287338" cy="28733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ffectLst/>
          </p:spPr>
          <p:txBody>
            <a:bodyPr wrap="none" lIns="36000" rIns="36000" anchor="ctr"/>
            <a:lstStyle/>
            <a:p>
              <a:r>
                <a:rPr lang="en-US" altLang="ja-JP" dirty="0" smtClean="0"/>
                <a:t>2</a:t>
              </a:r>
              <a:endParaRPr lang="ja-JP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363116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395536" y="980728"/>
            <a:ext cx="8568952" cy="2808312"/>
          </a:xfrm>
        </p:spPr>
        <p:txBody>
          <a:bodyPr/>
          <a:lstStyle/>
          <a:p>
            <a:pPr algn="l"/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• </a:t>
            </a:r>
            <a:r>
              <a:rPr lang="en-US" altLang="ja-JP" sz="2400" dirty="0" smtClean="0"/>
              <a:t>The left-first DFS can be used to encode ordered trees</a:t>
            </a:r>
          </a:p>
          <a:p>
            <a:pPr algn="l"/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 </a:t>
            </a:r>
          </a:p>
          <a:p>
            <a:pPr algn="l"/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• </a:t>
            </a:r>
            <a:r>
              <a:rPr lang="en-US" altLang="ja-JP" sz="2400" dirty="0" smtClean="0"/>
              <a:t>The movement of the DFS is encoded by the sequence of the depth of the visiting vertices   (</a:t>
            </a:r>
            <a:r>
              <a:rPr lang="en-US" altLang="ja-JP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depth sequence</a:t>
            </a:r>
            <a:r>
              <a:rPr lang="en-US" altLang="ja-JP" sz="2400" dirty="0" smtClean="0"/>
              <a:t>)</a:t>
            </a:r>
          </a:p>
          <a:p>
            <a:pPr algn="l"/>
            <a:r>
              <a:rPr lang="en-US" altLang="ja-JP" sz="2400" dirty="0" smtClean="0"/>
              <a:t>  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</a:t>
            </a:r>
            <a:r>
              <a:rPr lang="en-US" altLang="ja-JP" sz="2400" dirty="0" smtClean="0"/>
              <a:t>  the sequence of depths of the vertices ordered by the indices</a:t>
            </a:r>
          </a:p>
          <a:p>
            <a:pPr algn="l"/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  <a:p>
            <a:pPr algn="l"/>
            <a:endParaRPr lang="en-US" altLang="ja-JP" sz="2400" dirty="0" smtClean="0"/>
          </a:p>
          <a:p>
            <a:pPr algn="l"/>
            <a:endParaRPr lang="ja-JP" altLang="en-US" sz="2400" dirty="0"/>
          </a:p>
        </p:txBody>
      </p:sp>
      <p:sp>
        <p:nvSpPr>
          <p:cNvPr id="2560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ea"/>
              </a:rPr>
              <a:t>Depth Sequence</a:t>
            </a:r>
            <a:endParaRPr lang="en-US" altLang="ja-JP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ea"/>
            </a:endParaRPr>
          </a:p>
        </p:txBody>
      </p:sp>
      <p:sp>
        <p:nvSpPr>
          <p:cNvPr id="256005" name="Line 5"/>
          <p:cNvSpPr>
            <a:spLocks noChangeShapeType="1"/>
          </p:cNvSpPr>
          <p:nvPr/>
        </p:nvSpPr>
        <p:spPr bwMode="auto">
          <a:xfrm flipH="1">
            <a:off x="5867946" y="4005262"/>
            <a:ext cx="142875" cy="574675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 lIns="36000" rIns="36000"/>
          <a:lstStyle/>
          <a:p>
            <a:endParaRPr lang="ja-JP" altLang="en-US"/>
          </a:p>
        </p:txBody>
      </p:sp>
      <p:sp>
        <p:nvSpPr>
          <p:cNvPr id="256006" name="Line 6"/>
          <p:cNvSpPr>
            <a:spLocks noChangeShapeType="1"/>
          </p:cNvSpPr>
          <p:nvPr/>
        </p:nvSpPr>
        <p:spPr bwMode="auto">
          <a:xfrm flipV="1">
            <a:off x="2317775" y="3429000"/>
            <a:ext cx="454025" cy="576262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 lIns="36000" rIns="36000"/>
          <a:lstStyle/>
          <a:p>
            <a:endParaRPr lang="ja-JP" altLang="en-US"/>
          </a:p>
        </p:txBody>
      </p:sp>
      <p:sp>
        <p:nvSpPr>
          <p:cNvPr id="256007" name="Line 7"/>
          <p:cNvSpPr>
            <a:spLocks noChangeShapeType="1"/>
          </p:cNvSpPr>
          <p:nvPr/>
        </p:nvSpPr>
        <p:spPr bwMode="auto">
          <a:xfrm>
            <a:off x="2771800" y="3429000"/>
            <a:ext cx="71438" cy="576262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 lIns="36000" rIns="36000"/>
          <a:lstStyle/>
          <a:p>
            <a:endParaRPr lang="ja-JP" altLang="en-US"/>
          </a:p>
        </p:txBody>
      </p:sp>
      <p:sp>
        <p:nvSpPr>
          <p:cNvPr id="256008" name="Oval 8"/>
          <p:cNvSpPr>
            <a:spLocks noChangeArrowheads="1"/>
          </p:cNvSpPr>
          <p:nvPr/>
        </p:nvSpPr>
        <p:spPr bwMode="auto">
          <a:xfrm>
            <a:off x="2698775" y="3860800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lIns="36000" rIns="36000" anchor="ctr"/>
          <a:lstStyle/>
          <a:p>
            <a:r>
              <a:rPr lang="en-US" altLang="ja-JP" dirty="0" smtClean="0"/>
              <a:t>5</a:t>
            </a:r>
            <a:endParaRPr lang="ja-JP" altLang="en-US" dirty="0"/>
          </a:p>
        </p:txBody>
      </p:sp>
      <p:sp>
        <p:nvSpPr>
          <p:cNvPr id="256009" name="Line 9"/>
          <p:cNvSpPr>
            <a:spLocks noChangeShapeType="1"/>
          </p:cNvSpPr>
          <p:nvPr/>
        </p:nvSpPr>
        <p:spPr bwMode="auto">
          <a:xfrm flipV="1">
            <a:off x="1906612" y="3976687"/>
            <a:ext cx="433388" cy="604837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 lIns="36000" rIns="36000"/>
          <a:lstStyle/>
          <a:p>
            <a:endParaRPr lang="ja-JP" altLang="en-US"/>
          </a:p>
        </p:txBody>
      </p:sp>
      <p:sp>
        <p:nvSpPr>
          <p:cNvPr id="256010" name="Line 10"/>
          <p:cNvSpPr>
            <a:spLocks noChangeShapeType="1"/>
          </p:cNvSpPr>
          <p:nvPr/>
        </p:nvSpPr>
        <p:spPr bwMode="auto">
          <a:xfrm flipH="1" flipV="1">
            <a:off x="2340000" y="3976687"/>
            <a:ext cx="215900" cy="604837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 lIns="36000" rIns="36000"/>
          <a:lstStyle/>
          <a:p>
            <a:endParaRPr lang="ja-JP" altLang="en-US"/>
          </a:p>
        </p:txBody>
      </p:sp>
      <p:sp>
        <p:nvSpPr>
          <p:cNvPr id="256011" name="Oval 11"/>
          <p:cNvSpPr>
            <a:spLocks noChangeArrowheads="1"/>
          </p:cNvSpPr>
          <p:nvPr/>
        </p:nvSpPr>
        <p:spPr bwMode="auto">
          <a:xfrm>
            <a:off x="2411437" y="4438650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lIns="36000" rIns="36000" anchor="ctr"/>
          <a:lstStyle/>
          <a:p>
            <a:r>
              <a:rPr lang="en-US" altLang="ja-JP" dirty="0" smtClean="0"/>
              <a:t>4</a:t>
            </a:r>
            <a:endParaRPr lang="ja-JP" altLang="en-US" dirty="0"/>
          </a:p>
        </p:txBody>
      </p:sp>
      <p:sp>
        <p:nvSpPr>
          <p:cNvPr id="256012" name="Oval 12"/>
          <p:cNvSpPr>
            <a:spLocks noChangeArrowheads="1"/>
          </p:cNvSpPr>
          <p:nvPr/>
        </p:nvSpPr>
        <p:spPr bwMode="auto">
          <a:xfrm>
            <a:off x="1763737" y="4438650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lIns="36000" rIns="36000" anchor="ctr"/>
          <a:lstStyle/>
          <a:p>
            <a:r>
              <a:rPr lang="en-US" altLang="ja-JP" dirty="0" smtClean="0"/>
              <a:t>3</a:t>
            </a:r>
            <a:endParaRPr lang="ja-JP" altLang="en-US" dirty="0"/>
          </a:p>
        </p:txBody>
      </p:sp>
      <p:sp>
        <p:nvSpPr>
          <p:cNvPr id="256013" name="Line 13"/>
          <p:cNvSpPr>
            <a:spLocks noChangeShapeType="1"/>
          </p:cNvSpPr>
          <p:nvPr/>
        </p:nvSpPr>
        <p:spPr bwMode="auto">
          <a:xfrm>
            <a:off x="2771800" y="3429000"/>
            <a:ext cx="576263" cy="576262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 lIns="36000" rIns="36000"/>
          <a:lstStyle/>
          <a:p>
            <a:endParaRPr lang="ja-JP" altLang="en-US"/>
          </a:p>
        </p:txBody>
      </p:sp>
      <p:sp>
        <p:nvSpPr>
          <p:cNvPr id="256014" name="Line 14"/>
          <p:cNvSpPr>
            <a:spLocks noChangeShapeType="1"/>
          </p:cNvSpPr>
          <p:nvPr/>
        </p:nvSpPr>
        <p:spPr bwMode="auto">
          <a:xfrm flipH="1">
            <a:off x="3203600" y="4006850"/>
            <a:ext cx="142875" cy="574675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 lIns="36000" rIns="36000"/>
          <a:lstStyle/>
          <a:p>
            <a:endParaRPr lang="ja-JP" altLang="en-US"/>
          </a:p>
        </p:txBody>
      </p:sp>
      <p:sp>
        <p:nvSpPr>
          <p:cNvPr id="256015" name="Oval 15"/>
          <p:cNvSpPr>
            <a:spLocks noChangeArrowheads="1"/>
          </p:cNvSpPr>
          <p:nvPr/>
        </p:nvSpPr>
        <p:spPr bwMode="auto">
          <a:xfrm>
            <a:off x="3059137" y="4438650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lIns="36000" rIns="36000" anchor="ctr"/>
          <a:lstStyle/>
          <a:p>
            <a:r>
              <a:rPr lang="en-US" altLang="ja-JP" dirty="0" smtClean="0"/>
              <a:t>7</a:t>
            </a:r>
            <a:endParaRPr lang="ja-JP" altLang="en-US" dirty="0"/>
          </a:p>
        </p:txBody>
      </p:sp>
      <p:sp>
        <p:nvSpPr>
          <p:cNvPr id="256016" name="Oval 16"/>
          <p:cNvSpPr>
            <a:spLocks noChangeArrowheads="1"/>
          </p:cNvSpPr>
          <p:nvPr/>
        </p:nvSpPr>
        <p:spPr bwMode="auto">
          <a:xfrm>
            <a:off x="2627337" y="3286125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lIns="36000" rIns="36000" anchor="ctr"/>
          <a:lstStyle/>
          <a:p>
            <a:r>
              <a:rPr lang="en-US" altLang="ja-JP" dirty="0" smtClean="0"/>
              <a:t>1</a:t>
            </a:r>
            <a:endParaRPr lang="ja-JP" altLang="en-US" dirty="0"/>
          </a:p>
        </p:txBody>
      </p:sp>
      <p:sp>
        <p:nvSpPr>
          <p:cNvPr id="256017" name="Oval 17"/>
          <p:cNvSpPr>
            <a:spLocks noChangeArrowheads="1"/>
          </p:cNvSpPr>
          <p:nvPr/>
        </p:nvSpPr>
        <p:spPr bwMode="auto">
          <a:xfrm>
            <a:off x="2195537" y="3860800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lIns="36000" rIns="36000" anchor="ctr"/>
          <a:lstStyle/>
          <a:p>
            <a:r>
              <a:rPr lang="en-US" altLang="ja-JP" dirty="0" smtClean="0"/>
              <a:t>2</a:t>
            </a:r>
            <a:endParaRPr lang="ja-JP" altLang="en-US" dirty="0"/>
          </a:p>
        </p:txBody>
      </p:sp>
      <p:sp>
        <p:nvSpPr>
          <p:cNvPr id="256018" name="Oval 18"/>
          <p:cNvSpPr>
            <a:spLocks noChangeArrowheads="1"/>
          </p:cNvSpPr>
          <p:nvPr/>
        </p:nvSpPr>
        <p:spPr bwMode="auto">
          <a:xfrm>
            <a:off x="3203600" y="3862387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lIns="36000" rIns="36000" anchor="ctr"/>
          <a:lstStyle/>
          <a:p>
            <a:r>
              <a:rPr lang="en-US" altLang="ja-JP" dirty="0" smtClean="0"/>
              <a:t>6</a:t>
            </a:r>
            <a:endParaRPr lang="ja-JP" altLang="en-US" dirty="0"/>
          </a:p>
        </p:txBody>
      </p:sp>
      <p:sp>
        <p:nvSpPr>
          <p:cNvPr id="256019" name="Line 19"/>
          <p:cNvSpPr>
            <a:spLocks noChangeShapeType="1"/>
          </p:cNvSpPr>
          <p:nvPr/>
        </p:nvSpPr>
        <p:spPr bwMode="auto">
          <a:xfrm flipV="1">
            <a:off x="5990183" y="3429000"/>
            <a:ext cx="454025" cy="576262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 lIns="36000" rIns="36000"/>
          <a:lstStyle/>
          <a:p>
            <a:endParaRPr lang="ja-JP" altLang="en-US"/>
          </a:p>
        </p:txBody>
      </p:sp>
      <p:sp>
        <p:nvSpPr>
          <p:cNvPr id="256020" name="Line 20"/>
          <p:cNvSpPr>
            <a:spLocks noChangeShapeType="1"/>
          </p:cNvSpPr>
          <p:nvPr/>
        </p:nvSpPr>
        <p:spPr bwMode="auto">
          <a:xfrm>
            <a:off x="6444208" y="3429000"/>
            <a:ext cx="71438" cy="576262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 lIns="36000" rIns="36000"/>
          <a:lstStyle/>
          <a:p>
            <a:endParaRPr lang="ja-JP" altLang="en-US"/>
          </a:p>
        </p:txBody>
      </p:sp>
      <p:sp>
        <p:nvSpPr>
          <p:cNvPr id="256021" name="Oval 21"/>
          <p:cNvSpPr>
            <a:spLocks noChangeArrowheads="1"/>
          </p:cNvSpPr>
          <p:nvPr/>
        </p:nvSpPr>
        <p:spPr bwMode="auto">
          <a:xfrm>
            <a:off x="6371183" y="3860800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lIns="36000" rIns="36000" anchor="ctr"/>
          <a:lstStyle/>
          <a:p>
            <a:r>
              <a:rPr lang="en-US" altLang="ja-JP" dirty="0" smtClean="0"/>
              <a:t>4</a:t>
            </a:r>
            <a:endParaRPr lang="ja-JP" altLang="en-US" dirty="0"/>
          </a:p>
        </p:txBody>
      </p:sp>
      <p:sp>
        <p:nvSpPr>
          <p:cNvPr id="256022" name="Line 22"/>
          <p:cNvSpPr>
            <a:spLocks noChangeShapeType="1"/>
          </p:cNvSpPr>
          <p:nvPr/>
        </p:nvSpPr>
        <p:spPr bwMode="auto">
          <a:xfrm flipV="1">
            <a:off x="6587083" y="4005262"/>
            <a:ext cx="433388" cy="604837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 lIns="36000" rIns="36000"/>
          <a:lstStyle/>
          <a:p>
            <a:endParaRPr lang="ja-JP" altLang="en-US"/>
          </a:p>
        </p:txBody>
      </p:sp>
      <p:sp>
        <p:nvSpPr>
          <p:cNvPr id="256023" name="Line 23"/>
          <p:cNvSpPr>
            <a:spLocks noChangeShapeType="1"/>
          </p:cNvSpPr>
          <p:nvPr/>
        </p:nvSpPr>
        <p:spPr bwMode="auto">
          <a:xfrm flipH="1" flipV="1">
            <a:off x="7018883" y="4005262"/>
            <a:ext cx="215900" cy="604837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 lIns="36000" rIns="36000"/>
          <a:lstStyle/>
          <a:p>
            <a:endParaRPr lang="ja-JP" altLang="en-US"/>
          </a:p>
        </p:txBody>
      </p:sp>
      <p:sp>
        <p:nvSpPr>
          <p:cNvPr id="256024" name="Oval 24"/>
          <p:cNvSpPr>
            <a:spLocks noChangeArrowheads="1"/>
          </p:cNvSpPr>
          <p:nvPr/>
        </p:nvSpPr>
        <p:spPr bwMode="auto">
          <a:xfrm>
            <a:off x="6444208" y="4437062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lIns="36000" rIns="36000" anchor="ctr"/>
          <a:lstStyle/>
          <a:p>
            <a:r>
              <a:rPr lang="en-US" altLang="ja-JP" dirty="0" smtClean="0"/>
              <a:t>6</a:t>
            </a:r>
            <a:endParaRPr lang="ja-JP" altLang="en-US" dirty="0"/>
          </a:p>
        </p:txBody>
      </p:sp>
      <p:sp>
        <p:nvSpPr>
          <p:cNvPr id="256025" name="Oval 25"/>
          <p:cNvSpPr>
            <a:spLocks noChangeArrowheads="1"/>
          </p:cNvSpPr>
          <p:nvPr/>
        </p:nvSpPr>
        <p:spPr bwMode="auto">
          <a:xfrm>
            <a:off x="5723483" y="4437062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lIns="36000" rIns="36000" anchor="ctr"/>
          <a:lstStyle/>
          <a:p>
            <a:r>
              <a:rPr lang="en-US" altLang="ja-JP" dirty="0" smtClean="0"/>
              <a:t>3</a:t>
            </a:r>
            <a:endParaRPr lang="ja-JP" altLang="en-US" dirty="0"/>
          </a:p>
        </p:txBody>
      </p:sp>
      <p:sp>
        <p:nvSpPr>
          <p:cNvPr id="256026" name="Line 26"/>
          <p:cNvSpPr>
            <a:spLocks noChangeShapeType="1"/>
          </p:cNvSpPr>
          <p:nvPr/>
        </p:nvSpPr>
        <p:spPr bwMode="auto">
          <a:xfrm>
            <a:off x="6444208" y="3429000"/>
            <a:ext cx="576263" cy="576262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 lIns="36000" rIns="36000"/>
          <a:lstStyle/>
          <a:p>
            <a:endParaRPr lang="ja-JP" altLang="en-US"/>
          </a:p>
        </p:txBody>
      </p:sp>
      <p:sp>
        <p:nvSpPr>
          <p:cNvPr id="256027" name="Oval 27"/>
          <p:cNvSpPr>
            <a:spLocks noChangeArrowheads="1"/>
          </p:cNvSpPr>
          <p:nvPr/>
        </p:nvSpPr>
        <p:spPr bwMode="auto">
          <a:xfrm>
            <a:off x="7091908" y="4437062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lIns="36000" rIns="36000" anchor="ctr"/>
          <a:lstStyle/>
          <a:p>
            <a:r>
              <a:rPr lang="en-US" altLang="ja-JP" dirty="0" smtClean="0"/>
              <a:t>7</a:t>
            </a:r>
            <a:endParaRPr lang="ja-JP" altLang="en-US" dirty="0"/>
          </a:p>
        </p:txBody>
      </p:sp>
      <p:sp>
        <p:nvSpPr>
          <p:cNvPr id="256028" name="Oval 28"/>
          <p:cNvSpPr>
            <a:spLocks noChangeArrowheads="1"/>
          </p:cNvSpPr>
          <p:nvPr/>
        </p:nvSpPr>
        <p:spPr bwMode="auto">
          <a:xfrm>
            <a:off x="6299746" y="3286125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lIns="36000" rIns="36000" anchor="ctr"/>
          <a:lstStyle/>
          <a:p>
            <a:r>
              <a:rPr lang="en-US" altLang="ja-JP" dirty="0" smtClean="0"/>
              <a:t>1</a:t>
            </a:r>
            <a:endParaRPr lang="ja-JP" altLang="en-US" dirty="0"/>
          </a:p>
        </p:txBody>
      </p:sp>
      <p:sp>
        <p:nvSpPr>
          <p:cNvPr id="256029" name="Oval 29"/>
          <p:cNvSpPr>
            <a:spLocks noChangeArrowheads="1"/>
          </p:cNvSpPr>
          <p:nvPr/>
        </p:nvSpPr>
        <p:spPr bwMode="auto">
          <a:xfrm>
            <a:off x="6876008" y="3860800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lIns="36000" rIns="36000" anchor="ctr"/>
          <a:lstStyle/>
          <a:p>
            <a:r>
              <a:rPr lang="en-US" altLang="ja-JP" dirty="0" smtClean="0"/>
              <a:t>5</a:t>
            </a:r>
            <a:endParaRPr lang="ja-JP" altLang="en-US" dirty="0"/>
          </a:p>
        </p:txBody>
      </p:sp>
      <p:sp>
        <p:nvSpPr>
          <p:cNvPr id="256030" name="Oval 30"/>
          <p:cNvSpPr>
            <a:spLocks noChangeArrowheads="1"/>
          </p:cNvSpPr>
          <p:nvPr/>
        </p:nvSpPr>
        <p:spPr bwMode="auto">
          <a:xfrm>
            <a:off x="5867946" y="3860800"/>
            <a:ext cx="287338" cy="2873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lIns="36000" rIns="36000" anchor="ctr"/>
          <a:lstStyle/>
          <a:p>
            <a:r>
              <a:rPr lang="en-US" altLang="ja-JP" dirty="0" smtClean="0"/>
              <a:t>2</a:t>
            </a:r>
            <a:endParaRPr lang="ja-JP" altLang="en-US" dirty="0"/>
          </a:p>
        </p:txBody>
      </p:sp>
      <p:sp>
        <p:nvSpPr>
          <p:cNvPr id="47" name="Text Box 47"/>
          <p:cNvSpPr txBox="1">
            <a:spLocks noChangeArrowheads="1"/>
          </p:cNvSpPr>
          <p:nvPr/>
        </p:nvSpPr>
        <p:spPr bwMode="auto">
          <a:xfrm>
            <a:off x="755576" y="5805264"/>
            <a:ext cx="7344816" cy="461665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en-US" altLang="ja-JP" sz="2400" dirty="0" smtClean="0"/>
              <a:t>Isomorphism can be checked by comparing the sequences</a:t>
            </a: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2051720" y="4869160"/>
            <a:ext cx="12504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0122112</a:t>
            </a:r>
            <a:endParaRPr kumimoji="1" lang="ja-JP" altLang="en-US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5580112" y="4869160"/>
            <a:ext cx="12618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012</a:t>
            </a:r>
            <a:r>
              <a:rPr kumimoji="1" lang="en-US" altLang="ja-JP" b="1" dirty="0" smtClean="0">
                <a:solidFill>
                  <a:srgbClr val="FF0000"/>
                </a:solidFill>
              </a:rPr>
              <a:t>1</a:t>
            </a:r>
            <a:r>
              <a:rPr kumimoji="1" lang="en-US" altLang="ja-JP" dirty="0" smtClean="0"/>
              <a:t>122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73889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31" grpId="0"/>
      <p:bldP spid="32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MS UI Gothic" pitchFamily="50" charset="-128"/>
              </a:rPr>
              <a:t>Parent-Child Relation for </a:t>
            </a:r>
            <a:r>
              <a:rPr lang="en-US" altLang="ja-JP" sz="3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MS UI Gothic" pitchFamily="50" charset="-128"/>
              </a:rPr>
              <a:t>Ordered Trees</a:t>
            </a:r>
            <a:endParaRPr lang="en-US" altLang="ja-JP" sz="3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ea typeface="MS UI Gothic" pitchFamily="50" charset="-128"/>
            </a:endParaRPr>
          </a:p>
        </p:txBody>
      </p:sp>
      <p:sp>
        <p:nvSpPr>
          <p:cNvPr id="260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9388" y="980728"/>
            <a:ext cx="8496300" cy="2441128"/>
          </a:xfrm>
        </p:spPr>
        <p:txBody>
          <a:bodyPr/>
          <a:lstStyle/>
          <a:p>
            <a:pPr algn="l"/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• </a:t>
            </a:r>
            <a:r>
              <a:rPr lang="en-US" altLang="ja-JP" sz="2400" dirty="0" smtClean="0"/>
              <a:t>Based on the idea of these representations, we define the parent of each ordered tree</a:t>
            </a:r>
          </a:p>
          <a:p>
            <a:pPr algn="l"/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  <a:p>
            <a:pPr algn="l"/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• </a:t>
            </a:r>
            <a:r>
              <a:rPr lang="en-US" altLang="ja-JP" sz="2400" dirty="0" smtClean="0"/>
              <a:t>The parent of an ordered tree is defined by the tree, obtained by removing the vertex having the largest index</a:t>
            </a:r>
          </a:p>
        </p:txBody>
      </p:sp>
      <p:grpSp>
        <p:nvGrpSpPr>
          <p:cNvPr id="89" name="グループ化 88"/>
          <p:cNvGrpSpPr/>
          <p:nvPr/>
        </p:nvGrpSpPr>
        <p:grpSpPr>
          <a:xfrm>
            <a:off x="2915816" y="3233613"/>
            <a:ext cx="2426296" cy="2350616"/>
            <a:chOff x="2915816" y="3233613"/>
            <a:chExt cx="2426296" cy="2350616"/>
          </a:xfrm>
        </p:grpSpPr>
        <p:sp>
          <p:nvSpPr>
            <p:cNvPr id="260106" name="Line 10"/>
            <p:cNvSpPr>
              <a:spLocks noChangeShapeType="1"/>
            </p:cNvSpPr>
            <p:nvPr/>
          </p:nvSpPr>
          <p:spPr bwMode="auto">
            <a:xfrm flipH="1" flipV="1">
              <a:off x="4468688" y="3898776"/>
              <a:ext cx="2286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0110" name="Text Box 14"/>
            <p:cNvSpPr txBox="1">
              <a:spLocks noChangeArrowheads="1"/>
            </p:cNvSpPr>
            <p:nvPr/>
          </p:nvSpPr>
          <p:spPr bwMode="auto">
            <a:xfrm>
              <a:off x="2915816" y="5157192"/>
              <a:ext cx="2426296" cy="4270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l"/>
              <a:r>
                <a:rPr lang="ja-JP" altLang="en-US" sz="2200" dirty="0" smtClean="0">
                  <a:solidFill>
                    <a:schemeClr val="tx1"/>
                  </a:solidFill>
                </a:rPr>
                <a:t>0,1,2,3,3,2,1,2,3,</a:t>
              </a:r>
              <a:r>
                <a:rPr lang="ja-JP" altLang="en-US" sz="2200" b="1" dirty="0" smtClean="0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2</a:t>
              </a:r>
              <a:endParaRPr lang="ja-JP" altLang="en-US" sz="22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260126" name="Line 30"/>
            <p:cNvSpPr>
              <a:spLocks noChangeShapeType="1"/>
            </p:cNvSpPr>
            <p:nvPr/>
          </p:nvSpPr>
          <p:spPr bwMode="auto">
            <a:xfrm flipV="1">
              <a:off x="3859088" y="3365376"/>
              <a:ext cx="3048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0127" name="Line 31"/>
            <p:cNvSpPr>
              <a:spLocks noChangeShapeType="1"/>
            </p:cNvSpPr>
            <p:nvPr/>
          </p:nvSpPr>
          <p:spPr bwMode="auto">
            <a:xfrm>
              <a:off x="4163888" y="3365376"/>
              <a:ext cx="3048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0128" name="Line 32"/>
            <p:cNvSpPr>
              <a:spLocks noChangeShapeType="1"/>
            </p:cNvSpPr>
            <p:nvPr/>
          </p:nvSpPr>
          <p:spPr bwMode="auto">
            <a:xfrm flipV="1">
              <a:off x="3630488" y="3898776"/>
              <a:ext cx="2286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0129" name="Line 33"/>
            <p:cNvSpPr>
              <a:spLocks noChangeShapeType="1"/>
            </p:cNvSpPr>
            <p:nvPr/>
          </p:nvSpPr>
          <p:spPr bwMode="auto">
            <a:xfrm flipH="1" flipV="1">
              <a:off x="3859088" y="3898776"/>
              <a:ext cx="1524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0130" name="Oval 34"/>
            <p:cNvSpPr>
              <a:spLocks noChangeArrowheads="1"/>
            </p:cNvSpPr>
            <p:nvPr/>
          </p:nvSpPr>
          <p:spPr bwMode="auto">
            <a:xfrm>
              <a:off x="4087688" y="3289176"/>
              <a:ext cx="152400" cy="152400"/>
            </a:xfrm>
            <a:prstGeom prst="ellipse">
              <a:avLst/>
            </a:prstGeom>
            <a:solidFill>
              <a:srgbClr val="00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0131" name="Oval 35"/>
            <p:cNvSpPr>
              <a:spLocks noChangeArrowheads="1"/>
            </p:cNvSpPr>
            <p:nvPr/>
          </p:nvSpPr>
          <p:spPr bwMode="auto">
            <a:xfrm>
              <a:off x="3782888" y="3822576"/>
              <a:ext cx="152400" cy="152400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0132" name="Line 36"/>
            <p:cNvSpPr>
              <a:spLocks noChangeShapeType="1"/>
            </p:cNvSpPr>
            <p:nvPr/>
          </p:nvSpPr>
          <p:spPr bwMode="auto">
            <a:xfrm flipH="1">
              <a:off x="4316288" y="3898776"/>
              <a:ext cx="1524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0133" name="Oval 37"/>
            <p:cNvSpPr>
              <a:spLocks noChangeArrowheads="1"/>
            </p:cNvSpPr>
            <p:nvPr/>
          </p:nvSpPr>
          <p:spPr bwMode="auto">
            <a:xfrm>
              <a:off x="4392488" y="3822576"/>
              <a:ext cx="152400" cy="152400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0134" name="Line 38"/>
            <p:cNvSpPr>
              <a:spLocks noChangeShapeType="1"/>
            </p:cNvSpPr>
            <p:nvPr/>
          </p:nvSpPr>
          <p:spPr bwMode="auto">
            <a:xfrm flipV="1">
              <a:off x="3401888" y="4432176"/>
              <a:ext cx="2286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0135" name="Line 39"/>
            <p:cNvSpPr>
              <a:spLocks noChangeShapeType="1"/>
            </p:cNvSpPr>
            <p:nvPr/>
          </p:nvSpPr>
          <p:spPr bwMode="auto">
            <a:xfrm flipH="1" flipV="1">
              <a:off x="3630488" y="4432176"/>
              <a:ext cx="2286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0136" name="Oval 40"/>
            <p:cNvSpPr>
              <a:spLocks noChangeArrowheads="1"/>
            </p:cNvSpPr>
            <p:nvPr/>
          </p:nvSpPr>
          <p:spPr bwMode="auto">
            <a:xfrm>
              <a:off x="3782888" y="4889376"/>
              <a:ext cx="152400" cy="152400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0137" name="Oval 41"/>
            <p:cNvSpPr>
              <a:spLocks noChangeArrowheads="1"/>
            </p:cNvSpPr>
            <p:nvPr/>
          </p:nvSpPr>
          <p:spPr bwMode="auto">
            <a:xfrm>
              <a:off x="3325688" y="4889376"/>
              <a:ext cx="152400" cy="152400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0138" name="Oval 42"/>
            <p:cNvSpPr>
              <a:spLocks noChangeArrowheads="1"/>
            </p:cNvSpPr>
            <p:nvPr/>
          </p:nvSpPr>
          <p:spPr bwMode="auto">
            <a:xfrm>
              <a:off x="3554288" y="4355976"/>
              <a:ext cx="152400" cy="152400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0140" name="Text Box 44"/>
            <p:cNvSpPr txBox="1">
              <a:spLocks noChangeArrowheads="1"/>
            </p:cNvSpPr>
            <p:nvPr/>
          </p:nvSpPr>
          <p:spPr bwMode="auto">
            <a:xfrm>
              <a:off x="2960563" y="3233613"/>
              <a:ext cx="944563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altLang="ja-JP" sz="2400" dirty="0">
                  <a:solidFill>
                    <a:schemeClr val="accent2"/>
                  </a:solidFill>
                </a:rPr>
                <a:t>parent</a:t>
              </a:r>
            </a:p>
          </p:txBody>
        </p:sp>
        <p:sp>
          <p:nvSpPr>
            <p:cNvPr id="260141" name="Line 45"/>
            <p:cNvSpPr>
              <a:spLocks noChangeShapeType="1"/>
            </p:cNvSpPr>
            <p:nvPr/>
          </p:nvSpPr>
          <p:spPr bwMode="auto">
            <a:xfrm flipH="1">
              <a:off x="4163888" y="4432176"/>
              <a:ext cx="1524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0142" name="Oval 46"/>
            <p:cNvSpPr>
              <a:spLocks noChangeArrowheads="1"/>
            </p:cNvSpPr>
            <p:nvPr/>
          </p:nvSpPr>
          <p:spPr bwMode="auto">
            <a:xfrm>
              <a:off x="4087688" y="4889376"/>
              <a:ext cx="152400" cy="152400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0146" name="Oval 50"/>
            <p:cNvSpPr>
              <a:spLocks noChangeArrowheads="1"/>
            </p:cNvSpPr>
            <p:nvPr/>
          </p:nvSpPr>
          <p:spPr bwMode="auto">
            <a:xfrm>
              <a:off x="4240088" y="4355976"/>
              <a:ext cx="152400" cy="152400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0161" name="Oval 65"/>
            <p:cNvSpPr>
              <a:spLocks noChangeArrowheads="1"/>
            </p:cNvSpPr>
            <p:nvPr/>
          </p:nvSpPr>
          <p:spPr bwMode="auto">
            <a:xfrm>
              <a:off x="4621088" y="4355976"/>
              <a:ext cx="152400" cy="152400"/>
            </a:xfrm>
            <a:prstGeom prst="ellipse">
              <a:avLst/>
            </a:prstGeom>
            <a:solidFill>
              <a:srgbClr val="FF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0162" name="Oval 66"/>
            <p:cNvSpPr>
              <a:spLocks noChangeArrowheads="1"/>
            </p:cNvSpPr>
            <p:nvPr/>
          </p:nvSpPr>
          <p:spPr bwMode="auto">
            <a:xfrm>
              <a:off x="3935288" y="4355976"/>
              <a:ext cx="152400" cy="152400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91" name="グループ化 90"/>
          <p:cNvGrpSpPr/>
          <p:nvPr/>
        </p:nvGrpSpPr>
        <p:grpSpPr>
          <a:xfrm>
            <a:off x="7592888" y="3289176"/>
            <a:ext cx="1219200" cy="1752600"/>
            <a:chOff x="7592888" y="3289176"/>
            <a:chExt cx="1219200" cy="1752600"/>
          </a:xfrm>
        </p:grpSpPr>
        <p:sp>
          <p:nvSpPr>
            <p:cNvPr id="260163" name="Line 67"/>
            <p:cNvSpPr>
              <a:spLocks noChangeShapeType="1"/>
            </p:cNvSpPr>
            <p:nvPr/>
          </p:nvSpPr>
          <p:spPr bwMode="auto">
            <a:xfrm flipH="1" flipV="1">
              <a:off x="7897688" y="4432176"/>
              <a:ext cx="2286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0164" name="Line 68"/>
            <p:cNvSpPr>
              <a:spLocks noChangeShapeType="1"/>
            </p:cNvSpPr>
            <p:nvPr/>
          </p:nvSpPr>
          <p:spPr bwMode="auto">
            <a:xfrm flipH="1" flipV="1">
              <a:off x="8126288" y="3898776"/>
              <a:ext cx="1524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0165" name="Oval 69"/>
            <p:cNvSpPr>
              <a:spLocks noChangeArrowheads="1"/>
            </p:cNvSpPr>
            <p:nvPr/>
          </p:nvSpPr>
          <p:spPr bwMode="auto">
            <a:xfrm>
              <a:off x="8050088" y="4889376"/>
              <a:ext cx="152400" cy="152400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0166" name="Line 70"/>
            <p:cNvSpPr>
              <a:spLocks noChangeShapeType="1"/>
            </p:cNvSpPr>
            <p:nvPr/>
          </p:nvSpPr>
          <p:spPr bwMode="auto">
            <a:xfrm flipV="1">
              <a:off x="8126288" y="3365376"/>
              <a:ext cx="3048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0167" name="Line 71"/>
            <p:cNvSpPr>
              <a:spLocks noChangeShapeType="1"/>
            </p:cNvSpPr>
            <p:nvPr/>
          </p:nvSpPr>
          <p:spPr bwMode="auto">
            <a:xfrm>
              <a:off x="8431088" y="3365376"/>
              <a:ext cx="3048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0168" name="Line 72"/>
            <p:cNvSpPr>
              <a:spLocks noChangeShapeType="1"/>
            </p:cNvSpPr>
            <p:nvPr/>
          </p:nvSpPr>
          <p:spPr bwMode="auto">
            <a:xfrm flipV="1">
              <a:off x="7897688" y="3898776"/>
              <a:ext cx="2286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0169" name="Oval 73"/>
            <p:cNvSpPr>
              <a:spLocks noChangeArrowheads="1"/>
            </p:cNvSpPr>
            <p:nvPr/>
          </p:nvSpPr>
          <p:spPr bwMode="auto">
            <a:xfrm>
              <a:off x="8354888" y="3289176"/>
              <a:ext cx="152400" cy="152400"/>
            </a:xfrm>
            <a:prstGeom prst="ellipse">
              <a:avLst/>
            </a:prstGeom>
            <a:solidFill>
              <a:srgbClr val="00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0170" name="Oval 74"/>
            <p:cNvSpPr>
              <a:spLocks noChangeArrowheads="1"/>
            </p:cNvSpPr>
            <p:nvPr/>
          </p:nvSpPr>
          <p:spPr bwMode="auto">
            <a:xfrm>
              <a:off x="8050088" y="3822576"/>
              <a:ext cx="152400" cy="152400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0171" name="Line 75"/>
            <p:cNvSpPr>
              <a:spLocks noChangeShapeType="1"/>
            </p:cNvSpPr>
            <p:nvPr/>
          </p:nvSpPr>
          <p:spPr bwMode="auto">
            <a:xfrm flipH="1">
              <a:off x="8583488" y="3898776"/>
              <a:ext cx="1524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0172" name="Oval 76"/>
            <p:cNvSpPr>
              <a:spLocks noChangeArrowheads="1"/>
            </p:cNvSpPr>
            <p:nvPr/>
          </p:nvSpPr>
          <p:spPr bwMode="auto">
            <a:xfrm>
              <a:off x="8659688" y="3822576"/>
              <a:ext cx="152400" cy="152400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0173" name="Line 77"/>
            <p:cNvSpPr>
              <a:spLocks noChangeShapeType="1"/>
            </p:cNvSpPr>
            <p:nvPr/>
          </p:nvSpPr>
          <p:spPr bwMode="auto">
            <a:xfrm flipV="1">
              <a:off x="7669088" y="4432176"/>
              <a:ext cx="2286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0174" name="Oval 78"/>
            <p:cNvSpPr>
              <a:spLocks noChangeArrowheads="1"/>
            </p:cNvSpPr>
            <p:nvPr/>
          </p:nvSpPr>
          <p:spPr bwMode="auto">
            <a:xfrm>
              <a:off x="7592888" y="4889376"/>
              <a:ext cx="152400" cy="152400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0175" name="Oval 79"/>
            <p:cNvSpPr>
              <a:spLocks noChangeArrowheads="1"/>
            </p:cNvSpPr>
            <p:nvPr/>
          </p:nvSpPr>
          <p:spPr bwMode="auto">
            <a:xfrm>
              <a:off x="7821488" y="4355976"/>
              <a:ext cx="152400" cy="152400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0176" name="Oval 80"/>
            <p:cNvSpPr>
              <a:spLocks noChangeArrowheads="1"/>
            </p:cNvSpPr>
            <p:nvPr/>
          </p:nvSpPr>
          <p:spPr bwMode="auto">
            <a:xfrm>
              <a:off x="8202488" y="4355976"/>
              <a:ext cx="152400" cy="152400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0177" name="Oval 81"/>
            <p:cNvSpPr>
              <a:spLocks noChangeArrowheads="1"/>
            </p:cNvSpPr>
            <p:nvPr/>
          </p:nvSpPr>
          <p:spPr bwMode="auto">
            <a:xfrm>
              <a:off x="8507288" y="4355976"/>
              <a:ext cx="152400" cy="152400"/>
            </a:xfrm>
            <a:prstGeom prst="ellipse">
              <a:avLst/>
            </a:prstGeom>
            <a:solidFill>
              <a:srgbClr val="FF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82" name="右矢印 81"/>
          <p:cNvSpPr/>
          <p:nvPr/>
        </p:nvSpPr>
        <p:spPr bwMode="auto">
          <a:xfrm>
            <a:off x="2699792" y="4221088"/>
            <a:ext cx="432048" cy="360040"/>
          </a:xfrm>
          <a:prstGeom prst="rightArrow">
            <a:avLst/>
          </a:prstGeom>
          <a:solidFill>
            <a:srgbClr val="FFC000"/>
          </a:solidFill>
          <a:ln w="19050" cap="flat" cmpd="thickThin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83" name="右矢印 82"/>
          <p:cNvSpPr/>
          <p:nvPr/>
        </p:nvSpPr>
        <p:spPr bwMode="auto">
          <a:xfrm>
            <a:off x="5220072" y="4149080"/>
            <a:ext cx="432048" cy="360040"/>
          </a:xfrm>
          <a:prstGeom prst="rightArrow">
            <a:avLst/>
          </a:prstGeom>
          <a:solidFill>
            <a:srgbClr val="FFC000"/>
          </a:solidFill>
          <a:ln w="19050" cap="flat" cmpd="thickThin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84" name="右矢印 83"/>
          <p:cNvSpPr/>
          <p:nvPr/>
        </p:nvSpPr>
        <p:spPr bwMode="auto">
          <a:xfrm>
            <a:off x="7164288" y="4149080"/>
            <a:ext cx="432048" cy="360040"/>
          </a:xfrm>
          <a:prstGeom prst="rightArrow">
            <a:avLst/>
          </a:prstGeom>
          <a:solidFill>
            <a:srgbClr val="FFC000"/>
          </a:solidFill>
          <a:ln w="19050" cap="flat" cmpd="thickThin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85" name="Text Box 47"/>
          <p:cNvSpPr txBox="1">
            <a:spLocks noChangeArrowheads="1"/>
          </p:cNvSpPr>
          <p:nvPr/>
        </p:nvSpPr>
        <p:spPr bwMode="auto">
          <a:xfrm>
            <a:off x="755576" y="5766355"/>
            <a:ext cx="7344816" cy="830997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en-US" altLang="ja-JP" sz="2400" dirty="0" smtClean="0"/>
              <a:t>size decreases by going to the parent </a:t>
            </a:r>
          </a:p>
          <a:p>
            <a:pPr algn="ctr"/>
            <a:r>
              <a:rPr lang="en-US" altLang="ja-JP" sz="2400" dirty="0" smtClean="0">
                <a:sym typeface="Wingdings" pitchFamily="2" charset="2"/>
              </a:rPr>
              <a:t>  </a:t>
            </a:r>
            <a:r>
              <a:rPr lang="en-US" altLang="ja-JP" sz="2400" dirty="0" smtClean="0"/>
              <a:t> acyclic   </a:t>
            </a:r>
            <a:r>
              <a:rPr lang="en-US" altLang="ja-JP" sz="2400" dirty="0" smtClean="0">
                <a:sym typeface="Wingdings" pitchFamily="2" charset="2"/>
              </a:rPr>
              <a:t>&amp; s</a:t>
            </a:r>
            <a:r>
              <a:rPr lang="en-US" altLang="ja-JP" sz="2400" dirty="0" smtClean="0"/>
              <a:t>pans all ordered trees  </a:t>
            </a:r>
          </a:p>
        </p:txBody>
      </p:sp>
      <p:grpSp>
        <p:nvGrpSpPr>
          <p:cNvPr id="88" name="グループ化 87"/>
          <p:cNvGrpSpPr/>
          <p:nvPr/>
        </p:nvGrpSpPr>
        <p:grpSpPr>
          <a:xfrm>
            <a:off x="288032" y="3212976"/>
            <a:ext cx="2627784" cy="2376264"/>
            <a:chOff x="288032" y="3212976"/>
            <a:chExt cx="2627784" cy="2376264"/>
          </a:xfrm>
        </p:grpSpPr>
        <p:sp>
          <p:nvSpPr>
            <p:cNvPr id="260107" name="Line 11"/>
            <p:cNvSpPr>
              <a:spLocks noChangeShapeType="1"/>
            </p:cNvSpPr>
            <p:nvPr/>
          </p:nvSpPr>
          <p:spPr bwMode="auto">
            <a:xfrm flipH="1" flipV="1">
              <a:off x="1893763" y="3898776"/>
              <a:ext cx="2286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0108" name="Line 12"/>
            <p:cNvSpPr>
              <a:spLocks noChangeShapeType="1"/>
            </p:cNvSpPr>
            <p:nvPr/>
          </p:nvSpPr>
          <p:spPr bwMode="auto">
            <a:xfrm flipH="1" flipV="1">
              <a:off x="1588963" y="3365376"/>
              <a:ext cx="8382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0109" name="Oval 13"/>
            <p:cNvSpPr>
              <a:spLocks noChangeArrowheads="1"/>
            </p:cNvSpPr>
            <p:nvPr/>
          </p:nvSpPr>
          <p:spPr bwMode="auto">
            <a:xfrm>
              <a:off x="2046163" y="4355976"/>
              <a:ext cx="152400" cy="152400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0111" name="Line 15"/>
            <p:cNvSpPr>
              <a:spLocks noChangeShapeType="1"/>
            </p:cNvSpPr>
            <p:nvPr/>
          </p:nvSpPr>
          <p:spPr bwMode="auto">
            <a:xfrm flipV="1">
              <a:off x="1284163" y="3365376"/>
              <a:ext cx="3048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0112" name="Line 16"/>
            <p:cNvSpPr>
              <a:spLocks noChangeShapeType="1"/>
            </p:cNvSpPr>
            <p:nvPr/>
          </p:nvSpPr>
          <p:spPr bwMode="auto">
            <a:xfrm>
              <a:off x="1588963" y="3365376"/>
              <a:ext cx="3048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0113" name="Line 17"/>
            <p:cNvSpPr>
              <a:spLocks noChangeShapeType="1"/>
            </p:cNvSpPr>
            <p:nvPr/>
          </p:nvSpPr>
          <p:spPr bwMode="auto">
            <a:xfrm flipV="1">
              <a:off x="1055563" y="3898776"/>
              <a:ext cx="2286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0114" name="Line 18"/>
            <p:cNvSpPr>
              <a:spLocks noChangeShapeType="1"/>
            </p:cNvSpPr>
            <p:nvPr/>
          </p:nvSpPr>
          <p:spPr bwMode="auto">
            <a:xfrm flipH="1" flipV="1">
              <a:off x="1284163" y="3898776"/>
              <a:ext cx="1524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0115" name="Oval 19"/>
            <p:cNvSpPr>
              <a:spLocks noChangeArrowheads="1"/>
            </p:cNvSpPr>
            <p:nvPr/>
          </p:nvSpPr>
          <p:spPr bwMode="auto">
            <a:xfrm>
              <a:off x="1360363" y="4355976"/>
              <a:ext cx="152400" cy="152400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0116" name="Oval 20"/>
            <p:cNvSpPr>
              <a:spLocks noChangeArrowheads="1"/>
            </p:cNvSpPr>
            <p:nvPr/>
          </p:nvSpPr>
          <p:spPr bwMode="auto">
            <a:xfrm>
              <a:off x="1512763" y="3289176"/>
              <a:ext cx="152400" cy="152400"/>
            </a:xfrm>
            <a:prstGeom prst="ellipse">
              <a:avLst/>
            </a:prstGeom>
            <a:solidFill>
              <a:srgbClr val="00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0117" name="Oval 21"/>
            <p:cNvSpPr>
              <a:spLocks noChangeArrowheads="1"/>
            </p:cNvSpPr>
            <p:nvPr/>
          </p:nvSpPr>
          <p:spPr bwMode="auto">
            <a:xfrm>
              <a:off x="1207963" y="3822576"/>
              <a:ext cx="152400" cy="152400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0118" name="Line 22"/>
            <p:cNvSpPr>
              <a:spLocks noChangeShapeType="1"/>
            </p:cNvSpPr>
            <p:nvPr/>
          </p:nvSpPr>
          <p:spPr bwMode="auto">
            <a:xfrm flipH="1">
              <a:off x="1741363" y="3898776"/>
              <a:ext cx="1524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0119" name="Oval 23"/>
            <p:cNvSpPr>
              <a:spLocks noChangeArrowheads="1"/>
            </p:cNvSpPr>
            <p:nvPr/>
          </p:nvSpPr>
          <p:spPr bwMode="auto">
            <a:xfrm>
              <a:off x="1817563" y="3822576"/>
              <a:ext cx="152400" cy="152400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0120" name="Line 24"/>
            <p:cNvSpPr>
              <a:spLocks noChangeShapeType="1"/>
            </p:cNvSpPr>
            <p:nvPr/>
          </p:nvSpPr>
          <p:spPr bwMode="auto">
            <a:xfrm flipV="1">
              <a:off x="826963" y="4432176"/>
              <a:ext cx="2286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0121" name="Line 25"/>
            <p:cNvSpPr>
              <a:spLocks noChangeShapeType="1"/>
            </p:cNvSpPr>
            <p:nvPr/>
          </p:nvSpPr>
          <p:spPr bwMode="auto">
            <a:xfrm flipH="1" flipV="1">
              <a:off x="1055563" y="4432176"/>
              <a:ext cx="2286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0122" name="Oval 26"/>
            <p:cNvSpPr>
              <a:spLocks noChangeArrowheads="1"/>
            </p:cNvSpPr>
            <p:nvPr/>
          </p:nvSpPr>
          <p:spPr bwMode="auto">
            <a:xfrm>
              <a:off x="1207963" y="4889376"/>
              <a:ext cx="152400" cy="152400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0123" name="Oval 27"/>
            <p:cNvSpPr>
              <a:spLocks noChangeArrowheads="1"/>
            </p:cNvSpPr>
            <p:nvPr/>
          </p:nvSpPr>
          <p:spPr bwMode="auto">
            <a:xfrm>
              <a:off x="750763" y="4889376"/>
              <a:ext cx="152400" cy="152400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0124" name="Oval 28"/>
            <p:cNvSpPr>
              <a:spLocks noChangeArrowheads="1"/>
            </p:cNvSpPr>
            <p:nvPr/>
          </p:nvSpPr>
          <p:spPr bwMode="auto">
            <a:xfrm>
              <a:off x="979363" y="4355976"/>
              <a:ext cx="152400" cy="152400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0125" name="Oval 29"/>
            <p:cNvSpPr>
              <a:spLocks noChangeArrowheads="1"/>
            </p:cNvSpPr>
            <p:nvPr/>
          </p:nvSpPr>
          <p:spPr bwMode="auto">
            <a:xfrm>
              <a:off x="2350963" y="3822576"/>
              <a:ext cx="152400" cy="152400"/>
            </a:xfrm>
            <a:prstGeom prst="ellipse">
              <a:avLst/>
            </a:prstGeom>
            <a:solidFill>
              <a:srgbClr val="FF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0139" name="Text Box 43"/>
            <p:cNvSpPr txBox="1">
              <a:spLocks noChangeArrowheads="1"/>
            </p:cNvSpPr>
            <p:nvPr/>
          </p:nvSpPr>
          <p:spPr bwMode="auto">
            <a:xfrm>
              <a:off x="826963" y="3212976"/>
              <a:ext cx="369888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altLang="ja-JP" sz="2400">
                  <a:solidFill>
                    <a:schemeClr val="accent2"/>
                  </a:solidFill>
                </a:rPr>
                <a:t>T</a:t>
              </a:r>
            </a:p>
          </p:txBody>
        </p:sp>
        <p:sp>
          <p:nvSpPr>
            <p:cNvPr id="260143" name="Line 47"/>
            <p:cNvSpPr>
              <a:spLocks noChangeShapeType="1"/>
            </p:cNvSpPr>
            <p:nvPr/>
          </p:nvSpPr>
          <p:spPr bwMode="auto">
            <a:xfrm flipH="1">
              <a:off x="1588963" y="4432176"/>
              <a:ext cx="1524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0144" name="Oval 48"/>
            <p:cNvSpPr>
              <a:spLocks noChangeArrowheads="1"/>
            </p:cNvSpPr>
            <p:nvPr/>
          </p:nvSpPr>
          <p:spPr bwMode="auto">
            <a:xfrm>
              <a:off x="1512763" y="4889376"/>
              <a:ext cx="152400" cy="152400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0145" name="Oval 49"/>
            <p:cNvSpPr>
              <a:spLocks noChangeArrowheads="1"/>
            </p:cNvSpPr>
            <p:nvPr/>
          </p:nvSpPr>
          <p:spPr bwMode="auto">
            <a:xfrm>
              <a:off x="1665163" y="4355976"/>
              <a:ext cx="152400" cy="152400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6" name="Text Box 14"/>
            <p:cNvSpPr txBox="1">
              <a:spLocks noChangeArrowheads="1"/>
            </p:cNvSpPr>
            <p:nvPr/>
          </p:nvSpPr>
          <p:spPr bwMode="auto">
            <a:xfrm>
              <a:off x="288032" y="5162203"/>
              <a:ext cx="2627784" cy="4270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l"/>
              <a:r>
                <a:rPr lang="ja-JP" altLang="en-US" sz="2200" dirty="0" smtClean="0">
                  <a:solidFill>
                    <a:schemeClr val="tx1"/>
                  </a:solidFill>
                </a:rPr>
                <a:t>0,1,2,3,3,2,1,2,3,2,</a:t>
              </a:r>
              <a:r>
                <a:rPr lang="ja-JP" altLang="en-US" sz="2200" b="1" dirty="0" smtClean="0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1</a:t>
              </a:r>
              <a:endParaRPr lang="ja-JP" altLang="en-US" sz="22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  <p:grpSp>
        <p:nvGrpSpPr>
          <p:cNvPr id="92" name="グループ化 91"/>
          <p:cNvGrpSpPr/>
          <p:nvPr/>
        </p:nvGrpSpPr>
        <p:grpSpPr>
          <a:xfrm>
            <a:off x="4760788" y="3216151"/>
            <a:ext cx="2907556" cy="2368078"/>
            <a:chOff x="4760788" y="3216151"/>
            <a:chExt cx="2907556" cy="2368078"/>
          </a:xfrm>
        </p:grpSpPr>
        <p:sp>
          <p:nvSpPr>
            <p:cNvPr id="260158" name="Text Box 62"/>
            <p:cNvSpPr txBox="1">
              <a:spLocks noChangeArrowheads="1"/>
            </p:cNvSpPr>
            <p:nvPr/>
          </p:nvSpPr>
          <p:spPr bwMode="auto">
            <a:xfrm>
              <a:off x="4760788" y="3216151"/>
              <a:ext cx="16383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altLang="ja-JP" sz="2400" dirty="0">
                  <a:solidFill>
                    <a:schemeClr val="accent2"/>
                  </a:solidFill>
                </a:rPr>
                <a:t>grandparent</a:t>
              </a:r>
            </a:p>
          </p:txBody>
        </p:sp>
        <p:grpSp>
          <p:nvGrpSpPr>
            <p:cNvPr id="90" name="グループ化 89"/>
            <p:cNvGrpSpPr/>
            <p:nvPr/>
          </p:nvGrpSpPr>
          <p:grpSpPr>
            <a:xfrm>
              <a:off x="5436096" y="3289176"/>
              <a:ext cx="2232248" cy="2295053"/>
              <a:chOff x="5436096" y="3289176"/>
              <a:chExt cx="2232248" cy="2295053"/>
            </a:xfrm>
          </p:grpSpPr>
          <p:sp>
            <p:nvSpPr>
              <p:cNvPr id="260102" name="Line 6"/>
              <p:cNvSpPr>
                <a:spLocks noChangeShapeType="1"/>
              </p:cNvSpPr>
              <p:nvPr/>
            </p:nvSpPr>
            <p:spPr bwMode="auto">
              <a:xfrm flipH="1">
                <a:off x="6602288" y="4432176"/>
                <a:ext cx="152400" cy="533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60103" name="Line 7"/>
              <p:cNvSpPr>
                <a:spLocks noChangeShapeType="1"/>
              </p:cNvSpPr>
              <p:nvPr/>
            </p:nvSpPr>
            <p:spPr bwMode="auto">
              <a:xfrm flipH="1" flipV="1">
                <a:off x="6068888" y="4432176"/>
                <a:ext cx="228600" cy="533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60104" name="Line 8"/>
              <p:cNvSpPr>
                <a:spLocks noChangeShapeType="1"/>
              </p:cNvSpPr>
              <p:nvPr/>
            </p:nvSpPr>
            <p:spPr bwMode="auto">
              <a:xfrm flipH="1" flipV="1">
                <a:off x="6297488" y="3898776"/>
                <a:ext cx="152400" cy="533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60105" name="Oval 9"/>
              <p:cNvSpPr>
                <a:spLocks noChangeArrowheads="1"/>
              </p:cNvSpPr>
              <p:nvPr/>
            </p:nvSpPr>
            <p:spPr bwMode="auto">
              <a:xfrm>
                <a:off x="6221288" y="4889376"/>
                <a:ext cx="152400" cy="152400"/>
              </a:xfrm>
              <a:prstGeom prst="ellipse">
                <a:avLst/>
              </a:prstGeom>
              <a:solidFill>
                <a:srgbClr val="CC99FF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260147" name="Line 51"/>
              <p:cNvSpPr>
                <a:spLocks noChangeShapeType="1"/>
              </p:cNvSpPr>
              <p:nvPr/>
            </p:nvSpPr>
            <p:spPr bwMode="auto">
              <a:xfrm flipV="1">
                <a:off x="6297488" y="3365376"/>
                <a:ext cx="304800" cy="533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60148" name="Line 52"/>
              <p:cNvSpPr>
                <a:spLocks noChangeShapeType="1"/>
              </p:cNvSpPr>
              <p:nvPr/>
            </p:nvSpPr>
            <p:spPr bwMode="auto">
              <a:xfrm>
                <a:off x="6602288" y="3365376"/>
                <a:ext cx="304800" cy="533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60149" name="Line 53"/>
              <p:cNvSpPr>
                <a:spLocks noChangeShapeType="1"/>
              </p:cNvSpPr>
              <p:nvPr/>
            </p:nvSpPr>
            <p:spPr bwMode="auto">
              <a:xfrm flipV="1">
                <a:off x="6068888" y="3898776"/>
                <a:ext cx="228600" cy="533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60150" name="Oval 54"/>
              <p:cNvSpPr>
                <a:spLocks noChangeArrowheads="1"/>
              </p:cNvSpPr>
              <p:nvPr/>
            </p:nvSpPr>
            <p:spPr bwMode="auto">
              <a:xfrm>
                <a:off x="6526088" y="3289176"/>
                <a:ext cx="152400" cy="152400"/>
              </a:xfrm>
              <a:prstGeom prst="ellipse">
                <a:avLst/>
              </a:prstGeom>
              <a:solidFill>
                <a:srgbClr val="0000FF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260151" name="Oval 55"/>
              <p:cNvSpPr>
                <a:spLocks noChangeArrowheads="1"/>
              </p:cNvSpPr>
              <p:nvPr/>
            </p:nvSpPr>
            <p:spPr bwMode="auto">
              <a:xfrm>
                <a:off x="6221288" y="3822576"/>
                <a:ext cx="152400" cy="152400"/>
              </a:xfrm>
              <a:prstGeom prst="ellipse">
                <a:avLst/>
              </a:prstGeom>
              <a:solidFill>
                <a:srgbClr val="CC99FF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260152" name="Line 56"/>
              <p:cNvSpPr>
                <a:spLocks noChangeShapeType="1"/>
              </p:cNvSpPr>
              <p:nvPr/>
            </p:nvSpPr>
            <p:spPr bwMode="auto">
              <a:xfrm flipH="1">
                <a:off x="6754688" y="3898776"/>
                <a:ext cx="152400" cy="533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60153" name="Oval 57"/>
              <p:cNvSpPr>
                <a:spLocks noChangeArrowheads="1"/>
              </p:cNvSpPr>
              <p:nvPr/>
            </p:nvSpPr>
            <p:spPr bwMode="auto">
              <a:xfrm>
                <a:off x="6830888" y="3822576"/>
                <a:ext cx="152400" cy="152400"/>
              </a:xfrm>
              <a:prstGeom prst="ellipse">
                <a:avLst/>
              </a:prstGeom>
              <a:solidFill>
                <a:srgbClr val="CC99FF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260154" name="Line 58"/>
              <p:cNvSpPr>
                <a:spLocks noChangeShapeType="1"/>
              </p:cNvSpPr>
              <p:nvPr/>
            </p:nvSpPr>
            <p:spPr bwMode="auto">
              <a:xfrm flipV="1">
                <a:off x="5840288" y="4432176"/>
                <a:ext cx="228600" cy="533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60155" name="Oval 59"/>
              <p:cNvSpPr>
                <a:spLocks noChangeArrowheads="1"/>
              </p:cNvSpPr>
              <p:nvPr/>
            </p:nvSpPr>
            <p:spPr bwMode="auto">
              <a:xfrm>
                <a:off x="6526088" y="4889376"/>
                <a:ext cx="152400" cy="152400"/>
              </a:xfrm>
              <a:prstGeom prst="ellipse">
                <a:avLst/>
              </a:prstGeom>
              <a:solidFill>
                <a:srgbClr val="FF00FF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260156" name="Oval 60"/>
              <p:cNvSpPr>
                <a:spLocks noChangeArrowheads="1"/>
              </p:cNvSpPr>
              <p:nvPr/>
            </p:nvSpPr>
            <p:spPr bwMode="auto">
              <a:xfrm>
                <a:off x="5764088" y="4889376"/>
                <a:ext cx="152400" cy="152400"/>
              </a:xfrm>
              <a:prstGeom prst="ellipse">
                <a:avLst/>
              </a:prstGeom>
              <a:solidFill>
                <a:srgbClr val="CC99FF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260157" name="Oval 61"/>
              <p:cNvSpPr>
                <a:spLocks noChangeArrowheads="1"/>
              </p:cNvSpPr>
              <p:nvPr/>
            </p:nvSpPr>
            <p:spPr bwMode="auto">
              <a:xfrm>
                <a:off x="5992688" y="4355976"/>
                <a:ext cx="152400" cy="152400"/>
              </a:xfrm>
              <a:prstGeom prst="ellipse">
                <a:avLst/>
              </a:prstGeom>
              <a:solidFill>
                <a:srgbClr val="CC99FF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260159" name="Oval 63"/>
              <p:cNvSpPr>
                <a:spLocks noChangeArrowheads="1"/>
              </p:cNvSpPr>
              <p:nvPr/>
            </p:nvSpPr>
            <p:spPr bwMode="auto">
              <a:xfrm>
                <a:off x="6373688" y="4355976"/>
                <a:ext cx="152400" cy="152400"/>
              </a:xfrm>
              <a:prstGeom prst="ellipse">
                <a:avLst/>
              </a:prstGeom>
              <a:solidFill>
                <a:srgbClr val="CC99FF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260160" name="Oval 64"/>
              <p:cNvSpPr>
                <a:spLocks noChangeArrowheads="1"/>
              </p:cNvSpPr>
              <p:nvPr/>
            </p:nvSpPr>
            <p:spPr bwMode="auto">
              <a:xfrm>
                <a:off x="6678488" y="4355976"/>
                <a:ext cx="152400" cy="152400"/>
              </a:xfrm>
              <a:prstGeom prst="ellipse">
                <a:avLst/>
              </a:prstGeom>
              <a:solidFill>
                <a:srgbClr val="CC99FF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87" name="Text Box 14"/>
              <p:cNvSpPr txBox="1">
                <a:spLocks noChangeArrowheads="1"/>
              </p:cNvSpPr>
              <p:nvPr/>
            </p:nvSpPr>
            <p:spPr bwMode="auto">
              <a:xfrm>
                <a:off x="5436096" y="5157192"/>
                <a:ext cx="2232248" cy="4270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l"/>
                <a:r>
                  <a:rPr lang="ja-JP" altLang="en-US" sz="2200" dirty="0" smtClean="0">
                    <a:solidFill>
                      <a:schemeClr val="tx1"/>
                    </a:solidFill>
                  </a:rPr>
                  <a:t>0,1,2,3,3,2,1,2,</a:t>
                </a:r>
                <a:r>
                  <a:rPr lang="ja-JP" altLang="en-US" sz="2200" b="1" dirty="0" smtClean="0">
                    <a:solidFill>
                      <a:schemeClr val="accent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3</a:t>
                </a:r>
                <a:endParaRPr lang="ja-JP" altLang="en-US" sz="2200" b="1" dirty="0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22416854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" grpId="0" animBg="1"/>
      <p:bldP spid="83" grpId="0" animBg="1"/>
      <p:bldP spid="84" grpId="0" animBg="1"/>
      <p:bldP spid="85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74053" dir="1857825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ea"/>
              </a:rPr>
              <a:t>Family Tree of Ordered Trees</a:t>
            </a:r>
          </a:p>
        </p:txBody>
      </p:sp>
      <p:sp>
        <p:nvSpPr>
          <p:cNvPr id="2570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7950" y="1125538"/>
            <a:ext cx="3311525" cy="2016125"/>
          </a:xfrm>
        </p:spPr>
        <p:txBody>
          <a:bodyPr/>
          <a:lstStyle/>
          <a:p>
            <a:pPr algn="l">
              <a:lnSpc>
                <a:spcPct val="80000"/>
              </a:lnSpc>
            </a:pPr>
            <a:r>
              <a:rPr lang="en-US" altLang="ja-JP" sz="2400" b="1" dirty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Parent </a:t>
            </a:r>
            <a:r>
              <a:rPr lang="en-US" altLang="ja-JP" sz="2400" dirty="0"/>
              <a:t>is removal of</a:t>
            </a:r>
          </a:p>
          <a:p>
            <a:pPr algn="l">
              <a:lnSpc>
                <a:spcPct val="80000"/>
              </a:lnSpc>
            </a:pPr>
            <a:r>
              <a:rPr lang="en-US" altLang="ja-JP" sz="2400" dirty="0"/>
              <a:t> the rightmost leaf</a:t>
            </a:r>
          </a:p>
          <a:p>
            <a:pPr algn="l">
              <a:lnSpc>
                <a:spcPct val="80000"/>
              </a:lnSpc>
            </a:pPr>
            <a:endParaRPr lang="en-US" altLang="ja-JP" sz="2400" dirty="0"/>
          </a:p>
          <a:p>
            <a:pPr algn="l">
              <a:lnSpc>
                <a:spcPct val="80000"/>
              </a:lnSpc>
            </a:pPr>
            <a:r>
              <a:rPr lang="en-US" altLang="ja-JP" sz="2400" b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 </a:t>
            </a:r>
            <a:r>
              <a:rPr lang="en-US" altLang="ja-JP" sz="2400" dirty="0">
                <a:sym typeface="Wingdings" pitchFamily="2" charset="2"/>
              </a:rPr>
              <a:t>child is an attachment of a rightmost leaf</a:t>
            </a:r>
            <a:endParaRPr lang="ja-JP" altLang="en-US" sz="2400" dirty="0"/>
          </a:p>
        </p:txBody>
      </p:sp>
      <p:sp>
        <p:nvSpPr>
          <p:cNvPr id="257028" name="Oval 4"/>
          <p:cNvSpPr>
            <a:spLocks noChangeArrowheads="1"/>
          </p:cNvSpPr>
          <p:nvPr/>
        </p:nvSpPr>
        <p:spPr bwMode="auto">
          <a:xfrm>
            <a:off x="3635375" y="1196975"/>
            <a:ext cx="152400" cy="152400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3924300" y="1371600"/>
            <a:ext cx="825500" cy="533400"/>
            <a:chOff x="2472" y="864"/>
            <a:chExt cx="520" cy="336"/>
          </a:xfrm>
        </p:grpSpPr>
        <p:sp>
          <p:nvSpPr>
            <p:cNvPr id="257030" name="Line 6"/>
            <p:cNvSpPr>
              <a:spLocks noChangeShapeType="1"/>
            </p:cNvSpPr>
            <p:nvPr/>
          </p:nvSpPr>
          <p:spPr bwMode="auto">
            <a:xfrm flipV="1">
              <a:off x="2656" y="912"/>
              <a:ext cx="28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031" name="Oval 7"/>
            <p:cNvSpPr>
              <a:spLocks noChangeArrowheads="1"/>
            </p:cNvSpPr>
            <p:nvPr/>
          </p:nvSpPr>
          <p:spPr bwMode="auto">
            <a:xfrm>
              <a:off x="2896" y="864"/>
              <a:ext cx="96" cy="96"/>
            </a:xfrm>
            <a:prstGeom prst="ellipse">
              <a:avLst/>
            </a:prstGeom>
            <a:solidFill>
              <a:srgbClr val="00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032" name="Line 8"/>
            <p:cNvSpPr>
              <a:spLocks noChangeShapeType="1"/>
            </p:cNvSpPr>
            <p:nvPr/>
          </p:nvSpPr>
          <p:spPr bwMode="auto">
            <a:xfrm>
              <a:off x="2472" y="890"/>
              <a:ext cx="181" cy="91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 type="triangle" w="med" len="med"/>
              <a:tailEnd type="none" w="lg" len="lg"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033" name="Oval 9"/>
            <p:cNvSpPr>
              <a:spLocks noChangeArrowheads="1"/>
            </p:cNvSpPr>
            <p:nvPr/>
          </p:nvSpPr>
          <p:spPr bwMode="auto">
            <a:xfrm>
              <a:off x="2608" y="1104"/>
              <a:ext cx="96" cy="96"/>
            </a:xfrm>
            <a:prstGeom prst="ellipse">
              <a:avLst/>
            </a:prstGeom>
            <a:solidFill>
              <a:srgbClr val="FF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3924300" y="1557338"/>
            <a:ext cx="2193925" cy="1800225"/>
            <a:chOff x="2472" y="981"/>
            <a:chExt cx="1382" cy="1134"/>
          </a:xfrm>
        </p:grpSpPr>
        <p:sp>
          <p:nvSpPr>
            <p:cNvPr id="257035" name="Line 11"/>
            <p:cNvSpPr>
              <a:spLocks noChangeShapeType="1"/>
            </p:cNvSpPr>
            <p:nvPr/>
          </p:nvSpPr>
          <p:spPr bwMode="auto">
            <a:xfrm>
              <a:off x="2971" y="1117"/>
              <a:ext cx="635" cy="0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 type="triangle" w="med" len="med"/>
              <a:tailEnd type="none" w="lg" len="lg"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036" name="Line 12"/>
            <p:cNvSpPr>
              <a:spLocks noChangeShapeType="1"/>
            </p:cNvSpPr>
            <p:nvPr/>
          </p:nvSpPr>
          <p:spPr bwMode="auto">
            <a:xfrm>
              <a:off x="2744" y="1253"/>
              <a:ext cx="136" cy="227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 type="triangle" w="med" len="med"/>
              <a:tailEnd type="none" w="lg" len="lg"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037" name="Line 13"/>
            <p:cNvSpPr>
              <a:spLocks noChangeShapeType="1"/>
            </p:cNvSpPr>
            <p:nvPr/>
          </p:nvSpPr>
          <p:spPr bwMode="auto">
            <a:xfrm flipV="1">
              <a:off x="2616" y="1587"/>
              <a:ext cx="28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038" name="Line 14"/>
            <p:cNvSpPr>
              <a:spLocks noChangeShapeType="1"/>
            </p:cNvSpPr>
            <p:nvPr/>
          </p:nvSpPr>
          <p:spPr bwMode="auto">
            <a:xfrm flipV="1">
              <a:off x="2520" y="1827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039" name="Oval 15"/>
            <p:cNvSpPr>
              <a:spLocks noChangeArrowheads="1"/>
            </p:cNvSpPr>
            <p:nvPr/>
          </p:nvSpPr>
          <p:spPr bwMode="auto">
            <a:xfrm>
              <a:off x="2568" y="1779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040" name="Oval 16"/>
            <p:cNvSpPr>
              <a:spLocks noChangeArrowheads="1"/>
            </p:cNvSpPr>
            <p:nvPr/>
          </p:nvSpPr>
          <p:spPr bwMode="auto">
            <a:xfrm>
              <a:off x="2472" y="2019"/>
              <a:ext cx="96" cy="96"/>
            </a:xfrm>
            <a:prstGeom prst="ellipse">
              <a:avLst/>
            </a:prstGeom>
            <a:solidFill>
              <a:srgbClr val="FF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041" name="Oval 17"/>
            <p:cNvSpPr>
              <a:spLocks noChangeArrowheads="1"/>
            </p:cNvSpPr>
            <p:nvPr/>
          </p:nvSpPr>
          <p:spPr bwMode="auto">
            <a:xfrm>
              <a:off x="2856" y="1539"/>
              <a:ext cx="96" cy="96"/>
            </a:xfrm>
            <a:prstGeom prst="ellipse">
              <a:avLst/>
            </a:prstGeom>
            <a:solidFill>
              <a:srgbClr val="00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042" name="Line 18"/>
            <p:cNvSpPr>
              <a:spLocks noChangeShapeType="1"/>
            </p:cNvSpPr>
            <p:nvPr/>
          </p:nvSpPr>
          <p:spPr bwMode="auto">
            <a:xfrm flipV="1">
              <a:off x="3518" y="1029"/>
              <a:ext cx="28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043" name="Line 19"/>
            <p:cNvSpPr>
              <a:spLocks noChangeShapeType="1"/>
            </p:cNvSpPr>
            <p:nvPr/>
          </p:nvSpPr>
          <p:spPr bwMode="auto">
            <a:xfrm flipH="1">
              <a:off x="3710" y="1029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044" name="Oval 20"/>
            <p:cNvSpPr>
              <a:spLocks noChangeArrowheads="1"/>
            </p:cNvSpPr>
            <p:nvPr/>
          </p:nvSpPr>
          <p:spPr bwMode="auto">
            <a:xfrm>
              <a:off x="3470" y="1221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045" name="Oval 21"/>
            <p:cNvSpPr>
              <a:spLocks noChangeArrowheads="1"/>
            </p:cNvSpPr>
            <p:nvPr/>
          </p:nvSpPr>
          <p:spPr bwMode="auto">
            <a:xfrm>
              <a:off x="3662" y="1221"/>
              <a:ext cx="96" cy="96"/>
            </a:xfrm>
            <a:prstGeom prst="ellipse">
              <a:avLst/>
            </a:prstGeom>
            <a:solidFill>
              <a:srgbClr val="FF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046" name="Oval 22"/>
            <p:cNvSpPr>
              <a:spLocks noChangeArrowheads="1"/>
            </p:cNvSpPr>
            <p:nvPr/>
          </p:nvSpPr>
          <p:spPr bwMode="auto">
            <a:xfrm>
              <a:off x="3758" y="981"/>
              <a:ext cx="96" cy="96"/>
            </a:xfrm>
            <a:prstGeom prst="ellipse">
              <a:avLst/>
            </a:prstGeom>
            <a:solidFill>
              <a:srgbClr val="00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2043113" y="2852738"/>
            <a:ext cx="3948112" cy="1871662"/>
            <a:chOff x="1287" y="1797"/>
            <a:chExt cx="2487" cy="1179"/>
          </a:xfrm>
        </p:grpSpPr>
        <p:sp>
          <p:nvSpPr>
            <p:cNvPr id="257048" name="Line 24"/>
            <p:cNvSpPr>
              <a:spLocks noChangeShapeType="1"/>
            </p:cNvSpPr>
            <p:nvPr/>
          </p:nvSpPr>
          <p:spPr bwMode="auto">
            <a:xfrm>
              <a:off x="2730" y="2688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049" name="Line 25"/>
            <p:cNvSpPr>
              <a:spLocks noChangeShapeType="1"/>
            </p:cNvSpPr>
            <p:nvPr/>
          </p:nvSpPr>
          <p:spPr bwMode="auto">
            <a:xfrm flipH="1">
              <a:off x="3624" y="2448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050" name="Line 26"/>
            <p:cNvSpPr>
              <a:spLocks noChangeShapeType="1"/>
            </p:cNvSpPr>
            <p:nvPr/>
          </p:nvSpPr>
          <p:spPr bwMode="auto">
            <a:xfrm>
              <a:off x="2730" y="2016"/>
              <a:ext cx="241" cy="371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 type="triangle" w="med" len="med"/>
              <a:tailEnd type="none" w="lg" len="lg"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051" name="Line 27"/>
            <p:cNvSpPr>
              <a:spLocks noChangeShapeType="1"/>
            </p:cNvSpPr>
            <p:nvPr/>
          </p:nvSpPr>
          <p:spPr bwMode="auto">
            <a:xfrm flipV="1">
              <a:off x="1533" y="2160"/>
              <a:ext cx="28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052" name="Line 28"/>
            <p:cNvSpPr>
              <a:spLocks noChangeShapeType="1"/>
            </p:cNvSpPr>
            <p:nvPr/>
          </p:nvSpPr>
          <p:spPr bwMode="auto">
            <a:xfrm flipH="1">
              <a:off x="1341" y="2640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053" name="Line 29"/>
            <p:cNvSpPr>
              <a:spLocks noChangeShapeType="1"/>
            </p:cNvSpPr>
            <p:nvPr/>
          </p:nvSpPr>
          <p:spPr bwMode="auto">
            <a:xfrm flipV="1">
              <a:off x="1437" y="2400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054" name="Oval 30"/>
            <p:cNvSpPr>
              <a:spLocks noChangeArrowheads="1"/>
            </p:cNvSpPr>
            <p:nvPr/>
          </p:nvSpPr>
          <p:spPr bwMode="auto">
            <a:xfrm>
              <a:off x="1485" y="2352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055" name="Oval 31"/>
            <p:cNvSpPr>
              <a:spLocks noChangeArrowheads="1"/>
            </p:cNvSpPr>
            <p:nvPr/>
          </p:nvSpPr>
          <p:spPr bwMode="auto">
            <a:xfrm>
              <a:off x="1287" y="2832"/>
              <a:ext cx="96" cy="96"/>
            </a:xfrm>
            <a:prstGeom prst="ellipse">
              <a:avLst/>
            </a:prstGeom>
            <a:solidFill>
              <a:srgbClr val="FF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056" name="Oval 32"/>
            <p:cNvSpPr>
              <a:spLocks noChangeArrowheads="1"/>
            </p:cNvSpPr>
            <p:nvPr/>
          </p:nvSpPr>
          <p:spPr bwMode="auto">
            <a:xfrm>
              <a:off x="1773" y="2112"/>
              <a:ext cx="96" cy="96"/>
            </a:xfrm>
            <a:prstGeom prst="ellipse">
              <a:avLst/>
            </a:prstGeom>
            <a:solidFill>
              <a:srgbClr val="00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057" name="Line 33"/>
            <p:cNvSpPr>
              <a:spLocks noChangeShapeType="1"/>
            </p:cNvSpPr>
            <p:nvPr/>
          </p:nvSpPr>
          <p:spPr bwMode="auto">
            <a:xfrm flipH="1">
              <a:off x="1927" y="1888"/>
              <a:ext cx="454" cy="242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 type="triangle" w="med" len="med"/>
              <a:tailEnd type="none" w="lg" len="lg"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058" name="Oval 34"/>
            <p:cNvSpPr>
              <a:spLocks noChangeArrowheads="1"/>
            </p:cNvSpPr>
            <p:nvPr/>
          </p:nvSpPr>
          <p:spPr bwMode="auto">
            <a:xfrm>
              <a:off x="1389" y="2592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059" name="Line 35"/>
            <p:cNvSpPr>
              <a:spLocks noChangeShapeType="1"/>
            </p:cNvSpPr>
            <p:nvPr/>
          </p:nvSpPr>
          <p:spPr bwMode="auto">
            <a:xfrm flipV="1">
              <a:off x="3432" y="2448"/>
              <a:ext cx="28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060" name="Line 36"/>
            <p:cNvSpPr>
              <a:spLocks noChangeShapeType="1"/>
            </p:cNvSpPr>
            <p:nvPr/>
          </p:nvSpPr>
          <p:spPr bwMode="auto">
            <a:xfrm flipV="1">
              <a:off x="3336" y="2688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061" name="Oval 37"/>
            <p:cNvSpPr>
              <a:spLocks noChangeArrowheads="1"/>
            </p:cNvSpPr>
            <p:nvPr/>
          </p:nvSpPr>
          <p:spPr bwMode="auto">
            <a:xfrm>
              <a:off x="3384" y="2640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062" name="Oval 38"/>
            <p:cNvSpPr>
              <a:spLocks noChangeArrowheads="1"/>
            </p:cNvSpPr>
            <p:nvPr/>
          </p:nvSpPr>
          <p:spPr bwMode="auto">
            <a:xfrm>
              <a:off x="3678" y="2400"/>
              <a:ext cx="96" cy="96"/>
            </a:xfrm>
            <a:prstGeom prst="ellipse">
              <a:avLst/>
            </a:prstGeom>
            <a:solidFill>
              <a:srgbClr val="00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063" name="Oval 39"/>
            <p:cNvSpPr>
              <a:spLocks noChangeArrowheads="1"/>
            </p:cNvSpPr>
            <p:nvPr/>
          </p:nvSpPr>
          <p:spPr bwMode="auto">
            <a:xfrm>
              <a:off x="3288" y="2880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064" name="Line 40"/>
            <p:cNvSpPr>
              <a:spLocks noChangeShapeType="1"/>
            </p:cNvSpPr>
            <p:nvPr/>
          </p:nvSpPr>
          <p:spPr bwMode="auto">
            <a:xfrm flipV="1">
              <a:off x="2730" y="2448"/>
              <a:ext cx="28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065" name="Line 41"/>
            <p:cNvSpPr>
              <a:spLocks noChangeShapeType="1"/>
            </p:cNvSpPr>
            <p:nvPr/>
          </p:nvSpPr>
          <p:spPr bwMode="auto">
            <a:xfrm flipV="1">
              <a:off x="2634" y="2688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066" name="Oval 42"/>
            <p:cNvSpPr>
              <a:spLocks noChangeArrowheads="1"/>
            </p:cNvSpPr>
            <p:nvPr/>
          </p:nvSpPr>
          <p:spPr bwMode="auto">
            <a:xfrm>
              <a:off x="2682" y="2640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067" name="Oval 43"/>
            <p:cNvSpPr>
              <a:spLocks noChangeArrowheads="1"/>
            </p:cNvSpPr>
            <p:nvPr/>
          </p:nvSpPr>
          <p:spPr bwMode="auto">
            <a:xfrm>
              <a:off x="2970" y="2400"/>
              <a:ext cx="96" cy="96"/>
            </a:xfrm>
            <a:prstGeom prst="ellipse">
              <a:avLst/>
            </a:prstGeom>
            <a:solidFill>
              <a:srgbClr val="00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068" name="Oval 44"/>
            <p:cNvSpPr>
              <a:spLocks noChangeArrowheads="1"/>
            </p:cNvSpPr>
            <p:nvPr/>
          </p:nvSpPr>
          <p:spPr bwMode="auto">
            <a:xfrm>
              <a:off x="2586" y="2880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069" name="Oval 45"/>
            <p:cNvSpPr>
              <a:spLocks noChangeArrowheads="1"/>
            </p:cNvSpPr>
            <p:nvPr/>
          </p:nvSpPr>
          <p:spPr bwMode="auto">
            <a:xfrm>
              <a:off x="2778" y="2880"/>
              <a:ext cx="96" cy="96"/>
            </a:xfrm>
            <a:prstGeom prst="ellipse">
              <a:avLst/>
            </a:prstGeom>
            <a:solidFill>
              <a:srgbClr val="FF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070" name="Oval 46"/>
            <p:cNvSpPr>
              <a:spLocks noChangeArrowheads="1"/>
            </p:cNvSpPr>
            <p:nvPr/>
          </p:nvSpPr>
          <p:spPr bwMode="auto">
            <a:xfrm>
              <a:off x="3576" y="2640"/>
              <a:ext cx="96" cy="96"/>
            </a:xfrm>
            <a:prstGeom prst="ellipse">
              <a:avLst/>
            </a:prstGeom>
            <a:solidFill>
              <a:srgbClr val="FF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071" name="Line 47"/>
            <p:cNvSpPr>
              <a:spLocks noChangeShapeType="1"/>
            </p:cNvSpPr>
            <p:nvPr/>
          </p:nvSpPr>
          <p:spPr bwMode="auto">
            <a:xfrm>
              <a:off x="2880" y="1797"/>
              <a:ext cx="771" cy="590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 type="triangle" w="med" len="med"/>
              <a:tailEnd type="none" w="lg" len="lg"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5" name="Group 48"/>
          <p:cNvGrpSpPr>
            <a:grpSpLocks/>
          </p:cNvGrpSpPr>
          <p:nvPr/>
        </p:nvGrpSpPr>
        <p:grpSpPr bwMode="auto">
          <a:xfrm>
            <a:off x="4987925" y="4508500"/>
            <a:ext cx="1600200" cy="2233613"/>
            <a:chOff x="3142" y="2840"/>
            <a:chExt cx="1008" cy="1407"/>
          </a:xfrm>
        </p:grpSpPr>
        <p:sp>
          <p:nvSpPr>
            <p:cNvPr id="257073" name="Line 49"/>
            <p:cNvSpPr>
              <a:spLocks noChangeShapeType="1"/>
            </p:cNvSpPr>
            <p:nvPr/>
          </p:nvSpPr>
          <p:spPr bwMode="auto">
            <a:xfrm>
              <a:off x="3651" y="2840"/>
              <a:ext cx="280" cy="79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 type="triangle" w="med" len="med"/>
              <a:tailEnd type="none" w="lg" len="lg"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074" name="Line 50"/>
            <p:cNvSpPr>
              <a:spLocks noChangeShapeType="1"/>
            </p:cNvSpPr>
            <p:nvPr/>
          </p:nvSpPr>
          <p:spPr bwMode="auto">
            <a:xfrm flipV="1">
              <a:off x="3286" y="3719"/>
              <a:ext cx="28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075" name="Line 51"/>
            <p:cNvSpPr>
              <a:spLocks noChangeShapeType="1"/>
            </p:cNvSpPr>
            <p:nvPr/>
          </p:nvSpPr>
          <p:spPr bwMode="auto">
            <a:xfrm flipH="1">
              <a:off x="3478" y="3719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076" name="Line 52"/>
            <p:cNvSpPr>
              <a:spLocks noChangeShapeType="1"/>
            </p:cNvSpPr>
            <p:nvPr/>
          </p:nvSpPr>
          <p:spPr bwMode="auto">
            <a:xfrm flipV="1">
              <a:off x="3190" y="3959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077" name="Oval 53"/>
            <p:cNvSpPr>
              <a:spLocks noChangeArrowheads="1"/>
            </p:cNvSpPr>
            <p:nvPr/>
          </p:nvSpPr>
          <p:spPr bwMode="auto">
            <a:xfrm>
              <a:off x="3238" y="3911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078" name="Line 54"/>
            <p:cNvSpPr>
              <a:spLocks noChangeShapeType="1"/>
            </p:cNvSpPr>
            <p:nvPr/>
          </p:nvSpPr>
          <p:spPr bwMode="auto">
            <a:xfrm flipH="1">
              <a:off x="3430" y="3959"/>
              <a:ext cx="4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079" name="Oval 55"/>
            <p:cNvSpPr>
              <a:spLocks noChangeArrowheads="1"/>
            </p:cNvSpPr>
            <p:nvPr/>
          </p:nvSpPr>
          <p:spPr bwMode="auto">
            <a:xfrm>
              <a:off x="3430" y="3911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080" name="Oval 56"/>
            <p:cNvSpPr>
              <a:spLocks noChangeArrowheads="1"/>
            </p:cNvSpPr>
            <p:nvPr/>
          </p:nvSpPr>
          <p:spPr bwMode="auto">
            <a:xfrm>
              <a:off x="3142" y="4151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081" name="Oval 57"/>
            <p:cNvSpPr>
              <a:spLocks noChangeArrowheads="1"/>
            </p:cNvSpPr>
            <p:nvPr/>
          </p:nvSpPr>
          <p:spPr bwMode="auto">
            <a:xfrm>
              <a:off x="3382" y="4151"/>
              <a:ext cx="96" cy="96"/>
            </a:xfrm>
            <a:prstGeom prst="ellipse">
              <a:avLst/>
            </a:prstGeom>
            <a:solidFill>
              <a:srgbClr val="FF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082" name="Oval 58"/>
            <p:cNvSpPr>
              <a:spLocks noChangeArrowheads="1"/>
            </p:cNvSpPr>
            <p:nvPr/>
          </p:nvSpPr>
          <p:spPr bwMode="auto">
            <a:xfrm>
              <a:off x="3526" y="3671"/>
              <a:ext cx="96" cy="96"/>
            </a:xfrm>
            <a:prstGeom prst="ellipse">
              <a:avLst/>
            </a:prstGeom>
            <a:solidFill>
              <a:srgbClr val="00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083" name="Line 59"/>
            <p:cNvSpPr>
              <a:spLocks noChangeShapeType="1"/>
            </p:cNvSpPr>
            <p:nvPr/>
          </p:nvSpPr>
          <p:spPr bwMode="auto">
            <a:xfrm flipV="1">
              <a:off x="3718" y="3719"/>
              <a:ext cx="28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084" name="Line 60"/>
            <p:cNvSpPr>
              <a:spLocks noChangeShapeType="1"/>
            </p:cNvSpPr>
            <p:nvPr/>
          </p:nvSpPr>
          <p:spPr bwMode="auto">
            <a:xfrm flipH="1">
              <a:off x="3910" y="3719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085" name="Line 61"/>
            <p:cNvSpPr>
              <a:spLocks noChangeShapeType="1"/>
            </p:cNvSpPr>
            <p:nvPr/>
          </p:nvSpPr>
          <p:spPr bwMode="auto">
            <a:xfrm flipV="1">
              <a:off x="3622" y="3959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086" name="Oval 62"/>
            <p:cNvSpPr>
              <a:spLocks noChangeArrowheads="1"/>
            </p:cNvSpPr>
            <p:nvPr/>
          </p:nvSpPr>
          <p:spPr bwMode="auto">
            <a:xfrm>
              <a:off x="3670" y="3911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087" name="Oval 63"/>
            <p:cNvSpPr>
              <a:spLocks noChangeArrowheads="1"/>
            </p:cNvSpPr>
            <p:nvPr/>
          </p:nvSpPr>
          <p:spPr bwMode="auto">
            <a:xfrm>
              <a:off x="3862" y="3911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088" name="Oval 64"/>
            <p:cNvSpPr>
              <a:spLocks noChangeArrowheads="1"/>
            </p:cNvSpPr>
            <p:nvPr/>
          </p:nvSpPr>
          <p:spPr bwMode="auto">
            <a:xfrm>
              <a:off x="3574" y="4151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089" name="Line 65"/>
            <p:cNvSpPr>
              <a:spLocks noChangeShapeType="1"/>
            </p:cNvSpPr>
            <p:nvPr/>
          </p:nvSpPr>
          <p:spPr bwMode="auto">
            <a:xfrm flipH="1" flipV="1">
              <a:off x="4006" y="3719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090" name="Oval 66"/>
            <p:cNvSpPr>
              <a:spLocks noChangeArrowheads="1"/>
            </p:cNvSpPr>
            <p:nvPr/>
          </p:nvSpPr>
          <p:spPr bwMode="auto">
            <a:xfrm>
              <a:off x="4054" y="3911"/>
              <a:ext cx="96" cy="96"/>
            </a:xfrm>
            <a:prstGeom prst="ellipse">
              <a:avLst/>
            </a:prstGeom>
            <a:solidFill>
              <a:srgbClr val="FF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091" name="Oval 67"/>
            <p:cNvSpPr>
              <a:spLocks noChangeArrowheads="1"/>
            </p:cNvSpPr>
            <p:nvPr/>
          </p:nvSpPr>
          <p:spPr bwMode="auto">
            <a:xfrm>
              <a:off x="3958" y="3671"/>
              <a:ext cx="96" cy="96"/>
            </a:xfrm>
            <a:prstGeom prst="ellipse">
              <a:avLst/>
            </a:prstGeom>
            <a:solidFill>
              <a:srgbClr val="00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092" name="Line 68"/>
            <p:cNvSpPr>
              <a:spLocks noChangeShapeType="1"/>
            </p:cNvSpPr>
            <p:nvPr/>
          </p:nvSpPr>
          <p:spPr bwMode="auto">
            <a:xfrm>
              <a:off x="3379" y="3022"/>
              <a:ext cx="45" cy="654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 type="triangle" w="med" len="med"/>
              <a:tailEnd type="none" w="lg" len="lg"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6" name="Group 69"/>
          <p:cNvGrpSpPr>
            <a:grpSpLocks/>
          </p:cNvGrpSpPr>
          <p:nvPr/>
        </p:nvGrpSpPr>
        <p:grpSpPr bwMode="auto">
          <a:xfrm>
            <a:off x="179388" y="4221163"/>
            <a:ext cx="2282825" cy="2520950"/>
            <a:chOff x="113" y="2659"/>
            <a:chExt cx="1438" cy="1588"/>
          </a:xfrm>
        </p:grpSpPr>
        <p:sp>
          <p:nvSpPr>
            <p:cNvPr id="257094" name="Line 70"/>
            <p:cNvSpPr>
              <a:spLocks noChangeShapeType="1"/>
            </p:cNvSpPr>
            <p:nvPr/>
          </p:nvSpPr>
          <p:spPr bwMode="auto">
            <a:xfrm>
              <a:off x="302" y="3914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095" name="Line 71"/>
            <p:cNvSpPr>
              <a:spLocks noChangeShapeType="1"/>
            </p:cNvSpPr>
            <p:nvPr/>
          </p:nvSpPr>
          <p:spPr bwMode="auto">
            <a:xfrm flipV="1">
              <a:off x="545" y="2707"/>
              <a:ext cx="28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096" name="Line 72"/>
            <p:cNvSpPr>
              <a:spLocks noChangeShapeType="1"/>
            </p:cNvSpPr>
            <p:nvPr/>
          </p:nvSpPr>
          <p:spPr bwMode="auto">
            <a:xfrm flipH="1">
              <a:off x="353" y="3187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097" name="Line 73"/>
            <p:cNvSpPr>
              <a:spLocks noChangeShapeType="1"/>
            </p:cNvSpPr>
            <p:nvPr/>
          </p:nvSpPr>
          <p:spPr bwMode="auto">
            <a:xfrm flipV="1">
              <a:off x="449" y="2947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098" name="Oval 74"/>
            <p:cNvSpPr>
              <a:spLocks noChangeArrowheads="1"/>
            </p:cNvSpPr>
            <p:nvPr/>
          </p:nvSpPr>
          <p:spPr bwMode="auto">
            <a:xfrm>
              <a:off x="497" y="2899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099" name="Oval 75"/>
            <p:cNvSpPr>
              <a:spLocks noChangeArrowheads="1"/>
            </p:cNvSpPr>
            <p:nvPr/>
          </p:nvSpPr>
          <p:spPr bwMode="auto">
            <a:xfrm>
              <a:off x="785" y="2659"/>
              <a:ext cx="96" cy="96"/>
            </a:xfrm>
            <a:prstGeom prst="ellipse">
              <a:avLst/>
            </a:prstGeom>
            <a:solidFill>
              <a:srgbClr val="00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100" name="Oval 76"/>
            <p:cNvSpPr>
              <a:spLocks noChangeArrowheads="1"/>
            </p:cNvSpPr>
            <p:nvPr/>
          </p:nvSpPr>
          <p:spPr bwMode="auto">
            <a:xfrm>
              <a:off x="401" y="3139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101" name="Line 77"/>
            <p:cNvSpPr>
              <a:spLocks noChangeShapeType="1"/>
            </p:cNvSpPr>
            <p:nvPr/>
          </p:nvSpPr>
          <p:spPr bwMode="auto">
            <a:xfrm flipH="1">
              <a:off x="161" y="3427"/>
              <a:ext cx="192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102" name="Oval 78"/>
            <p:cNvSpPr>
              <a:spLocks noChangeArrowheads="1"/>
            </p:cNvSpPr>
            <p:nvPr/>
          </p:nvSpPr>
          <p:spPr bwMode="auto">
            <a:xfrm>
              <a:off x="305" y="3379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103" name="Oval 79"/>
            <p:cNvSpPr>
              <a:spLocks noChangeArrowheads="1"/>
            </p:cNvSpPr>
            <p:nvPr/>
          </p:nvSpPr>
          <p:spPr bwMode="auto">
            <a:xfrm>
              <a:off x="113" y="3475"/>
              <a:ext cx="96" cy="96"/>
            </a:xfrm>
            <a:prstGeom prst="ellipse">
              <a:avLst/>
            </a:prstGeom>
            <a:solidFill>
              <a:srgbClr val="FF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104" name="Line 80"/>
            <p:cNvSpPr>
              <a:spLocks noChangeShapeType="1"/>
            </p:cNvSpPr>
            <p:nvPr/>
          </p:nvSpPr>
          <p:spPr bwMode="auto">
            <a:xfrm flipH="1">
              <a:off x="793" y="2750"/>
              <a:ext cx="454" cy="181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 type="triangle" w="med" len="med"/>
              <a:tailEnd type="none" w="lg" len="lg"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105" name="Line 81"/>
            <p:cNvSpPr>
              <a:spLocks noChangeShapeType="1"/>
            </p:cNvSpPr>
            <p:nvPr/>
          </p:nvSpPr>
          <p:spPr bwMode="auto">
            <a:xfrm flipV="1">
              <a:off x="398" y="3434"/>
              <a:ext cx="28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106" name="Line 82"/>
            <p:cNvSpPr>
              <a:spLocks noChangeShapeType="1"/>
            </p:cNvSpPr>
            <p:nvPr/>
          </p:nvSpPr>
          <p:spPr bwMode="auto">
            <a:xfrm flipH="1">
              <a:off x="211" y="3914"/>
              <a:ext cx="91" cy="2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107" name="Line 83"/>
            <p:cNvSpPr>
              <a:spLocks noChangeShapeType="1"/>
            </p:cNvSpPr>
            <p:nvPr/>
          </p:nvSpPr>
          <p:spPr bwMode="auto">
            <a:xfrm flipV="1">
              <a:off x="302" y="3674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108" name="Oval 84"/>
            <p:cNvSpPr>
              <a:spLocks noChangeArrowheads="1"/>
            </p:cNvSpPr>
            <p:nvPr/>
          </p:nvSpPr>
          <p:spPr bwMode="auto">
            <a:xfrm>
              <a:off x="350" y="3626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109" name="Oval 85"/>
            <p:cNvSpPr>
              <a:spLocks noChangeArrowheads="1"/>
            </p:cNvSpPr>
            <p:nvPr/>
          </p:nvSpPr>
          <p:spPr bwMode="auto">
            <a:xfrm>
              <a:off x="638" y="3386"/>
              <a:ext cx="96" cy="96"/>
            </a:xfrm>
            <a:prstGeom prst="ellipse">
              <a:avLst/>
            </a:prstGeom>
            <a:solidFill>
              <a:srgbClr val="00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110" name="Oval 86"/>
            <p:cNvSpPr>
              <a:spLocks noChangeArrowheads="1"/>
            </p:cNvSpPr>
            <p:nvPr/>
          </p:nvSpPr>
          <p:spPr bwMode="auto">
            <a:xfrm>
              <a:off x="254" y="3866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111" name="Oval 87"/>
            <p:cNvSpPr>
              <a:spLocks noChangeArrowheads="1"/>
            </p:cNvSpPr>
            <p:nvPr/>
          </p:nvSpPr>
          <p:spPr bwMode="auto">
            <a:xfrm>
              <a:off x="158" y="4106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112" name="Oval 88"/>
            <p:cNvSpPr>
              <a:spLocks noChangeArrowheads="1"/>
            </p:cNvSpPr>
            <p:nvPr/>
          </p:nvSpPr>
          <p:spPr bwMode="auto">
            <a:xfrm>
              <a:off x="350" y="4106"/>
              <a:ext cx="96" cy="96"/>
            </a:xfrm>
            <a:prstGeom prst="ellipse">
              <a:avLst/>
            </a:prstGeom>
            <a:solidFill>
              <a:srgbClr val="FF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113" name="Line 89"/>
            <p:cNvSpPr>
              <a:spLocks noChangeShapeType="1"/>
            </p:cNvSpPr>
            <p:nvPr/>
          </p:nvSpPr>
          <p:spPr bwMode="auto">
            <a:xfrm>
              <a:off x="838" y="3719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114" name="Line 90"/>
            <p:cNvSpPr>
              <a:spLocks noChangeShapeType="1"/>
            </p:cNvSpPr>
            <p:nvPr/>
          </p:nvSpPr>
          <p:spPr bwMode="auto">
            <a:xfrm flipV="1">
              <a:off x="838" y="3503"/>
              <a:ext cx="259" cy="2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115" name="Line 91"/>
            <p:cNvSpPr>
              <a:spLocks noChangeShapeType="1"/>
            </p:cNvSpPr>
            <p:nvPr/>
          </p:nvSpPr>
          <p:spPr bwMode="auto">
            <a:xfrm flipH="1">
              <a:off x="646" y="3959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116" name="Line 92"/>
            <p:cNvSpPr>
              <a:spLocks noChangeShapeType="1"/>
            </p:cNvSpPr>
            <p:nvPr/>
          </p:nvSpPr>
          <p:spPr bwMode="auto">
            <a:xfrm flipV="1">
              <a:off x="742" y="3719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117" name="Oval 93"/>
            <p:cNvSpPr>
              <a:spLocks noChangeArrowheads="1"/>
            </p:cNvSpPr>
            <p:nvPr/>
          </p:nvSpPr>
          <p:spPr bwMode="auto">
            <a:xfrm>
              <a:off x="790" y="3671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118" name="Oval 94"/>
            <p:cNvSpPr>
              <a:spLocks noChangeArrowheads="1"/>
            </p:cNvSpPr>
            <p:nvPr/>
          </p:nvSpPr>
          <p:spPr bwMode="auto">
            <a:xfrm>
              <a:off x="1078" y="3431"/>
              <a:ext cx="96" cy="96"/>
            </a:xfrm>
            <a:prstGeom prst="ellipse">
              <a:avLst/>
            </a:prstGeom>
            <a:solidFill>
              <a:srgbClr val="00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119" name="Oval 95"/>
            <p:cNvSpPr>
              <a:spLocks noChangeArrowheads="1"/>
            </p:cNvSpPr>
            <p:nvPr/>
          </p:nvSpPr>
          <p:spPr bwMode="auto">
            <a:xfrm>
              <a:off x="694" y="3911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120" name="Oval 96"/>
            <p:cNvSpPr>
              <a:spLocks noChangeArrowheads="1"/>
            </p:cNvSpPr>
            <p:nvPr/>
          </p:nvSpPr>
          <p:spPr bwMode="auto">
            <a:xfrm>
              <a:off x="598" y="4151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121" name="Oval 97"/>
            <p:cNvSpPr>
              <a:spLocks noChangeArrowheads="1"/>
            </p:cNvSpPr>
            <p:nvPr/>
          </p:nvSpPr>
          <p:spPr bwMode="auto">
            <a:xfrm>
              <a:off x="886" y="3911"/>
              <a:ext cx="96" cy="96"/>
            </a:xfrm>
            <a:prstGeom prst="ellipse">
              <a:avLst/>
            </a:prstGeom>
            <a:solidFill>
              <a:srgbClr val="FF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122" name="Line 98"/>
            <p:cNvSpPr>
              <a:spLocks noChangeShapeType="1"/>
            </p:cNvSpPr>
            <p:nvPr/>
          </p:nvSpPr>
          <p:spPr bwMode="auto">
            <a:xfrm flipH="1">
              <a:off x="1455" y="3479"/>
              <a:ext cx="4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123" name="Line 99"/>
            <p:cNvSpPr>
              <a:spLocks noChangeShapeType="1"/>
            </p:cNvSpPr>
            <p:nvPr/>
          </p:nvSpPr>
          <p:spPr bwMode="auto">
            <a:xfrm flipV="1">
              <a:off x="1215" y="3479"/>
              <a:ext cx="28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124" name="Line 100"/>
            <p:cNvSpPr>
              <a:spLocks noChangeShapeType="1"/>
            </p:cNvSpPr>
            <p:nvPr/>
          </p:nvSpPr>
          <p:spPr bwMode="auto">
            <a:xfrm flipH="1">
              <a:off x="1023" y="3959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125" name="Line 101"/>
            <p:cNvSpPr>
              <a:spLocks noChangeShapeType="1"/>
            </p:cNvSpPr>
            <p:nvPr/>
          </p:nvSpPr>
          <p:spPr bwMode="auto">
            <a:xfrm flipV="1">
              <a:off x="1119" y="3719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126" name="Oval 102"/>
            <p:cNvSpPr>
              <a:spLocks noChangeArrowheads="1"/>
            </p:cNvSpPr>
            <p:nvPr/>
          </p:nvSpPr>
          <p:spPr bwMode="auto">
            <a:xfrm>
              <a:off x="1167" y="3671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127" name="Oval 103"/>
            <p:cNvSpPr>
              <a:spLocks noChangeArrowheads="1"/>
            </p:cNvSpPr>
            <p:nvPr/>
          </p:nvSpPr>
          <p:spPr bwMode="auto">
            <a:xfrm>
              <a:off x="1455" y="3431"/>
              <a:ext cx="96" cy="96"/>
            </a:xfrm>
            <a:prstGeom prst="ellipse">
              <a:avLst/>
            </a:prstGeom>
            <a:solidFill>
              <a:srgbClr val="00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128" name="Oval 104"/>
            <p:cNvSpPr>
              <a:spLocks noChangeArrowheads="1"/>
            </p:cNvSpPr>
            <p:nvPr/>
          </p:nvSpPr>
          <p:spPr bwMode="auto">
            <a:xfrm>
              <a:off x="1071" y="3911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129" name="Oval 105"/>
            <p:cNvSpPr>
              <a:spLocks noChangeArrowheads="1"/>
            </p:cNvSpPr>
            <p:nvPr/>
          </p:nvSpPr>
          <p:spPr bwMode="auto">
            <a:xfrm>
              <a:off x="975" y="4151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130" name="Oval 106"/>
            <p:cNvSpPr>
              <a:spLocks noChangeArrowheads="1"/>
            </p:cNvSpPr>
            <p:nvPr/>
          </p:nvSpPr>
          <p:spPr bwMode="auto">
            <a:xfrm>
              <a:off x="1407" y="3671"/>
              <a:ext cx="96" cy="96"/>
            </a:xfrm>
            <a:prstGeom prst="ellipse">
              <a:avLst/>
            </a:prstGeom>
            <a:solidFill>
              <a:srgbClr val="FF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131" name="Line 107"/>
            <p:cNvSpPr>
              <a:spLocks noChangeShapeType="1"/>
            </p:cNvSpPr>
            <p:nvPr/>
          </p:nvSpPr>
          <p:spPr bwMode="auto">
            <a:xfrm flipH="1">
              <a:off x="748" y="2886"/>
              <a:ext cx="499" cy="45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 type="triangle" w="med" len="med"/>
              <a:tailEnd type="none" w="lg" len="lg"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132" name="Line 108"/>
            <p:cNvSpPr>
              <a:spLocks noChangeShapeType="1"/>
            </p:cNvSpPr>
            <p:nvPr/>
          </p:nvSpPr>
          <p:spPr bwMode="auto">
            <a:xfrm flipH="1">
              <a:off x="1156" y="2976"/>
              <a:ext cx="182" cy="409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 type="triangle" w="med" len="med"/>
              <a:tailEnd type="none" w="lg" len="lg"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133" name="Line 109"/>
            <p:cNvSpPr>
              <a:spLocks noChangeShapeType="1"/>
            </p:cNvSpPr>
            <p:nvPr/>
          </p:nvSpPr>
          <p:spPr bwMode="auto">
            <a:xfrm>
              <a:off x="1474" y="2840"/>
              <a:ext cx="45" cy="545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 type="triangle" w="med" len="med"/>
              <a:tailEnd type="none" w="lg" len="lg"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7" name="Group 110"/>
          <p:cNvGrpSpPr>
            <a:grpSpLocks/>
          </p:cNvGrpSpPr>
          <p:nvPr/>
        </p:nvGrpSpPr>
        <p:grpSpPr bwMode="auto">
          <a:xfrm>
            <a:off x="5940425" y="1527175"/>
            <a:ext cx="1482725" cy="2486025"/>
            <a:chOff x="3742" y="962"/>
            <a:chExt cx="934" cy="1566"/>
          </a:xfrm>
        </p:grpSpPr>
        <p:sp>
          <p:nvSpPr>
            <p:cNvPr id="257135" name="Line 111"/>
            <p:cNvSpPr>
              <a:spLocks noChangeShapeType="1"/>
            </p:cNvSpPr>
            <p:nvPr/>
          </p:nvSpPr>
          <p:spPr bwMode="auto">
            <a:xfrm flipV="1">
              <a:off x="4244" y="1010"/>
              <a:ext cx="28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136" name="Line 112"/>
            <p:cNvSpPr>
              <a:spLocks noChangeShapeType="1"/>
            </p:cNvSpPr>
            <p:nvPr/>
          </p:nvSpPr>
          <p:spPr bwMode="auto">
            <a:xfrm flipH="1">
              <a:off x="4436" y="1010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137" name="Oval 113"/>
            <p:cNvSpPr>
              <a:spLocks noChangeArrowheads="1"/>
            </p:cNvSpPr>
            <p:nvPr/>
          </p:nvSpPr>
          <p:spPr bwMode="auto">
            <a:xfrm>
              <a:off x="4196" y="1202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138" name="Oval 114"/>
            <p:cNvSpPr>
              <a:spLocks noChangeArrowheads="1"/>
            </p:cNvSpPr>
            <p:nvPr/>
          </p:nvSpPr>
          <p:spPr bwMode="auto">
            <a:xfrm>
              <a:off x="4388" y="1202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139" name="Line 115"/>
            <p:cNvSpPr>
              <a:spLocks noChangeShapeType="1"/>
            </p:cNvSpPr>
            <p:nvPr/>
          </p:nvSpPr>
          <p:spPr bwMode="auto">
            <a:xfrm flipH="1" flipV="1">
              <a:off x="4532" y="1010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140" name="Oval 116"/>
            <p:cNvSpPr>
              <a:spLocks noChangeArrowheads="1"/>
            </p:cNvSpPr>
            <p:nvPr/>
          </p:nvSpPr>
          <p:spPr bwMode="auto">
            <a:xfrm>
              <a:off x="4580" y="1202"/>
              <a:ext cx="96" cy="96"/>
            </a:xfrm>
            <a:prstGeom prst="ellipse">
              <a:avLst/>
            </a:prstGeom>
            <a:solidFill>
              <a:srgbClr val="FF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141" name="Oval 117"/>
            <p:cNvSpPr>
              <a:spLocks noChangeArrowheads="1"/>
            </p:cNvSpPr>
            <p:nvPr/>
          </p:nvSpPr>
          <p:spPr bwMode="auto">
            <a:xfrm>
              <a:off x="4484" y="962"/>
              <a:ext cx="96" cy="96"/>
            </a:xfrm>
            <a:prstGeom prst="ellipse">
              <a:avLst/>
            </a:prstGeom>
            <a:solidFill>
              <a:srgbClr val="00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142" name="Line 118"/>
            <p:cNvSpPr>
              <a:spLocks noChangeShapeType="1"/>
            </p:cNvSpPr>
            <p:nvPr/>
          </p:nvSpPr>
          <p:spPr bwMode="auto">
            <a:xfrm flipV="1">
              <a:off x="3878" y="1026"/>
              <a:ext cx="544" cy="16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 type="triangle" w="med" len="med"/>
              <a:tailEnd type="none" w="lg" len="lg"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143" name="Line 119"/>
            <p:cNvSpPr>
              <a:spLocks noChangeShapeType="1"/>
            </p:cNvSpPr>
            <p:nvPr/>
          </p:nvSpPr>
          <p:spPr bwMode="auto">
            <a:xfrm>
              <a:off x="3742" y="1434"/>
              <a:ext cx="771" cy="499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 type="triangle" w="med" len="med"/>
              <a:tailEnd type="none" w="lg" len="lg"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144" name="Line 120"/>
            <p:cNvSpPr>
              <a:spLocks noChangeShapeType="1"/>
            </p:cNvSpPr>
            <p:nvPr/>
          </p:nvSpPr>
          <p:spPr bwMode="auto">
            <a:xfrm flipH="1">
              <a:off x="4526" y="1981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145" name="Line 121"/>
            <p:cNvSpPr>
              <a:spLocks noChangeShapeType="1"/>
            </p:cNvSpPr>
            <p:nvPr/>
          </p:nvSpPr>
          <p:spPr bwMode="auto">
            <a:xfrm flipV="1">
              <a:off x="4334" y="1981"/>
              <a:ext cx="28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146" name="Line 122"/>
            <p:cNvSpPr>
              <a:spLocks noChangeShapeType="1"/>
            </p:cNvSpPr>
            <p:nvPr/>
          </p:nvSpPr>
          <p:spPr bwMode="auto">
            <a:xfrm flipV="1">
              <a:off x="4444" y="2221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147" name="Oval 123"/>
            <p:cNvSpPr>
              <a:spLocks noChangeArrowheads="1"/>
            </p:cNvSpPr>
            <p:nvPr/>
          </p:nvSpPr>
          <p:spPr bwMode="auto">
            <a:xfrm>
              <a:off x="4286" y="2173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148" name="Oval 124"/>
            <p:cNvSpPr>
              <a:spLocks noChangeArrowheads="1"/>
            </p:cNvSpPr>
            <p:nvPr/>
          </p:nvSpPr>
          <p:spPr bwMode="auto">
            <a:xfrm>
              <a:off x="4580" y="1933"/>
              <a:ext cx="96" cy="96"/>
            </a:xfrm>
            <a:prstGeom prst="ellipse">
              <a:avLst/>
            </a:prstGeom>
            <a:solidFill>
              <a:srgbClr val="00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149" name="Oval 125"/>
            <p:cNvSpPr>
              <a:spLocks noChangeArrowheads="1"/>
            </p:cNvSpPr>
            <p:nvPr/>
          </p:nvSpPr>
          <p:spPr bwMode="auto">
            <a:xfrm>
              <a:off x="4489" y="2160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150" name="Oval 126"/>
            <p:cNvSpPr>
              <a:spLocks noChangeArrowheads="1"/>
            </p:cNvSpPr>
            <p:nvPr/>
          </p:nvSpPr>
          <p:spPr bwMode="auto">
            <a:xfrm>
              <a:off x="4398" y="2432"/>
              <a:ext cx="96" cy="96"/>
            </a:xfrm>
            <a:prstGeom prst="ellipse">
              <a:avLst/>
            </a:prstGeom>
            <a:solidFill>
              <a:srgbClr val="FF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8" name="Group 127"/>
          <p:cNvGrpSpPr>
            <a:grpSpLocks/>
          </p:cNvGrpSpPr>
          <p:nvPr/>
        </p:nvGrpSpPr>
        <p:grpSpPr bwMode="auto">
          <a:xfrm>
            <a:off x="2771775" y="4797425"/>
            <a:ext cx="2201863" cy="1944688"/>
            <a:chOff x="1746" y="3022"/>
            <a:chExt cx="1387" cy="1225"/>
          </a:xfrm>
        </p:grpSpPr>
        <p:sp>
          <p:nvSpPr>
            <p:cNvPr id="257152" name="Line 128"/>
            <p:cNvSpPr>
              <a:spLocks noChangeShapeType="1"/>
            </p:cNvSpPr>
            <p:nvPr/>
          </p:nvSpPr>
          <p:spPr bwMode="auto">
            <a:xfrm flipH="1">
              <a:off x="1948" y="3929"/>
              <a:ext cx="27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153" name="Line 129"/>
            <p:cNvSpPr>
              <a:spLocks noChangeShapeType="1"/>
            </p:cNvSpPr>
            <p:nvPr/>
          </p:nvSpPr>
          <p:spPr bwMode="auto">
            <a:xfrm>
              <a:off x="2298" y="3913"/>
              <a:ext cx="28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154" name="Line 130"/>
            <p:cNvSpPr>
              <a:spLocks noChangeShapeType="1"/>
            </p:cNvSpPr>
            <p:nvPr/>
          </p:nvSpPr>
          <p:spPr bwMode="auto">
            <a:xfrm flipH="1">
              <a:off x="2653" y="3022"/>
              <a:ext cx="45" cy="499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 type="triangle" w="med" len="med"/>
              <a:tailEnd type="none" w="lg" len="lg"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155" name="Line 131"/>
            <p:cNvSpPr>
              <a:spLocks noChangeShapeType="1"/>
            </p:cNvSpPr>
            <p:nvPr/>
          </p:nvSpPr>
          <p:spPr bwMode="auto">
            <a:xfrm>
              <a:off x="2298" y="3913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156" name="Line 132"/>
            <p:cNvSpPr>
              <a:spLocks noChangeShapeType="1"/>
            </p:cNvSpPr>
            <p:nvPr/>
          </p:nvSpPr>
          <p:spPr bwMode="auto">
            <a:xfrm flipV="1">
              <a:off x="2298" y="3673"/>
              <a:ext cx="28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157" name="Line 133"/>
            <p:cNvSpPr>
              <a:spLocks noChangeShapeType="1"/>
            </p:cNvSpPr>
            <p:nvPr/>
          </p:nvSpPr>
          <p:spPr bwMode="auto">
            <a:xfrm flipV="1">
              <a:off x="2201" y="3884"/>
              <a:ext cx="109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158" name="Oval 134"/>
            <p:cNvSpPr>
              <a:spLocks noChangeArrowheads="1"/>
            </p:cNvSpPr>
            <p:nvPr/>
          </p:nvSpPr>
          <p:spPr bwMode="auto">
            <a:xfrm>
              <a:off x="2250" y="3865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159" name="Oval 135"/>
            <p:cNvSpPr>
              <a:spLocks noChangeArrowheads="1"/>
            </p:cNvSpPr>
            <p:nvPr/>
          </p:nvSpPr>
          <p:spPr bwMode="auto">
            <a:xfrm>
              <a:off x="2538" y="3625"/>
              <a:ext cx="96" cy="96"/>
            </a:xfrm>
            <a:prstGeom prst="ellipse">
              <a:avLst/>
            </a:prstGeom>
            <a:solidFill>
              <a:srgbClr val="00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160" name="Oval 136"/>
            <p:cNvSpPr>
              <a:spLocks noChangeArrowheads="1"/>
            </p:cNvSpPr>
            <p:nvPr/>
          </p:nvSpPr>
          <p:spPr bwMode="auto">
            <a:xfrm>
              <a:off x="2154" y="4105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161" name="Oval 137"/>
            <p:cNvSpPr>
              <a:spLocks noChangeArrowheads="1"/>
            </p:cNvSpPr>
            <p:nvPr/>
          </p:nvSpPr>
          <p:spPr bwMode="auto">
            <a:xfrm>
              <a:off x="2538" y="4105"/>
              <a:ext cx="96" cy="96"/>
            </a:xfrm>
            <a:prstGeom prst="ellipse">
              <a:avLst/>
            </a:prstGeom>
            <a:solidFill>
              <a:srgbClr val="FF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162" name="Oval 138"/>
            <p:cNvSpPr>
              <a:spLocks noChangeArrowheads="1"/>
            </p:cNvSpPr>
            <p:nvPr/>
          </p:nvSpPr>
          <p:spPr bwMode="auto">
            <a:xfrm>
              <a:off x="2346" y="4105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163" name="Line 139"/>
            <p:cNvSpPr>
              <a:spLocks noChangeShapeType="1"/>
            </p:cNvSpPr>
            <p:nvPr/>
          </p:nvSpPr>
          <p:spPr bwMode="auto">
            <a:xfrm flipH="1">
              <a:off x="3037" y="3478"/>
              <a:ext cx="4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164" name="Line 140"/>
            <p:cNvSpPr>
              <a:spLocks noChangeShapeType="1"/>
            </p:cNvSpPr>
            <p:nvPr/>
          </p:nvSpPr>
          <p:spPr bwMode="auto">
            <a:xfrm>
              <a:off x="2797" y="3718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165" name="Line 141"/>
            <p:cNvSpPr>
              <a:spLocks noChangeShapeType="1"/>
            </p:cNvSpPr>
            <p:nvPr/>
          </p:nvSpPr>
          <p:spPr bwMode="auto">
            <a:xfrm flipV="1">
              <a:off x="2797" y="3478"/>
              <a:ext cx="28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166" name="Line 142"/>
            <p:cNvSpPr>
              <a:spLocks noChangeShapeType="1"/>
            </p:cNvSpPr>
            <p:nvPr/>
          </p:nvSpPr>
          <p:spPr bwMode="auto">
            <a:xfrm flipV="1">
              <a:off x="2701" y="3718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167" name="Oval 143"/>
            <p:cNvSpPr>
              <a:spLocks noChangeArrowheads="1"/>
            </p:cNvSpPr>
            <p:nvPr/>
          </p:nvSpPr>
          <p:spPr bwMode="auto">
            <a:xfrm>
              <a:off x="2749" y="3670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168" name="Oval 144"/>
            <p:cNvSpPr>
              <a:spLocks noChangeArrowheads="1"/>
            </p:cNvSpPr>
            <p:nvPr/>
          </p:nvSpPr>
          <p:spPr bwMode="auto">
            <a:xfrm>
              <a:off x="3037" y="3430"/>
              <a:ext cx="96" cy="96"/>
            </a:xfrm>
            <a:prstGeom prst="ellipse">
              <a:avLst/>
            </a:prstGeom>
            <a:solidFill>
              <a:srgbClr val="00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169" name="Oval 145"/>
            <p:cNvSpPr>
              <a:spLocks noChangeArrowheads="1"/>
            </p:cNvSpPr>
            <p:nvPr/>
          </p:nvSpPr>
          <p:spPr bwMode="auto">
            <a:xfrm>
              <a:off x="2653" y="3910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170" name="Oval 146"/>
            <p:cNvSpPr>
              <a:spLocks noChangeArrowheads="1"/>
            </p:cNvSpPr>
            <p:nvPr/>
          </p:nvSpPr>
          <p:spPr bwMode="auto">
            <a:xfrm>
              <a:off x="2989" y="3670"/>
              <a:ext cx="96" cy="96"/>
            </a:xfrm>
            <a:prstGeom prst="ellipse">
              <a:avLst/>
            </a:prstGeom>
            <a:solidFill>
              <a:srgbClr val="FF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171" name="Oval 147"/>
            <p:cNvSpPr>
              <a:spLocks noChangeArrowheads="1"/>
            </p:cNvSpPr>
            <p:nvPr/>
          </p:nvSpPr>
          <p:spPr bwMode="auto">
            <a:xfrm>
              <a:off x="2845" y="3910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172" name="Line 148"/>
            <p:cNvSpPr>
              <a:spLocks noChangeShapeType="1"/>
            </p:cNvSpPr>
            <p:nvPr/>
          </p:nvSpPr>
          <p:spPr bwMode="auto">
            <a:xfrm flipH="1">
              <a:off x="2245" y="3022"/>
              <a:ext cx="272" cy="317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 type="triangle" w="med" len="med"/>
              <a:tailEnd type="none" w="lg" len="lg"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173" name="Line 149"/>
            <p:cNvSpPr>
              <a:spLocks noChangeShapeType="1"/>
            </p:cNvSpPr>
            <p:nvPr/>
          </p:nvSpPr>
          <p:spPr bwMode="auto">
            <a:xfrm>
              <a:off x="1890" y="3686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174" name="Line 150"/>
            <p:cNvSpPr>
              <a:spLocks noChangeShapeType="1"/>
            </p:cNvSpPr>
            <p:nvPr/>
          </p:nvSpPr>
          <p:spPr bwMode="auto">
            <a:xfrm flipV="1">
              <a:off x="1890" y="3446"/>
              <a:ext cx="28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175" name="Line 151"/>
            <p:cNvSpPr>
              <a:spLocks noChangeShapeType="1"/>
            </p:cNvSpPr>
            <p:nvPr/>
          </p:nvSpPr>
          <p:spPr bwMode="auto">
            <a:xfrm flipV="1">
              <a:off x="1794" y="3686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176" name="Oval 152"/>
            <p:cNvSpPr>
              <a:spLocks noChangeArrowheads="1"/>
            </p:cNvSpPr>
            <p:nvPr/>
          </p:nvSpPr>
          <p:spPr bwMode="auto">
            <a:xfrm>
              <a:off x="1842" y="3638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177" name="Oval 153"/>
            <p:cNvSpPr>
              <a:spLocks noChangeArrowheads="1"/>
            </p:cNvSpPr>
            <p:nvPr/>
          </p:nvSpPr>
          <p:spPr bwMode="auto">
            <a:xfrm>
              <a:off x="2130" y="3398"/>
              <a:ext cx="96" cy="96"/>
            </a:xfrm>
            <a:prstGeom prst="ellipse">
              <a:avLst/>
            </a:prstGeom>
            <a:solidFill>
              <a:srgbClr val="00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178" name="Oval 154"/>
            <p:cNvSpPr>
              <a:spLocks noChangeArrowheads="1"/>
            </p:cNvSpPr>
            <p:nvPr/>
          </p:nvSpPr>
          <p:spPr bwMode="auto">
            <a:xfrm>
              <a:off x="1746" y="3878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179" name="Oval 155"/>
            <p:cNvSpPr>
              <a:spLocks noChangeArrowheads="1"/>
            </p:cNvSpPr>
            <p:nvPr/>
          </p:nvSpPr>
          <p:spPr bwMode="auto">
            <a:xfrm>
              <a:off x="1901" y="4151"/>
              <a:ext cx="96" cy="96"/>
            </a:xfrm>
            <a:prstGeom prst="ellipse">
              <a:avLst/>
            </a:prstGeom>
            <a:solidFill>
              <a:srgbClr val="FF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180" name="Oval 156"/>
            <p:cNvSpPr>
              <a:spLocks noChangeArrowheads="1"/>
            </p:cNvSpPr>
            <p:nvPr/>
          </p:nvSpPr>
          <p:spPr bwMode="auto">
            <a:xfrm>
              <a:off x="1938" y="3878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181" name="Line 157"/>
            <p:cNvSpPr>
              <a:spLocks noChangeShapeType="1"/>
            </p:cNvSpPr>
            <p:nvPr/>
          </p:nvSpPr>
          <p:spPr bwMode="auto">
            <a:xfrm>
              <a:off x="2880" y="3022"/>
              <a:ext cx="136" cy="36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 type="triangle" w="med" len="med"/>
              <a:tailEnd type="none" w="lg" len="lg"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9" name="Group 158"/>
          <p:cNvGrpSpPr>
            <a:grpSpLocks/>
          </p:cNvGrpSpPr>
          <p:nvPr/>
        </p:nvGrpSpPr>
        <p:grpSpPr bwMode="auto">
          <a:xfrm>
            <a:off x="7451725" y="1125538"/>
            <a:ext cx="1584325" cy="1798637"/>
            <a:chOff x="4694" y="709"/>
            <a:chExt cx="998" cy="1133"/>
          </a:xfrm>
        </p:grpSpPr>
        <p:sp>
          <p:nvSpPr>
            <p:cNvPr id="257183" name="Line 159"/>
            <p:cNvSpPr>
              <a:spLocks noChangeShapeType="1"/>
            </p:cNvSpPr>
            <p:nvPr/>
          </p:nvSpPr>
          <p:spPr bwMode="auto">
            <a:xfrm flipH="1" flipV="1">
              <a:off x="5356" y="757"/>
              <a:ext cx="28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184" name="Line 160"/>
            <p:cNvSpPr>
              <a:spLocks noChangeShapeType="1"/>
            </p:cNvSpPr>
            <p:nvPr/>
          </p:nvSpPr>
          <p:spPr bwMode="auto">
            <a:xfrm flipV="1">
              <a:off x="5068" y="757"/>
              <a:ext cx="28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185" name="Line 161"/>
            <p:cNvSpPr>
              <a:spLocks noChangeShapeType="1"/>
            </p:cNvSpPr>
            <p:nvPr/>
          </p:nvSpPr>
          <p:spPr bwMode="auto">
            <a:xfrm flipH="1">
              <a:off x="5260" y="757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186" name="Oval 162"/>
            <p:cNvSpPr>
              <a:spLocks noChangeArrowheads="1"/>
            </p:cNvSpPr>
            <p:nvPr/>
          </p:nvSpPr>
          <p:spPr bwMode="auto">
            <a:xfrm>
              <a:off x="5020" y="949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187" name="Oval 163"/>
            <p:cNvSpPr>
              <a:spLocks noChangeArrowheads="1"/>
            </p:cNvSpPr>
            <p:nvPr/>
          </p:nvSpPr>
          <p:spPr bwMode="auto">
            <a:xfrm>
              <a:off x="5212" y="949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188" name="Line 164"/>
            <p:cNvSpPr>
              <a:spLocks noChangeShapeType="1"/>
            </p:cNvSpPr>
            <p:nvPr/>
          </p:nvSpPr>
          <p:spPr bwMode="auto">
            <a:xfrm flipH="1" flipV="1">
              <a:off x="5356" y="757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189" name="Oval 165"/>
            <p:cNvSpPr>
              <a:spLocks noChangeArrowheads="1"/>
            </p:cNvSpPr>
            <p:nvPr/>
          </p:nvSpPr>
          <p:spPr bwMode="auto">
            <a:xfrm>
              <a:off x="5596" y="949"/>
              <a:ext cx="96" cy="96"/>
            </a:xfrm>
            <a:prstGeom prst="ellipse">
              <a:avLst/>
            </a:prstGeom>
            <a:solidFill>
              <a:srgbClr val="FF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190" name="Oval 166"/>
            <p:cNvSpPr>
              <a:spLocks noChangeArrowheads="1"/>
            </p:cNvSpPr>
            <p:nvPr/>
          </p:nvSpPr>
          <p:spPr bwMode="auto">
            <a:xfrm>
              <a:off x="5308" y="709"/>
              <a:ext cx="96" cy="96"/>
            </a:xfrm>
            <a:prstGeom prst="ellipse">
              <a:avLst/>
            </a:prstGeom>
            <a:solidFill>
              <a:srgbClr val="00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191" name="Oval 167"/>
            <p:cNvSpPr>
              <a:spLocks noChangeArrowheads="1"/>
            </p:cNvSpPr>
            <p:nvPr/>
          </p:nvSpPr>
          <p:spPr bwMode="auto">
            <a:xfrm>
              <a:off x="5404" y="949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192" name="Line 168"/>
            <p:cNvSpPr>
              <a:spLocks noChangeShapeType="1"/>
            </p:cNvSpPr>
            <p:nvPr/>
          </p:nvSpPr>
          <p:spPr bwMode="auto">
            <a:xfrm flipV="1">
              <a:off x="4694" y="754"/>
              <a:ext cx="499" cy="227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 type="triangle" w="med" len="med"/>
              <a:tailEnd type="none" w="lg" len="lg"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193" name="Line 169"/>
            <p:cNvSpPr>
              <a:spLocks noChangeShapeType="1"/>
            </p:cNvSpPr>
            <p:nvPr/>
          </p:nvSpPr>
          <p:spPr bwMode="auto">
            <a:xfrm flipV="1">
              <a:off x="4740" y="1253"/>
              <a:ext cx="499" cy="0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 type="triangle" w="med" len="med"/>
              <a:tailEnd type="none" w="lg" len="lg"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194" name="Line 170"/>
            <p:cNvSpPr>
              <a:spLocks noChangeShapeType="1"/>
            </p:cNvSpPr>
            <p:nvPr/>
          </p:nvSpPr>
          <p:spPr bwMode="auto">
            <a:xfrm flipH="1" flipV="1">
              <a:off x="5495" y="1512"/>
              <a:ext cx="16" cy="28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195" name="Line 171"/>
            <p:cNvSpPr>
              <a:spLocks noChangeShapeType="1"/>
            </p:cNvSpPr>
            <p:nvPr/>
          </p:nvSpPr>
          <p:spPr bwMode="auto">
            <a:xfrm flipV="1">
              <a:off x="5114" y="1282"/>
              <a:ext cx="28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196" name="Line 172"/>
            <p:cNvSpPr>
              <a:spLocks noChangeShapeType="1"/>
            </p:cNvSpPr>
            <p:nvPr/>
          </p:nvSpPr>
          <p:spPr bwMode="auto">
            <a:xfrm flipH="1">
              <a:off x="5306" y="1282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197" name="Oval 173"/>
            <p:cNvSpPr>
              <a:spLocks noChangeArrowheads="1"/>
            </p:cNvSpPr>
            <p:nvPr/>
          </p:nvSpPr>
          <p:spPr bwMode="auto">
            <a:xfrm>
              <a:off x="5066" y="1474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198" name="Oval 174"/>
            <p:cNvSpPr>
              <a:spLocks noChangeArrowheads="1"/>
            </p:cNvSpPr>
            <p:nvPr/>
          </p:nvSpPr>
          <p:spPr bwMode="auto">
            <a:xfrm>
              <a:off x="5258" y="1474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199" name="Line 175"/>
            <p:cNvSpPr>
              <a:spLocks noChangeShapeType="1"/>
            </p:cNvSpPr>
            <p:nvPr/>
          </p:nvSpPr>
          <p:spPr bwMode="auto">
            <a:xfrm flipH="1" flipV="1">
              <a:off x="5402" y="1282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200" name="Oval 176"/>
            <p:cNvSpPr>
              <a:spLocks noChangeArrowheads="1"/>
            </p:cNvSpPr>
            <p:nvPr/>
          </p:nvSpPr>
          <p:spPr bwMode="auto">
            <a:xfrm>
              <a:off x="5465" y="1746"/>
              <a:ext cx="96" cy="96"/>
            </a:xfrm>
            <a:prstGeom prst="ellipse">
              <a:avLst/>
            </a:prstGeom>
            <a:solidFill>
              <a:srgbClr val="FF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201" name="Oval 177"/>
            <p:cNvSpPr>
              <a:spLocks noChangeArrowheads="1"/>
            </p:cNvSpPr>
            <p:nvPr/>
          </p:nvSpPr>
          <p:spPr bwMode="auto">
            <a:xfrm>
              <a:off x="5354" y="1234"/>
              <a:ext cx="96" cy="96"/>
            </a:xfrm>
            <a:prstGeom prst="ellipse">
              <a:avLst/>
            </a:prstGeom>
            <a:solidFill>
              <a:srgbClr val="00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202" name="Oval 178"/>
            <p:cNvSpPr>
              <a:spLocks noChangeArrowheads="1"/>
            </p:cNvSpPr>
            <p:nvPr/>
          </p:nvSpPr>
          <p:spPr bwMode="auto">
            <a:xfrm>
              <a:off x="5450" y="1474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10" name="Group 179"/>
          <p:cNvGrpSpPr>
            <a:grpSpLocks/>
          </p:cNvGrpSpPr>
          <p:nvPr/>
        </p:nvGrpSpPr>
        <p:grpSpPr bwMode="auto">
          <a:xfrm>
            <a:off x="7019925" y="3236913"/>
            <a:ext cx="1944688" cy="2792412"/>
            <a:chOff x="4422" y="2039"/>
            <a:chExt cx="1225" cy="1759"/>
          </a:xfrm>
        </p:grpSpPr>
        <p:sp>
          <p:nvSpPr>
            <p:cNvPr id="257204" name="Line 180"/>
            <p:cNvSpPr>
              <a:spLocks noChangeShapeType="1"/>
            </p:cNvSpPr>
            <p:nvPr/>
          </p:nvSpPr>
          <p:spPr bwMode="auto">
            <a:xfrm>
              <a:off x="5304" y="3172"/>
              <a:ext cx="143" cy="24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205" name="Oval 181"/>
            <p:cNvSpPr>
              <a:spLocks noChangeArrowheads="1"/>
            </p:cNvSpPr>
            <p:nvPr/>
          </p:nvSpPr>
          <p:spPr bwMode="auto">
            <a:xfrm>
              <a:off x="5396" y="3369"/>
              <a:ext cx="96" cy="96"/>
            </a:xfrm>
            <a:prstGeom prst="ellipse">
              <a:avLst/>
            </a:prstGeom>
            <a:solidFill>
              <a:srgbClr val="FF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206" name="Line 182"/>
            <p:cNvSpPr>
              <a:spLocks noChangeShapeType="1"/>
            </p:cNvSpPr>
            <p:nvPr/>
          </p:nvSpPr>
          <p:spPr bwMode="auto">
            <a:xfrm>
              <a:off x="5459" y="2593"/>
              <a:ext cx="143" cy="24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207" name="Line 183"/>
            <p:cNvSpPr>
              <a:spLocks noChangeShapeType="1"/>
            </p:cNvSpPr>
            <p:nvPr/>
          </p:nvSpPr>
          <p:spPr bwMode="auto">
            <a:xfrm>
              <a:off x="4649" y="2341"/>
              <a:ext cx="635" cy="499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 type="triangle" w="med" len="med"/>
              <a:tailEnd type="none" w="lg" len="lg"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208" name="Line 184"/>
            <p:cNvSpPr>
              <a:spLocks noChangeShapeType="1"/>
            </p:cNvSpPr>
            <p:nvPr/>
          </p:nvSpPr>
          <p:spPr bwMode="auto">
            <a:xfrm>
              <a:off x="4468" y="2614"/>
              <a:ext cx="272" cy="544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 type="triangle" w="med" len="med"/>
              <a:tailEnd type="none" w="lg" len="lg"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209" name="Line 185"/>
            <p:cNvSpPr>
              <a:spLocks noChangeShapeType="1"/>
            </p:cNvSpPr>
            <p:nvPr/>
          </p:nvSpPr>
          <p:spPr bwMode="auto">
            <a:xfrm flipV="1">
              <a:off x="4740" y="2069"/>
              <a:ext cx="726" cy="46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 type="triangle" w="med" len="med"/>
              <a:tailEnd type="none" w="lg" len="lg"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210" name="Line 186"/>
            <p:cNvSpPr>
              <a:spLocks noChangeShapeType="1"/>
            </p:cNvSpPr>
            <p:nvPr/>
          </p:nvSpPr>
          <p:spPr bwMode="auto">
            <a:xfrm flipV="1">
              <a:off x="5311" y="2087"/>
              <a:ext cx="28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211" name="Line 187"/>
            <p:cNvSpPr>
              <a:spLocks noChangeShapeType="1"/>
            </p:cNvSpPr>
            <p:nvPr/>
          </p:nvSpPr>
          <p:spPr bwMode="auto">
            <a:xfrm flipH="1">
              <a:off x="5503" y="2087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212" name="Oval 188"/>
            <p:cNvSpPr>
              <a:spLocks noChangeArrowheads="1"/>
            </p:cNvSpPr>
            <p:nvPr/>
          </p:nvSpPr>
          <p:spPr bwMode="auto">
            <a:xfrm>
              <a:off x="5263" y="2279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213" name="Line 189"/>
            <p:cNvSpPr>
              <a:spLocks noChangeShapeType="1"/>
            </p:cNvSpPr>
            <p:nvPr/>
          </p:nvSpPr>
          <p:spPr bwMode="auto">
            <a:xfrm flipH="1">
              <a:off x="5455" y="2327"/>
              <a:ext cx="4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214" name="Oval 190"/>
            <p:cNvSpPr>
              <a:spLocks noChangeArrowheads="1"/>
            </p:cNvSpPr>
            <p:nvPr/>
          </p:nvSpPr>
          <p:spPr bwMode="auto">
            <a:xfrm>
              <a:off x="5455" y="2279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215" name="Oval 191"/>
            <p:cNvSpPr>
              <a:spLocks noChangeArrowheads="1"/>
            </p:cNvSpPr>
            <p:nvPr/>
          </p:nvSpPr>
          <p:spPr bwMode="auto">
            <a:xfrm>
              <a:off x="5415" y="2538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216" name="Oval 192"/>
            <p:cNvSpPr>
              <a:spLocks noChangeArrowheads="1"/>
            </p:cNvSpPr>
            <p:nvPr/>
          </p:nvSpPr>
          <p:spPr bwMode="auto">
            <a:xfrm>
              <a:off x="5551" y="2790"/>
              <a:ext cx="96" cy="96"/>
            </a:xfrm>
            <a:prstGeom prst="ellipse">
              <a:avLst/>
            </a:prstGeom>
            <a:solidFill>
              <a:srgbClr val="FF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217" name="Oval 193"/>
            <p:cNvSpPr>
              <a:spLocks noChangeArrowheads="1"/>
            </p:cNvSpPr>
            <p:nvPr/>
          </p:nvSpPr>
          <p:spPr bwMode="auto">
            <a:xfrm>
              <a:off x="5551" y="2039"/>
              <a:ext cx="96" cy="96"/>
            </a:xfrm>
            <a:prstGeom prst="ellipse">
              <a:avLst/>
            </a:prstGeom>
            <a:solidFill>
              <a:srgbClr val="00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218" name="Line 194"/>
            <p:cNvSpPr>
              <a:spLocks noChangeShapeType="1"/>
            </p:cNvSpPr>
            <p:nvPr/>
          </p:nvSpPr>
          <p:spPr bwMode="auto">
            <a:xfrm flipV="1">
              <a:off x="5105" y="2934"/>
              <a:ext cx="28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219" name="Line 195"/>
            <p:cNvSpPr>
              <a:spLocks noChangeShapeType="1"/>
            </p:cNvSpPr>
            <p:nvPr/>
          </p:nvSpPr>
          <p:spPr bwMode="auto">
            <a:xfrm flipH="1">
              <a:off x="5297" y="2934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220" name="Oval 196"/>
            <p:cNvSpPr>
              <a:spLocks noChangeArrowheads="1"/>
            </p:cNvSpPr>
            <p:nvPr/>
          </p:nvSpPr>
          <p:spPr bwMode="auto">
            <a:xfrm>
              <a:off x="5057" y="3126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221" name="Line 197"/>
            <p:cNvSpPr>
              <a:spLocks noChangeShapeType="1"/>
            </p:cNvSpPr>
            <p:nvPr/>
          </p:nvSpPr>
          <p:spPr bwMode="auto">
            <a:xfrm flipH="1">
              <a:off x="5249" y="3174"/>
              <a:ext cx="4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222" name="Oval 198"/>
            <p:cNvSpPr>
              <a:spLocks noChangeArrowheads="1"/>
            </p:cNvSpPr>
            <p:nvPr/>
          </p:nvSpPr>
          <p:spPr bwMode="auto">
            <a:xfrm>
              <a:off x="5249" y="3126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223" name="Oval 199"/>
            <p:cNvSpPr>
              <a:spLocks noChangeArrowheads="1"/>
            </p:cNvSpPr>
            <p:nvPr/>
          </p:nvSpPr>
          <p:spPr bwMode="auto">
            <a:xfrm>
              <a:off x="5209" y="3385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224" name="Oval 200"/>
            <p:cNvSpPr>
              <a:spLocks noChangeArrowheads="1"/>
            </p:cNvSpPr>
            <p:nvPr/>
          </p:nvSpPr>
          <p:spPr bwMode="auto">
            <a:xfrm>
              <a:off x="5345" y="2886"/>
              <a:ext cx="96" cy="96"/>
            </a:xfrm>
            <a:prstGeom prst="ellipse">
              <a:avLst/>
            </a:prstGeom>
            <a:solidFill>
              <a:srgbClr val="00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225" name="Line 201"/>
            <p:cNvSpPr>
              <a:spLocks noChangeShapeType="1"/>
            </p:cNvSpPr>
            <p:nvPr/>
          </p:nvSpPr>
          <p:spPr bwMode="auto">
            <a:xfrm>
              <a:off x="4759" y="3259"/>
              <a:ext cx="117" cy="2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226" name="Oval 202"/>
            <p:cNvSpPr>
              <a:spLocks noChangeArrowheads="1"/>
            </p:cNvSpPr>
            <p:nvPr/>
          </p:nvSpPr>
          <p:spPr bwMode="auto">
            <a:xfrm>
              <a:off x="4811" y="3456"/>
              <a:ext cx="96" cy="96"/>
            </a:xfrm>
            <a:prstGeom prst="ellipse">
              <a:avLst/>
            </a:prstGeom>
            <a:solidFill>
              <a:srgbClr val="FF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227" name="Line 203"/>
            <p:cNvSpPr>
              <a:spLocks noChangeShapeType="1"/>
            </p:cNvSpPr>
            <p:nvPr/>
          </p:nvSpPr>
          <p:spPr bwMode="auto">
            <a:xfrm flipV="1">
              <a:off x="4470" y="3251"/>
              <a:ext cx="28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228" name="Line 204"/>
            <p:cNvSpPr>
              <a:spLocks noChangeShapeType="1"/>
            </p:cNvSpPr>
            <p:nvPr/>
          </p:nvSpPr>
          <p:spPr bwMode="auto">
            <a:xfrm flipH="1">
              <a:off x="4662" y="3251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229" name="Oval 205"/>
            <p:cNvSpPr>
              <a:spLocks noChangeArrowheads="1"/>
            </p:cNvSpPr>
            <p:nvPr/>
          </p:nvSpPr>
          <p:spPr bwMode="auto">
            <a:xfrm>
              <a:off x="4422" y="3443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230" name="Line 206"/>
            <p:cNvSpPr>
              <a:spLocks noChangeShapeType="1"/>
            </p:cNvSpPr>
            <p:nvPr/>
          </p:nvSpPr>
          <p:spPr bwMode="auto">
            <a:xfrm flipH="1">
              <a:off x="4614" y="3491"/>
              <a:ext cx="4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231" name="Oval 207"/>
            <p:cNvSpPr>
              <a:spLocks noChangeArrowheads="1"/>
            </p:cNvSpPr>
            <p:nvPr/>
          </p:nvSpPr>
          <p:spPr bwMode="auto">
            <a:xfrm>
              <a:off x="4614" y="3443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232" name="Oval 208"/>
            <p:cNvSpPr>
              <a:spLocks noChangeArrowheads="1"/>
            </p:cNvSpPr>
            <p:nvPr/>
          </p:nvSpPr>
          <p:spPr bwMode="auto">
            <a:xfrm>
              <a:off x="4574" y="3702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7233" name="Oval 209"/>
            <p:cNvSpPr>
              <a:spLocks noChangeArrowheads="1"/>
            </p:cNvSpPr>
            <p:nvPr/>
          </p:nvSpPr>
          <p:spPr bwMode="auto">
            <a:xfrm>
              <a:off x="4710" y="3203"/>
              <a:ext cx="96" cy="96"/>
            </a:xfrm>
            <a:prstGeom prst="ellipse">
              <a:avLst/>
            </a:prstGeom>
            <a:solidFill>
              <a:srgbClr val="00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032255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Delay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196975"/>
            <a:ext cx="8208963" cy="53276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#solutions to an enumeration problem is hard to be computed, without executing the enumeration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</a:t>
            </a:r>
            <a:r>
              <a:rPr lang="en-US" altLang="ja-JP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the input size is always clear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we can quit if we confirm that it takes long time, but in such case we want to take many solutions earlier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Thus, the maximum computation time between two output solutions is called </a:t>
            </a:r>
            <a:r>
              <a:rPr lang="en-US" altLang="ja-JP" sz="2400" b="1" dirty="0" smtClean="0">
                <a:solidFill>
                  <a:srgbClr val="006600"/>
                </a:solidFill>
              </a:rPr>
              <a:t>delay</a:t>
            </a:r>
            <a:r>
              <a:rPr lang="en-US" altLang="ja-JP" sz="2400" dirty="0" smtClean="0"/>
              <a:t>, and used as an evaluation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dirty="0"/>
              <a:t> </a:t>
            </a:r>
            <a:r>
              <a:rPr lang="en-US" altLang="ja-JP" sz="2400" dirty="0" smtClean="0"/>
              <a:t>if delay is small, we get many solutions quickly from the start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An algorithm </a:t>
            </a:r>
            <a:r>
              <a:rPr lang="en-US" altLang="ja-JP" sz="2400" dirty="0"/>
              <a:t>is called </a:t>
            </a:r>
            <a:r>
              <a:rPr lang="en-US" altLang="ja-JP" sz="2400" b="1" dirty="0">
                <a:solidFill>
                  <a:srgbClr val="006600"/>
                </a:solidFill>
              </a:rPr>
              <a:t>polynomial </a:t>
            </a:r>
            <a:r>
              <a:rPr lang="en-US" altLang="ja-JP" sz="2400" b="1" dirty="0" smtClean="0">
                <a:solidFill>
                  <a:srgbClr val="006600"/>
                </a:solidFill>
              </a:rPr>
              <a:t>delay</a:t>
            </a:r>
            <a:r>
              <a:rPr lang="en-US" altLang="ja-JP" sz="2400" dirty="0"/>
              <a:t> </a:t>
            </a:r>
            <a:r>
              <a:rPr lang="en-US" altLang="ja-JP" sz="2400" dirty="0" smtClean="0"/>
              <a:t>if delay is polynomial in the input size, and the </a:t>
            </a:r>
            <a:r>
              <a:rPr lang="en-US" altLang="ja-JP" sz="2400" b="1" dirty="0" smtClean="0">
                <a:solidFill>
                  <a:srgbClr val="006600"/>
                </a:solidFill>
              </a:rPr>
              <a:t>incremental polynomial </a:t>
            </a:r>
            <a:r>
              <a:rPr lang="en-US" altLang="ja-JP" sz="2400" dirty="0" smtClean="0"/>
              <a:t>if the delay is polynomial in the input size of #solutions already found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MS UI Gothic" pitchFamily="50" charset="-128"/>
              </a:rPr>
              <a:t>Finding Children</a:t>
            </a:r>
            <a:endParaRPr lang="en-US" altLang="ja-JP" sz="3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ea typeface="MS UI Gothic" pitchFamily="50" charset="-128"/>
            </a:endParaRPr>
          </a:p>
        </p:txBody>
      </p:sp>
      <p:sp>
        <p:nvSpPr>
          <p:cNvPr id="260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4172" y="980728"/>
            <a:ext cx="8496300" cy="1800200"/>
          </a:xfrm>
        </p:spPr>
        <p:txBody>
          <a:bodyPr/>
          <a:lstStyle/>
          <a:p>
            <a:pPr algn="l"/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• </a:t>
            </a:r>
            <a:r>
              <a:rPr lang="en-US" altLang="ja-JP" sz="2400" dirty="0" smtClean="0"/>
              <a:t>For an ordered tree T, we can obtain its children by adding a vertex so that the vertex has the largest index</a:t>
            </a:r>
          </a:p>
          <a:p>
            <a:pPr algn="l"/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  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 </a:t>
            </a:r>
            <a:r>
              <a:rPr lang="en-US" altLang="ja-JP" sz="2400" dirty="0" smtClean="0"/>
              <a:t>add to right-hand of</a:t>
            </a:r>
          </a:p>
          <a:p>
            <a:pPr algn="l"/>
            <a:r>
              <a:rPr lang="en-US" altLang="ja-JP" sz="2400" dirty="0" smtClean="0"/>
              <a:t> the rightmost path</a:t>
            </a:r>
          </a:p>
          <a:p>
            <a:pPr algn="l"/>
            <a:endParaRPr lang="en-US" altLang="ja-JP" sz="2400" dirty="0" smtClean="0"/>
          </a:p>
        </p:txBody>
      </p:sp>
      <p:sp>
        <p:nvSpPr>
          <p:cNvPr id="260106" name="Line 10"/>
          <p:cNvSpPr>
            <a:spLocks noChangeShapeType="1"/>
          </p:cNvSpPr>
          <p:nvPr/>
        </p:nvSpPr>
        <p:spPr bwMode="auto">
          <a:xfrm flipH="1" flipV="1">
            <a:off x="5278665" y="2708920"/>
            <a:ext cx="228600" cy="53340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60126" name="Line 30"/>
          <p:cNvSpPr>
            <a:spLocks noChangeShapeType="1"/>
          </p:cNvSpPr>
          <p:nvPr/>
        </p:nvSpPr>
        <p:spPr bwMode="auto">
          <a:xfrm flipV="1">
            <a:off x="4669065" y="2175520"/>
            <a:ext cx="304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60127" name="Line 31"/>
          <p:cNvSpPr>
            <a:spLocks noChangeShapeType="1"/>
          </p:cNvSpPr>
          <p:nvPr/>
        </p:nvSpPr>
        <p:spPr bwMode="auto">
          <a:xfrm>
            <a:off x="4973865" y="2175520"/>
            <a:ext cx="304800" cy="53340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60128" name="Line 32"/>
          <p:cNvSpPr>
            <a:spLocks noChangeShapeType="1"/>
          </p:cNvSpPr>
          <p:nvPr/>
        </p:nvSpPr>
        <p:spPr bwMode="auto">
          <a:xfrm flipV="1">
            <a:off x="4440465" y="270892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60129" name="Line 33"/>
          <p:cNvSpPr>
            <a:spLocks noChangeShapeType="1"/>
          </p:cNvSpPr>
          <p:nvPr/>
        </p:nvSpPr>
        <p:spPr bwMode="auto">
          <a:xfrm flipH="1" flipV="1">
            <a:off x="4669065" y="2708920"/>
            <a:ext cx="152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60130" name="Oval 34"/>
          <p:cNvSpPr>
            <a:spLocks noChangeArrowheads="1"/>
          </p:cNvSpPr>
          <p:nvPr/>
        </p:nvSpPr>
        <p:spPr bwMode="auto">
          <a:xfrm>
            <a:off x="4897665" y="2099320"/>
            <a:ext cx="152400" cy="152400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60131" name="Oval 35"/>
          <p:cNvSpPr>
            <a:spLocks noChangeArrowheads="1"/>
          </p:cNvSpPr>
          <p:nvPr/>
        </p:nvSpPr>
        <p:spPr bwMode="auto">
          <a:xfrm>
            <a:off x="4592865" y="263272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60132" name="Line 36"/>
          <p:cNvSpPr>
            <a:spLocks noChangeShapeType="1"/>
          </p:cNvSpPr>
          <p:nvPr/>
        </p:nvSpPr>
        <p:spPr bwMode="auto">
          <a:xfrm flipH="1">
            <a:off x="5126265" y="2708920"/>
            <a:ext cx="152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60133" name="Oval 37"/>
          <p:cNvSpPr>
            <a:spLocks noChangeArrowheads="1"/>
          </p:cNvSpPr>
          <p:nvPr/>
        </p:nvSpPr>
        <p:spPr bwMode="auto">
          <a:xfrm>
            <a:off x="5202465" y="263272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60134" name="Line 38"/>
          <p:cNvSpPr>
            <a:spLocks noChangeShapeType="1"/>
          </p:cNvSpPr>
          <p:nvPr/>
        </p:nvSpPr>
        <p:spPr bwMode="auto">
          <a:xfrm flipV="1">
            <a:off x="4211865" y="324232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60135" name="Line 39"/>
          <p:cNvSpPr>
            <a:spLocks noChangeShapeType="1"/>
          </p:cNvSpPr>
          <p:nvPr/>
        </p:nvSpPr>
        <p:spPr bwMode="auto">
          <a:xfrm flipH="1" flipV="1">
            <a:off x="4440465" y="324232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60136" name="Oval 40"/>
          <p:cNvSpPr>
            <a:spLocks noChangeArrowheads="1"/>
          </p:cNvSpPr>
          <p:nvPr/>
        </p:nvSpPr>
        <p:spPr bwMode="auto">
          <a:xfrm>
            <a:off x="4592865" y="369952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60137" name="Oval 41"/>
          <p:cNvSpPr>
            <a:spLocks noChangeArrowheads="1"/>
          </p:cNvSpPr>
          <p:nvPr/>
        </p:nvSpPr>
        <p:spPr bwMode="auto">
          <a:xfrm>
            <a:off x="4135665" y="369952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60138" name="Oval 42"/>
          <p:cNvSpPr>
            <a:spLocks noChangeArrowheads="1"/>
          </p:cNvSpPr>
          <p:nvPr/>
        </p:nvSpPr>
        <p:spPr bwMode="auto">
          <a:xfrm>
            <a:off x="4364265" y="316612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60140" name="Text Box 44"/>
          <p:cNvSpPr txBox="1">
            <a:spLocks noChangeArrowheads="1"/>
          </p:cNvSpPr>
          <p:nvPr/>
        </p:nvSpPr>
        <p:spPr bwMode="auto">
          <a:xfrm>
            <a:off x="3770540" y="2043757"/>
            <a:ext cx="944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ja-JP" sz="2400">
                <a:solidFill>
                  <a:schemeClr val="accent2"/>
                </a:solidFill>
              </a:rPr>
              <a:t>parent</a:t>
            </a:r>
          </a:p>
        </p:txBody>
      </p:sp>
      <p:sp>
        <p:nvSpPr>
          <p:cNvPr id="260141" name="Line 45"/>
          <p:cNvSpPr>
            <a:spLocks noChangeShapeType="1"/>
          </p:cNvSpPr>
          <p:nvPr/>
        </p:nvSpPr>
        <p:spPr bwMode="auto">
          <a:xfrm flipH="1">
            <a:off x="4973865" y="3242320"/>
            <a:ext cx="152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60142" name="Oval 46"/>
          <p:cNvSpPr>
            <a:spLocks noChangeArrowheads="1"/>
          </p:cNvSpPr>
          <p:nvPr/>
        </p:nvSpPr>
        <p:spPr bwMode="auto">
          <a:xfrm>
            <a:off x="4897665" y="369952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60146" name="Oval 50"/>
          <p:cNvSpPr>
            <a:spLocks noChangeArrowheads="1"/>
          </p:cNvSpPr>
          <p:nvPr/>
        </p:nvSpPr>
        <p:spPr bwMode="auto">
          <a:xfrm>
            <a:off x="5050065" y="316612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60161" name="Oval 65"/>
          <p:cNvSpPr>
            <a:spLocks noChangeArrowheads="1"/>
          </p:cNvSpPr>
          <p:nvPr/>
        </p:nvSpPr>
        <p:spPr bwMode="auto">
          <a:xfrm>
            <a:off x="5431065" y="3166120"/>
            <a:ext cx="152400" cy="152400"/>
          </a:xfrm>
          <a:prstGeom prst="ellipse">
            <a:avLst/>
          </a:prstGeom>
          <a:solidFill>
            <a:srgbClr val="FF00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60162" name="Oval 66"/>
          <p:cNvSpPr>
            <a:spLocks noChangeArrowheads="1"/>
          </p:cNvSpPr>
          <p:nvPr/>
        </p:nvSpPr>
        <p:spPr bwMode="auto">
          <a:xfrm>
            <a:off x="4745265" y="316612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136" name="グループ化 135"/>
          <p:cNvGrpSpPr/>
          <p:nvPr/>
        </p:nvGrpSpPr>
        <p:grpSpPr>
          <a:xfrm>
            <a:off x="251520" y="4070137"/>
            <a:ext cx="2762142" cy="2527215"/>
            <a:chOff x="251520" y="4070137"/>
            <a:chExt cx="2762142" cy="2527215"/>
          </a:xfrm>
        </p:grpSpPr>
        <p:sp>
          <p:nvSpPr>
            <p:cNvPr id="260107" name="Line 11"/>
            <p:cNvSpPr>
              <a:spLocks noChangeShapeType="1"/>
            </p:cNvSpPr>
            <p:nvPr/>
          </p:nvSpPr>
          <p:spPr bwMode="auto">
            <a:xfrm flipH="1" flipV="1">
              <a:off x="1898576" y="4776663"/>
              <a:ext cx="228600" cy="533400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 sz="2400"/>
            </a:p>
          </p:txBody>
        </p:sp>
        <p:sp>
          <p:nvSpPr>
            <p:cNvPr id="260108" name="Line 12"/>
            <p:cNvSpPr>
              <a:spLocks noChangeShapeType="1"/>
            </p:cNvSpPr>
            <p:nvPr/>
          </p:nvSpPr>
          <p:spPr bwMode="auto">
            <a:xfrm flipH="1" flipV="1">
              <a:off x="1593776" y="4243263"/>
              <a:ext cx="8382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 sz="2400"/>
            </a:p>
          </p:txBody>
        </p:sp>
        <p:sp>
          <p:nvSpPr>
            <p:cNvPr id="260109" name="Oval 13"/>
            <p:cNvSpPr>
              <a:spLocks noChangeArrowheads="1"/>
            </p:cNvSpPr>
            <p:nvPr/>
          </p:nvSpPr>
          <p:spPr bwMode="auto">
            <a:xfrm>
              <a:off x="2050976" y="5233863"/>
              <a:ext cx="152400" cy="152400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 sz="2400"/>
            </a:p>
          </p:txBody>
        </p:sp>
        <p:sp>
          <p:nvSpPr>
            <p:cNvPr id="260111" name="Line 15"/>
            <p:cNvSpPr>
              <a:spLocks noChangeShapeType="1"/>
            </p:cNvSpPr>
            <p:nvPr/>
          </p:nvSpPr>
          <p:spPr bwMode="auto">
            <a:xfrm flipV="1">
              <a:off x="1288976" y="4243263"/>
              <a:ext cx="3048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 sz="2400"/>
            </a:p>
          </p:txBody>
        </p:sp>
        <p:sp>
          <p:nvSpPr>
            <p:cNvPr id="260112" name="Line 16"/>
            <p:cNvSpPr>
              <a:spLocks noChangeShapeType="1"/>
            </p:cNvSpPr>
            <p:nvPr/>
          </p:nvSpPr>
          <p:spPr bwMode="auto">
            <a:xfrm>
              <a:off x="1593776" y="4243263"/>
              <a:ext cx="304800" cy="533400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 sz="2400"/>
            </a:p>
          </p:txBody>
        </p:sp>
        <p:sp>
          <p:nvSpPr>
            <p:cNvPr id="260113" name="Line 17"/>
            <p:cNvSpPr>
              <a:spLocks noChangeShapeType="1"/>
            </p:cNvSpPr>
            <p:nvPr/>
          </p:nvSpPr>
          <p:spPr bwMode="auto">
            <a:xfrm flipV="1">
              <a:off x="1060376" y="4776663"/>
              <a:ext cx="2286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 sz="2400"/>
            </a:p>
          </p:txBody>
        </p:sp>
        <p:sp>
          <p:nvSpPr>
            <p:cNvPr id="260114" name="Line 18"/>
            <p:cNvSpPr>
              <a:spLocks noChangeShapeType="1"/>
            </p:cNvSpPr>
            <p:nvPr/>
          </p:nvSpPr>
          <p:spPr bwMode="auto">
            <a:xfrm flipH="1" flipV="1">
              <a:off x="1288976" y="4776663"/>
              <a:ext cx="1524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 sz="2400"/>
            </a:p>
          </p:txBody>
        </p:sp>
        <p:sp>
          <p:nvSpPr>
            <p:cNvPr id="260115" name="Oval 19"/>
            <p:cNvSpPr>
              <a:spLocks noChangeArrowheads="1"/>
            </p:cNvSpPr>
            <p:nvPr/>
          </p:nvSpPr>
          <p:spPr bwMode="auto">
            <a:xfrm>
              <a:off x="1365176" y="5233863"/>
              <a:ext cx="152400" cy="152400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 sz="2400"/>
            </a:p>
          </p:txBody>
        </p:sp>
        <p:sp>
          <p:nvSpPr>
            <p:cNvPr id="260116" name="Oval 20"/>
            <p:cNvSpPr>
              <a:spLocks noChangeArrowheads="1"/>
            </p:cNvSpPr>
            <p:nvPr/>
          </p:nvSpPr>
          <p:spPr bwMode="auto">
            <a:xfrm>
              <a:off x="1517576" y="4167063"/>
              <a:ext cx="152400" cy="152400"/>
            </a:xfrm>
            <a:prstGeom prst="ellipse">
              <a:avLst/>
            </a:prstGeom>
            <a:solidFill>
              <a:srgbClr val="00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 sz="2400"/>
            </a:p>
          </p:txBody>
        </p:sp>
        <p:sp>
          <p:nvSpPr>
            <p:cNvPr id="260117" name="Oval 21"/>
            <p:cNvSpPr>
              <a:spLocks noChangeArrowheads="1"/>
            </p:cNvSpPr>
            <p:nvPr/>
          </p:nvSpPr>
          <p:spPr bwMode="auto">
            <a:xfrm>
              <a:off x="1212776" y="4700463"/>
              <a:ext cx="152400" cy="152400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 sz="2400"/>
            </a:p>
          </p:txBody>
        </p:sp>
        <p:sp>
          <p:nvSpPr>
            <p:cNvPr id="260118" name="Line 22"/>
            <p:cNvSpPr>
              <a:spLocks noChangeShapeType="1"/>
            </p:cNvSpPr>
            <p:nvPr/>
          </p:nvSpPr>
          <p:spPr bwMode="auto">
            <a:xfrm flipH="1">
              <a:off x="1746176" y="4776663"/>
              <a:ext cx="1524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 sz="2400"/>
            </a:p>
          </p:txBody>
        </p:sp>
        <p:sp>
          <p:nvSpPr>
            <p:cNvPr id="260119" name="Oval 23"/>
            <p:cNvSpPr>
              <a:spLocks noChangeArrowheads="1"/>
            </p:cNvSpPr>
            <p:nvPr/>
          </p:nvSpPr>
          <p:spPr bwMode="auto">
            <a:xfrm>
              <a:off x="1822376" y="4700463"/>
              <a:ext cx="152400" cy="152400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 sz="2400"/>
            </a:p>
          </p:txBody>
        </p:sp>
        <p:sp>
          <p:nvSpPr>
            <p:cNvPr id="260120" name="Line 24"/>
            <p:cNvSpPr>
              <a:spLocks noChangeShapeType="1"/>
            </p:cNvSpPr>
            <p:nvPr/>
          </p:nvSpPr>
          <p:spPr bwMode="auto">
            <a:xfrm flipV="1">
              <a:off x="831776" y="5310063"/>
              <a:ext cx="2286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 sz="2400"/>
            </a:p>
          </p:txBody>
        </p:sp>
        <p:sp>
          <p:nvSpPr>
            <p:cNvPr id="260121" name="Line 25"/>
            <p:cNvSpPr>
              <a:spLocks noChangeShapeType="1"/>
            </p:cNvSpPr>
            <p:nvPr/>
          </p:nvSpPr>
          <p:spPr bwMode="auto">
            <a:xfrm flipH="1" flipV="1">
              <a:off x="1060376" y="5310063"/>
              <a:ext cx="2286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 sz="2400"/>
            </a:p>
          </p:txBody>
        </p:sp>
        <p:sp>
          <p:nvSpPr>
            <p:cNvPr id="260122" name="Oval 26"/>
            <p:cNvSpPr>
              <a:spLocks noChangeArrowheads="1"/>
            </p:cNvSpPr>
            <p:nvPr/>
          </p:nvSpPr>
          <p:spPr bwMode="auto">
            <a:xfrm>
              <a:off x="1212776" y="5767263"/>
              <a:ext cx="152400" cy="152400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 sz="2400"/>
            </a:p>
          </p:txBody>
        </p:sp>
        <p:sp>
          <p:nvSpPr>
            <p:cNvPr id="260123" name="Oval 27"/>
            <p:cNvSpPr>
              <a:spLocks noChangeArrowheads="1"/>
            </p:cNvSpPr>
            <p:nvPr/>
          </p:nvSpPr>
          <p:spPr bwMode="auto">
            <a:xfrm>
              <a:off x="755576" y="5767263"/>
              <a:ext cx="152400" cy="152400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 sz="2400"/>
            </a:p>
          </p:txBody>
        </p:sp>
        <p:sp>
          <p:nvSpPr>
            <p:cNvPr id="260124" name="Oval 28"/>
            <p:cNvSpPr>
              <a:spLocks noChangeArrowheads="1"/>
            </p:cNvSpPr>
            <p:nvPr/>
          </p:nvSpPr>
          <p:spPr bwMode="auto">
            <a:xfrm>
              <a:off x="984176" y="5233863"/>
              <a:ext cx="152400" cy="152400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 sz="2400"/>
            </a:p>
          </p:txBody>
        </p:sp>
        <p:sp>
          <p:nvSpPr>
            <p:cNvPr id="260125" name="Oval 29"/>
            <p:cNvSpPr>
              <a:spLocks noChangeArrowheads="1"/>
            </p:cNvSpPr>
            <p:nvPr/>
          </p:nvSpPr>
          <p:spPr bwMode="auto">
            <a:xfrm>
              <a:off x="2355776" y="4700463"/>
              <a:ext cx="152400" cy="152400"/>
            </a:xfrm>
            <a:prstGeom prst="ellipse">
              <a:avLst/>
            </a:prstGeom>
            <a:solidFill>
              <a:srgbClr val="FF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 sz="2400"/>
            </a:p>
          </p:txBody>
        </p:sp>
        <p:sp>
          <p:nvSpPr>
            <p:cNvPr id="260143" name="Line 47"/>
            <p:cNvSpPr>
              <a:spLocks noChangeShapeType="1"/>
            </p:cNvSpPr>
            <p:nvPr/>
          </p:nvSpPr>
          <p:spPr bwMode="auto">
            <a:xfrm flipH="1">
              <a:off x="1593776" y="5310063"/>
              <a:ext cx="1524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 sz="2400"/>
            </a:p>
          </p:txBody>
        </p:sp>
        <p:sp>
          <p:nvSpPr>
            <p:cNvPr id="260144" name="Oval 48"/>
            <p:cNvSpPr>
              <a:spLocks noChangeArrowheads="1"/>
            </p:cNvSpPr>
            <p:nvPr/>
          </p:nvSpPr>
          <p:spPr bwMode="auto">
            <a:xfrm>
              <a:off x="1517576" y="5767263"/>
              <a:ext cx="152400" cy="152400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 sz="2400"/>
            </a:p>
          </p:txBody>
        </p:sp>
        <p:sp>
          <p:nvSpPr>
            <p:cNvPr id="260145" name="Oval 49"/>
            <p:cNvSpPr>
              <a:spLocks noChangeArrowheads="1"/>
            </p:cNvSpPr>
            <p:nvPr/>
          </p:nvSpPr>
          <p:spPr bwMode="auto">
            <a:xfrm>
              <a:off x="1669976" y="5233863"/>
              <a:ext cx="152400" cy="152400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 sz="2400"/>
            </a:p>
          </p:txBody>
        </p:sp>
        <p:sp>
          <p:nvSpPr>
            <p:cNvPr id="82" name="右矢印 81"/>
            <p:cNvSpPr/>
            <p:nvPr/>
          </p:nvSpPr>
          <p:spPr bwMode="auto">
            <a:xfrm rot="7881831">
              <a:off x="2617618" y="4106141"/>
              <a:ext cx="432048" cy="360040"/>
            </a:xfrm>
            <a:prstGeom prst="rightArrow">
              <a:avLst/>
            </a:prstGeom>
            <a:solidFill>
              <a:srgbClr val="FFC000"/>
            </a:solidFill>
            <a:ln w="19050" cap="flat" cmpd="thickThin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86" name="正方形/長方形 85"/>
            <p:cNvSpPr/>
            <p:nvPr/>
          </p:nvSpPr>
          <p:spPr>
            <a:xfrm>
              <a:off x="251520" y="6135687"/>
              <a:ext cx="2723823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2400" dirty="0" smtClean="0"/>
                <a:t>0,1,2,3,3,2,1,2,3,2,</a:t>
              </a:r>
              <a:r>
                <a:rPr lang="ja-JP" altLang="en-US" sz="24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1</a:t>
              </a:r>
              <a:r>
                <a:rPr lang="ja-JP" altLang="en-US" sz="2400" dirty="0" smtClean="0"/>
                <a:t> </a:t>
              </a:r>
              <a:endParaRPr lang="ja-JP" altLang="en-US" sz="2400" dirty="0"/>
            </a:p>
          </p:txBody>
        </p:sp>
      </p:grpSp>
      <p:sp>
        <p:nvSpPr>
          <p:cNvPr id="87" name="正方形/長方形 86"/>
          <p:cNvSpPr/>
          <p:nvPr/>
        </p:nvSpPr>
        <p:spPr>
          <a:xfrm>
            <a:off x="5391378" y="2319263"/>
            <a:ext cx="24929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 smtClean="0"/>
              <a:t>0,1,2,3,3,2,1,2,3,</a:t>
            </a:r>
            <a:r>
              <a:rPr lang="ja-JP" altLang="en-US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  <a:r>
              <a:rPr lang="ja-JP" altLang="en-US" sz="2400" dirty="0" smtClean="0"/>
              <a:t> </a:t>
            </a:r>
            <a:endParaRPr lang="ja-JP" altLang="en-US" sz="2400" dirty="0"/>
          </a:p>
        </p:txBody>
      </p:sp>
      <p:grpSp>
        <p:nvGrpSpPr>
          <p:cNvPr id="138" name="グループ化 137"/>
          <p:cNvGrpSpPr/>
          <p:nvPr/>
        </p:nvGrpSpPr>
        <p:grpSpPr>
          <a:xfrm>
            <a:off x="6372200" y="3496816"/>
            <a:ext cx="2723823" cy="2482081"/>
            <a:chOff x="6372200" y="3496816"/>
            <a:chExt cx="2723823" cy="2482081"/>
          </a:xfrm>
        </p:grpSpPr>
        <p:sp>
          <p:nvSpPr>
            <p:cNvPr id="110" name="Line 11"/>
            <p:cNvSpPr>
              <a:spLocks noChangeShapeType="1"/>
            </p:cNvSpPr>
            <p:nvPr/>
          </p:nvSpPr>
          <p:spPr bwMode="auto">
            <a:xfrm flipH="1" flipV="1">
              <a:off x="7887721" y="4106416"/>
              <a:ext cx="228600" cy="533400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 sz="2400"/>
            </a:p>
          </p:txBody>
        </p:sp>
        <p:sp>
          <p:nvSpPr>
            <p:cNvPr id="111" name="Line 12"/>
            <p:cNvSpPr>
              <a:spLocks noChangeShapeType="1"/>
            </p:cNvSpPr>
            <p:nvPr/>
          </p:nvSpPr>
          <p:spPr bwMode="auto">
            <a:xfrm flipH="1" flipV="1">
              <a:off x="8158985" y="4653136"/>
              <a:ext cx="288032" cy="4320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 sz="2400"/>
            </a:p>
          </p:txBody>
        </p:sp>
        <p:sp>
          <p:nvSpPr>
            <p:cNvPr id="112" name="Oval 13"/>
            <p:cNvSpPr>
              <a:spLocks noChangeArrowheads="1"/>
            </p:cNvSpPr>
            <p:nvPr/>
          </p:nvSpPr>
          <p:spPr bwMode="auto">
            <a:xfrm>
              <a:off x="8040121" y="4563616"/>
              <a:ext cx="152400" cy="152400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 sz="2400"/>
            </a:p>
          </p:txBody>
        </p:sp>
        <p:sp>
          <p:nvSpPr>
            <p:cNvPr id="113" name="Line 15"/>
            <p:cNvSpPr>
              <a:spLocks noChangeShapeType="1"/>
            </p:cNvSpPr>
            <p:nvPr/>
          </p:nvSpPr>
          <p:spPr bwMode="auto">
            <a:xfrm flipV="1">
              <a:off x="7278121" y="3573016"/>
              <a:ext cx="3048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 sz="2400"/>
            </a:p>
          </p:txBody>
        </p:sp>
        <p:sp>
          <p:nvSpPr>
            <p:cNvPr id="114" name="Line 16"/>
            <p:cNvSpPr>
              <a:spLocks noChangeShapeType="1"/>
            </p:cNvSpPr>
            <p:nvPr/>
          </p:nvSpPr>
          <p:spPr bwMode="auto">
            <a:xfrm>
              <a:off x="7582921" y="3573016"/>
              <a:ext cx="304800" cy="533400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 sz="2400"/>
            </a:p>
          </p:txBody>
        </p:sp>
        <p:sp>
          <p:nvSpPr>
            <p:cNvPr id="115" name="Line 17"/>
            <p:cNvSpPr>
              <a:spLocks noChangeShapeType="1"/>
            </p:cNvSpPr>
            <p:nvPr/>
          </p:nvSpPr>
          <p:spPr bwMode="auto">
            <a:xfrm flipV="1">
              <a:off x="7049521" y="4106416"/>
              <a:ext cx="2286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 sz="2400"/>
            </a:p>
          </p:txBody>
        </p:sp>
        <p:sp>
          <p:nvSpPr>
            <p:cNvPr id="116" name="Line 18"/>
            <p:cNvSpPr>
              <a:spLocks noChangeShapeType="1"/>
            </p:cNvSpPr>
            <p:nvPr/>
          </p:nvSpPr>
          <p:spPr bwMode="auto">
            <a:xfrm flipH="1" flipV="1">
              <a:off x="7278121" y="4106416"/>
              <a:ext cx="1524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 sz="2400"/>
            </a:p>
          </p:txBody>
        </p:sp>
        <p:sp>
          <p:nvSpPr>
            <p:cNvPr id="117" name="Oval 19"/>
            <p:cNvSpPr>
              <a:spLocks noChangeArrowheads="1"/>
            </p:cNvSpPr>
            <p:nvPr/>
          </p:nvSpPr>
          <p:spPr bwMode="auto">
            <a:xfrm>
              <a:off x="7354321" y="4563616"/>
              <a:ext cx="152400" cy="152400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 sz="2400"/>
            </a:p>
          </p:txBody>
        </p:sp>
        <p:sp>
          <p:nvSpPr>
            <p:cNvPr id="118" name="Oval 20"/>
            <p:cNvSpPr>
              <a:spLocks noChangeArrowheads="1"/>
            </p:cNvSpPr>
            <p:nvPr/>
          </p:nvSpPr>
          <p:spPr bwMode="auto">
            <a:xfrm>
              <a:off x="7506721" y="3496816"/>
              <a:ext cx="152400" cy="152400"/>
            </a:xfrm>
            <a:prstGeom prst="ellipse">
              <a:avLst/>
            </a:prstGeom>
            <a:solidFill>
              <a:srgbClr val="00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 sz="2400"/>
            </a:p>
          </p:txBody>
        </p:sp>
        <p:sp>
          <p:nvSpPr>
            <p:cNvPr id="119" name="Oval 21"/>
            <p:cNvSpPr>
              <a:spLocks noChangeArrowheads="1"/>
            </p:cNvSpPr>
            <p:nvPr/>
          </p:nvSpPr>
          <p:spPr bwMode="auto">
            <a:xfrm>
              <a:off x="7201921" y="4030216"/>
              <a:ext cx="152400" cy="152400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 sz="2400"/>
            </a:p>
          </p:txBody>
        </p:sp>
        <p:sp>
          <p:nvSpPr>
            <p:cNvPr id="120" name="Line 22"/>
            <p:cNvSpPr>
              <a:spLocks noChangeShapeType="1"/>
            </p:cNvSpPr>
            <p:nvPr/>
          </p:nvSpPr>
          <p:spPr bwMode="auto">
            <a:xfrm flipH="1">
              <a:off x="7735321" y="4106416"/>
              <a:ext cx="1524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 sz="2400"/>
            </a:p>
          </p:txBody>
        </p:sp>
        <p:sp>
          <p:nvSpPr>
            <p:cNvPr id="121" name="Oval 23"/>
            <p:cNvSpPr>
              <a:spLocks noChangeArrowheads="1"/>
            </p:cNvSpPr>
            <p:nvPr/>
          </p:nvSpPr>
          <p:spPr bwMode="auto">
            <a:xfrm>
              <a:off x="7811521" y="4030216"/>
              <a:ext cx="152400" cy="152400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 sz="2400"/>
            </a:p>
          </p:txBody>
        </p:sp>
        <p:sp>
          <p:nvSpPr>
            <p:cNvPr id="122" name="Line 24"/>
            <p:cNvSpPr>
              <a:spLocks noChangeShapeType="1"/>
            </p:cNvSpPr>
            <p:nvPr/>
          </p:nvSpPr>
          <p:spPr bwMode="auto">
            <a:xfrm flipV="1">
              <a:off x="6820921" y="4639816"/>
              <a:ext cx="2286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 sz="2400"/>
            </a:p>
          </p:txBody>
        </p:sp>
        <p:sp>
          <p:nvSpPr>
            <p:cNvPr id="123" name="Line 25"/>
            <p:cNvSpPr>
              <a:spLocks noChangeShapeType="1"/>
            </p:cNvSpPr>
            <p:nvPr/>
          </p:nvSpPr>
          <p:spPr bwMode="auto">
            <a:xfrm flipH="1" flipV="1">
              <a:off x="7049521" y="4639816"/>
              <a:ext cx="2286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 sz="2400"/>
            </a:p>
          </p:txBody>
        </p:sp>
        <p:sp>
          <p:nvSpPr>
            <p:cNvPr id="124" name="Oval 26"/>
            <p:cNvSpPr>
              <a:spLocks noChangeArrowheads="1"/>
            </p:cNvSpPr>
            <p:nvPr/>
          </p:nvSpPr>
          <p:spPr bwMode="auto">
            <a:xfrm>
              <a:off x="7201921" y="5097016"/>
              <a:ext cx="152400" cy="152400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 sz="2400"/>
            </a:p>
          </p:txBody>
        </p:sp>
        <p:sp>
          <p:nvSpPr>
            <p:cNvPr id="125" name="Oval 27"/>
            <p:cNvSpPr>
              <a:spLocks noChangeArrowheads="1"/>
            </p:cNvSpPr>
            <p:nvPr/>
          </p:nvSpPr>
          <p:spPr bwMode="auto">
            <a:xfrm>
              <a:off x="6744721" y="5097016"/>
              <a:ext cx="152400" cy="152400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 sz="2400"/>
            </a:p>
          </p:txBody>
        </p:sp>
        <p:sp>
          <p:nvSpPr>
            <p:cNvPr id="126" name="Oval 28"/>
            <p:cNvSpPr>
              <a:spLocks noChangeArrowheads="1"/>
            </p:cNvSpPr>
            <p:nvPr/>
          </p:nvSpPr>
          <p:spPr bwMode="auto">
            <a:xfrm>
              <a:off x="6973321" y="4563616"/>
              <a:ext cx="152400" cy="152400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 sz="2400"/>
            </a:p>
          </p:txBody>
        </p:sp>
        <p:sp>
          <p:nvSpPr>
            <p:cNvPr id="127" name="Oval 29"/>
            <p:cNvSpPr>
              <a:spLocks noChangeArrowheads="1"/>
            </p:cNvSpPr>
            <p:nvPr/>
          </p:nvSpPr>
          <p:spPr bwMode="auto">
            <a:xfrm>
              <a:off x="8375009" y="5013176"/>
              <a:ext cx="152400" cy="152400"/>
            </a:xfrm>
            <a:prstGeom prst="ellipse">
              <a:avLst/>
            </a:prstGeom>
            <a:solidFill>
              <a:srgbClr val="FF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 sz="2400"/>
            </a:p>
          </p:txBody>
        </p:sp>
        <p:sp>
          <p:nvSpPr>
            <p:cNvPr id="128" name="Line 47"/>
            <p:cNvSpPr>
              <a:spLocks noChangeShapeType="1"/>
            </p:cNvSpPr>
            <p:nvPr/>
          </p:nvSpPr>
          <p:spPr bwMode="auto">
            <a:xfrm flipH="1">
              <a:off x="7582921" y="4639816"/>
              <a:ext cx="1524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 sz="2400"/>
            </a:p>
          </p:txBody>
        </p:sp>
        <p:sp>
          <p:nvSpPr>
            <p:cNvPr id="129" name="Oval 48"/>
            <p:cNvSpPr>
              <a:spLocks noChangeArrowheads="1"/>
            </p:cNvSpPr>
            <p:nvPr/>
          </p:nvSpPr>
          <p:spPr bwMode="auto">
            <a:xfrm>
              <a:off x="7506721" y="5097016"/>
              <a:ext cx="152400" cy="152400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 sz="2400"/>
            </a:p>
          </p:txBody>
        </p:sp>
        <p:sp>
          <p:nvSpPr>
            <p:cNvPr id="130" name="Oval 49"/>
            <p:cNvSpPr>
              <a:spLocks noChangeArrowheads="1"/>
            </p:cNvSpPr>
            <p:nvPr/>
          </p:nvSpPr>
          <p:spPr bwMode="auto">
            <a:xfrm>
              <a:off x="7659121" y="4563616"/>
              <a:ext cx="152400" cy="152400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 sz="2400"/>
            </a:p>
          </p:txBody>
        </p:sp>
        <p:sp>
          <p:nvSpPr>
            <p:cNvPr id="131" name="正方形/長方形 130"/>
            <p:cNvSpPr/>
            <p:nvPr/>
          </p:nvSpPr>
          <p:spPr>
            <a:xfrm>
              <a:off x="6372200" y="5517232"/>
              <a:ext cx="2723823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2400" dirty="0" smtClean="0"/>
                <a:t>0,1,2,3,3,2,1,2,3,2,</a:t>
              </a:r>
              <a:r>
                <a:rPr lang="en-US" altLang="ja-JP" sz="24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3</a:t>
              </a:r>
              <a:r>
                <a:rPr lang="ja-JP" altLang="en-US" sz="2400" dirty="0" smtClean="0"/>
                <a:t> </a:t>
              </a:r>
              <a:endParaRPr lang="ja-JP" altLang="en-US" sz="2400" dirty="0"/>
            </a:p>
          </p:txBody>
        </p:sp>
        <p:sp>
          <p:nvSpPr>
            <p:cNvPr id="132" name="右矢印 131"/>
            <p:cNvSpPr/>
            <p:nvPr/>
          </p:nvSpPr>
          <p:spPr bwMode="auto">
            <a:xfrm rot="1551119">
              <a:off x="6441560" y="3793212"/>
              <a:ext cx="432048" cy="360040"/>
            </a:xfrm>
            <a:prstGeom prst="rightArrow">
              <a:avLst/>
            </a:prstGeom>
            <a:solidFill>
              <a:srgbClr val="FFC000"/>
            </a:solidFill>
            <a:ln w="19050" cap="flat" cmpd="thickThin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</p:grpSp>
      <p:grpSp>
        <p:nvGrpSpPr>
          <p:cNvPr id="137" name="グループ化 136"/>
          <p:cNvGrpSpPr/>
          <p:nvPr/>
        </p:nvGrpSpPr>
        <p:grpSpPr>
          <a:xfrm>
            <a:off x="3504361" y="4216896"/>
            <a:ext cx="2646878" cy="2482081"/>
            <a:chOff x="3504361" y="4216896"/>
            <a:chExt cx="2646878" cy="2482081"/>
          </a:xfrm>
        </p:grpSpPr>
        <p:sp>
          <p:nvSpPr>
            <p:cNvPr id="88" name="Line 11"/>
            <p:cNvSpPr>
              <a:spLocks noChangeShapeType="1"/>
            </p:cNvSpPr>
            <p:nvPr/>
          </p:nvSpPr>
          <p:spPr bwMode="auto">
            <a:xfrm flipH="1" flipV="1">
              <a:off x="5321329" y="4826496"/>
              <a:ext cx="228600" cy="533400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 sz="2400"/>
            </a:p>
          </p:txBody>
        </p:sp>
        <p:sp>
          <p:nvSpPr>
            <p:cNvPr id="89" name="Line 12"/>
            <p:cNvSpPr>
              <a:spLocks noChangeShapeType="1"/>
            </p:cNvSpPr>
            <p:nvPr/>
          </p:nvSpPr>
          <p:spPr bwMode="auto">
            <a:xfrm flipH="1" flipV="1">
              <a:off x="5330457" y="4839816"/>
              <a:ext cx="622176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 sz="2400"/>
            </a:p>
          </p:txBody>
        </p:sp>
        <p:sp>
          <p:nvSpPr>
            <p:cNvPr id="90" name="Oval 13"/>
            <p:cNvSpPr>
              <a:spLocks noChangeArrowheads="1"/>
            </p:cNvSpPr>
            <p:nvPr/>
          </p:nvSpPr>
          <p:spPr bwMode="auto">
            <a:xfrm>
              <a:off x="5473729" y="5283696"/>
              <a:ext cx="152400" cy="152400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 sz="2400"/>
            </a:p>
          </p:txBody>
        </p:sp>
        <p:sp>
          <p:nvSpPr>
            <p:cNvPr id="91" name="Line 15"/>
            <p:cNvSpPr>
              <a:spLocks noChangeShapeType="1"/>
            </p:cNvSpPr>
            <p:nvPr/>
          </p:nvSpPr>
          <p:spPr bwMode="auto">
            <a:xfrm flipV="1">
              <a:off x="4711729" y="4293096"/>
              <a:ext cx="3048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 sz="2400"/>
            </a:p>
          </p:txBody>
        </p:sp>
        <p:sp>
          <p:nvSpPr>
            <p:cNvPr id="92" name="Line 16"/>
            <p:cNvSpPr>
              <a:spLocks noChangeShapeType="1"/>
            </p:cNvSpPr>
            <p:nvPr/>
          </p:nvSpPr>
          <p:spPr bwMode="auto">
            <a:xfrm>
              <a:off x="5016529" y="4293096"/>
              <a:ext cx="304800" cy="533400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 sz="2400"/>
            </a:p>
          </p:txBody>
        </p:sp>
        <p:sp>
          <p:nvSpPr>
            <p:cNvPr id="93" name="Line 17"/>
            <p:cNvSpPr>
              <a:spLocks noChangeShapeType="1"/>
            </p:cNvSpPr>
            <p:nvPr/>
          </p:nvSpPr>
          <p:spPr bwMode="auto">
            <a:xfrm flipV="1">
              <a:off x="4483129" y="4826496"/>
              <a:ext cx="2286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 sz="2400"/>
            </a:p>
          </p:txBody>
        </p:sp>
        <p:sp>
          <p:nvSpPr>
            <p:cNvPr id="94" name="Line 18"/>
            <p:cNvSpPr>
              <a:spLocks noChangeShapeType="1"/>
            </p:cNvSpPr>
            <p:nvPr/>
          </p:nvSpPr>
          <p:spPr bwMode="auto">
            <a:xfrm flipH="1" flipV="1">
              <a:off x="4711729" y="4826496"/>
              <a:ext cx="1524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 sz="2400"/>
            </a:p>
          </p:txBody>
        </p:sp>
        <p:sp>
          <p:nvSpPr>
            <p:cNvPr id="95" name="Oval 19"/>
            <p:cNvSpPr>
              <a:spLocks noChangeArrowheads="1"/>
            </p:cNvSpPr>
            <p:nvPr/>
          </p:nvSpPr>
          <p:spPr bwMode="auto">
            <a:xfrm>
              <a:off x="4787929" y="5283696"/>
              <a:ext cx="152400" cy="152400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 sz="2400"/>
            </a:p>
          </p:txBody>
        </p:sp>
        <p:sp>
          <p:nvSpPr>
            <p:cNvPr id="96" name="Oval 20"/>
            <p:cNvSpPr>
              <a:spLocks noChangeArrowheads="1"/>
            </p:cNvSpPr>
            <p:nvPr/>
          </p:nvSpPr>
          <p:spPr bwMode="auto">
            <a:xfrm>
              <a:off x="4940329" y="4216896"/>
              <a:ext cx="152400" cy="152400"/>
            </a:xfrm>
            <a:prstGeom prst="ellipse">
              <a:avLst/>
            </a:prstGeom>
            <a:solidFill>
              <a:srgbClr val="00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 sz="2400"/>
            </a:p>
          </p:txBody>
        </p:sp>
        <p:sp>
          <p:nvSpPr>
            <p:cNvPr id="97" name="Oval 21"/>
            <p:cNvSpPr>
              <a:spLocks noChangeArrowheads="1"/>
            </p:cNvSpPr>
            <p:nvPr/>
          </p:nvSpPr>
          <p:spPr bwMode="auto">
            <a:xfrm>
              <a:off x="4635529" y="4750296"/>
              <a:ext cx="152400" cy="152400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 sz="2400"/>
            </a:p>
          </p:txBody>
        </p:sp>
        <p:sp>
          <p:nvSpPr>
            <p:cNvPr id="98" name="Line 22"/>
            <p:cNvSpPr>
              <a:spLocks noChangeShapeType="1"/>
            </p:cNvSpPr>
            <p:nvPr/>
          </p:nvSpPr>
          <p:spPr bwMode="auto">
            <a:xfrm flipH="1">
              <a:off x="5168929" y="4826496"/>
              <a:ext cx="1524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 sz="2400"/>
            </a:p>
          </p:txBody>
        </p:sp>
        <p:sp>
          <p:nvSpPr>
            <p:cNvPr id="99" name="Oval 23"/>
            <p:cNvSpPr>
              <a:spLocks noChangeArrowheads="1"/>
            </p:cNvSpPr>
            <p:nvPr/>
          </p:nvSpPr>
          <p:spPr bwMode="auto">
            <a:xfrm>
              <a:off x="5245129" y="4750296"/>
              <a:ext cx="152400" cy="152400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 sz="2400"/>
            </a:p>
          </p:txBody>
        </p:sp>
        <p:sp>
          <p:nvSpPr>
            <p:cNvPr id="100" name="Line 24"/>
            <p:cNvSpPr>
              <a:spLocks noChangeShapeType="1"/>
            </p:cNvSpPr>
            <p:nvPr/>
          </p:nvSpPr>
          <p:spPr bwMode="auto">
            <a:xfrm flipV="1">
              <a:off x="4254529" y="5359896"/>
              <a:ext cx="2286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 sz="2400"/>
            </a:p>
          </p:txBody>
        </p:sp>
        <p:sp>
          <p:nvSpPr>
            <p:cNvPr id="101" name="Line 25"/>
            <p:cNvSpPr>
              <a:spLocks noChangeShapeType="1"/>
            </p:cNvSpPr>
            <p:nvPr/>
          </p:nvSpPr>
          <p:spPr bwMode="auto">
            <a:xfrm flipH="1" flipV="1">
              <a:off x="4483129" y="5359896"/>
              <a:ext cx="2286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 sz="2400"/>
            </a:p>
          </p:txBody>
        </p:sp>
        <p:sp>
          <p:nvSpPr>
            <p:cNvPr id="102" name="Oval 26"/>
            <p:cNvSpPr>
              <a:spLocks noChangeArrowheads="1"/>
            </p:cNvSpPr>
            <p:nvPr/>
          </p:nvSpPr>
          <p:spPr bwMode="auto">
            <a:xfrm>
              <a:off x="4635529" y="5817096"/>
              <a:ext cx="152400" cy="152400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 sz="2400"/>
            </a:p>
          </p:txBody>
        </p:sp>
        <p:sp>
          <p:nvSpPr>
            <p:cNvPr id="103" name="Oval 27"/>
            <p:cNvSpPr>
              <a:spLocks noChangeArrowheads="1"/>
            </p:cNvSpPr>
            <p:nvPr/>
          </p:nvSpPr>
          <p:spPr bwMode="auto">
            <a:xfrm>
              <a:off x="4178329" y="5817096"/>
              <a:ext cx="152400" cy="152400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 sz="2400"/>
            </a:p>
          </p:txBody>
        </p:sp>
        <p:sp>
          <p:nvSpPr>
            <p:cNvPr id="104" name="Oval 28"/>
            <p:cNvSpPr>
              <a:spLocks noChangeArrowheads="1"/>
            </p:cNvSpPr>
            <p:nvPr/>
          </p:nvSpPr>
          <p:spPr bwMode="auto">
            <a:xfrm>
              <a:off x="4406929" y="5283696"/>
              <a:ext cx="152400" cy="152400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 sz="2400"/>
            </a:p>
          </p:txBody>
        </p:sp>
        <p:sp>
          <p:nvSpPr>
            <p:cNvPr id="105" name="Oval 29"/>
            <p:cNvSpPr>
              <a:spLocks noChangeArrowheads="1"/>
            </p:cNvSpPr>
            <p:nvPr/>
          </p:nvSpPr>
          <p:spPr bwMode="auto">
            <a:xfrm>
              <a:off x="5880625" y="5301208"/>
              <a:ext cx="152400" cy="152400"/>
            </a:xfrm>
            <a:prstGeom prst="ellipse">
              <a:avLst/>
            </a:prstGeom>
            <a:solidFill>
              <a:srgbClr val="FF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 sz="2400"/>
            </a:p>
          </p:txBody>
        </p:sp>
        <p:sp>
          <p:nvSpPr>
            <p:cNvPr id="106" name="Line 47"/>
            <p:cNvSpPr>
              <a:spLocks noChangeShapeType="1"/>
            </p:cNvSpPr>
            <p:nvPr/>
          </p:nvSpPr>
          <p:spPr bwMode="auto">
            <a:xfrm flipH="1">
              <a:off x="5016529" y="5359896"/>
              <a:ext cx="1524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 sz="2400"/>
            </a:p>
          </p:txBody>
        </p:sp>
        <p:sp>
          <p:nvSpPr>
            <p:cNvPr id="107" name="Oval 48"/>
            <p:cNvSpPr>
              <a:spLocks noChangeArrowheads="1"/>
            </p:cNvSpPr>
            <p:nvPr/>
          </p:nvSpPr>
          <p:spPr bwMode="auto">
            <a:xfrm>
              <a:off x="4940329" y="5817096"/>
              <a:ext cx="152400" cy="152400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 sz="2400"/>
            </a:p>
          </p:txBody>
        </p:sp>
        <p:sp>
          <p:nvSpPr>
            <p:cNvPr id="108" name="Oval 49"/>
            <p:cNvSpPr>
              <a:spLocks noChangeArrowheads="1"/>
            </p:cNvSpPr>
            <p:nvPr/>
          </p:nvSpPr>
          <p:spPr bwMode="auto">
            <a:xfrm>
              <a:off x="5092729" y="5283696"/>
              <a:ext cx="152400" cy="152400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 sz="2400"/>
            </a:p>
          </p:txBody>
        </p:sp>
        <p:sp>
          <p:nvSpPr>
            <p:cNvPr id="109" name="正方形/長方形 108"/>
            <p:cNvSpPr/>
            <p:nvPr/>
          </p:nvSpPr>
          <p:spPr>
            <a:xfrm>
              <a:off x="3504361" y="6237312"/>
              <a:ext cx="264687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2400" dirty="0" smtClean="0"/>
                <a:t>0,1,2,3,3,2,1,2,3,2,</a:t>
              </a:r>
              <a:r>
                <a:rPr lang="en-US" altLang="ja-JP" sz="24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2</a:t>
              </a:r>
              <a:endParaRPr lang="ja-JP" altLang="en-US" sz="2400" dirty="0">
                <a:solidFill>
                  <a:srgbClr val="FF0000"/>
                </a:solidFill>
              </a:endParaRPr>
            </a:p>
          </p:txBody>
        </p:sp>
        <p:sp>
          <p:nvSpPr>
            <p:cNvPr id="133" name="右矢印 132"/>
            <p:cNvSpPr/>
            <p:nvPr/>
          </p:nvSpPr>
          <p:spPr bwMode="auto">
            <a:xfrm rot="5400000">
              <a:off x="4260445" y="4257092"/>
              <a:ext cx="432048" cy="360040"/>
            </a:xfrm>
            <a:prstGeom prst="rightArrow">
              <a:avLst/>
            </a:prstGeom>
            <a:solidFill>
              <a:srgbClr val="FFC000"/>
            </a:solidFill>
            <a:ln w="19050" cap="flat" cmpd="thickThin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</p:grpSp>
      <p:sp>
        <p:nvSpPr>
          <p:cNvPr id="134" name="正方形/長方形 133"/>
          <p:cNvSpPr/>
          <p:nvPr/>
        </p:nvSpPr>
        <p:spPr bwMode="auto">
          <a:xfrm>
            <a:off x="3707904" y="1916832"/>
            <a:ext cx="2664296" cy="2160240"/>
          </a:xfrm>
          <a:prstGeom prst="rect">
            <a:avLst/>
          </a:prstGeom>
          <a:noFill/>
          <a:ln w="19050" cap="flat" cmpd="thickThin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135" name="Text Box 47"/>
          <p:cNvSpPr txBox="1">
            <a:spLocks noChangeArrowheads="1"/>
          </p:cNvSpPr>
          <p:nvPr/>
        </p:nvSpPr>
        <p:spPr bwMode="auto">
          <a:xfrm>
            <a:off x="611560" y="3140968"/>
            <a:ext cx="2160240" cy="830997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r>
              <a:rPr lang="en-US" altLang="ja-JP" sz="2400" dirty="0" smtClean="0"/>
              <a:t>addition always </a:t>
            </a:r>
          </a:p>
          <a:p>
            <a:r>
              <a:rPr lang="en-US" altLang="ja-JP" sz="2400" dirty="0" smtClean="0"/>
              <a:t>   yields </a:t>
            </a:r>
            <a:r>
              <a:rPr lang="en-US" altLang="ja-JP" sz="2400" dirty="0" smtClean="0">
                <a:sym typeface="Wingdings" pitchFamily="2" charset="2"/>
              </a:rPr>
              <a:t>a</a:t>
            </a:r>
            <a:r>
              <a:rPr lang="en-US" altLang="ja-JP" sz="2400" dirty="0" smtClean="0"/>
              <a:t> child</a:t>
            </a:r>
          </a:p>
        </p:txBody>
      </p:sp>
    </p:spTree>
    <p:extLst>
      <p:ext uri="{BB962C8B-B14F-4D97-AF65-F5344CB8AC3E}">
        <p14:creationId xmlns:p14="http://schemas.microsoft.com/office/powerpoint/2010/main" val="15571099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MS UI Gothic" pitchFamily="50" charset="-128"/>
              </a:rPr>
              <a:t>Pseudo Code</a:t>
            </a:r>
            <a:endParaRPr lang="en-US" altLang="ja-JP" sz="3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ea typeface="MS UI Gothic" pitchFamily="50" charset="-128"/>
            </a:endParaRPr>
          </a:p>
        </p:txBody>
      </p:sp>
      <p:sp>
        <p:nvSpPr>
          <p:cNvPr id="260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552" y="980728"/>
            <a:ext cx="7776220" cy="2441128"/>
          </a:xfrm>
        </p:spPr>
        <p:txBody>
          <a:bodyPr/>
          <a:lstStyle/>
          <a:p>
            <a:pPr algn="l"/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• </a:t>
            </a:r>
            <a:r>
              <a:rPr lang="en-US" altLang="ja-JP" sz="2400" dirty="0" smtClean="0"/>
              <a:t>By giving the size limitation, we can enumerate all ordered trees of size less than the specified number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k</a:t>
            </a:r>
            <a:endParaRPr lang="en-US" altLang="ja-JP" sz="2400" dirty="0" smtClean="0"/>
          </a:p>
        </p:txBody>
      </p:sp>
      <p:sp>
        <p:nvSpPr>
          <p:cNvPr id="85" name="Text Box 47"/>
          <p:cNvSpPr txBox="1">
            <a:spLocks noChangeArrowheads="1"/>
          </p:cNvSpPr>
          <p:nvPr/>
        </p:nvSpPr>
        <p:spPr bwMode="auto">
          <a:xfrm>
            <a:off x="323528" y="5766355"/>
            <a:ext cx="8496944" cy="830997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en-US" altLang="ja-JP" sz="2400" dirty="0" smtClean="0"/>
              <a:t>The inside of the for loop takes constant time, thus time complexity is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O(1) </a:t>
            </a:r>
            <a:r>
              <a:rPr lang="en-US" altLang="ja-JP" sz="2400" dirty="0" smtClean="0"/>
              <a:t>for each       (output by difference from the previous)</a:t>
            </a:r>
          </a:p>
        </p:txBody>
      </p:sp>
      <p:sp>
        <p:nvSpPr>
          <p:cNvPr id="86" name="Rectangle 3"/>
          <p:cNvSpPr txBox="1">
            <a:spLocks noChangeArrowheads="1"/>
          </p:cNvSpPr>
          <p:nvPr/>
        </p:nvSpPr>
        <p:spPr bwMode="auto">
          <a:xfrm>
            <a:off x="1187624" y="2204864"/>
            <a:ext cx="6264696" cy="3168352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0"/>
          </a:gradFill>
          <a:ln w="19050">
            <a:solidFill>
              <a:srgbClr val="990033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err="1" smtClean="0">
                <a:solidFill>
                  <a:srgbClr val="006600"/>
                </a:solidFill>
              </a:rPr>
              <a:t>EnumOrderedTree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dirty="0" smtClean="0"/>
              <a:t>(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T</a:t>
            </a:r>
            <a:r>
              <a:rPr lang="en-US" altLang="ja-JP" sz="2400" dirty="0" smtClean="0"/>
              <a:t>)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</a:p>
          <a:p>
            <a:pPr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1.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="1" dirty="0" smtClean="0"/>
              <a:t> output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T</a:t>
            </a:r>
          </a:p>
          <a:p>
            <a:pPr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2.  </a:t>
            </a:r>
            <a:r>
              <a:rPr lang="en-US" altLang="ja-JP" sz="2400" b="1" dirty="0" smtClean="0"/>
              <a:t>if </a:t>
            </a:r>
            <a:r>
              <a:rPr lang="en-US" altLang="ja-JP" sz="2400" dirty="0" smtClean="0"/>
              <a:t>size of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T = k </a:t>
            </a:r>
            <a:r>
              <a:rPr lang="en-US" altLang="ja-JP" sz="2400" b="1" dirty="0" smtClean="0"/>
              <a:t>then</a:t>
            </a:r>
            <a:r>
              <a:rPr lang="en-US" altLang="ja-JP" sz="2400" dirty="0" smtClean="0"/>
              <a:t> </a:t>
            </a:r>
            <a:r>
              <a:rPr lang="en-US" altLang="ja-JP" sz="2400" b="1" dirty="0" smtClean="0"/>
              <a:t>return</a:t>
            </a:r>
            <a:endParaRPr lang="en-US" altLang="ja-JP" sz="2400" b="1" dirty="0" smtClean="0">
              <a:solidFill>
                <a:schemeClr val="accent2"/>
              </a:solidFill>
            </a:endParaRPr>
          </a:p>
          <a:p>
            <a:pPr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3.  </a:t>
            </a:r>
            <a:r>
              <a:rPr lang="en-US" altLang="ja-JP" sz="2400" b="1" dirty="0" smtClean="0"/>
              <a:t>for </a:t>
            </a:r>
            <a:r>
              <a:rPr lang="en-US" altLang="ja-JP" sz="2400" dirty="0" smtClean="0"/>
              <a:t>each</a:t>
            </a:r>
            <a:r>
              <a:rPr lang="en-US" altLang="ja-JP" sz="2400" b="1" dirty="0" smtClean="0"/>
              <a:t> </a:t>
            </a:r>
            <a:r>
              <a:rPr lang="en-US" altLang="ja-JP" sz="2400" dirty="0" smtClean="0"/>
              <a:t>vertex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v </a:t>
            </a:r>
            <a:r>
              <a:rPr lang="en-US" altLang="ja-JP" sz="2400" dirty="0" smtClean="0"/>
              <a:t>in the right most path</a:t>
            </a:r>
            <a:endParaRPr lang="en-US" altLang="ja-JP" sz="2400" b="1" dirty="0" smtClean="0">
              <a:solidFill>
                <a:schemeClr val="accent2"/>
              </a:solidFill>
            </a:endParaRPr>
          </a:p>
          <a:p>
            <a:pPr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4.     </a:t>
            </a:r>
            <a:r>
              <a:rPr lang="en-US" altLang="ja-JP" sz="2400" dirty="0" smtClean="0"/>
              <a:t>add a rightmost child to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v</a:t>
            </a:r>
          </a:p>
          <a:p>
            <a:pPr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5.     </a:t>
            </a:r>
            <a:r>
              <a:rPr lang="en-US" altLang="ja-JP" sz="2400" b="1" dirty="0" smtClean="0"/>
              <a:t>call </a:t>
            </a:r>
            <a:r>
              <a:rPr lang="en-US" altLang="ja-JP" sz="2400" b="1" dirty="0" err="1" smtClean="0">
                <a:solidFill>
                  <a:srgbClr val="006600"/>
                </a:solidFill>
              </a:rPr>
              <a:t>EnumOrderedTree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dirty="0" smtClean="0"/>
              <a:t>(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T</a:t>
            </a:r>
            <a:r>
              <a:rPr lang="en-US" altLang="ja-JP" sz="2400" dirty="0" smtClean="0"/>
              <a:t>)</a:t>
            </a:r>
          </a:p>
          <a:p>
            <a:pPr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6.     </a:t>
            </a:r>
            <a:r>
              <a:rPr lang="en-US" altLang="ja-JP" sz="2400" dirty="0" smtClean="0"/>
              <a:t>remove the child added in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</a:t>
            </a:r>
            <a:r>
              <a:rPr lang="en-US" altLang="ja-JP" sz="2400" dirty="0" smtClean="0"/>
              <a:t> </a:t>
            </a: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7. </a:t>
            </a:r>
            <a:r>
              <a:rPr lang="en-US" altLang="ja-JP" sz="2400" b="1" dirty="0" smtClean="0"/>
              <a:t> end for</a:t>
            </a:r>
          </a:p>
          <a:p>
            <a:pPr>
              <a:defRPr/>
            </a:pPr>
            <a:endParaRPr lang="ja-JP" alt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2542686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 animBg="1"/>
      <p:bldP spid="86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Freeform 2"/>
          <p:cNvSpPr>
            <a:spLocks/>
          </p:cNvSpPr>
          <p:nvPr/>
        </p:nvSpPr>
        <p:spPr bwMode="auto">
          <a:xfrm>
            <a:off x="6359525" y="5016202"/>
            <a:ext cx="977900" cy="1519237"/>
          </a:xfrm>
          <a:custGeom>
            <a:avLst/>
            <a:gdLst/>
            <a:ahLst/>
            <a:cxnLst>
              <a:cxn ang="0">
                <a:pos x="145" y="279"/>
              </a:cxn>
              <a:cxn ang="0">
                <a:pos x="472" y="0"/>
              </a:cxn>
              <a:cxn ang="0">
                <a:pos x="616" y="19"/>
              </a:cxn>
              <a:cxn ang="0">
                <a:pos x="616" y="202"/>
              </a:cxn>
              <a:cxn ang="0">
                <a:pos x="433" y="365"/>
              </a:cxn>
              <a:cxn ang="0">
                <a:pos x="384" y="890"/>
              </a:cxn>
              <a:cxn ang="0">
                <a:pos x="307" y="957"/>
              </a:cxn>
              <a:cxn ang="0">
                <a:pos x="154" y="948"/>
              </a:cxn>
              <a:cxn ang="0">
                <a:pos x="163" y="708"/>
              </a:cxn>
              <a:cxn ang="0">
                <a:pos x="0" y="650"/>
              </a:cxn>
              <a:cxn ang="0">
                <a:pos x="145" y="279"/>
              </a:cxn>
            </a:cxnLst>
            <a:rect l="0" t="0" r="r" b="b"/>
            <a:pathLst>
              <a:path w="616" h="957">
                <a:moveTo>
                  <a:pt x="145" y="279"/>
                </a:moveTo>
                <a:lnTo>
                  <a:pt x="472" y="0"/>
                </a:lnTo>
                <a:lnTo>
                  <a:pt x="616" y="19"/>
                </a:lnTo>
                <a:lnTo>
                  <a:pt x="616" y="202"/>
                </a:lnTo>
                <a:lnTo>
                  <a:pt x="433" y="365"/>
                </a:lnTo>
                <a:lnTo>
                  <a:pt x="384" y="890"/>
                </a:lnTo>
                <a:lnTo>
                  <a:pt x="307" y="957"/>
                </a:lnTo>
                <a:lnTo>
                  <a:pt x="154" y="948"/>
                </a:lnTo>
                <a:lnTo>
                  <a:pt x="163" y="708"/>
                </a:lnTo>
                <a:lnTo>
                  <a:pt x="0" y="650"/>
                </a:lnTo>
                <a:lnTo>
                  <a:pt x="145" y="279"/>
                </a:lnTo>
                <a:close/>
              </a:path>
            </a:pathLst>
          </a:custGeom>
          <a:solidFill>
            <a:srgbClr val="FFFF99"/>
          </a:solidFill>
          <a:ln w="19050" cap="flat" cmpd="sng">
            <a:solidFill>
              <a:srgbClr val="FF0000"/>
            </a:solidFill>
            <a:prstDash val="solid"/>
            <a:round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258051" name="Freeform 3"/>
          <p:cNvSpPr>
            <a:spLocks/>
          </p:cNvSpPr>
          <p:nvPr/>
        </p:nvSpPr>
        <p:spPr bwMode="auto">
          <a:xfrm>
            <a:off x="4500563" y="5057477"/>
            <a:ext cx="1112837" cy="1539875"/>
          </a:xfrm>
          <a:custGeom>
            <a:avLst/>
            <a:gdLst/>
            <a:ahLst/>
            <a:cxnLst>
              <a:cxn ang="0">
                <a:pos x="230" y="279"/>
              </a:cxn>
              <a:cxn ang="0">
                <a:pos x="557" y="0"/>
              </a:cxn>
              <a:cxn ang="0">
                <a:pos x="701" y="19"/>
              </a:cxn>
              <a:cxn ang="0">
                <a:pos x="701" y="202"/>
              </a:cxn>
              <a:cxn ang="0">
                <a:pos x="518" y="365"/>
              </a:cxn>
              <a:cxn ang="0">
                <a:pos x="499" y="643"/>
              </a:cxn>
              <a:cxn ang="0">
                <a:pos x="336" y="845"/>
              </a:cxn>
              <a:cxn ang="0">
                <a:pos x="192" y="970"/>
              </a:cxn>
              <a:cxn ang="0">
                <a:pos x="19" y="922"/>
              </a:cxn>
              <a:cxn ang="0">
                <a:pos x="0" y="749"/>
              </a:cxn>
              <a:cxn ang="0">
                <a:pos x="230" y="279"/>
              </a:cxn>
            </a:cxnLst>
            <a:rect l="0" t="0" r="r" b="b"/>
            <a:pathLst>
              <a:path w="701" h="970">
                <a:moveTo>
                  <a:pt x="230" y="279"/>
                </a:moveTo>
                <a:lnTo>
                  <a:pt x="557" y="0"/>
                </a:lnTo>
                <a:lnTo>
                  <a:pt x="701" y="19"/>
                </a:lnTo>
                <a:lnTo>
                  <a:pt x="701" y="202"/>
                </a:lnTo>
                <a:lnTo>
                  <a:pt x="518" y="365"/>
                </a:lnTo>
                <a:lnTo>
                  <a:pt x="499" y="643"/>
                </a:lnTo>
                <a:lnTo>
                  <a:pt x="336" y="845"/>
                </a:lnTo>
                <a:lnTo>
                  <a:pt x="192" y="970"/>
                </a:lnTo>
                <a:lnTo>
                  <a:pt x="19" y="922"/>
                </a:lnTo>
                <a:lnTo>
                  <a:pt x="0" y="749"/>
                </a:lnTo>
                <a:lnTo>
                  <a:pt x="230" y="279"/>
                </a:lnTo>
                <a:close/>
              </a:path>
            </a:pathLst>
          </a:custGeom>
          <a:solidFill>
            <a:srgbClr val="FFFF99"/>
          </a:solidFill>
          <a:ln w="19050" cap="flat" cmpd="sng">
            <a:solidFill>
              <a:srgbClr val="FF0000"/>
            </a:solidFill>
            <a:prstDash val="solid"/>
            <a:round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2580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395288" y="1196802"/>
            <a:ext cx="8497887" cy="1008062"/>
          </a:xfrm>
        </p:spPr>
        <p:txBody>
          <a:bodyPr/>
          <a:lstStyle/>
          <a:p>
            <a:pPr algn="l"/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• </a:t>
            </a:r>
            <a:r>
              <a:rPr lang="en-US" altLang="ja-JP" sz="2400" dirty="0"/>
              <a:t>There are many ordered trees isomorphic to an ordinary un-ordered </a:t>
            </a:r>
            <a:r>
              <a:rPr lang="en-US" altLang="ja-JP" sz="2400" dirty="0" smtClean="0"/>
              <a:t>tree (rooted tree)</a:t>
            </a:r>
            <a:endParaRPr lang="en-US" altLang="ja-JP" sz="2400" dirty="0"/>
          </a:p>
          <a:p>
            <a:pPr algn="l"/>
            <a:endParaRPr lang="en-US" altLang="ja-JP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  <a:p>
            <a:pPr algn="l"/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• </a:t>
            </a:r>
            <a:r>
              <a:rPr lang="en-US" altLang="ja-JP" sz="2400" dirty="0"/>
              <a:t>If we enumerate un-ordered trees in the same way, many duplications occur</a:t>
            </a:r>
          </a:p>
          <a:p>
            <a:pPr algn="l"/>
            <a:endParaRPr lang="ja-JP" altLang="en-US" sz="2400" dirty="0"/>
          </a:p>
          <a:p>
            <a:pPr algn="l"/>
            <a:endParaRPr lang="ja-JP" altLang="en-US" sz="2400" dirty="0"/>
          </a:p>
          <a:p>
            <a:pPr algn="l"/>
            <a:endParaRPr lang="ja-JP" altLang="en-US" sz="2400" dirty="0"/>
          </a:p>
          <a:p>
            <a:pPr algn="l"/>
            <a:endParaRPr lang="ja-JP" altLang="en-US" sz="2400" dirty="0"/>
          </a:p>
        </p:txBody>
      </p:sp>
      <p:sp>
        <p:nvSpPr>
          <p:cNvPr id="258053" name="Rectangle 5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MS UI Gothic" pitchFamily="50" charset="-128"/>
              </a:rPr>
              <a:t>Ordered Trees </a:t>
            </a:r>
            <a:r>
              <a:rPr lang="en-US" altLang="ja-JP" sz="3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MS UI Gothic" pitchFamily="50" charset="-128"/>
                <a:sym typeface="Wingdings" pitchFamily="2" charset="2"/>
              </a:rPr>
              <a:t> Un-ordered Trees</a:t>
            </a:r>
            <a:endParaRPr lang="en-US" altLang="ja-JP" sz="36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ea typeface="MS UI Gothic" pitchFamily="50" charset="-128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3881438" y="3071514"/>
            <a:ext cx="4794250" cy="3389313"/>
            <a:chOff x="2445" y="1844"/>
            <a:chExt cx="3020" cy="2135"/>
          </a:xfrm>
        </p:grpSpPr>
        <p:sp>
          <p:nvSpPr>
            <p:cNvPr id="258055" name="Line 7"/>
            <p:cNvSpPr>
              <a:spLocks noChangeShapeType="1"/>
            </p:cNvSpPr>
            <p:nvPr/>
          </p:nvSpPr>
          <p:spPr bwMode="auto">
            <a:xfrm flipH="1">
              <a:off x="4280" y="3661"/>
              <a:ext cx="27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8056" name="Line 8"/>
            <p:cNvSpPr>
              <a:spLocks noChangeShapeType="1"/>
            </p:cNvSpPr>
            <p:nvPr/>
          </p:nvSpPr>
          <p:spPr bwMode="auto">
            <a:xfrm>
              <a:off x="2634" y="3646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8057" name="Line 9"/>
            <p:cNvSpPr>
              <a:spLocks noChangeShapeType="1"/>
            </p:cNvSpPr>
            <p:nvPr/>
          </p:nvSpPr>
          <p:spPr bwMode="auto">
            <a:xfrm>
              <a:off x="4630" y="3645"/>
              <a:ext cx="28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8058" name="Line 10"/>
            <p:cNvSpPr>
              <a:spLocks noChangeShapeType="1"/>
            </p:cNvSpPr>
            <p:nvPr/>
          </p:nvSpPr>
          <p:spPr bwMode="auto">
            <a:xfrm>
              <a:off x="5062" y="2420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8059" name="Line 11"/>
            <p:cNvSpPr>
              <a:spLocks noChangeShapeType="1"/>
            </p:cNvSpPr>
            <p:nvPr/>
          </p:nvSpPr>
          <p:spPr bwMode="auto">
            <a:xfrm flipH="1">
              <a:off x="4985" y="2754"/>
              <a:ext cx="45" cy="499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 type="triangle" w="med" len="med"/>
              <a:tailEnd type="none" w="lg" len="lg"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8060" name="Line 12"/>
            <p:cNvSpPr>
              <a:spLocks noChangeShapeType="1"/>
            </p:cNvSpPr>
            <p:nvPr/>
          </p:nvSpPr>
          <p:spPr bwMode="auto">
            <a:xfrm flipV="1">
              <a:off x="3865" y="1892"/>
              <a:ext cx="28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8061" name="Line 13"/>
            <p:cNvSpPr>
              <a:spLocks noChangeShapeType="1"/>
            </p:cNvSpPr>
            <p:nvPr/>
          </p:nvSpPr>
          <p:spPr bwMode="auto">
            <a:xfrm flipH="1">
              <a:off x="3673" y="2372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8062" name="Line 14"/>
            <p:cNvSpPr>
              <a:spLocks noChangeShapeType="1"/>
            </p:cNvSpPr>
            <p:nvPr/>
          </p:nvSpPr>
          <p:spPr bwMode="auto">
            <a:xfrm flipV="1">
              <a:off x="3769" y="2132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8063" name="Oval 15"/>
            <p:cNvSpPr>
              <a:spLocks noChangeArrowheads="1"/>
            </p:cNvSpPr>
            <p:nvPr/>
          </p:nvSpPr>
          <p:spPr bwMode="auto">
            <a:xfrm>
              <a:off x="3817" y="2084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8064" name="Oval 16"/>
            <p:cNvSpPr>
              <a:spLocks noChangeArrowheads="1"/>
            </p:cNvSpPr>
            <p:nvPr/>
          </p:nvSpPr>
          <p:spPr bwMode="auto">
            <a:xfrm>
              <a:off x="3619" y="2564"/>
              <a:ext cx="96" cy="96"/>
            </a:xfrm>
            <a:prstGeom prst="ellipse">
              <a:avLst/>
            </a:prstGeom>
            <a:solidFill>
              <a:srgbClr val="FF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8065" name="Oval 17"/>
            <p:cNvSpPr>
              <a:spLocks noChangeArrowheads="1"/>
            </p:cNvSpPr>
            <p:nvPr/>
          </p:nvSpPr>
          <p:spPr bwMode="auto">
            <a:xfrm>
              <a:off x="4105" y="1844"/>
              <a:ext cx="96" cy="96"/>
            </a:xfrm>
            <a:prstGeom prst="ellipse">
              <a:avLst/>
            </a:prstGeom>
            <a:solidFill>
              <a:srgbClr val="00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8066" name="Oval 18"/>
            <p:cNvSpPr>
              <a:spLocks noChangeArrowheads="1"/>
            </p:cNvSpPr>
            <p:nvPr/>
          </p:nvSpPr>
          <p:spPr bwMode="auto">
            <a:xfrm>
              <a:off x="3721" y="2324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8067" name="Line 19"/>
            <p:cNvSpPr>
              <a:spLocks noChangeShapeType="1"/>
            </p:cNvSpPr>
            <p:nvPr/>
          </p:nvSpPr>
          <p:spPr bwMode="auto">
            <a:xfrm flipV="1">
              <a:off x="5062" y="2180"/>
              <a:ext cx="28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8068" name="Line 20"/>
            <p:cNvSpPr>
              <a:spLocks noChangeShapeType="1"/>
            </p:cNvSpPr>
            <p:nvPr/>
          </p:nvSpPr>
          <p:spPr bwMode="auto">
            <a:xfrm flipV="1">
              <a:off x="4966" y="2420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8069" name="Oval 21"/>
            <p:cNvSpPr>
              <a:spLocks noChangeArrowheads="1"/>
            </p:cNvSpPr>
            <p:nvPr/>
          </p:nvSpPr>
          <p:spPr bwMode="auto">
            <a:xfrm>
              <a:off x="5014" y="2372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8070" name="Oval 22"/>
            <p:cNvSpPr>
              <a:spLocks noChangeArrowheads="1"/>
            </p:cNvSpPr>
            <p:nvPr/>
          </p:nvSpPr>
          <p:spPr bwMode="auto">
            <a:xfrm>
              <a:off x="5302" y="2132"/>
              <a:ext cx="96" cy="96"/>
            </a:xfrm>
            <a:prstGeom prst="ellipse">
              <a:avLst/>
            </a:prstGeom>
            <a:solidFill>
              <a:srgbClr val="00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8071" name="Oval 23"/>
            <p:cNvSpPr>
              <a:spLocks noChangeArrowheads="1"/>
            </p:cNvSpPr>
            <p:nvPr/>
          </p:nvSpPr>
          <p:spPr bwMode="auto">
            <a:xfrm>
              <a:off x="4918" y="2612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8072" name="Oval 24"/>
            <p:cNvSpPr>
              <a:spLocks noChangeArrowheads="1"/>
            </p:cNvSpPr>
            <p:nvPr/>
          </p:nvSpPr>
          <p:spPr bwMode="auto">
            <a:xfrm>
              <a:off x="5110" y="2612"/>
              <a:ext cx="96" cy="96"/>
            </a:xfrm>
            <a:prstGeom prst="ellipse">
              <a:avLst/>
            </a:prstGeom>
            <a:solidFill>
              <a:srgbClr val="FF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8073" name="Line 25"/>
            <p:cNvSpPr>
              <a:spLocks noChangeShapeType="1"/>
            </p:cNvSpPr>
            <p:nvPr/>
          </p:nvSpPr>
          <p:spPr bwMode="auto">
            <a:xfrm flipV="1">
              <a:off x="2877" y="2439"/>
              <a:ext cx="28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8074" name="Line 26"/>
            <p:cNvSpPr>
              <a:spLocks noChangeShapeType="1"/>
            </p:cNvSpPr>
            <p:nvPr/>
          </p:nvSpPr>
          <p:spPr bwMode="auto">
            <a:xfrm flipH="1">
              <a:off x="2685" y="2919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8075" name="Line 27"/>
            <p:cNvSpPr>
              <a:spLocks noChangeShapeType="1"/>
            </p:cNvSpPr>
            <p:nvPr/>
          </p:nvSpPr>
          <p:spPr bwMode="auto">
            <a:xfrm flipV="1">
              <a:off x="2781" y="2679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8076" name="Oval 28"/>
            <p:cNvSpPr>
              <a:spLocks noChangeArrowheads="1"/>
            </p:cNvSpPr>
            <p:nvPr/>
          </p:nvSpPr>
          <p:spPr bwMode="auto">
            <a:xfrm>
              <a:off x="2829" y="2631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8077" name="Oval 29"/>
            <p:cNvSpPr>
              <a:spLocks noChangeArrowheads="1"/>
            </p:cNvSpPr>
            <p:nvPr/>
          </p:nvSpPr>
          <p:spPr bwMode="auto">
            <a:xfrm>
              <a:off x="3117" y="2391"/>
              <a:ext cx="96" cy="96"/>
            </a:xfrm>
            <a:prstGeom prst="ellipse">
              <a:avLst/>
            </a:prstGeom>
            <a:solidFill>
              <a:srgbClr val="00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8078" name="Oval 30"/>
            <p:cNvSpPr>
              <a:spLocks noChangeArrowheads="1"/>
            </p:cNvSpPr>
            <p:nvPr/>
          </p:nvSpPr>
          <p:spPr bwMode="auto">
            <a:xfrm>
              <a:off x="2733" y="2871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8079" name="Line 31"/>
            <p:cNvSpPr>
              <a:spLocks noChangeShapeType="1"/>
            </p:cNvSpPr>
            <p:nvPr/>
          </p:nvSpPr>
          <p:spPr bwMode="auto">
            <a:xfrm flipH="1">
              <a:off x="2493" y="3159"/>
              <a:ext cx="192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8080" name="Oval 32"/>
            <p:cNvSpPr>
              <a:spLocks noChangeArrowheads="1"/>
            </p:cNvSpPr>
            <p:nvPr/>
          </p:nvSpPr>
          <p:spPr bwMode="auto">
            <a:xfrm>
              <a:off x="2637" y="3111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8081" name="Oval 33"/>
            <p:cNvSpPr>
              <a:spLocks noChangeArrowheads="1"/>
            </p:cNvSpPr>
            <p:nvPr/>
          </p:nvSpPr>
          <p:spPr bwMode="auto">
            <a:xfrm>
              <a:off x="2445" y="3207"/>
              <a:ext cx="96" cy="96"/>
            </a:xfrm>
            <a:prstGeom prst="ellipse">
              <a:avLst/>
            </a:prstGeom>
            <a:solidFill>
              <a:srgbClr val="FF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8082" name="Line 34"/>
            <p:cNvSpPr>
              <a:spLocks noChangeShapeType="1"/>
            </p:cNvSpPr>
            <p:nvPr/>
          </p:nvSpPr>
          <p:spPr bwMode="auto">
            <a:xfrm flipH="1">
              <a:off x="3125" y="2482"/>
              <a:ext cx="454" cy="181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 type="triangle" w="med" len="med"/>
              <a:tailEnd type="none" w="lg" len="lg"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8083" name="Line 35"/>
            <p:cNvSpPr>
              <a:spLocks noChangeShapeType="1"/>
            </p:cNvSpPr>
            <p:nvPr/>
          </p:nvSpPr>
          <p:spPr bwMode="auto">
            <a:xfrm>
              <a:off x="4630" y="3645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8084" name="Line 36"/>
            <p:cNvSpPr>
              <a:spLocks noChangeShapeType="1"/>
            </p:cNvSpPr>
            <p:nvPr/>
          </p:nvSpPr>
          <p:spPr bwMode="auto">
            <a:xfrm flipV="1">
              <a:off x="4630" y="3405"/>
              <a:ext cx="28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8085" name="Line 37"/>
            <p:cNvSpPr>
              <a:spLocks noChangeShapeType="1"/>
            </p:cNvSpPr>
            <p:nvPr/>
          </p:nvSpPr>
          <p:spPr bwMode="auto">
            <a:xfrm flipV="1">
              <a:off x="4533" y="3616"/>
              <a:ext cx="109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8086" name="Oval 38"/>
            <p:cNvSpPr>
              <a:spLocks noChangeArrowheads="1"/>
            </p:cNvSpPr>
            <p:nvPr/>
          </p:nvSpPr>
          <p:spPr bwMode="auto">
            <a:xfrm>
              <a:off x="4582" y="3597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8087" name="Oval 39"/>
            <p:cNvSpPr>
              <a:spLocks noChangeArrowheads="1"/>
            </p:cNvSpPr>
            <p:nvPr/>
          </p:nvSpPr>
          <p:spPr bwMode="auto">
            <a:xfrm>
              <a:off x="4870" y="3357"/>
              <a:ext cx="96" cy="96"/>
            </a:xfrm>
            <a:prstGeom prst="ellipse">
              <a:avLst/>
            </a:prstGeom>
            <a:solidFill>
              <a:srgbClr val="00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8088" name="Oval 40"/>
            <p:cNvSpPr>
              <a:spLocks noChangeArrowheads="1"/>
            </p:cNvSpPr>
            <p:nvPr/>
          </p:nvSpPr>
          <p:spPr bwMode="auto">
            <a:xfrm>
              <a:off x="4486" y="3837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8089" name="Oval 41"/>
            <p:cNvSpPr>
              <a:spLocks noChangeArrowheads="1"/>
            </p:cNvSpPr>
            <p:nvPr/>
          </p:nvSpPr>
          <p:spPr bwMode="auto">
            <a:xfrm>
              <a:off x="4870" y="3837"/>
              <a:ext cx="96" cy="96"/>
            </a:xfrm>
            <a:prstGeom prst="ellipse">
              <a:avLst/>
            </a:prstGeom>
            <a:solidFill>
              <a:srgbClr val="FF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8090" name="Oval 42"/>
            <p:cNvSpPr>
              <a:spLocks noChangeArrowheads="1"/>
            </p:cNvSpPr>
            <p:nvPr/>
          </p:nvSpPr>
          <p:spPr bwMode="auto">
            <a:xfrm>
              <a:off x="4678" y="3837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8091" name="Line 43"/>
            <p:cNvSpPr>
              <a:spLocks noChangeShapeType="1"/>
            </p:cNvSpPr>
            <p:nvPr/>
          </p:nvSpPr>
          <p:spPr bwMode="auto">
            <a:xfrm flipH="1">
              <a:off x="5369" y="3210"/>
              <a:ext cx="4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8092" name="Line 44"/>
            <p:cNvSpPr>
              <a:spLocks noChangeShapeType="1"/>
            </p:cNvSpPr>
            <p:nvPr/>
          </p:nvSpPr>
          <p:spPr bwMode="auto">
            <a:xfrm>
              <a:off x="5129" y="3450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8093" name="Line 45"/>
            <p:cNvSpPr>
              <a:spLocks noChangeShapeType="1"/>
            </p:cNvSpPr>
            <p:nvPr/>
          </p:nvSpPr>
          <p:spPr bwMode="auto">
            <a:xfrm flipV="1">
              <a:off x="5129" y="3210"/>
              <a:ext cx="28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8094" name="Line 46"/>
            <p:cNvSpPr>
              <a:spLocks noChangeShapeType="1"/>
            </p:cNvSpPr>
            <p:nvPr/>
          </p:nvSpPr>
          <p:spPr bwMode="auto">
            <a:xfrm flipV="1">
              <a:off x="5033" y="3450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8095" name="Oval 47"/>
            <p:cNvSpPr>
              <a:spLocks noChangeArrowheads="1"/>
            </p:cNvSpPr>
            <p:nvPr/>
          </p:nvSpPr>
          <p:spPr bwMode="auto">
            <a:xfrm>
              <a:off x="5081" y="3402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8096" name="Oval 48"/>
            <p:cNvSpPr>
              <a:spLocks noChangeArrowheads="1"/>
            </p:cNvSpPr>
            <p:nvPr/>
          </p:nvSpPr>
          <p:spPr bwMode="auto">
            <a:xfrm>
              <a:off x="5369" y="3162"/>
              <a:ext cx="96" cy="96"/>
            </a:xfrm>
            <a:prstGeom prst="ellipse">
              <a:avLst/>
            </a:prstGeom>
            <a:solidFill>
              <a:srgbClr val="00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8097" name="Oval 49"/>
            <p:cNvSpPr>
              <a:spLocks noChangeArrowheads="1"/>
            </p:cNvSpPr>
            <p:nvPr/>
          </p:nvSpPr>
          <p:spPr bwMode="auto">
            <a:xfrm>
              <a:off x="4985" y="3642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8098" name="Oval 50"/>
            <p:cNvSpPr>
              <a:spLocks noChangeArrowheads="1"/>
            </p:cNvSpPr>
            <p:nvPr/>
          </p:nvSpPr>
          <p:spPr bwMode="auto">
            <a:xfrm>
              <a:off x="5321" y="3402"/>
              <a:ext cx="96" cy="96"/>
            </a:xfrm>
            <a:prstGeom prst="ellipse">
              <a:avLst/>
            </a:prstGeom>
            <a:solidFill>
              <a:srgbClr val="FF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8099" name="Oval 51"/>
            <p:cNvSpPr>
              <a:spLocks noChangeArrowheads="1"/>
            </p:cNvSpPr>
            <p:nvPr/>
          </p:nvSpPr>
          <p:spPr bwMode="auto">
            <a:xfrm>
              <a:off x="5177" y="3642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8100" name="Line 52"/>
            <p:cNvSpPr>
              <a:spLocks noChangeShapeType="1"/>
            </p:cNvSpPr>
            <p:nvPr/>
          </p:nvSpPr>
          <p:spPr bwMode="auto">
            <a:xfrm flipH="1">
              <a:off x="4577" y="2754"/>
              <a:ext cx="272" cy="317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 type="triangle" w="med" len="med"/>
              <a:tailEnd type="none" w="lg" len="lg"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8101" name="Line 53"/>
            <p:cNvSpPr>
              <a:spLocks noChangeShapeType="1"/>
            </p:cNvSpPr>
            <p:nvPr/>
          </p:nvSpPr>
          <p:spPr bwMode="auto">
            <a:xfrm flipV="1">
              <a:off x="2730" y="3166"/>
              <a:ext cx="28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8102" name="Line 54"/>
            <p:cNvSpPr>
              <a:spLocks noChangeShapeType="1"/>
            </p:cNvSpPr>
            <p:nvPr/>
          </p:nvSpPr>
          <p:spPr bwMode="auto">
            <a:xfrm flipH="1">
              <a:off x="2543" y="3646"/>
              <a:ext cx="91" cy="2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8103" name="Line 55"/>
            <p:cNvSpPr>
              <a:spLocks noChangeShapeType="1"/>
            </p:cNvSpPr>
            <p:nvPr/>
          </p:nvSpPr>
          <p:spPr bwMode="auto">
            <a:xfrm flipV="1">
              <a:off x="2634" y="3406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8104" name="Oval 56"/>
            <p:cNvSpPr>
              <a:spLocks noChangeArrowheads="1"/>
            </p:cNvSpPr>
            <p:nvPr/>
          </p:nvSpPr>
          <p:spPr bwMode="auto">
            <a:xfrm>
              <a:off x="2682" y="3358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8105" name="Oval 57"/>
            <p:cNvSpPr>
              <a:spLocks noChangeArrowheads="1"/>
            </p:cNvSpPr>
            <p:nvPr/>
          </p:nvSpPr>
          <p:spPr bwMode="auto">
            <a:xfrm>
              <a:off x="2970" y="3118"/>
              <a:ext cx="96" cy="96"/>
            </a:xfrm>
            <a:prstGeom prst="ellipse">
              <a:avLst/>
            </a:prstGeom>
            <a:solidFill>
              <a:srgbClr val="00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8106" name="Oval 58"/>
            <p:cNvSpPr>
              <a:spLocks noChangeArrowheads="1"/>
            </p:cNvSpPr>
            <p:nvPr/>
          </p:nvSpPr>
          <p:spPr bwMode="auto">
            <a:xfrm>
              <a:off x="2586" y="3598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8107" name="Oval 59"/>
            <p:cNvSpPr>
              <a:spLocks noChangeArrowheads="1"/>
            </p:cNvSpPr>
            <p:nvPr/>
          </p:nvSpPr>
          <p:spPr bwMode="auto">
            <a:xfrm>
              <a:off x="2490" y="3838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8108" name="Oval 60"/>
            <p:cNvSpPr>
              <a:spLocks noChangeArrowheads="1"/>
            </p:cNvSpPr>
            <p:nvPr/>
          </p:nvSpPr>
          <p:spPr bwMode="auto">
            <a:xfrm>
              <a:off x="2682" y="3838"/>
              <a:ext cx="96" cy="96"/>
            </a:xfrm>
            <a:prstGeom prst="ellipse">
              <a:avLst/>
            </a:prstGeom>
            <a:solidFill>
              <a:srgbClr val="FF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8109" name="Line 61"/>
            <p:cNvSpPr>
              <a:spLocks noChangeShapeType="1"/>
            </p:cNvSpPr>
            <p:nvPr/>
          </p:nvSpPr>
          <p:spPr bwMode="auto">
            <a:xfrm>
              <a:off x="3170" y="3451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8110" name="Line 62"/>
            <p:cNvSpPr>
              <a:spLocks noChangeShapeType="1"/>
            </p:cNvSpPr>
            <p:nvPr/>
          </p:nvSpPr>
          <p:spPr bwMode="auto">
            <a:xfrm flipV="1">
              <a:off x="3170" y="3235"/>
              <a:ext cx="259" cy="2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8111" name="Line 63"/>
            <p:cNvSpPr>
              <a:spLocks noChangeShapeType="1"/>
            </p:cNvSpPr>
            <p:nvPr/>
          </p:nvSpPr>
          <p:spPr bwMode="auto">
            <a:xfrm flipH="1">
              <a:off x="2978" y="3691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8112" name="Line 64"/>
            <p:cNvSpPr>
              <a:spLocks noChangeShapeType="1"/>
            </p:cNvSpPr>
            <p:nvPr/>
          </p:nvSpPr>
          <p:spPr bwMode="auto">
            <a:xfrm flipV="1">
              <a:off x="3074" y="3451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8113" name="Oval 65"/>
            <p:cNvSpPr>
              <a:spLocks noChangeArrowheads="1"/>
            </p:cNvSpPr>
            <p:nvPr/>
          </p:nvSpPr>
          <p:spPr bwMode="auto">
            <a:xfrm>
              <a:off x="3122" y="3403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8114" name="Oval 66"/>
            <p:cNvSpPr>
              <a:spLocks noChangeArrowheads="1"/>
            </p:cNvSpPr>
            <p:nvPr/>
          </p:nvSpPr>
          <p:spPr bwMode="auto">
            <a:xfrm>
              <a:off x="3410" y="3163"/>
              <a:ext cx="96" cy="96"/>
            </a:xfrm>
            <a:prstGeom prst="ellipse">
              <a:avLst/>
            </a:prstGeom>
            <a:solidFill>
              <a:srgbClr val="00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8115" name="Oval 67"/>
            <p:cNvSpPr>
              <a:spLocks noChangeArrowheads="1"/>
            </p:cNvSpPr>
            <p:nvPr/>
          </p:nvSpPr>
          <p:spPr bwMode="auto">
            <a:xfrm>
              <a:off x="3026" y="3643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8116" name="Oval 68"/>
            <p:cNvSpPr>
              <a:spLocks noChangeArrowheads="1"/>
            </p:cNvSpPr>
            <p:nvPr/>
          </p:nvSpPr>
          <p:spPr bwMode="auto">
            <a:xfrm>
              <a:off x="2930" y="3883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8117" name="Oval 69"/>
            <p:cNvSpPr>
              <a:spLocks noChangeArrowheads="1"/>
            </p:cNvSpPr>
            <p:nvPr/>
          </p:nvSpPr>
          <p:spPr bwMode="auto">
            <a:xfrm>
              <a:off x="3218" y="3643"/>
              <a:ext cx="96" cy="96"/>
            </a:xfrm>
            <a:prstGeom prst="ellipse">
              <a:avLst/>
            </a:prstGeom>
            <a:solidFill>
              <a:srgbClr val="FF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8118" name="Line 70"/>
            <p:cNvSpPr>
              <a:spLocks noChangeShapeType="1"/>
            </p:cNvSpPr>
            <p:nvPr/>
          </p:nvSpPr>
          <p:spPr bwMode="auto">
            <a:xfrm flipH="1">
              <a:off x="3787" y="3211"/>
              <a:ext cx="4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8119" name="Line 71"/>
            <p:cNvSpPr>
              <a:spLocks noChangeShapeType="1"/>
            </p:cNvSpPr>
            <p:nvPr/>
          </p:nvSpPr>
          <p:spPr bwMode="auto">
            <a:xfrm flipV="1">
              <a:off x="3547" y="3211"/>
              <a:ext cx="28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8120" name="Line 72"/>
            <p:cNvSpPr>
              <a:spLocks noChangeShapeType="1"/>
            </p:cNvSpPr>
            <p:nvPr/>
          </p:nvSpPr>
          <p:spPr bwMode="auto">
            <a:xfrm flipH="1">
              <a:off x="3355" y="3691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8121" name="Line 73"/>
            <p:cNvSpPr>
              <a:spLocks noChangeShapeType="1"/>
            </p:cNvSpPr>
            <p:nvPr/>
          </p:nvSpPr>
          <p:spPr bwMode="auto">
            <a:xfrm flipV="1">
              <a:off x="3451" y="3451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8122" name="Oval 74"/>
            <p:cNvSpPr>
              <a:spLocks noChangeArrowheads="1"/>
            </p:cNvSpPr>
            <p:nvPr/>
          </p:nvSpPr>
          <p:spPr bwMode="auto">
            <a:xfrm>
              <a:off x="3499" y="3403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8123" name="Oval 75"/>
            <p:cNvSpPr>
              <a:spLocks noChangeArrowheads="1"/>
            </p:cNvSpPr>
            <p:nvPr/>
          </p:nvSpPr>
          <p:spPr bwMode="auto">
            <a:xfrm>
              <a:off x="3787" y="3163"/>
              <a:ext cx="96" cy="96"/>
            </a:xfrm>
            <a:prstGeom prst="ellipse">
              <a:avLst/>
            </a:prstGeom>
            <a:solidFill>
              <a:srgbClr val="00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8124" name="Oval 76"/>
            <p:cNvSpPr>
              <a:spLocks noChangeArrowheads="1"/>
            </p:cNvSpPr>
            <p:nvPr/>
          </p:nvSpPr>
          <p:spPr bwMode="auto">
            <a:xfrm>
              <a:off x="3403" y="3643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8125" name="Oval 77"/>
            <p:cNvSpPr>
              <a:spLocks noChangeArrowheads="1"/>
            </p:cNvSpPr>
            <p:nvPr/>
          </p:nvSpPr>
          <p:spPr bwMode="auto">
            <a:xfrm>
              <a:off x="3307" y="3883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8126" name="Oval 78"/>
            <p:cNvSpPr>
              <a:spLocks noChangeArrowheads="1"/>
            </p:cNvSpPr>
            <p:nvPr/>
          </p:nvSpPr>
          <p:spPr bwMode="auto">
            <a:xfrm>
              <a:off x="3739" y="3403"/>
              <a:ext cx="96" cy="96"/>
            </a:xfrm>
            <a:prstGeom prst="ellipse">
              <a:avLst/>
            </a:prstGeom>
            <a:solidFill>
              <a:srgbClr val="FF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8127" name="Line 79"/>
            <p:cNvSpPr>
              <a:spLocks noChangeShapeType="1"/>
            </p:cNvSpPr>
            <p:nvPr/>
          </p:nvSpPr>
          <p:spPr bwMode="auto">
            <a:xfrm flipH="1">
              <a:off x="3080" y="2618"/>
              <a:ext cx="499" cy="45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 type="triangle" w="med" len="med"/>
              <a:tailEnd type="none" w="lg" len="lg"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8128" name="Line 80"/>
            <p:cNvSpPr>
              <a:spLocks noChangeShapeType="1"/>
            </p:cNvSpPr>
            <p:nvPr/>
          </p:nvSpPr>
          <p:spPr bwMode="auto">
            <a:xfrm flipH="1">
              <a:off x="3488" y="2708"/>
              <a:ext cx="182" cy="409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 type="triangle" w="med" len="med"/>
              <a:tailEnd type="none" w="lg" len="lg"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8129" name="Line 81"/>
            <p:cNvSpPr>
              <a:spLocks noChangeShapeType="1"/>
            </p:cNvSpPr>
            <p:nvPr/>
          </p:nvSpPr>
          <p:spPr bwMode="auto">
            <a:xfrm>
              <a:off x="3806" y="2572"/>
              <a:ext cx="45" cy="545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 type="triangle" w="med" len="med"/>
              <a:tailEnd type="none" w="lg" len="lg"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8130" name="Line 82"/>
            <p:cNvSpPr>
              <a:spLocks noChangeShapeType="1"/>
            </p:cNvSpPr>
            <p:nvPr/>
          </p:nvSpPr>
          <p:spPr bwMode="auto">
            <a:xfrm>
              <a:off x="4222" y="3418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8131" name="Line 83"/>
            <p:cNvSpPr>
              <a:spLocks noChangeShapeType="1"/>
            </p:cNvSpPr>
            <p:nvPr/>
          </p:nvSpPr>
          <p:spPr bwMode="auto">
            <a:xfrm flipV="1">
              <a:off x="4222" y="3178"/>
              <a:ext cx="28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8132" name="Line 84"/>
            <p:cNvSpPr>
              <a:spLocks noChangeShapeType="1"/>
            </p:cNvSpPr>
            <p:nvPr/>
          </p:nvSpPr>
          <p:spPr bwMode="auto">
            <a:xfrm flipV="1">
              <a:off x="4126" y="3418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8133" name="Oval 85"/>
            <p:cNvSpPr>
              <a:spLocks noChangeArrowheads="1"/>
            </p:cNvSpPr>
            <p:nvPr/>
          </p:nvSpPr>
          <p:spPr bwMode="auto">
            <a:xfrm>
              <a:off x="4174" y="3370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8134" name="Oval 86"/>
            <p:cNvSpPr>
              <a:spLocks noChangeArrowheads="1"/>
            </p:cNvSpPr>
            <p:nvPr/>
          </p:nvSpPr>
          <p:spPr bwMode="auto">
            <a:xfrm>
              <a:off x="4462" y="3130"/>
              <a:ext cx="96" cy="96"/>
            </a:xfrm>
            <a:prstGeom prst="ellipse">
              <a:avLst/>
            </a:prstGeom>
            <a:solidFill>
              <a:srgbClr val="00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8135" name="Oval 87"/>
            <p:cNvSpPr>
              <a:spLocks noChangeArrowheads="1"/>
            </p:cNvSpPr>
            <p:nvPr/>
          </p:nvSpPr>
          <p:spPr bwMode="auto">
            <a:xfrm>
              <a:off x="4078" y="3610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8136" name="Oval 88"/>
            <p:cNvSpPr>
              <a:spLocks noChangeArrowheads="1"/>
            </p:cNvSpPr>
            <p:nvPr/>
          </p:nvSpPr>
          <p:spPr bwMode="auto">
            <a:xfrm>
              <a:off x="4233" y="3883"/>
              <a:ext cx="96" cy="96"/>
            </a:xfrm>
            <a:prstGeom prst="ellipse">
              <a:avLst/>
            </a:prstGeom>
            <a:solidFill>
              <a:srgbClr val="FF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8137" name="Oval 89"/>
            <p:cNvSpPr>
              <a:spLocks noChangeArrowheads="1"/>
            </p:cNvSpPr>
            <p:nvPr/>
          </p:nvSpPr>
          <p:spPr bwMode="auto">
            <a:xfrm>
              <a:off x="4270" y="3610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8138" name="Line 90"/>
            <p:cNvSpPr>
              <a:spLocks noChangeShapeType="1"/>
            </p:cNvSpPr>
            <p:nvPr/>
          </p:nvSpPr>
          <p:spPr bwMode="auto">
            <a:xfrm>
              <a:off x="5212" y="2754"/>
              <a:ext cx="136" cy="36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 type="triangle" w="med" len="med"/>
              <a:tailEnd type="none" w="lg" len="lg"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258139" name="Text Box 91"/>
          <p:cNvSpPr txBox="1">
            <a:spLocks noChangeArrowheads="1"/>
          </p:cNvSpPr>
          <p:nvPr/>
        </p:nvSpPr>
        <p:spPr bwMode="auto">
          <a:xfrm>
            <a:off x="395288" y="3573463"/>
            <a:ext cx="2736850" cy="476250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r>
              <a:rPr lang="en-US" altLang="ja-JP" sz="2400" b="1">
                <a:solidFill>
                  <a:schemeClr val="tx1"/>
                </a:solidFill>
              </a:rPr>
              <a:t>Use canonical form</a:t>
            </a:r>
            <a:endParaRPr lang="ja-JP" altLang="en-US" sz="2400" b="1">
              <a:solidFill>
                <a:schemeClr val="tx1"/>
              </a:solidFill>
            </a:endParaRPr>
          </a:p>
        </p:txBody>
      </p:sp>
      <p:sp>
        <p:nvSpPr>
          <p:cNvPr id="92" name="テキスト ボックス 91"/>
          <p:cNvSpPr txBox="1"/>
          <p:nvPr/>
        </p:nvSpPr>
        <p:spPr>
          <a:xfrm>
            <a:off x="6727978" y="663079"/>
            <a:ext cx="2236510" cy="461665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altLang="ja-JP" sz="2400" dirty="0" smtClean="0"/>
              <a:t>Nakano Uno ‘04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686938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8050" grpId="0" animBg="1"/>
      <p:bldP spid="258051" grpId="0" animBg="1"/>
      <p:bldP spid="258139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134" name="Rectangle 62"/>
          <p:cNvSpPr>
            <a:spLocks noChangeArrowheads="1"/>
          </p:cNvSpPr>
          <p:nvPr/>
        </p:nvSpPr>
        <p:spPr bwMode="auto">
          <a:xfrm>
            <a:off x="323850" y="3933825"/>
            <a:ext cx="2952750" cy="2735263"/>
          </a:xfrm>
          <a:prstGeom prst="rect">
            <a:avLst/>
          </a:prstGeom>
          <a:solidFill>
            <a:srgbClr val="FFCC99"/>
          </a:solidFill>
          <a:ln w="190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259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50825" y="1052513"/>
            <a:ext cx="8642350" cy="3313112"/>
          </a:xfrm>
        </p:spPr>
        <p:txBody>
          <a:bodyPr/>
          <a:lstStyle/>
          <a:p>
            <a:pPr algn="l"/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• </a:t>
            </a:r>
            <a:r>
              <a:rPr lang="en-US" altLang="ja-JP" sz="2400" dirty="0"/>
              <a:t>Ordered trees are isomorphic </a:t>
            </a:r>
            <a:r>
              <a:rPr lang="en-US" altLang="ja-JP" sz="2400" b="1" dirty="0">
                <a:solidFill>
                  <a:srgbClr val="FF0000"/>
                </a:solidFill>
                <a:sym typeface="Wingdings" pitchFamily="2" charset="2"/>
              </a:rPr>
              <a:t></a:t>
            </a:r>
            <a:r>
              <a:rPr lang="en-US" altLang="ja-JP" sz="2400" b="1" dirty="0">
                <a:solidFill>
                  <a:srgbClr val="FF0000"/>
                </a:solidFill>
              </a:rPr>
              <a:t> </a:t>
            </a:r>
            <a:r>
              <a:rPr lang="en-US" altLang="ja-JP" sz="2400" dirty="0"/>
              <a:t> depth sequences are the same</a:t>
            </a:r>
            <a:endParaRPr lang="ja-JP" altLang="en-US" sz="2400" dirty="0"/>
          </a:p>
          <a:p>
            <a:pPr algn="l"/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• </a:t>
            </a:r>
            <a:r>
              <a:rPr lang="en-US" altLang="ja-JP" sz="2400" b="1" dirty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left heavy embedding</a:t>
            </a:r>
            <a:r>
              <a:rPr lang="en-US" altLang="ja-JP" sz="2400" dirty="0"/>
              <a:t> </a:t>
            </a:r>
            <a:r>
              <a:rPr lang="en-US" altLang="ja-JP" sz="2400" dirty="0" smtClean="0"/>
              <a:t>of a rooted tree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T</a:t>
            </a:r>
          </a:p>
          <a:p>
            <a:pPr algn="l"/>
            <a:r>
              <a:rPr lang="en-US" altLang="ja-JP" sz="2400" dirty="0" smtClean="0"/>
              <a:t>  the lexicographically maximum </a:t>
            </a:r>
            <a:r>
              <a:rPr lang="en-US" altLang="ja-JP" sz="2400" dirty="0"/>
              <a:t>depth </a:t>
            </a:r>
            <a:r>
              <a:rPr lang="en-US" altLang="ja-JP" sz="2400" dirty="0" smtClean="0"/>
              <a:t>sequence, among all </a:t>
            </a:r>
          </a:p>
          <a:p>
            <a:pPr algn="l"/>
            <a:r>
              <a:rPr lang="en-US" altLang="ja-JP" sz="2400" dirty="0" smtClean="0"/>
              <a:t>     ordered trees obtained from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T </a:t>
            </a:r>
            <a:r>
              <a:rPr lang="en-US" altLang="ja-JP" sz="2400" dirty="0" smtClean="0"/>
              <a:t>(by giving children orderings)</a:t>
            </a:r>
            <a:endParaRPr lang="en-US" altLang="ja-JP" sz="2400" dirty="0"/>
          </a:p>
          <a:p>
            <a:pPr algn="l"/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  <a:p>
            <a:pPr algn="l"/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• </a:t>
            </a:r>
            <a:r>
              <a:rPr lang="en-US" altLang="ja-JP" sz="2400" dirty="0"/>
              <a:t>Rooted trees are isomorphic </a:t>
            </a:r>
            <a:r>
              <a:rPr lang="en-US" altLang="ja-JP" sz="2400" b="1" dirty="0">
                <a:solidFill>
                  <a:srgbClr val="FF0000"/>
                </a:solidFill>
                <a:sym typeface="Wingdings" pitchFamily="2" charset="2"/>
              </a:rPr>
              <a:t></a:t>
            </a:r>
            <a:r>
              <a:rPr lang="en-US" altLang="ja-JP" sz="2400" b="1" dirty="0">
                <a:solidFill>
                  <a:srgbClr val="FF0000"/>
                </a:solidFill>
              </a:rPr>
              <a:t> </a:t>
            </a:r>
            <a:r>
              <a:rPr lang="en-US" altLang="ja-JP" sz="2400" dirty="0"/>
              <a:t>left heavy embeddings are the same</a:t>
            </a:r>
            <a:endParaRPr lang="ja-JP" altLang="en-US" sz="2400" dirty="0"/>
          </a:p>
          <a:p>
            <a:pPr algn="l"/>
            <a:endParaRPr lang="ja-JP" altLang="en-US" sz="2400" dirty="0"/>
          </a:p>
        </p:txBody>
      </p:sp>
      <p:sp>
        <p:nvSpPr>
          <p:cNvPr id="259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MS UI Gothic" pitchFamily="50" charset="-128"/>
              </a:rPr>
              <a:t>Canonical Form</a:t>
            </a:r>
          </a:p>
        </p:txBody>
      </p:sp>
      <p:sp>
        <p:nvSpPr>
          <p:cNvPr id="259076" name="Line 4"/>
          <p:cNvSpPr>
            <a:spLocks noChangeShapeType="1"/>
          </p:cNvSpPr>
          <p:nvPr/>
        </p:nvSpPr>
        <p:spPr bwMode="auto">
          <a:xfrm>
            <a:off x="5181600" y="5410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59077" name="Line 5"/>
          <p:cNvSpPr>
            <a:spLocks noChangeShapeType="1"/>
          </p:cNvSpPr>
          <p:nvPr/>
        </p:nvSpPr>
        <p:spPr bwMode="auto">
          <a:xfrm flipH="1">
            <a:off x="6477000" y="5410200"/>
            <a:ext cx="304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59078" name="Line 6"/>
          <p:cNvSpPr>
            <a:spLocks noChangeShapeType="1"/>
          </p:cNvSpPr>
          <p:nvPr/>
        </p:nvSpPr>
        <p:spPr bwMode="auto">
          <a:xfrm>
            <a:off x="2590800" y="5410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59079" name="Line 7"/>
          <p:cNvSpPr>
            <a:spLocks noChangeShapeType="1"/>
          </p:cNvSpPr>
          <p:nvPr/>
        </p:nvSpPr>
        <p:spPr bwMode="auto">
          <a:xfrm flipV="1">
            <a:off x="4267200" y="54102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59080" name="Line 8"/>
          <p:cNvSpPr>
            <a:spLocks noChangeShapeType="1"/>
          </p:cNvSpPr>
          <p:nvPr/>
        </p:nvSpPr>
        <p:spPr bwMode="auto">
          <a:xfrm flipH="1" flipV="1">
            <a:off x="4495800" y="54102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59081" name="Line 9"/>
          <p:cNvSpPr>
            <a:spLocks noChangeShapeType="1"/>
          </p:cNvSpPr>
          <p:nvPr/>
        </p:nvSpPr>
        <p:spPr bwMode="auto">
          <a:xfrm flipH="1" flipV="1">
            <a:off x="1905000" y="48768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59082" name="Text Box 10"/>
          <p:cNvSpPr txBox="1">
            <a:spLocks noChangeArrowheads="1"/>
          </p:cNvSpPr>
          <p:nvPr/>
        </p:nvSpPr>
        <p:spPr bwMode="auto">
          <a:xfrm>
            <a:off x="685800" y="6172200"/>
            <a:ext cx="788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ja-JP" altLang="en-US" sz="2400">
                <a:solidFill>
                  <a:schemeClr val="tx1"/>
                </a:solidFill>
              </a:rPr>
              <a:t>0,1,2,3,3,2,2,1,2,3       0,1,2,2,3,3,2,1,2,3       0,1,2,3,1,2,3,3,2,2</a:t>
            </a:r>
          </a:p>
        </p:txBody>
      </p:sp>
      <p:sp>
        <p:nvSpPr>
          <p:cNvPr id="259083" name="Line 11"/>
          <p:cNvSpPr>
            <a:spLocks noChangeShapeType="1"/>
          </p:cNvSpPr>
          <p:nvPr/>
        </p:nvSpPr>
        <p:spPr bwMode="auto">
          <a:xfrm flipV="1">
            <a:off x="1905000" y="43434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59084" name="Line 12"/>
          <p:cNvSpPr>
            <a:spLocks noChangeShapeType="1"/>
          </p:cNvSpPr>
          <p:nvPr/>
        </p:nvSpPr>
        <p:spPr bwMode="auto">
          <a:xfrm>
            <a:off x="2286000" y="4343400"/>
            <a:ext cx="304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59085" name="Line 13"/>
          <p:cNvSpPr>
            <a:spLocks noChangeShapeType="1"/>
          </p:cNvSpPr>
          <p:nvPr/>
        </p:nvSpPr>
        <p:spPr bwMode="auto">
          <a:xfrm flipV="1">
            <a:off x="1524000" y="48768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59086" name="Line 14"/>
          <p:cNvSpPr>
            <a:spLocks noChangeShapeType="1"/>
          </p:cNvSpPr>
          <p:nvPr/>
        </p:nvSpPr>
        <p:spPr bwMode="auto">
          <a:xfrm flipH="1" flipV="1">
            <a:off x="1905000" y="4876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59087" name="Oval 15"/>
          <p:cNvSpPr>
            <a:spLocks noChangeArrowheads="1"/>
          </p:cNvSpPr>
          <p:nvPr/>
        </p:nvSpPr>
        <p:spPr bwMode="auto">
          <a:xfrm>
            <a:off x="1828800" y="533400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9088" name="Oval 16"/>
          <p:cNvSpPr>
            <a:spLocks noChangeArrowheads="1"/>
          </p:cNvSpPr>
          <p:nvPr/>
        </p:nvSpPr>
        <p:spPr bwMode="auto">
          <a:xfrm>
            <a:off x="2209800" y="4267200"/>
            <a:ext cx="152400" cy="152400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9089" name="Oval 17"/>
          <p:cNvSpPr>
            <a:spLocks noChangeArrowheads="1"/>
          </p:cNvSpPr>
          <p:nvPr/>
        </p:nvSpPr>
        <p:spPr bwMode="auto">
          <a:xfrm>
            <a:off x="1828800" y="480060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9090" name="Line 18"/>
          <p:cNvSpPr>
            <a:spLocks noChangeShapeType="1"/>
          </p:cNvSpPr>
          <p:nvPr/>
        </p:nvSpPr>
        <p:spPr bwMode="auto">
          <a:xfrm>
            <a:off x="2590800" y="4876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59091" name="Oval 19"/>
          <p:cNvSpPr>
            <a:spLocks noChangeArrowheads="1"/>
          </p:cNvSpPr>
          <p:nvPr/>
        </p:nvSpPr>
        <p:spPr bwMode="auto">
          <a:xfrm>
            <a:off x="2209800" y="533400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9092" name="Oval 20"/>
          <p:cNvSpPr>
            <a:spLocks noChangeArrowheads="1"/>
          </p:cNvSpPr>
          <p:nvPr/>
        </p:nvSpPr>
        <p:spPr bwMode="auto">
          <a:xfrm>
            <a:off x="2514600" y="480060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9093" name="Line 21"/>
          <p:cNvSpPr>
            <a:spLocks noChangeShapeType="1"/>
          </p:cNvSpPr>
          <p:nvPr/>
        </p:nvSpPr>
        <p:spPr bwMode="auto">
          <a:xfrm flipV="1">
            <a:off x="1295400" y="54102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59094" name="Line 22"/>
          <p:cNvSpPr>
            <a:spLocks noChangeShapeType="1"/>
          </p:cNvSpPr>
          <p:nvPr/>
        </p:nvSpPr>
        <p:spPr bwMode="auto">
          <a:xfrm flipH="1" flipV="1">
            <a:off x="1524000" y="54102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59095" name="Oval 23"/>
          <p:cNvSpPr>
            <a:spLocks noChangeArrowheads="1"/>
          </p:cNvSpPr>
          <p:nvPr/>
        </p:nvSpPr>
        <p:spPr bwMode="auto">
          <a:xfrm>
            <a:off x="1676400" y="586740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9096" name="Oval 24"/>
          <p:cNvSpPr>
            <a:spLocks noChangeArrowheads="1"/>
          </p:cNvSpPr>
          <p:nvPr/>
        </p:nvSpPr>
        <p:spPr bwMode="auto">
          <a:xfrm>
            <a:off x="1219200" y="586740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9097" name="Oval 25"/>
          <p:cNvSpPr>
            <a:spLocks noChangeArrowheads="1"/>
          </p:cNvSpPr>
          <p:nvPr/>
        </p:nvSpPr>
        <p:spPr bwMode="auto">
          <a:xfrm>
            <a:off x="1447800" y="533400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9098" name="Oval 26"/>
          <p:cNvSpPr>
            <a:spLocks noChangeArrowheads="1"/>
          </p:cNvSpPr>
          <p:nvPr/>
        </p:nvSpPr>
        <p:spPr bwMode="auto">
          <a:xfrm>
            <a:off x="2514600" y="533400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9099" name="Line 27"/>
          <p:cNvSpPr>
            <a:spLocks noChangeShapeType="1"/>
          </p:cNvSpPr>
          <p:nvPr/>
        </p:nvSpPr>
        <p:spPr bwMode="auto">
          <a:xfrm flipH="1" flipV="1">
            <a:off x="4495800" y="48768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59100" name="Line 28"/>
          <p:cNvSpPr>
            <a:spLocks noChangeShapeType="1"/>
          </p:cNvSpPr>
          <p:nvPr/>
        </p:nvSpPr>
        <p:spPr bwMode="auto">
          <a:xfrm flipV="1">
            <a:off x="4495800" y="43434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59101" name="Line 29"/>
          <p:cNvSpPr>
            <a:spLocks noChangeShapeType="1"/>
          </p:cNvSpPr>
          <p:nvPr/>
        </p:nvSpPr>
        <p:spPr bwMode="auto">
          <a:xfrm>
            <a:off x="4876800" y="4343400"/>
            <a:ext cx="304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59102" name="Line 30"/>
          <p:cNvSpPr>
            <a:spLocks noChangeShapeType="1"/>
          </p:cNvSpPr>
          <p:nvPr/>
        </p:nvSpPr>
        <p:spPr bwMode="auto">
          <a:xfrm flipV="1">
            <a:off x="4114800" y="48768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59103" name="Line 31"/>
          <p:cNvSpPr>
            <a:spLocks noChangeShapeType="1"/>
          </p:cNvSpPr>
          <p:nvPr/>
        </p:nvSpPr>
        <p:spPr bwMode="auto">
          <a:xfrm flipH="1" flipV="1">
            <a:off x="4495800" y="4876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59104" name="Oval 32"/>
          <p:cNvSpPr>
            <a:spLocks noChangeArrowheads="1"/>
          </p:cNvSpPr>
          <p:nvPr/>
        </p:nvSpPr>
        <p:spPr bwMode="auto">
          <a:xfrm>
            <a:off x="4419600" y="533400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9105" name="Oval 33"/>
          <p:cNvSpPr>
            <a:spLocks noChangeArrowheads="1"/>
          </p:cNvSpPr>
          <p:nvPr/>
        </p:nvSpPr>
        <p:spPr bwMode="auto">
          <a:xfrm>
            <a:off x="4800600" y="4267200"/>
            <a:ext cx="152400" cy="152400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9106" name="Oval 34"/>
          <p:cNvSpPr>
            <a:spLocks noChangeArrowheads="1"/>
          </p:cNvSpPr>
          <p:nvPr/>
        </p:nvSpPr>
        <p:spPr bwMode="auto">
          <a:xfrm>
            <a:off x="4419600" y="480060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9107" name="Line 35"/>
          <p:cNvSpPr>
            <a:spLocks noChangeShapeType="1"/>
          </p:cNvSpPr>
          <p:nvPr/>
        </p:nvSpPr>
        <p:spPr bwMode="auto">
          <a:xfrm>
            <a:off x="5181600" y="4876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59108" name="Oval 36"/>
          <p:cNvSpPr>
            <a:spLocks noChangeArrowheads="1"/>
          </p:cNvSpPr>
          <p:nvPr/>
        </p:nvSpPr>
        <p:spPr bwMode="auto">
          <a:xfrm>
            <a:off x="4800600" y="533400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9109" name="Oval 37"/>
          <p:cNvSpPr>
            <a:spLocks noChangeArrowheads="1"/>
          </p:cNvSpPr>
          <p:nvPr/>
        </p:nvSpPr>
        <p:spPr bwMode="auto">
          <a:xfrm>
            <a:off x="5105400" y="480060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9110" name="Oval 38"/>
          <p:cNvSpPr>
            <a:spLocks noChangeArrowheads="1"/>
          </p:cNvSpPr>
          <p:nvPr/>
        </p:nvSpPr>
        <p:spPr bwMode="auto">
          <a:xfrm>
            <a:off x="4648200" y="586740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9111" name="Oval 39"/>
          <p:cNvSpPr>
            <a:spLocks noChangeArrowheads="1"/>
          </p:cNvSpPr>
          <p:nvPr/>
        </p:nvSpPr>
        <p:spPr bwMode="auto">
          <a:xfrm>
            <a:off x="4191000" y="586740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9112" name="Oval 40"/>
          <p:cNvSpPr>
            <a:spLocks noChangeArrowheads="1"/>
          </p:cNvSpPr>
          <p:nvPr/>
        </p:nvSpPr>
        <p:spPr bwMode="auto">
          <a:xfrm>
            <a:off x="4038600" y="533400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9113" name="Oval 41"/>
          <p:cNvSpPr>
            <a:spLocks noChangeArrowheads="1"/>
          </p:cNvSpPr>
          <p:nvPr/>
        </p:nvSpPr>
        <p:spPr bwMode="auto">
          <a:xfrm>
            <a:off x="5105400" y="533400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9114" name="Line 42"/>
          <p:cNvSpPr>
            <a:spLocks noChangeShapeType="1"/>
          </p:cNvSpPr>
          <p:nvPr/>
        </p:nvSpPr>
        <p:spPr bwMode="auto">
          <a:xfrm flipH="1" flipV="1">
            <a:off x="7543800" y="48768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59115" name="Line 43"/>
          <p:cNvSpPr>
            <a:spLocks noChangeShapeType="1"/>
          </p:cNvSpPr>
          <p:nvPr/>
        </p:nvSpPr>
        <p:spPr bwMode="auto">
          <a:xfrm flipV="1">
            <a:off x="6781800" y="43434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59116" name="Line 44"/>
          <p:cNvSpPr>
            <a:spLocks noChangeShapeType="1"/>
          </p:cNvSpPr>
          <p:nvPr/>
        </p:nvSpPr>
        <p:spPr bwMode="auto">
          <a:xfrm>
            <a:off x="7162800" y="43434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59117" name="Line 45"/>
          <p:cNvSpPr>
            <a:spLocks noChangeShapeType="1"/>
          </p:cNvSpPr>
          <p:nvPr/>
        </p:nvSpPr>
        <p:spPr bwMode="auto">
          <a:xfrm flipV="1">
            <a:off x="7162800" y="48768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59118" name="Line 46"/>
          <p:cNvSpPr>
            <a:spLocks noChangeShapeType="1"/>
          </p:cNvSpPr>
          <p:nvPr/>
        </p:nvSpPr>
        <p:spPr bwMode="auto">
          <a:xfrm flipH="1" flipV="1">
            <a:off x="7543800" y="4876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59119" name="Oval 47"/>
          <p:cNvSpPr>
            <a:spLocks noChangeArrowheads="1"/>
          </p:cNvSpPr>
          <p:nvPr/>
        </p:nvSpPr>
        <p:spPr bwMode="auto">
          <a:xfrm>
            <a:off x="7467600" y="533400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9120" name="Oval 48"/>
          <p:cNvSpPr>
            <a:spLocks noChangeArrowheads="1"/>
          </p:cNvSpPr>
          <p:nvPr/>
        </p:nvSpPr>
        <p:spPr bwMode="auto">
          <a:xfrm>
            <a:off x="7086600" y="4267200"/>
            <a:ext cx="152400" cy="152400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9121" name="Oval 49"/>
          <p:cNvSpPr>
            <a:spLocks noChangeArrowheads="1"/>
          </p:cNvSpPr>
          <p:nvPr/>
        </p:nvSpPr>
        <p:spPr bwMode="auto">
          <a:xfrm>
            <a:off x="7467600" y="480060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9122" name="Line 50"/>
          <p:cNvSpPr>
            <a:spLocks noChangeShapeType="1"/>
          </p:cNvSpPr>
          <p:nvPr/>
        </p:nvSpPr>
        <p:spPr bwMode="auto">
          <a:xfrm>
            <a:off x="6781800" y="4876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59123" name="Oval 51"/>
          <p:cNvSpPr>
            <a:spLocks noChangeArrowheads="1"/>
          </p:cNvSpPr>
          <p:nvPr/>
        </p:nvSpPr>
        <p:spPr bwMode="auto">
          <a:xfrm>
            <a:off x="7848600" y="533400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9124" name="Oval 52"/>
          <p:cNvSpPr>
            <a:spLocks noChangeArrowheads="1"/>
          </p:cNvSpPr>
          <p:nvPr/>
        </p:nvSpPr>
        <p:spPr bwMode="auto">
          <a:xfrm>
            <a:off x="6705600" y="480060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9125" name="Line 53"/>
          <p:cNvSpPr>
            <a:spLocks noChangeShapeType="1"/>
          </p:cNvSpPr>
          <p:nvPr/>
        </p:nvSpPr>
        <p:spPr bwMode="auto">
          <a:xfrm flipV="1">
            <a:off x="6934200" y="54102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59126" name="Line 54"/>
          <p:cNvSpPr>
            <a:spLocks noChangeShapeType="1"/>
          </p:cNvSpPr>
          <p:nvPr/>
        </p:nvSpPr>
        <p:spPr bwMode="auto">
          <a:xfrm flipH="1" flipV="1">
            <a:off x="7162800" y="54102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59127" name="Oval 55"/>
          <p:cNvSpPr>
            <a:spLocks noChangeArrowheads="1"/>
          </p:cNvSpPr>
          <p:nvPr/>
        </p:nvSpPr>
        <p:spPr bwMode="auto">
          <a:xfrm>
            <a:off x="7315200" y="586740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9128" name="Oval 56"/>
          <p:cNvSpPr>
            <a:spLocks noChangeArrowheads="1"/>
          </p:cNvSpPr>
          <p:nvPr/>
        </p:nvSpPr>
        <p:spPr bwMode="auto">
          <a:xfrm>
            <a:off x="6858000" y="586740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9129" name="Oval 57"/>
          <p:cNvSpPr>
            <a:spLocks noChangeArrowheads="1"/>
          </p:cNvSpPr>
          <p:nvPr/>
        </p:nvSpPr>
        <p:spPr bwMode="auto">
          <a:xfrm>
            <a:off x="7086600" y="533400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9130" name="Oval 58"/>
          <p:cNvSpPr>
            <a:spLocks noChangeArrowheads="1"/>
          </p:cNvSpPr>
          <p:nvPr/>
        </p:nvSpPr>
        <p:spPr bwMode="auto">
          <a:xfrm>
            <a:off x="6705600" y="533400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9131" name="Oval 59"/>
          <p:cNvSpPr>
            <a:spLocks noChangeArrowheads="1"/>
          </p:cNvSpPr>
          <p:nvPr/>
        </p:nvSpPr>
        <p:spPr bwMode="auto">
          <a:xfrm>
            <a:off x="2514600" y="586740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9132" name="Oval 60"/>
          <p:cNvSpPr>
            <a:spLocks noChangeArrowheads="1"/>
          </p:cNvSpPr>
          <p:nvPr/>
        </p:nvSpPr>
        <p:spPr bwMode="auto">
          <a:xfrm>
            <a:off x="5105400" y="586740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9133" name="Oval 61"/>
          <p:cNvSpPr>
            <a:spLocks noChangeArrowheads="1"/>
          </p:cNvSpPr>
          <p:nvPr/>
        </p:nvSpPr>
        <p:spPr bwMode="auto">
          <a:xfrm>
            <a:off x="6400800" y="586740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96253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9134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MS UI Gothic" pitchFamily="50" charset="-128"/>
              </a:rPr>
              <a:t>Parent-Child Relation for Canonical Forms</a:t>
            </a:r>
          </a:p>
        </p:txBody>
      </p:sp>
      <p:sp>
        <p:nvSpPr>
          <p:cNvPr id="260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9388" y="1131888"/>
            <a:ext cx="8785100" cy="5537200"/>
          </a:xfrm>
        </p:spPr>
        <p:txBody>
          <a:bodyPr/>
          <a:lstStyle/>
          <a:p>
            <a:pPr algn="l"/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• </a:t>
            </a:r>
            <a:r>
              <a:rPr lang="en-US" altLang="ja-JP" sz="2400" dirty="0"/>
              <a:t>The parent of left-heavy embedding</a:t>
            </a:r>
            <a:r>
              <a:rPr lang="ja-JP" altLang="en-US" sz="2400" b="1" dirty="0">
                <a:solidFill>
                  <a:srgbClr val="006600"/>
                </a:solidFill>
              </a:rPr>
              <a:t> </a:t>
            </a:r>
            <a:r>
              <a:rPr lang="en-US" altLang="ja-JP" sz="2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</a:t>
            </a:r>
            <a:r>
              <a:rPr lang="en-US" altLang="ja-JP" sz="2400" b="1" dirty="0">
                <a:solidFill>
                  <a:srgbClr val="006600"/>
                </a:solidFill>
              </a:rPr>
              <a:t> </a:t>
            </a:r>
            <a:r>
              <a:rPr lang="en-US" altLang="ja-JP" sz="2400" dirty="0"/>
              <a:t>is the removal of the rightmost </a:t>
            </a:r>
            <a:r>
              <a:rPr lang="en-US" altLang="ja-JP" sz="2400" dirty="0" smtClean="0"/>
              <a:t>leaf    (same as ordered trees)</a:t>
            </a:r>
          </a:p>
          <a:p>
            <a:pPr algn="l"/>
            <a:endParaRPr lang="ja-JP" altLang="en-US" sz="2400" dirty="0"/>
          </a:p>
          <a:p>
            <a:pPr algn="l"/>
            <a:r>
              <a:rPr lang="ja-JP" altLang="en-US" sz="2400" dirty="0">
                <a:solidFill>
                  <a:srgbClr val="FF0000"/>
                </a:solidFill>
              </a:rPr>
              <a:t>　</a:t>
            </a: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</a:t>
            </a:r>
            <a:r>
              <a:rPr lang="ja-JP" altLang="en-US" sz="2400" dirty="0"/>
              <a:t> </a:t>
            </a:r>
            <a:r>
              <a:rPr lang="en-US" altLang="ja-JP" sz="2400" dirty="0"/>
              <a:t>the parent is also a left-heavy </a:t>
            </a:r>
            <a:r>
              <a:rPr lang="en-US" altLang="ja-JP" sz="2400" dirty="0" smtClean="0"/>
              <a:t>embedding,    since the</a:t>
            </a:r>
          </a:p>
          <a:p>
            <a:pPr algn="l"/>
            <a:r>
              <a:rPr lang="en-US" altLang="ja-JP" sz="2400" dirty="0" smtClean="0"/>
              <a:t> rightmost subtree becomes lexicographically smaller by the removal</a:t>
            </a:r>
          </a:p>
          <a:p>
            <a:pPr algn="l"/>
            <a:endParaRPr lang="en-US" altLang="ja-JP" sz="2400" dirty="0"/>
          </a:p>
        </p:txBody>
      </p:sp>
      <p:grpSp>
        <p:nvGrpSpPr>
          <p:cNvPr id="2" name="Group 82"/>
          <p:cNvGrpSpPr>
            <a:grpSpLocks/>
          </p:cNvGrpSpPr>
          <p:nvPr/>
        </p:nvGrpSpPr>
        <p:grpSpPr bwMode="auto">
          <a:xfrm>
            <a:off x="179512" y="3473227"/>
            <a:ext cx="8763000" cy="2332037"/>
            <a:chOff x="144" y="1603"/>
            <a:chExt cx="5520" cy="1469"/>
          </a:xfrm>
        </p:grpSpPr>
        <p:sp>
          <p:nvSpPr>
            <p:cNvPr id="260102" name="Line 6"/>
            <p:cNvSpPr>
              <a:spLocks noChangeShapeType="1"/>
            </p:cNvSpPr>
            <p:nvPr/>
          </p:nvSpPr>
          <p:spPr bwMode="auto">
            <a:xfrm flipH="1">
              <a:off x="4176" y="2371"/>
              <a:ext cx="96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0103" name="Line 7"/>
            <p:cNvSpPr>
              <a:spLocks noChangeShapeType="1"/>
            </p:cNvSpPr>
            <p:nvPr/>
          </p:nvSpPr>
          <p:spPr bwMode="auto">
            <a:xfrm flipH="1" flipV="1">
              <a:off x="3840" y="2371"/>
              <a:ext cx="144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0104" name="Line 8"/>
            <p:cNvSpPr>
              <a:spLocks noChangeShapeType="1"/>
            </p:cNvSpPr>
            <p:nvPr/>
          </p:nvSpPr>
          <p:spPr bwMode="auto">
            <a:xfrm flipH="1" flipV="1">
              <a:off x="3984" y="2035"/>
              <a:ext cx="96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0105" name="Oval 9"/>
            <p:cNvSpPr>
              <a:spLocks noChangeArrowheads="1"/>
            </p:cNvSpPr>
            <p:nvPr/>
          </p:nvSpPr>
          <p:spPr bwMode="auto">
            <a:xfrm>
              <a:off x="3936" y="2659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0106" name="Line 10"/>
            <p:cNvSpPr>
              <a:spLocks noChangeShapeType="1"/>
            </p:cNvSpPr>
            <p:nvPr/>
          </p:nvSpPr>
          <p:spPr bwMode="auto">
            <a:xfrm flipH="1" flipV="1">
              <a:off x="2832" y="2035"/>
              <a:ext cx="144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0107" name="Line 11"/>
            <p:cNvSpPr>
              <a:spLocks noChangeShapeType="1"/>
            </p:cNvSpPr>
            <p:nvPr/>
          </p:nvSpPr>
          <p:spPr bwMode="auto">
            <a:xfrm flipH="1" flipV="1">
              <a:off x="1210" y="2035"/>
              <a:ext cx="144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0108" name="Line 12"/>
            <p:cNvSpPr>
              <a:spLocks noChangeShapeType="1"/>
            </p:cNvSpPr>
            <p:nvPr/>
          </p:nvSpPr>
          <p:spPr bwMode="auto">
            <a:xfrm flipH="1" flipV="1">
              <a:off x="1018" y="1699"/>
              <a:ext cx="528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0109" name="Oval 13"/>
            <p:cNvSpPr>
              <a:spLocks noChangeArrowheads="1"/>
            </p:cNvSpPr>
            <p:nvPr/>
          </p:nvSpPr>
          <p:spPr bwMode="auto">
            <a:xfrm>
              <a:off x="1306" y="2323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0110" name="Text Box 14"/>
            <p:cNvSpPr txBox="1">
              <a:spLocks noChangeArrowheads="1"/>
            </p:cNvSpPr>
            <p:nvPr/>
          </p:nvSpPr>
          <p:spPr bwMode="auto">
            <a:xfrm>
              <a:off x="144" y="2803"/>
              <a:ext cx="5520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/>
              <a:r>
                <a:rPr lang="ja-JP" altLang="en-US" sz="2200">
                  <a:solidFill>
                    <a:schemeClr val="tx1"/>
                  </a:solidFill>
                </a:rPr>
                <a:t>0,1,2,3,3,2,1,2,3,2,</a:t>
              </a:r>
              <a:r>
                <a:rPr lang="ja-JP" altLang="en-US" sz="22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1</a:t>
              </a:r>
              <a:r>
                <a:rPr lang="ja-JP" altLang="en-US" sz="2200">
                  <a:solidFill>
                    <a:schemeClr val="tx1"/>
                  </a:solidFill>
                </a:rPr>
                <a:t>        0,1,2,3,3,2,1,2,3,</a:t>
              </a:r>
              <a:r>
                <a:rPr lang="ja-JP" altLang="en-US" sz="22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2</a:t>
              </a:r>
              <a:r>
                <a:rPr lang="ja-JP" altLang="en-US" sz="2200">
                  <a:solidFill>
                    <a:schemeClr val="tx1"/>
                  </a:solidFill>
                </a:rPr>
                <a:t>     0,1,2,3,3,2,1,2,</a:t>
              </a:r>
              <a:r>
                <a:rPr lang="ja-JP" altLang="en-US" sz="22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3</a:t>
              </a:r>
            </a:p>
          </p:txBody>
        </p:sp>
        <p:sp>
          <p:nvSpPr>
            <p:cNvPr id="260111" name="Line 15"/>
            <p:cNvSpPr>
              <a:spLocks noChangeShapeType="1"/>
            </p:cNvSpPr>
            <p:nvPr/>
          </p:nvSpPr>
          <p:spPr bwMode="auto">
            <a:xfrm flipV="1">
              <a:off x="826" y="1699"/>
              <a:ext cx="192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0112" name="Line 16"/>
            <p:cNvSpPr>
              <a:spLocks noChangeShapeType="1"/>
            </p:cNvSpPr>
            <p:nvPr/>
          </p:nvSpPr>
          <p:spPr bwMode="auto">
            <a:xfrm>
              <a:off x="1018" y="1699"/>
              <a:ext cx="192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0113" name="Line 17"/>
            <p:cNvSpPr>
              <a:spLocks noChangeShapeType="1"/>
            </p:cNvSpPr>
            <p:nvPr/>
          </p:nvSpPr>
          <p:spPr bwMode="auto">
            <a:xfrm flipV="1">
              <a:off x="682" y="2035"/>
              <a:ext cx="144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0114" name="Line 18"/>
            <p:cNvSpPr>
              <a:spLocks noChangeShapeType="1"/>
            </p:cNvSpPr>
            <p:nvPr/>
          </p:nvSpPr>
          <p:spPr bwMode="auto">
            <a:xfrm flipH="1" flipV="1">
              <a:off x="826" y="2035"/>
              <a:ext cx="96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0115" name="Oval 19"/>
            <p:cNvSpPr>
              <a:spLocks noChangeArrowheads="1"/>
            </p:cNvSpPr>
            <p:nvPr/>
          </p:nvSpPr>
          <p:spPr bwMode="auto">
            <a:xfrm>
              <a:off x="874" y="2323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0116" name="Oval 20"/>
            <p:cNvSpPr>
              <a:spLocks noChangeArrowheads="1"/>
            </p:cNvSpPr>
            <p:nvPr/>
          </p:nvSpPr>
          <p:spPr bwMode="auto">
            <a:xfrm>
              <a:off x="970" y="1651"/>
              <a:ext cx="96" cy="96"/>
            </a:xfrm>
            <a:prstGeom prst="ellipse">
              <a:avLst/>
            </a:prstGeom>
            <a:solidFill>
              <a:srgbClr val="00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0117" name="Oval 21"/>
            <p:cNvSpPr>
              <a:spLocks noChangeArrowheads="1"/>
            </p:cNvSpPr>
            <p:nvPr/>
          </p:nvSpPr>
          <p:spPr bwMode="auto">
            <a:xfrm>
              <a:off x="778" y="1987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0118" name="Line 22"/>
            <p:cNvSpPr>
              <a:spLocks noChangeShapeType="1"/>
            </p:cNvSpPr>
            <p:nvPr/>
          </p:nvSpPr>
          <p:spPr bwMode="auto">
            <a:xfrm flipH="1">
              <a:off x="1114" y="2035"/>
              <a:ext cx="96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0119" name="Oval 23"/>
            <p:cNvSpPr>
              <a:spLocks noChangeArrowheads="1"/>
            </p:cNvSpPr>
            <p:nvPr/>
          </p:nvSpPr>
          <p:spPr bwMode="auto">
            <a:xfrm>
              <a:off x="1162" y="1987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0120" name="Line 24"/>
            <p:cNvSpPr>
              <a:spLocks noChangeShapeType="1"/>
            </p:cNvSpPr>
            <p:nvPr/>
          </p:nvSpPr>
          <p:spPr bwMode="auto">
            <a:xfrm flipV="1">
              <a:off x="538" y="2371"/>
              <a:ext cx="144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0121" name="Line 25"/>
            <p:cNvSpPr>
              <a:spLocks noChangeShapeType="1"/>
            </p:cNvSpPr>
            <p:nvPr/>
          </p:nvSpPr>
          <p:spPr bwMode="auto">
            <a:xfrm flipH="1" flipV="1">
              <a:off x="682" y="2371"/>
              <a:ext cx="144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0122" name="Oval 26"/>
            <p:cNvSpPr>
              <a:spLocks noChangeArrowheads="1"/>
            </p:cNvSpPr>
            <p:nvPr/>
          </p:nvSpPr>
          <p:spPr bwMode="auto">
            <a:xfrm>
              <a:off x="778" y="2659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0123" name="Oval 27"/>
            <p:cNvSpPr>
              <a:spLocks noChangeArrowheads="1"/>
            </p:cNvSpPr>
            <p:nvPr/>
          </p:nvSpPr>
          <p:spPr bwMode="auto">
            <a:xfrm>
              <a:off x="490" y="2659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0124" name="Oval 28"/>
            <p:cNvSpPr>
              <a:spLocks noChangeArrowheads="1"/>
            </p:cNvSpPr>
            <p:nvPr/>
          </p:nvSpPr>
          <p:spPr bwMode="auto">
            <a:xfrm>
              <a:off x="634" y="2323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0125" name="Oval 29"/>
            <p:cNvSpPr>
              <a:spLocks noChangeArrowheads="1"/>
            </p:cNvSpPr>
            <p:nvPr/>
          </p:nvSpPr>
          <p:spPr bwMode="auto">
            <a:xfrm>
              <a:off x="1498" y="1987"/>
              <a:ext cx="96" cy="96"/>
            </a:xfrm>
            <a:prstGeom prst="ellipse">
              <a:avLst/>
            </a:prstGeom>
            <a:solidFill>
              <a:srgbClr val="FF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0126" name="Line 30"/>
            <p:cNvSpPr>
              <a:spLocks noChangeShapeType="1"/>
            </p:cNvSpPr>
            <p:nvPr/>
          </p:nvSpPr>
          <p:spPr bwMode="auto">
            <a:xfrm flipV="1">
              <a:off x="2448" y="1699"/>
              <a:ext cx="192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0127" name="Line 31"/>
            <p:cNvSpPr>
              <a:spLocks noChangeShapeType="1"/>
            </p:cNvSpPr>
            <p:nvPr/>
          </p:nvSpPr>
          <p:spPr bwMode="auto">
            <a:xfrm>
              <a:off x="2640" y="1699"/>
              <a:ext cx="192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0128" name="Line 32"/>
            <p:cNvSpPr>
              <a:spLocks noChangeShapeType="1"/>
            </p:cNvSpPr>
            <p:nvPr/>
          </p:nvSpPr>
          <p:spPr bwMode="auto">
            <a:xfrm flipV="1">
              <a:off x="2304" y="2035"/>
              <a:ext cx="144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0129" name="Line 33"/>
            <p:cNvSpPr>
              <a:spLocks noChangeShapeType="1"/>
            </p:cNvSpPr>
            <p:nvPr/>
          </p:nvSpPr>
          <p:spPr bwMode="auto">
            <a:xfrm flipH="1" flipV="1">
              <a:off x="2448" y="2035"/>
              <a:ext cx="96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0130" name="Oval 34"/>
            <p:cNvSpPr>
              <a:spLocks noChangeArrowheads="1"/>
            </p:cNvSpPr>
            <p:nvPr/>
          </p:nvSpPr>
          <p:spPr bwMode="auto">
            <a:xfrm>
              <a:off x="2592" y="1651"/>
              <a:ext cx="96" cy="96"/>
            </a:xfrm>
            <a:prstGeom prst="ellipse">
              <a:avLst/>
            </a:prstGeom>
            <a:solidFill>
              <a:srgbClr val="00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0131" name="Oval 35"/>
            <p:cNvSpPr>
              <a:spLocks noChangeArrowheads="1"/>
            </p:cNvSpPr>
            <p:nvPr/>
          </p:nvSpPr>
          <p:spPr bwMode="auto">
            <a:xfrm>
              <a:off x="2400" y="1987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0132" name="Line 36"/>
            <p:cNvSpPr>
              <a:spLocks noChangeShapeType="1"/>
            </p:cNvSpPr>
            <p:nvPr/>
          </p:nvSpPr>
          <p:spPr bwMode="auto">
            <a:xfrm flipH="1">
              <a:off x="2736" y="2035"/>
              <a:ext cx="96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0133" name="Oval 37"/>
            <p:cNvSpPr>
              <a:spLocks noChangeArrowheads="1"/>
            </p:cNvSpPr>
            <p:nvPr/>
          </p:nvSpPr>
          <p:spPr bwMode="auto">
            <a:xfrm>
              <a:off x="2784" y="1987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0134" name="Line 38"/>
            <p:cNvSpPr>
              <a:spLocks noChangeShapeType="1"/>
            </p:cNvSpPr>
            <p:nvPr/>
          </p:nvSpPr>
          <p:spPr bwMode="auto">
            <a:xfrm flipV="1">
              <a:off x="2160" y="2371"/>
              <a:ext cx="144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0135" name="Line 39"/>
            <p:cNvSpPr>
              <a:spLocks noChangeShapeType="1"/>
            </p:cNvSpPr>
            <p:nvPr/>
          </p:nvSpPr>
          <p:spPr bwMode="auto">
            <a:xfrm flipH="1" flipV="1">
              <a:off x="2304" y="2371"/>
              <a:ext cx="144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0136" name="Oval 40"/>
            <p:cNvSpPr>
              <a:spLocks noChangeArrowheads="1"/>
            </p:cNvSpPr>
            <p:nvPr/>
          </p:nvSpPr>
          <p:spPr bwMode="auto">
            <a:xfrm>
              <a:off x="2400" y="2659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0137" name="Oval 41"/>
            <p:cNvSpPr>
              <a:spLocks noChangeArrowheads="1"/>
            </p:cNvSpPr>
            <p:nvPr/>
          </p:nvSpPr>
          <p:spPr bwMode="auto">
            <a:xfrm>
              <a:off x="2112" y="2659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0138" name="Oval 42"/>
            <p:cNvSpPr>
              <a:spLocks noChangeArrowheads="1"/>
            </p:cNvSpPr>
            <p:nvPr/>
          </p:nvSpPr>
          <p:spPr bwMode="auto">
            <a:xfrm>
              <a:off x="2256" y="2323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0139" name="Text Box 43"/>
            <p:cNvSpPr txBox="1">
              <a:spLocks noChangeArrowheads="1"/>
            </p:cNvSpPr>
            <p:nvPr/>
          </p:nvSpPr>
          <p:spPr bwMode="auto">
            <a:xfrm>
              <a:off x="538" y="1603"/>
              <a:ext cx="23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altLang="ja-JP" sz="2400">
                  <a:solidFill>
                    <a:schemeClr val="accent2"/>
                  </a:solidFill>
                </a:rPr>
                <a:t>T</a:t>
              </a:r>
            </a:p>
          </p:txBody>
        </p:sp>
        <p:sp>
          <p:nvSpPr>
            <p:cNvPr id="260140" name="Text Box 44"/>
            <p:cNvSpPr txBox="1">
              <a:spLocks noChangeArrowheads="1"/>
            </p:cNvSpPr>
            <p:nvPr/>
          </p:nvSpPr>
          <p:spPr bwMode="auto">
            <a:xfrm>
              <a:off x="1882" y="1616"/>
              <a:ext cx="59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altLang="ja-JP" sz="2400">
                  <a:solidFill>
                    <a:schemeClr val="accent2"/>
                  </a:solidFill>
                </a:rPr>
                <a:t>parent</a:t>
              </a:r>
            </a:p>
          </p:txBody>
        </p:sp>
        <p:sp>
          <p:nvSpPr>
            <p:cNvPr id="260141" name="Line 45"/>
            <p:cNvSpPr>
              <a:spLocks noChangeShapeType="1"/>
            </p:cNvSpPr>
            <p:nvPr/>
          </p:nvSpPr>
          <p:spPr bwMode="auto">
            <a:xfrm flipH="1">
              <a:off x="2640" y="2371"/>
              <a:ext cx="96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0142" name="Oval 46"/>
            <p:cNvSpPr>
              <a:spLocks noChangeArrowheads="1"/>
            </p:cNvSpPr>
            <p:nvPr/>
          </p:nvSpPr>
          <p:spPr bwMode="auto">
            <a:xfrm>
              <a:off x="2592" y="2659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0143" name="Line 47"/>
            <p:cNvSpPr>
              <a:spLocks noChangeShapeType="1"/>
            </p:cNvSpPr>
            <p:nvPr/>
          </p:nvSpPr>
          <p:spPr bwMode="auto">
            <a:xfrm flipH="1">
              <a:off x="1018" y="2371"/>
              <a:ext cx="96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0144" name="Oval 48"/>
            <p:cNvSpPr>
              <a:spLocks noChangeArrowheads="1"/>
            </p:cNvSpPr>
            <p:nvPr/>
          </p:nvSpPr>
          <p:spPr bwMode="auto">
            <a:xfrm>
              <a:off x="970" y="2659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0145" name="Oval 49"/>
            <p:cNvSpPr>
              <a:spLocks noChangeArrowheads="1"/>
            </p:cNvSpPr>
            <p:nvPr/>
          </p:nvSpPr>
          <p:spPr bwMode="auto">
            <a:xfrm>
              <a:off x="1066" y="2323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0146" name="Oval 50"/>
            <p:cNvSpPr>
              <a:spLocks noChangeArrowheads="1"/>
            </p:cNvSpPr>
            <p:nvPr/>
          </p:nvSpPr>
          <p:spPr bwMode="auto">
            <a:xfrm>
              <a:off x="2688" y="2323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0147" name="Line 51"/>
            <p:cNvSpPr>
              <a:spLocks noChangeShapeType="1"/>
            </p:cNvSpPr>
            <p:nvPr/>
          </p:nvSpPr>
          <p:spPr bwMode="auto">
            <a:xfrm flipV="1">
              <a:off x="3984" y="1699"/>
              <a:ext cx="192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0148" name="Line 52"/>
            <p:cNvSpPr>
              <a:spLocks noChangeShapeType="1"/>
            </p:cNvSpPr>
            <p:nvPr/>
          </p:nvSpPr>
          <p:spPr bwMode="auto">
            <a:xfrm>
              <a:off x="4176" y="1699"/>
              <a:ext cx="192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0149" name="Line 53"/>
            <p:cNvSpPr>
              <a:spLocks noChangeShapeType="1"/>
            </p:cNvSpPr>
            <p:nvPr/>
          </p:nvSpPr>
          <p:spPr bwMode="auto">
            <a:xfrm flipV="1">
              <a:off x="3840" y="2035"/>
              <a:ext cx="144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0150" name="Oval 54"/>
            <p:cNvSpPr>
              <a:spLocks noChangeArrowheads="1"/>
            </p:cNvSpPr>
            <p:nvPr/>
          </p:nvSpPr>
          <p:spPr bwMode="auto">
            <a:xfrm>
              <a:off x="4128" y="1651"/>
              <a:ext cx="96" cy="96"/>
            </a:xfrm>
            <a:prstGeom prst="ellipse">
              <a:avLst/>
            </a:prstGeom>
            <a:solidFill>
              <a:srgbClr val="00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0151" name="Oval 55"/>
            <p:cNvSpPr>
              <a:spLocks noChangeArrowheads="1"/>
            </p:cNvSpPr>
            <p:nvPr/>
          </p:nvSpPr>
          <p:spPr bwMode="auto">
            <a:xfrm>
              <a:off x="3936" y="1987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0152" name="Line 56"/>
            <p:cNvSpPr>
              <a:spLocks noChangeShapeType="1"/>
            </p:cNvSpPr>
            <p:nvPr/>
          </p:nvSpPr>
          <p:spPr bwMode="auto">
            <a:xfrm flipH="1">
              <a:off x="4272" y="2035"/>
              <a:ext cx="96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0153" name="Oval 57"/>
            <p:cNvSpPr>
              <a:spLocks noChangeArrowheads="1"/>
            </p:cNvSpPr>
            <p:nvPr/>
          </p:nvSpPr>
          <p:spPr bwMode="auto">
            <a:xfrm>
              <a:off x="4320" y="1987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0154" name="Line 58"/>
            <p:cNvSpPr>
              <a:spLocks noChangeShapeType="1"/>
            </p:cNvSpPr>
            <p:nvPr/>
          </p:nvSpPr>
          <p:spPr bwMode="auto">
            <a:xfrm flipV="1">
              <a:off x="3696" y="2371"/>
              <a:ext cx="144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0155" name="Oval 59"/>
            <p:cNvSpPr>
              <a:spLocks noChangeArrowheads="1"/>
            </p:cNvSpPr>
            <p:nvPr/>
          </p:nvSpPr>
          <p:spPr bwMode="auto">
            <a:xfrm>
              <a:off x="4128" y="2659"/>
              <a:ext cx="96" cy="96"/>
            </a:xfrm>
            <a:prstGeom prst="ellipse">
              <a:avLst/>
            </a:prstGeom>
            <a:solidFill>
              <a:srgbClr val="FF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0156" name="Oval 60"/>
            <p:cNvSpPr>
              <a:spLocks noChangeArrowheads="1"/>
            </p:cNvSpPr>
            <p:nvPr/>
          </p:nvSpPr>
          <p:spPr bwMode="auto">
            <a:xfrm>
              <a:off x="3648" y="2659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0157" name="Oval 61"/>
            <p:cNvSpPr>
              <a:spLocks noChangeArrowheads="1"/>
            </p:cNvSpPr>
            <p:nvPr/>
          </p:nvSpPr>
          <p:spPr bwMode="auto">
            <a:xfrm>
              <a:off x="3792" y="2323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0158" name="Text Box 62"/>
            <p:cNvSpPr txBox="1">
              <a:spLocks noChangeArrowheads="1"/>
            </p:cNvSpPr>
            <p:nvPr/>
          </p:nvSpPr>
          <p:spPr bwMode="auto">
            <a:xfrm>
              <a:off x="3016" y="1616"/>
              <a:ext cx="103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altLang="ja-JP" sz="2400">
                  <a:solidFill>
                    <a:schemeClr val="accent2"/>
                  </a:solidFill>
                </a:rPr>
                <a:t>grandparent</a:t>
              </a:r>
            </a:p>
          </p:txBody>
        </p:sp>
        <p:sp>
          <p:nvSpPr>
            <p:cNvPr id="260159" name="Oval 63"/>
            <p:cNvSpPr>
              <a:spLocks noChangeArrowheads="1"/>
            </p:cNvSpPr>
            <p:nvPr/>
          </p:nvSpPr>
          <p:spPr bwMode="auto">
            <a:xfrm>
              <a:off x="4032" y="2323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0160" name="Oval 64"/>
            <p:cNvSpPr>
              <a:spLocks noChangeArrowheads="1"/>
            </p:cNvSpPr>
            <p:nvPr/>
          </p:nvSpPr>
          <p:spPr bwMode="auto">
            <a:xfrm>
              <a:off x="4224" y="2323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0161" name="Oval 65"/>
            <p:cNvSpPr>
              <a:spLocks noChangeArrowheads="1"/>
            </p:cNvSpPr>
            <p:nvPr/>
          </p:nvSpPr>
          <p:spPr bwMode="auto">
            <a:xfrm>
              <a:off x="2928" y="2323"/>
              <a:ext cx="96" cy="96"/>
            </a:xfrm>
            <a:prstGeom prst="ellipse">
              <a:avLst/>
            </a:prstGeom>
            <a:solidFill>
              <a:srgbClr val="FF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0162" name="Oval 66"/>
            <p:cNvSpPr>
              <a:spLocks noChangeArrowheads="1"/>
            </p:cNvSpPr>
            <p:nvPr/>
          </p:nvSpPr>
          <p:spPr bwMode="auto">
            <a:xfrm>
              <a:off x="2496" y="2323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0163" name="Line 67"/>
            <p:cNvSpPr>
              <a:spLocks noChangeShapeType="1"/>
            </p:cNvSpPr>
            <p:nvPr/>
          </p:nvSpPr>
          <p:spPr bwMode="auto">
            <a:xfrm flipH="1" flipV="1">
              <a:off x="4992" y="2371"/>
              <a:ext cx="144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0164" name="Line 68"/>
            <p:cNvSpPr>
              <a:spLocks noChangeShapeType="1"/>
            </p:cNvSpPr>
            <p:nvPr/>
          </p:nvSpPr>
          <p:spPr bwMode="auto">
            <a:xfrm flipH="1" flipV="1">
              <a:off x="5136" y="2035"/>
              <a:ext cx="96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0165" name="Oval 69"/>
            <p:cNvSpPr>
              <a:spLocks noChangeArrowheads="1"/>
            </p:cNvSpPr>
            <p:nvPr/>
          </p:nvSpPr>
          <p:spPr bwMode="auto">
            <a:xfrm>
              <a:off x="5088" y="2659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0166" name="Line 70"/>
            <p:cNvSpPr>
              <a:spLocks noChangeShapeType="1"/>
            </p:cNvSpPr>
            <p:nvPr/>
          </p:nvSpPr>
          <p:spPr bwMode="auto">
            <a:xfrm flipV="1">
              <a:off x="5136" y="1699"/>
              <a:ext cx="192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0167" name="Line 71"/>
            <p:cNvSpPr>
              <a:spLocks noChangeShapeType="1"/>
            </p:cNvSpPr>
            <p:nvPr/>
          </p:nvSpPr>
          <p:spPr bwMode="auto">
            <a:xfrm>
              <a:off x="5328" y="1699"/>
              <a:ext cx="192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0168" name="Line 72"/>
            <p:cNvSpPr>
              <a:spLocks noChangeShapeType="1"/>
            </p:cNvSpPr>
            <p:nvPr/>
          </p:nvSpPr>
          <p:spPr bwMode="auto">
            <a:xfrm flipV="1">
              <a:off x="4992" y="2035"/>
              <a:ext cx="144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0169" name="Oval 73"/>
            <p:cNvSpPr>
              <a:spLocks noChangeArrowheads="1"/>
            </p:cNvSpPr>
            <p:nvPr/>
          </p:nvSpPr>
          <p:spPr bwMode="auto">
            <a:xfrm>
              <a:off x="5280" y="1651"/>
              <a:ext cx="96" cy="96"/>
            </a:xfrm>
            <a:prstGeom prst="ellipse">
              <a:avLst/>
            </a:prstGeom>
            <a:solidFill>
              <a:srgbClr val="00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0170" name="Oval 74"/>
            <p:cNvSpPr>
              <a:spLocks noChangeArrowheads="1"/>
            </p:cNvSpPr>
            <p:nvPr/>
          </p:nvSpPr>
          <p:spPr bwMode="auto">
            <a:xfrm>
              <a:off x="5088" y="1987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0171" name="Line 75"/>
            <p:cNvSpPr>
              <a:spLocks noChangeShapeType="1"/>
            </p:cNvSpPr>
            <p:nvPr/>
          </p:nvSpPr>
          <p:spPr bwMode="auto">
            <a:xfrm flipH="1">
              <a:off x="5424" y="2035"/>
              <a:ext cx="96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0172" name="Oval 76"/>
            <p:cNvSpPr>
              <a:spLocks noChangeArrowheads="1"/>
            </p:cNvSpPr>
            <p:nvPr/>
          </p:nvSpPr>
          <p:spPr bwMode="auto">
            <a:xfrm>
              <a:off x="5472" y="1987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0173" name="Line 77"/>
            <p:cNvSpPr>
              <a:spLocks noChangeShapeType="1"/>
            </p:cNvSpPr>
            <p:nvPr/>
          </p:nvSpPr>
          <p:spPr bwMode="auto">
            <a:xfrm flipV="1">
              <a:off x="4848" y="2371"/>
              <a:ext cx="144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0174" name="Oval 78"/>
            <p:cNvSpPr>
              <a:spLocks noChangeArrowheads="1"/>
            </p:cNvSpPr>
            <p:nvPr/>
          </p:nvSpPr>
          <p:spPr bwMode="auto">
            <a:xfrm>
              <a:off x="4800" y="2659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0175" name="Oval 79"/>
            <p:cNvSpPr>
              <a:spLocks noChangeArrowheads="1"/>
            </p:cNvSpPr>
            <p:nvPr/>
          </p:nvSpPr>
          <p:spPr bwMode="auto">
            <a:xfrm>
              <a:off x="4944" y="2323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0176" name="Oval 80"/>
            <p:cNvSpPr>
              <a:spLocks noChangeArrowheads="1"/>
            </p:cNvSpPr>
            <p:nvPr/>
          </p:nvSpPr>
          <p:spPr bwMode="auto">
            <a:xfrm>
              <a:off x="5184" y="2323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0177" name="Oval 81"/>
            <p:cNvSpPr>
              <a:spLocks noChangeArrowheads="1"/>
            </p:cNvSpPr>
            <p:nvPr/>
          </p:nvSpPr>
          <p:spPr bwMode="auto">
            <a:xfrm>
              <a:off x="5376" y="2323"/>
              <a:ext cx="96" cy="96"/>
            </a:xfrm>
            <a:prstGeom prst="ellipse">
              <a:avLst/>
            </a:prstGeom>
            <a:solidFill>
              <a:srgbClr val="FF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82" name="Text Box 47"/>
          <p:cNvSpPr txBox="1">
            <a:spLocks noChangeArrowheads="1"/>
          </p:cNvSpPr>
          <p:nvPr/>
        </p:nvSpPr>
        <p:spPr bwMode="auto">
          <a:xfrm>
            <a:off x="755576" y="6021288"/>
            <a:ext cx="7344816" cy="461665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en-US" altLang="ja-JP" sz="2400" dirty="0" smtClean="0"/>
              <a:t>The relation is acyclic and spanning all</a:t>
            </a:r>
          </a:p>
        </p:txBody>
      </p:sp>
      <p:sp>
        <p:nvSpPr>
          <p:cNvPr id="83" name="右矢印 82"/>
          <p:cNvSpPr/>
          <p:nvPr/>
        </p:nvSpPr>
        <p:spPr bwMode="auto">
          <a:xfrm>
            <a:off x="2699792" y="4221088"/>
            <a:ext cx="432048" cy="360040"/>
          </a:xfrm>
          <a:prstGeom prst="rightArrow">
            <a:avLst/>
          </a:prstGeom>
          <a:solidFill>
            <a:srgbClr val="FFC000"/>
          </a:solidFill>
          <a:ln w="19050" cap="flat" cmpd="thickThin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84" name="右矢印 83"/>
          <p:cNvSpPr/>
          <p:nvPr/>
        </p:nvSpPr>
        <p:spPr bwMode="auto">
          <a:xfrm>
            <a:off x="5220072" y="4149080"/>
            <a:ext cx="432048" cy="360040"/>
          </a:xfrm>
          <a:prstGeom prst="rightArrow">
            <a:avLst/>
          </a:prstGeom>
          <a:solidFill>
            <a:srgbClr val="FFC000"/>
          </a:solidFill>
          <a:ln w="19050" cap="flat" cmpd="thickThin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85" name="右矢印 84"/>
          <p:cNvSpPr/>
          <p:nvPr/>
        </p:nvSpPr>
        <p:spPr bwMode="auto">
          <a:xfrm>
            <a:off x="7164288" y="4149080"/>
            <a:ext cx="432048" cy="360040"/>
          </a:xfrm>
          <a:prstGeom prst="rightArrow">
            <a:avLst/>
          </a:prstGeom>
          <a:solidFill>
            <a:srgbClr val="FFC000"/>
          </a:solidFill>
          <a:ln w="19050" cap="flat" cmpd="thickThin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5754262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2" name="Freeform 2"/>
          <p:cNvSpPr>
            <a:spLocks/>
          </p:cNvSpPr>
          <p:nvPr/>
        </p:nvSpPr>
        <p:spPr bwMode="auto">
          <a:xfrm>
            <a:off x="7451725" y="1844675"/>
            <a:ext cx="1433513" cy="1173163"/>
          </a:xfrm>
          <a:custGeom>
            <a:avLst/>
            <a:gdLst/>
            <a:ahLst/>
            <a:cxnLst>
              <a:cxn ang="0">
                <a:pos x="279" y="470"/>
              </a:cxn>
              <a:cxn ang="0">
                <a:pos x="0" y="163"/>
              </a:cxn>
              <a:cxn ang="0">
                <a:pos x="46" y="0"/>
              </a:cxn>
              <a:cxn ang="0">
                <a:pos x="788" y="9"/>
              </a:cxn>
              <a:cxn ang="0">
                <a:pos x="903" y="124"/>
              </a:cxn>
              <a:cxn ang="0">
                <a:pos x="903" y="720"/>
              </a:cxn>
              <a:cxn ang="0">
                <a:pos x="768" y="739"/>
              </a:cxn>
              <a:cxn ang="0">
                <a:pos x="279" y="470"/>
              </a:cxn>
            </a:cxnLst>
            <a:rect l="0" t="0" r="r" b="b"/>
            <a:pathLst>
              <a:path w="903" h="739">
                <a:moveTo>
                  <a:pt x="279" y="470"/>
                </a:moveTo>
                <a:lnTo>
                  <a:pt x="0" y="163"/>
                </a:lnTo>
                <a:lnTo>
                  <a:pt x="46" y="0"/>
                </a:lnTo>
                <a:lnTo>
                  <a:pt x="788" y="9"/>
                </a:lnTo>
                <a:lnTo>
                  <a:pt x="903" y="124"/>
                </a:lnTo>
                <a:lnTo>
                  <a:pt x="903" y="720"/>
                </a:lnTo>
                <a:lnTo>
                  <a:pt x="768" y="739"/>
                </a:lnTo>
                <a:lnTo>
                  <a:pt x="279" y="470"/>
                </a:lnTo>
                <a:close/>
              </a:path>
            </a:pathLst>
          </a:custGeom>
          <a:solidFill>
            <a:srgbClr val="FFFF99"/>
          </a:solidFill>
          <a:ln w="19050" cap="flat" cmpd="sng">
            <a:solidFill>
              <a:srgbClr val="FF0000"/>
            </a:solidFill>
            <a:prstDash val="solid"/>
            <a:round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261123" name="Freeform 3"/>
          <p:cNvSpPr>
            <a:spLocks/>
          </p:cNvSpPr>
          <p:nvPr/>
        </p:nvSpPr>
        <p:spPr bwMode="auto">
          <a:xfrm>
            <a:off x="5807075" y="2163763"/>
            <a:ext cx="3276600" cy="4114800"/>
          </a:xfrm>
          <a:custGeom>
            <a:avLst/>
            <a:gdLst/>
            <a:ahLst/>
            <a:cxnLst>
              <a:cxn ang="0">
                <a:pos x="681" y="2170"/>
              </a:cxn>
              <a:cxn ang="0">
                <a:pos x="537" y="970"/>
              </a:cxn>
              <a:cxn ang="0">
                <a:pos x="336" y="739"/>
              </a:cxn>
              <a:cxn ang="0">
                <a:pos x="0" y="48"/>
              </a:cxn>
              <a:cxn ang="0">
                <a:pos x="172" y="0"/>
              </a:cxn>
              <a:cxn ang="0">
                <a:pos x="1094" y="528"/>
              </a:cxn>
              <a:cxn ang="0">
                <a:pos x="1977" y="615"/>
              </a:cxn>
              <a:cxn ang="0">
                <a:pos x="2064" y="730"/>
              </a:cxn>
              <a:cxn ang="0">
                <a:pos x="2044" y="1479"/>
              </a:cxn>
              <a:cxn ang="0">
                <a:pos x="1929" y="2122"/>
              </a:cxn>
              <a:cxn ang="0">
                <a:pos x="1094" y="2592"/>
              </a:cxn>
              <a:cxn ang="0">
                <a:pos x="758" y="2487"/>
              </a:cxn>
              <a:cxn ang="0">
                <a:pos x="681" y="2170"/>
              </a:cxn>
            </a:cxnLst>
            <a:rect l="0" t="0" r="r" b="b"/>
            <a:pathLst>
              <a:path w="2064" h="2592">
                <a:moveTo>
                  <a:pt x="681" y="2170"/>
                </a:moveTo>
                <a:lnTo>
                  <a:pt x="537" y="970"/>
                </a:lnTo>
                <a:lnTo>
                  <a:pt x="336" y="739"/>
                </a:lnTo>
                <a:lnTo>
                  <a:pt x="0" y="48"/>
                </a:lnTo>
                <a:lnTo>
                  <a:pt x="172" y="0"/>
                </a:lnTo>
                <a:lnTo>
                  <a:pt x="1094" y="528"/>
                </a:lnTo>
                <a:lnTo>
                  <a:pt x="1977" y="615"/>
                </a:lnTo>
                <a:lnTo>
                  <a:pt x="2064" y="730"/>
                </a:lnTo>
                <a:lnTo>
                  <a:pt x="2044" y="1479"/>
                </a:lnTo>
                <a:lnTo>
                  <a:pt x="1929" y="2122"/>
                </a:lnTo>
                <a:lnTo>
                  <a:pt x="1094" y="2592"/>
                </a:lnTo>
                <a:lnTo>
                  <a:pt x="758" y="2487"/>
                </a:lnTo>
                <a:lnTo>
                  <a:pt x="681" y="2170"/>
                </a:lnTo>
                <a:close/>
              </a:path>
            </a:pathLst>
          </a:custGeom>
          <a:solidFill>
            <a:srgbClr val="FFFF99"/>
          </a:solidFill>
          <a:ln w="19050" cap="flat" cmpd="sng">
            <a:solidFill>
              <a:srgbClr val="FF0000"/>
            </a:solidFill>
            <a:prstDash val="solid"/>
            <a:round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261124" name="Freeform 4"/>
          <p:cNvSpPr>
            <a:spLocks/>
          </p:cNvSpPr>
          <p:nvPr/>
        </p:nvSpPr>
        <p:spPr bwMode="auto">
          <a:xfrm>
            <a:off x="2627313" y="4724400"/>
            <a:ext cx="1439862" cy="2089150"/>
          </a:xfrm>
          <a:custGeom>
            <a:avLst/>
            <a:gdLst/>
            <a:ahLst/>
            <a:cxnLst>
              <a:cxn ang="0">
                <a:pos x="0" y="1180"/>
              </a:cxn>
              <a:cxn ang="0">
                <a:pos x="46" y="636"/>
              </a:cxn>
              <a:cxn ang="0">
                <a:pos x="681" y="0"/>
              </a:cxn>
              <a:cxn ang="0">
                <a:pos x="907" y="0"/>
              </a:cxn>
              <a:cxn ang="0">
                <a:pos x="907" y="182"/>
              </a:cxn>
              <a:cxn ang="0">
                <a:pos x="454" y="817"/>
              </a:cxn>
              <a:cxn ang="0">
                <a:pos x="409" y="1271"/>
              </a:cxn>
              <a:cxn ang="0">
                <a:pos x="318" y="1316"/>
              </a:cxn>
              <a:cxn ang="0">
                <a:pos x="46" y="1316"/>
              </a:cxn>
              <a:cxn ang="0">
                <a:pos x="0" y="1180"/>
              </a:cxn>
            </a:cxnLst>
            <a:rect l="0" t="0" r="r" b="b"/>
            <a:pathLst>
              <a:path w="907" h="1316">
                <a:moveTo>
                  <a:pt x="0" y="1180"/>
                </a:moveTo>
                <a:lnTo>
                  <a:pt x="46" y="636"/>
                </a:lnTo>
                <a:lnTo>
                  <a:pt x="681" y="0"/>
                </a:lnTo>
                <a:lnTo>
                  <a:pt x="907" y="0"/>
                </a:lnTo>
                <a:lnTo>
                  <a:pt x="907" y="182"/>
                </a:lnTo>
                <a:lnTo>
                  <a:pt x="454" y="817"/>
                </a:lnTo>
                <a:lnTo>
                  <a:pt x="409" y="1271"/>
                </a:lnTo>
                <a:lnTo>
                  <a:pt x="318" y="1316"/>
                </a:lnTo>
                <a:lnTo>
                  <a:pt x="46" y="1316"/>
                </a:lnTo>
                <a:lnTo>
                  <a:pt x="0" y="1180"/>
                </a:lnTo>
                <a:close/>
              </a:path>
            </a:pathLst>
          </a:custGeom>
          <a:solidFill>
            <a:srgbClr val="FFFF99"/>
          </a:solidFill>
          <a:ln w="19050" cap="flat" cmpd="sng">
            <a:solidFill>
              <a:srgbClr val="FF0000"/>
            </a:solidFill>
            <a:prstDash val="solid"/>
            <a:round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261125" name="Rectangle 5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MS UI Gothic" pitchFamily="50" charset="-128"/>
              </a:rPr>
              <a:t>Family Tree of Un-ordered Trees</a:t>
            </a:r>
          </a:p>
        </p:txBody>
      </p:sp>
      <p:sp>
        <p:nvSpPr>
          <p:cNvPr id="261126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250825" y="1557338"/>
            <a:ext cx="3384550" cy="977900"/>
          </a:xfrm>
        </p:spPr>
        <p:txBody>
          <a:bodyPr/>
          <a:lstStyle/>
          <a:p>
            <a:pPr algn="l"/>
            <a:r>
              <a:rPr lang="en-US" altLang="ja-JP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• </a:t>
            </a:r>
            <a:r>
              <a:rPr lang="en-US" altLang="ja-JP" sz="2400"/>
              <a:t>Pruning branches of ordered trees</a:t>
            </a:r>
          </a:p>
        </p:txBody>
      </p:sp>
      <p:sp>
        <p:nvSpPr>
          <p:cNvPr id="261127" name="Oval 7"/>
          <p:cNvSpPr>
            <a:spLocks noChangeArrowheads="1"/>
          </p:cNvSpPr>
          <p:nvPr/>
        </p:nvSpPr>
        <p:spPr bwMode="auto">
          <a:xfrm>
            <a:off x="3635375" y="1196975"/>
            <a:ext cx="152400" cy="152400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3924300" y="1371600"/>
            <a:ext cx="825500" cy="533400"/>
            <a:chOff x="2472" y="864"/>
            <a:chExt cx="520" cy="336"/>
          </a:xfrm>
        </p:grpSpPr>
        <p:sp>
          <p:nvSpPr>
            <p:cNvPr id="261129" name="Line 9"/>
            <p:cNvSpPr>
              <a:spLocks noChangeShapeType="1"/>
            </p:cNvSpPr>
            <p:nvPr/>
          </p:nvSpPr>
          <p:spPr bwMode="auto">
            <a:xfrm flipV="1">
              <a:off x="2656" y="912"/>
              <a:ext cx="28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130" name="Oval 10"/>
            <p:cNvSpPr>
              <a:spLocks noChangeArrowheads="1"/>
            </p:cNvSpPr>
            <p:nvPr/>
          </p:nvSpPr>
          <p:spPr bwMode="auto">
            <a:xfrm>
              <a:off x="2896" y="864"/>
              <a:ext cx="96" cy="96"/>
            </a:xfrm>
            <a:prstGeom prst="ellipse">
              <a:avLst/>
            </a:prstGeom>
            <a:solidFill>
              <a:srgbClr val="00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131" name="Line 11"/>
            <p:cNvSpPr>
              <a:spLocks noChangeShapeType="1"/>
            </p:cNvSpPr>
            <p:nvPr/>
          </p:nvSpPr>
          <p:spPr bwMode="auto">
            <a:xfrm>
              <a:off x="2472" y="890"/>
              <a:ext cx="181" cy="91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 type="triangle" w="med" len="med"/>
              <a:tailEnd type="none" w="lg" len="lg"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132" name="Oval 12"/>
            <p:cNvSpPr>
              <a:spLocks noChangeArrowheads="1"/>
            </p:cNvSpPr>
            <p:nvPr/>
          </p:nvSpPr>
          <p:spPr bwMode="auto">
            <a:xfrm>
              <a:off x="2608" y="1104"/>
              <a:ext cx="96" cy="96"/>
            </a:xfrm>
            <a:prstGeom prst="ellipse">
              <a:avLst/>
            </a:prstGeom>
            <a:solidFill>
              <a:srgbClr val="FF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3924300" y="1557338"/>
            <a:ext cx="2193925" cy="1800225"/>
            <a:chOff x="2472" y="981"/>
            <a:chExt cx="1382" cy="1134"/>
          </a:xfrm>
        </p:grpSpPr>
        <p:sp>
          <p:nvSpPr>
            <p:cNvPr id="261134" name="Line 14"/>
            <p:cNvSpPr>
              <a:spLocks noChangeShapeType="1"/>
            </p:cNvSpPr>
            <p:nvPr/>
          </p:nvSpPr>
          <p:spPr bwMode="auto">
            <a:xfrm>
              <a:off x="2971" y="1117"/>
              <a:ext cx="635" cy="0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 type="triangle" w="med" len="med"/>
              <a:tailEnd type="none" w="lg" len="lg"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135" name="Line 15"/>
            <p:cNvSpPr>
              <a:spLocks noChangeShapeType="1"/>
            </p:cNvSpPr>
            <p:nvPr/>
          </p:nvSpPr>
          <p:spPr bwMode="auto">
            <a:xfrm>
              <a:off x="2744" y="1253"/>
              <a:ext cx="136" cy="227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 type="triangle" w="med" len="med"/>
              <a:tailEnd type="none" w="lg" len="lg"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136" name="Line 16"/>
            <p:cNvSpPr>
              <a:spLocks noChangeShapeType="1"/>
            </p:cNvSpPr>
            <p:nvPr/>
          </p:nvSpPr>
          <p:spPr bwMode="auto">
            <a:xfrm flipV="1">
              <a:off x="2616" y="1587"/>
              <a:ext cx="28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137" name="Line 17"/>
            <p:cNvSpPr>
              <a:spLocks noChangeShapeType="1"/>
            </p:cNvSpPr>
            <p:nvPr/>
          </p:nvSpPr>
          <p:spPr bwMode="auto">
            <a:xfrm flipV="1">
              <a:off x="2520" y="1827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138" name="Oval 18"/>
            <p:cNvSpPr>
              <a:spLocks noChangeArrowheads="1"/>
            </p:cNvSpPr>
            <p:nvPr/>
          </p:nvSpPr>
          <p:spPr bwMode="auto">
            <a:xfrm>
              <a:off x="2568" y="1779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139" name="Oval 19"/>
            <p:cNvSpPr>
              <a:spLocks noChangeArrowheads="1"/>
            </p:cNvSpPr>
            <p:nvPr/>
          </p:nvSpPr>
          <p:spPr bwMode="auto">
            <a:xfrm>
              <a:off x="2472" y="2019"/>
              <a:ext cx="96" cy="96"/>
            </a:xfrm>
            <a:prstGeom prst="ellipse">
              <a:avLst/>
            </a:prstGeom>
            <a:solidFill>
              <a:srgbClr val="FF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140" name="Oval 20"/>
            <p:cNvSpPr>
              <a:spLocks noChangeArrowheads="1"/>
            </p:cNvSpPr>
            <p:nvPr/>
          </p:nvSpPr>
          <p:spPr bwMode="auto">
            <a:xfrm>
              <a:off x="2856" y="1539"/>
              <a:ext cx="96" cy="96"/>
            </a:xfrm>
            <a:prstGeom prst="ellipse">
              <a:avLst/>
            </a:prstGeom>
            <a:solidFill>
              <a:srgbClr val="00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141" name="Line 21"/>
            <p:cNvSpPr>
              <a:spLocks noChangeShapeType="1"/>
            </p:cNvSpPr>
            <p:nvPr/>
          </p:nvSpPr>
          <p:spPr bwMode="auto">
            <a:xfrm flipV="1">
              <a:off x="3518" y="1029"/>
              <a:ext cx="28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142" name="Line 22"/>
            <p:cNvSpPr>
              <a:spLocks noChangeShapeType="1"/>
            </p:cNvSpPr>
            <p:nvPr/>
          </p:nvSpPr>
          <p:spPr bwMode="auto">
            <a:xfrm flipH="1">
              <a:off x="3710" y="1029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143" name="Oval 23"/>
            <p:cNvSpPr>
              <a:spLocks noChangeArrowheads="1"/>
            </p:cNvSpPr>
            <p:nvPr/>
          </p:nvSpPr>
          <p:spPr bwMode="auto">
            <a:xfrm>
              <a:off x="3470" y="1221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144" name="Oval 24"/>
            <p:cNvSpPr>
              <a:spLocks noChangeArrowheads="1"/>
            </p:cNvSpPr>
            <p:nvPr/>
          </p:nvSpPr>
          <p:spPr bwMode="auto">
            <a:xfrm>
              <a:off x="3662" y="1221"/>
              <a:ext cx="96" cy="96"/>
            </a:xfrm>
            <a:prstGeom prst="ellipse">
              <a:avLst/>
            </a:prstGeom>
            <a:solidFill>
              <a:srgbClr val="FF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145" name="Oval 25"/>
            <p:cNvSpPr>
              <a:spLocks noChangeArrowheads="1"/>
            </p:cNvSpPr>
            <p:nvPr/>
          </p:nvSpPr>
          <p:spPr bwMode="auto">
            <a:xfrm>
              <a:off x="3758" y="981"/>
              <a:ext cx="96" cy="96"/>
            </a:xfrm>
            <a:prstGeom prst="ellipse">
              <a:avLst/>
            </a:prstGeom>
            <a:solidFill>
              <a:srgbClr val="00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4" name="Group 26"/>
          <p:cNvGrpSpPr>
            <a:grpSpLocks/>
          </p:cNvGrpSpPr>
          <p:nvPr/>
        </p:nvGrpSpPr>
        <p:grpSpPr bwMode="auto">
          <a:xfrm>
            <a:off x="2043113" y="2852738"/>
            <a:ext cx="3948112" cy="1871662"/>
            <a:chOff x="1287" y="1797"/>
            <a:chExt cx="2487" cy="1179"/>
          </a:xfrm>
        </p:grpSpPr>
        <p:sp>
          <p:nvSpPr>
            <p:cNvPr id="261147" name="Line 27"/>
            <p:cNvSpPr>
              <a:spLocks noChangeShapeType="1"/>
            </p:cNvSpPr>
            <p:nvPr/>
          </p:nvSpPr>
          <p:spPr bwMode="auto">
            <a:xfrm>
              <a:off x="2730" y="2688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148" name="Line 28"/>
            <p:cNvSpPr>
              <a:spLocks noChangeShapeType="1"/>
            </p:cNvSpPr>
            <p:nvPr/>
          </p:nvSpPr>
          <p:spPr bwMode="auto">
            <a:xfrm flipH="1">
              <a:off x="3624" y="2448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149" name="Line 29"/>
            <p:cNvSpPr>
              <a:spLocks noChangeShapeType="1"/>
            </p:cNvSpPr>
            <p:nvPr/>
          </p:nvSpPr>
          <p:spPr bwMode="auto">
            <a:xfrm>
              <a:off x="2730" y="2016"/>
              <a:ext cx="241" cy="371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 type="triangle" w="med" len="med"/>
              <a:tailEnd type="none" w="lg" len="lg"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150" name="Line 30"/>
            <p:cNvSpPr>
              <a:spLocks noChangeShapeType="1"/>
            </p:cNvSpPr>
            <p:nvPr/>
          </p:nvSpPr>
          <p:spPr bwMode="auto">
            <a:xfrm flipV="1">
              <a:off x="1533" y="2160"/>
              <a:ext cx="28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151" name="Line 31"/>
            <p:cNvSpPr>
              <a:spLocks noChangeShapeType="1"/>
            </p:cNvSpPr>
            <p:nvPr/>
          </p:nvSpPr>
          <p:spPr bwMode="auto">
            <a:xfrm flipH="1">
              <a:off x="1341" y="2640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152" name="Line 32"/>
            <p:cNvSpPr>
              <a:spLocks noChangeShapeType="1"/>
            </p:cNvSpPr>
            <p:nvPr/>
          </p:nvSpPr>
          <p:spPr bwMode="auto">
            <a:xfrm flipV="1">
              <a:off x="1437" y="2400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153" name="Oval 33"/>
            <p:cNvSpPr>
              <a:spLocks noChangeArrowheads="1"/>
            </p:cNvSpPr>
            <p:nvPr/>
          </p:nvSpPr>
          <p:spPr bwMode="auto">
            <a:xfrm>
              <a:off x="1485" y="2352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154" name="Oval 34"/>
            <p:cNvSpPr>
              <a:spLocks noChangeArrowheads="1"/>
            </p:cNvSpPr>
            <p:nvPr/>
          </p:nvSpPr>
          <p:spPr bwMode="auto">
            <a:xfrm>
              <a:off x="1287" y="2832"/>
              <a:ext cx="96" cy="96"/>
            </a:xfrm>
            <a:prstGeom prst="ellipse">
              <a:avLst/>
            </a:prstGeom>
            <a:solidFill>
              <a:srgbClr val="FF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155" name="Oval 35"/>
            <p:cNvSpPr>
              <a:spLocks noChangeArrowheads="1"/>
            </p:cNvSpPr>
            <p:nvPr/>
          </p:nvSpPr>
          <p:spPr bwMode="auto">
            <a:xfrm>
              <a:off x="1773" y="2112"/>
              <a:ext cx="96" cy="96"/>
            </a:xfrm>
            <a:prstGeom prst="ellipse">
              <a:avLst/>
            </a:prstGeom>
            <a:solidFill>
              <a:srgbClr val="00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156" name="Line 36"/>
            <p:cNvSpPr>
              <a:spLocks noChangeShapeType="1"/>
            </p:cNvSpPr>
            <p:nvPr/>
          </p:nvSpPr>
          <p:spPr bwMode="auto">
            <a:xfrm flipH="1">
              <a:off x="1927" y="1888"/>
              <a:ext cx="454" cy="242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 type="triangle" w="med" len="med"/>
              <a:tailEnd type="none" w="lg" len="lg"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157" name="Oval 37"/>
            <p:cNvSpPr>
              <a:spLocks noChangeArrowheads="1"/>
            </p:cNvSpPr>
            <p:nvPr/>
          </p:nvSpPr>
          <p:spPr bwMode="auto">
            <a:xfrm>
              <a:off x="1389" y="2592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158" name="Line 38"/>
            <p:cNvSpPr>
              <a:spLocks noChangeShapeType="1"/>
            </p:cNvSpPr>
            <p:nvPr/>
          </p:nvSpPr>
          <p:spPr bwMode="auto">
            <a:xfrm flipV="1">
              <a:off x="3432" y="2448"/>
              <a:ext cx="28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159" name="Line 39"/>
            <p:cNvSpPr>
              <a:spLocks noChangeShapeType="1"/>
            </p:cNvSpPr>
            <p:nvPr/>
          </p:nvSpPr>
          <p:spPr bwMode="auto">
            <a:xfrm flipV="1">
              <a:off x="3336" y="2688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160" name="Oval 40"/>
            <p:cNvSpPr>
              <a:spLocks noChangeArrowheads="1"/>
            </p:cNvSpPr>
            <p:nvPr/>
          </p:nvSpPr>
          <p:spPr bwMode="auto">
            <a:xfrm>
              <a:off x="3384" y="2640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161" name="Oval 41"/>
            <p:cNvSpPr>
              <a:spLocks noChangeArrowheads="1"/>
            </p:cNvSpPr>
            <p:nvPr/>
          </p:nvSpPr>
          <p:spPr bwMode="auto">
            <a:xfrm>
              <a:off x="3678" y="2400"/>
              <a:ext cx="96" cy="96"/>
            </a:xfrm>
            <a:prstGeom prst="ellipse">
              <a:avLst/>
            </a:prstGeom>
            <a:solidFill>
              <a:srgbClr val="00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162" name="Oval 42"/>
            <p:cNvSpPr>
              <a:spLocks noChangeArrowheads="1"/>
            </p:cNvSpPr>
            <p:nvPr/>
          </p:nvSpPr>
          <p:spPr bwMode="auto">
            <a:xfrm>
              <a:off x="3288" y="2880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163" name="Line 43"/>
            <p:cNvSpPr>
              <a:spLocks noChangeShapeType="1"/>
            </p:cNvSpPr>
            <p:nvPr/>
          </p:nvSpPr>
          <p:spPr bwMode="auto">
            <a:xfrm flipV="1">
              <a:off x="2730" y="2448"/>
              <a:ext cx="28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164" name="Line 44"/>
            <p:cNvSpPr>
              <a:spLocks noChangeShapeType="1"/>
            </p:cNvSpPr>
            <p:nvPr/>
          </p:nvSpPr>
          <p:spPr bwMode="auto">
            <a:xfrm flipV="1">
              <a:off x="2634" y="2688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165" name="Oval 45"/>
            <p:cNvSpPr>
              <a:spLocks noChangeArrowheads="1"/>
            </p:cNvSpPr>
            <p:nvPr/>
          </p:nvSpPr>
          <p:spPr bwMode="auto">
            <a:xfrm>
              <a:off x="2682" y="2640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166" name="Oval 46"/>
            <p:cNvSpPr>
              <a:spLocks noChangeArrowheads="1"/>
            </p:cNvSpPr>
            <p:nvPr/>
          </p:nvSpPr>
          <p:spPr bwMode="auto">
            <a:xfrm>
              <a:off x="2970" y="2400"/>
              <a:ext cx="96" cy="96"/>
            </a:xfrm>
            <a:prstGeom prst="ellipse">
              <a:avLst/>
            </a:prstGeom>
            <a:solidFill>
              <a:srgbClr val="00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167" name="Oval 47"/>
            <p:cNvSpPr>
              <a:spLocks noChangeArrowheads="1"/>
            </p:cNvSpPr>
            <p:nvPr/>
          </p:nvSpPr>
          <p:spPr bwMode="auto">
            <a:xfrm>
              <a:off x="2586" y="2880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168" name="Oval 48"/>
            <p:cNvSpPr>
              <a:spLocks noChangeArrowheads="1"/>
            </p:cNvSpPr>
            <p:nvPr/>
          </p:nvSpPr>
          <p:spPr bwMode="auto">
            <a:xfrm>
              <a:off x="2778" y="2880"/>
              <a:ext cx="96" cy="96"/>
            </a:xfrm>
            <a:prstGeom prst="ellipse">
              <a:avLst/>
            </a:prstGeom>
            <a:solidFill>
              <a:srgbClr val="FF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169" name="Oval 49"/>
            <p:cNvSpPr>
              <a:spLocks noChangeArrowheads="1"/>
            </p:cNvSpPr>
            <p:nvPr/>
          </p:nvSpPr>
          <p:spPr bwMode="auto">
            <a:xfrm>
              <a:off x="3576" y="2640"/>
              <a:ext cx="96" cy="96"/>
            </a:xfrm>
            <a:prstGeom prst="ellipse">
              <a:avLst/>
            </a:prstGeom>
            <a:solidFill>
              <a:srgbClr val="FF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170" name="Line 50"/>
            <p:cNvSpPr>
              <a:spLocks noChangeShapeType="1"/>
            </p:cNvSpPr>
            <p:nvPr/>
          </p:nvSpPr>
          <p:spPr bwMode="auto">
            <a:xfrm>
              <a:off x="2880" y="1797"/>
              <a:ext cx="771" cy="590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 type="triangle" w="med" len="med"/>
              <a:tailEnd type="none" w="lg" len="lg"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5" name="Group 51"/>
          <p:cNvGrpSpPr>
            <a:grpSpLocks/>
          </p:cNvGrpSpPr>
          <p:nvPr/>
        </p:nvGrpSpPr>
        <p:grpSpPr bwMode="auto">
          <a:xfrm>
            <a:off x="4987925" y="4508500"/>
            <a:ext cx="1600200" cy="2233613"/>
            <a:chOff x="3142" y="2840"/>
            <a:chExt cx="1008" cy="1407"/>
          </a:xfrm>
        </p:grpSpPr>
        <p:sp>
          <p:nvSpPr>
            <p:cNvPr id="261172" name="Line 52"/>
            <p:cNvSpPr>
              <a:spLocks noChangeShapeType="1"/>
            </p:cNvSpPr>
            <p:nvPr/>
          </p:nvSpPr>
          <p:spPr bwMode="auto">
            <a:xfrm>
              <a:off x="3651" y="2840"/>
              <a:ext cx="280" cy="79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 type="triangle" w="med" len="med"/>
              <a:tailEnd type="none" w="lg" len="lg"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173" name="Line 53"/>
            <p:cNvSpPr>
              <a:spLocks noChangeShapeType="1"/>
            </p:cNvSpPr>
            <p:nvPr/>
          </p:nvSpPr>
          <p:spPr bwMode="auto">
            <a:xfrm flipV="1">
              <a:off x="3286" y="3719"/>
              <a:ext cx="28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174" name="Line 54"/>
            <p:cNvSpPr>
              <a:spLocks noChangeShapeType="1"/>
            </p:cNvSpPr>
            <p:nvPr/>
          </p:nvSpPr>
          <p:spPr bwMode="auto">
            <a:xfrm flipH="1">
              <a:off x="3478" y="3719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175" name="Line 55"/>
            <p:cNvSpPr>
              <a:spLocks noChangeShapeType="1"/>
            </p:cNvSpPr>
            <p:nvPr/>
          </p:nvSpPr>
          <p:spPr bwMode="auto">
            <a:xfrm flipV="1">
              <a:off x="3190" y="3959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176" name="Oval 56"/>
            <p:cNvSpPr>
              <a:spLocks noChangeArrowheads="1"/>
            </p:cNvSpPr>
            <p:nvPr/>
          </p:nvSpPr>
          <p:spPr bwMode="auto">
            <a:xfrm>
              <a:off x="3238" y="3911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177" name="Line 57"/>
            <p:cNvSpPr>
              <a:spLocks noChangeShapeType="1"/>
            </p:cNvSpPr>
            <p:nvPr/>
          </p:nvSpPr>
          <p:spPr bwMode="auto">
            <a:xfrm flipH="1">
              <a:off x="3430" y="3959"/>
              <a:ext cx="4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178" name="Oval 58"/>
            <p:cNvSpPr>
              <a:spLocks noChangeArrowheads="1"/>
            </p:cNvSpPr>
            <p:nvPr/>
          </p:nvSpPr>
          <p:spPr bwMode="auto">
            <a:xfrm>
              <a:off x="3430" y="3911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179" name="Oval 59"/>
            <p:cNvSpPr>
              <a:spLocks noChangeArrowheads="1"/>
            </p:cNvSpPr>
            <p:nvPr/>
          </p:nvSpPr>
          <p:spPr bwMode="auto">
            <a:xfrm>
              <a:off x="3142" y="4151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180" name="Oval 60"/>
            <p:cNvSpPr>
              <a:spLocks noChangeArrowheads="1"/>
            </p:cNvSpPr>
            <p:nvPr/>
          </p:nvSpPr>
          <p:spPr bwMode="auto">
            <a:xfrm>
              <a:off x="3382" y="4151"/>
              <a:ext cx="96" cy="96"/>
            </a:xfrm>
            <a:prstGeom prst="ellipse">
              <a:avLst/>
            </a:prstGeom>
            <a:solidFill>
              <a:srgbClr val="FF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181" name="Oval 61"/>
            <p:cNvSpPr>
              <a:spLocks noChangeArrowheads="1"/>
            </p:cNvSpPr>
            <p:nvPr/>
          </p:nvSpPr>
          <p:spPr bwMode="auto">
            <a:xfrm>
              <a:off x="3526" y="3671"/>
              <a:ext cx="96" cy="96"/>
            </a:xfrm>
            <a:prstGeom prst="ellipse">
              <a:avLst/>
            </a:prstGeom>
            <a:solidFill>
              <a:srgbClr val="00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182" name="Line 62"/>
            <p:cNvSpPr>
              <a:spLocks noChangeShapeType="1"/>
            </p:cNvSpPr>
            <p:nvPr/>
          </p:nvSpPr>
          <p:spPr bwMode="auto">
            <a:xfrm flipV="1">
              <a:off x="3718" y="3719"/>
              <a:ext cx="28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183" name="Line 63"/>
            <p:cNvSpPr>
              <a:spLocks noChangeShapeType="1"/>
            </p:cNvSpPr>
            <p:nvPr/>
          </p:nvSpPr>
          <p:spPr bwMode="auto">
            <a:xfrm flipH="1">
              <a:off x="3910" y="3719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184" name="Line 64"/>
            <p:cNvSpPr>
              <a:spLocks noChangeShapeType="1"/>
            </p:cNvSpPr>
            <p:nvPr/>
          </p:nvSpPr>
          <p:spPr bwMode="auto">
            <a:xfrm flipV="1">
              <a:off x="3622" y="3959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185" name="Oval 65"/>
            <p:cNvSpPr>
              <a:spLocks noChangeArrowheads="1"/>
            </p:cNvSpPr>
            <p:nvPr/>
          </p:nvSpPr>
          <p:spPr bwMode="auto">
            <a:xfrm>
              <a:off x="3670" y="3911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186" name="Oval 66"/>
            <p:cNvSpPr>
              <a:spLocks noChangeArrowheads="1"/>
            </p:cNvSpPr>
            <p:nvPr/>
          </p:nvSpPr>
          <p:spPr bwMode="auto">
            <a:xfrm>
              <a:off x="3862" y="3911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187" name="Oval 67"/>
            <p:cNvSpPr>
              <a:spLocks noChangeArrowheads="1"/>
            </p:cNvSpPr>
            <p:nvPr/>
          </p:nvSpPr>
          <p:spPr bwMode="auto">
            <a:xfrm>
              <a:off x="3574" y="4151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188" name="Line 68"/>
            <p:cNvSpPr>
              <a:spLocks noChangeShapeType="1"/>
            </p:cNvSpPr>
            <p:nvPr/>
          </p:nvSpPr>
          <p:spPr bwMode="auto">
            <a:xfrm flipH="1" flipV="1">
              <a:off x="4006" y="3719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189" name="Oval 69"/>
            <p:cNvSpPr>
              <a:spLocks noChangeArrowheads="1"/>
            </p:cNvSpPr>
            <p:nvPr/>
          </p:nvSpPr>
          <p:spPr bwMode="auto">
            <a:xfrm>
              <a:off x="4054" y="3911"/>
              <a:ext cx="96" cy="96"/>
            </a:xfrm>
            <a:prstGeom prst="ellipse">
              <a:avLst/>
            </a:prstGeom>
            <a:solidFill>
              <a:srgbClr val="FF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190" name="Oval 70"/>
            <p:cNvSpPr>
              <a:spLocks noChangeArrowheads="1"/>
            </p:cNvSpPr>
            <p:nvPr/>
          </p:nvSpPr>
          <p:spPr bwMode="auto">
            <a:xfrm>
              <a:off x="3958" y="3671"/>
              <a:ext cx="96" cy="96"/>
            </a:xfrm>
            <a:prstGeom prst="ellipse">
              <a:avLst/>
            </a:prstGeom>
            <a:solidFill>
              <a:srgbClr val="00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191" name="Line 71"/>
            <p:cNvSpPr>
              <a:spLocks noChangeShapeType="1"/>
            </p:cNvSpPr>
            <p:nvPr/>
          </p:nvSpPr>
          <p:spPr bwMode="auto">
            <a:xfrm>
              <a:off x="3379" y="3022"/>
              <a:ext cx="45" cy="654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 type="triangle" w="med" len="med"/>
              <a:tailEnd type="none" w="lg" len="lg"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6" name="Group 72"/>
          <p:cNvGrpSpPr>
            <a:grpSpLocks/>
          </p:cNvGrpSpPr>
          <p:nvPr/>
        </p:nvGrpSpPr>
        <p:grpSpPr bwMode="auto">
          <a:xfrm>
            <a:off x="179388" y="4221163"/>
            <a:ext cx="2282825" cy="2520950"/>
            <a:chOff x="113" y="2659"/>
            <a:chExt cx="1438" cy="1588"/>
          </a:xfrm>
        </p:grpSpPr>
        <p:sp>
          <p:nvSpPr>
            <p:cNvPr id="261193" name="Line 73"/>
            <p:cNvSpPr>
              <a:spLocks noChangeShapeType="1"/>
            </p:cNvSpPr>
            <p:nvPr/>
          </p:nvSpPr>
          <p:spPr bwMode="auto">
            <a:xfrm>
              <a:off x="302" y="3914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194" name="Line 74"/>
            <p:cNvSpPr>
              <a:spLocks noChangeShapeType="1"/>
            </p:cNvSpPr>
            <p:nvPr/>
          </p:nvSpPr>
          <p:spPr bwMode="auto">
            <a:xfrm flipV="1">
              <a:off x="545" y="2707"/>
              <a:ext cx="28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195" name="Line 75"/>
            <p:cNvSpPr>
              <a:spLocks noChangeShapeType="1"/>
            </p:cNvSpPr>
            <p:nvPr/>
          </p:nvSpPr>
          <p:spPr bwMode="auto">
            <a:xfrm flipH="1">
              <a:off x="353" y="3187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196" name="Line 76"/>
            <p:cNvSpPr>
              <a:spLocks noChangeShapeType="1"/>
            </p:cNvSpPr>
            <p:nvPr/>
          </p:nvSpPr>
          <p:spPr bwMode="auto">
            <a:xfrm flipV="1">
              <a:off x="449" y="2947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197" name="Oval 77"/>
            <p:cNvSpPr>
              <a:spLocks noChangeArrowheads="1"/>
            </p:cNvSpPr>
            <p:nvPr/>
          </p:nvSpPr>
          <p:spPr bwMode="auto">
            <a:xfrm>
              <a:off x="497" y="2899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198" name="Oval 78"/>
            <p:cNvSpPr>
              <a:spLocks noChangeArrowheads="1"/>
            </p:cNvSpPr>
            <p:nvPr/>
          </p:nvSpPr>
          <p:spPr bwMode="auto">
            <a:xfrm>
              <a:off x="785" y="2659"/>
              <a:ext cx="96" cy="96"/>
            </a:xfrm>
            <a:prstGeom prst="ellipse">
              <a:avLst/>
            </a:prstGeom>
            <a:solidFill>
              <a:srgbClr val="00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199" name="Oval 79"/>
            <p:cNvSpPr>
              <a:spLocks noChangeArrowheads="1"/>
            </p:cNvSpPr>
            <p:nvPr/>
          </p:nvSpPr>
          <p:spPr bwMode="auto">
            <a:xfrm>
              <a:off x="401" y="3139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200" name="Line 80"/>
            <p:cNvSpPr>
              <a:spLocks noChangeShapeType="1"/>
            </p:cNvSpPr>
            <p:nvPr/>
          </p:nvSpPr>
          <p:spPr bwMode="auto">
            <a:xfrm flipH="1">
              <a:off x="161" y="3427"/>
              <a:ext cx="192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201" name="Oval 81"/>
            <p:cNvSpPr>
              <a:spLocks noChangeArrowheads="1"/>
            </p:cNvSpPr>
            <p:nvPr/>
          </p:nvSpPr>
          <p:spPr bwMode="auto">
            <a:xfrm>
              <a:off x="305" y="3379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202" name="Oval 82"/>
            <p:cNvSpPr>
              <a:spLocks noChangeArrowheads="1"/>
            </p:cNvSpPr>
            <p:nvPr/>
          </p:nvSpPr>
          <p:spPr bwMode="auto">
            <a:xfrm>
              <a:off x="113" y="3475"/>
              <a:ext cx="96" cy="96"/>
            </a:xfrm>
            <a:prstGeom prst="ellipse">
              <a:avLst/>
            </a:prstGeom>
            <a:solidFill>
              <a:srgbClr val="FF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203" name="Line 83"/>
            <p:cNvSpPr>
              <a:spLocks noChangeShapeType="1"/>
            </p:cNvSpPr>
            <p:nvPr/>
          </p:nvSpPr>
          <p:spPr bwMode="auto">
            <a:xfrm flipH="1">
              <a:off x="793" y="2750"/>
              <a:ext cx="454" cy="181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 type="triangle" w="med" len="med"/>
              <a:tailEnd type="none" w="lg" len="lg"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204" name="Line 84"/>
            <p:cNvSpPr>
              <a:spLocks noChangeShapeType="1"/>
            </p:cNvSpPr>
            <p:nvPr/>
          </p:nvSpPr>
          <p:spPr bwMode="auto">
            <a:xfrm flipV="1">
              <a:off x="398" y="3434"/>
              <a:ext cx="28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205" name="Line 85"/>
            <p:cNvSpPr>
              <a:spLocks noChangeShapeType="1"/>
            </p:cNvSpPr>
            <p:nvPr/>
          </p:nvSpPr>
          <p:spPr bwMode="auto">
            <a:xfrm flipH="1">
              <a:off x="211" y="3914"/>
              <a:ext cx="91" cy="2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206" name="Line 86"/>
            <p:cNvSpPr>
              <a:spLocks noChangeShapeType="1"/>
            </p:cNvSpPr>
            <p:nvPr/>
          </p:nvSpPr>
          <p:spPr bwMode="auto">
            <a:xfrm flipV="1">
              <a:off x="302" y="3674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207" name="Oval 87"/>
            <p:cNvSpPr>
              <a:spLocks noChangeArrowheads="1"/>
            </p:cNvSpPr>
            <p:nvPr/>
          </p:nvSpPr>
          <p:spPr bwMode="auto">
            <a:xfrm>
              <a:off x="350" y="3626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208" name="Oval 88"/>
            <p:cNvSpPr>
              <a:spLocks noChangeArrowheads="1"/>
            </p:cNvSpPr>
            <p:nvPr/>
          </p:nvSpPr>
          <p:spPr bwMode="auto">
            <a:xfrm>
              <a:off x="638" y="3386"/>
              <a:ext cx="96" cy="96"/>
            </a:xfrm>
            <a:prstGeom prst="ellipse">
              <a:avLst/>
            </a:prstGeom>
            <a:solidFill>
              <a:srgbClr val="00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209" name="Oval 89"/>
            <p:cNvSpPr>
              <a:spLocks noChangeArrowheads="1"/>
            </p:cNvSpPr>
            <p:nvPr/>
          </p:nvSpPr>
          <p:spPr bwMode="auto">
            <a:xfrm>
              <a:off x="254" y="3866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210" name="Oval 90"/>
            <p:cNvSpPr>
              <a:spLocks noChangeArrowheads="1"/>
            </p:cNvSpPr>
            <p:nvPr/>
          </p:nvSpPr>
          <p:spPr bwMode="auto">
            <a:xfrm>
              <a:off x="158" y="4106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211" name="Oval 91"/>
            <p:cNvSpPr>
              <a:spLocks noChangeArrowheads="1"/>
            </p:cNvSpPr>
            <p:nvPr/>
          </p:nvSpPr>
          <p:spPr bwMode="auto">
            <a:xfrm>
              <a:off x="350" y="4106"/>
              <a:ext cx="96" cy="96"/>
            </a:xfrm>
            <a:prstGeom prst="ellipse">
              <a:avLst/>
            </a:prstGeom>
            <a:solidFill>
              <a:srgbClr val="FF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212" name="Line 92"/>
            <p:cNvSpPr>
              <a:spLocks noChangeShapeType="1"/>
            </p:cNvSpPr>
            <p:nvPr/>
          </p:nvSpPr>
          <p:spPr bwMode="auto">
            <a:xfrm>
              <a:off x="838" y="3719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213" name="Line 93"/>
            <p:cNvSpPr>
              <a:spLocks noChangeShapeType="1"/>
            </p:cNvSpPr>
            <p:nvPr/>
          </p:nvSpPr>
          <p:spPr bwMode="auto">
            <a:xfrm flipV="1">
              <a:off x="838" y="3503"/>
              <a:ext cx="259" cy="2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214" name="Line 94"/>
            <p:cNvSpPr>
              <a:spLocks noChangeShapeType="1"/>
            </p:cNvSpPr>
            <p:nvPr/>
          </p:nvSpPr>
          <p:spPr bwMode="auto">
            <a:xfrm flipH="1">
              <a:off x="646" y="3959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215" name="Line 95"/>
            <p:cNvSpPr>
              <a:spLocks noChangeShapeType="1"/>
            </p:cNvSpPr>
            <p:nvPr/>
          </p:nvSpPr>
          <p:spPr bwMode="auto">
            <a:xfrm flipV="1">
              <a:off x="742" y="3719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216" name="Oval 96"/>
            <p:cNvSpPr>
              <a:spLocks noChangeArrowheads="1"/>
            </p:cNvSpPr>
            <p:nvPr/>
          </p:nvSpPr>
          <p:spPr bwMode="auto">
            <a:xfrm>
              <a:off x="790" y="3671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217" name="Oval 97"/>
            <p:cNvSpPr>
              <a:spLocks noChangeArrowheads="1"/>
            </p:cNvSpPr>
            <p:nvPr/>
          </p:nvSpPr>
          <p:spPr bwMode="auto">
            <a:xfrm>
              <a:off x="1078" y="3431"/>
              <a:ext cx="96" cy="96"/>
            </a:xfrm>
            <a:prstGeom prst="ellipse">
              <a:avLst/>
            </a:prstGeom>
            <a:solidFill>
              <a:srgbClr val="00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218" name="Oval 98"/>
            <p:cNvSpPr>
              <a:spLocks noChangeArrowheads="1"/>
            </p:cNvSpPr>
            <p:nvPr/>
          </p:nvSpPr>
          <p:spPr bwMode="auto">
            <a:xfrm>
              <a:off x="694" y="3911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219" name="Oval 99"/>
            <p:cNvSpPr>
              <a:spLocks noChangeArrowheads="1"/>
            </p:cNvSpPr>
            <p:nvPr/>
          </p:nvSpPr>
          <p:spPr bwMode="auto">
            <a:xfrm>
              <a:off x="598" y="4151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220" name="Oval 100"/>
            <p:cNvSpPr>
              <a:spLocks noChangeArrowheads="1"/>
            </p:cNvSpPr>
            <p:nvPr/>
          </p:nvSpPr>
          <p:spPr bwMode="auto">
            <a:xfrm>
              <a:off x="886" y="3911"/>
              <a:ext cx="96" cy="96"/>
            </a:xfrm>
            <a:prstGeom prst="ellipse">
              <a:avLst/>
            </a:prstGeom>
            <a:solidFill>
              <a:srgbClr val="FF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221" name="Line 101"/>
            <p:cNvSpPr>
              <a:spLocks noChangeShapeType="1"/>
            </p:cNvSpPr>
            <p:nvPr/>
          </p:nvSpPr>
          <p:spPr bwMode="auto">
            <a:xfrm flipH="1">
              <a:off x="1455" y="3479"/>
              <a:ext cx="4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222" name="Line 102"/>
            <p:cNvSpPr>
              <a:spLocks noChangeShapeType="1"/>
            </p:cNvSpPr>
            <p:nvPr/>
          </p:nvSpPr>
          <p:spPr bwMode="auto">
            <a:xfrm flipV="1">
              <a:off x="1215" y="3479"/>
              <a:ext cx="28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223" name="Line 103"/>
            <p:cNvSpPr>
              <a:spLocks noChangeShapeType="1"/>
            </p:cNvSpPr>
            <p:nvPr/>
          </p:nvSpPr>
          <p:spPr bwMode="auto">
            <a:xfrm flipH="1">
              <a:off x="1023" y="3959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224" name="Line 104"/>
            <p:cNvSpPr>
              <a:spLocks noChangeShapeType="1"/>
            </p:cNvSpPr>
            <p:nvPr/>
          </p:nvSpPr>
          <p:spPr bwMode="auto">
            <a:xfrm flipV="1">
              <a:off x="1119" y="3719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225" name="Oval 105"/>
            <p:cNvSpPr>
              <a:spLocks noChangeArrowheads="1"/>
            </p:cNvSpPr>
            <p:nvPr/>
          </p:nvSpPr>
          <p:spPr bwMode="auto">
            <a:xfrm>
              <a:off x="1167" y="3671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226" name="Oval 106"/>
            <p:cNvSpPr>
              <a:spLocks noChangeArrowheads="1"/>
            </p:cNvSpPr>
            <p:nvPr/>
          </p:nvSpPr>
          <p:spPr bwMode="auto">
            <a:xfrm>
              <a:off x="1455" y="3431"/>
              <a:ext cx="96" cy="96"/>
            </a:xfrm>
            <a:prstGeom prst="ellipse">
              <a:avLst/>
            </a:prstGeom>
            <a:solidFill>
              <a:srgbClr val="00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227" name="Oval 107"/>
            <p:cNvSpPr>
              <a:spLocks noChangeArrowheads="1"/>
            </p:cNvSpPr>
            <p:nvPr/>
          </p:nvSpPr>
          <p:spPr bwMode="auto">
            <a:xfrm>
              <a:off x="1071" y="3911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228" name="Oval 108"/>
            <p:cNvSpPr>
              <a:spLocks noChangeArrowheads="1"/>
            </p:cNvSpPr>
            <p:nvPr/>
          </p:nvSpPr>
          <p:spPr bwMode="auto">
            <a:xfrm>
              <a:off x="975" y="4151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229" name="Oval 109"/>
            <p:cNvSpPr>
              <a:spLocks noChangeArrowheads="1"/>
            </p:cNvSpPr>
            <p:nvPr/>
          </p:nvSpPr>
          <p:spPr bwMode="auto">
            <a:xfrm>
              <a:off x="1407" y="3671"/>
              <a:ext cx="96" cy="96"/>
            </a:xfrm>
            <a:prstGeom prst="ellipse">
              <a:avLst/>
            </a:prstGeom>
            <a:solidFill>
              <a:srgbClr val="FF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230" name="Line 110"/>
            <p:cNvSpPr>
              <a:spLocks noChangeShapeType="1"/>
            </p:cNvSpPr>
            <p:nvPr/>
          </p:nvSpPr>
          <p:spPr bwMode="auto">
            <a:xfrm flipH="1">
              <a:off x="748" y="2886"/>
              <a:ext cx="499" cy="45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 type="triangle" w="med" len="med"/>
              <a:tailEnd type="none" w="lg" len="lg"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231" name="Line 111"/>
            <p:cNvSpPr>
              <a:spLocks noChangeShapeType="1"/>
            </p:cNvSpPr>
            <p:nvPr/>
          </p:nvSpPr>
          <p:spPr bwMode="auto">
            <a:xfrm flipH="1">
              <a:off x="1156" y="2976"/>
              <a:ext cx="182" cy="409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 type="triangle" w="med" len="med"/>
              <a:tailEnd type="none" w="lg" len="lg"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232" name="Line 112"/>
            <p:cNvSpPr>
              <a:spLocks noChangeShapeType="1"/>
            </p:cNvSpPr>
            <p:nvPr/>
          </p:nvSpPr>
          <p:spPr bwMode="auto">
            <a:xfrm>
              <a:off x="1474" y="2840"/>
              <a:ext cx="45" cy="545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 type="triangle" w="med" len="med"/>
              <a:tailEnd type="none" w="lg" len="lg"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7" name="Group 113"/>
          <p:cNvGrpSpPr>
            <a:grpSpLocks/>
          </p:cNvGrpSpPr>
          <p:nvPr/>
        </p:nvGrpSpPr>
        <p:grpSpPr bwMode="auto">
          <a:xfrm>
            <a:off x="5940425" y="1527175"/>
            <a:ext cx="1482725" cy="2486025"/>
            <a:chOff x="3742" y="962"/>
            <a:chExt cx="934" cy="1566"/>
          </a:xfrm>
        </p:grpSpPr>
        <p:sp>
          <p:nvSpPr>
            <p:cNvPr id="261234" name="Line 114"/>
            <p:cNvSpPr>
              <a:spLocks noChangeShapeType="1"/>
            </p:cNvSpPr>
            <p:nvPr/>
          </p:nvSpPr>
          <p:spPr bwMode="auto">
            <a:xfrm flipV="1">
              <a:off x="4244" y="1010"/>
              <a:ext cx="28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235" name="Line 115"/>
            <p:cNvSpPr>
              <a:spLocks noChangeShapeType="1"/>
            </p:cNvSpPr>
            <p:nvPr/>
          </p:nvSpPr>
          <p:spPr bwMode="auto">
            <a:xfrm flipH="1">
              <a:off x="4436" y="1010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236" name="Oval 116"/>
            <p:cNvSpPr>
              <a:spLocks noChangeArrowheads="1"/>
            </p:cNvSpPr>
            <p:nvPr/>
          </p:nvSpPr>
          <p:spPr bwMode="auto">
            <a:xfrm>
              <a:off x="4196" y="1202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237" name="Oval 117"/>
            <p:cNvSpPr>
              <a:spLocks noChangeArrowheads="1"/>
            </p:cNvSpPr>
            <p:nvPr/>
          </p:nvSpPr>
          <p:spPr bwMode="auto">
            <a:xfrm>
              <a:off x="4388" y="1202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238" name="Line 118"/>
            <p:cNvSpPr>
              <a:spLocks noChangeShapeType="1"/>
            </p:cNvSpPr>
            <p:nvPr/>
          </p:nvSpPr>
          <p:spPr bwMode="auto">
            <a:xfrm flipH="1" flipV="1">
              <a:off x="4532" y="1010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239" name="Oval 119"/>
            <p:cNvSpPr>
              <a:spLocks noChangeArrowheads="1"/>
            </p:cNvSpPr>
            <p:nvPr/>
          </p:nvSpPr>
          <p:spPr bwMode="auto">
            <a:xfrm>
              <a:off x="4580" y="1202"/>
              <a:ext cx="96" cy="96"/>
            </a:xfrm>
            <a:prstGeom prst="ellipse">
              <a:avLst/>
            </a:prstGeom>
            <a:solidFill>
              <a:srgbClr val="FF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240" name="Oval 120"/>
            <p:cNvSpPr>
              <a:spLocks noChangeArrowheads="1"/>
            </p:cNvSpPr>
            <p:nvPr/>
          </p:nvSpPr>
          <p:spPr bwMode="auto">
            <a:xfrm>
              <a:off x="4484" y="962"/>
              <a:ext cx="96" cy="96"/>
            </a:xfrm>
            <a:prstGeom prst="ellipse">
              <a:avLst/>
            </a:prstGeom>
            <a:solidFill>
              <a:srgbClr val="00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241" name="Line 121"/>
            <p:cNvSpPr>
              <a:spLocks noChangeShapeType="1"/>
            </p:cNvSpPr>
            <p:nvPr/>
          </p:nvSpPr>
          <p:spPr bwMode="auto">
            <a:xfrm flipV="1">
              <a:off x="3878" y="1026"/>
              <a:ext cx="544" cy="16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 type="triangle" w="med" len="med"/>
              <a:tailEnd type="none" w="lg" len="lg"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242" name="Line 122"/>
            <p:cNvSpPr>
              <a:spLocks noChangeShapeType="1"/>
            </p:cNvSpPr>
            <p:nvPr/>
          </p:nvSpPr>
          <p:spPr bwMode="auto">
            <a:xfrm>
              <a:off x="3742" y="1434"/>
              <a:ext cx="771" cy="499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 type="triangle" w="med" len="med"/>
              <a:tailEnd type="none" w="lg" len="lg"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243" name="Line 123"/>
            <p:cNvSpPr>
              <a:spLocks noChangeShapeType="1"/>
            </p:cNvSpPr>
            <p:nvPr/>
          </p:nvSpPr>
          <p:spPr bwMode="auto">
            <a:xfrm flipH="1">
              <a:off x="4526" y="1981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244" name="Line 124"/>
            <p:cNvSpPr>
              <a:spLocks noChangeShapeType="1"/>
            </p:cNvSpPr>
            <p:nvPr/>
          </p:nvSpPr>
          <p:spPr bwMode="auto">
            <a:xfrm flipV="1">
              <a:off x="4334" y="1981"/>
              <a:ext cx="28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245" name="Line 125"/>
            <p:cNvSpPr>
              <a:spLocks noChangeShapeType="1"/>
            </p:cNvSpPr>
            <p:nvPr/>
          </p:nvSpPr>
          <p:spPr bwMode="auto">
            <a:xfrm flipV="1">
              <a:off x="4444" y="2221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246" name="Oval 126"/>
            <p:cNvSpPr>
              <a:spLocks noChangeArrowheads="1"/>
            </p:cNvSpPr>
            <p:nvPr/>
          </p:nvSpPr>
          <p:spPr bwMode="auto">
            <a:xfrm>
              <a:off x="4286" y="2173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247" name="Oval 127"/>
            <p:cNvSpPr>
              <a:spLocks noChangeArrowheads="1"/>
            </p:cNvSpPr>
            <p:nvPr/>
          </p:nvSpPr>
          <p:spPr bwMode="auto">
            <a:xfrm>
              <a:off x="4580" y="1933"/>
              <a:ext cx="96" cy="96"/>
            </a:xfrm>
            <a:prstGeom prst="ellipse">
              <a:avLst/>
            </a:prstGeom>
            <a:solidFill>
              <a:srgbClr val="00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248" name="Oval 128"/>
            <p:cNvSpPr>
              <a:spLocks noChangeArrowheads="1"/>
            </p:cNvSpPr>
            <p:nvPr/>
          </p:nvSpPr>
          <p:spPr bwMode="auto">
            <a:xfrm>
              <a:off x="4489" y="2160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249" name="Oval 129"/>
            <p:cNvSpPr>
              <a:spLocks noChangeArrowheads="1"/>
            </p:cNvSpPr>
            <p:nvPr/>
          </p:nvSpPr>
          <p:spPr bwMode="auto">
            <a:xfrm>
              <a:off x="4398" y="2432"/>
              <a:ext cx="96" cy="96"/>
            </a:xfrm>
            <a:prstGeom prst="ellipse">
              <a:avLst/>
            </a:prstGeom>
            <a:solidFill>
              <a:srgbClr val="FF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8" name="Group 130"/>
          <p:cNvGrpSpPr>
            <a:grpSpLocks/>
          </p:cNvGrpSpPr>
          <p:nvPr/>
        </p:nvGrpSpPr>
        <p:grpSpPr bwMode="auto">
          <a:xfrm>
            <a:off x="2771775" y="4797425"/>
            <a:ext cx="2201863" cy="1944688"/>
            <a:chOff x="1746" y="3022"/>
            <a:chExt cx="1387" cy="1225"/>
          </a:xfrm>
        </p:grpSpPr>
        <p:sp>
          <p:nvSpPr>
            <p:cNvPr id="261251" name="Line 131"/>
            <p:cNvSpPr>
              <a:spLocks noChangeShapeType="1"/>
            </p:cNvSpPr>
            <p:nvPr/>
          </p:nvSpPr>
          <p:spPr bwMode="auto">
            <a:xfrm flipH="1">
              <a:off x="1948" y="3929"/>
              <a:ext cx="27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252" name="Line 132"/>
            <p:cNvSpPr>
              <a:spLocks noChangeShapeType="1"/>
            </p:cNvSpPr>
            <p:nvPr/>
          </p:nvSpPr>
          <p:spPr bwMode="auto">
            <a:xfrm>
              <a:off x="2298" y="3913"/>
              <a:ext cx="28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253" name="Line 133"/>
            <p:cNvSpPr>
              <a:spLocks noChangeShapeType="1"/>
            </p:cNvSpPr>
            <p:nvPr/>
          </p:nvSpPr>
          <p:spPr bwMode="auto">
            <a:xfrm flipH="1">
              <a:off x="2653" y="3022"/>
              <a:ext cx="45" cy="499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 type="triangle" w="med" len="med"/>
              <a:tailEnd type="none" w="lg" len="lg"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254" name="Line 134"/>
            <p:cNvSpPr>
              <a:spLocks noChangeShapeType="1"/>
            </p:cNvSpPr>
            <p:nvPr/>
          </p:nvSpPr>
          <p:spPr bwMode="auto">
            <a:xfrm>
              <a:off x="2298" y="3913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255" name="Line 135"/>
            <p:cNvSpPr>
              <a:spLocks noChangeShapeType="1"/>
            </p:cNvSpPr>
            <p:nvPr/>
          </p:nvSpPr>
          <p:spPr bwMode="auto">
            <a:xfrm flipV="1">
              <a:off x="2298" y="3673"/>
              <a:ext cx="28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256" name="Line 136"/>
            <p:cNvSpPr>
              <a:spLocks noChangeShapeType="1"/>
            </p:cNvSpPr>
            <p:nvPr/>
          </p:nvSpPr>
          <p:spPr bwMode="auto">
            <a:xfrm flipV="1">
              <a:off x="2201" y="3884"/>
              <a:ext cx="109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257" name="Oval 137"/>
            <p:cNvSpPr>
              <a:spLocks noChangeArrowheads="1"/>
            </p:cNvSpPr>
            <p:nvPr/>
          </p:nvSpPr>
          <p:spPr bwMode="auto">
            <a:xfrm>
              <a:off x="2250" y="3865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258" name="Oval 138"/>
            <p:cNvSpPr>
              <a:spLocks noChangeArrowheads="1"/>
            </p:cNvSpPr>
            <p:nvPr/>
          </p:nvSpPr>
          <p:spPr bwMode="auto">
            <a:xfrm>
              <a:off x="2538" y="3625"/>
              <a:ext cx="96" cy="96"/>
            </a:xfrm>
            <a:prstGeom prst="ellipse">
              <a:avLst/>
            </a:prstGeom>
            <a:solidFill>
              <a:srgbClr val="00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259" name="Oval 139"/>
            <p:cNvSpPr>
              <a:spLocks noChangeArrowheads="1"/>
            </p:cNvSpPr>
            <p:nvPr/>
          </p:nvSpPr>
          <p:spPr bwMode="auto">
            <a:xfrm>
              <a:off x="2154" y="4105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260" name="Oval 140"/>
            <p:cNvSpPr>
              <a:spLocks noChangeArrowheads="1"/>
            </p:cNvSpPr>
            <p:nvPr/>
          </p:nvSpPr>
          <p:spPr bwMode="auto">
            <a:xfrm>
              <a:off x="2538" y="4105"/>
              <a:ext cx="96" cy="96"/>
            </a:xfrm>
            <a:prstGeom prst="ellipse">
              <a:avLst/>
            </a:prstGeom>
            <a:solidFill>
              <a:srgbClr val="FF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261" name="Oval 141"/>
            <p:cNvSpPr>
              <a:spLocks noChangeArrowheads="1"/>
            </p:cNvSpPr>
            <p:nvPr/>
          </p:nvSpPr>
          <p:spPr bwMode="auto">
            <a:xfrm>
              <a:off x="2346" y="4105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262" name="Line 142"/>
            <p:cNvSpPr>
              <a:spLocks noChangeShapeType="1"/>
            </p:cNvSpPr>
            <p:nvPr/>
          </p:nvSpPr>
          <p:spPr bwMode="auto">
            <a:xfrm flipH="1">
              <a:off x="3037" y="3478"/>
              <a:ext cx="4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263" name="Line 143"/>
            <p:cNvSpPr>
              <a:spLocks noChangeShapeType="1"/>
            </p:cNvSpPr>
            <p:nvPr/>
          </p:nvSpPr>
          <p:spPr bwMode="auto">
            <a:xfrm>
              <a:off x="2797" y="3718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264" name="Line 144"/>
            <p:cNvSpPr>
              <a:spLocks noChangeShapeType="1"/>
            </p:cNvSpPr>
            <p:nvPr/>
          </p:nvSpPr>
          <p:spPr bwMode="auto">
            <a:xfrm flipV="1">
              <a:off x="2797" y="3478"/>
              <a:ext cx="28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265" name="Line 145"/>
            <p:cNvSpPr>
              <a:spLocks noChangeShapeType="1"/>
            </p:cNvSpPr>
            <p:nvPr/>
          </p:nvSpPr>
          <p:spPr bwMode="auto">
            <a:xfrm flipV="1">
              <a:off x="2701" y="3718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266" name="Oval 146"/>
            <p:cNvSpPr>
              <a:spLocks noChangeArrowheads="1"/>
            </p:cNvSpPr>
            <p:nvPr/>
          </p:nvSpPr>
          <p:spPr bwMode="auto">
            <a:xfrm>
              <a:off x="2749" y="3670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267" name="Oval 147"/>
            <p:cNvSpPr>
              <a:spLocks noChangeArrowheads="1"/>
            </p:cNvSpPr>
            <p:nvPr/>
          </p:nvSpPr>
          <p:spPr bwMode="auto">
            <a:xfrm>
              <a:off x="3037" y="3430"/>
              <a:ext cx="96" cy="96"/>
            </a:xfrm>
            <a:prstGeom prst="ellipse">
              <a:avLst/>
            </a:prstGeom>
            <a:solidFill>
              <a:srgbClr val="00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268" name="Oval 148"/>
            <p:cNvSpPr>
              <a:spLocks noChangeArrowheads="1"/>
            </p:cNvSpPr>
            <p:nvPr/>
          </p:nvSpPr>
          <p:spPr bwMode="auto">
            <a:xfrm>
              <a:off x="2653" y="3910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269" name="Oval 149"/>
            <p:cNvSpPr>
              <a:spLocks noChangeArrowheads="1"/>
            </p:cNvSpPr>
            <p:nvPr/>
          </p:nvSpPr>
          <p:spPr bwMode="auto">
            <a:xfrm>
              <a:off x="2989" y="3670"/>
              <a:ext cx="96" cy="96"/>
            </a:xfrm>
            <a:prstGeom prst="ellipse">
              <a:avLst/>
            </a:prstGeom>
            <a:solidFill>
              <a:srgbClr val="FF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270" name="Oval 150"/>
            <p:cNvSpPr>
              <a:spLocks noChangeArrowheads="1"/>
            </p:cNvSpPr>
            <p:nvPr/>
          </p:nvSpPr>
          <p:spPr bwMode="auto">
            <a:xfrm>
              <a:off x="2845" y="3910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271" name="Line 151"/>
            <p:cNvSpPr>
              <a:spLocks noChangeShapeType="1"/>
            </p:cNvSpPr>
            <p:nvPr/>
          </p:nvSpPr>
          <p:spPr bwMode="auto">
            <a:xfrm flipH="1">
              <a:off x="2245" y="3022"/>
              <a:ext cx="272" cy="317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 type="triangle" w="med" len="med"/>
              <a:tailEnd type="none" w="lg" len="lg"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272" name="Line 152"/>
            <p:cNvSpPr>
              <a:spLocks noChangeShapeType="1"/>
            </p:cNvSpPr>
            <p:nvPr/>
          </p:nvSpPr>
          <p:spPr bwMode="auto">
            <a:xfrm>
              <a:off x="1890" y="3686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273" name="Line 153"/>
            <p:cNvSpPr>
              <a:spLocks noChangeShapeType="1"/>
            </p:cNvSpPr>
            <p:nvPr/>
          </p:nvSpPr>
          <p:spPr bwMode="auto">
            <a:xfrm flipV="1">
              <a:off x="1890" y="3446"/>
              <a:ext cx="28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274" name="Line 154"/>
            <p:cNvSpPr>
              <a:spLocks noChangeShapeType="1"/>
            </p:cNvSpPr>
            <p:nvPr/>
          </p:nvSpPr>
          <p:spPr bwMode="auto">
            <a:xfrm flipV="1">
              <a:off x="1794" y="3686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275" name="Oval 155"/>
            <p:cNvSpPr>
              <a:spLocks noChangeArrowheads="1"/>
            </p:cNvSpPr>
            <p:nvPr/>
          </p:nvSpPr>
          <p:spPr bwMode="auto">
            <a:xfrm>
              <a:off x="1842" y="3638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276" name="Oval 156"/>
            <p:cNvSpPr>
              <a:spLocks noChangeArrowheads="1"/>
            </p:cNvSpPr>
            <p:nvPr/>
          </p:nvSpPr>
          <p:spPr bwMode="auto">
            <a:xfrm>
              <a:off x="2130" y="3398"/>
              <a:ext cx="96" cy="96"/>
            </a:xfrm>
            <a:prstGeom prst="ellipse">
              <a:avLst/>
            </a:prstGeom>
            <a:solidFill>
              <a:srgbClr val="00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277" name="Oval 157"/>
            <p:cNvSpPr>
              <a:spLocks noChangeArrowheads="1"/>
            </p:cNvSpPr>
            <p:nvPr/>
          </p:nvSpPr>
          <p:spPr bwMode="auto">
            <a:xfrm>
              <a:off x="1746" y="3878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278" name="Oval 158"/>
            <p:cNvSpPr>
              <a:spLocks noChangeArrowheads="1"/>
            </p:cNvSpPr>
            <p:nvPr/>
          </p:nvSpPr>
          <p:spPr bwMode="auto">
            <a:xfrm>
              <a:off x="1901" y="4151"/>
              <a:ext cx="96" cy="96"/>
            </a:xfrm>
            <a:prstGeom prst="ellipse">
              <a:avLst/>
            </a:prstGeom>
            <a:solidFill>
              <a:srgbClr val="FF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279" name="Oval 159"/>
            <p:cNvSpPr>
              <a:spLocks noChangeArrowheads="1"/>
            </p:cNvSpPr>
            <p:nvPr/>
          </p:nvSpPr>
          <p:spPr bwMode="auto">
            <a:xfrm>
              <a:off x="1938" y="3878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280" name="Line 160"/>
            <p:cNvSpPr>
              <a:spLocks noChangeShapeType="1"/>
            </p:cNvSpPr>
            <p:nvPr/>
          </p:nvSpPr>
          <p:spPr bwMode="auto">
            <a:xfrm>
              <a:off x="2880" y="3022"/>
              <a:ext cx="136" cy="36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 type="triangle" w="med" len="med"/>
              <a:tailEnd type="none" w="lg" len="lg"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9" name="Group 161"/>
          <p:cNvGrpSpPr>
            <a:grpSpLocks/>
          </p:cNvGrpSpPr>
          <p:nvPr/>
        </p:nvGrpSpPr>
        <p:grpSpPr bwMode="auto">
          <a:xfrm>
            <a:off x="7451725" y="1125538"/>
            <a:ext cx="1584325" cy="1798637"/>
            <a:chOff x="4694" y="709"/>
            <a:chExt cx="998" cy="1133"/>
          </a:xfrm>
        </p:grpSpPr>
        <p:sp>
          <p:nvSpPr>
            <p:cNvPr id="261282" name="Line 162"/>
            <p:cNvSpPr>
              <a:spLocks noChangeShapeType="1"/>
            </p:cNvSpPr>
            <p:nvPr/>
          </p:nvSpPr>
          <p:spPr bwMode="auto">
            <a:xfrm flipH="1" flipV="1">
              <a:off x="5356" y="757"/>
              <a:ext cx="28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283" name="Line 163"/>
            <p:cNvSpPr>
              <a:spLocks noChangeShapeType="1"/>
            </p:cNvSpPr>
            <p:nvPr/>
          </p:nvSpPr>
          <p:spPr bwMode="auto">
            <a:xfrm flipV="1">
              <a:off x="5068" y="757"/>
              <a:ext cx="28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284" name="Line 164"/>
            <p:cNvSpPr>
              <a:spLocks noChangeShapeType="1"/>
            </p:cNvSpPr>
            <p:nvPr/>
          </p:nvSpPr>
          <p:spPr bwMode="auto">
            <a:xfrm flipH="1">
              <a:off x="5260" y="757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285" name="Oval 165"/>
            <p:cNvSpPr>
              <a:spLocks noChangeArrowheads="1"/>
            </p:cNvSpPr>
            <p:nvPr/>
          </p:nvSpPr>
          <p:spPr bwMode="auto">
            <a:xfrm>
              <a:off x="5020" y="949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286" name="Oval 166"/>
            <p:cNvSpPr>
              <a:spLocks noChangeArrowheads="1"/>
            </p:cNvSpPr>
            <p:nvPr/>
          </p:nvSpPr>
          <p:spPr bwMode="auto">
            <a:xfrm>
              <a:off x="5212" y="949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287" name="Line 167"/>
            <p:cNvSpPr>
              <a:spLocks noChangeShapeType="1"/>
            </p:cNvSpPr>
            <p:nvPr/>
          </p:nvSpPr>
          <p:spPr bwMode="auto">
            <a:xfrm flipH="1" flipV="1">
              <a:off x="5356" y="757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288" name="Oval 168"/>
            <p:cNvSpPr>
              <a:spLocks noChangeArrowheads="1"/>
            </p:cNvSpPr>
            <p:nvPr/>
          </p:nvSpPr>
          <p:spPr bwMode="auto">
            <a:xfrm>
              <a:off x="5596" y="949"/>
              <a:ext cx="96" cy="96"/>
            </a:xfrm>
            <a:prstGeom prst="ellipse">
              <a:avLst/>
            </a:prstGeom>
            <a:solidFill>
              <a:srgbClr val="FF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289" name="Oval 169"/>
            <p:cNvSpPr>
              <a:spLocks noChangeArrowheads="1"/>
            </p:cNvSpPr>
            <p:nvPr/>
          </p:nvSpPr>
          <p:spPr bwMode="auto">
            <a:xfrm>
              <a:off x="5308" y="709"/>
              <a:ext cx="96" cy="96"/>
            </a:xfrm>
            <a:prstGeom prst="ellipse">
              <a:avLst/>
            </a:prstGeom>
            <a:solidFill>
              <a:srgbClr val="00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290" name="Oval 170"/>
            <p:cNvSpPr>
              <a:spLocks noChangeArrowheads="1"/>
            </p:cNvSpPr>
            <p:nvPr/>
          </p:nvSpPr>
          <p:spPr bwMode="auto">
            <a:xfrm>
              <a:off x="5404" y="949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291" name="Line 171"/>
            <p:cNvSpPr>
              <a:spLocks noChangeShapeType="1"/>
            </p:cNvSpPr>
            <p:nvPr/>
          </p:nvSpPr>
          <p:spPr bwMode="auto">
            <a:xfrm flipV="1">
              <a:off x="4694" y="754"/>
              <a:ext cx="499" cy="227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 type="triangle" w="med" len="med"/>
              <a:tailEnd type="none" w="lg" len="lg"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292" name="Line 172"/>
            <p:cNvSpPr>
              <a:spLocks noChangeShapeType="1"/>
            </p:cNvSpPr>
            <p:nvPr/>
          </p:nvSpPr>
          <p:spPr bwMode="auto">
            <a:xfrm flipV="1">
              <a:off x="4740" y="1253"/>
              <a:ext cx="499" cy="0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 type="triangle" w="med" len="med"/>
              <a:tailEnd type="none" w="lg" len="lg"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293" name="Line 173"/>
            <p:cNvSpPr>
              <a:spLocks noChangeShapeType="1"/>
            </p:cNvSpPr>
            <p:nvPr/>
          </p:nvSpPr>
          <p:spPr bwMode="auto">
            <a:xfrm flipH="1" flipV="1">
              <a:off x="5495" y="1512"/>
              <a:ext cx="16" cy="28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294" name="Line 174"/>
            <p:cNvSpPr>
              <a:spLocks noChangeShapeType="1"/>
            </p:cNvSpPr>
            <p:nvPr/>
          </p:nvSpPr>
          <p:spPr bwMode="auto">
            <a:xfrm flipV="1">
              <a:off x="5114" y="1282"/>
              <a:ext cx="28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295" name="Line 175"/>
            <p:cNvSpPr>
              <a:spLocks noChangeShapeType="1"/>
            </p:cNvSpPr>
            <p:nvPr/>
          </p:nvSpPr>
          <p:spPr bwMode="auto">
            <a:xfrm flipH="1">
              <a:off x="5306" y="1282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296" name="Oval 176"/>
            <p:cNvSpPr>
              <a:spLocks noChangeArrowheads="1"/>
            </p:cNvSpPr>
            <p:nvPr/>
          </p:nvSpPr>
          <p:spPr bwMode="auto">
            <a:xfrm>
              <a:off x="5066" y="1474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297" name="Oval 177"/>
            <p:cNvSpPr>
              <a:spLocks noChangeArrowheads="1"/>
            </p:cNvSpPr>
            <p:nvPr/>
          </p:nvSpPr>
          <p:spPr bwMode="auto">
            <a:xfrm>
              <a:off x="5258" y="1474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298" name="Line 178"/>
            <p:cNvSpPr>
              <a:spLocks noChangeShapeType="1"/>
            </p:cNvSpPr>
            <p:nvPr/>
          </p:nvSpPr>
          <p:spPr bwMode="auto">
            <a:xfrm flipH="1" flipV="1">
              <a:off x="5402" y="1282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299" name="Oval 179"/>
            <p:cNvSpPr>
              <a:spLocks noChangeArrowheads="1"/>
            </p:cNvSpPr>
            <p:nvPr/>
          </p:nvSpPr>
          <p:spPr bwMode="auto">
            <a:xfrm>
              <a:off x="5465" y="1746"/>
              <a:ext cx="96" cy="96"/>
            </a:xfrm>
            <a:prstGeom prst="ellipse">
              <a:avLst/>
            </a:prstGeom>
            <a:solidFill>
              <a:srgbClr val="FF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300" name="Oval 180"/>
            <p:cNvSpPr>
              <a:spLocks noChangeArrowheads="1"/>
            </p:cNvSpPr>
            <p:nvPr/>
          </p:nvSpPr>
          <p:spPr bwMode="auto">
            <a:xfrm>
              <a:off x="5354" y="1234"/>
              <a:ext cx="96" cy="96"/>
            </a:xfrm>
            <a:prstGeom prst="ellipse">
              <a:avLst/>
            </a:prstGeom>
            <a:solidFill>
              <a:srgbClr val="00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301" name="Oval 181"/>
            <p:cNvSpPr>
              <a:spLocks noChangeArrowheads="1"/>
            </p:cNvSpPr>
            <p:nvPr/>
          </p:nvSpPr>
          <p:spPr bwMode="auto">
            <a:xfrm>
              <a:off x="5450" y="1474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10" name="Group 182"/>
          <p:cNvGrpSpPr>
            <a:grpSpLocks/>
          </p:cNvGrpSpPr>
          <p:nvPr/>
        </p:nvGrpSpPr>
        <p:grpSpPr bwMode="auto">
          <a:xfrm>
            <a:off x="7019925" y="3236913"/>
            <a:ext cx="1944688" cy="2792412"/>
            <a:chOff x="4422" y="2039"/>
            <a:chExt cx="1225" cy="1759"/>
          </a:xfrm>
        </p:grpSpPr>
        <p:sp>
          <p:nvSpPr>
            <p:cNvPr id="261303" name="Line 183"/>
            <p:cNvSpPr>
              <a:spLocks noChangeShapeType="1"/>
            </p:cNvSpPr>
            <p:nvPr/>
          </p:nvSpPr>
          <p:spPr bwMode="auto">
            <a:xfrm>
              <a:off x="5304" y="3172"/>
              <a:ext cx="143" cy="24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304" name="Oval 184"/>
            <p:cNvSpPr>
              <a:spLocks noChangeArrowheads="1"/>
            </p:cNvSpPr>
            <p:nvPr/>
          </p:nvSpPr>
          <p:spPr bwMode="auto">
            <a:xfrm>
              <a:off x="5396" y="3369"/>
              <a:ext cx="96" cy="96"/>
            </a:xfrm>
            <a:prstGeom prst="ellipse">
              <a:avLst/>
            </a:prstGeom>
            <a:solidFill>
              <a:srgbClr val="FF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305" name="Line 185"/>
            <p:cNvSpPr>
              <a:spLocks noChangeShapeType="1"/>
            </p:cNvSpPr>
            <p:nvPr/>
          </p:nvSpPr>
          <p:spPr bwMode="auto">
            <a:xfrm>
              <a:off x="5459" y="2593"/>
              <a:ext cx="143" cy="24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306" name="Line 186"/>
            <p:cNvSpPr>
              <a:spLocks noChangeShapeType="1"/>
            </p:cNvSpPr>
            <p:nvPr/>
          </p:nvSpPr>
          <p:spPr bwMode="auto">
            <a:xfrm>
              <a:off x="4649" y="2341"/>
              <a:ext cx="635" cy="499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 type="triangle" w="med" len="med"/>
              <a:tailEnd type="none" w="lg" len="lg"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307" name="Line 187"/>
            <p:cNvSpPr>
              <a:spLocks noChangeShapeType="1"/>
            </p:cNvSpPr>
            <p:nvPr/>
          </p:nvSpPr>
          <p:spPr bwMode="auto">
            <a:xfrm>
              <a:off x="4468" y="2614"/>
              <a:ext cx="272" cy="544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 type="triangle" w="med" len="med"/>
              <a:tailEnd type="none" w="lg" len="lg"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308" name="Line 188"/>
            <p:cNvSpPr>
              <a:spLocks noChangeShapeType="1"/>
            </p:cNvSpPr>
            <p:nvPr/>
          </p:nvSpPr>
          <p:spPr bwMode="auto">
            <a:xfrm flipV="1">
              <a:off x="4740" y="2069"/>
              <a:ext cx="726" cy="46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 type="triangle" w="med" len="med"/>
              <a:tailEnd type="none" w="lg" len="lg"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309" name="Line 189"/>
            <p:cNvSpPr>
              <a:spLocks noChangeShapeType="1"/>
            </p:cNvSpPr>
            <p:nvPr/>
          </p:nvSpPr>
          <p:spPr bwMode="auto">
            <a:xfrm flipV="1">
              <a:off x="5311" y="2087"/>
              <a:ext cx="28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310" name="Line 190"/>
            <p:cNvSpPr>
              <a:spLocks noChangeShapeType="1"/>
            </p:cNvSpPr>
            <p:nvPr/>
          </p:nvSpPr>
          <p:spPr bwMode="auto">
            <a:xfrm flipH="1">
              <a:off x="5503" y="2087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311" name="Oval 191"/>
            <p:cNvSpPr>
              <a:spLocks noChangeArrowheads="1"/>
            </p:cNvSpPr>
            <p:nvPr/>
          </p:nvSpPr>
          <p:spPr bwMode="auto">
            <a:xfrm>
              <a:off x="5263" y="2279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312" name="Line 192"/>
            <p:cNvSpPr>
              <a:spLocks noChangeShapeType="1"/>
            </p:cNvSpPr>
            <p:nvPr/>
          </p:nvSpPr>
          <p:spPr bwMode="auto">
            <a:xfrm flipH="1">
              <a:off x="5455" y="2327"/>
              <a:ext cx="4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313" name="Oval 193"/>
            <p:cNvSpPr>
              <a:spLocks noChangeArrowheads="1"/>
            </p:cNvSpPr>
            <p:nvPr/>
          </p:nvSpPr>
          <p:spPr bwMode="auto">
            <a:xfrm>
              <a:off x="5455" y="2279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314" name="Oval 194"/>
            <p:cNvSpPr>
              <a:spLocks noChangeArrowheads="1"/>
            </p:cNvSpPr>
            <p:nvPr/>
          </p:nvSpPr>
          <p:spPr bwMode="auto">
            <a:xfrm>
              <a:off x="5415" y="2538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315" name="Oval 195"/>
            <p:cNvSpPr>
              <a:spLocks noChangeArrowheads="1"/>
            </p:cNvSpPr>
            <p:nvPr/>
          </p:nvSpPr>
          <p:spPr bwMode="auto">
            <a:xfrm>
              <a:off x="5551" y="2790"/>
              <a:ext cx="96" cy="96"/>
            </a:xfrm>
            <a:prstGeom prst="ellipse">
              <a:avLst/>
            </a:prstGeom>
            <a:solidFill>
              <a:srgbClr val="FF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316" name="Oval 196"/>
            <p:cNvSpPr>
              <a:spLocks noChangeArrowheads="1"/>
            </p:cNvSpPr>
            <p:nvPr/>
          </p:nvSpPr>
          <p:spPr bwMode="auto">
            <a:xfrm>
              <a:off x="5551" y="2039"/>
              <a:ext cx="96" cy="96"/>
            </a:xfrm>
            <a:prstGeom prst="ellipse">
              <a:avLst/>
            </a:prstGeom>
            <a:solidFill>
              <a:srgbClr val="00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317" name="Line 197"/>
            <p:cNvSpPr>
              <a:spLocks noChangeShapeType="1"/>
            </p:cNvSpPr>
            <p:nvPr/>
          </p:nvSpPr>
          <p:spPr bwMode="auto">
            <a:xfrm flipV="1">
              <a:off x="5105" y="2934"/>
              <a:ext cx="28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318" name="Line 198"/>
            <p:cNvSpPr>
              <a:spLocks noChangeShapeType="1"/>
            </p:cNvSpPr>
            <p:nvPr/>
          </p:nvSpPr>
          <p:spPr bwMode="auto">
            <a:xfrm flipH="1">
              <a:off x="5297" y="2934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319" name="Oval 199"/>
            <p:cNvSpPr>
              <a:spLocks noChangeArrowheads="1"/>
            </p:cNvSpPr>
            <p:nvPr/>
          </p:nvSpPr>
          <p:spPr bwMode="auto">
            <a:xfrm>
              <a:off x="5057" y="3126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320" name="Line 200"/>
            <p:cNvSpPr>
              <a:spLocks noChangeShapeType="1"/>
            </p:cNvSpPr>
            <p:nvPr/>
          </p:nvSpPr>
          <p:spPr bwMode="auto">
            <a:xfrm flipH="1">
              <a:off x="5249" y="3174"/>
              <a:ext cx="4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321" name="Oval 201"/>
            <p:cNvSpPr>
              <a:spLocks noChangeArrowheads="1"/>
            </p:cNvSpPr>
            <p:nvPr/>
          </p:nvSpPr>
          <p:spPr bwMode="auto">
            <a:xfrm>
              <a:off x="5249" y="3126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322" name="Oval 202"/>
            <p:cNvSpPr>
              <a:spLocks noChangeArrowheads="1"/>
            </p:cNvSpPr>
            <p:nvPr/>
          </p:nvSpPr>
          <p:spPr bwMode="auto">
            <a:xfrm>
              <a:off x="5209" y="3385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323" name="Oval 203"/>
            <p:cNvSpPr>
              <a:spLocks noChangeArrowheads="1"/>
            </p:cNvSpPr>
            <p:nvPr/>
          </p:nvSpPr>
          <p:spPr bwMode="auto">
            <a:xfrm>
              <a:off x="5345" y="2886"/>
              <a:ext cx="96" cy="96"/>
            </a:xfrm>
            <a:prstGeom prst="ellipse">
              <a:avLst/>
            </a:prstGeom>
            <a:solidFill>
              <a:srgbClr val="00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324" name="Line 204"/>
            <p:cNvSpPr>
              <a:spLocks noChangeShapeType="1"/>
            </p:cNvSpPr>
            <p:nvPr/>
          </p:nvSpPr>
          <p:spPr bwMode="auto">
            <a:xfrm>
              <a:off x="4759" y="3259"/>
              <a:ext cx="117" cy="2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325" name="Oval 205"/>
            <p:cNvSpPr>
              <a:spLocks noChangeArrowheads="1"/>
            </p:cNvSpPr>
            <p:nvPr/>
          </p:nvSpPr>
          <p:spPr bwMode="auto">
            <a:xfrm>
              <a:off x="4811" y="3456"/>
              <a:ext cx="96" cy="96"/>
            </a:xfrm>
            <a:prstGeom prst="ellipse">
              <a:avLst/>
            </a:prstGeom>
            <a:solidFill>
              <a:srgbClr val="FF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326" name="Line 206"/>
            <p:cNvSpPr>
              <a:spLocks noChangeShapeType="1"/>
            </p:cNvSpPr>
            <p:nvPr/>
          </p:nvSpPr>
          <p:spPr bwMode="auto">
            <a:xfrm flipV="1">
              <a:off x="4470" y="3251"/>
              <a:ext cx="28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327" name="Line 207"/>
            <p:cNvSpPr>
              <a:spLocks noChangeShapeType="1"/>
            </p:cNvSpPr>
            <p:nvPr/>
          </p:nvSpPr>
          <p:spPr bwMode="auto">
            <a:xfrm flipH="1">
              <a:off x="4662" y="3251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328" name="Oval 208"/>
            <p:cNvSpPr>
              <a:spLocks noChangeArrowheads="1"/>
            </p:cNvSpPr>
            <p:nvPr/>
          </p:nvSpPr>
          <p:spPr bwMode="auto">
            <a:xfrm>
              <a:off x="4422" y="3443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329" name="Line 209"/>
            <p:cNvSpPr>
              <a:spLocks noChangeShapeType="1"/>
            </p:cNvSpPr>
            <p:nvPr/>
          </p:nvSpPr>
          <p:spPr bwMode="auto">
            <a:xfrm flipH="1">
              <a:off x="4614" y="3491"/>
              <a:ext cx="4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1330" name="Oval 210"/>
            <p:cNvSpPr>
              <a:spLocks noChangeArrowheads="1"/>
            </p:cNvSpPr>
            <p:nvPr/>
          </p:nvSpPr>
          <p:spPr bwMode="auto">
            <a:xfrm>
              <a:off x="4614" y="3443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331" name="Oval 211"/>
            <p:cNvSpPr>
              <a:spLocks noChangeArrowheads="1"/>
            </p:cNvSpPr>
            <p:nvPr/>
          </p:nvSpPr>
          <p:spPr bwMode="auto">
            <a:xfrm>
              <a:off x="4574" y="3702"/>
              <a:ext cx="96" cy="96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1332" name="Oval 212"/>
            <p:cNvSpPr>
              <a:spLocks noChangeArrowheads="1"/>
            </p:cNvSpPr>
            <p:nvPr/>
          </p:nvSpPr>
          <p:spPr bwMode="auto">
            <a:xfrm>
              <a:off x="4710" y="3203"/>
              <a:ext cx="96" cy="96"/>
            </a:xfrm>
            <a:prstGeom prst="ellipse">
              <a:avLst/>
            </a:prstGeom>
            <a:solidFill>
              <a:srgbClr val="00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554998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1122" grpId="0" animBg="1"/>
      <p:bldP spid="261123" grpId="0" animBg="1"/>
      <p:bldP spid="261124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MS UI Gothic" pitchFamily="50" charset="-128"/>
              </a:rPr>
              <a:t>Finding Children</a:t>
            </a:r>
            <a:endParaRPr lang="en-US" altLang="ja-JP" sz="3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ea typeface="MS UI Gothic" pitchFamily="50" charset="-128"/>
            </a:endParaRPr>
          </a:p>
        </p:txBody>
      </p:sp>
      <p:sp>
        <p:nvSpPr>
          <p:cNvPr id="260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9388" y="1052736"/>
            <a:ext cx="8496300" cy="1865064"/>
          </a:xfrm>
        </p:spPr>
        <p:txBody>
          <a:bodyPr/>
          <a:lstStyle/>
          <a:p>
            <a:pPr algn="l"/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• </a:t>
            </a:r>
            <a:r>
              <a:rPr lang="en-US" altLang="ja-JP" sz="2400" dirty="0" smtClean="0"/>
              <a:t>Any child of a rooted tree (parent) is obtained by adding a vertex so that it is the rightmost leaf</a:t>
            </a:r>
          </a:p>
          <a:p>
            <a:pPr algn="l"/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• </a:t>
            </a:r>
            <a:r>
              <a:rPr lang="en-US" altLang="ja-JP" sz="2400" dirty="0" smtClean="0"/>
              <a:t>However, some additions </a:t>
            </a:r>
          </a:p>
          <a:p>
            <a:pPr algn="l"/>
            <a:r>
              <a:rPr lang="en-US" altLang="ja-JP" sz="2400" dirty="0" smtClean="0"/>
              <a:t>  do not yield a child</a:t>
            </a:r>
          </a:p>
        </p:txBody>
      </p:sp>
      <p:sp>
        <p:nvSpPr>
          <p:cNvPr id="82" name="Line 10"/>
          <p:cNvSpPr>
            <a:spLocks noChangeShapeType="1"/>
          </p:cNvSpPr>
          <p:nvPr/>
        </p:nvSpPr>
        <p:spPr bwMode="auto">
          <a:xfrm flipH="1" flipV="1">
            <a:off x="5494689" y="2708920"/>
            <a:ext cx="228600" cy="53340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83" name="Line 30"/>
          <p:cNvSpPr>
            <a:spLocks noChangeShapeType="1"/>
          </p:cNvSpPr>
          <p:nvPr/>
        </p:nvSpPr>
        <p:spPr bwMode="auto">
          <a:xfrm flipV="1">
            <a:off x="4885089" y="2175520"/>
            <a:ext cx="304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84" name="Line 31"/>
          <p:cNvSpPr>
            <a:spLocks noChangeShapeType="1"/>
          </p:cNvSpPr>
          <p:nvPr/>
        </p:nvSpPr>
        <p:spPr bwMode="auto">
          <a:xfrm>
            <a:off x="5189889" y="2175520"/>
            <a:ext cx="304800" cy="53340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85" name="Line 32"/>
          <p:cNvSpPr>
            <a:spLocks noChangeShapeType="1"/>
          </p:cNvSpPr>
          <p:nvPr/>
        </p:nvSpPr>
        <p:spPr bwMode="auto">
          <a:xfrm flipV="1">
            <a:off x="4656489" y="270892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86" name="Line 33"/>
          <p:cNvSpPr>
            <a:spLocks noChangeShapeType="1"/>
          </p:cNvSpPr>
          <p:nvPr/>
        </p:nvSpPr>
        <p:spPr bwMode="auto">
          <a:xfrm flipH="1" flipV="1">
            <a:off x="4885089" y="2708920"/>
            <a:ext cx="152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87" name="Oval 34"/>
          <p:cNvSpPr>
            <a:spLocks noChangeArrowheads="1"/>
          </p:cNvSpPr>
          <p:nvPr/>
        </p:nvSpPr>
        <p:spPr bwMode="auto">
          <a:xfrm>
            <a:off x="5113689" y="2099320"/>
            <a:ext cx="152400" cy="152400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8" name="Oval 35"/>
          <p:cNvSpPr>
            <a:spLocks noChangeArrowheads="1"/>
          </p:cNvSpPr>
          <p:nvPr/>
        </p:nvSpPr>
        <p:spPr bwMode="auto">
          <a:xfrm>
            <a:off x="4808889" y="263272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9" name="Line 36"/>
          <p:cNvSpPr>
            <a:spLocks noChangeShapeType="1"/>
          </p:cNvSpPr>
          <p:nvPr/>
        </p:nvSpPr>
        <p:spPr bwMode="auto">
          <a:xfrm flipH="1">
            <a:off x="5342289" y="2708920"/>
            <a:ext cx="152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90" name="Oval 37"/>
          <p:cNvSpPr>
            <a:spLocks noChangeArrowheads="1"/>
          </p:cNvSpPr>
          <p:nvPr/>
        </p:nvSpPr>
        <p:spPr bwMode="auto">
          <a:xfrm>
            <a:off x="5418489" y="263272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1" name="Line 38"/>
          <p:cNvSpPr>
            <a:spLocks noChangeShapeType="1"/>
          </p:cNvSpPr>
          <p:nvPr/>
        </p:nvSpPr>
        <p:spPr bwMode="auto">
          <a:xfrm flipV="1">
            <a:off x="4427889" y="324232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92" name="Line 39"/>
          <p:cNvSpPr>
            <a:spLocks noChangeShapeType="1"/>
          </p:cNvSpPr>
          <p:nvPr/>
        </p:nvSpPr>
        <p:spPr bwMode="auto">
          <a:xfrm flipH="1" flipV="1">
            <a:off x="4656489" y="324232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93" name="Oval 40"/>
          <p:cNvSpPr>
            <a:spLocks noChangeArrowheads="1"/>
          </p:cNvSpPr>
          <p:nvPr/>
        </p:nvSpPr>
        <p:spPr bwMode="auto">
          <a:xfrm>
            <a:off x="4808889" y="369952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4" name="Oval 41"/>
          <p:cNvSpPr>
            <a:spLocks noChangeArrowheads="1"/>
          </p:cNvSpPr>
          <p:nvPr/>
        </p:nvSpPr>
        <p:spPr bwMode="auto">
          <a:xfrm>
            <a:off x="4351689" y="369952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5" name="Oval 42"/>
          <p:cNvSpPr>
            <a:spLocks noChangeArrowheads="1"/>
          </p:cNvSpPr>
          <p:nvPr/>
        </p:nvSpPr>
        <p:spPr bwMode="auto">
          <a:xfrm>
            <a:off x="4580289" y="316612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6" name="Text Box 44"/>
          <p:cNvSpPr txBox="1">
            <a:spLocks noChangeArrowheads="1"/>
          </p:cNvSpPr>
          <p:nvPr/>
        </p:nvSpPr>
        <p:spPr bwMode="auto">
          <a:xfrm>
            <a:off x="3986564" y="2043757"/>
            <a:ext cx="944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ja-JP" sz="2400">
                <a:solidFill>
                  <a:schemeClr val="accent2"/>
                </a:solidFill>
              </a:rPr>
              <a:t>parent</a:t>
            </a:r>
          </a:p>
        </p:txBody>
      </p:sp>
      <p:sp>
        <p:nvSpPr>
          <p:cNvPr id="99" name="Oval 50"/>
          <p:cNvSpPr>
            <a:spLocks noChangeArrowheads="1"/>
          </p:cNvSpPr>
          <p:nvPr/>
        </p:nvSpPr>
        <p:spPr bwMode="auto">
          <a:xfrm>
            <a:off x="5266089" y="316612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0" name="Oval 65"/>
          <p:cNvSpPr>
            <a:spLocks noChangeArrowheads="1"/>
          </p:cNvSpPr>
          <p:nvPr/>
        </p:nvSpPr>
        <p:spPr bwMode="auto">
          <a:xfrm>
            <a:off x="5647089" y="3166120"/>
            <a:ext cx="152400" cy="152400"/>
          </a:xfrm>
          <a:prstGeom prst="ellipse">
            <a:avLst/>
          </a:prstGeom>
          <a:solidFill>
            <a:srgbClr val="FF00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1" name="Oval 66"/>
          <p:cNvSpPr>
            <a:spLocks noChangeArrowheads="1"/>
          </p:cNvSpPr>
          <p:nvPr/>
        </p:nvSpPr>
        <p:spPr bwMode="auto">
          <a:xfrm>
            <a:off x="4961289" y="316612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102" name="グループ化 101"/>
          <p:cNvGrpSpPr/>
          <p:nvPr/>
        </p:nvGrpSpPr>
        <p:grpSpPr>
          <a:xfrm>
            <a:off x="251520" y="4070137"/>
            <a:ext cx="2762142" cy="2527215"/>
            <a:chOff x="251520" y="4070137"/>
            <a:chExt cx="2762142" cy="2527215"/>
          </a:xfrm>
        </p:grpSpPr>
        <p:sp>
          <p:nvSpPr>
            <p:cNvPr id="103" name="Line 11"/>
            <p:cNvSpPr>
              <a:spLocks noChangeShapeType="1"/>
            </p:cNvSpPr>
            <p:nvPr/>
          </p:nvSpPr>
          <p:spPr bwMode="auto">
            <a:xfrm flipH="1" flipV="1">
              <a:off x="1898576" y="4776663"/>
              <a:ext cx="228600" cy="533400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4" name="Line 12"/>
            <p:cNvSpPr>
              <a:spLocks noChangeShapeType="1"/>
            </p:cNvSpPr>
            <p:nvPr/>
          </p:nvSpPr>
          <p:spPr bwMode="auto">
            <a:xfrm flipH="1" flipV="1">
              <a:off x="1593776" y="4243263"/>
              <a:ext cx="8382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5" name="Oval 13"/>
            <p:cNvSpPr>
              <a:spLocks noChangeArrowheads="1"/>
            </p:cNvSpPr>
            <p:nvPr/>
          </p:nvSpPr>
          <p:spPr bwMode="auto">
            <a:xfrm>
              <a:off x="2050976" y="5233863"/>
              <a:ext cx="152400" cy="152400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6" name="Line 15"/>
            <p:cNvSpPr>
              <a:spLocks noChangeShapeType="1"/>
            </p:cNvSpPr>
            <p:nvPr/>
          </p:nvSpPr>
          <p:spPr bwMode="auto">
            <a:xfrm flipV="1">
              <a:off x="1288976" y="4243263"/>
              <a:ext cx="3048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7" name="Line 16"/>
            <p:cNvSpPr>
              <a:spLocks noChangeShapeType="1"/>
            </p:cNvSpPr>
            <p:nvPr/>
          </p:nvSpPr>
          <p:spPr bwMode="auto">
            <a:xfrm>
              <a:off x="1593776" y="4243263"/>
              <a:ext cx="304800" cy="533400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8" name="Line 17"/>
            <p:cNvSpPr>
              <a:spLocks noChangeShapeType="1"/>
            </p:cNvSpPr>
            <p:nvPr/>
          </p:nvSpPr>
          <p:spPr bwMode="auto">
            <a:xfrm flipV="1">
              <a:off x="1060376" y="4776663"/>
              <a:ext cx="2286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9" name="Line 18"/>
            <p:cNvSpPr>
              <a:spLocks noChangeShapeType="1"/>
            </p:cNvSpPr>
            <p:nvPr/>
          </p:nvSpPr>
          <p:spPr bwMode="auto">
            <a:xfrm flipH="1" flipV="1">
              <a:off x="1288976" y="4776663"/>
              <a:ext cx="1524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0" name="Oval 19"/>
            <p:cNvSpPr>
              <a:spLocks noChangeArrowheads="1"/>
            </p:cNvSpPr>
            <p:nvPr/>
          </p:nvSpPr>
          <p:spPr bwMode="auto">
            <a:xfrm>
              <a:off x="1365176" y="5233863"/>
              <a:ext cx="152400" cy="152400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11" name="Oval 20"/>
            <p:cNvSpPr>
              <a:spLocks noChangeArrowheads="1"/>
            </p:cNvSpPr>
            <p:nvPr/>
          </p:nvSpPr>
          <p:spPr bwMode="auto">
            <a:xfrm>
              <a:off x="1517576" y="4167063"/>
              <a:ext cx="152400" cy="152400"/>
            </a:xfrm>
            <a:prstGeom prst="ellipse">
              <a:avLst/>
            </a:prstGeom>
            <a:solidFill>
              <a:srgbClr val="00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12" name="Oval 21"/>
            <p:cNvSpPr>
              <a:spLocks noChangeArrowheads="1"/>
            </p:cNvSpPr>
            <p:nvPr/>
          </p:nvSpPr>
          <p:spPr bwMode="auto">
            <a:xfrm>
              <a:off x="1212776" y="4700463"/>
              <a:ext cx="152400" cy="152400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13" name="Line 22"/>
            <p:cNvSpPr>
              <a:spLocks noChangeShapeType="1"/>
            </p:cNvSpPr>
            <p:nvPr/>
          </p:nvSpPr>
          <p:spPr bwMode="auto">
            <a:xfrm flipH="1">
              <a:off x="1746176" y="4776663"/>
              <a:ext cx="1524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4" name="Oval 23"/>
            <p:cNvSpPr>
              <a:spLocks noChangeArrowheads="1"/>
            </p:cNvSpPr>
            <p:nvPr/>
          </p:nvSpPr>
          <p:spPr bwMode="auto">
            <a:xfrm>
              <a:off x="1822376" y="4700463"/>
              <a:ext cx="152400" cy="152400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15" name="Line 24"/>
            <p:cNvSpPr>
              <a:spLocks noChangeShapeType="1"/>
            </p:cNvSpPr>
            <p:nvPr/>
          </p:nvSpPr>
          <p:spPr bwMode="auto">
            <a:xfrm flipV="1">
              <a:off x="831776" y="5310063"/>
              <a:ext cx="2286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6" name="Line 25"/>
            <p:cNvSpPr>
              <a:spLocks noChangeShapeType="1"/>
            </p:cNvSpPr>
            <p:nvPr/>
          </p:nvSpPr>
          <p:spPr bwMode="auto">
            <a:xfrm flipH="1" flipV="1">
              <a:off x="1060376" y="5310063"/>
              <a:ext cx="2286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7" name="Oval 26"/>
            <p:cNvSpPr>
              <a:spLocks noChangeArrowheads="1"/>
            </p:cNvSpPr>
            <p:nvPr/>
          </p:nvSpPr>
          <p:spPr bwMode="auto">
            <a:xfrm>
              <a:off x="1212776" y="5767263"/>
              <a:ext cx="152400" cy="152400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18" name="Oval 27"/>
            <p:cNvSpPr>
              <a:spLocks noChangeArrowheads="1"/>
            </p:cNvSpPr>
            <p:nvPr/>
          </p:nvSpPr>
          <p:spPr bwMode="auto">
            <a:xfrm>
              <a:off x="755576" y="5767263"/>
              <a:ext cx="152400" cy="152400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19" name="Oval 28"/>
            <p:cNvSpPr>
              <a:spLocks noChangeArrowheads="1"/>
            </p:cNvSpPr>
            <p:nvPr/>
          </p:nvSpPr>
          <p:spPr bwMode="auto">
            <a:xfrm>
              <a:off x="984176" y="5233863"/>
              <a:ext cx="152400" cy="152400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20" name="Oval 29"/>
            <p:cNvSpPr>
              <a:spLocks noChangeArrowheads="1"/>
            </p:cNvSpPr>
            <p:nvPr/>
          </p:nvSpPr>
          <p:spPr bwMode="auto">
            <a:xfrm>
              <a:off x="2355776" y="4700463"/>
              <a:ext cx="152400" cy="152400"/>
            </a:xfrm>
            <a:prstGeom prst="ellipse">
              <a:avLst/>
            </a:prstGeom>
            <a:solidFill>
              <a:srgbClr val="FF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23" name="Oval 49"/>
            <p:cNvSpPr>
              <a:spLocks noChangeArrowheads="1"/>
            </p:cNvSpPr>
            <p:nvPr/>
          </p:nvSpPr>
          <p:spPr bwMode="auto">
            <a:xfrm>
              <a:off x="1669976" y="5233863"/>
              <a:ext cx="152400" cy="152400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24" name="右矢印 123"/>
            <p:cNvSpPr/>
            <p:nvPr/>
          </p:nvSpPr>
          <p:spPr bwMode="auto">
            <a:xfrm rot="7881831">
              <a:off x="2617618" y="4106141"/>
              <a:ext cx="432048" cy="360040"/>
            </a:xfrm>
            <a:prstGeom prst="rightArrow">
              <a:avLst/>
            </a:prstGeom>
            <a:solidFill>
              <a:srgbClr val="FFC000"/>
            </a:solidFill>
            <a:ln w="19050" cap="flat" cmpd="thickThin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125" name="正方形/長方形 124"/>
            <p:cNvSpPr/>
            <p:nvPr/>
          </p:nvSpPr>
          <p:spPr>
            <a:xfrm>
              <a:off x="251520" y="6135687"/>
              <a:ext cx="2492990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dirty="0" smtClean="0"/>
                <a:t>0,1,2,3,3,2,1,2,2,</a:t>
              </a:r>
              <a:r>
                <a:rPr lang="ja-JP" altLang="en-US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1</a:t>
              </a:r>
              <a:r>
                <a:rPr lang="ja-JP" altLang="en-US" dirty="0" smtClean="0"/>
                <a:t> </a:t>
              </a:r>
              <a:endParaRPr lang="ja-JP" altLang="en-US" dirty="0"/>
            </a:p>
          </p:txBody>
        </p:sp>
      </p:grpSp>
      <p:sp>
        <p:nvSpPr>
          <p:cNvPr id="126" name="正方形/長方形 125"/>
          <p:cNvSpPr/>
          <p:nvPr/>
        </p:nvSpPr>
        <p:spPr>
          <a:xfrm>
            <a:off x="5580112" y="2319263"/>
            <a:ext cx="24929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/>
              <a:t>0,1,2,3,3,2,1,2,3,</a:t>
            </a:r>
            <a:r>
              <a:rPr lang="ja-JP" altLang="en-US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  <a:r>
              <a:rPr lang="ja-JP" altLang="en-US" dirty="0" smtClean="0"/>
              <a:t> </a:t>
            </a:r>
            <a:endParaRPr lang="ja-JP" altLang="en-US" dirty="0"/>
          </a:p>
        </p:txBody>
      </p:sp>
      <p:grpSp>
        <p:nvGrpSpPr>
          <p:cNvPr id="127" name="グループ化 126"/>
          <p:cNvGrpSpPr/>
          <p:nvPr/>
        </p:nvGrpSpPr>
        <p:grpSpPr>
          <a:xfrm>
            <a:off x="6372200" y="3683223"/>
            <a:ext cx="2492990" cy="2482081"/>
            <a:chOff x="6372200" y="3496816"/>
            <a:chExt cx="2492990" cy="2482081"/>
          </a:xfrm>
        </p:grpSpPr>
        <p:sp>
          <p:nvSpPr>
            <p:cNvPr id="128" name="Line 11"/>
            <p:cNvSpPr>
              <a:spLocks noChangeShapeType="1"/>
            </p:cNvSpPr>
            <p:nvPr/>
          </p:nvSpPr>
          <p:spPr bwMode="auto">
            <a:xfrm flipH="1" flipV="1">
              <a:off x="7887721" y="4106416"/>
              <a:ext cx="228600" cy="533400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29" name="Line 12"/>
            <p:cNvSpPr>
              <a:spLocks noChangeShapeType="1"/>
            </p:cNvSpPr>
            <p:nvPr/>
          </p:nvSpPr>
          <p:spPr bwMode="auto">
            <a:xfrm flipH="1" flipV="1">
              <a:off x="8158985" y="4653136"/>
              <a:ext cx="288032" cy="4320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30" name="Oval 13"/>
            <p:cNvSpPr>
              <a:spLocks noChangeArrowheads="1"/>
            </p:cNvSpPr>
            <p:nvPr/>
          </p:nvSpPr>
          <p:spPr bwMode="auto">
            <a:xfrm>
              <a:off x="8040121" y="4563616"/>
              <a:ext cx="152400" cy="152400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31" name="Line 15"/>
            <p:cNvSpPr>
              <a:spLocks noChangeShapeType="1"/>
            </p:cNvSpPr>
            <p:nvPr/>
          </p:nvSpPr>
          <p:spPr bwMode="auto">
            <a:xfrm flipV="1">
              <a:off x="7278121" y="3573016"/>
              <a:ext cx="3048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32" name="Line 16"/>
            <p:cNvSpPr>
              <a:spLocks noChangeShapeType="1"/>
            </p:cNvSpPr>
            <p:nvPr/>
          </p:nvSpPr>
          <p:spPr bwMode="auto">
            <a:xfrm>
              <a:off x="7582921" y="3573016"/>
              <a:ext cx="304800" cy="533400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33" name="Line 17"/>
            <p:cNvSpPr>
              <a:spLocks noChangeShapeType="1"/>
            </p:cNvSpPr>
            <p:nvPr/>
          </p:nvSpPr>
          <p:spPr bwMode="auto">
            <a:xfrm flipV="1">
              <a:off x="7049521" y="4106416"/>
              <a:ext cx="2286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34" name="Line 18"/>
            <p:cNvSpPr>
              <a:spLocks noChangeShapeType="1"/>
            </p:cNvSpPr>
            <p:nvPr/>
          </p:nvSpPr>
          <p:spPr bwMode="auto">
            <a:xfrm flipH="1" flipV="1">
              <a:off x="7278121" y="4106416"/>
              <a:ext cx="1524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35" name="Oval 19"/>
            <p:cNvSpPr>
              <a:spLocks noChangeArrowheads="1"/>
            </p:cNvSpPr>
            <p:nvPr/>
          </p:nvSpPr>
          <p:spPr bwMode="auto">
            <a:xfrm>
              <a:off x="7354321" y="4563616"/>
              <a:ext cx="152400" cy="152400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36" name="Oval 20"/>
            <p:cNvSpPr>
              <a:spLocks noChangeArrowheads="1"/>
            </p:cNvSpPr>
            <p:nvPr/>
          </p:nvSpPr>
          <p:spPr bwMode="auto">
            <a:xfrm>
              <a:off x="7506721" y="3496816"/>
              <a:ext cx="152400" cy="152400"/>
            </a:xfrm>
            <a:prstGeom prst="ellipse">
              <a:avLst/>
            </a:prstGeom>
            <a:solidFill>
              <a:srgbClr val="00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37" name="Oval 21"/>
            <p:cNvSpPr>
              <a:spLocks noChangeArrowheads="1"/>
            </p:cNvSpPr>
            <p:nvPr/>
          </p:nvSpPr>
          <p:spPr bwMode="auto">
            <a:xfrm>
              <a:off x="7201921" y="4030216"/>
              <a:ext cx="152400" cy="152400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38" name="Line 22"/>
            <p:cNvSpPr>
              <a:spLocks noChangeShapeType="1"/>
            </p:cNvSpPr>
            <p:nvPr/>
          </p:nvSpPr>
          <p:spPr bwMode="auto">
            <a:xfrm flipH="1">
              <a:off x="7735321" y="4106416"/>
              <a:ext cx="1524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39" name="Oval 23"/>
            <p:cNvSpPr>
              <a:spLocks noChangeArrowheads="1"/>
            </p:cNvSpPr>
            <p:nvPr/>
          </p:nvSpPr>
          <p:spPr bwMode="auto">
            <a:xfrm>
              <a:off x="7811521" y="4030216"/>
              <a:ext cx="152400" cy="152400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40" name="Line 24"/>
            <p:cNvSpPr>
              <a:spLocks noChangeShapeType="1"/>
            </p:cNvSpPr>
            <p:nvPr/>
          </p:nvSpPr>
          <p:spPr bwMode="auto">
            <a:xfrm flipV="1">
              <a:off x="6820921" y="4639816"/>
              <a:ext cx="2286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41" name="Line 25"/>
            <p:cNvSpPr>
              <a:spLocks noChangeShapeType="1"/>
            </p:cNvSpPr>
            <p:nvPr/>
          </p:nvSpPr>
          <p:spPr bwMode="auto">
            <a:xfrm flipH="1" flipV="1">
              <a:off x="7049521" y="4639816"/>
              <a:ext cx="2286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42" name="Oval 26"/>
            <p:cNvSpPr>
              <a:spLocks noChangeArrowheads="1"/>
            </p:cNvSpPr>
            <p:nvPr/>
          </p:nvSpPr>
          <p:spPr bwMode="auto">
            <a:xfrm>
              <a:off x="7201921" y="5097016"/>
              <a:ext cx="152400" cy="152400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43" name="Oval 27"/>
            <p:cNvSpPr>
              <a:spLocks noChangeArrowheads="1"/>
            </p:cNvSpPr>
            <p:nvPr/>
          </p:nvSpPr>
          <p:spPr bwMode="auto">
            <a:xfrm>
              <a:off x="6744721" y="5097016"/>
              <a:ext cx="152400" cy="152400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44" name="Oval 28"/>
            <p:cNvSpPr>
              <a:spLocks noChangeArrowheads="1"/>
            </p:cNvSpPr>
            <p:nvPr/>
          </p:nvSpPr>
          <p:spPr bwMode="auto">
            <a:xfrm>
              <a:off x="6973321" y="4563616"/>
              <a:ext cx="152400" cy="152400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45" name="Oval 29"/>
            <p:cNvSpPr>
              <a:spLocks noChangeArrowheads="1"/>
            </p:cNvSpPr>
            <p:nvPr/>
          </p:nvSpPr>
          <p:spPr bwMode="auto">
            <a:xfrm>
              <a:off x="8375009" y="5013176"/>
              <a:ext cx="152400" cy="152400"/>
            </a:xfrm>
            <a:prstGeom prst="ellipse">
              <a:avLst/>
            </a:prstGeom>
            <a:solidFill>
              <a:srgbClr val="FF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48" name="Oval 49"/>
            <p:cNvSpPr>
              <a:spLocks noChangeArrowheads="1"/>
            </p:cNvSpPr>
            <p:nvPr/>
          </p:nvSpPr>
          <p:spPr bwMode="auto">
            <a:xfrm>
              <a:off x="7659121" y="4563616"/>
              <a:ext cx="152400" cy="152400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49" name="正方形/長方形 148"/>
            <p:cNvSpPr/>
            <p:nvPr/>
          </p:nvSpPr>
          <p:spPr>
            <a:xfrm>
              <a:off x="6372200" y="5517232"/>
              <a:ext cx="2492990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dirty="0" smtClean="0"/>
                <a:t>0,1,2,3,3,2,1,2,2,</a:t>
              </a:r>
              <a:r>
                <a:rPr lang="en-US" altLang="ja-JP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3</a:t>
              </a:r>
              <a:r>
                <a:rPr lang="ja-JP" altLang="en-US" dirty="0" smtClean="0"/>
                <a:t> </a:t>
              </a:r>
              <a:endParaRPr lang="ja-JP" altLang="en-US" dirty="0"/>
            </a:p>
          </p:txBody>
        </p:sp>
        <p:sp>
          <p:nvSpPr>
            <p:cNvPr id="150" name="右矢印 149"/>
            <p:cNvSpPr/>
            <p:nvPr/>
          </p:nvSpPr>
          <p:spPr bwMode="auto">
            <a:xfrm rot="1551119">
              <a:off x="6441560" y="3793212"/>
              <a:ext cx="432048" cy="360040"/>
            </a:xfrm>
            <a:prstGeom prst="rightArrow">
              <a:avLst/>
            </a:prstGeom>
            <a:solidFill>
              <a:srgbClr val="FFC000"/>
            </a:solidFill>
            <a:ln w="19050" cap="flat" cmpd="thickThin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</p:grpSp>
      <p:grpSp>
        <p:nvGrpSpPr>
          <p:cNvPr id="151" name="グループ化 150"/>
          <p:cNvGrpSpPr/>
          <p:nvPr/>
        </p:nvGrpSpPr>
        <p:grpSpPr>
          <a:xfrm>
            <a:off x="3504361" y="4216896"/>
            <a:ext cx="2528664" cy="2482081"/>
            <a:chOff x="3504361" y="4216896"/>
            <a:chExt cx="2528664" cy="2482081"/>
          </a:xfrm>
        </p:grpSpPr>
        <p:sp>
          <p:nvSpPr>
            <p:cNvPr id="152" name="Line 11"/>
            <p:cNvSpPr>
              <a:spLocks noChangeShapeType="1"/>
            </p:cNvSpPr>
            <p:nvPr/>
          </p:nvSpPr>
          <p:spPr bwMode="auto">
            <a:xfrm flipH="1" flipV="1">
              <a:off x="5321329" y="4826496"/>
              <a:ext cx="228600" cy="533400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53" name="Line 12"/>
            <p:cNvSpPr>
              <a:spLocks noChangeShapeType="1"/>
            </p:cNvSpPr>
            <p:nvPr/>
          </p:nvSpPr>
          <p:spPr bwMode="auto">
            <a:xfrm flipH="1" flipV="1">
              <a:off x="5330457" y="4839816"/>
              <a:ext cx="622176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54" name="Oval 13"/>
            <p:cNvSpPr>
              <a:spLocks noChangeArrowheads="1"/>
            </p:cNvSpPr>
            <p:nvPr/>
          </p:nvSpPr>
          <p:spPr bwMode="auto">
            <a:xfrm>
              <a:off x="5473729" y="5283696"/>
              <a:ext cx="152400" cy="152400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55" name="Line 15"/>
            <p:cNvSpPr>
              <a:spLocks noChangeShapeType="1"/>
            </p:cNvSpPr>
            <p:nvPr/>
          </p:nvSpPr>
          <p:spPr bwMode="auto">
            <a:xfrm flipV="1">
              <a:off x="4711729" y="4293096"/>
              <a:ext cx="3048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56" name="Line 16"/>
            <p:cNvSpPr>
              <a:spLocks noChangeShapeType="1"/>
            </p:cNvSpPr>
            <p:nvPr/>
          </p:nvSpPr>
          <p:spPr bwMode="auto">
            <a:xfrm>
              <a:off x="5016529" y="4293096"/>
              <a:ext cx="304800" cy="533400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57" name="Line 17"/>
            <p:cNvSpPr>
              <a:spLocks noChangeShapeType="1"/>
            </p:cNvSpPr>
            <p:nvPr/>
          </p:nvSpPr>
          <p:spPr bwMode="auto">
            <a:xfrm flipV="1">
              <a:off x="4483129" y="4826496"/>
              <a:ext cx="2286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58" name="Line 18"/>
            <p:cNvSpPr>
              <a:spLocks noChangeShapeType="1"/>
            </p:cNvSpPr>
            <p:nvPr/>
          </p:nvSpPr>
          <p:spPr bwMode="auto">
            <a:xfrm flipH="1" flipV="1">
              <a:off x="4711729" y="4826496"/>
              <a:ext cx="1524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59" name="Oval 19"/>
            <p:cNvSpPr>
              <a:spLocks noChangeArrowheads="1"/>
            </p:cNvSpPr>
            <p:nvPr/>
          </p:nvSpPr>
          <p:spPr bwMode="auto">
            <a:xfrm>
              <a:off x="4787929" y="5283696"/>
              <a:ext cx="152400" cy="152400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60" name="Oval 20"/>
            <p:cNvSpPr>
              <a:spLocks noChangeArrowheads="1"/>
            </p:cNvSpPr>
            <p:nvPr/>
          </p:nvSpPr>
          <p:spPr bwMode="auto">
            <a:xfrm>
              <a:off x="4940329" y="4216896"/>
              <a:ext cx="152400" cy="152400"/>
            </a:xfrm>
            <a:prstGeom prst="ellipse">
              <a:avLst/>
            </a:prstGeom>
            <a:solidFill>
              <a:srgbClr val="00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61" name="Oval 21"/>
            <p:cNvSpPr>
              <a:spLocks noChangeArrowheads="1"/>
            </p:cNvSpPr>
            <p:nvPr/>
          </p:nvSpPr>
          <p:spPr bwMode="auto">
            <a:xfrm>
              <a:off x="4635529" y="4750296"/>
              <a:ext cx="152400" cy="152400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62" name="Line 22"/>
            <p:cNvSpPr>
              <a:spLocks noChangeShapeType="1"/>
            </p:cNvSpPr>
            <p:nvPr/>
          </p:nvSpPr>
          <p:spPr bwMode="auto">
            <a:xfrm flipH="1">
              <a:off x="5168929" y="4826496"/>
              <a:ext cx="1524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63" name="Oval 23"/>
            <p:cNvSpPr>
              <a:spLocks noChangeArrowheads="1"/>
            </p:cNvSpPr>
            <p:nvPr/>
          </p:nvSpPr>
          <p:spPr bwMode="auto">
            <a:xfrm>
              <a:off x="5245129" y="4750296"/>
              <a:ext cx="152400" cy="152400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64" name="Line 24"/>
            <p:cNvSpPr>
              <a:spLocks noChangeShapeType="1"/>
            </p:cNvSpPr>
            <p:nvPr/>
          </p:nvSpPr>
          <p:spPr bwMode="auto">
            <a:xfrm flipV="1">
              <a:off x="4254529" y="5359896"/>
              <a:ext cx="2286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65" name="Line 25"/>
            <p:cNvSpPr>
              <a:spLocks noChangeShapeType="1"/>
            </p:cNvSpPr>
            <p:nvPr/>
          </p:nvSpPr>
          <p:spPr bwMode="auto">
            <a:xfrm flipH="1" flipV="1">
              <a:off x="4483129" y="5359896"/>
              <a:ext cx="2286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66" name="Oval 26"/>
            <p:cNvSpPr>
              <a:spLocks noChangeArrowheads="1"/>
            </p:cNvSpPr>
            <p:nvPr/>
          </p:nvSpPr>
          <p:spPr bwMode="auto">
            <a:xfrm>
              <a:off x="4635529" y="5817096"/>
              <a:ext cx="152400" cy="152400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67" name="Oval 27"/>
            <p:cNvSpPr>
              <a:spLocks noChangeArrowheads="1"/>
            </p:cNvSpPr>
            <p:nvPr/>
          </p:nvSpPr>
          <p:spPr bwMode="auto">
            <a:xfrm>
              <a:off x="4178329" y="5817096"/>
              <a:ext cx="152400" cy="152400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68" name="Oval 28"/>
            <p:cNvSpPr>
              <a:spLocks noChangeArrowheads="1"/>
            </p:cNvSpPr>
            <p:nvPr/>
          </p:nvSpPr>
          <p:spPr bwMode="auto">
            <a:xfrm>
              <a:off x="4406929" y="5283696"/>
              <a:ext cx="152400" cy="152400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69" name="Oval 29"/>
            <p:cNvSpPr>
              <a:spLocks noChangeArrowheads="1"/>
            </p:cNvSpPr>
            <p:nvPr/>
          </p:nvSpPr>
          <p:spPr bwMode="auto">
            <a:xfrm>
              <a:off x="5880625" y="5301208"/>
              <a:ext cx="152400" cy="152400"/>
            </a:xfrm>
            <a:prstGeom prst="ellipse">
              <a:avLst/>
            </a:prstGeom>
            <a:solidFill>
              <a:srgbClr val="FF00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72" name="Oval 49"/>
            <p:cNvSpPr>
              <a:spLocks noChangeArrowheads="1"/>
            </p:cNvSpPr>
            <p:nvPr/>
          </p:nvSpPr>
          <p:spPr bwMode="auto">
            <a:xfrm>
              <a:off x="5092729" y="5283696"/>
              <a:ext cx="152400" cy="152400"/>
            </a:xfrm>
            <a:prstGeom prst="ellipse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73" name="正方形/長方形 172"/>
            <p:cNvSpPr/>
            <p:nvPr/>
          </p:nvSpPr>
          <p:spPr>
            <a:xfrm>
              <a:off x="3504361" y="6237312"/>
              <a:ext cx="2416046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dirty="0" smtClean="0"/>
                <a:t>0,1,2,3,3,2,1,2,2,</a:t>
              </a:r>
              <a:r>
                <a:rPr lang="en-US" altLang="ja-JP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2</a:t>
              </a:r>
              <a:endParaRPr lang="ja-JP" altLang="en-US" dirty="0">
                <a:solidFill>
                  <a:srgbClr val="FF0000"/>
                </a:solidFill>
              </a:endParaRPr>
            </a:p>
          </p:txBody>
        </p:sp>
        <p:sp>
          <p:nvSpPr>
            <p:cNvPr id="174" name="右矢印 173"/>
            <p:cNvSpPr/>
            <p:nvPr/>
          </p:nvSpPr>
          <p:spPr bwMode="auto">
            <a:xfrm rot="5400000">
              <a:off x="4260445" y="4257092"/>
              <a:ext cx="432048" cy="360040"/>
            </a:xfrm>
            <a:prstGeom prst="rightArrow">
              <a:avLst/>
            </a:prstGeom>
            <a:solidFill>
              <a:srgbClr val="FFC000"/>
            </a:solidFill>
            <a:ln w="19050" cap="flat" cmpd="thickThin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</p:grpSp>
      <p:sp>
        <p:nvSpPr>
          <p:cNvPr id="175" name="正方形/長方形 174"/>
          <p:cNvSpPr/>
          <p:nvPr/>
        </p:nvSpPr>
        <p:spPr bwMode="auto">
          <a:xfrm>
            <a:off x="3923928" y="1916832"/>
            <a:ext cx="2376264" cy="2160240"/>
          </a:xfrm>
          <a:prstGeom prst="rect">
            <a:avLst/>
          </a:prstGeom>
          <a:noFill/>
          <a:ln w="19050" cap="flat" cmpd="thickThin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97" name="乗算記号 96"/>
          <p:cNvSpPr/>
          <p:nvPr/>
        </p:nvSpPr>
        <p:spPr bwMode="auto">
          <a:xfrm>
            <a:off x="6372200" y="2420888"/>
            <a:ext cx="2448272" cy="2088232"/>
          </a:xfrm>
          <a:prstGeom prst="mathMultiply">
            <a:avLst>
              <a:gd name="adj1" fmla="val 6723"/>
            </a:avLst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44450" cap="flat" cmpd="thickThin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0897678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1520" y="908720"/>
            <a:ext cx="8713092" cy="1080120"/>
          </a:xfrm>
        </p:spPr>
        <p:txBody>
          <a:bodyPr/>
          <a:lstStyle/>
          <a:p>
            <a:pPr algn="l"/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• </a:t>
            </a:r>
            <a:r>
              <a:rPr lang="en-US" altLang="ja-JP" sz="2400" dirty="0" smtClean="0"/>
              <a:t>Addition is not a child </a:t>
            </a:r>
          </a:p>
          <a:p>
            <a:pPr algn="l"/>
            <a:r>
              <a:rPr lang="en-US" altLang="ja-JP" sz="2400" dirty="0" smtClean="0">
                <a:sym typeface="Wingdings" pitchFamily="2" charset="2"/>
              </a:rPr>
              <a:t>       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 </a:t>
            </a:r>
            <a:r>
              <a:rPr lang="en-US" altLang="ja-JP" sz="2400" dirty="0" smtClean="0">
                <a:sym typeface="Wingdings" pitchFamily="2" charset="2"/>
              </a:rPr>
              <a:t>at some level, right subtree becomes larger than the left</a:t>
            </a:r>
          </a:p>
          <a:p>
            <a:pPr algn="l"/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  <a:p>
            <a:pPr algn="l"/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• </a:t>
            </a:r>
            <a:r>
              <a:rPr lang="en-US" altLang="ja-JP" sz="2400" dirty="0" smtClean="0"/>
              <a:t>It happens only when the depth sequence of the right is a prefix of that of the left</a:t>
            </a:r>
          </a:p>
          <a:p>
            <a:pPr algn="l"/>
            <a:endParaRPr lang="en-US" altLang="ja-JP" sz="2400" dirty="0" smtClean="0"/>
          </a:p>
          <a:p>
            <a:pPr algn="l"/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• </a:t>
            </a:r>
            <a:r>
              <a:rPr lang="en-US" altLang="ja-JP" sz="2400" dirty="0" smtClean="0"/>
              <a:t>Below the next depth of the left,</a:t>
            </a:r>
          </a:p>
          <a:p>
            <a:pPr algn="l"/>
            <a:r>
              <a:rPr lang="en-US" altLang="ja-JP" sz="2400" dirty="0" smtClean="0"/>
              <a:t>      no addition yields a child</a:t>
            </a:r>
          </a:p>
          <a:p>
            <a:pPr algn="l"/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• </a:t>
            </a:r>
            <a:r>
              <a:rPr lang="en-US" altLang="ja-JP" sz="2400" dirty="0" smtClean="0"/>
              <a:t>For all above that, yields a child</a:t>
            </a:r>
          </a:p>
          <a:p>
            <a:pPr algn="l"/>
            <a:endParaRPr lang="en-US" altLang="ja-JP" sz="2400" dirty="0" smtClean="0"/>
          </a:p>
          <a:p>
            <a:pPr algn="l"/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• </a:t>
            </a:r>
            <a:r>
              <a:rPr lang="en-US" altLang="ja-JP" sz="2400" dirty="0" smtClean="0"/>
              <a:t>We have to take care only the </a:t>
            </a:r>
          </a:p>
          <a:p>
            <a:pPr algn="l"/>
            <a:r>
              <a:rPr lang="en-US" altLang="ja-JP" sz="2400" dirty="0" smtClean="0"/>
              <a:t>  upmost such vertex (being prefix)</a:t>
            </a:r>
          </a:p>
          <a:p>
            <a:pPr algn="l"/>
            <a:r>
              <a:rPr lang="en-US" altLang="ja-JP" sz="2400" dirty="0" smtClean="0"/>
              <a:t> 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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 </a:t>
            </a:r>
            <a:r>
              <a:rPr lang="en-US" altLang="ja-JP" sz="2400" dirty="0" smtClean="0"/>
              <a:t>violate only lower prefix  </a:t>
            </a:r>
            <a:r>
              <a:rPr lang="en-US" altLang="ja-JP" sz="2400" dirty="0" smtClean="0">
                <a:sym typeface="Wingdings" pitchFamily="2" charset="2"/>
              </a:rPr>
              <a:t> corresponding prefix on the left too  </a:t>
            </a:r>
            <a:endParaRPr lang="en-US" altLang="ja-JP" sz="2400" dirty="0" smtClean="0"/>
          </a:p>
          <a:p>
            <a:pPr algn="l"/>
            <a:endParaRPr lang="en-US" altLang="ja-JP" sz="2400" dirty="0" smtClean="0"/>
          </a:p>
        </p:txBody>
      </p:sp>
      <p:sp>
        <p:nvSpPr>
          <p:cNvPr id="122" name="フリーフォーム 121"/>
          <p:cNvSpPr/>
          <p:nvPr/>
        </p:nvSpPr>
        <p:spPr bwMode="auto">
          <a:xfrm>
            <a:off x="5120188" y="3717032"/>
            <a:ext cx="1794768" cy="2074003"/>
          </a:xfrm>
          <a:custGeom>
            <a:avLst/>
            <a:gdLst>
              <a:gd name="connsiteX0" fmla="*/ 1100667 w 1761067"/>
              <a:gd name="connsiteY0" fmla="*/ 0 h 2065867"/>
              <a:gd name="connsiteX1" fmla="*/ 1761067 w 1761067"/>
              <a:gd name="connsiteY1" fmla="*/ 372533 h 2065867"/>
              <a:gd name="connsiteX2" fmla="*/ 1185334 w 1761067"/>
              <a:gd name="connsiteY2" fmla="*/ 2065867 h 2065867"/>
              <a:gd name="connsiteX3" fmla="*/ 0 w 1761067"/>
              <a:gd name="connsiteY3" fmla="*/ 2065867 h 2065867"/>
              <a:gd name="connsiteX4" fmla="*/ 67734 w 1761067"/>
              <a:gd name="connsiteY4" fmla="*/ 711200 h 2065867"/>
              <a:gd name="connsiteX0" fmla="*/ 1100667 w 1761067"/>
              <a:gd name="connsiteY0" fmla="*/ 8136 h 2074003"/>
              <a:gd name="connsiteX1" fmla="*/ 1761067 w 1761067"/>
              <a:gd name="connsiteY1" fmla="*/ 380669 h 2074003"/>
              <a:gd name="connsiteX2" fmla="*/ 1185334 w 1761067"/>
              <a:gd name="connsiteY2" fmla="*/ 2074003 h 2074003"/>
              <a:gd name="connsiteX3" fmla="*/ 0 w 1761067"/>
              <a:gd name="connsiteY3" fmla="*/ 2074003 h 2074003"/>
              <a:gd name="connsiteX4" fmla="*/ 1046419 w 1761067"/>
              <a:gd name="connsiteY4" fmla="*/ 0 h 2074003"/>
              <a:gd name="connsiteX0" fmla="*/ 1134368 w 1794768"/>
              <a:gd name="connsiteY0" fmla="*/ 8136 h 2074003"/>
              <a:gd name="connsiteX1" fmla="*/ 1794768 w 1794768"/>
              <a:gd name="connsiteY1" fmla="*/ 380669 h 2074003"/>
              <a:gd name="connsiteX2" fmla="*/ 1219035 w 1794768"/>
              <a:gd name="connsiteY2" fmla="*/ 2074003 h 2074003"/>
              <a:gd name="connsiteX3" fmla="*/ 33701 w 1794768"/>
              <a:gd name="connsiteY3" fmla="*/ 2074003 h 2074003"/>
              <a:gd name="connsiteX4" fmla="*/ 0 w 1794768"/>
              <a:gd name="connsiteY4" fmla="*/ 792088 h 2074003"/>
              <a:gd name="connsiteX5" fmla="*/ 1080120 w 1794768"/>
              <a:gd name="connsiteY5" fmla="*/ 0 h 20740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94768" h="2074003">
                <a:moveTo>
                  <a:pt x="1134368" y="8136"/>
                </a:moveTo>
                <a:lnTo>
                  <a:pt x="1794768" y="380669"/>
                </a:lnTo>
                <a:lnTo>
                  <a:pt x="1219035" y="2074003"/>
                </a:lnTo>
                <a:lnTo>
                  <a:pt x="33701" y="2074003"/>
                </a:lnTo>
                <a:lnTo>
                  <a:pt x="0" y="792088"/>
                </a:lnTo>
                <a:lnTo>
                  <a:pt x="1080120" y="0"/>
                </a:lnTo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25400" cap="flat" cmpd="thickThin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121" name="二等辺三角形 120"/>
          <p:cNvSpPr/>
          <p:nvPr/>
        </p:nvSpPr>
        <p:spPr bwMode="auto">
          <a:xfrm>
            <a:off x="6488340" y="4293096"/>
            <a:ext cx="1080120" cy="1440160"/>
          </a:xfrm>
          <a:prstGeom prst="triangle">
            <a:avLst>
              <a:gd name="adj" fmla="val 51680"/>
            </a:avLst>
          </a:prstGeom>
          <a:solidFill>
            <a:schemeClr val="accent2">
              <a:lumMod val="20000"/>
              <a:lumOff val="80000"/>
            </a:schemeClr>
          </a:solidFill>
          <a:ln w="31750" cap="flat" cmpd="thickThin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98" name="二等辺三角形 97"/>
          <p:cNvSpPr/>
          <p:nvPr/>
        </p:nvSpPr>
        <p:spPr bwMode="auto">
          <a:xfrm>
            <a:off x="7640468" y="4293096"/>
            <a:ext cx="1080120" cy="1440160"/>
          </a:xfrm>
          <a:prstGeom prst="triangle">
            <a:avLst>
              <a:gd name="adj" fmla="val 51680"/>
            </a:avLst>
          </a:prstGeom>
          <a:solidFill>
            <a:schemeClr val="accent2">
              <a:lumMod val="20000"/>
              <a:lumOff val="80000"/>
            </a:schemeClr>
          </a:solidFill>
          <a:ln w="31750" cap="flat" cmpd="thickThin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102" name="Line 31"/>
          <p:cNvSpPr>
            <a:spLocks noChangeShapeType="1"/>
          </p:cNvSpPr>
          <p:nvPr/>
        </p:nvSpPr>
        <p:spPr bwMode="auto">
          <a:xfrm>
            <a:off x="6848380" y="3429000"/>
            <a:ext cx="1317944" cy="1173088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60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MS UI Gothic" pitchFamily="50" charset="-128"/>
              </a:rPr>
              <a:t>Finding Children</a:t>
            </a:r>
            <a:endParaRPr lang="en-US" altLang="ja-JP" sz="3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ea typeface="MS UI Gothic" pitchFamily="50" charset="-128"/>
            </a:endParaRPr>
          </a:p>
        </p:txBody>
      </p:sp>
      <p:sp>
        <p:nvSpPr>
          <p:cNvPr id="83" name="Line 30"/>
          <p:cNvSpPr>
            <a:spLocks noChangeShapeType="1"/>
          </p:cNvSpPr>
          <p:nvPr/>
        </p:nvSpPr>
        <p:spPr bwMode="auto">
          <a:xfrm flipV="1">
            <a:off x="6272316" y="3505200"/>
            <a:ext cx="571872" cy="28384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84" name="Line 31"/>
          <p:cNvSpPr>
            <a:spLocks noChangeShapeType="1"/>
          </p:cNvSpPr>
          <p:nvPr/>
        </p:nvSpPr>
        <p:spPr bwMode="auto">
          <a:xfrm>
            <a:off x="8216532" y="4653136"/>
            <a:ext cx="216024" cy="1008112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86" name="Line 33"/>
          <p:cNvSpPr>
            <a:spLocks noChangeShapeType="1"/>
          </p:cNvSpPr>
          <p:nvPr/>
        </p:nvSpPr>
        <p:spPr bwMode="auto">
          <a:xfrm flipV="1">
            <a:off x="6992396" y="4221088"/>
            <a:ext cx="720080" cy="43204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87" name="Oval 34"/>
          <p:cNvSpPr>
            <a:spLocks noChangeArrowheads="1"/>
          </p:cNvSpPr>
          <p:nvPr/>
        </p:nvSpPr>
        <p:spPr bwMode="auto">
          <a:xfrm>
            <a:off x="6839996" y="3429000"/>
            <a:ext cx="152400" cy="152400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8" name="Oval 35"/>
          <p:cNvSpPr>
            <a:spLocks noChangeArrowheads="1"/>
          </p:cNvSpPr>
          <p:nvPr/>
        </p:nvSpPr>
        <p:spPr bwMode="auto">
          <a:xfrm>
            <a:off x="8136140" y="4572744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9" name="Line 36"/>
          <p:cNvSpPr>
            <a:spLocks noChangeShapeType="1"/>
          </p:cNvSpPr>
          <p:nvPr/>
        </p:nvSpPr>
        <p:spPr bwMode="auto">
          <a:xfrm flipH="1">
            <a:off x="6776372" y="3861048"/>
            <a:ext cx="576064" cy="21602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90" name="Oval 37"/>
          <p:cNvSpPr>
            <a:spLocks noChangeArrowheads="1"/>
          </p:cNvSpPr>
          <p:nvPr/>
        </p:nvSpPr>
        <p:spPr bwMode="auto">
          <a:xfrm>
            <a:off x="7272044" y="378904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5" name="Oval 42"/>
          <p:cNvSpPr>
            <a:spLocks noChangeArrowheads="1"/>
          </p:cNvSpPr>
          <p:nvPr/>
        </p:nvSpPr>
        <p:spPr bwMode="auto">
          <a:xfrm>
            <a:off x="8280156" y="5085184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9" name="Oval 50"/>
          <p:cNvSpPr>
            <a:spLocks noChangeArrowheads="1"/>
          </p:cNvSpPr>
          <p:nvPr/>
        </p:nvSpPr>
        <p:spPr bwMode="auto">
          <a:xfrm>
            <a:off x="7496452" y="4005064"/>
            <a:ext cx="368424" cy="360040"/>
          </a:xfrm>
          <a:prstGeom prst="ellipse">
            <a:avLst/>
          </a:prstGeom>
          <a:solidFill>
            <a:srgbClr val="FFC000"/>
          </a:solidFill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0" name="Oval 65"/>
          <p:cNvSpPr>
            <a:spLocks noChangeArrowheads="1"/>
          </p:cNvSpPr>
          <p:nvPr/>
        </p:nvSpPr>
        <p:spPr bwMode="auto">
          <a:xfrm>
            <a:off x="8352164" y="5517232"/>
            <a:ext cx="152400" cy="152400"/>
          </a:xfrm>
          <a:prstGeom prst="ellipse">
            <a:avLst/>
          </a:prstGeom>
          <a:solidFill>
            <a:srgbClr val="FF00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7" name="テキスト ボックス 126"/>
          <p:cNvSpPr txBox="1"/>
          <p:nvPr/>
        </p:nvSpPr>
        <p:spPr>
          <a:xfrm>
            <a:off x="6300192" y="5775647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solidFill>
                  <a:srgbClr val="FF0000"/>
                </a:solidFill>
              </a:rPr>
              <a:t>345645</a:t>
            </a:r>
            <a:r>
              <a:rPr kumimoji="1" lang="en-US" altLang="ja-JP" sz="2400" dirty="0" smtClean="0"/>
              <a:t>45</a:t>
            </a:r>
            <a:endParaRPr kumimoji="1" lang="ja-JP" altLang="en-US" sz="2400" dirty="0"/>
          </a:p>
        </p:txBody>
      </p:sp>
      <p:sp>
        <p:nvSpPr>
          <p:cNvPr id="146" name="テキスト ボックス 145"/>
          <p:cNvSpPr txBox="1"/>
          <p:nvPr/>
        </p:nvSpPr>
        <p:spPr>
          <a:xfrm>
            <a:off x="7712476" y="5775647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solidFill>
                  <a:srgbClr val="FF0000"/>
                </a:solidFill>
              </a:rPr>
              <a:t>345645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147" name="Line 33"/>
          <p:cNvSpPr>
            <a:spLocks noChangeShapeType="1"/>
          </p:cNvSpPr>
          <p:nvPr/>
        </p:nvSpPr>
        <p:spPr bwMode="auto">
          <a:xfrm flipH="1" flipV="1">
            <a:off x="7020272" y="4581128"/>
            <a:ext cx="0" cy="93610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70" name="Line 33"/>
          <p:cNvSpPr>
            <a:spLocks noChangeShapeType="1"/>
          </p:cNvSpPr>
          <p:nvPr/>
        </p:nvSpPr>
        <p:spPr bwMode="auto">
          <a:xfrm flipH="1" flipV="1">
            <a:off x="7092280" y="4653136"/>
            <a:ext cx="288032" cy="93610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01" name="Oval 66"/>
          <p:cNvSpPr>
            <a:spLocks noChangeArrowheads="1"/>
          </p:cNvSpPr>
          <p:nvPr/>
        </p:nvSpPr>
        <p:spPr bwMode="auto">
          <a:xfrm>
            <a:off x="6984012" y="450912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51" name="Oval 37"/>
          <p:cNvSpPr>
            <a:spLocks noChangeArrowheads="1"/>
          </p:cNvSpPr>
          <p:nvPr/>
        </p:nvSpPr>
        <p:spPr bwMode="auto">
          <a:xfrm>
            <a:off x="6948264" y="5013176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1" name="Oval 37"/>
          <p:cNvSpPr>
            <a:spLocks noChangeArrowheads="1"/>
          </p:cNvSpPr>
          <p:nvPr/>
        </p:nvSpPr>
        <p:spPr bwMode="auto">
          <a:xfrm>
            <a:off x="6948264" y="5508848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6" name="Oval 37"/>
          <p:cNvSpPr>
            <a:spLocks noChangeArrowheads="1"/>
          </p:cNvSpPr>
          <p:nvPr/>
        </p:nvSpPr>
        <p:spPr bwMode="auto">
          <a:xfrm>
            <a:off x="7308304" y="5508848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6" name="Oval 37"/>
          <p:cNvSpPr>
            <a:spLocks noChangeArrowheads="1"/>
          </p:cNvSpPr>
          <p:nvPr/>
        </p:nvSpPr>
        <p:spPr bwMode="auto">
          <a:xfrm>
            <a:off x="7164288" y="5013176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46968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MS UI Gothic" pitchFamily="50" charset="-128"/>
              </a:rPr>
              <a:t>Copy Vertex</a:t>
            </a:r>
            <a:endParaRPr lang="en-US" altLang="ja-JP" sz="3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ea typeface="MS UI Gothic" pitchFamily="50" charset="-128"/>
            </a:endParaRPr>
          </a:p>
        </p:txBody>
      </p:sp>
      <p:sp>
        <p:nvSpPr>
          <p:cNvPr id="260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9388" y="1052736"/>
            <a:ext cx="8713092" cy="1080120"/>
          </a:xfrm>
        </p:spPr>
        <p:txBody>
          <a:bodyPr/>
          <a:lstStyle/>
          <a:p>
            <a:pPr algn="l"/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• </a:t>
            </a:r>
            <a:r>
              <a:rPr lang="en-US" altLang="ja-JP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Copy vertex</a:t>
            </a:r>
          </a:p>
          <a:p>
            <a:pPr algn="l"/>
            <a:r>
              <a:rPr lang="en-US" altLang="ja-JP" sz="2400" dirty="0" smtClean="0">
                <a:sym typeface="Wingdings" pitchFamily="2" charset="2"/>
              </a:rPr>
              <a:t>       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 </a:t>
            </a:r>
            <a:r>
              <a:rPr lang="en-US" altLang="ja-JP" sz="2400" dirty="0" smtClean="0">
                <a:sym typeface="Wingdings" pitchFamily="2" charset="2"/>
              </a:rPr>
              <a:t>the upmost vertex </a:t>
            </a:r>
            <a:r>
              <a:rPr lang="en-US" altLang="ja-JP" sz="2400" dirty="0" err="1" smtClean="0">
                <a:sym typeface="Wingdings" pitchFamily="2" charset="2"/>
              </a:rPr>
              <a:t>s.t</a:t>
            </a:r>
            <a:r>
              <a:rPr lang="en-US" altLang="ja-JP" sz="2400" dirty="0" smtClean="0">
                <a:sym typeface="Wingdings" pitchFamily="2" charset="2"/>
              </a:rPr>
              <a:t>. the right subtree is a prefix of the left</a:t>
            </a:r>
          </a:p>
          <a:p>
            <a:pPr algn="l"/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  <a:p>
            <a:pPr algn="l"/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• </a:t>
            </a:r>
            <a:r>
              <a:rPr lang="en-US" altLang="ja-JP" sz="2400" dirty="0" smtClean="0"/>
              <a:t>Copy vertex changes by the addition of the rightmost leaf. It</a:t>
            </a:r>
          </a:p>
          <a:p>
            <a:pPr algn="l"/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  + </a:t>
            </a:r>
            <a:r>
              <a:rPr lang="en-US" altLang="ja-JP" sz="2400" dirty="0" smtClean="0"/>
              <a:t>does not change</a:t>
            </a:r>
          </a:p>
          <a:p>
            <a:pPr algn="l"/>
            <a:r>
              <a:rPr lang="en-US" altLang="ja-JP" sz="2400" dirty="0" smtClean="0"/>
              <a:t>       if the addition is the same level to the left</a:t>
            </a:r>
          </a:p>
          <a:p>
            <a:pPr algn="l"/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  + </a:t>
            </a:r>
            <a:r>
              <a:rPr lang="en-US" altLang="ja-JP" sz="2400" dirty="0" smtClean="0"/>
              <a:t>becomes to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u</a:t>
            </a:r>
            <a:r>
              <a:rPr lang="en-US" altLang="ja-JP" sz="2400" dirty="0" smtClean="0"/>
              <a:t>, if the level is above</a:t>
            </a:r>
          </a:p>
          <a:p>
            <a:pPr algn="l"/>
            <a:r>
              <a:rPr lang="en-US" altLang="ja-JP" sz="2400" dirty="0" smtClean="0"/>
              <a:t>       (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u </a:t>
            </a:r>
            <a:r>
              <a:rPr lang="en-US" altLang="ja-JP" sz="2400" dirty="0" smtClean="0"/>
              <a:t>is the parent of the added leaf)</a:t>
            </a:r>
          </a:p>
          <a:p>
            <a:pPr algn="l"/>
            <a:endParaRPr lang="en-US" altLang="ja-JP" sz="2400" dirty="0" smtClean="0"/>
          </a:p>
        </p:txBody>
      </p:sp>
      <p:sp>
        <p:nvSpPr>
          <p:cNvPr id="43" name="Text Box 47"/>
          <p:cNvSpPr txBox="1">
            <a:spLocks noChangeArrowheads="1"/>
          </p:cNvSpPr>
          <p:nvPr/>
        </p:nvSpPr>
        <p:spPr bwMode="auto">
          <a:xfrm>
            <a:off x="683568" y="6093296"/>
            <a:ext cx="7848872" cy="461665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en-US" altLang="ja-JP" sz="2400" dirty="0" smtClean="0"/>
              <a:t>We can compute copy depth in constant time for each child</a:t>
            </a:r>
          </a:p>
        </p:txBody>
      </p:sp>
      <p:sp>
        <p:nvSpPr>
          <p:cNvPr id="44" name="フリーフォーム 43"/>
          <p:cNvSpPr/>
          <p:nvPr/>
        </p:nvSpPr>
        <p:spPr bwMode="auto">
          <a:xfrm>
            <a:off x="5292080" y="3501008"/>
            <a:ext cx="1794768" cy="2074003"/>
          </a:xfrm>
          <a:custGeom>
            <a:avLst/>
            <a:gdLst>
              <a:gd name="connsiteX0" fmla="*/ 1100667 w 1761067"/>
              <a:gd name="connsiteY0" fmla="*/ 0 h 2065867"/>
              <a:gd name="connsiteX1" fmla="*/ 1761067 w 1761067"/>
              <a:gd name="connsiteY1" fmla="*/ 372533 h 2065867"/>
              <a:gd name="connsiteX2" fmla="*/ 1185334 w 1761067"/>
              <a:gd name="connsiteY2" fmla="*/ 2065867 h 2065867"/>
              <a:gd name="connsiteX3" fmla="*/ 0 w 1761067"/>
              <a:gd name="connsiteY3" fmla="*/ 2065867 h 2065867"/>
              <a:gd name="connsiteX4" fmla="*/ 67734 w 1761067"/>
              <a:gd name="connsiteY4" fmla="*/ 711200 h 2065867"/>
              <a:gd name="connsiteX0" fmla="*/ 1100667 w 1761067"/>
              <a:gd name="connsiteY0" fmla="*/ 8136 h 2074003"/>
              <a:gd name="connsiteX1" fmla="*/ 1761067 w 1761067"/>
              <a:gd name="connsiteY1" fmla="*/ 380669 h 2074003"/>
              <a:gd name="connsiteX2" fmla="*/ 1185334 w 1761067"/>
              <a:gd name="connsiteY2" fmla="*/ 2074003 h 2074003"/>
              <a:gd name="connsiteX3" fmla="*/ 0 w 1761067"/>
              <a:gd name="connsiteY3" fmla="*/ 2074003 h 2074003"/>
              <a:gd name="connsiteX4" fmla="*/ 1046419 w 1761067"/>
              <a:gd name="connsiteY4" fmla="*/ 0 h 2074003"/>
              <a:gd name="connsiteX0" fmla="*/ 1134368 w 1794768"/>
              <a:gd name="connsiteY0" fmla="*/ 8136 h 2074003"/>
              <a:gd name="connsiteX1" fmla="*/ 1794768 w 1794768"/>
              <a:gd name="connsiteY1" fmla="*/ 380669 h 2074003"/>
              <a:gd name="connsiteX2" fmla="*/ 1219035 w 1794768"/>
              <a:gd name="connsiteY2" fmla="*/ 2074003 h 2074003"/>
              <a:gd name="connsiteX3" fmla="*/ 33701 w 1794768"/>
              <a:gd name="connsiteY3" fmla="*/ 2074003 h 2074003"/>
              <a:gd name="connsiteX4" fmla="*/ 0 w 1794768"/>
              <a:gd name="connsiteY4" fmla="*/ 792088 h 2074003"/>
              <a:gd name="connsiteX5" fmla="*/ 1080120 w 1794768"/>
              <a:gd name="connsiteY5" fmla="*/ 0 h 20740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94768" h="2074003">
                <a:moveTo>
                  <a:pt x="1134368" y="8136"/>
                </a:moveTo>
                <a:lnTo>
                  <a:pt x="1794768" y="380669"/>
                </a:lnTo>
                <a:lnTo>
                  <a:pt x="1219035" y="2074003"/>
                </a:lnTo>
                <a:lnTo>
                  <a:pt x="33701" y="2074003"/>
                </a:lnTo>
                <a:lnTo>
                  <a:pt x="0" y="792088"/>
                </a:lnTo>
                <a:lnTo>
                  <a:pt x="1080120" y="0"/>
                </a:lnTo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25400" cap="flat" cmpd="thickThin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45" name="二等辺三角形 44"/>
          <p:cNvSpPr/>
          <p:nvPr/>
        </p:nvSpPr>
        <p:spPr bwMode="auto">
          <a:xfrm>
            <a:off x="6660232" y="4077072"/>
            <a:ext cx="1080120" cy="1440160"/>
          </a:xfrm>
          <a:prstGeom prst="triangle">
            <a:avLst>
              <a:gd name="adj" fmla="val 51680"/>
            </a:avLst>
          </a:prstGeom>
          <a:solidFill>
            <a:schemeClr val="accent2">
              <a:lumMod val="20000"/>
              <a:lumOff val="80000"/>
            </a:schemeClr>
          </a:solidFill>
          <a:ln w="31750" cap="flat" cmpd="thickThin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46" name="二等辺三角形 45"/>
          <p:cNvSpPr/>
          <p:nvPr/>
        </p:nvSpPr>
        <p:spPr bwMode="auto">
          <a:xfrm>
            <a:off x="7812360" y="4077072"/>
            <a:ext cx="1080120" cy="1440160"/>
          </a:xfrm>
          <a:prstGeom prst="triangle">
            <a:avLst>
              <a:gd name="adj" fmla="val 51680"/>
            </a:avLst>
          </a:prstGeom>
          <a:solidFill>
            <a:schemeClr val="accent2">
              <a:lumMod val="20000"/>
              <a:lumOff val="80000"/>
            </a:schemeClr>
          </a:solidFill>
          <a:ln w="31750" cap="flat" cmpd="thickThin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47" name="Line 31"/>
          <p:cNvSpPr>
            <a:spLocks noChangeShapeType="1"/>
          </p:cNvSpPr>
          <p:nvPr/>
        </p:nvSpPr>
        <p:spPr bwMode="auto">
          <a:xfrm>
            <a:off x="7020272" y="3212976"/>
            <a:ext cx="1317944" cy="1173088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48" name="Line 30"/>
          <p:cNvSpPr>
            <a:spLocks noChangeShapeType="1"/>
          </p:cNvSpPr>
          <p:nvPr/>
        </p:nvSpPr>
        <p:spPr bwMode="auto">
          <a:xfrm flipV="1">
            <a:off x="6444208" y="3289176"/>
            <a:ext cx="571872" cy="28384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49" name="Line 31"/>
          <p:cNvSpPr>
            <a:spLocks noChangeShapeType="1"/>
          </p:cNvSpPr>
          <p:nvPr/>
        </p:nvSpPr>
        <p:spPr bwMode="auto">
          <a:xfrm>
            <a:off x="8388424" y="4437112"/>
            <a:ext cx="216024" cy="1008112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50" name="Line 33"/>
          <p:cNvSpPr>
            <a:spLocks noChangeShapeType="1"/>
          </p:cNvSpPr>
          <p:nvPr/>
        </p:nvSpPr>
        <p:spPr bwMode="auto">
          <a:xfrm flipV="1">
            <a:off x="7164288" y="4005064"/>
            <a:ext cx="720080" cy="43204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51" name="Oval 34"/>
          <p:cNvSpPr>
            <a:spLocks noChangeArrowheads="1"/>
          </p:cNvSpPr>
          <p:nvPr/>
        </p:nvSpPr>
        <p:spPr bwMode="auto">
          <a:xfrm>
            <a:off x="7011888" y="3212976"/>
            <a:ext cx="152400" cy="152400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2" name="Oval 35"/>
          <p:cNvSpPr>
            <a:spLocks noChangeArrowheads="1"/>
          </p:cNvSpPr>
          <p:nvPr/>
        </p:nvSpPr>
        <p:spPr bwMode="auto">
          <a:xfrm>
            <a:off x="8308032" y="435672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3" name="Line 36"/>
          <p:cNvSpPr>
            <a:spLocks noChangeShapeType="1"/>
          </p:cNvSpPr>
          <p:nvPr/>
        </p:nvSpPr>
        <p:spPr bwMode="auto">
          <a:xfrm flipH="1">
            <a:off x="6948264" y="3645024"/>
            <a:ext cx="576064" cy="21602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54" name="Oval 37"/>
          <p:cNvSpPr>
            <a:spLocks noChangeArrowheads="1"/>
          </p:cNvSpPr>
          <p:nvPr/>
        </p:nvSpPr>
        <p:spPr bwMode="auto">
          <a:xfrm>
            <a:off x="7443936" y="3573016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5" name="Oval 42"/>
          <p:cNvSpPr>
            <a:spLocks noChangeArrowheads="1"/>
          </p:cNvSpPr>
          <p:nvPr/>
        </p:nvSpPr>
        <p:spPr bwMode="auto">
          <a:xfrm>
            <a:off x="8452048" y="4869160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" name="Oval 50"/>
          <p:cNvSpPr>
            <a:spLocks noChangeArrowheads="1"/>
          </p:cNvSpPr>
          <p:nvPr/>
        </p:nvSpPr>
        <p:spPr bwMode="auto">
          <a:xfrm>
            <a:off x="7668344" y="3789040"/>
            <a:ext cx="368424" cy="360040"/>
          </a:xfrm>
          <a:prstGeom prst="ellipse">
            <a:avLst/>
          </a:prstGeom>
          <a:solidFill>
            <a:srgbClr val="FFC000"/>
          </a:solidFill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" name="Oval 65"/>
          <p:cNvSpPr>
            <a:spLocks noChangeArrowheads="1"/>
          </p:cNvSpPr>
          <p:nvPr/>
        </p:nvSpPr>
        <p:spPr bwMode="auto">
          <a:xfrm>
            <a:off x="8524056" y="5301208"/>
            <a:ext cx="152400" cy="152400"/>
          </a:xfrm>
          <a:prstGeom prst="ellipse">
            <a:avLst/>
          </a:prstGeom>
          <a:solidFill>
            <a:srgbClr val="FF00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6472084" y="5559623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solidFill>
                  <a:srgbClr val="FF0000"/>
                </a:solidFill>
              </a:rPr>
              <a:t>345645</a:t>
            </a:r>
            <a:r>
              <a:rPr kumimoji="1" lang="en-US" altLang="ja-JP" sz="2400" dirty="0" smtClean="0"/>
              <a:t>45</a:t>
            </a:r>
            <a:endParaRPr kumimoji="1" lang="ja-JP" altLang="en-US" sz="2400" dirty="0"/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7884368" y="5559623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solidFill>
                  <a:srgbClr val="FF0000"/>
                </a:solidFill>
              </a:rPr>
              <a:t>345645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60" name="Line 33"/>
          <p:cNvSpPr>
            <a:spLocks noChangeShapeType="1"/>
          </p:cNvSpPr>
          <p:nvPr/>
        </p:nvSpPr>
        <p:spPr bwMode="auto">
          <a:xfrm flipH="1" flipV="1">
            <a:off x="7192164" y="4365104"/>
            <a:ext cx="0" cy="93610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61" name="Line 33"/>
          <p:cNvSpPr>
            <a:spLocks noChangeShapeType="1"/>
          </p:cNvSpPr>
          <p:nvPr/>
        </p:nvSpPr>
        <p:spPr bwMode="auto">
          <a:xfrm flipH="1" flipV="1">
            <a:off x="7264172" y="4437112"/>
            <a:ext cx="288032" cy="93610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62" name="Oval 66"/>
          <p:cNvSpPr>
            <a:spLocks noChangeArrowheads="1"/>
          </p:cNvSpPr>
          <p:nvPr/>
        </p:nvSpPr>
        <p:spPr bwMode="auto">
          <a:xfrm>
            <a:off x="7155904" y="4293096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3" name="Oval 37"/>
          <p:cNvSpPr>
            <a:spLocks noChangeArrowheads="1"/>
          </p:cNvSpPr>
          <p:nvPr/>
        </p:nvSpPr>
        <p:spPr bwMode="auto">
          <a:xfrm>
            <a:off x="7120156" y="4797152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4" name="Oval 37"/>
          <p:cNvSpPr>
            <a:spLocks noChangeArrowheads="1"/>
          </p:cNvSpPr>
          <p:nvPr/>
        </p:nvSpPr>
        <p:spPr bwMode="auto">
          <a:xfrm>
            <a:off x="7120156" y="5292824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5" name="Oval 37"/>
          <p:cNvSpPr>
            <a:spLocks noChangeArrowheads="1"/>
          </p:cNvSpPr>
          <p:nvPr/>
        </p:nvSpPr>
        <p:spPr bwMode="auto">
          <a:xfrm>
            <a:off x="7480196" y="5292824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6" name="Oval 37"/>
          <p:cNvSpPr>
            <a:spLocks noChangeArrowheads="1"/>
          </p:cNvSpPr>
          <p:nvPr/>
        </p:nvSpPr>
        <p:spPr bwMode="auto">
          <a:xfrm>
            <a:off x="7336180" y="4797152"/>
            <a:ext cx="152400" cy="152400"/>
          </a:xfrm>
          <a:prstGeom prst="ellipse">
            <a:avLst/>
          </a:prstGeom>
          <a:solidFill>
            <a:srgbClr val="CC99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7827862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MS UI Gothic" pitchFamily="50" charset="-128"/>
              </a:rPr>
              <a:t>Pseudo Code</a:t>
            </a:r>
            <a:endParaRPr lang="en-US" altLang="ja-JP" sz="3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ea typeface="MS UI Gothic" pitchFamily="50" charset="-128"/>
            </a:endParaRPr>
          </a:p>
        </p:txBody>
      </p:sp>
      <p:sp>
        <p:nvSpPr>
          <p:cNvPr id="85" name="Text Box 47"/>
          <p:cNvSpPr txBox="1">
            <a:spLocks noChangeArrowheads="1"/>
          </p:cNvSpPr>
          <p:nvPr/>
        </p:nvSpPr>
        <p:spPr bwMode="auto">
          <a:xfrm>
            <a:off x="323528" y="5766355"/>
            <a:ext cx="8496944" cy="830997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en-US" altLang="ja-JP" sz="2400" dirty="0" smtClean="0"/>
              <a:t>The inside of the for loop takes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O(1) </a:t>
            </a:r>
            <a:r>
              <a:rPr lang="en-US" altLang="ja-JP" sz="2400" dirty="0" smtClean="0"/>
              <a:t>time, thus the time complexity is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O(1) </a:t>
            </a:r>
            <a:r>
              <a:rPr lang="en-US" altLang="ja-JP" sz="2400" dirty="0" smtClean="0"/>
              <a:t>for each       (output by difference from the previous)</a:t>
            </a:r>
          </a:p>
        </p:txBody>
      </p:sp>
      <p:sp>
        <p:nvSpPr>
          <p:cNvPr id="86" name="Rectangle 3"/>
          <p:cNvSpPr txBox="1">
            <a:spLocks noChangeArrowheads="1"/>
          </p:cNvSpPr>
          <p:nvPr/>
        </p:nvSpPr>
        <p:spPr bwMode="auto">
          <a:xfrm>
            <a:off x="467544" y="1124744"/>
            <a:ext cx="8172400" cy="4464496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0"/>
          </a:gradFill>
          <a:ln w="19050">
            <a:solidFill>
              <a:srgbClr val="990033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err="1" smtClean="0">
                <a:solidFill>
                  <a:srgbClr val="006600"/>
                </a:solidFill>
              </a:rPr>
              <a:t>EnumRootedTree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dirty="0" smtClean="0"/>
              <a:t>(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T, x</a:t>
            </a:r>
            <a:r>
              <a:rPr lang="en-US" altLang="ja-JP" sz="2400" dirty="0" smtClean="0"/>
              <a:t>)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</a:p>
          <a:p>
            <a:pPr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1.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="1" dirty="0" smtClean="0"/>
              <a:t> output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T</a:t>
            </a:r>
          </a:p>
          <a:p>
            <a:pPr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2.  </a:t>
            </a:r>
            <a:r>
              <a:rPr lang="en-US" altLang="ja-JP" sz="2400" b="1" dirty="0" smtClean="0"/>
              <a:t>if </a:t>
            </a:r>
            <a:r>
              <a:rPr lang="en-US" altLang="ja-JP" sz="2400" dirty="0" smtClean="0"/>
              <a:t>size of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T = k </a:t>
            </a:r>
            <a:r>
              <a:rPr lang="en-US" altLang="ja-JP" sz="2400" b="1" dirty="0" smtClean="0"/>
              <a:t>then return</a:t>
            </a:r>
            <a:endParaRPr lang="en-US" altLang="ja-JP" sz="2400" b="1" dirty="0" smtClean="0">
              <a:solidFill>
                <a:schemeClr val="accent2"/>
              </a:solidFill>
            </a:endParaRPr>
          </a:p>
          <a:p>
            <a:pPr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3. </a:t>
            </a:r>
            <a:r>
              <a:rPr lang="en-US" altLang="ja-JP" sz="2400" dirty="0" smtClean="0"/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y := </a:t>
            </a:r>
            <a:r>
              <a:rPr lang="en-US" altLang="ja-JP" sz="2400" dirty="0" smtClean="0"/>
              <a:t>the vertex next to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x </a:t>
            </a:r>
            <a:r>
              <a:rPr lang="en-US" altLang="ja-JP" sz="2400" dirty="0" smtClean="0"/>
              <a:t>in the depth sequence</a:t>
            </a:r>
          </a:p>
          <a:p>
            <a:pPr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4.  </a:t>
            </a:r>
            <a:r>
              <a:rPr lang="en-US" altLang="ja-JP" sz="2400" b="1" dirty="0" smtClean="0"/>
              <a:t>for </a:t>
            </a:r>
            <a:r>
              <a:rPr lang="en-US" altLang="ja-JP" sz="2400" dirty="0" smtClean="0"/>
              <a:t>each</a:t>
            </a:r>
            <a:r>
              <a:rPr lang="en-US" altLang="ja-JP" sz="2400" b="1" dirty="0" smtClean="0"/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v </a:t>
            </a:r>
            <a:r>
              <a:rPr lang="en-US" altLang="ja-JP" sz="2400" dirty="0" smtClean="0"/>
              <a:t>in right most path, in increasing order of the depth</a:t>
            </a:r>
          </a:p>
          <a:p>
            <a:pPr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5.    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c := </a:t>
            </a:r>
            <a:r>
              <a:rPr lang="en-US" altLang="ja-JP" sz="2400" dirty="0" smtClean="0"/>
              <a:t>the rightmost child of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v</a:t>
            </a:r>
            <a:endParaRPr lang="en-US" altLang="ja-JP" sz="2400" dirty="0" smtClean="0"/>
          </a:p>
          <a:p>
            <a:pPr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6.     </a:t>
            </a:r>
            <a:r>
              <a:rPr lang="en-US" altLang="ja-JP" sz="2400" dirty="0" smtClean="0"/>
              <a:t>add a rightmost child to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v</a:t>
            </a:r>
          </a:p>
          <a:p>
            <a:pPr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7.     </a:t>
            </a:r>
            <a:r>
              <a:rPr lang="en-US" altLang="ja-JP" sz="2400" b="1" dirty="0" smtClean="0"/>
              <a:t>if </a:t>
            </a:r>
            <a:r>
              <a:rPr lang="en-US" altLang="ja-JP" sz="2400" dirty="0" smtClean="0"/>
              <a:t>depth of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 v = </a:t>
            </a:r>
            <a:r>
              <a:rPr lang="en-US" altLang="ja-JP" sz="2400" dirty="0" smtClean="0"/>
              <a:t>depth of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 y</a:t>
            </a:r>
            <a:r>
              <a:rPr lang="en-US" altLang="ja-JP" sz="2400" b="1" dirty="0" smtClean="0"/>
              <a:t> then</a:t>
            </a:r>
          </a:p>
          <a:p>
            <a:pPr>
              <a:defRPr/>
            </a:pPr>
            <a:r>
              <a:rPr lang="en-US" altLang="ja-JP" sz="2400" b="1" dirty="0" smtClean="0"/>
              <a:t>                    call </a:t>
            </a:r>
            <a:r>
              <a:rPr lang="en-US" altLang="ja-JP" sz="2400" b="1" dirty="0" err="1" smtClean="0">
                <a:solidFill>
                  <a:srgbClr val="006600"/>
                </a:solidFill>
              </a:rPr>
              <a:t>EnumRootedTree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dirty="0" smtClean="0"/>
              <a:t>(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T, y</a:t>
            </a:r>
            <a:r>
              <a:rPr lang="en-US" altLang="ja-JP" sz="2400" dirty="0" smtClean="0"/>
              <a:t>); </a:t>
            </a:r>
            <a:r>
              <a:rPr lang="en-US" altLang="ja-JP" sz="2400" b="1" dirty="0" smtClean="0"/>
              <a:t>break</a:t>
            </a:r>
          </a:p>
          <a:p>
            <a:pPr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8.    </a:t>
            </a:r>
            <a:r>
              <a:rPr lang="en-US" altLang="ja-JP" sz="2400" b="1" dirty="0" smtClean="0"/>
              <a:t> call </a:t>
            </a:r>
            <a:r>
              <a:rPr lang="en-US" altLang="ja-JP" sz="2400" b="1" dirty="0" err="1" smtClean="0">
                <a:solidFill>
                  <a:srgbClr val="006600"/>
                </a:solidFill>
              </a:rPr>
              <a:t>EnumRootedTree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dirty="0" smtClean="0"/>
              <a:t>(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T, c</a:t>
            </a:r>
            <a:r>
              <a:rPr lang="en-US" altLang="ja-JP" sz="2400" dirty="0" smtClean="0"/>
              <a:t>)</a:t>
            </a:r>
          </a:p>
          <a:p>
            <a:pPr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9.     </a:t>
            </a:r>
            <a:r>
              <a:rPr lang="en-US" altLang="ja-JP" sz="2400" dirty="0" smtClean="0"/>
              <a:t>remove the rightmost child of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v </a:t>
            </a:r>
          </a:p>
          <a:p>
            <a:pPr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10. </a:t>
            </a:r>
            <a:r>
              <a:rPr lang="en-US" altLang="ja-JP" sz="2400" b="1" dirty="0" smtClean="0"/>
              <a:t>end for</a:t>
            </a:r>
          </a:p>
        </p:txBody>
      </p:sp>
    </p:spTree>
    <p:extLst>
      <p:ext uri="{BB962C8B-B14F-4D97-AF65-F5344CB8AC3E}">
        <p14:creationId xmlns:p14="http://schemas.microsoft.com/office/powerpoint/2010/main" val="25583400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92150"/>
            <a:ext cx="9144000" cy="180022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Basic Algorithms</a:t>
            </a:r>
            <a:endParaRPr lang="ja-JP" altLang="en-US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94721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0" name="Line 2"/>
          <p:cNvSpPr>
            <a:spLocks noChangeShapeType="1"/>
          </p:cNvSpPr>
          <p:nvPr/>
        </p:nvSpPr>
        <p:spPr bwMode="auto">
          <a:xfrm flipV="1">
            <a:off x="3048000" y="4724400"/>
            <a:ext cx="457200" cy="1295400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63171" name="Line 3"/>
          <p:cNvSpPr>
            <a:spLocks noChangeShapeType="1"/>
          </p:cNvSpPr>
          <p:nvPr/>
        </p:nvSpPr>
        <p:spPr bwMode="auto">
          <a:xfrm flipV="1">
            <a:off x="5867400" y="4724400"/>
            <a:ext cx="76200" cy="1295400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63172" name="Line 4"/>
          <p:cNvSpPr>
            <a:spLocks noChangeShapeType="1"/>
          </p:cNvSpPr>
          <p:nvPr/>
        </p:nvSpPr>
        <p:spPr bwMode="auto">
          <a:xfrm flipH="1" flipV="1">
            <a:off x="8077200" y="4572000"/>
            <a:ext cx="152400" cy="1143000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63173" name="Line 5"/>
          <p:cNvSpPr>
            <a:spLocks noChangeShapeType="1"/>
          </p:cNvSpPr>
          <p:nvPr/>
        </p:nvSpPr>
        <p:spPr bwMode="auto">
          <a:xfrm flipV="1">
            <a:off x="762000" y="4572000"/>
            <a:ext cx="304800" cy="1219200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63174" name="Rectangle 6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Other Family Tree: Floor Plan</a:t>
            </a:r>
            <a:endParaRPr lang="ja-JP" altLang="en-US" sz="24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63175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228600" y="1295400"/>
            <a:ext cx="3505200" cy="1054100"/>
          </a:xfrm>
        </p:spPr>
        <p:txBody>
          <a:bodyPr/>
          <a:lstStyle/>
          <a:p>
            <a:pPr algn="l"/>
            <a:r>
              <a:rPr lang="en-US" altLang="ja-JP" sz="2400" b="1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Parent: </a:t>
            </a:r>
            <a:r>
              <a:rPr lang="en-US" altLang="ja-JP" sz="2400"/>
              <a:t>shrink the most left-upper room by sliding</a:t>
            </a:r>
          </a:p>
        </p:txBody>
      </p:sp>
      <p:sp>
        <p:nvSpPr>
          <p:cNvPr id="263176" name="Rectangle 8"/>
          <p:cNvSpPr>
            <a:spLocks noChangeArrowheads="1"/>
          </p:cNvSpPr>
          <p:nvPr/>
        </p:nvSpPr>
        <p:spPr bwMode="auto">
          <a:xfrm>
            <a:off x="5410200" y="1524000"/>
            <a:ext cx="838200" cy="838200"/>
          </a:xfrm>
          <a:prstGeom prst="rect">
            <a:avLst/>
          </a:prstGeom>
          <a:solidFill>
            <a:srgbClr val="CCFFFF">
              <a:alpha val="50000"/>
            </a:srgbClr>
          </a:solidFill>
          <a:ln w="381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263177" name="Rectangle 9"/>
          <p:cNvSpPr>
            <a:spLocks noChangeArrowheads="1"/>
          </p:cNvSpPr>
          <p:nvPr/>
        </p:nvSpPr>
        <p:spPr bwMode="auto">
          <a:xfrm>
            <a:off x="3810000" y="2743200"/>
            <a:ext cx="762000" cy="762000"/>
          </a:xfrm>
          <a:prstGeom prst="rect">
            <a:avLst/>
          </a:prstGeom>
          <a:solidFill>
            <a:srgbClr val="CCFFFF">
              <a:alpha val="50000"/>
            </a:srgbClr>
          </a:solidFill>
          <a:ln w="381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263178" name="Line 10"/>
          <p:cNvSpPr>
            <a:spLocks noChangeShapeType="1"/>
          </p:cNvSpPr>
          <p:nvPr/>
        </p:nvSpPr>
        <p:spPr bwMode="auto">
          <a:xfrm>
            <a:off x="3810000" y="3124200"/>
            <a:ext cx="7620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63179" name="Rectangle 11"/>
          <p:cNvSpPr>
            <a:spLocks noChangeArrowheads="1"/>
          </p:cNvSpPr>
          <p:nvPr/>
        </p:nvSpPr>
        <p:spPr bwMode="auto">
          <a:xfrm>
            <a:off x="6248400" y="2743200"/>
            <a:ext cx="762000" cy="762000"/>
          </a:xfrm>
          <a:prstGeom prst="rect">
            <a:avLst/>
          </a:prstGeom>
          <a:solidFill>
            <a:srgbClr val="CCFFFF">
              <a:alpha val="50000"/>
            </a:srgbClr>
          </a:solidFill>
          <a:ln w="381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263180" name="Line 12"/>
          <p:cNvSpPr>
            <a:spLocks noChangeShapeType="1"/>
          </p:cNvSpPr>
          <p:nvPr/>
        </p:nvSpPr>
        <p:spPr bwMode="auto">
          <a:xfrm>
            <a:off x="6629400" y="2743200"/>
            <a:ext cx="0" cy="7620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63181" name="Rectangle 13"/>
          <p:cNvSpPr>
            <a:spLocks noChangeArrowheads="1"/>
          </p:cNvSpPr>
          <p:nvPr/>
        </p:nvSpPr>
        <p:spPr bwMode="auto">
          <a:xfrm>
            <a:off x="914400" y="3733800"/>
            <a:ext cx="762000" cy="762000"/>
          </a:xfrm>
          <a:prstGeom prst="rect">
            <a:avLst/>
          </a:prstGeom>
          <a:solidFill>
            <a:srgbClr val="CCFFFF">
              <a:alpha val="50000"/>
            </a:srgbClr>
          </a:solidFill>
          <a:ln w="381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263182" name="Line 14"/>
          <p:cNvSpPr>
            <a:spLocks noChangeShapeType="1"/>
          </p:cNvSpPr>
          <p:nvPr/>
        </p:nvSpPr>
        <p:spPr bwMode="auto">
          <a:xfrm>
            <a:off x="1295400" y="4114800"/>
            <a:ext cx="3810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63183" name="Line 15"/>
          <p:cNvSpPr>
            <a:spLocks noChangeShapeType="1"/>
          </p:cNvSpPr>
          <p:nvPr/>
        </p:nvSpPr>
        <p:spPr bwMode="auto">
          <a:xfrm>
            <a:off x="1295400" y="3733800"/>
            <a:ext cx="0" cy="7620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63184" name="Rectangle 16"/>
          <p:cNvSpPr>
            <a:spLocks noChangeArrowheads="1"/>
          </p:cNvSpPr>
          <p:nvPr/>
        </p:nvSpPr>
        <p:spPr bwMode="auto">
          <a:xfrm>
            <a:off x="5410200" y="3886200"/>
            <a:ext cx="762000" cy="762000"/>
          </a:xfrm>
          <a:prstGeom prst="rect">
            <a:avLst/>
          </a:prstGeom>
          <a:solidFill>
            <a:srgbClr val="CCFFFF">
              <a:alpha val="50000"/>
            </a:srgbClr>
          </a:solidFill>
          <a:ln w="381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263185" name="Line 17"/>
          <p:cNvSpPr>
            <a:spLocks noChangeShapeType="1"/>
          </p:cNvSpPr>
          <p:nvPr/>
        </p:nvSpPr>
        <p:spPr bwMode="auto">
          <a:xfrm>
            <a:off x="5791200" y="4191000"/>
            <a:ext cx="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63186" name="Line 18"/>
          <p:cNvSpPr>
            <a:spLocks noChangeShapeType="1"/>
          </p:cNvSpPr>
          <p:nvPr/>
        </p:nvSpPr>
        <p:spPr bwMode="auto">
          <a:xfrm flipH="1">
            <a:off x="5410200" y="4191000"/>
            <a:ext cx="7620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63187" name="Rectangle 19"/>
          <p:cNvSpPr>
            <a:spLocks noChangeArrowheads="1"/>
          </p:cNvSpPr>
          <p:nvPr/>
        </p:nvSpPr>
        <p:spPr bwMode="auto">
          <a:xfrm>
            <a:off x="3352800" y="3886200"/>
            <a:ext cx="762000" cy="762000"/>
          </a:xfrm>
          <a:prstGeom prst="rect">
            <a:avLst/>
          </a:prstGeom>
          <a:solidFill>
            <a:srgbClr val="CCFFFF">
              <a:alpha val="50000"/>
            </a:srgbClr>
          </a:solidFill>
          <a:ln w="381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263188" name="Line 20"/>
          <p:cNvSpPr>
            <a:spLocks noChangeShapeType="1"/>
          </p:cNvSpPr>
          <p:nvPr/>
        </p:nvSpPr>
        <p:spPr bwMode="auto">
          <a:xfrm>
            <a:off x="3352800" y="4343400"/>
            <a:ext cx="7620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63189" name="Line 21"/>
          <p:cNvSpPr>
            <a:spLocks noChangeShapeType="1"/>
          </p:cNvSpPr>
          <p:nvPr/>
        </p:nvSpPr>
        <p:spPr bwMode="auto">
          <a:xfrm>
            <a:off x="3352800" y="4114800"/>
            <a:ext cx="7620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63190" name="Rectangle 22"/>
          <p:cNvSpPr>
            <a:spLocks noChangeArrowheads="1"/>
          </p:cNvSpPr>
          <p:nvPr/>
        </p:nvSpPr>
        <p:spPr bwMode="auto">
          <a:xfrm>
            <a:off x="7391400" y="3733800"/>
            <a:ext cx="762000" cy="762000"/>
          </a:xfrm>
          <a:prstGeom prst="rect">
            <a:avLst/>
          </a:prstGeom>
          <a:solidFill>
            <a:srgbClr val="CCFFFF">
              <a:alpha val="50000"/>
            </a:srgbClr>
          </a:solidFill>
          <a:ln w="381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263191" name="Line 23"/>
          <p:cNvSpPr>
            <a:spLocks noChangeShapeType="1"/>
          </p:cNvSpPr>
          <p:nvPr/>
        </p:nvSpPr>
        <p:spPr bwMode="auto">
          <a:xfrm>
            <a:off x="7696200" y="3733800"/>
            <a:ext cx="0" cy="7620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63192" name="Line 24"/>
          <p:cNvSpPr>
            <a:spLocks noChangeShapeType="1"/>
          </p:cNvSpPr>
          <p:nvPr/>
        </p:nvSpPr>
        <p:spPr bwMode="auto">
          <a:xfrm>
            <a:off x="7924800" y="3733800"/>
            <a:ext cx="0" cy="7620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63193" name="Line 25"/>
          <p:cNvSpPr>
            <a:spLocks noChangeShapeType="1"/>
          </p:cNvSpPr>
          <p:nvPr/>
        </p:nvSpPr>
        <p:spPr bwMode="auto">
          <a:xfrm flipV="1">
            <a:off x="1752600" y="3200400"/>
            <a:ext cx="1981200" cy="609600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63194" name="Rectangle 26"/>
          <p:cNvSpPr>
            <a:spLocks noChangeArrowheads="1"/>
          </p:cNvSpPr>
          <p:nvPr/>
        </p:nvSpPr>
        <p:spPr bwMode="auto">
          <a:xfrm>
            <a:off x="3810000" y="2743200"/>
            <a:ext cx="762000" cy="381000"/>
          </a:xfrm>
          <a:prstGeom prst="rect">
            <a:avLst/>
          </a:prstGeom>
          <a:solidFill>
            <a:srgbClr val="FF9900">
              <a:alpha val="50000"/>
            </a:srgbClr>
          </a:solidFill>
          <a:ln w="381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263195" name="Rectangle 27"/>
          <p:cNvSpPr>
            <a:spLocks noChangeArrowheads="1"/>
          </p:cNvSpPr>
          <p:nvPr/>
        </p:nvSpPr>
        <p:spPr bwMode="auto">
          <a:xfrm>
            <a:off x="914400" y="3733800"/>
            <a:ext cx="381000" cy="762000"/>
          </a:xfrm>
          <a:prstGeom prst="rect">
            <a:avLst/>
          </a:prstGeom>
          <a:solidFill>
            <a:srgbClr val="FF9900">
              <a:alpha val="50000"/>
            </a:srgbClr>
          </a:solidFill>
          <a:ln w="381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ja-JP" altLang="en-US"/>
          </a:p>
        </p:txBody>
      </p:sp>
      <p:grpSp>
        <p:nvGrpSpPr>
          <p:cNvPr id="2" name="Group 28"/>
          <p:cNvGrpSpPr>
            <a:grpSpLocks/>
          </p:cNvGrpSpPr>
          <p:nvPr/>
        </p:nvGrpSpPr>
        <p:grpSpPr bwMode="auto">
          <a:xfrm>
            <a:off x="152400" y="4953000"/>
            <a:ext cx="609600" cy="609600"/>
            <a:chOff x="96" y="3024"/>
            <a:chExt cx="480" cy="480"/>
          </a:xfrm>
        </p:grpSpPr>
        <p:grpSp>
          <p:nvGrpSpPr>
            <p:cNvPr id="3" name="Group 29"/>
            <p:cNvGrpSpPr>
              <a:grpSpLocks/>
            </p:cNvGrpSpPr>
            <p:nvPr/>
          </p:nvGrpSpPr>
          <p:grpSpPr bwMode="auto">
            <a:xfrm>
              <a:off x="96" y="3024"/>
              <a:ext cx="480" cy="480"/>
              <a:chOff x="96" y="3024"/>
              <a:chExt cx="480" cy="480"/>
            </a:xfrm>
          </p:grpSpPr>
          <p:sp>
            <p:nvSpPr>
              <p:cNvPr id="263198" name="Rectangle 30"/>
              <p:cNvSpPr>
                <a:spLocks noChangeArrowheads="1"/>
              </p:cNvSpPr>
              <p:nvPr/>
            </p:nvSpPr>
            <p:spPr bwMode="auto">
              <a:xfrm>
                <a:off x="96" y="3024"/>
                <a:ext cx="480" cy="480"/>
              </a:xfrm>
              <a:prstGeom prst="rect">
                <a:avLst/>
              </a:prstGeom>
              <a:solidFill>
                <a:srgbClr val="CCFFFF">
                  <a:alpha val="50000"/>
                </a:srgbClr>
              </a:solidFill>
              <a:ln w="38100">
                <a:solidFill>
                  <a:schemeClr val="accent2"/>
                </a:solidFill>
                <a:miter lim="800000"/>
                <a:headEnd/>
                <a:tailEnd/>
              </a:ln>
              <a:effectLst/>
            </p:spPr>
            <p:txBody>
              <a:bodyPr lIns="90000" tIns="46800" rIns="90000" bIns="46800" anchor="ctr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263199" name="Line 31"/>
              <p:cNvSpPr>
                <a:spLocks noChangeShapeType="1"/>
              </p:cNvSpPr>
              <p:nvPr/>
            </p:nvSpPr>
            <p:spPr bwMode="auto">
              <a:xfrm>
                <a:off x="336" y="3264"/>
                <a:ext cx="240" cy="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263200" name="Line 32"/>
              <p:cNvSpPr>
                <a:spLocks noChangeShapeType="1"/>
              </p:cNvSpPr>
              <p:nvPr/>
            </p:nvSpPr>
            <p:spPr bwMode="auto">
              <a:xfrm>
                <a:off x="336" y="3024"/>
                <a:ext cx="0" cy="48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263201" name="Line 33"/>
              <p:cNvSpPr>
                <a:spLocks noChangeShapeType="1"/>
              </p:cNvSpPr>
              <p:nvPr/>
            </p:nvSpPr>
            <p:spPr bwMode="auto">
              <a:xfrm>
                <a:off x="96" y="3168"/>
                <a:ext cx="240" cy="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</p:grpSp>
        <p:sp>
          <p:nvSpPr>
            <p:cNvPr id="263202" name="Rectangle 34"/>
            <p:cNvSpPr>
              <a:spLocks noChangeArrowheads="1"/>
            </p:cNvSpPr>
            <p:nvPr/>
          </p:nvSpPr>
          <p:spPr bwMode="auto">
            <a:xfrm>
              <a:off x="96" y="3024"/>
              <a:ext cx="240" cy="144"/>
            </a:xfrm>
            <a:prstGeom prst="rect">
              <a:avLst/>
            </a:prstGeom>
            <a:solidFill>
              <a:srgbClr val="FF9900">
                <a:alpha val="50000"/>
              </a:srgbClr>
            </a:solidFill>
            <a:ln w="38100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 anchor="ctr">
              <a:spAutoFit/>
            </a:bodyPr>
            <a:lstStyle/>
            <a:p>
              <a:endParaRPr lang="ja-JP" altLang="en-US"/>
            </a:p>
          </p:txBody>
        </p:sp>
      </p:grpSp>
      <p:grpSp>
        <p:nvGrpSpPr>
          <p:cNvPr id="4" name="Group 35"/>
          <p:cNvGrpSpPr>
            <a:grpSpLocks/>
          </p:cNvGrpSpPr>
          <p:nvPr/>
        </p:nvGrpSpPr>
        <p:grpSpPr bwMode="auto">
          <a:xfrm>
            <a:off x="6781800" y="4953000"/>
            <a:ext cx="609600" cy="609600"/>
            <a:chOff x="4272" y="3072"/>
            <a:chExt cx="480" cy="480"/>
          </a:xfrm>
        </p:grpSpPr>
        <p:grpSp>
          <p:nvGrpSpPr>
            <p:cNvPr id="5" name="Group 36"/>
            <p:cNvGrpSpPr>
              <a:grpSpLocks/>
            </p:cNvGrpSpPr>
            <p:nvPr/>
          </p:nvGrpSpPr>
          <p:grpSpPr bwMode="auto">
            <a:xfrm>
              <a:off x="4272" y="3072"/>
              <a:ext cx="480" cy="480"/>
              <a:chOff x="4656" y="3744"/>
              <a:chExt cx="480" cy="480"/>
            </a:xfrm>
          </p:grpSpPr>
          <p:sp>
            <p:nvSpPr>
              <p:cNvPr id="263205" name="Rectangle 37"/>
              <p:cNvSpPr>
                <a:spLocks noChangeArrowheads="1"/>
              </p:cNvSpPr>
              <p:nvPr/>
            </p:nvSpPr>
            <p:spPr bwMode="auto">
              <a:xfrm>
                <a:off x="4656" y="3744"/>
                <a:ext cx="480" cy="480"/>
              </a:xfrm>
              <a:prstGeom prst="rect">
                <a:avLst/>
              </a:prstGeom>
              <a:solidFill>
                <a:srgbClr val="CCFFFF">
                  <a:alpha val="50000"/>
                </a:srgbClr>
              </a:solidFill>
              <a:ln w="38100">
                <a:solidFill>
                  <a:schemeClr val="accent2"/>
                </a:solidFill>
                <a:miter lim="800000"/>
                <a:headEnd/>
                <a:tailEnd/>
              </a:ln>
              <a:effectLst/>
            </p:spPr>
            <p:txBody>
              <a:bodyPr lIns="90000" tIns="46800" rIns="90000" bIns="46800" anchor="ctr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263206" name="Line 38"/>
              <p:cNvSpPr>
                <a:spLocks noChangeShapeType="1"/>
              </p:cNvSpPr>
              <p:nvPr/>
            </p:nvSpPr>
            <p:spPr bwMode="auto">
              <a:xfrm>
                <a:off x="4848" y="3744"/>
                <a:ext cx="0" cy="48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263207" name="Line 39"/>
              <p:cNvSpPr>
                <a:spLocks noChangeShapeType="1"/>
              </p:cNvSpPr>
              <p:nvPr/>
            </p:nvSpPr>
            <p:spPr bwMode="auto">
              <a:xfrm>
                <a:off x="4992" y="3744"/>
                <a:ext cx="0" cy="48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263208" name="Line 40"/>
              <p:cNvSpPr>
                <a:spLocks noChangeShapeType="1"/>
              </p:cNvSpPr>
              <p:nvPr/>
            </p:nvSpPr>
            <p:spPr bwMode="auto">
              <a:xfrm flipH="1">
                <a:off x="4656" y="3984"/>
                <a:ext cx="192" cy="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</p:grpSp>
        <p:sp>
          <p:nvSpPr>
            <p:cNvPr id="263209" name="Rectangle 41"/>
            <p:cNvSpPr>
              <a:spLocks noChangeArrowheads="1"/>
            </p:cNvSpPr>
            <p:nvPr/>
          </p:nvSpPr>
          <p:spPr bwMode="auto">
            <a:xfrm>
              <a:off x="4272" y="3072"/>
              <a:ext cx="192" cy="240"/>
            </a:xfrm>
            <a:prstGeom prst="rect">
              <a:avLst/>
            </a:prstGeom>
            <a:solidFill>
              <a:srgbClr val="FF9900">
                <a:alpha val="50000"/>
              </a:srgbClr>
            </a:solidFill>
            <a:ln w="38100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 anchor="ctr">
              <a:spAutoFit/>
            </a:bodyPr>
            <a:lstStyle/>
            <a:p>
              <a:endParaRPr lang="ja-JP" altLang="en-US"/>
            </a:p>
          </p:txBody>
        </p:sp>
      </p:grpSp>
      <p:grpSp>
        <p:nvGrpSpPr>
          <p:cNvPr id="6" name="Group 42"/>
          <p:cNvGrpSpPr>
            <a:grpSpLocks/>
          </p:cNvGrpSpPr>
          <p:nvPr/>
        </p:nvGrpSpPr>
        <p:grpSpPr bwMode="auto">
          <a:xfrm>
            <a:off x="4800600" y="6096000"/>
            <a:ext cx="609600" cy="609600"/>
            <a:chOff x="3024" y="3744"/>
            <a:chExt cx="480" cy="480"/>
          </a:xfrm>
        </p:grpSpPr>
        <p:grpSp>
          <p:nvGrpSpPr>
            <p:cNvPr id="7" name="Group 43"/>
            <p:cNvGrpSpPr>
              <a:grpSpLocks/>
            </p:cNvGrpSpPr>
            <p:nvPr/>
          </p:nvGrpSpPr>
          <p:grpSpPr bwMode="auto">
            <a:xfrm>
              <a:off x="3024" y="3744"/>
              <a:ext cx="480" cy="480"/>
              <a:chOff x="4032" y="3312"/>
              <a:chExt cx="480" cy="480"/>
            </a:xfrm>
          </p:grpSpPr>
          <p:sp>
            <p:nvSpPr>
              <p:cNvPr id="263212" name="Rectangle 44"/>
              <p:cNvSpPr>
                <a:spLocks noChangeArrowheads="1"/>
              </p:cNvSpPr>
              <p:nvPr/>
            </p:nvSpPr>
            <p:spPr bwMode="auto">
              <a:xfrm>
                <a:off x="4032" y="3312"/>
                <a:ext cx="480" cy="480"/>
              </a:xfrm>
              <a:prstGeom prst="rect">
                <a:avLst/>
              </a:prstGeom>
              <a:solidFill>
                <a:srgbClr val="CCFFFF">
                  <a:alpha val="50000"/>
                </a:srgbClr>
              </a:solidFill>
              <a:ln w="38100">
                <a:solidFill>
                  <a:schemeClr val="accent2"/>
                </a:solidFill>
                <a:miter lim="800000"/>
                <a:headEnd/>
                <a:tailEnd/>
              </a:ln>
              <a:effectLst/>
            </p:spPr>
            <p:txBody>
              <a:bodyPr lIns="90000" tIns="46800" rIns="90000" bIns="46800" anchor="ctr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263213" name="Line 45"/>
              <p:cNvSpPr>
                <a:spLocks noChangeShapeType="1"/>
              </p:cNvSpPr>
              <p:nvPr/>
            </p:nvSpPr>
            <p:spPr bwMode="auto">
              <a:xfrm>
                <a:off x="4320" y="3504"/>
                <a:ext cx="0" cy="288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263214" name="Line 46"/>
              <p:cNvSpPr>
                <a:spLocks noChangeShapeType="1"/>
              </p:cNvSpPr>
              <p:nvPr/>
            </p:nvSpPr>
            <p:spPr bwMode="auto">
              <a:xfrm flipH="1">
                <a:off x="4032" y="3504"/>
                <a:ext cx="480" cy="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263215" name="Line 47"/>
              <p:cNvSpPr>
                <a:spLocks noChangeShapeType="1"/>
              </p:cNvSpPr>
              <p:nvPr/>
            </p:nvSpPr>
            <p:spPr bwMode="auto">
              <a:xfrm>
                <a:off x="4176" y="3312"/>
                <a:ext cx="0" cy="192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</p:grpSp>
        <p:sp>
          <p:nvSpPr>
            <p:cNvPr id="263216" name="Rectangle 48"/>
            <p:cNvSpPr>
              <a:spLocks noChangeArrowheads="1"/>
            </p:cNvSpPr>
            <p:nvPr/>
          </p:nvSpPr>
          <p:spPr bwMode="auto">
            <a:xfrm>
              <a:off x="3024" y="3744"/>
              <a:ext cx="144" cy="192"/>
            </a:xfrm>
            <a:prstGeom prst="rect">
              <a:avLst/>
            </a:prstGeom>
            <a:solidFill>
              <a:srgbClr val="FF9900">
                <a:alpha val="50000"/>
              </a:srgbClr>
            </a:solidFill>
            <a:ln w="38100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 anchor="ctr">
              <a:spAutoFit/>
            </a:bodyPr>
            <a:lstStyle/>
            <a:p>
              <a:endParaRPr lang="ja-JP" altLang="en-US"/>
            </a:p>
          </p:txBody>
        </p:sp>
      </p:grpSp>
      <p:grpSp>
        <p:nvGrpSpPr>
          <p:cNvPr id="8" name="Group 49"/>
          <p:cNvGrpSpPr>
            <a:grpSpLocks/>
          </p:cNvGrpSpPr>
          <p:nvPr/>
        </p:nvGrpSpPr>
        <p:grpSpPr bwMode="auto">
          <a:xfrm>
            <a:off x="3124200" y="5257800"/>
            <a:ext cx="609600" cy="609600"/>
            <a:chOff x="1968" y="3216"/>
            <a:chExt cx="480" cy="480"/>
          </a:xfrm>
        </p:grpSpPr>
        <p:grpSp>
          <p:nvGrpSpPr>
            <p:cNvPr id="9" name="Group 50"/>
            <p:cNvGrpSpPr>
              <a:grpSpLocks/>
            </p:cNvGrpSpPr>
            <p:nvPr/>
          </p:nvGrpSpPr>
          <p:grpSpPr bwMode="auto">
            <a:xfrm>
              <a:off x="1968" y="3216"/>
              <a:ext cx="480" cy="480"/>
              <a:chOff x="2976" y="3312"/>
              <a:chExt cx="480" cy="480"/>
            </a:xfrm>
          </p:grpSpPr>
          <p:sp>
            <p:nvSpPr>
              <p:cNvPr id="263219" name="Rectangle 51"/>
              <p:cNvSpPr>
                <a:spLocks noChangeArrowheads="1"/>
              </p:cNvSpPr>
              <p:nvPr/>
            </p:nvSpPr>
            <p:spPr bwMode="auto">
              <a:xfrm>
                <a:off x="2976" y="3312"/>
                <a:ext cx="480" cy="480"/>
              </a:xfrm>
              <a:prstGeom prst="rect">
                <a:avLst/>
              </a:prstGeom>
              <a:solidFill>
                <a:srgbClr val="CCFFFF">
                  <a:alpha val="50000"/>
                </a:srgbClr>
              </a:solidFill>
              <a:ln w="38100">
                <a:solidFill>
                  <a:schemeClr val="accent2"/>
                </a:solidFill>
                <a:miter lim="800000"/>
                <a:headEnd/>
                <a:tailEnd/>
              </a:ln>
              <a:effectLst/>
            </p:spPr>
            <p:txBody>
              <a:bodyPr lIns="90000" tIns="46800" rIns="90000" bIns="46800" anchor="ctr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263220" name="Line 52"/>
              <p:cNvSpPr>
                <a:spLocks noChangeShapeType="1"/>
              </p:cNvSpPr>
              <p:nvPr/>
            </p:nvSpPr>
            <p:spPr bwMode="auto">
              <a:xfrm>
                <a:off x="2976" y="3648"/>
                <a:ext cx="480" cy="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263221" name="Line 53"/>
              <p:cNvSpPr>
                <a:spLocks noChangeShapeType="1"/>
              </p:cNvSpPr>
              <p:nvPr/>
            </p:nvSpPr>
            <p:spPr bwMode="auto">
              <a:xfrm>
                <a:off x="2976" y="3504"/>
                <a:ext cx="480" cy="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263222" name="Line 54"/>
              <p:cNvSpPr>
                <a:spLocks noChangeShapeType="1"/>
              </p:cNvSpPr>
              <p:nvPr/>
            </p:nvSpPr>
            <p:spPr bwMode="auto">
              <a:xfrm>
                <a:off x="2976" y="3408"/>
                <a:ext cx="480" cy="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</p:grpSp>
        <p:sp>
          <p:nvSpPr>
            <p:cNvPr id="263223" name="Rectangle 55"/>
            <p:cNvSpPr>
              <a:spLocks noChangeArrowheads="1"/>
            </p:cNvSpPr>
            <p:nvPr/>
          </p:nvSpPr>
          <p:spPr bwMode="auto">
            <a:xfrm>
              <a:off x="1968" y="3216"/>
              <a:ext cx="480" cy="96"/>
            </a:xfrm>
            <a:prstGeom prst="rect">
              <a:avLst/>
            </a:prstGeom>
            <a:solidFill>
              <a:srgbClr val="FF9900">
                <a:alpha val="50000"/>
              </a:srgbClr>
            </a:solidFill>
            <a:ln w="38100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 anchor="ctr">
              <a:spAutoFit/>
            </a:bodyPr>
            <a:lstStyle/>
            <a:p>
              <a:endParaRPr lang="ja-JP" altLang="en-US"/>
            </a:p>
          </p:txBody>
        </p:sp>
      </p:grpSp>
      <p:grpSp>
        <p:nvGrpSpPr>
          <p:cNvPr id="10" name="Group 56"/>
          <p:cNvGrpSpPr>
            <a:grpSpLocks/>
          </p:cNvGrpSpPr>
          <p:nvPr/>
        </p:nvGrpSpPr>
        <p:grpSpPr bwMode="auto">
          <a:xfrm>
            <a:off x="3657600" y="6096000"/>
            <a:ext cx="609600" cy="609600"/>
            <a:chOff x="2304" y="3744"/>
            <a:chExt cx="480" cy="480"/>
          </a:xfrm>
        </p:grpSpPr>
        <p:grpSp>
          <p:nvGrpSpPr>
            <p:cNvPr id="11" name="Group 57"/>
            <p:cNvGrpSpPr>
              <a:grpSpLocks/>
            </p:cNvGrpSpPr>
            <p:nvPr/>
          </p:nvGrpSpPr>
          <p:grpSpPr bwMode="auto">
            <a:xfrm>
              <a:off x="2304" y="3744"/>
              <a:ext cx="480" cy="480"/>
              <a:chOff x="4848" y="3408"/>
              <a:chExt cx="480" cy="480"/>
            </a:xfrm>
          </p:grpSpPr>
          <p:sp>
            <p:nvSpPr>
              <p:cNvPr id="263226" name="Rectangle 58"/>
              <p:cNvSpPr>
                <a:spLocks noChangeArrowheads="1"/>
              </p:cNvSpPr>
              <p:nvPr/>
            </p:nvSpPr>
            <p:spPr bwMode="auto">
              <a:xfrm>
                <a:off x="4848" y="3408"/>
                <a:ext cx="480" cy="480"/>
              </a:xfrm>
              <a:prstGeom prst="rect">
                <a:avLst/>
              </a:prstGeom>
              <a:solidFill>
                <a:srgbClr val="CCFFFF">
                  <a:alpha val="50000"/>
                </a:srgbClr>
              </a:solidFill>
              <a:ln w="38100">
                <a:solidFill>
                  <a:schemeClr val="accent2"/>
                </a:solidFill>
                <a:miter lim="800000"/>
                <a:headEnd/>
                <a:tailEnd/>
              </a:ln>
              <a:effectLst/>
            </p:spPr>
            <p:txBody>
              <a:bodyPr lIns="90000" tIns="46800" rIns="90000" bIns="46800" anchor="ctr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263227" name="Line 59"/>
              <p:cNvSpPr>
                <a:spLocks noChangeShapeType="1"/>
              </p:cNvSpPr>
              <p:nvPr/>
            </p:nvSpPr>
            <p:spPr bwMode="auto">
              <a:xfrm>
                <a:off x="5040" y="3696"/>
                <a:ext cx="288" cy="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263228" name="Line 60"/>
              <p:cNvSpPr>
                <a:spLocks noChangeShapeType="1"/>
              </p:cNvSpPr>
              <p:nvPr/>
            </p:nvSpPr>
            <p:spPr bwMode="auto">
              <a:xfrm>
                <a:off x="5040" y="3552"/>
                <a:ext cx="288" cy="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263229" name="Line 61"/>
              <p:cNvSpPr>
                <a:spLocks noChangeShapeType="1"/>
              </p:cNvSpPr>
              <p:nvPr/>
            </p:nvSpPr>
            <p:spPr bwMode="auto">
              <a:xfrm flipV="1">
                <a:off x="5040" y="3408"/>
                <a:ext cx="0" cy="48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</p:grpSp>
        <p:sp>
          <p:nvSpPr>
            <p:cNvPr id="263230" name="Rectangle 62"/>
            <p:cNvSpPr>
              <a:spLocks noChangeArrowheads="1"/>
            </p:cNvSpPr>
            <p:nvPr/>
          </p:nvSpPr>
          <p:spPr bwMode="auto">
            <a:xfrm>
              <a:off x="2304" y="3744"/>
              <a:ext cx="192" cy="480"/>
            </a:xfrm>
            <a:prstGeom prst="rect">
              <a:avLst/>
            </a:prstGeom>
            <a:solidFill>
              <a:srgbClr val="FF9900">
                <a:alpha val="50000"/>
              </a:srgbClr>
            </a:solidFill>
            <a:ln w="38100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 anchor="ctr">
              <a:spAutoFit/>
            </a:bodyPr>
            <a:lstStyle/>
            <a:p>
              <a:endParaRPr lang="ja-JP" altLang="en-US"/>
            </a:p>
          </p:txBody>
        </p:sp>
      </p:grpSp>
      <p:grpSp>
        <p:nvGrpSpPr>
          <p:cNvPr id="12" name="Group 63"/>
          <p:cNvGrpSpPr>
            <a:grpSpLocks/>
          </p:cNvGrpSpPr>
          <p:nvPr/>
        </p:nvGrpSpPr>
        <p:grpSpPr bwMode="auto">
          <a:xfrm>
            <a:off x="2895600" y="6096000"/>
            <a:ext cx="609600" cy="609600"/>
            <a:chOff x="1824" y="3744"/>
            <a:chExt cx="480" cy="480"/>
          </a:xfrm>
        </p:grpSpPr>
        <p:sp>
          <p:nvSpPr>
            <p:cNvPr id="263232" name="Rectangle 64"/>
            <p:cNvSpPr>
              <a:spLocks noChangeArrowheads="1"/>
            </p:cNvSpPr>
            <p:nvPr/>
          </p:nvSpPr>
          <p:spPr bwMode="auto">
            <a:xfrm>
              <a:off x="1824" y="3744"/>
              <a:ext cx="480" cy="480"/>
            </a:xfrm>
            <a:prstGeom prst="rect">
              <a:avLst/>
            </a:prstGeom>
            <a:solidFill>
              <a:srgbClr val="CCFFFF">
                <a:alpha val="50000"/>
              </a:srgbClr>
            </a:solidFill>
            <a:ln w="38100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263233" name="Line 65"/>
            <p:cNvSpPr>
              <a:spLocks noChangeShapeType="1"/>
            </p:cNvSpPr>
            <p:nvPr/>
          </p:nvSpPr>
          <p:spPr bwMode="auto">
            <a:xfrm>
              <a:off x="1824" y="4032"/>
              <a:ext cx="480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263234" name="Line 66"/>
            <p:cNvSpPr>
              <a:spLocks noChangeShapeType="1"/>
            </p:cNvSpPr>
            <p:nvPr/>
          </p:nvSpPr>
          <p:spPr bwMode="auto">
            <a:xfrm>
              <a:off x="2064" y="3888"/>
              <a:ext cx="240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263235" name="Line 67"/>
            <p:cNvSpPr>
              <a:spLocks noChangeShapeType="1"/>
            </p:cNvSpPr>
            <p:nvPr/>
          </p:nvSpPr>
          <p:spPr bwMode="auto">
            <a:xfrm flipV="1">
              <a:off x="2064" y="3744"/>
              <a:ext cx="0" cy="288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263236" name="Rectangle 68"/>
            <p:cNvSpPr>
              <a:spLocks noChangeArrowheads="1"/>
            </p:cNvSpPr>
            <p:nvPr/>
          </p:nvSpPr>
          <p:spPr bwMode="auto">
            <a:xfrm>
              <a:off x="1824" y="3744"/>
              <a:ext cx="240" cy="288"/>
            </a:xfrm>
            <a:prstGeom prst="rect">
              <a:avLst/>
            </a:prstGeom>
            <a:solidFill>
              <a:srgbClr val="FF9900">
                <a:alpha val="50000"/>
              </a:srgbClr>
            </a:solidFill>
            <a:ln w="38100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 anchor="ctr">
              <a:spAutoFit/>
            </a:bodyPr>
            <a:lstStyle/>
            <a:p>
              <a:endParaRPr lang="ja-JP" altLang="en-US"/>
            </a:p>
          </p:txBody>
        </p:sp>
      </p:grpSp>
      <p:grpSp>
        <p:nvGrpSpPr>
          <p:cNvPr id="13" name="Group 69"/>
          <p:cNvGrpSpPr>
            <a:grpSpLocks/>
          </p:cNvGrpSpPr>
          <p:nvPr/>
        </p:nvGrpSpPr>
        <p:grpSpPr bwMode="auto">
          <a:xfrm>
            <a:off x="2133600" y="6096000"/>
            <a:ext cx="609600" cy="609600"/>
            <a:chOff x="1344" y="3744"/>
            <a:chExt cx="480" cy="480"/>
          </a:xfrm>
        </p:grpSpPr>
        <p:grpSp>
          <p:nvGrpSpPr>
            <p:cNvPr id="14" name="Group 70"/>
            <p:cNvGrpSpPr>
              <a:grpSpLocks/>
            </p:cNvGrpSpPr>
            <p:nvPr/>
          </p:nvGrpSpPr>
          <p:grpSpPr bwMode="auto">
            <a:xfrm>
              <a:off x="1344" y="3744"/>
              <a:ext cx="480" cy="480"/>
              <a:chOff x="3600" y="3168"/>
              <a:chExt cx="480" cy="480"/>
            </a:xfrm>
          </p:grpSpPr>
          <p:sp>
            <p:nvSpPr>
              <p:cNvPr id="263239" name="Rectangle 71"/>
              <p:cNvSpPr>
                <a:spLocks noChangeArrowheads="1"/>
              </p:cNvSpPr>
              <p:nvPr/>
            </p:nvSpPr>
            <p:spPr bwMode="auto">
              <a:xfrm>
                <a:off x="3600" y="3168"/>
                <a:ext cx="480" cy="480"/>
              </a:xfrm>
              <a:prstGeom prst="rect">
                <a:avLst/>
              </a:prstGeom>
              <a:solidFill>
                <a:srgbClr val="CCFFFF">
                  <a:alpha val="50000"/>
                </a:srgbClr>
              </a:solidFill>
              <a:ln w="38100">
                <a:solidFill>
                  <a:schemeClr val="accent2"/>
                </a:solidFill>
                <a:miter lim="800000"/>
                <a:headEnd/>
                <a:tailEnd/>
              </a:ln>
              <a:effectLst/>
            </p:spPr>
            <p:txBody>
              <a:bodyPr lIns="90000" tIns="46800" rIns="90000" bIns="46800" anchor="ctr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263240" name="Line 72"/>
              <p:cNvSpPr>
                <a:spLocks noChangeShapeType="1"/>
              </p:cNvSpPr>
              <p:nvPr/>
            </p:nvSpPr>
            <p:spPr bwMode="auto">
              <a:xfrm>
                <a:off x="3600" y="3456"/>
                <a:ext cx="480" cy="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263241" name="Line 73"/>
              <p:cNvSpPr>
                <a:spLocks noChangeShapeType="1"/>
              </p:cNvSpPr>
              <p:nvPr/>
            </p:nvSpPr>
            <p:spPr bwMode="auto">
              <a:xfrm>
                <a:off x="3600" y="3312"/>
                <a:ext cx="480" cy="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263242" name="Line 74"/>
              <p:cNvSpPr>
                <a:spLocks noChangeShapeType="1"/>
              </p:cNvSpPr>
              <p:nvPr/>
            </p:nvSpPr>
            <p:spPr bwMode="auto">
              <a:xfrm flipV="1">
                <a:off x="3840" y="3168"/>
                <a:ext cx="0" cy="144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</p:grpSp>
        <p:sp>
          <p:nvSpPr>
            <p:cNvPr id="263243" name="Rectangle 75"/>
            <p:cNvSpPr>
              <a:spLocks noChangeArrowheads="1"/>
            </p:cNvSpPr>
            <p:nvPr/>
          </p:nvSpPr>
          <p:spPr bwMode="auto">
            <a:xfrm>
              <a:off x="1344" y="3744"/>
              <a:ext cx="240" cy="144"/>
            </a:xfrm>
            <a:prstGeom prst="rect">
              <a:avLst/>
            </a:prstGeom>
            <a:solidFill>
              <a:srgbClr val="FF9900">
                <a:alpha val="50000"/>
              </a:srgbClr>
            </a:solidFill>
            <a:ln w="38100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 anchor="ctr">
              <a:spAutoFit/>
            </a:bodyPr>
            <a:lstStyle/>
            <a:p>
              <a:endParaRPr lang="ja-JP" altLang="en-US"/>
            </a:p>
          </p:txBody>
        </p:sp>
      </p:grpSp>
      <p:grpSp>
        <p:nvGrpSpPr>
          <p:cNvPr id="15" name="Group 76"/>
          <p:cNvGrpSpPr>
            <a:grpSpLocks/>
          </p:cNvGrpSpPr>
          <p:nvPr/>
        </p:nvGrpSpPr>
        <p:grpSpPr bwMode="auto">
          <a:xfrm>
            <a:off x="1676400" y="4953000"/>
            <a:ext cx="685800" cy="609600"/>
            <a:chOff x="1056" y="3024"/>
            <a:chExt cx="480" cy="480"/>
          </a:xfrm>
        </p:grpSpPr>
        <p:grpSp>
          <p:nvGrpSpPr>
            <p:cNvPr id="16" name="Group 77"/>
            <p:cNvGrpSpPr>
              <a:grpSpLocks/>
            </p:cNvGrpSpPr>
            <p:nvPr/>
          </p:nvGrpSpPr>
          <p:grpSpPr bwMode="auto">
            <a:xfrm>
              <a:off x="1056" y="3024"/>
              <a:ext cx="480" cy="480"/>
              <a:chOff x="1440" y="3024"/>
              <a:chExt cx="480" cy="480"/>
            </a:xfrm>
          </p:grpSpPr>
          <p:sp>
            <p:nvSpPr>
              <p:cNvPr id="263246" name="Rectangle 78"/>
              <p:cNvSpPr>
                <a:spLocks noChangeArrowheads="1"/>
              </p:cNvSpPr>
              <p:nvPr/>
            </p:nvSpPr>
            <p:spPr bwMode="auto">
              <a:xfrm>
                <a:off x="1440" y="3024"/>
                <a:ext cx="480" cy="480"/>
              </a:xfrm>
              <a:prstGeom prst="rect">
                <a:avLst/>
              </a:prstGeom>
              <a:solidFill>
                <a:srgbClr val="CCFFFF">
                  <a:alpha val="50000"/>
                </a:srgbClr>
              </a:solidFill>
              <a:ln w="38100">
                <a:solidFill>
                  <a:schemeClr val="accent2"/>
                </a:solidFill>
                <a:miter lim="800000"/>
                <a:headEnd/>
                <a:tailEnd/>
              </a:ln>
              <a:effectLst/>
            </p:spPr>
            <p:txBody>
              <a:bodyPr lIns="90000" tIns="46800" rIns="90000" bIns="46800" anchor="ctr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263247" name="Line 79"/>
              <p:cNvSpPr>
                <a:spLocks noChangeShapeType="1"/>
              </p:cNvSpPr>
              <p:nvPr/>
            </p:nvSpPr>
            <p:spPr bwMode="auto">
              <a:xfrm>
                <a:off x="1680" y="3312"/>
                <a:ext cx="240" cy="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263248" name="Line 80"/>
              <p:cNvSpPr>
                <a:spLocks noChangeShapeType="1"/>
              </p:cNvSpPr>
              <p:nvPr/>
            </p:nvSpPr>
            <p:spPr bwMode="auto">
              <a:xfrm>
                <a:off x="1680" y="3168"/>
                <a:ext cx="0" cy="336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263249" name="Line 81"/>
              <p:cNvSpPr>
                <a:spLocks noChangeShapeType="1"/>
              </p:cNvSpPr>
              <p:nvPr/>
            </p:nvSpPr>
            <p:spPr bwMode="auto">
              <a:xfrm>
                <a:off x="1440" y="3168"/>
                <a:ext cx="480" cy="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</p:grpSp>
        <p:sp>
          <p:nvSpPr>
            <p:cNvPr id="263250" name="Rectangle 82"/>
            <p:cNvSpPr>
              <a:spLocks noChangeArrowheads="1"/>
            </p:cNvSpPr>
            <p:nvPr/>
          </p:nvSpPr>
          <p:spPr bwMode="auto">
            <a:xfrm>
              <a:off x="1056" y="3024"/>
              <a:ext cx="480" cy="144"/>
            </a:xfrm>
            <a:prstGeom prst="rect">
              <a:avLst/>
            </a:prstGeom>
            <a:solidFill>
              <a:srgbClr val="FF9900">
                <a:alpha val="50000"/>
              </a:srgbClr>
            </a:solidFill>
            <a:ln w="38100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 anchor="ctr">
              <a:spAutoFit/>
            </a:bodyPr>
            <a:lstStyle/>
            <a:p>
              <a:endParaRPr lang="ja-JP" altLang="en-US"/>
            </a:p>
          </p:txBody>
        </p:sp>
      </p:grpSp>
      <p:grpSp>
        <p:nvGrpSpPr>
          <p:cNvPr id="17" name="Group 83"/>
          <p:cNvGrpSpPr>
            <a:grpSpLocks/>
          </p:cNvGrpSpPr>
          <p:nvPr/>
        </p:nvGrpSpPr>
        <p:grpSpPr bwMode="auto">
          <a:xfrm>
            <a:off x="914400" y="4953000"/>
            <a:ext cx="609600" cy="609600"/>
            <a:chOff x="576" y="3024"/>
            <a:chExt cx="480" cy="480"/>
          </a:xfrm>
        </p:grpSpPr>
        <p:grpSp>
          <p:nvGrpSpPr>
            <p:cNvPr id="18" name="Group 84"/>
            <p:cNvGrpSpPr>
              <a:grpSpLocks/>
            </p:cNvGrpSpPr>
            <p:nvPr/>
          </p:nvGrpSpPr>
          <p:grpSpPr bwMode="auto">
            <a:xfrm>
              <a:off x="576" y="3024"/>
              <a:ext cx="480" cy="480"/>
              <a:chOff x="768" y="3024"/>
              <a:chExt cx="480" cy="480"/>
            </a:xfrm>
          </p:grpSpPr>
          <p:sp>
            <p:nvSpPr>
              <p:cNvPr id="263253" name="Rectangle 85"/>
              <p:cNvSpPr>
                <a:spLocks noChangeArrowheads="1"/>
              </p:cNvSpPr>
              <p:nvPr/>
            </p:nvSpPr>
            <p:spPr bwMode="auto">
              <a:xfrm>
                <a:off x="768" y="3024"/>
                <a:ext cx="480" cy="480"/>
              </a:xfrm>
              <a:prstGeom prst="rect">
                <a:avLst/>
              </a:prstGeom>
              <a:solidFill>
                <a:srgbClr val="CCFFFF">
                  <a:alpha val="50000"/>
                </a:srgbClr>
              </a:solidFill>
              <a:ln w="38100">
                <a:solidFill>
                  <a:schemeClr val="accent2"/>
                </a:solidFill>
                <a:miter lim="800000"/>
                <a:headEnd/>
                <a:tailEnd/>
              </a:ln>
              <a:effectLst/>
            </p:spPr>
            <p:txBody>
              <a:bodyPr lIns="90000" tIns="46800" rIns="90000" bIns="46800" anchor="ctr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263254" name="Line 86"/>
              <p:cNvSpPr>
                <a:spLocks noChangeShapeType="1"/>
              </p:cNvSpPr>
              <p:nvPr/>
            </p:nvSpPr>
            <p:spPr bwMode="auto">
              <a:xfrm>
                <a:off x="1008" y="3264"/>
                <a:ext cx="240" cy="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263255" name="Line 87"/>
              <p:cNvSpPr>
                <a:spLocks noChangeShapeType="1"/>
              </p:cNvSpPr>
              <p:nvPr/>
            </p:nvSpPr>
            <p:spPr bwMode="auto">
              <a:xfrm>
                <a:off x="1008" y="3024"/>
                <a:ext cx="0" cy="48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263256" name="Line 88"/>
              <p:cNvSpPr>
                <a:spLocks noChangeShapeType="1"/>
              </p:cNvSpPr>
              <p:nvPr/>
            </p:nvSpPr>
            <p:spPr bwMode="auto">
              <a:xfrm>
                <a:off x="768" y="3360"/>
                <a:ext cx="240" cy="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</p:grpSp>
        <p:sp>
          <p:nvSpPr>
            <p:cNvPr id="263257" name="Rectangle 89"/>
            <p:cNvSpPr>
              <a:spLocks noChangeArrowheads="1"/>
            </p:cNvSpPr>
            <p:nvPr/>
          </p:nvSpPr>
          <p:spPr bwMode="auto">
            <a:xfrm>
              <a:off x="576" y="3024"/>
              <a:ext cx="240" cy="336"/>
            </a:xfrm>
            <a:prstGeom prst="rect">
              <a:avLst/>
            </a:prstGeom>
            <a:solidFill>
              <a:srgbClr val="FF9900">
                <a:alpha val="50000"/>
              </a:srgbClr>
            </a:solidFill>
            <a:ln w="38100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 anchor="ctr">
              <a:spAutoFit/>
            </a:bodyPr>
            <a:lstStyle/>
            <a:p>
              <a:endParaRPr lang="ja-JP" altLang="en-US"/>
            </a:p>
          </p:txBody>
        </p:sp>
      </p:grpSp>
      <p:grpSp>
        <p:nvGrpSpPr>
          <p:cNvPr id="19" name="Group 90"/>
          <p:cNvGrpSpPr>
            <a:grpSpLocks/>
          </p:cNvGrpSpPr>
          <p:nvPr/>
        </p:nvGrpSpPr>
        <p:grpSpPr bwMode="auto">
          <a:xfrm>
            <a:off x="152400" y="5791200"/>
            <a:ext cx="609600" cy="609600"/>
            <a:chOff x="96" y="3552"/>
            <a:chExt cx="480" cy="480"/>
          </a:xfrm>
        </p:grpSpPr>
        <p:grpSp>
          <p:nvGrpSpPr>
            <p:cNvPr id="20" name="Group 91"/>
            <p:cNvGrpSpPr>
              <a:grpSpLocks/>
            </p:cNvGrpSpPr>
            <p:nvPr/>
          </p:nvGrpSpPr>
          <p:grpSpPr bwMode="auto">
            <a:xfrm>
              <a:off x="96" y="3552"/>
              <a:ext cx="480" cy="480"/>
              <a:chOff x="2112" y="3264"/>
              <a:chExt cx="480" cy="480"/>
            </a:xfrm>
          </p:grpSpPr>
          <p:sp>
            <p:nvSpPr>
              <p:cNvPr id="263260" name="Rectangle 92"/>
              <p:cNvSpPr>
                <a:spLocks noChangeArrowheads="1"/>
              </p:cNvSpPr>
              <p:nvPr/>
            </p:nvSpPr>
            <p:spPr bwMode="auto">
              <a:xfrm>
                <a:off x="2112" y="3264"/>
                <a:ext cx="480" cy="480"/>
              </a:xfrm>
              <a:prstGeom prst="rect">
                <a:avLst/>
              </a:prstGeom>
              <a:solidFill>
                <a:srgbClr val="CCFFFF">
                  <a:alpha val="50000"/>
                </a:srgbClr>
              </a:solidFill>
              <a:ln w="38100">
                <a:solidFill>
                  <a:schemeClr val="accent2"/>
                </a:solidFill>
                <a:miter lim="800000"/>
                <a:headEnd/>
                <a:tailEnd/>
              </a:ln>
              <a:effectLst/>
            </p:spPr>
            <p:txBody>
              <a:bodyPr lIns="90000" tIns="46800" rIns="90000" bIns="46800" anchor="ctr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263261" name="Line 93"/>
              <p:cNvSpPr>
                <a:spLocks noChangeShapeType="1"/>
              </p:cNvSpPr>
              <p:nvPr/>
            </p:nvSpPr>
            <p:spPr bwMode="auto">
              <a:xfrm>
                <a:off x="2400" y="3504"/>
                <a:ext cx="192" cy="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263262" name="Line 94"/>
              <p:cNvSpPr>
                <a:spLocks noChangeShapeType="1"/>
              </p:cNvSpPr>
              <p:nvPr/>
            </p:nvSpPr>
            <p:spPr bwMode="auto">
              <a:xfrm>
                <a:off x="2400" y="3264"/>
                <a:ext cx="0" cy="48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263263" name="Line 95"/>
              <p:cNvSpPr>
                <a:spLocks noChangeShapeType="1"/>
              </p:cNvSpPr>
              <p:nvPr/>
            </p:nvSpPr>
            <p:spPr bwMode="auto">
              <a:xfrm>
                <a:off x="2256" y="3264"/>
                <a:ext cx="0" cy="48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</p:grpSp>
        <p:sp>
          <p:nvSpPr>
            <p:cNvPr id="263264" name="Rectangle 96"/>
            <p:cNvSpPr>
              <a:spLocks noChangeArrowheads="1"/>
            </p:cNvSpPr>
            <p:nvPr/>
          </p:nvSpPr>
          <p:spPr bwMode="auto">
            <a:xfrm>
              <a:off x="96" y="3552"/>
              <a:ext cx="144" cy="480"/>
            </a:xfrm>
            <a:prstGeom prst="rect">
              <a:avLst/>
            </a:prstGeom>
            <a:solidFill>
              <a:srgbClr val="FF9900">
                <a:alpha val="50000"/>
              </a:srgbClr>
            </a:solidFill>
            <a:ln w="38100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 anchor="ctr">
              <a:spAutoFit/>
            </a:bodyPr>
            <a:lstStyle/>
            <a:p>
              <a:endParaRPr lang="ja-JP" altLang="en-US"/>
            </a:p>
          </p:txBody>
        </p:sp>
      </p:grpSp>
      <p:sp>
        <p:nvSpPr>
          <p:cNvPr id="263265" name="Rectangle 97"/>
          <p:cNvSpPr>
            <a:spLocks noChangeArrowheads="1"/>
          </p:cNvSpPr>
          <p:nvPr/>
        </p:nvSpPr>
        <p:spPr bwMode="auto">
          <a:xfrm>
            <a:off x="3352800" y="3886200"/>
            <a:ext cx="762000" cy="228600"/>
          </a:xfrm>
          <a:prstGeom prst="rect">
            <a:avLst/>
          </a:prstGeom>
          <a:solidFill>
            <a:srgbClr val="FF9900">
              <a:alpha val="50000"/>
            </a:srgbClr>
          </a:solidFill>
          <a:ln w="381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263266" name="Rectangle 98"/>
          <p:cNvSpPr>
            <a:spLocks noChangeArrowheads="1"/>
          </p:cNvSpPr>
          <p:nvPr/>
        </p:nvSpPr>
        <p:spPr bwMode="auto">
          <a:xfrm>
            <a:off x="5410200" y="3886200"/>
            <a:ext cx="762000" cy="304800"/>
          </a:xfrm>
          <a:prstGeom prst="rect">
            <a:avLst/>
          </a:prstGeom>
          <a:solidFill>
            <a:srgbClr val="FF9900">
              <a:alpha val="50000"/>
            </a:srgbClr>
          </a:solidFill>
          <a:ln w="381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263267" name="Rectangle 99"/>
          <p:cNvSpPr>
            <a:spLocks noChangeArrowheads="1"/>
          </p:cNvSpPr>
          <p:nvPr/>
        </p:nvSpPr>
        <p:spPr bwMode="auto">
          <a:xfrm>
            <a:off x="7391400" y="3733800"/>
            <a:ext cx="304800" cy="762000"/>
          </a:xfrm>
          <a:prstGeom prst="rect">
            <a:avLst/>
          </a:prstGeom>
          <a:solidFill>
            <a:srgbClr val="FF9900">
              <a:alpha val="50000"/>
            </a:srgbClr>
          </a:solidFill>
          <a:ln w="381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263268" name="Rectangle 100"/>
          <p:cNvSpPr>
            <a:spLocks noChangeArrowheads="1"/>
          </p:cNvSpPr>
          <p:nvPr/>
        </p:nvSpPr>
        <p:spPr bwMode="auto">
          <a:xfrm>
            <a:off x="6248400" y="2743200"/>
            <a:ext cx="381000" cy="762000"/>
          </a:xfrm>
          <a:prstGeom prst="rect">
            <a:avLst/>
          </a:prstGeom>
          <a:solidFill>
            <a:srgbClr val="FF9900">
              <a:alpha val="50000"/>
            </a:srgbClr>
          </a:solidFill>
          <a:ln w="381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ja-JP" altLang="en-US"/>
          </a:p>
        </p:txBody>
      </p:sp>
      <p:grpSp>
        <p:nvGrpSpPr>
          <p:cNvPr id="21" name="Group 101"/>
          <p:cNvGrpSpPr>
            <a:grpSpLocks/>
          </p:cNvGrpSpPr>
          <p:nvPr/>
        </p:nvGrpSpPr>
        <p:grpSpPr bwMode="auto">
          <a:xfrm>
            <a:off x="5334000" y="5257800"/>
            <a:ext cx="609600" cy="609600"/>
            <a:chOff x="3360" y="3216"/>
            <a:chExt cx="480" cy="480"/>
          </a:xfrm>
        </p:grpSpPr>
        <p:grpSp>
          <p:nvGrpSpPr>
            <p:cNvPr id="22" name="Group 102"/>
            <p:cNvGrpSpPr>
              <a:grpSpLocks/>
            </p:cNvGrpSpPr>
            <p:nvPr/>
          </p:nvGrpSpPr>
          <p:grpSpPr bwMode="auto">
            <a:xfrm>
              <a:off x="3360" y="3216"/>
              <a:ext cx="480" cy="480"/>
              <a:chOff x="3552" y="3216"/>
              <a:chExt cx="480" cy="480"/>
            </a:xfrm>
          </p:grpSpPr>
          <p:sp>
            <p:nvSpPr>
              <p:cNvPr id="263271" name="Rectangle 103"/>
              <p:cNvSpPr>
                <a:spLocks noChangeArrowheads="1"/>
              </p:cNvSpPr>
              <p:nvPr/>
            </p:nvSpPr>
            <p:spPr bwMode="auto">
              <a:xfrm>
                <a:off x="3552" y="3216"/>
                <a:ext cx="480" cy="480"/>
              </a:xfrm>
              <a:prstGeom prst="rect">
                <a:avLst/>
              </a:prstGeom>
              <a:solidFill>
                <a:srgbClr val="CCFFFF">
                  <a:alpha val="50000"/>
                </a:srgbClr>
              </a:solidFill>
              <a:ln w="38100">
                <a:solidFill>
                  <a:schemeClr val="accent2"/>
                </a:solidFill>
                <a:miter lim="800000"/>
                <a:headEnd/>
                <a:tailEnd/>
              </a:ln>
              <a:effectLst/>
            </p:spPr>
            <p:txBody>
              <a:bodyPr lIns="90000" tIns="46800" rIns="90000" bIns="46800" anchor="ctr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263272" name="Line 104"/>
              <p:cNvSpPr>
                <a:spLocks noChangeShapeType="1"/>
              </p:cNvSpPr>
              <p:nvPr/>
            </p:nvSpPr>
            <p:spPr bwMode="auto">
              <a:xfrm>
                <a:off x="3792" y="3504"/>
                <a:ext cx="0" cy="192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263273" name="Line 105"/>
              <p:cNvSpPr>
                <a:spLocks noChangeShapeType="1"/>
              </p:cNvSpPr>
              <p:nvPr/>
            </p:nvSpPr>
            <p:spPr bwMode="auto">
              <a:xfrm flipH="1">
                <a:off x="3552" y="3360"/>
                <a:ext cx="480" cy="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263274" name="Line 106"/>
              <p:cNvSpPr>
                <a:spLocks noChangeShapeType="1"/>
              </p:cNvSpPr>
              <p:nvPr/>
            </p:nvSpPr>
            <p:spPr bwMode="auto">
              <a:xfrm flipH="1">
                <a:off x="3552" y="3504"/>
                <a:ext cx="480" cy="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</p:grpSp>
        <p:sp>
          <p:nvSpPr>
            <p:cNvPr id="263275" name="Rectangle 107"/>
            <p:cNvSpPr>
              <a:spLocks noChangeArrowheads="1"/>
            </p:cNvSpPr>
            <p:nvPr/>
          </p:nvSpPr>
          <p:spPr bwMode="auto">
            <a:xfrm>
              <a:off x="3360" y="3216"/>
              <a:ext cx="480" cy="144"/>
            </a:xfrm>
            <a:prstGeom prst="rect">
              <a:avLst/>
            </a:prstGeom>
            <a:solidFill>
              <a:srgbClr val="FF9900">
                <a:alpha val="50000"/>
              </a:srgbClr>
            </a:solidFill>
            <a:ln w="38100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 anchor="ctr">
              <a:spAutoFit/>
            </a:bodyPr>
            <a:lstStyle/>
            <a:p>
              <a:endParaRPr lang="ja-JP" altLang="en-US"/>
            </a:p>
          </p:txBody>
        </p:sp>
      </p:grpSp>
      <p:grpSp>
        <p:nvGrpSpPr>
          <p:cNvPr id="23" name="Group 108"/>
          <p:cNvGrpSpPr>
            <a:grpSpLocks/>
          </p:cNvGrpSpPr>
          <p:nvPr/>
        </p:nvGrpSpPr>
        <p:grpSpPr bwMode="auto">
          <a:xfrm>
            <a:off x="7543800" y="4953000"/>
            <a:ext cx="609600" cy="609600"/>
            <a:chOff x="4752" y="3072"/>
            <a:chExt cx="480" cy="480"/>
          </a:xfrm>
        </p:grpSpPr>
        <p:grpSp>
          <p:nvGrpSpPr>
            <p:cNvPr id="24" name="Group 109"/>
            <p:cNvGrpSpPr>
              <a:grpSpLocks/>
            </p:cNvGrpSpPr>
            <p:nvPr/>
          </p:nvGrpSpPr>
          <p:grpSpPr bwMode="auto">
            <a:xfrm>
              <a:off x="4752" y="3072"/>
              <a:ext cx="480" cy="480"/>
              <a:chOff x="4368" y="2592"/>
              <a:chExt cx="480" cy="480"/>
            </a:xfrm>
          </p:grpSpPr>
          <p:sp>
            <p:nvSpPr>
              <p:cNvPr id="263278" name="Rectangle 110"/>
              <p:cNvSpPr>
                <a:spLocks noChangeArrowheads="1"/>
              </p:cNvSpPr>
              <p:nvPr/>
            </p:nvSpPr>
            <p:spPr bwMode="auto">
              <a:xfrm>
                <a:off x="4368" y="2592"/>
                <a:ext cx="480" cy="480"/>
              </a:xfrm>
              <a:prstGeom prst="rect">
                <a:avLst/>
              </a:prstGeom>
              <a:solidFill>
                <a:srgbClr val="CCFFFF">
                  <a:alpha val="50000"/>
                </a:srgbClr>
              </a:solidFill>
              <a:ln w="38100">
                <a:solidFill>
                  <a:schemeClr val="accent2"/>
                </a:solidFill>
                <a:miter lim="800000"/>
                <a:headEnd/>
                <a:tailEnd/>
              </a:ln>
              <a:effectLst/>
            </p:spPr>
            <p:txBody>
              <a:bodyPr lIns="90000" tIns="46800" rIns="90000" bIns="46800" anchor="ctr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263279" name="Line 111"/>
              <p:cNvSpPr>
                <a:spLocks noChangeShapeType="1"/>
              </p:cNvSpPr>
              <p:nvPr/>
            </p:nvSpPr>
            <p:spPr bwMode="auto">
              <a:xfrm>
                <a:off x="4560" y="2784"/>
                <a:ext cx="0" cy="288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263280" name="Line 112"/>
              <p:cNvSpPr>
                <a:spLocks noChangeShapeType="1"/>
              </p:cNvSpPr>
              <p:nvPr/>
            </p:nvSpPr>
            <p:spPr bwMode="auto">
              <a:xfrm>
                <a:off x="4704" y="2592"/>
                <a:ext cx="0" cy="48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263281" name="Line 113"/>
              <p:cNvSpPr>
                <a:spLocks noChangeShapeType="1"/>
              </p:cNvSpPr>
              <p:nvPr/>
            </p:nvSpPr>
            <p:spPr bwMode="auto">
              <a:xfrm flipH="1">
                <a:off x="4368" y="2784"/>
                <a:ext cx="336" cy="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</p:grpSp>
        <p:sp>
          <p:nvSpPr>
            <p:cNvPr id="263282" name="Rectangle 114"/>
            <p:cNvSpPr>
              <a:spLocks noChangeArrowheads="1"/>
            </p:cNvSpPr>
            <p:nvPr/>
          </p:nvSpPr>
          <p:spPr bwMode="auto">
            <a:xfrm>
              <a:off x="4752" y="3072"/>
              <a:ext cx="336" cy="192"/>
            </a:xfrm>
            <a:prstGeom prst="rect">
              <a:avLst/>
            </a:prstGeom>
            <a:solidFill>
              <a:srgbClr val="FF9900">
                <a:alpha val="50000"/>
              </a:srgbClr>
            </a:solidFill>
            <a:ln w="38100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 anchor="ctr">
              <a:spAutoFit/>
            </a:bodyPr>
            <a:lstStyle/>
            <a:p>
              <a:endParaRPr lang="ja-JP" altLang="en-US"/>
            </a:p>
          </p:txBody>
        </p:sp>
      </p:grpSp>
      <p:grpSp>
        <p:nvGrpSpPr>
          <p:cNvPr id="25" name="Group 115"/>
          <p:cNvGrpSpPr>
            <a:grpSpLocks/>
          </p:cNvGrpSpPr>
          <p:nvPr/>
        </p:nvGrpSpPr>
        <p:grpSpPr bwMode="auto">
          <a:xfrm>
            <a:off x="7924800" y="5791200"/>
            <a:ext cx="609600" cy="609600"/>
            <a:chOff x="4992" y="3696"/>
            <a:chExt cx="480" cy="480"/>
          </a:xfrm>
        </p:grpSpPr>
        <p:grpSp>
          <p:nvGrpSpPr>
            <p:cNvPr id="26" name="Group 116"/>
            <p:cNvGrpSpPr>
              <a:grpSpLocks/>
            </p:cNvGrpSpPr>
            <p:nvPr/>
          </p:nvGrpSpPr>
          <p:grpSpPr bwMode="auto">
            <a:xfrm>
              <a:off x="4992" y="3696"/>
              <a:ext cx="480" cy="480"/>
              <a:chOff x="4848" y="3312"/>
              <a:chExt cx="480" cy="480"/>
            </a:xfrm>
          </p:grpSpPr>
          <p:sp>
            <p:nvSpPr>
              <p:cNvPr id="263285" name="Rectangle 117"/>
              <p:cNvSpPr>
                <a:spLocks noChangeArrowheads="1"/>
              </p:cNvSpPr>
              <p:nvPr/>
            </p:nvSpPr>
            <p:spPr bwMode="auto">
              <a:xfrm>
                <a:off x="4848" y="3312"/>
                <a:ext cx="480" cy="480"/>
              </a:xfrm>
              <a:prstGeom prst="rect">
                <a:avLst/>
              </a:prstGeom>
              <a:solidFill>
                <a:srgbClr val="CCFFFF">
                  <a:alpha val="50000"/>
                </a:srgbClr>
              </a:solidFill>
              <a:ln w="38100">
                <a:solidFill>
                  <a:schemeClr val="accent2"/>
                </a:solidFill>
                <a:miter lim="800000"/>
                <a:headEnd/>
                <a:tailEnd/>
              </a:ln>
              <a:effectLst/>
            </p:spPr>
            <p:txBody>
              <a:bodyPr lIns="90000" tIns="46800" rIns="90000" bIns="46800" anchor="ctr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263286" name="Line 118"/>
              <p:cNvSpPr>
                <a:spLocks noChangeShapeType="1"/>
              </p:cNvSpPr>
              <p:nvPr/>
            </p:nvSpPr>
            <p:spPr bwMode="auto">
              <a:xfrm>
                <a:off x="5040" y="3312"/>
                <a:ext cx="0" cy="48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263287" name="Line 119"/>
              <p:cNvSpPr>
                <a:spLocks noChangeShapeType="1"/>
              </p:cNvSpPr>
              <p:nvPr/>
            </p:nvSpPr>
            <p:spPr bwMode="auto">
              <a:xfrm>
                <a:off x="5184" y="3312"/>
                <a:ext cx="0" cy="48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263288" name="Line 120"/>
              <p:cNvSpPr>
                <a:spLocks noChangeShapeType="1"/>
              </p:cNvSpPr>
              <p:nvPr/>
            </p:nvSpPr>
            <p:spPr bwMode="auto">
              <a:xfrm>
                <a:off x="4944" y="3312"/>
                <a:ext cx="0" cy="48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</p:grpSp>
        <p:sp>
          <p:nvSpPr>
            <p:cNvPr id="263289" name="Rectangle 121"/>
            <p:cNvSpPr>
              <a:spLocks noChangeArrowheads="1"/>
            </p:cNvSpPr>
            <p:nvPr/>
          </p:nvSpPr>
          <p:spPr bwMode="auto">
            <a:xfrm>
              <a:off x="4992" y="3696"/>
              <a:ext cx="96" cy="480"/>
            </a:xfrm>
            <a:prstGeom prst="rect">
              <a:avLst/>
            </a:prstGeom>
            <a:solidFill>
              <a:srgbClr val="FF9900">
                <a:alpha val="50000"/>
              </a:srgbClr>
            </a:solidFill>
            <a:ln w="38100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 anchor="ctr">
              <a:spAutoFit/>
            </a:bodyPr>
            <a:lstStyle/>
            <a:p>
              <a:endParaRPr lang="ja-JP" altLang="en-US"/>
            </a:p>
          </p:txBody>
        </p:sp>
      </p:grpSp>
      <p:grpSp>
        <p:nvGrpSpPr>
          <p:cNvPr id="27" name="Group 122"/>
          <p:cNvGrpSpPr>
            <a:grpSpLocks/>
          </p:cNvGrpSpPr>
          <p:nvPr/>
        </p:nvGrpSpPr>
        <p:grpSpPr bwMode="auto">
          <a:xfrm>
            <a:off x="6324600" y="6096000"/>
            <a:ext cx="609600" cy="609600"/>
            <a:chOff x="3984" y="3744"/>
            <a:chExt cx="480" cy="480"/>
          </a:xfrm>
        </p:grpSpPr>
        <p:grpSp>
          <p:nvGrpSpPr>
            <p:cNvPr id="28" name="Group 123"/>
            <p:cNvGrpSpPr>
              <a:grpSpLocks/>
            </p:cNvGrpSpPr>
            <p:nvPr/>
          </p:nvGrpSpPr>
          <p:grpSpPr bwMode="auto">
            <a:xfrm>
              <a:off x="3984" y="3744"/>
              <a:ext cx="480" cy="480"/>
              <a:chOff x="5328" y="3312"/>
              <a:chExt cx="480" cy="480"/>
            </a:xfrm>
          </p:grpSpPr>
          <p:sp>
            <p:nvSpPr>
              <p:cNvPr id="263292" name="Rectangle 124"/>
              <p:cNvSpPr>
                <a:spLocks noChangeArrowheads="1"/>
              </p:cNvSpPr>
              <p:nvPr/>
            </p:nvSpPr>
            <p:spPr bwMode="auto">
              <a:xfrm>
                <a:off x="5328" y="3312"/>
                <a:ext cx="480" cy="480"/>
              </a:xfrm>
              <a:prstGeom prst="rect">
                <a:avLst/>
              </a:prstGeom>
              <a:solidFill>
                <a:srgbClr val="CCFFFF">
                  <a:alpha val="50000"/>
                </a:srgbClr>
              </a:solidFill>
              <a:ln w="38100">
                <a:solidFill>
                  <a:schemeClr val="accent2"/>
                </a:solidFill>
                <a:miter lim="800000"/>
                <a:headEnd/>
                <a:tailEnd/>
              </a:ln>
              <a:effectLst/>
            </p:spPr>
            <p:txBody>
              <a:bodyPr lIns="90000" tIns="46800" rIns="90000" bIns="46800" anchor="ctr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263293" name="Line 125"/>
              <p:cNvSpPr>
                <a:spLocks noChangeShapeType="1"/>
              </p:cNvSpPr>
              <p:nvPr/>
            </p:nvSpPr>
            <p:spPr bwMode="auto">
              <a:xfrm>
                <a:off x="5664" y="3504"/>
                <a:ext cx="0" cy="288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263294" name="Line 126"/>
              <p:cNvSpPr>
                <a:spLocks noChangeShapeType="1"/>
              </p:cNvSpPr>
              <p:nvPr/>
            </p:nvSpPr>
            <p:spPr bwMode="auto">
              <a:xfrm flipH="1">
                <a:off x="5472" y="3504"/>
                <a:ext cx="336" cy="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263295" name="Line 127"/>
              <p:cNvSpPr>
                <a:spLocks noChangeShapeType="1"/>
              </p:cNvSpPr>
              <p:nvPr/>
            </p:nvSpPr>
            <p:spPr bwMode="auto">
              <a:xfrm>
                <a:off x="5472" y="3312"/>
                <a:ext cx="0" cy="48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</p:grpSp>
        <p:sp>
          <p:nvSpPr>
            <p:cNvPr id="263296" name="Rectangle 128"/>
            <p:cNvSpPr>
              <a:spLocks noChangeArrowheads="1"/>
            </p:cNvSpPr>
            <p:nvPr/>
          </p:nvSpPr>
          <p:spPr bwMode="auto">
            <a:xfrm>
              <a:off x="3984" y="3744"/>
              <a:ext cx="144" cy="480"/>
            </a:xfrm>
            <a:prstGeom prst="rect">
              <a:avLst/>
            </a:prstGeom>
            <a:solidFill>
              <a:srgbClr val="FF9900">
                <a:alpha val="50000"/>
              </a:srgbClr>
            </a:solidFill>
            <a:ln w="38100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 anchor="ctr">
              <a:spAutoFit/>
            </a:bodyPr>
            <a:lstStyle/>
            <a:p>
              <a:endParaRPr lang="ja-JP" altLang="en-US"/>
            </a:p>
          </p:txBody>
        </p:sp>
      </p:grpSp>
      <p:grpSp>
        <p:nvGrpSpPr>
          <p:cNvPr id="29" name="Group 129"/>
          <p:cNvGrpSpPr>
            <a:grpSpLocks/>
          </p:cNvGrpSpPr>
          <p:nvPr/>
        </p:nvGrpSpPr>
        <p:grpSpPr bwMode="auto">
          <a:xfrm>
            <a:off x="5562600" y="6096000"/>
            <a:ext cx="609600" cy="609600"/>
            <a:chOff x="3504" y="3744"/>
            <a:chExt cx="480" cy="480"/>
          </a:xfrm>
        </p:grpSpPr>
        <p:grpSp>
          <p:nvGrpSpPr>
            <p:cNvPr id="30" name="Group 130"/>
            <p:cNvGrpSpPr>
              <a:grpSpLocks/>
            </p:cNvGrpSpPr>
            <p:nvPr/>
          </p:nvGrpSpPr>
          <p:grpSpPr bwMode="auto">
            <a:xfrm>
              <a:off x="3504" y="3744"/>
              <a:ext cx="480" cy="480"/>
              <a:chOff x="3936" y="3744"/>
              <a:chExt cx="480" cy="480"/>
            </a:xfrm>
          </p:grpSpPr>
          <p:sp>
            <p:nvSpPr>
              <p:cNvPr id="263299" name="Rectangle 131"/>
              <p:cNvSpPr>
                <a:spLocks noChangeArrowheads="1"/>
              </p:cNvSpPr>
              <p:nvPr/>
            </p:nvSpPr>
            <p:spPr bwMode="auto">
              <a:xfrm>
                <a:off x="3936" y="3744"/>
                <a:ext cx="480" cy="480"/>
              </a:xfrm>
              <a:prstGeom prst="rect">
                <a:avLst/>
              </a:prstGeom>
              <a:solidFill>
                <a:srgbClr val="CCFFFF">
                  <a:alpha val="50000"/>
                </a:srgbClr>
              </a:solidFill>
              <a:ln w="38100">
                <a:solidFill>
                  <a:schemeClr val="accent2"/>
                </a:solidFill>
                <a:miter lim="800000"/>
                <a:headEnd/>
                <a:tailEnd/>
              </a:ln>
              <a:effectLst/>
            </p:spPr>
            <p:txBody>
              <a:bodyPr lIns="90000" tIns="46800" rIns="90000" bIns="46800" anchor="ctr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263300" name="Line 132"/>
              <p:cNvSpPr>
                <a:spLocks noChangeShapeType="1"/>
              </p:cNvSpPr>
              <p:nvPr/>
            </p:nvSpPr>
            <p:spPr bwMode="auto">
              <a:xfrm>
                <a:off x="4128" y="3936"/>
                <a:ext cx="0" cy="288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263301" name="Line 133"/>
              <p:cNvSpPr>
                <a:spLocks noChangeShapeType="1"/>
              </p:cNvSpPr>
              <p:nvPr/>
            </p:nvSpPr>
            <p:spPr bwMode="auto">
              <a:xfrm flipH="1">
                <a:off x="3936" y="3936"/>
                <a:ext cx="480" cy="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263302" name="Line 134"/>
              <p:cNvSpPr>
                <a:spLocks noChangeShapeType="1"/>
              </p:cNvSpPr>
              <p:nvPr/>
            </p:nvSpPr>
            <p:spPr bwMode="auto">
              <a:xfrm>
                <a:off x="4272" y="3744"/>
                <a:ext cx="0" cy="192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</p:grpSp>
        <p:sp>
          <p:nvSpPr>
            <p:cNvPr id="263303" name="Rectangle 135"/>
            <p:cNvSpPr>
              <a:spLocks noChangeArrowheads="1"/>
            </p:cNvSpPr>
            <p:nvPr/>
          </p:nvSpPr>
          <p:spPr bwMode="auto">
            <a:xfrm>
              <a:off x="3504" y="3744"/>
              <a:ext cx="336" cy="192"/>
            </a:xfrm>
            <a:prstGeom prst="rect">
              <a:avLst/>
            </a:prstGeom>
            <a:solidFill>
              <a:srgbClr val="FF9900">
                <a:alpha val="50000"/>
              </a:srgbClr>
            </a:solidFill>
            <a:ln w="38100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 anchor="ctr">
              <a:spAutoFit/>
            </a:bodyPr>
            <a:lstStyle/>
            <a:p>
              <a:endParaRPr lang="ja-JP" altLang="en-US"/>
            </a:p>
          </p:txBody>
        </p:sp>
      </p:grpSp>
      <p:grpSp>
        <p:nvGrpSpPr>
          <p:cNvPr id="31" name="Group 136"/>
          <p:cNvGrpSpPr>
            <a:grpSpLocks/>
          </p:cNvGrpSpPr>
          <p:nvPr/>
        </p:nvGrpSpPr>
        <p:grpSpPr bwMode="auto">
          <a:xfrm>
            <a:off x="8305800" y="4953000"/>
            <a:ext cx="609600" cy="609600"/>
            <a:chOff x="5136" y="3072"/>
            <a:chExt cx="480" cy="480"/>
          </a:xfrm>
        </p:grpSpPr>
        <p:grpSp>
          <p:nvGrpSpPr>
            <p:cNvPr id="263203" name="Group 137"/>
            <p:cNvGrpSpPr>
              <a:grpSpLocks/>
            </p:cNvGrpSpPr>
            <p:nvPr/>
          </p:nvGrpSpPr>
          <p:grpSpPr bwMode="auto">
            <a:xfrm>
              <a:off x="5136" y="3072"/>
              <a:ext cx="480" cy="480"/>
              <a:chOff x="4896" y="3072"/>
              <a:chExt cx="480" cy="480"/>
            </a:xfrm>
          </p:grpSpPr>
          <p:sp>
            <p:nvSpPr>
              <p:cNvPr id="263306" name="Rectangle 138"/>
              <p:cNvSpPr>
                <a:spLocks noChangeArrowheads="1"/>
              </p:cNvSpPr>
              <p:nvPr/>
            </p:nvSpPr>
            <p:spPr bwMode="auto">
              <a:xfrm>
                <a:off x="4896" y="3072"/>
                <a:ext cx="480" cy="480"/>
              </a:xfrm>
              <a:prstGeom prst="rect">
                <a:avLst/>
              </a:prstGeom>
              <a:solidFill>
                <a:srgbClr val="CCFFFF">
                  <a:alpha val="50000"/>
                </a:srgbClr>
              </a:solidFill>
              <a:ln w="38100">
                <a:solidFill>
                  <a:schemeClr val="accent2"/>
                </a:solidFill>
                <a:miter lim="800000"/>
                <a:headEnd/>
                <a:tailEnd/>
              </a:ln>
              <a:effectLst/>
            </p:spPr>
            <p:txBody>
              <a:bodyPr lIns="90000" tIns="46800" rIns="90000" bIns="46800" anchor="ctr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263307" name="Line 139"/>
              <p:cNvSpPr>
                <a:spLocks noChangeShapeType="1"/>
              </p:cNvSpPr>
              <p:nvPr/>
            </p:nvSpPr>
            <p:spPr bwMode="auto">
              <a:xfrm>
                <a:off x="5088" y="3264"/>
                <a:ext cx="0" cy="288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263308" name="Line 140"/>
              <p:cNvSpPr>
                <a:spLocks noChangeShapeType="1"/>
              </p:cNvSpPr>
              <p:nvPr/>
            </p:nvSpPr>
            <p:spPr bwMode="auto">
              <a:xfrm>
                <a:off x="5232" y="3264"/>
                <a:ext cx="0" cy="288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263309" name="Line 141"/>
              <p:cNvSpPr>
                <a:spLocks noChangeShapeType="1"/>
              </p:cNvSpPr>
              <p:nvPr/>
            </p:nvSpPr>
            <p:spPr bwMode="auto">
              <a:xfrm flipH="1">
                <a:off x="4896" y="3264"/>
                <a:ext cx="480" cy="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</p:grpSp>
        <p:sp>
          <p:nvSpPr>
            <p:cNvPr id="263310" name="Rectangle 142"/>
            <p:cNvSpPr>
              <a:spLocks noChangeArrowheads="1"/>
            </p:cNvSpPr>
            <p:nvPr/>
          </p:nvSpPr>
          <p:spPr bwMode="auto">
            <a:xfrm>
              <a:off x="5136" y="3072"/>
              <a:ext cx="480" cy="192"/>
            </a:xfrm>
            <a:prstGeom prst="rect">
              <a:avLst/>
            </a:prstGeom>
            <a:solidFill>
              <a:srgbClr val="FF9900">
                <a:alpha val="50000"/>
              </a:srgbClr>
            </a:solidFill>
            <a:ln w="38100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 anchor="ctr">
              <a:spAutoFit/>
            </a:bodyPr>
            <a:lstStyle/>
            <a:p>
              <a:endParaRPr lang="ja-JP" altLang="en-US"/>
            </a:p>
          </p:txBody>
        </p:sp>
      </p:grpSp>
      <p:sp>
        <p:nvSpPr>
          <p:cNvPr id="263311" name="Line 143"/>
          <p:cNvSpPr>
            <a:spLocks noChangeShapeType="1"/>
          </p:cNvSpPr>
          <p:nvPr/>
        </p:nvSpPr>
        <p:spPr bwMode="auto">
          <a:xfrm flipV="1">
            <a:off x="4572000" y="2286000"/>
            <a:ext cx="762000" cy="381000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63312" name="Line 144"/>
          <p:cNvSpPr>
            <a:spLocks noChangeShapeType="1"/>
          </p:cNvSpPr>
          <p:nvPr/>
        </p:nvSpPr>
        <p:spPr bwMode="auto">
          <a:xfrm flipH="1" flipV="1">
            <a:off x="6324600" y="2438400"/>
            <a:ext cx="228600" cy="228600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63313" name="Line 145"/>
          <p:cNvSpPr>
            <a:spLocks noChangeShapeType="1"/>
          </p:cNvSpPr>
          <p:nvPr/>
        </p:nvSpPr>
        <p:spPr bwMode="auto">
          <a:xfrm flipH="1" flipV="1">
            <a:off x="7086600" y="3352800"/>
            <a:ext cx="609600" cy="304800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63314" name="Line 146"/>
          <p:cNvSpPr>
            <a:spLocks noChangeShapeType="1"/>
          </p:cNvSpPr>
          <p:nvPr/>
        </p:nvSpPr>
        <p:spPr bwMode="auto">
          <a:xfrm flipV="1">
            <a:off x="5715000" y="3429000"/>
            <a:ext cx="457200" cy="381000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63315" name="Line 147"/>
          <p:cNvSpPr>
            <a:spLocks noChangeShapeType="1"/>
          </p:cNvSpPr>
          <p:nvPr/>
        </p:nvSpPr>
        <p:spPr bwMode="auto">
          <a:xfrm flipV="1">
            <a:off x="3657600" y="3581400"/>
            <a:ext cx="228600" cy="228600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63316" name="Line 148"/>
          <p:cNvSpPr>
            <a:spLocks noChangeShapeType="1"/>
          </p:cNvSpPr>
          <p:nvPr/>
        </p:nvSpPr>
        <p:spPr bwMode="auto">
          <a:xfrm flipV="1">
            <a:off x="457200" y="4572000"/>
            <a:ext cx="457200" cy="304800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63317" name="Line 149"/>
          <p:cNvSpPr>
            <a:spLocks noChangeShapeType="1"/>
          </p:cNvSpPr>
          <p:nvPr/>
        </p:nvSpPr>
        <p:spPr bwMode="auto">
          <a:xfrm flipV="1">
            <a:off x="1219200" y="4572000"/>
            <a:ext cx="76200" cy="304800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63318" name="Line 150"/>
          <p:cNvSpPr>
            <a:spLocks noChangeShapeType="1"/>
          </p:cNvSpPr>
          <p:nvPr/>
        </p:nvSpPr>
        <p:spPr bwMode="auto">
          <a:xfrm flipH="1" flipV="1">
            <a:off x="1676400" y="4572000"/>
            <a:ext cx="381000" cy="304800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63319" name="Line 151"/>
          <p:cNvSpPr>
            <a:spLocks noChangeShapeType="1"/>
          </p:cNvSpPr>
          <p:nvPr/>
        </p:nvSpPr>
        <p:spPr bwMode="auto">
          <a:xfrm flipV="1">
            <a:off x="2514600" y="4648200"/>
            <a:ext cx="762000" cy="1371600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63320" name="Line 152"/>
          <p:cNvSpPr>
            <a:spLocks noChangeShapeType="1"/>
          </p:cNvSpPr>
          <p:nvPr/>
        </p:nvSpPr>
        <p:spPr bwMode="auto">
          <a:xfrm flipH="1" flipV="1">
            <a:off x="3962400" y="4724400"/>
            <a:ext cx="76200" cy="1295400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63321" name="Line 153"/>
          <p:cNvSpPr>
            <a:spLocks noChangeShapeType="1"/>
          </p:cNvSpPr>
          <p:nvPr/>
        </p:nvSpPr>
        <p:spPr bwMode="auto">
          <a:xfrm flipV="1">
            <a:off x="5029200" y="4724400"/>
            <a:ext cx="457200" cy="1295400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63322" name="Line 154"/>
          <p:cNvSpPr>
            <a:spLocks noChangeShapeType="1"/>
          </p:cNvSpPr>
          <p:nvPr/>
        </p:nvSpPr>
        <p:spPr bwMode="auto">
          <a:xfrm flipH="1" flipV="1">
            <a:off x="6172200" y="4724400"/>
            <a:ext cx="381000" cy="1295400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63323" name="Line 155"/>
          <p:cNvSpPr>
            <a:spLocks noChangeShapeType="1"/>
          </p:cNvSpPr>
          <p:nvPr/>
        </p:nvSpPr>
        <p:spPr bwMode="auto">
          <a:xfrm flipV="1">
            <a:off x="5638800" y="4724400"/>
            <a:ext cx="76200" cy="457200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63324" name="Line 156"/>
          <p:cNvSpPr>
            <a:spLocks noChangeShapeType="1"/>
          </p:cNvSpPr>
          <p:nvPr/>
        </p:nvSpPr>
        <p:spPr bwMode="auto">
          <a:xfrm flipV="1">
            <a:off x="3657600" y="4724400"/>
            <a:ext cx="76200" cy="457200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63325" name="Line 157"/>
          <p:cNvSpPr>
            <a:spLocks noChangeShapeType="1"/>
          </p:cNvSpPr>
          <p:nvPr/>
        </p:nvSpPr>
        <p:spPr bwMode="auto">
          <a:xfrm flipV="1">
            <a:off x="7010400" y="4343400"/>
            <a:ext cx="304800" cy="533400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63326" name="Line 158"/>
          <p:cNvSpPr>
            <a:spLocks noChangeShapeType="1"/>
          </p:cNvSpPr>
          <p:nvPr/>
        </p:nvSpPr>
        <p:spPr bwMode="auto">
          <a:xfrm flipH="1" flipV="1">
            <a:off x="8229600" y="4343400"/>
            <a:ext cx="457200" cy="533400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63327" name="Line 159"/>
          <p:cNvSpPr>
            <a:spLocks noChangeShapeType="1"/>
          </p:cNvSpPr>
          <p:nvPr/>
        </p:nvSpPr>
        <p:spPr bwMode="auto">
          <a:xfrm flipV="1">
            <a:off x="7772400" y="4572000"/>
            <a:ext cx="0" cy="304800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60" name="テキスト ボックス 159"/>
          <p:cNvSpPr txBox="1"/>
          <p:nvPr/>
        </p:nvSpPr>
        <p:spPr>
          <a:xfrm>
            <a:off x="7380312" y="663079"/>
            <a:ext cx="1628972" cy="461665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Nakano </a:t>
            </a:r>
            <a:r>
              <a:rPr kumimoji="1" lang="en-US" altLang="ja-JP" sz="2400" smtClean="0"/>
              <a:t>‘01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1551343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solidFill>
            <a:srgbClr val="008000"/>
          </a:soli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Conclusion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8143056" cy="49530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Definition of enumeration algorithm</a:t>
            </a: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Motivations and applications</a:t>
            </a:r>
          </a:p>
          <a:p>
            <a:pPr eaLnBrk="1" hangingPunct="1">
              <a:buFontTx/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Difficulty</a:t>
            </a:r>
          </a:p>
          <a:p>
            <a:pPr eaLnBrk="1" hangingPunct="1">
              <a:buFontTx/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Basic schemes</a:t>
            </a:r>
          </a:p>
          <a:p>
            <a:pPr eaLnBrk="1" hangingPunct="1"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+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b="1" dirty="0" smtClean="0"/>
              <a:t>Backtracking:   </a:t>
            </a:r>
            <a:r>
              <a:rPr lang="en-US" altLang="ja-JP" sz="2400" dirty="0" smtClean="0"/>
              <a:t>feasible solutions to knapsack problem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+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b="1" dirty="0" smtClean="0"/>
              <a:t>Binary partition:</a:t>
            </a:r>
            <a:r>
              <a:rPr lang="ja-JP" altLang="en-US" sz="2400" dirty="0" smtClean="0"/>
              <a:t>    </a:t>
            </a:r>
            <a:r>
              <a:rPr lang="en-US" altLang="ja-JP" sz="2400" dirty="0" err="1" smtClean="0"/>
              <a:t>st</a:t>
            </a:r>
            <a:r>
              <a:rPr lang="en-US" altLang="ja-JP" sz="2400" dirty="0" smtClean="0"/>
              <a:t>-paths of a graph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+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b="1" dirty="0" smtClean="0"/>
              <a:t>Reverse search:</a:t>
            </a:r>
            <a:r>
              <a:rPr lang="en-US" altLang="ja-JP" sz="2400" dirty="0" smtClean="0"/>
              <a:t>   maximal cliques, ordered tree, rooted tree</a:t>
            </a:r>
          </a:p>
        </p:txBody>
      </p:sp>
    </p:spTree>
    <p:extLst>
      <p:ext uri="{BB962C8B-B14F-4D97-AF65-F5344CB8AC3E}">
        <p14:creationId xmlns:p14="http://schemas.microsoft.com/office/powerpoint/2010/main" val="4221340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Basic Enumeration Algorithms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447800"/>
            <a:ext cx="8353177" cy="45735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en-US" altLang="ja-JP" sz="2400" dirty="0" smtClean="0"/>
              <a:t>Since fundamental, construction scheme is also simple</a:t>
            </a:r>
            <a:endParaRPr lang="ja-JP" altLang="en-US" sz="2400" dirty="0" smtClean="0">
              <a:solidFill>
                <a:srgbClr val="FF0000"/>
              </a:solidFill>
              <a:sym typeface="Wingdings" pitchFamily="2" charset="2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en-US" altLang="ja-JP" sz="2400" dirty="0" smtClean="0"/>
              <a:t>On the other hand, not so many variations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 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+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b="1" dirty="0" smtClean="0">
                <a:solidFill>
                  <a:srgbClr val="006600"/>
                </a:solidFill>
              </a:rPr>
              <a:t>Backtracking</a:t>
            </a:r>
            <a:endParaRPr lang="ja-JP" altLang="en-US" sz="2400" b="1" dirty="0" smtClean="0">
              <a:solidFill>
                <a:srgbClr val="0066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dirty="0" smtClean="0"/>
              <a:t>        </a:t>
            </a:r>
            <a:r>
              <a:rPr lang="en-US" altLang="ja-JP" sz="2400" dirty="0" smtClean="0"/>
              <a:t>depth-first search with lexicographic ordering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 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+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b="1" dirty="0" smtClean="0">
                <a:solidFill>
                  <a:srgbClr val="006600"/>
                </a:solidFill>
                <a:sym typeface="Wingdings" pitchFamily="2" charset="2"/>
              </a:rPr>
              <a:t>binary partition</a:t>
            </a:r>
            <a:endParaRPr lang="ja-JP" altLang="en-US" sz="2400" b="1" dirty="0" smtClean="0">
              <a:solidFill>
                <a:srgbClr val="0066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dirty="0" smtClean="0"/>
              <a:t>        </a:t>
            </a:r>
            <a:r>
              <a:rPr lang="en-US" altLang="ja-JP" sz="2400" dirty="0" smtClean="0"/>
              <a:t>branch &amp; bound like recursive partition algorithm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  +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b="1" dirty="0" smtClean="0">
                <a:solidFill>
                  <a:srgbClr val="006600"/>
                </a:solidFill>
              </a:rPr>
              <a:t>reverse search</a:t>
            </a:r>
            <a:endParaRPr lang="ja-JP" altLang="en-US" sz="2400" b="1" dirty="0" smtClean="0">
              <a:solidFill>
                <a:srgbClr val="0066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dirty="0" smtClean="0"/>
              <a:t>        </a:t>
            </a:r>
            <a:r>
              <a:rPr lang="en-US" altLang="ja-JP" sz="2400" dirty="0" smtClean="0"/>
              <a:t>search on traversal tree defined by parent-child relation</a:t>
            </a:r>
          </a:p>
        </p:txBody>
      </p:sp>
    </p:spTree>
    <p:extLst>
      <p:ext uri="{BB962C8B-B14F-4D97-AF65-F5344CB8AC3E}">
        <p14:creationId xmlns:p14="http://schemas.microsoft.com/office/powerpoint/2010/main" val="3721145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Backtracking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196975"/>
            <a:ext cx="8439150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Mainly used for independent (monotone) sets (</a:t>
            </a:r>
            <a:r>
              <a:rPr lang="en-US" altLang="ja-JP" sz="2400" dirty="0" err="1" smtClean="0"/>
              <a:t>maximals</a:t>
            </a:r>
            <a:r>
              <a:rPr lang="en-US" altLang="ja-JP" sz="2400" dirty="0" smtClean="0"/>
              <a:t>)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b="1" dirty="0" smtClean="0">
                <a:solidFill>
                  <a:srgbClr val="006600"/>
                </a:solidFill>
              </a:rPr>
              <a:t>Independent set system</a:t>
            </a:r>
            <a:r>
              <a:rPr lang="en-US" altLang="ja-JP" sz="2400" dirty="0" smtClean="0"/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F</a:t>
            </a:r>
            <a:r>
              <a:rPr lang="en-US" altLang="ja-JP" sz="2400" dirty="0" smtClean="0"/>
              <a:t> :  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X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∈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F   </a:t>
            </a:r>
            <a:r>
              <a:rPr lang="en-US" altLang="ja-JP" sz="2400" dirty="0" smtClean="0">
                <a:sym typeface="Wingdings" pitchFamily="2" charset="2"/>
              </a:rPr>
              <a:t></a:t>
            </a:r>
            <a:r>
              <a:rPr lang="ja-JP" altLang="en-US" sz="2400" dirty="0" smtClean="0">
                <a:solidFill>
                  <a:srgbClr val="FF0000"/>
                </a:solidFill>
                <a:sym typeface="Wingdings" pitchFamily="2" charset="2"/>
              </a:rPr>
              <a:t>  </a:t>
            </a:r>
            <a:r>
              <a:rPr lang="en-US" altLang="ja-JP" sz="2400" dirty="0" smtClean="0"/>
              <a:t>for any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X‘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⊆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X </a:t>
            </a:r>
            <a:r>
              <a:rPr lang="en-US" altLang="ja-JP" sz="2400" dirty="0" smtClean="0"/>
              <a:t>,</a:t>
            </a:r>
            <a:r>
              <a:rPr lang="ja-JP" altLang="en-US" sz="2400" dirty="0" smtClean="0"/>
              <a:t>  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X'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∈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F</a:t>
            </a:r>
            <a:endParaRPr lang="en-US" altLang="ja-JP" sz="2400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dirty="0" smtClean="0"/>
              <a:t>　　　</a:t>
            </a:r>
            <a:r>
              <a:rPr lang="en-US" altLang="ja-JP" sz="2400" dirty="0" smtClean="0"/>
              <a:t>(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X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∈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F </a:t>
            </a:r>
            <a:r>
              <a:rPr lang="ja-JP" altLang="en-US" sz="2400" dirty="0" smtClean="0"/>
              <a:t>  </a:t>
            </a:r>
            <a:r>
              <a:rPr lang="en-US" altLang="ja-JP" sz="2400" dirty="0" smtClean="0">
                <a:sym typeface="Wingdings" pitchFamily="2" charset="2"/>
              </a:rPr>
              <a:t>   any subset of</a:t>
            </a:r>
            <a:r>
              <a:rPr lang="ja-JP" altLang="en-US" sz="2400" dirty="0" smtClean="0"/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X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is a member of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F</a:t>
            </a:r>
            <a:r>
              <a:rPr lang="en-US" altLang="ja-JP" sz="2400" dirty="0" smtClean="0"/>
              <a:t>)</a:t>
            </a:r>
            <a:endParaRPr lang="en-US" altLang="ja-JP" sz="2400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Ex)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dirty="0" smtClean="0">
                <a:solidFill>
                  <a:srgbClr val="FF0000"/>
                </a:solidFill>
              </a:rPr>
              <a:t> 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cliques of a graph, matchings, combinations of numbers whose sum is less than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b</a:t>
            </a:r>
            <a:r>
              <a:rPr lang="en-US" altLang="ja-JP" sz="2400" dirty="0" smtClean="0"/>
              <a:t>, frequent itemsets…</a:t>
            </a: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×</a:t>
            </a:r>
            <a:r>
              <a:rPr lang="en-US" altLang="ja-JP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Not</a:t>
            </a:r>
            <a:endParaRPr lang="en-US" altLang="ja-JP" sz="2400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trees of a graph, paths, cycles, …</a:t>
            </a:r>
            <a:endParaRPr lang="ja-JP" altLang="en-US" sz="2400" dirty="0" smtClean="0"/>
          </a:p>
        </p:txBody>
      </p:sp>
      <p:sp>
        <p:nvSpPr>
          <p:cNvPr id="26693" name="Freeform 69"/>
          <p:cNvSpPr>
            <a:spLocks/>
          </p:cNvSpPr>
          <p:nvPr/>
        </p:nvSpPr>
        <p:spPr bwMode="auto">
          <a:xfrm>
            <a:off x="6327775" y="5260975"/>
            <a:ext cx="2417763" cy="1397000"/>
          </a:xfrm>
          <a:custGeom>
            <a:avLst/>
            <a:gdLst/>
            <a:ahLst/>
            <a:cxnLst>
              <a:cxn ang="0">
                <a:pos x="0" y="326"/>
              </a:cxn>
              <a:cxn ang="0">
                <a:pos x="243" y="38"/>
              </a:cxn>
              <a:cxn ang="0">
                <a:pos x="511" y="288"/>
              </a:cxn>
              <a:cxn ang="0">
                <a:pos x="857" y="9"/>
              </a:cxn>
              <a:cxn ang="0">
                <a:pos x="1097" y="288"/>
              </a:cxn>
              <a:cxn ang="0">
                <a:pos x="1433" y="0"/>
              </a:cxn>
              <a:cxn ang="0">
                <a:pos x="1635" y="345"/>
              </a:cxn>
              <a:cxn ang="0">
                <a:pos x="1951" y="67"/>
              </a:cxn>
              <a:cxn ang="0">
                <a:pos x="2121" y="259"/>
              </a:cxn>
              <a:cxn ang="0">
                <a:pos x="1039" y="1219"/>
              </a:cxn>
              <a:cxn ang="0">
                <a:pos x="0" y="326"/>
              </a:cxn>
            </a:cxnLst>
            <a:rect l="0" t="0" r="r" b="b"/>
            <a:pathLst>
              <a:path w="2121" h="1219">
                <a:moveTo>
                  <a:pt x="0" y="326"/>
                </a:moveTo>
                <a:lnTo>
                  <a:pt x="243" y="38"/>
                </a:lnTo>
                <a:lnTo>
                  <a:pt x="511" y="288"/>
                </a:lnTo>
                <a:lnTo>
                  <a:pt x="857" y="9"/>
                </a:lnTo>
                <a:lnTo>
                  <a:pt x="1097" y="288"/>
                </a:lnTo>
                <a:lnTo>
                  <a:pt x="1433" y="0"/>
                </a:lnTo>
                <a:lnTo>
                  <a:pt x="1635" y="345"/>
                </a:lnTo>
                <a:lnTo>
                  <a:pt x="1951" y="67"/>
                </a:lnTo>
                <a:lnTo>
                  <a:pt x="2121" y="259"/>
                </a:lnTo>
                <a:lnTo>
                  <a:pt x="1039" y="1219"/>
                </a:lnTo>
                <a:lnTo>
                  <a:pt x="0" y="326"/>
                </a:lnTo>
                <a:close/>
              </a:path>
            </a:pathLst>
          </a:custGeom>
          <a:solidFill>
            <a:srgbClr val="FFCC99"/>
          </a:solidFill>
          <a:ln w="31750" cap="flat" cmpd="sng">
            <a:solidFill>
              <a:srgbClr val="FF0000"/>
            </a:solidFill>
            <a:prstDash val="solid"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6695" name="AutoShape 71"/>
          <p:cNvSpPr>
            <a:spLocks noChangeArrowheads="1"/>
          </p:cNvSpPr>
          <p:nvPr/>
        </p:nvSpPr>
        <p:spPr bwMode="auto">
          <a:xfrm>
            <a:off x="6084888" y="4171950"/>
            <a:ext cx="2844800" cy="2497138"/>
          </a:xfrm>
          <a:prstGeom prst="diamond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44038" name="Text Box 72"/>
          <p:cNvSpPr txBox="1">
            <a:spLocks noChangeArrowheads="1"/>
          </p:cNvSpPr>
          <p:nvPr/>
        </p:nvSpPr>
        <p:spPr bwMode="auto">
          <a:xfrm>
            <a:off x="7752487" y="4005064"/>
            <a:ext cx="1071104" cy="463846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altLang="ja-JP" b="1" dirty="0" smtClean="0">
                <a:solidFill>
                  <a:schemeClr val="tx2"/>
                </a:solidFill>
              </a:rPr>
              <a:t>111…1</a:t>
            </a:r>
            <a:endParaRPr lang="en-US" altLang="ja-JP" b="1" dirty="0">
              <a:solidFill>
                <a:schemeClr val="tx2"/>
              </a:solidFill>
            </a:endParaRPr>
          </a:p>
        </p:txBody>
      </p:sp>
      <p:sp>
        <p:nvSpPr>
          <p:cNvPr id="44039" name="Text Box 90"/>
          <p:cNvSpPr txBox="1">
            <a:spLocks noChangeArrowheads="1"/>
          </p:cNvSpPr>
          <p:nvPr/>
        </p:nvSpPr>
        <p:spPr bwMode="auto">
          <a:xfrm>
            <a:off x="7813675" y="6400800"/>
            <a:ext cx="1095375" cy="45720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altLang="ja-JP" b="1">
                <a:solidFill>
                  <a:schemeClr val="tx2"/>
                </a:solidFill>
              </a:rPr>
              <a:t>000…0</a:t>
            </a:r>
          </a:p>
        </p:txBody>
      </p:sp>
    </p:spTree>
    <p:extLst>
      <p:ext uri="{BB962C8B-B14F-4D97-AF65-F5344CB8AC3E}">
        <p14:creationId xmlns:p14="http://schemas.microsoft.com/office/powerpoint/2010/main" val="1821689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Framework of Backtracking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196752"/>
            <a:ext cx="7924800" cy="48577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Start from the empty set, and recursively add elements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In each iteration, add only elements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dirty="0" smtClean="0"/>
              <a:t> larger than the current maximum element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dirty="0" smtClean="0"/>
              <a:t> </a:t>
            </a:r>
            <a:r>
              <a:rPr lang="en-US" altLang="ja-JP" sz="2400" i="1" dirty="0" smtClean="0"/>
              <a:t>(an iteration does not include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i="1" dirty="0" smtClean="0"/>
              <a:t>  those in its recursive calls)</a:t>
            </a:r>
            <a:r>
              <a:rPr lang="ja-JP" altLang="en-US" sz="2400" i="1" dirty="0" smtClean="0"/>
              <a:t/>
            </a:r>
            <a:br>
              <a:rPr lang="ja-JP" altLang="en-US" sz="2400" i="1" dirty="0" smtClean="0"/>
            </a:br>
            <a:endParaRPr lang="ja-JP" altLang="en-US" sz="2400" i="1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Recursive call with the result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dirty="0" smtClean="0"/>
              <a:t> of addition, if it is a solution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Go back after all examinations</a:t>
            </a:r>
          </a:p>
        </p:txBody>
      </p:sp>
      <p:sp>
        <p:nvSpPr>
          <p:cNvPr id="37" name="Text Box 9"/>
          <p:cNvSpPr txBox="1">
            <a:spLocks noChangeArrowheads="1"/>
          </p:cNvSpPr>
          <p:nvPr/>
        </p:nvSpPr>
        <p:spPr bwMode="auto">
          <a:xfrm>
            <a:off x="7869238" y="3068638"/>
            <a:ext cx="1095375" cy="45720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/>
              <a:t>000…0</a:t>
            </a:r>
          </a:p>
        </p:txBody>
      </p:sp>
      <p:sp>
        <p:nvSpPr>
          <p:cNvPr id="38" name="Freeform 52"/>
          <p:cNvSpPr>
            <a:spLocks/>
          </p:cNvSpPr>
          <p:nvPr/>
        </p:nvSpPr>
        <p:spPr bwMode="auto">
          <a:xfrm>
            <a:off x="4859338" y="3898900"/>
            <a:ext cx="3932237" cy="2903538"/>
          </a:xfrm>
          <a:custGeom>
            <a:avLst/>
            <a:gdLst/>
            <a:ahLst/>
            <a:cxnLst>
              <a:cxn ang="0">
                <a:pos x="252" y="40"/>
              </a:cxn>
              <a:cxn ang="0">
                <a:pos x="828" y="40"/>
              </a:cxn>
              <a:cxn ang="0">
                <a:pos x="1068" y="136"/>
              </a:cxn>
              <a:cxn ang="0">
                <a:pos x="1065" y="357"/>
              </a:cxn>
              <a:cxn ang="0">
                <a:pos x="1349" y="495"/>
              </a:cxn>
              <a:cxn ang="0">
                <a:pos x="1727" y="529"/>
              </a:cxn>
              <a:cxn ang="0">
                <a:pos x="1744" y="890"/>
              </a:cxn>
              <a:cxn ang="0">
                <a:pos x="2037" y="976"/>
              </a:cxn>
              <a:cxn ang="0">
                <a:pos x="2423" y="985"/>
              </a:cxn>
              <a:cxn ang="0">
                <a:pos x="2363" y="1415"/>
              </a:cxn>
              <a:cxn ang="0">
                <a:pos x="1740" y="1816"/>
              </a:cxn>
              <a:cxn ang="0">
                <a:pos x="732" y="1336"/>
              </a:cxn>
              <a:cxn ang="0">
                <a:pos x="154" y="847"/>
              </a:cxn>
              <a:cxn ang="0">
                <a:pos x="16" y="151"/>
              </a:cxn>
              <a:cxn ang="0">
                <a:pos x="252" y="40"/>
              </a:cxn>
            </a:cxnLst>
            <a:rect l="0" t="0" r="r" b="b"/>
            <a:pathLst>
              <a:path w="2477" h="1829">
                <a:moveTo>
                  <a:pt x="252" y="40"/>
                </a:moveTo>
                <a:cubicBezTo>
                  <a:pt x="396" y="0"/>
                  <a:pt x="692" y="24"/>
                  <a:pt x="828" y="40"/>
                </a:cubicBezTo>
                <a:cubicBezTo>
                  <a:pt x="964" y="56"/>
                  <a:pt x="1029" y="83"/>
                  <a:pt x="1068" y="136"/>
                </a:cubicBezTo>
                <a:cubicBezTo>
                  <a:pt x="1107" y="189"/>
                  <a:pt x="1018" y="297"/>
                  <a:pt x="1065" y="357"/>
                </a:cubicBezTo>
                <a:cubicBezTo>
                  <a:pt x="1112" y="417"/>
                  <a:pt x="1239" y="466"/>
                  <a:pt x="1349" y="495"/>
                </a:cubicBezTo>
                <a:cubicBezTo>
                  <a:pt x="1459" y="524"/>
                  <a:pt x="1661" y="463"/>
                  <a:pt x="1727" y="529"/>
                </a:cubicBezTo>
                <a:cubicBezTo>
                  <a:pt x="1793" y="595"/>
                  <a:pt x="1692" y="816"/>
                  <a:pt x="1744" y="890"/>
                </a:cubicBezTo>
                <a:cubicBezTo>
                  <a:pt x="1796" y="964"/>
                  <a:pt x="1924" y="960"/>
                  <a:pt x="2037" y="976"/>
                </a:cubicBezTo>
                <a:cubicBezTo>
                  <a:pt x="2150" y="992"/>
                  <a:pt x="2369" y="912"/>
                  <a:pt x="2423" y="985"/>
                </a:cubicBezTo>
                <a:cubicBezTo>
                  <a:pt x="2477" y="1058"/>
                  <a:pt x="2477" y="1276"/>
                  <a:pt x="2363" y="1415"/>
                </a:cubicBezTo>
                <a:cubicBezTo>
                  <a:pt x="2249" y="1554"/>
                  <a:pt x="2012" y="1829"/>
                  <a:pt x="1740" y="1816"/>
                </a:cubicBezTo>
                <a:cubicBezTo>
                  <a:pt x="1468" y="1803"/>
                  <a:pt x="996" y="1497"/>
                  <a:pt x="732" y="1336"/>
                </a:cubicBezTo>
                <a:cubicBezTo>
                  <a:pt x="468" y="1175"/>
                  <a:pt x="273" y="1044"/>
                  <a:pt x="154" y="847"/>
                </a:cubicBezTo>
                <a:cubicBezTo>
                  <a:pt x="35" y="650"/>
                  <a:pt x="0" y="285"/>
                  <a:pt x="16" y="151"/>
                </a:cubicBezTo>
                <a:cubicBezTo>
                  <a:pt x="32" y="17"/>
                  <a:pt x="203" y="63"/>
                  <a:pt x="252" y="40"/>
                </a:cubicBezTo>
                <a:close/>
              </a:path>
            </a:pathLst>
          </a:custGeom>
          <a:solidFill>
            <a:srgbClr val="FFCC00">
              <a:alpha val="50000"/>
            </a:srgbClr>
          </a:solidFill>
          <a:ln w="25400" cap="flat" cmpd="sng">
            <a:solidFill>
              <a:srgbClr val="FF0000"/>
            </a:solidFill>
            <a:prstDash val="solid"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endParaRPr lang="ja-JP" altLang="en-US"/>
          </a:p>
        </p:txBody>
      </p:sp>
      <p:grpSp>
        <p:nvGrpSpPr>
          <p:cNvPr id="39" name="Group 95"/>
          <p:cNvGrpSpPr>
            <a:grpSpLocks/>
          </p:cNvGrpSpPr>
          <p:nvPr/>
        </p:nvGrpSpPr>
        <p:grpSpPr bwMode="auto">
          <a:xfrm>
            <a:off x="5030788" y="3429000"/>
            <a:ext cx="3679825" cy="3181350"/>
            <a:chOff x="3169" y="2160"/>
            <a:chExt cx="2318" cy="2004"/>
          </a:xfrm>
        </p:grpSpPr>
        <p:sp>
          <p:nvSpPr>
            <p:cNvPr id="40" name="Line 53"/>
            <p:cNvSpPr>
              <a:spLocks noChangeShapeType="1"/>
            </p:cNvSpPr>
            <p:nvPr/>
          </p:nvSpPr>
          <p:spPr bwMode="auto">
            <a:xfrm flipH="1">
              <a:off x="3313" y="2352"/>
              <a:ext cx="816" cy="2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endParaRPr lang="ja-JP" altLang="en-US"/>
            </a:p>
          </p:txBody>
        </p:sp>
        <p:sp>
          <p:nvSpPr>
            <p:cNvPr id="41" name="Line 54"/>
            <p:cNvSpPr>
              <a:spLocks noChangeShapeType="1"/>
            </p:cNvSpPr>
            <p:nvPr/>
          </p:nvSpPr>
          <p:spPr bwMode="auto">
            <a:xfrm>
              <a:off x="3409" y="3264"/>
              <a:ext cx="528" cy="2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endParaRPr lang="ja-JP" altLang="en-US"/>
            </a:p>
          </p:txBody>
        </p:sp>
        <p:sp>
          <p:nvSpPr>
            <p:cNvPr id="42" name="Line 55"/>
            <p:cNvSpPr>
              <a:spLocks noChangeShapeType="1"/>
            </p:cNvSpPr>
            <p:nvPr/>
          </p:nvSpPr>
          <p:spPr bwMode="auto">
            <a:xfrm flipV="1">
              <a:off x="4801" y="3685"/>
              <a:ext cx="576" cy="38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endParaRPr lang="ja-JP" altLang="en-US"/>
            </a:p>
          </p:txBody>
        </p:sp>
        <p:sp>
          <p:nvSpPr>
            <p:cNvPr id="43" name="Line 56"/>
            <p:cNvSpPr>
              <a:spLocks noChangeShapeType="1"/>
            </p:cNvSpPr>
            <p:nvPr/>
          </p:nvSpPr>
          <p:spPr bwMode="auto">
            <a:xfrm flipV="1">
              <a:off x="4801" y="3733"/>
              <a:ext cx="192" cy="3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endParaRPr lang="ja-JP" altLang="en-US"/>
            </a:p>
          </p:txBody>
        </p:sp>
        <p:sp>
          <p:nvSpPr>
            <p:cNvPr id="44" name="Line 57"/>
            <p:cNvSpPr>
              <a:spLocks noChangeShapeType="1"/>
            </p:cNvSpPr>
            <p:nvPr/>
          </p:nvSpPr>
          <p:spPr bwMode="auto">
            <a:xfrm>
              <a:off x="4561" y="3733"/>
              <a:ext cx="240" cy="3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endParaRPr lang="ja-JP" altLang="en-US"/>
            </a:p>
          </p:txBody>
        </p:sp>
        <p:sp>
          <p:nvSpPr>
            <p:cNvPr id="45" name="Line 58"/>
            <p:cNvSpPr>
              <a:spLocks noChangeShapeType="1"/>
            </p:cNvSpPr>
            <p:nvPr/>
          </p:nvSpPr>
          <p:spPr bwMode="auto">
            <a:xfrm>
              <a:off x="3937" y="3696"/>
              <a:ext cx="864" cy="37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endParaRPr lang="ja-JP" altLang="en-US"/>
            </a:p>
          </p:txBody>
        </p:sp>
        <p:sp>
          <p:nvSpPr>
            <p:cNvPr id="46" name="Line 59"/>
            <p:cNvSpPr>
              <a:spLocks noChangeShapeType="1"/>
            </p:cNvSpPr>
            <p:nvPr/>
          </p:nvSpPr>
          <p:spPr bwMode="auto">
            <a:xfrm flipH="1">
              <a:off x="3937" y="3216"/>
              <a:ext cx="336" cy="2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endParaRPr lang="ja-JP" altLang="en-US"/>
            </a:p>
          </p:txBody>
        </p:sp>
        <p:sp>
          <p:nvSpPr>
            <p:cNvPr id="47" name="Text Box 60"/>
            <p:cNvSpPr txBox="1">
              <a:spLocks noChangeArrowheads="1"/>
            </p:cNvSpPr>
            <p:nvPr/>
          </p:nvSpPr>
          <p:spPr bwMode="auto">
            <a:xfrm>
              <a:off x="4686" y="3914"/>
              <a:ext cx="218" cy="250"/>
            </a:xfrm>
            <a:prstGeom prst="rect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36000" tIns="36000" rIns="36000" bIns="36000">
              <a:spAutoFit/>
            </a:bodyPr>
            <a:lstStyle/>
            <a:p>
              <a:r>
                <a:rPr lang="en-US" altLang="ja-JP" sz="2000" b="0"/>
                <a:t>φ</a:t>
              </a:r>
            </a:p>
          </p:txBody>
        </p:sp>
        <p:sp>
          <p:nvSpPr>
            <p:cNvPr id="48" name="Line 61"/>
            <p:cNvSpPr>
              <a:spLocks noChangeShapeType="1"/>
            </p:cNvSpPr>
            <p:nvPr/>
          </p:nvSpPr>
          <p:spPr bwMode="auto">
            <a:xfrm flipH="1">
              <a:off x="4993" y="3253"/>
              <a:ext cx="336" cy="2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endParaRPr lang="ja-JP" altLang="en-US"/>
            </a:p>
          </p:txBody>
        </p:sp>
        <p:sp>
          <p:nvSpPr>
            <p:cNvPr id="49" name="Line 62"/>
            <p:cNvSpPr>
              <a:spLocks noChangeShapeType="1"/>
            </p:cNvSpPr>
            <p:nvPr/>
          </p:nvSpPr>
          <p:spPr bwMode="auto">
            <a:xfrm flipH="1">
              <a:off x="4561" y="3253"/>
              <a:ext cx="336" cy="2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endParaRPr lang="ja-JP" altLang="en-US"/>
            </a:p>
          </p:txBody>
        </p:sp>
        <p:sp>
          <p:nvSpPr>
            <p:cNvPr id="50" name="Line 63"/>
            <p:cNvSpPr>
              <a:spLocks noChangeShapeType="1"/>
            </p:cNvSpPr>
            <p:nvPr/>
          </p:nvSpPr>
          <p:spPr bwMode="auto">
            <a:xfrm flipH="1">
              <a:off x="4561" y="3168"/>
              <a:ext cx="48" cy="32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endParaRPr lang="ja-JP" altLang="en-US"/>
            </a:p>
          </p:txBody>
        </p:sp>
        <p:sp>
          <p:nvSpPr>
            <p:cNvPr id="51" name="Line 64"/>
            <p:cNvSpPr>
              <a:spLocks noChangeShapeType="1"/>
            </p:cNvSpPr>
            <p:nvPr/>
          </p:nvSpPr>
          <p:spPr bwMode="auto">
            <a:xfrm>
              <a:off x="3793" y="3216"/>
              <a:ext cx="144" cy="2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endParaRPr lang="ja-JP" altLang="en-US"/>
            </a:p>
          </p:txBody>
        </p:sp>
        <p:sp>
          <p:nvSpPr>
            <p:cNvPr id="52" name="Line 65"/>
            <p:cNvSpPr>
              <a:spLocks noChangeShapeType="1"/>
            </p:cNvSpPr>
            <p:nvPr/>
          </p:nvSpPr>
          <p:spPr bwMode="auto">
            <a:xfrm>
              <a:off x="3313" y="2784"/>
              <a:ext cx="96" cy="2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endParaRPr lang="ja-JP" altLang="en-US"/>
            </a:p>
          </p:txBody>
        </p:sp>
        <p:sp>
          <p:nvSpPr>
            <p:cNvPr id="53" name="Line 66"/>
            <p:cNvSpPr>
              <a:spLocks noChangeShapeType="1"/>
            </p:cNvSpPr>
            <p:nvPr/>
          </p:nvSpPr>
          <p:spPr bwMode="auto">
            <a:xfrm flipH="1">
              <a:off x="3409" y="2784"/>
              <a:ext cx="528" cy="2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endParaRPr lang="ja-JP" altLang="en-US"/>
            </a:p>
          </p:txBody>
        </p:sp>
        <p:sp>
          <p:nvSpPr>
            <p:cNvPr id="54" name="Line 67"/>
            <p:cNvSpPr>
              <a:spLocks noChangeShapeType="1"/>
            </p:cNvSpPr>
            <p:nvPr/>
          </p:nvSpPr>
          <p:spPr bwMode="auto">
            <a:xfrm flipH="1">
              <a:off x="3889" y="2784"/>
              <a:ext cx="576" cy="2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endParaRPr lang="ja-JP" altLang="en-US"/>
            </a:p>
          </p:txBody>
        </p:sp>
        <p:sp>
          <p:nvSpPr>
            <p:cNvPr id="55" name="Line 68"/>
            <p:cNvSpPr>
              <a:spLocks noChangeShapeType="1"/>
            </p:cNvSpPr>
            <p:nvPr/>
          </p:nvSpPr>
          <p:spPr bwMode="auto">
            <a:xfrm flipH="1">
              <a:off x="4561" y="2832"/>
              <a:ext cx="384" cy="2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endParaRPr lang="ja-JP" altLang="en-US"/>
            </a:p>
          </p:txBody>
        </p:sp>
        <p:sp>
          <p:nvSpPr>
            <p:cNvPr id="56" name="Text Box 69"/>
            <p:cNvSpPr txBox="1">
              <a:spLocks noChangeArrowheads="1"/>
            </p:cNvSpPr>
            <p:nvPr/>
          </p:nvSpPr>
          <p:spPr bwMode="auto">
            <a:xfrm>
              <a:off x="3679" y="3024"/>
              <a:ext cx="248" cy="240"/>
            </a:xfrm>
            <a:prstGeom prst="rect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36000" tIns="36000" rIns="36000" bIns="36000">
              <a:spAutoFit/>
            </a:bodyPr>
            <a:lstStyle/>
            <a:p>
              <a:r>
                <a:rPr lang="en-US" altLang="ja-JP" sz="2000" b="0" dirty="0" smtClean="0"/>
                <a:t>1</a:t>
              </a:r>
              <a:r>
                <a:rPr lang="ja-JP" altLang="en-US" sz="2000" b="0" dirty="0" err="1" smtClean="0"/>
                <a:t>,</a:t>
              </a:r>
              <a:r>
                <a:rPr lang="ja-JP" altLang="en-US" sz="2000" b="0" dirty="0" smtClean="0"/>
                <a:t>3</a:t>
              </a:r>
              <a:endParaRPr lang="ja-JP" altLang="en-US" sz="2000" b="0" dirty="0"/>
            </a:p>
          </p:txBody>
        </p:sp>
        <p:sp>
          <p:nvSpPr>
            <p:cNvPr id="57" name="Text Box 70"/>
            <p:cNvSpPr txBox="1">
              <a:spLocks noChangeArrowheads="1"/>
            </p:cNvSpPr>
            <p:nvPr/>
          </p:nvSpPr>
          <p:spPr bwMode="auto">
            <a:xfrm>
              <a:off x="3295" y="3035"/>
              <a:ext cx="248" cy="240"/>
            </a:xfrm>
            <a:prstGeom prst="rect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36000" tIns="36000" rIns="36000" bIns="36000">
              <a:spAutoFit/>
            </a:bodyPr>
            <a:lstStyle/>
            <a:p>
              <a:r>
                <a:rPr lang="en-US" altLang="ja-JP" sz="2000" b="0" dirty="0" smtClean="0"/>
                <a:t>1</a:t>
              </a:r>
              <a:r>
                <a:rPr lang="ja-JP" altLang="en-US" sz="2000" b="0" dirty="0" err="1" smtClean="0"/>
                <a:t>,</a:t>
              </a:r>
              <a:r>
                <a:rPr lang="en-US" altLang="ja-JP" sz="2000" b="0" dirty="0" smtClean="0"/>
                <a:t>2</a:t>
              </a:r>
              <a:endParaRPr lang="ja-JP" altLang="en-US" sz="2000" b="0" dirty="0"/>
            </a:p>
          </p:txBody>
        </p:sp>
        <p:sp>
          <p:nvSpPr>
            <p:cNvPr id="58" name="Text Box 71"/>
            <p:cNvSpPr txBox="1">
              <a:spLocks noChangeArrowheads="1"/>
            </p:cNvSpPr>
            <p:nvPr/>
          </p:nvSpPr>
          <p:spPr bwMode="auto">
            <a:xfrm>
              <a:off x="3169" y="2592"/>
              <a:ext cx="369" cy="240"/>
            </a:xfrm>
            <a:prstGeom prst="rect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36000" tIns="36000" rIns="36000" bIns="36000">
              <a:spAutoFit/>
            </a:bodyPr>
            <a:lstStyle/>
            <a:p>
              <a:r>
                <a:rPr lang="en-US" altLang="ja-JP" sz="2000" b="0" dirty="0" smtClean="0"/>
                <a:t>1</a:t>
              </a:r>
              <a:r>
                <a:rPr lang="ja-JP" altLang="en-US" sz="2000" b="0" dirty="0" err="1" smtClean="0"/>
                <a:t>,</a:t>
              </a:r>
              <a:r>
                <a:rPr lang="en-US" altLang="ja-JP" sz="2000" b="0" dirty="0" smtClean="0"/>
                <a:t>2</a:t>
              </a:r>
              <a:r>
                <a:rPr lang="ja-JP" altLang="en-US" sz="2000" b="0" dirty="0" err="1" smtClean="0"/>
                <a:t>,</a:t>
              </a:r>
              <a:r>
                <a:rPr lang="ja-JP" altLang="en-US" sz="2000" b="0" dirty="0" smtClean="0"/>
                <a:t>3</a:t>
              </a:r>
              <a:endParaRPr lang="ja-JP" altLang="en-US" sz="2000" b="0" dirty="0"/>
            </a:p>
          </p:txBody>
        </p:sp>
        <p:sp>
          <p:nvSpPr>
            <p:cNvPr id="59" name="Text Box 72"/>
            <p:cNvSpPr txBox="1">
              <a:spLocks noChangeArrowheads="1"/>
            </p:cNvSpPr>
            <p:nvPr/>
          </p:nvSpPr>
          <p:spPr bwMode="auto">
            <a:xfrm>
              <a:off x="3649" y="2592"/>
              <a:ext cx="369" cy="240"/>
            </a:xfrm>
            <a:prstGeom prst="rect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36000" tIns="36000" rIns="36000" bIns="36000">
              <a:spAutoFit/>
            </a:bodyPr>
            <a:lstStyle/>
            <a:p>
              <a:r>
                <a:rPr lang="en-US" altLang="ja-JP" sz="2000" b="0" dirty="0" smtClean="0"/>
                <a:t>1</a:t>
              </a:r>
              <a:r>
                <a:rPr lang="ja-JP" altLang="en-US" sz="2000" b="0" dirty="0" err="1" smtClean="0"/>
                <a:t>,</a:t>
              </a:r>
              <a:r>
                <a:rPr lang="en-US" altLang="ja-JP" sz="2000" b="0" dirty="0" smtClean="0"/>
                <a:t>2</a:t>
              </a:r>
              <a:r>
                <a:rPr lang="ja-JP" altLang="en-US" sz="2000" b="0" dirty="0" err="1" smtClean="0"/>
                <a:t>,</a:t>
              </a:r>
              <a:r>
                <a:rPr lang="ja-JP" altLang="en-US" sz="2000" b="0" dirty="0" smtClean="0"/>
                <a:t>4</a:t>
              </a:r>
              <a:endParaRPr lang="ja-JP" altLang="en-US" sz="2000" b="0" dirty="0"/>
            </a:p>
          </p:txBody>
        </p:sp>
        <p:sp>
          <p:nvSpPr>
            <p:cNvPr id="60" name="Text Box 73"/>
            <p:cNvSpPr txBox="1">
              <a:spLocks noChangeArrowheads="1"/>
            </p:cNvSpPr>
            <p:nvPr/>
          </p:nvSpPr>
          <p:spPr bwMode="auto">
            <a:xfrm>
              <a:off x="4225" y="2592"/>
              <a:ext cx="369" cy="240"/>
            </a:xfrm>
            <a:prstGeom prst="rect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36000" tIns="36000" rIns="36000" bIns="36000">
              <a:spAutoFit/>
            </a:bodyPr>
            <a:lstStyle/>
            <a:p>
              <a:r>
                <a:rPr lang="en-US" altLang="ja-JP" sz="2000" b="0" dirty="0" smtClean="0"/>
                <a:t>1</a:t>
              </a:r>
              <a:r>
                <a:rPr lang="ja-JP" altLang="en-US" sz="2000" b="0" dirty="0" err="1" smtClean="0"/>
                <a:t>,</a:t>
              </a:r>
              <a:r>
                <a:rPr lang="ja-JP" altLang="en-US" sz="2000" b="0" dirty="0" smtClean="0"/>
                <a:t>3,4</a:t>
              </a:r>
              <a:endParaRPr lang="ja-JP" altLang="en-US" sz="2000" b="0" dirty="0"/>
            </a:p>
          </p:txBody>
        </p:sp>
        <p:sp>
          <p:nvSpPr>
            <p:cNvPr id="61" name="Text Box 74"/>
            <p:cNvSpPr txBox="1">
              <a:spLocks noChangeArrowheads="1"/>
            </p:cNvSpPr>
            <p:nvPr/>
          </p:nvSpPr>
          <p:spPr bwMode="auto">
            <a:xfrm>
              <a:off x="4753" y="2592"/>
              <a:ext cx="369" cy="240"/>
            </a:xfrm>
            <a:prstGeom prst="rect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36000" tIns="36000" rIns="36000" bIns="36000">
              <a:spAutoFit/>
            </a:bodyPr>
            <a:lstStyle/>
            <a:p>
              <a:r>
                <a:rPr lang="en-US" altLang="ja-JP" sz="2000" b="0" dirty="0" smtClean="0"/>
                <a:t>2</a:t>
              </a:r>
              <a:r>
                <a:rPr lang="ja-JP" altLang="en-US" sz="2000" b="0" dirty="0" err="1" smtClean="0"/>
                <a:t>,</a:t>
              </a:r>
              <a:r>
                <a:rPr lang="ja-JP" altLang="en-US" sz="2000" b="0" dirty="0" smtClean="0"/>
                <a:t>3,4</a:t>
              </a:r>
              <a:endParaRPr lang="ja-JP" altLang="en-US" sz="2000" b="0" dirty="0"/>
            </a:p>
          </p:txBody>
        </p:sp>
        <p:sp>
          <p:nvSpPr>
            <p:cNvPr id="62" name="Text Box 75"/>
            <p:cNvSpPr txBox="1">
              <a:spLocks noChangeArrowheads="1"/>
            </p:cNvSpPr>
            <p:nvPr/>
          </p:nvSpPr>
          <p:spPr bwMode="auto">
            <a:xfrm>
              <a:off x="3841" y="3493"/>
              <a:ext cx="192" cy="240"/>
            </a:xfrm>
            <a:prstGeom prst="rect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r>
                <a:rPr lang="en-US" altLang="ja-JP" sz="2000" b="0" dirty="0" smtClean="0"/>
                <a:t>1</a:t>
              </a:r>
              <a:endParaRPr lang="ja-JP" altLang="en-US" sz="2000" b="0" dirty="0"/>
            </a:p>
          </p:txBody>
        </p:sp>
        <p:sp>
          <p:nvSpPr>
            <p:cNvPr id="63" name="Text Box 76"/>
            <p:cNvSpPr txBox="1">
              <a:spLocks noChangeArrowheads="1"/>
            </p:cNvSpPr>
            <p:nvPr/>
          </p:nvSpPr>
          <p:spPr bwMode="auto">
            <a:xfrm>
              <a:off x="4465" y="3504"/>
              <a:ext cx="206" cy="240"/>
            </a:xfrm>
            <a:prstGeom prst="rect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r>
                <a:rPr lang="en-US" altLang="ja-JP" sz="2000" b="0" dirty="0" smtClean="0"/>
                <a:t>2</a:t>
              </a:r>
              <a:endParaRPr lang="ja-JP" altLang="en-US" sz="2000" b="0" dirty="0"/>
            </a:p>
          </p:txBody>
        </p:sp>
        <p:sp>
          <p:nvSpPr>
            <p:cNvPr id="64" name="Text Box 77"/>
            <p:cNvSpPr txBox="1">
              <a:spLocks noChangeArrowheads="1"/>
            </p:cNvSpPr>
            <p:nvPr/>
          </p:nvSpPr>
          <p:spPr bwMode="auto">
            <a:xfrm>
              <a:off x="4849" y="3493"/>
              <a:ext cx="206" cy="250"/>
            </a:xfrm>
            <a:prstGeom prst="rect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r>
                <a:rPr lang="ja-JP" altLang="en-US" sz="2000" b="0"/>
                <a:t>3</a:t>
              </a:r>
            </a:p>
          </p:txBody>
        </p:sp>
        <p:sp>
          <p:nvSpPr>
            <p:cNvPr id="65" name="Text Box 78"/>
            <p:cNvSpPr txBox="1">
              <a:spLocks noChangeArrowheads="1"/>
            </p:cNvSpPr>
            <p:nvPr/>
          </p:nvSpPr>
          <p:spPr bwMode="auto">
            <a:xfrm>
              <a:off x="5233" y="3493"/>
              <a:ext cx="220" cy="250"/>
            </a:xfrm>
            <a:prstGeom prst="rect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r>
                <a:rPr lang="ja-JP" altLang="en-US" sz="2000" b="0"/>
                <a:t>4</a:t>
              </a:r>
            </a:p>
          </p:txBody>
        </p:sp>
        <p:sp>
          <p:nvSpPr>
            <p:cNvPr id="66" name="Text Box 79"/>
            <p:cNvSpPr txBox="1">
              <a:spLocks noChangeArrowheads="1"/>
            </p:cNvSpPr>
            <p:nvPr/>
          </p:nvSpPr>
          <p:spPr bwMode="auto">
            <a:xfrm>
              <a:off x="5229" y="3024"/>
              <a:ext cx="258" cy="250"/>
            </a:xfrm>
            <a:prstGeom prst="rect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36000" tIns="36000" rIns="36000" bIns="36000">
              <a:spAutoFit/>
            </a:bodyPr>
            <a:lstStyle/>
            <a:p>
              <a:r>
                <a:rPr lang="ja-JP" altLang="en-US" sz="2000" b="0"/>
                <a:t>3,4</a:t>
              </a:r>
            </a:p>
          </p:txBody>
        </p:sp>
        <p:sp>
          <p:nvSpPr>
            <p:cNvPr id="67" name="Text Box 80"/>
            <p:cNvSpPr txBox="1">
              <a:spLocks noChangeArrowheads="1"/>
            </p:cNvSpPr>
            <p:nvPr/>
          </p:nvSpPr>
          <p:spPr bwMode="auto">
            <a:xfrm>
              <a:off x="4849" y="3024"/>
              <a:ext cx="248" cy="240"/>
            </a:xfrm>
            <a:prstGeom prst="rect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36000" tIns="36000" rIns="36000" bIns="36000">
              <a:spAutoFit/>
            </a:bodyPr>
            <a:lstStyle/>
            <a:p>
              <a:r>
                <a:rPr lang="en-US" altLang="ja-JP" sz="2000" b="0" dirty="0" smtClean="0"/>
                <a:t>2</a:t>
              </a:r>
              <a:r>
                <a:rPr lang="ja-JP" altLang="en-US" sz="2000" b="0" dirty="0" err="1" smtClean="0"/>
                <a:t>,</a:t>
              </a:r>
              <a:r>
                <a:rPr lang="ja-JP" altLang="en-US" sz="2000" b="0" dirty="0" smtClean="0"/>
                <a:t>4</a:t>
              </a:r>
              <a:endParaRPr lang="ja-JP" altLang="en-US" sz="2000" b="0" dirty="0"/>
            </a:p>
          </p:txBody>
        </p:sp>
        <p:sp>
          <p:nvSpPr>
            <p:cNvPr id="68" name="Text Box 81"/>
            <p:cNvSpPr txBox="1">
              <a:spLocks noChangeArrowheads="1"/>
            </p:cNvSpPr>
            <p:nvPr/>
          </p:nvSpPr>
          <p:spPr bwMode="auto">
            <a:xfrm>
              <a:off x="4081" y="3024"/>
              <a:ext cx="248" cy="240"/>
            </a:xfrm>
            <a:prstGeom prst="rect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36000" tIns="36000" rIns="36000" bIns="36000">
              <a:spAutoFit/>
            </a:bodyPr>
            <a:lstStyle/>
            <a:p>
              <a:r>
                <a:rPr lang="en-US" altLang="ja-JP" sz="2000" b="0" dirty="0" smtClean="0"/>
                <a:t>1</a:t>
              </a:r>
              <a:r>
                <a:rPr lang="ja-JP" altLang="en-US" sz="2000" b="0" dirty="0" err="1" smtClean="0"/>
                <a:t>,</a:t>
              </a:r>
              <a:r>
                <a:rPr lang="ja-JP" altLang="en-US" sz="2000" b="0" dirty="0" smtClean="0"/>
                <a:t>4</a:t>
              </a:r>
              <a:endParaRPr lang="ja-JP" altLang="en-US" sz="2000" b="0" dirty="0"/>
            </a:p>
          </p:txBody>
        </p:sp>
        <p:sp>
          <p:nvSpPr>
            <p:cNvPr id="69" name="Text Box 82"/>
            <p:cNvSpPr txBox="1">
              <a:spLocks noChangeArrowheads="1"/>
            </p:cNvSpPr>
            <p:nvPr/>
          </p:nvSpPr>
          <p:spPr bwMode="auto">
            <a:xfrm>
              <a:off x="4465" y="3024"/>
              <a:ext cx="248" cy="240"/>
            </a:xfrm>
            <a:prstGeom prst="rect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36000" tIns="36000" rIns="36000" bIns="36000">
              <a:spAutoFit/>
            </a:bodyPr>
            <a:lstStyle/>
            <a:p>
              <a:r>
                <a:rPr lang="en-US" altLang="ja-JP" sz="2000" b="0" dirty="0" smtClean="0"/>
                <a:t>2</a:t>
              </a:r>
              <a:r>
                <a:rPr lang="ja-JP" altLang="en-US" sz="2000" b="0" dirty="0" err="1" smtClean="0"/>
                <a:t>,</a:t>
              </a:r>
              <a:r>
                <a:rPr lang="ja-JP" altLang="en-US" sz="2000" b="0" dirty="0" smtClean="0"/>
                <a:t>3</a:t>
              </a:r>
              <a:endParaRPr lang="ja-JP" altLang="en-US" sz="2000" b="0" dirty="0"/>
            </a:p>
          </p:txBody>
        </p:sp>
        <p:sp>
          <p:nvSpPr>
            <p:cNvPr id="70" name="Text Box 83"/>
            <p:cNvSpPr txBox="1">
              <a:spLocks noChangeArrowheads="1"/>
            </p:cNvSpPr>
            <p:nvPr/>
          </p:nvSpPr>
          <p:spPr bwMode="auto">
            <a:xfrm>
              <a:off x="3897" y="2160"/>
              <a:ext cx="490" cy="240"/>
            </a:xfrm>
            <a:prstGeom prst="rect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36000" tIns="36000" rIns="36000" bIns="36000">
              <a:spAutoFit/>
            </a:bodyPr>
            <a:lstStyle/>
            <a:p>
              <a:r>
                <a:rPr lang="en-US" altLang="ja-JP" sz="2000" b="0" dirty="0" smtClean="0"/>
                <a:t>1</a:t>
              </a:r>
              <a:r>
                <a:rPr lang="ja-JP" altLang="en-US" sz="2000" b="0" dirty="0" err="1" smtClean="0"/>
                <a:t>,</a:t>
              </a:r>
              <a:r>
                <a:rPr lang="en-US" altLang="ja-JP" sz="2000" b="0" dirty="0" smtClean="0"/>
                <a:t>2</a:t>
              </a:r>
              <a:r>
                <a:rPr lang="ja-JP" altLang="en-US" sz="2000" b="0" dirty="0" err="1" smtClean="0"/>
                <a:t>,</a:t>
              </a:r>
              <a:r>
                <a:rPr lang="ja-JP" altLang="en-US" sz="2000" b="0" dirty="0" smtClean="0"/>
                <a:t>3,4</a:t>
              </a:r>
              <a:endParaRPr lang="ja-JP" altLang="en-US" sz="2000" b="0" dirty="0"/>
            </a:p>
          </p:txBody>
        </p:sp>
      </p:grpSp>
      <p:sp>
        <p:nvSpPr>
          <p:cNvPr id="71" name="Line 84"/>
          <p:cNvSpPr>
            <a:spLocks noChangeShapeType="1"/>
          </p:cNvSpPr>
          <p:nvPr/>
        </p:nvSpPr>
        <p:spPr bwMode="auto">
          <a:xfrm flipH="1" flipV="1">
            <a:off x="6305550" y="5791200"/>
            <a:ext cx="1219200" cy="60960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 type="triangle" w="med" len="med"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72" name="Line 85"/>
          <p:cNvSpPr>
            <a:spLocks noChangeShapeType="1"/>
          </p:cNvSpPr>
          <p:nvPr/>
        </p:nvSpPr>
        <p:spPr bwMode="auto">
          <a:xfrm flipH="1" flipV="1">
            <a:off x="5543550" y="5105400"/>
            <a:ext cx="762000" cy="60960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 type="triangle" w="med" len="med"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73" name="Line 86"/>
          <p:cNvSpPr>
            <a:spLocks noChangeShapeType="1"/>
          </p:cNvSpPr>
          <p:nvPr/>
        </p:nvSpPr>
        <p:spPr bwMode="auto">
          <a:xfrm flipH="1" flipV="1">
            <a:off x="5391150" y="4343400"/>
            <a:ext cx="76200" cy="68580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 type="triangle" w="med" len="med"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grpSp>
        <p:nvGrpSpPr>
          <p:cNvPr id="74" name="Group 87"/>
          <p:cNvGrpSpPr>
            <a:grpSpLocks/>
          </p:cNvGrpSpPr>
          <p:nvPr/>
        </p:nvGrpSpPr>
        <p:grpSpPr bwMode="auto">
          <a:xfrm>
            <a:off x="5391150" y="3657600"/>
            <a:ext cx="1143000" cy="533400"/>
            <a:chOff x="3456" y="1296"/>
            <a:chExt cx="720" cy="336"/>
          </a:xfrm>
        </p:grpSpPr>
        <p:sp>
          <p:nvSpPr>
            <p:cNvPr id="75" name="Line 88"/>
            <p:cNvSpPr>
              <a:spLocks noChangeShapeType="1"/>
            </p:cNvSpPr>
            <p:nvPr/>
          </p:nvSpPr>
          <p:spPr bwMode="auto">
            <a:xfrm flipV="1">
              <a:off x="3456" y="1296"/>
              <a:ext cx="720" cy="336"/>
            </a:xfrm>
            <a:prstGeom prst="line">
              <a:avLst/>
            </a:prstGeom>
            <a:noFill/>
            <a:ln w="63500">
              <a:solidFill>
                <a:srgbClr val="FF0000"/>
              </a:solidFill>
              <a:round/>
              <a:headEnd/>
              <a:tailEnd type="triangle" w="med" len="med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  <p:grpSp>
          <p:nvGrpSpPr>
            <p:cNvPr id="76" name="Group 89"/>
            <p:cNvGrpSpPr>
              <a:grpSpLocks/>
            </p:cNvGrpSpPr>
            <p:nvPr/>
          </p:nvGrpSpPr>
          <p:grpSpPr bwMode="auto">
            <a:xfrm rot="3134514">
              <a:off x="3648" y="1296"/>
              <a:ext cx="336" cy="336"/>
              <a:chOff x="4560" y="3744"/>
              <a:chExt cx="336" cy="336"/>
            </a:xfrm>
          </p:grpSpPr>
          <p:sp>
            <p:nvSpPr>
              <p:cNvPr id="77" name="Line 90"/>
              <p:cNvSpPr>
                <a:spLocks noChangeShapeType="1"/>
              </p:cNvSpPr>
              <p:nvPr/>
            </p:nvSpPr>
            <p:spPr bwMode="auto">
              <a:xfrm flipH="1">
                <a:off x="4560" y="3744"/>
                <a:ext cx="336" cy="336"/>
              </a:xfrm>
              <a:prstGeom prst="line">
                <a:avLst/>
              </a:prstGeom>
              <a:noFill/>
              <a:ln w="63500">
                <a:solidFill>
                  <a:srgbClr val="FF0000"/>
                </a:solidFill>
                <a:round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78" name="Line 91"/>
              <p:cNvSpPr>
                <a:spLocks noChangeShapeType="1"/>
              </p:cNvSpPr>
              <p:nvPr/>
            </p:nvSpPr>
            <p:spPr bwMode="auto">
              <a:xfrm>
                <a:off x="4560" y="3744"/>
                <a:ext cx="336" cy="336"/>
              </a:xfrm>
              <a:prstGeom prst="line">
                <a:avLst/>
              </a:prstGeom>
              <a:noFill/>
              <a:ln w="63500">
                <a:solidFill>
                  <a:srgbClr val="FF0000"/>
                </a:solidFill>
                <a:round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 wrap="none"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</p:grpSp>
      </p:grpSp>
      <p:sp>
        <p:nvSpPr>
          <p:cNvPr id="79" name="Line 92"/>
          <p:cNvSpPr>
            <a:spLocks noChangeShapeType="1"/>
          </p:cNvSpPr>
          <p:nvPr/>
        </p:nvSpPr>
        <p:spPr bwMode="auto">
          <a:xfrm>
            <a:off x="5314950" y="4419600"/>
            <a:ext cx="76200" cy="60960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 type="triangle" w="med" len="med"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80" name="Line 93"/>
          <p:cNvSpPr>
            <a:spLocks noChangeShapeType="1"/>
          </p:cNvSpPr>
          <p:nvPr/>
        </p:nvSpPr>
        <p:spPr bwMode="auto">
          <a:xfrm flipV="1">
            <a:off x="5543550" y="4343400"/>
            <a:ext cx="685800" cy="53340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 type="triangle" w="med" len="med"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81" name="Freeform 4"/>
          <p:cNvSpPr>
            <a:spLocks/>
          </p:cNvSpPr>
          <p:nvPr/>
        </p:nvSpPr>
        <p:spPr bwMode="auto">
          <a:xfrm>
            <a:off x="6934200" y="2225675"/>
            <a:ext cx="1570038" cy="977900"/>
          </a:xfrm>
          <a:custGeom>
            <a:avLst/>
            <a:gdLst/>
            <a:ahLst/>
            <a:cxnLst>
              <a:cxn ang="0">
                <a:pos x="0" y="201"/>
              </a:cxn>
              <a:cxn ang="0">
                <a:pos x="230" y="28"/>
              </a:cxn>
              <a:cxn ang="0">
                <a:pos x="384" y="144"/>
              </a:cxn>
              <a:cxn ang="0">
                <a:pos x="538" y="0"/>
              </a:cxn>
              <a:cxn ang="0">
                <a:pos x="699" y="131"/>
              </a:cxn>
              <a:cxn ang="0">
                <a:pos x="864" y="19"/>
              </a:cxn>
              <a:cxn ang="0">
                <a:pos x="989" y="172"/>
              </a:cxn>
              <a:cxn ang="0">
                <a:pos x="490" y="616"/>
              </a:cxn>
              <a:cxn ang="0">
                <a:pos x="0" y="201"/>
              </a:cxn>
            </a:cxnLst>
            <a:rect l="0" t="0" r="r" b="b"/>
            <a:pathLst>
              <a:path w="989" h="616">
                <a:moveTo>
                  <a:pt x="0" y="201"/>
                </a:moveTo>
                <a:lnTo>
                  <a:pt x="230" y="28"/>
                </a:lnTo>
                <a:lnTo>
                  <a:pt x="384" y="144"/>
                </a:lnTo>
                <a:lnTo>
                  <a:pt x="538" y="0"/>
                </a:lnTo>
                <a:lnTo>
                  <a:pt x="699" y="131"/>
                </a:lnTo>
                <a:lnTo>
                  <a:pt x="864" y="19"/>
                </a:lnTo>
                <a:lnTo>
                  <a:pt x="989" y="172"/>
                </a:lnTo>
                <a:lnTo>
                  <a:pt x="490" y="616"/>
                </a:lnTo>
                <a:lnTo>
                  <a:pt x="0" y="201"/>
                </a:lnTo>
                <a:close/>
              </a:path>
            </a:pathLst>
          </a:custGeom>
          <a:solidFill>
            <a:srgbClr val="FFCC99"/>
          </a:solidFill>
          <a:ln w="31750" cap="flat" cmpd="sng">
            <a:solidFill>
              <a:srgbClr val="FF0000"/>
            </a:solidFill>
            <a:prstDash val="solid"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82" name="Text Box 5"/>
          <p:cNvSpPr txBox="1">
            <a:spLocks noChangeArrowheads="1"/>
          </p:cNvSpPr>
          <p:nvPr/>
        </p:nvSpPr>
        <p:spPr bwMode="auto">
          <a:xfrm>
            <a:off x="7164288" y="2389090"/>
            <a:ext cx="1152128" cy="463846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en-US" altLang="ja-JP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cliques</a:t>
            </a:r>
            <a:endParaRPr lang="ja-JP" altLang="en-US" sz="24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3" name="AutoShape 6"/>
          <p:cNvSpPr>
            <a:spLocks noChangeArrowheads="1"/>
          </p:cNvSpPr>
          <p:nvPr/>
        </p:nvSpPr>
        <p:spPr bwMode="auto">
          <a:xfrm>
            <a:off x="6588125" y="1341438"/>
            <a:ext cx="2232025" cy="1871662"/>
          </a:xfrm>
          <a:prstGeom prst="diamond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84" name="Text Box 8"/>
          <p:cNvSpPr txBox="1">
            <a:spLocks noChangeArrowheads="1"/>
          </p:cNvSpPr>
          <p:nvPr/>
        </p:nvSpPr>
        <p:spPr bwMode="auto">
          <a:xfrm>
            <a:off x="7885113" y="1171575"/>
            <a:ext cx="1082261" cy="463846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dirty="0" smtClean="0"/>
              <a:t>111…1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523434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633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633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633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633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633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633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71" grpId="0" animBg="1"/>
      <p:bldP spid="72" grpId="0" animBg="1"/>
      <p:bldP spid="73" grpId="0" animBg="1"/>
      <p:bldP spid="79" grpId="0" animBg="1"/>
      <p:bldP spid="80" grpId="0" animBg="1"/>
    </p:bld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ユーザー定義 2">
      <a:majorFont>
        <a:latin typeface="Verdana"/>
        <a:ea typeface="Verdana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47476</TotalTime>
  <Words>4204</Words>
  <Application>Microsoft Office PowerPoint</Application>
  <PresentationFormat>画面に合わせる (4:3)</PresentationFormat>
  <Paragraphs>826</Paragraphs>
  <Slides>61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61</vt:i4>
      </vt:variant>
    </vt:vector>
  </HeadingPairs>
  <TitlesOfParts>
    <vt:vector size="69" baseType="lpstr">
      <vt:lpstr>HGP創英角ﾎﾟｯﾌﾟ体</vt:lpstr>
      <vt:lpstr>ＭＳ Ｐゴシック</vt:lpstr>
      <vt:lpstr>MS UI Gothic</vt:lpstr>
      <vt:lpstr>Calibri</vt:lpstr>
      <vt:lpstr>Times New Roman</vt:lpstr>
      <vt:lpstr>Verdana</vt:lpstr>
      <vt:lpstr>Wingdings</vt:lpstr>
      <vt:lpstr>標準デザイン</vt:lpstr>
      <vt:lpstr>Enumeration Algorithms</vt:lpstr>
      <vt:lpstr>Complexity on Enumeration</vt:lpstr>
      <vt:lpstr>Enumeration</vt:lpstr>
      <vt:lpstr>Time Complexity</vt:lpstr>
      <vt:lpstr>Delay</vt:lpstr>
      <vt:lpstr>Basic Algorithms</vt:lpstr>
      <vt:lpstr>Basic Enumeration Algorithms</vt:lpstr>
      <vt:lpstr>Backtracking</vt:lpstr>
      <vt:lpstr>Framework of Backtracking</vt:lpstr>
      <vt:lpstr>Pseudo Code for Backtracking</vt:lpstr>
      <vt:lpstr>Feasible Solutions to Knapsack Problem</vt:lpstr>
      <vt:lpstr>Code for Knapsack</vt:lpstr>
      <vt:lpstr>Maximal Solutions</vt:lpstr>
      <vt:lpstr>Enumerating Maximals </vt:lpstr>
      <vt:lpstr>Maximal: Shift a Solution to the End</vt:lpstr>
      <vt:lpstr>Pseudo Code</vt:lpstr>
      <vt:lpstr>Binary Partition</vt:lpstr>
      <vt:lpstr>Time Complexity</vt:lpstr>
      <vt:lpstr>Time Complexity</vt:lpstr>
      <vt:lpstr>Binary Partition of st-paths</vt:lpstr>
      <vt:lpstr>Child Problems on st-paths</vt:lpstr>
      <vt:lpstr>Choosing Valid Edge</vt:lpstr>
      <vt:lpstr>Time Complexity</vt:lpstr>
      <vt:lpstr>Pseudo Code for st-paths</vt:lpstr>
      <vt:lpstr>Better Algorithm</vt:lpstr>
      <vt:lpstr>Pseudo Program Code</vt:lpstr>
      <vt:lpstr>Maximal Clique Enumeration</vt:lpstr>
      <vt:lpstr>Reverse Search</vt:lpstr>
      <vt:lpstr>Realization</vt:lpstr>
      <vt:lpstr>Complexity</vt:lpstr>
      <vt:lpstr>Alternative Output</vt:lpstr>
      <vt:lpstr>             Clique Enumeration   </vt:lpstr>
      <vt:lpstr>Monotone</vt:lpstr>
      <vt:lpstr>Motivations</vt:lpstr>
      <vt:lpstr>Difficulty on the Search</vt:lpstr>
      <vt:lpstr>Adjacency on Maximal Cliques</vt:lpstr>
      <vt:lpstr>Finding Children</vt:lpstr>
      <vt:lpstr>Pseudo Code for Maximal Clique</vt:lpstr>
      <vt:lpstr>Example</vt:lpstr>
      <vt:lpstr>Example</vt:lpstr>
      <vt:lpstr>Non-Isomorphic Tree Enumeration</vt:lpstr>
      <vt:lpstr>Tree Enumeration</vt:lpstr>
      <vt:lpstr>Isomorphism</vt:lpstr>
      <vt:lpstr>               Ordered Tree</vt:lpstr>
      <vt:lpstr>Ambiguity on Representation</vt:lpstr>
      <vt:lpstr>Left-first DFS</vt:lpstr>
      <vt:lpstr>Depth Sequence</vt:lpstr>
      <vt:lpstr>Parent-Child Relation for Ordered Trees</vt:lpstr>
      <vt:lpstr>Family Tree of Ordered Trees</vt:lpstr>
      <vt:lpstr>Finding Children</vt:lpstr>
      <vt:lpstr>Pseudo Code</vt:lpstr>
      <vt:lpstr>Ordered Trees  Un-ordered Trees</vt:lpstr>
      <vt:lpstr>Canonical Form</vt:lpstr>
      <vt:lpstr>Parent-Child Relation for Canonical Forms</vt:lpstr>
      <vt:lpstr>Family Tree of Un-ordered Trees</vt:lpstr>
      <vt:lpstr>Finding Children</vt:lpstr>
      <vt:lpstr>Finding Children</vt:lpstr>
      <vt:lpstr>Copy Vertex</vt:lpstr>
      <vt:lpstr>Pseudo Code</vt:lpstr>
      <vt:lpstr>Other Family Tree: Floor Plan</vt:lpstr>
      <vt:lpstr>Conclusion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uno</cp:lastModifiedBy>
  <cp:revision>2362</cp:revision>
  <dcterms:created xsi:type="dcterms:W3CDTF">1601-01-01T00:00:00Z</dcterms:created>
  <dcterms:modified xsi:type="dcterms:W3CDTF">2015-01-19T07:39:41Z</dcterms:modified>
</cp:coreProperties>
</file>