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74" r:id="rId5"/>
    <p:sldId id="263" r:id="rId6"/>
    <p:sldId id="275" r:id="rId7"/>
    <p:sldId id="261" r:id="rId8"/>
    <p:sldId id="262" r:id="rId9"/>
    <p:sldId id="292" r:id="rId10"/>
    <p:sldId id="294" r:id="rId11"/>
    <p:sldId id="276" r:id="rId12"/>
    <p:sldId id="288" r:id="rId13"/>
    <p:sldId id="289" r:id="rId14"/>
    <p:sldId id="299" r:id="rId15"/>
    <p:sldId id="278" r:id="rId16"/>
    <p:sldId id="279" r:id="rId17"/>
    <p:sldId id="283" r:id="rId18"/>
    <p:sldId id="284" r:id="rId19"/>
    <p:sldId id="300" r:id="rId20"/>
    <p:sldId id="281" r:id="rId21"/>
    <p:sldId id="282" r:id="rId22"/>
    <p:sldId id="293" r:id="rId23"/>
    <p:sldId id="285" r:id="rId24"/>
    <p:sldId id="295" r:id="rId25"/>
    <p:sldId id="296" r:id="rId26"/>
    <p:sldId id="297" r:id="rId27"/>
    <p:sldId id="298" r:id="rId28"/>
    <p:sldId id="287" r:id="rId29"/>
    <p:sldId id="290" r:id="rId30"/>
    <p:sldId id="291" r:id="rId31"/>
    <p:sldId id="286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70" autoAdjust="0"/>
    <p:restoredTop sz="94257" autoAdjust="0"/>
  </p:normalViewPr>
  <p:slideViewPr>
    <p:cSldViewPr>
      <p:cViewPr varScale="1">
        <p:scale>
          <a:sx n="57" d="100"/>
          <a:sy n="57" d="100"/>
        </p:scale>
        <p:origin x="127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AD9CD-00AF-410E-815F-D3E932C50D1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72AD0-5068-4975-8817-14264B4D451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0BC26-C21F-4CC1-BFE4-D119A34ADCF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59D41-B53A-4B34-9F39-EF663C4B44B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E8DA7-9FA2-4C8C-9019-7B36DB146EA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A1948-8E8D-43F6-8B75-B97B123D771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87B1B-08A3-4C64-BEAF-5714440F238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5F443-DFF0-43A7-AEB0-F7A1700118D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037D6-48BB-4A3F-BAC7-DD9AF493087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8FCD1-FB94-4872-8168-4654CC2CC4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35868-B43B-440C-B3A5-F8E7EA6815F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866BA69F-07EF-43F5-A39F-542279A196D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1675"/>
            <a:ext cx="9144000" cy="1790700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Dynamic Programming</a:t>
            </a:r>
            <a:endParaRPr lang="ja-JP" alt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708275"/>
            <a:ext cx="7772400" cy="302418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Construct  Tables</a:t>
            </a:r>
            <a:endParaRPr lang="ja-JP" altLang="en-US" dirty="0" smtClean="0"/>
          </a:p>
          <a:p>
            <a:pPr eaLnBrk="1" hangingPunct="1"/>
            <a:r>
              <a:rPr lang="en-US" altLang="ja-JP" dirty="0" smtClean="0"/>
              <a:t>Additional Constraints</a:t>
            </a:r>
          </a:p>
          <a:p>
            <a:pPr eaLnBrk="1" hangingPunct="1"/>
            <a:r>
              <a:rPr lang="en-US" altLang="ja-JP" dirty="0" smtClean="0"/>
              <a:t>Sequences</a:t>
            </a:r>
            <a:endParaRPr lang="ja-JP" altLang="en-US" dirty="0" smtClean="0"/>
          </a:p>
          <a:p>
            <a:pPr eaLnBrk="1" hangingPunct="1"/>
            <a:r>
              <a:rPr lang="en-US" altLang="ja-JP" dirty="0" smtClean="0"/>
              <a:t>Acyclic Graphs 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Shorter One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79556"/>
            <a:ext cx="8208963" cy="57673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Store numbers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a[0],…,a[n-1]</a:t>
            </a: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1916832"/>
            <a:ext cx="4860032" cy="295232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err="1">
                <a:solidFill>
                  <a:srgbClr val="006600"/>
                </a:solidFill>
              </a:rPr>
              <a:t>DP_setsum</a:t>
            </a:r>
            <a:r>
              <a:rPr lang="en-US" altLang="ja-JP" sz="2000" dirty="0"/>
              <a:t>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*a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n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b</a:t>
            </a:r>
            <a:r>
              <a:rPr lang="en-US" altLang="ja-JP" sz="2000" dirty="0"/>
              <a:t>){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j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f[b+1]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/>
              <a:t>   </a:t>
            </a:r>
            <a:r>
              <a:rPr lang="en-US" altLang="ja-JP" sz="2000" b="1" dirty="0"/>
              <a:t>for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j=0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j&lt;=b</a:t>
            </a:r>
            <a:r>
              <a:rPr lang="en-US" altLang="ja-JP" sz="2000" dirty="0"/>
              <a:t> ;</a:t>
            </a:r>
            <a:r>
              <a:rPr lang="en-US" altLang="ja-JP" sz="2000" dirty="0">
                <a:solidFill>
                  <a:schemeClr val="accent2"/>
                </a:solidFill>
              </a:rPr>
              <a:t> j</a:t>
            </a:r>
            <a:r>
              <a:rPr lang="en-US" altLang="ja-JP" sz="2000" dirty="0" smtClean="0">
                <a:solidFill>
                  <a:schemeClr val="accent2"/>
                </a:solidFill>
              </a:rPr>
              <a:t>++</a:t>
            </a:r>
            <a:r>
              <a:rPr lang="en-US" altLang="ja-JP" sz="2000" dirty="0" smtClean="0"/>
              <a:t>) </a:t>
            </a:r>
            <a:r>
              <a:rPr lang="en-US" altLang="ja-JP" sz="2000" dirty="0">
                <a:solidFill>
                  <a:schemeClr val="accent2"/>
                </a:solidFill>
              </a:rPr>
              <a:t>f[j] 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j</a:t>
            </a:r>
            <a:r>
              <a:rPr lang="en-US" altLang="ja-JP" sz="2000" dirty="0" smtClean="0"/>
              <a:t>;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/>
              <a:t>   for</a:t>
            </a:r>
            <a:r>
              <a:rPr lang="en-US" altLang="ja-JP" sz="2000" dirty="0" smtClean="0"/>
              <a:t> 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=0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&lt;n</a:t>
            </a:r>
            <a:r>
              <a:rPr lang="en-US" altLang="ja-JP" sz="2000" dirty="0"/>
              <a:t> ;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++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/>
              <a:t> </a:t>
            </a:r>
            <a:r>
              <a:rPr lang="en-US" altLang="ja-JP" sz="2000" b="1" dirty="0" smtClean="0"/>
              <a:t>     </a:t>
            </a:r>
            <a:r>
              <a:rPr lang="en-US" altLang="ja-JP" sz="2000" b="1" dirty="0"/>
              <a:t>for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j=b-a[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j&gt;=0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j-</a:t>
            </a:r>
            <a:r>
              <a:rPr lang="en-US" altLang="ja-JP" sz="2000" dirty="0" smtClean="0">
                <a:solidFill>
                  <a:schemeClr val="accent2"/>
                </a:solidFill>
              </a:rPr>
              <a:t>-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   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f[j</a:t>
            </a:r>
            <a:r>
              <a:rPr lang="en-US" altLang="ja-JP" sz="2000" dirty="0">
                <a:solidFill>
                  <a:schemeClr val="accent2"/>
                </a:solidFill>
              </a:rPr>
              <a:t>] </a:t>
            </a:r>
            <a:r>
              <a:rPr lang="en-US" altLang="ja-JP" sz="2000" dirty="0" smtClean="0">
                <a:solidFill>
                  <a:schemeClr val="accent2"/>
                </a:solidFill>
              </a:rPr>
              <a:t>&lt; f[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j+a</a:t>
            </a:r>
            <a:r>
              <a:rPr lang="en-US" altLang="ja-JP" sz="2000" dirty="0" smtClean="0">
                <a:solidFill>
                  <a:schemeClr val="accent2"/>
                </a:solidFill>
              </a:rPr>
              <a:t>[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 </a:t>
            </a:r>
            <a:r>
              <a:rPr lang="en-US" altLang="ja-JP" sz="2000" dirty="0">
                <a:solidFill>
                  <a:schemeClr val="accent2"/>
                </a:solidFill>
              </a:rPr>
              <a:t>f[</a:t>
            </a:r>
            <a:r>
              <a:rPr lang="en-US" altLang="ja-JP" sz="2000" dirty="0" err="1">
                <a:solidFill>
                  <a:schemeClr val="accent2"/>
                </a:solidFill>
              </a:rPr>
              <a:t>j+a</a:t>
            </a:r>
            <a:r>
              <a:rPr lang="en-US" altLang="ja-JP" sz="2000" dirty="0">
                <a:solidFill>
                  <a:schemeClr val="accent2"/>
                </a:solidFill>
              </a:rPr>
              <a:t>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]] 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f[j]</a:t>
            </a:r>
            <a:r>
              <a:rPr lang="en-US" altLang="ja-JP" sz="2000" dirty="0" smtClean="0"/>
              <a:t>;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  </a:t>
            </a:r>
            <a:r>
              <a:rPr lang="en-US" altLang="ja-JP" sz="2000" dirty="0" smtClean="0"/>
              <a:t>   </a:t>
            </a:r>
            <a:r>
              <a:rPr lang="en-US" altLang="ja-JP" sz="2000" dirty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}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</a:t>
            </a:r>
            <a:r>
              <a:rPr lang="en-US" altLang="ja-JP" sz="2000" dirty="0">
                <a:solidFill>
                  <a:srgbClr val="C00000"/>
                </a:solidFill>
              </a:rPr>
              <a:t>(“%d\n”</a:t>
            </a:r>
            <a:r>
              <a:rPr lang="en-US" altLang="ja-JP" sz="2000" dirty="0"/>
              <a:t>, </a:t>
            </a:r>
            <a:r>
              <a:rPr lang="en-US" altLang="ja-JP" sz="2000" dirty="0" smtClean="0">
                <a:solidFill>
                  <a:schemeClr val="accent2"/>
                </a:solidFill>
              </a:rPr>
              <a:t>b-f[b]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Which is Faster?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Branch and bound: 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time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Dynamic programming: 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nb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time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Roughly,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dynamic programming is efficient when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&gt;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n = 30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⇒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≒ 1 </a:t>
            </a:r>
            <a:r>
              <a:rPr lang="en-US" altLang="ja-JP" sz="2400" dirty="0" smtClean="0">
                <a:solidFill>
                  <a:schemeClr val="accent2"/>
                </a:solidFill>
              </a:rPr>
              <a:t>billion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 </a:t>
            </a:r>
            <a:endParaRPr lang="ja-JP" altLang="en-US" sz="2400" b="1" baseline="30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Weak Point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355013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When numbers are not integers, we will have several numbers that do not fit the table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few magnitudes, we can multiply all numbers by 100 or 1000 to make all them integers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Even though, repeating decimals and irrational numbers can not be handled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Reducing Memory Usage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07375" cy="44640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Dynamic programming for subset sum requires much memory and spend long time when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</a:t>
            </a:r>
            <a:r>
              <a:rPr lang="en-US" altLang="ja-JP" sz="2400" dirty="0" smtClean="0"/>
              <a:t>is large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way to reduce memory usage instead of losing accuracy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In each column of the table, unify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cells into one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#cells in the table will be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b/ε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Write to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(x,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Ｌ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／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」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instead of </a:t>
            </a:r>
            <a:r>
              <a:rPr lang="en-US" altLang="ja-JP" sz="2400" b="1" dirty="0">
                <a:solidFill>
                  <a:schemeClr val="accent2"/>
                </a:solidFill>
              </a:rPr>
              <a:t>(</a:t>
            </a:r>
            <a:r>
              <a:rPr lang="en-US" altLang="ja-JP" sz="2400" b="1" dirty="0" err="1">
                <a:solidFill>
                  <a:schemeClr val="accent2"/>
                </a:solidFill>
              </a:rPr>
              <a:t>x,y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involve error of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ε-1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dirty="0" smtClean="0"/>
              <a:t>repetitions attain error of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n(ε-1)</a:t>
            </a:r>
            <a:endParaRPr lang="ja-JP" altLang="en-US" sz="2400" b="1" dirty="0" smtClean="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11188" y="5734050"/>
            <a:ext cx="8064500" cy="75713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b="1" dirty="0">
                <a:ea typeface="ＭＳ Ｐゴシック" pitchFamily="50" charset="-128"/>
              </a:rPr>
              <a:t>we can reduce memory </a:t>
            </a:r>
            <a:r>
              <a:rPr lang="en-US" altLang="ja-JP" b="1" dirty="0" smtClean="0">
                <a:ea typeface="ＭＳ Ｐゴシック" pitchFamily="50" charset="-128"/>
              </a:rPr>
              <a:t>usage to</a:t>
            </a:r>
            <a:r>
              <a:rPr lang="ja-JP" altLang="en-US" b="1" dirty="0" smtClean="0">
                <a:ea typeface="ＭＳ Ｐゴシック" pitchFamily="50" charset="-128"/>
              </a:rPr>
              <a:t> </a:t>
            </a:r>
            <a:r>
              <a:rPr lang="en-US" altLang="ja-JP" b="1" dirty="0" smtClean="0">
                <a:solidFill>
                  <a:schemeClr val="accent2"/>
                </a:solidFill>
                <a:ea typeface="ＭＳ Ｐゴシック" pitchFamily="50" charset="-128"/>
              </a:rPr>
              <a:t>1/ε</a:t>
            </a:r>
            <a:r>
              <a:rPr lang="en-US" altLang="ja-JP" b="1" dirty="0" smtClean="0">
                <a:ea typeface="ＭＳ Ｐゴシック" pitchFamily="50" charset="-128"/>
              </a:rPr>
              <a:t>, instead of finding solutions whose sums differ at most</a:t>
            </a:r>
            <a:r>
              <a:rPr lang="ja-JP" altLang="en-US" b="1" dirty="0" smtClean="0">
                <a:ea typeface="ＭＳ Ｐゴシック" pitchFamily="50" charset="-128"/>
              </a:rPr>
              <a:t> </a:t>
            </a:r>
            <a:r>
              <a:rPr lang="en-US" altLang="ja-JP" b="1" dirty="0" smtClean="0">
                <a:solidFill>
                  <a:schemeClr val="accent2"/>
                </a:solidFill>
                <a:ea typeface="ＭＳ Ｐゴシック" pitchFamily="50" charset="-128"/>
              </a:rPr>
              <a:t>n(ε-1)</a:t>
            </a:r>
            <a:endParaRPr lang="ja-JP" altLang="en-US" b="1" dirty="0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#Solutions to Subset Sum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For given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numbers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count</a:t>
            </a:r>
            <a:r>
              <a:rPr lang="en-US" altLang="ja-JP" sz="2400" dirty="0" smtClean="0"/>
              <a:t> #combinations of the numbers such that the sum is equal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Ex.)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15, 24, 65, 32, 4, 55, 54, 23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/>
              <a:t>  </a:t>
            </a:r>
            <a:r>
              <a:rPr lang="en-US" altLang="ja-JP" sz="2400" dirty="0" smtClean="0"/>
              <a:t>how many combinations are there whose sums are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145</a:t>
            </a:r>
            <a:r>
              <a:rPr lang="en-US" altLang="ja-JP" sz="2400" b="1" dirty="0"/>
              <a:t> </a:t>
            </a:r>
            <a:r>
              <a:rPr lang="en-US" altLang="ja-JP" sz="2400" dirty="0"/>
              <a:t>?</a:t>
            </a: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00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Variant for Counting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524" y="1556792"/>
            <a:ext cx="8568952" cy="29892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m )</a:t>
            </a:r>
            <a:r>
              <a:rPr lang="en-US" altLang="ja-JP" sz="2400" dirty="0" smtClean="0"/>
              <a:t>: </a:t>
            </a:r>
            <a:r>
              <a:rPr lang="en-US" altLang="ja-JP" sz="2400" u="sng" dirty="0">
                <a:solidFill>
                  <a:srgbClr val="FF0000"/>
                </a:solidFill>
              </a:rPr>
              <a:t>#combinations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whose sums 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Compute </a:t>
            </a:r>
            <a:r>
              <a:rPr lang="en-US" altLang="ja-JP" sz="2400" b="1" dirty="0">
                <a:solidFill>
                  <a:schemeClr val="accent2"/>
                </a:solidFill>
              </a:rPr>
              <a:t>f(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</a:rPr>
              <a:t>, m )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for all combinations of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= 1,…,n</a:t>
            </a:r>
            <a:r>
              <a:rPr lang="en-US" altLang="ja-JP" sz="2400" dirty="0" smtClean="0"/>
              <a:t> and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 = 0,…,b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m ) = f( i-1, m ) + f( i-1, m-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f( 1, m )    </a:t>
            </a:r>
            <a:r>
              <a:rPr lang="en-US" altLang="ja-JP" sz="2400" dirty="0" smtClean="0"/>
              <a:t>are easy to compute</a:t>
            </a:r>
            <a:endParaRPr lang="ja-JP" altLang="en-US" sz="2400" dirty="0" smtClean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331913" y="5516563"/>
            <a:ext cx="5924550" cy="43973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b="1" dirty="0" smtClean="0">
                <a:ea typeface="ＭＳ Ｐゴシック" pitchFamily="50" charset="-128"/>
              </a:rPr>
              <a:t>Computation time is </a:t>
            </a:r>
            <a:r>
              <a:rPr lang="en-US" altLang="ja-JP" b="1" dirty="0" smtClean="0">
                <a:solidFill>
                  <a:schemeClr val="accent2"/>
                </a:solidFill>
                <a:ea typeface="ＭＳ Ｐゴシック" pitchFamily="50" charset="-128"/>
              </a:rPr>
              <a:t>O</a:t>
            </a:r>
            <a:r>
              <a:rPr lang="ja-JP" altLang="en-US" b="1" dirty="0">
                <a:solidFill>
                  <a:schemeClr val="accent2"/>
                </a:solidFill>
                <a:ea typeface="ＭＳ Ｐゴシック" pitchFamily="50" charset="-128"/>
              </a:rPr>
              <a:t>(</a:t>
            </a:r>
            <a:r>
              <a:rPr lang="en-US" altLang="ja-JP" b="1" dirty="0" err="1">
                <a:solidFill>
                  <a:schemeClr val="accent2"/>
                </a:solidFill>
                <a:ea typeface="ＭＳ Ｐゴシック" pitchFamily="50" charset="-128"/>
              </a:rPr>
              <a:t>nb</a:t>
            </a:r>
            <a:r>
              <a:rPr lang="en-US" altLang="ja-JP" b="1" dirty="0">
                <a:solidFill>
                  <a:schemeClr val="accent2"/>
                </a:solidFill>
                <a:ea typeface="ＭＳ Ｐゴシック" pitchFamily="50" charset="-128"/>
              </a:rPr>
              <a:t>)</a:t>
            </a:r>
            <a:endParaRPr lang="ja-JP" altLang="en-US" b="1" dirty="0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/>
              <a:t> </a:t>
            </a:r>
            <a:r>
              <a:rPr lang="en-US" altLang="ja-JP" sz="2400" dirty="0" smtClean="0"/>
              <a:t>Count #combinations </a:t>
            </a:r>
            <a:r>
              <a:rPr lang="en-US" altLang="ja-JP" sz="2400" dirty="0"/>
              <a:t>of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1,1,2,3,3,4,5,7 </a:t>
            </a:r>
            <a:r>
              <a:rPr lang="en-US" altLang="ja-JP" sz="2400" dirty="0" smtClean="0"/>
              <a:t>whose sums are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10</a:t>
            </a:r>
            <a:r>
              <a:rPr lang="en-US" altLang="ja-JP" sz="2400" dirty="0"/>
              <a:t> ?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 (two 1’s are considered to be different numbers)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Size = 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582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How many</a:t>
            </a:r>
            <a:r>
              <a:rPr lang="en-US" altLang="ja-JP" sz="2400" dirty="0" smtClean="0"/>
              <a:t> combinations </a:t>
            </a:r>
            <a:r>
              <a:rPr lang="en-US" altLang="ja-JP" sz="2400" dirty="0"/>
              <a:t>of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k</a:t>
            </a:r>
            <a:r>
              <a:rPr lang="en-US" altLang="ja-JP" sz="2400" dirty="0" smtClean="0"/>
              <a:t> numbers taken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do satisfy that the sums 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Ex.)</a:t>
            </a: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Count the number of combinations of</a:t>
            </a:r>
            <a:r>
              <a:rPr lang="en-US" altLang="ja-JP" sz="2400" b="1" dirty="0" smtClean="0"/>
              <a:t> 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4</a:t>
            </a:r>
            <a:r>
              <a:rPr lang="ja-JP" altLang="en-US" sz="2400" b="1" dirty="0"/>
              <a:t> </a:t>
            </a:r>
            <a:r>
              <a:rPr lang="en-US" altLang="ja-JP" sz="2400" dirty="0" smtClean="0"/>
              <a:t>numbers from</a:t>
            </a:r>
            <a:r>
              <a:rPr lang="en-US" altLang="ja-JP" sz="2400" b="1" dirty="0" smtClean="0"/>
              <a:t> </a:t>
            </a:r>
            <a:r>
              <a:rPr lang="ja-JP" altLang="en-US" sz="2400" b="1" dirty="0">
                <a:solidFill>
                  <a:schemeClr val="accent2"/>
                </a:solidFill>
              </a:rPr>
              <a:t>15, 24, 65, 32, 4, 55, 54, 23</a:t>
            </a:r>
            <a:r>
              <a:rPr lang="ja-JP" altLang="en-US" sz="2400" b="1" dirty="0"/>
              <a:t> </a:t>
            </a:r>
            <a:r>
              <a:rPr lang="en-US" altLang="ja-JP" sz="2400" dirty="0" smtClean="0"/>
              <a:t>whose sums are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145</a:t>
            </a:r>
            <a:endParaRPr lang="en-US" altLang="ja-JP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Variants for Size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7848600" cy="3887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j, m )</a:t>
            </a:r>
            <a:r>
              <a:rPr lang="en-US" altLang="ja-JP" sz="2400" dirty="0" smtClean="0"/>
              <a:t>: </a:t>
            </a:r>
            <a:r>
              <a:rPr lang="en-US" altLang="ja-JP" sz="2400" dirty="0"/>
              <a:t>#combinations </a:t>
            </a:r>
            <a:r>
              <a:rPr lang="en-US" altLang="ja-JP" sz="2400" dirty="0" smtClean="0"/>
              <a:t>of </a:t>
            </a:r>
            <a:r>
              <a:rPr lang="en-US" altLang="ja-JP" sz="2400" b="1" dirty="0">
                <a:solidFill>
                  <a:schemeClr val="accent2"/>
                </a:solidFill>
              </a:rPr>
              <a:t>j </a:t>
            </a:r>
            <a:r>
              <a:rPr lang="en-US" altLang="ja-JP" sz="2400" dirty="0" smtClean="0"/>
              <a:t>numbers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whose sum is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Compute </a:t>
            </a:r>
            <a:r>
              <a:rPr lang="en-US" altLang="ja-JP" sz="2400" b="1" dirty="0">
                <a:solidFill>
                  <a:schemeClr val="accent2"/>
                </a:solidFill>
              </a:rPr>
              <a:t>f(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i,j,m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  <a:r>
              <a:rPr lang="en-US" altLang="ja-JP" sz="2400" dirty="0"/>
              <a:t>for </a:t>
            </a:r>
            <a:r>
              <a:rPr lang="en-US" altLang="ja-JP" sz="2400" dirty="0" smtClean="0"/>
              <a:t>all combinations of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=1,…,n</a:t>
            </a:r>
            <a:r>
              <a:rPr lang="en-US" altLang="ja-JP" sz="2400" dirty="0" smtClean="0"/>
              <a:t>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j=0,…,k</a:t>
            </a:r>
            <a:r>
              <a:rPr lang="en-US" altLang="ja-JP" sz="2400" dirty="0" smtClean="0"/>
              <a:t>,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m=0,…,b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j, m ) = f( i-1, j, m ) + f( i-1, j-1, m-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f(1,j,m)    </a:t>
            </a:r>
            <a:r>
              <a:rPr lang="en-US" altLang="ja-JP" sz="2400" dirty="0" smtClean="0"/>
              <a:t>is easy to compute</a:t>
            </a:r>
            <a:endParaRPr lang="ja-JP" altLang="en-US" sz="2400" dirty="0" smtClean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619250" y="5589588"/>
            <a:ext cx="5924550" cy="43973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b="1" dirty="0" smtClean="0">
                <a:ea typeface="ＭＳ Ｐゴシック" pitchFamily="50" charset="-128"/>
              </a:rPr>
              <a:t>Computation time is </a:t>
            </a:r>
            <a:r>
              <a:rPr lang="en-US" altLang="ja-JP" b="1" dirty="0" smtClean="0">
                <a:solidFill>
                  <a:schemeClr val="accent2"/>
                </a:solidFill>
                <a:ea typeface="ＭＳ Ｐゴシック" pitchFamily="50" charset="-128"/>
              </a:rPr>
              <a:t>O</a:t>
            </a:r>
            <a:r>
              <a:rPr lang="ja-JP" altLang="en-US" b="1" dirty="0">
                <a:solidFill>
                  <a:schemeClr val="accent2"/>
                </a:solidFill>
                <a:ea typeface="ＭＳ Ｐゴシック" pitchFamily="50" charset="-128"/>
              </a:rPr>
              <a:t>(</a:t>
            </a:r>
            <a:r>
              <a:rPr lang="en-US" altLang="ja-JP" b="1" dirty="0" err="1">
                <a:solidFill>
                  <a:schemeClr val="accent2"/>
                </a:solidFill>
                <a:ea typeface="ＭＳ Ｐゴシック" pitchFamily="50" charset="-128"/>
              </a:rPr>
              <a:t>nkb</a:t>
            </a:r>
            <a:r>
              <a:rPr lang="en-US" altLang="ja-JP" b="1" dirty="0">
                <a:solidFill>
                  <a:schemeClr val="accent2"/>
                </a:solidFill>
                <a:ea typeface="ＭＳ Ｐゴシック" pitchFamily="50" charset="-128"/>
              </a:rPr>
              <a:t>)</a:t>
            </a:r>
            <a:endParaRPr lang="ja-JP" altLang="en-US" b="1" dirty="0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Knapsack Problem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3600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Problem to find the best combination of items that fit a knapsack with a maximum weight limitation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several items, having different weights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items have their own values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sum of weights must not exceed the limitation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Find the combination of items maximizing the sum of values and the sum of weights is no greater than the limitation</a:t>
            </a:r>
          </a:p>
        </p:txBody>
      </p:sp>
      <p:pic>
        <p:nvPicPr>
          <p:cNvPr id="30724" name="Picture 4" descr="BD0712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953000"/>
            <a:ext cx="636588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 descr="BD0730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105400"/>
            <a:ext cx="9588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572000"/>
            <a:ext cx="6969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5562600"/>
            <a:ext cx="13716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6096000"/>
            <a:ext cx="11541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9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572000"/>
            <a:ext cx="6096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10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5334000"/>
            <a:ext cx="11541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1" name="Picture 11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4772025"/>
            <a:ext cx="83820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144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Dynamic Programming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66088" cy="47180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is an algorithm to solve problems, including combinatorial optimization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When the problem has a linear or tree structures, iteratively solve the problem along the structure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It’s advantage is to have tables that are collections of solutions to smaller subproblems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By referring the solutions in the tables of smaller problems, determine the solutions to larger problems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44538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Integer Programming Formulation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8413"/>
            <a:ext cx="800735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Let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and </a:t>
            </a:r>
            <a:r>
              <a:rPr lang="en-US" altLang="ja-JP" sz="2400" b="1" dirty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 </a:t>
            </a:r>
            <a:r>
              <a:rPr lang="en-US" altLang="ja-JP" sz="2400" dirty="0" smtClean="0"/>
              <a:t>be the weight and value of item</a:t>
            </a:r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,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</a:t>
            </a:r>
            <a:r>
              <a:rPr lang="en-US" altLang="ja-JP" sz="2400" dirty="0" smtClean="0"/>
              <a:t>be the maximum weight limitation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max. Σ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err="1" smtClean="0">
                <a:solidFill>
                  <a:schemeClr val="accent2"/>
                </a:solidFill>
              </a:rPr>
              <a:t>s.t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. Σ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 { 0,1 }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It </a:t>
            </a:r>
            <a:r>
              <a:rPr lang="en-US" altLang="ja-JP" sz="2400" dirty="0"/>
              <a:t>is an NP-hard problem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Generalization to Optimization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848600" cy="43926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: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the maximum value sum of combinations of items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whose weight sums 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 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max. Σ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err="1" smtClean="0">
                <a:solidFill>
                  <a:schemeClr val="accent2"/>
                </a:solidFill>
              </a:rPr>
              <a:t>s.t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. Σ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m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1,…,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∈ { 0,1 }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m ) = max { f( i-1, m ),  f( i-1, m-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}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f(1,m)    </a:t>
            </a:r>
            <a:r>
              <a:rPr lang="en-US" altLang="ja-JP" sz="2400" dirty="0" smtClean="0"/>
              <a:t>is easy to compute</a:t>
            </a:r>
            <a:endParaRPr lang="ja-JP" altLang="en-US" sz="2400" dirty="0" smtClean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547813" y="5734050"/>
            <a:ext cx="5924550" cy="43973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b="1" dirty="0" smtClean="0">
                <a:ea typeface="ＭＳ Ｐゴシック" pitchFamily="50" charset="-128"/>
              </a:rPr>
              <a:t>Time complexity is </a:t>
            </a:r>
            <a:r>
              <a:rPr lang="en-US" altLang="ja-JP" b="1" dirty="0" smtClean="0">
                <a:solidFill>
                  <a:schemeClr val="accent2"/>
                </a:solidFill>
                <a:ea typeface="ＭＳ Ｐゴシック" pitchFamily="50" charset="-128"/>
              </a:rPr>
              <a:t>O</a:t>
            </a:r>
            <a:r>
              <a:rPr lang="ja-JP" altLang="en-US" b="1" dirty="0">
                <a:solidFill>
                  <a:schemeClr val="accent2"/>
                </a:solidFill>
                <a:ea typeface="ＭＳ Ｐゴシック" pitchFamily="50" charset="-128"/>
              </a:rPr>
              <a:t>(</a:t>
            </a:r>
            <a:r>
              <a:rPr lang="en-US" altLang="ja-JP" b="1" dirty="0" err="1">
                <a:solidFill>
                  <a:schemeClr val="accent2"/>
                </a:solidFill>
                <a:ea typeface="ＭＳ Ｐゴシック" pitchFamily="50" charset="-128"/>
              </a:rPr>
              <a:t>nb</a:t>
            </a:r>
            <a:r>
              <a:rPr lang="en-US" altLang="ja-JP" b="1" dirty="0">
                <a:solidFill>
                  <a:schemeClr val="accent2"/>
                </a:solidFill>
                <a:ea typeface="ＭＳ Ｐゴシック" pitchFamily="50" charset="-128"/>
              </a:rPr>
              <a:t>)</a:t>
            </a:r>
            <a:endParaRPr lang="ja-JP" altLang="en-US" b="1" dirty="0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3059113" y="1989138"/>
            <a:ext cx="2441575" cy="1727200"/>
          </a:xfrm>
          <a:prstGeom prst="wedgeRectCallout">
            <a:avLst>
              <a:gd name="adj1" fmla="val -37468"/>
              <a:gd name="adj2" fmla="val 86491"/>
            </a:avLst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/>
              <a:t> </a:t>
            </a:r>
            <a:r>
              <a:rPr lang="en-US" altLang="ja-JP" b="1">
                <a:solidFill>
                  <a:schemeClr val="accent2"/>
                </a:solidFill>
              </a:rPr>
              <a:t>max. Σ c</a:t>
            </a:r>
            <a:r>
              <a:rPr lang="en-US" altLang="ja-JP" b="1" baseline="-25000">
                <a:solidFill>
                  <a:schemeClr val="accent2"/>
                </a:solidFill>
              </a:rPr>
              <a:t>j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j</a:t>
            </a:r>
            <a:endParaRPr lang="en-US" altLang="ja-JP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s.t. Σ a</a:t>
            </a:r>
            <a:r>
              <a:rPr lang="en-US" altLang="ja-JP" b="1" baseline="-25000">
                <a:solidFill>
                  <a:schemeClr val="accent2"/>
                </a:solidFill>
              </a:rPr>
              <a:t>j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j  </a:t>
            </a:r>
            <a:r>
              <a:rPr lang="en-US" altLang="ja-JP" b="1">
                <a:solidFill>
                  <a:schemeClr val="accent2"/>
                </a:solidFill>
              </a:rPr>
              <a:t>= m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   </a:t>
            </a:r>
            <a:r>
              <a:rPr lang="ja-JP" altLang="en-US" b="1" baseline="-25000">
                <a:solidFill>
                  <a:schemeClr val="accent2"/>
                </a:solidFill>
              </a:rPr>
              <a:t> </a:t>
            </a:r>
            <a:r>
              <a:rPr lang="en-US" altLang="ja-JP" b="1" baseline="-25000">
                <a:solidFill>
                  <a:schemeClr val="accent2"/>
                </a:solidFill>
              </a:rPr>
              <a:t>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i </a:t>
            </a:r>
            <a:r>
              <a:rPr lang="en-US" altLang="ja-JP" b="1">
                <a:solidFill>
                  <a:schemeClr val="accent2"/>
                </a:solidFill>
              </a:rPr>
              <a:t>= 0</a:t>
            </a:r>
            <a:endParaRPr lang="ja-JP" altLang="en-US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1,…,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i -1 </a:t>
            </a:r>
            <a:r>
              <a:rPr lang="en-US" altLang="ja-JP" b="1">
                <a:solidFill>
                  <a:schemeClr val="accent2"/>
                </a:solidFill>
              </a:rPr>
              <a:t>∈ { 0,1 }</a:t>
            </a:r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651500" y="1989138"/>
            <a:ext cx="2563813" cy="1727200"/>
          </a:xfrm>
          <a:prstGeom prst="wedgeRectCallout">
            <a:avLst>
              <a:gd name="adj1" fmla="val -78306"/>
              <a:gd name="adj2" fmla="val 84009"/>
            </a:avLst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/>
              <a:t> </a:t>
            </a:r>
            <a:r>
              <a:rPr lang="en-US" altLang="ja-JP" b="1">
                <a:solidFill>
                  <a:schemeClr val="accent2"/>
                </a:solidFill>
              </a:rPr>
              <a:t>max. Σ c</a:t>
            </a:r>
            <a:r>
              <a:rPr lang="en-US" altLang="ja-JP" b="1" baseline="-25000">
                <a:solidFill>
                  <a:schemeClr val="accent2"/>
                </a:solidFill>
              </a:rPr>
              <a:t>j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j</a:t>
            </a:r>
            <a:endParaRPr lang="en-US" altLang="ja-JP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s.t. Σ a</a:t>
            </a:r>
            <a:r>
              <a:rPr lang="en-US" altLang="ja-JP" b="1" baseline="-25000">
                <a:solidFill>
                  <a:schemeClr val="accent2"/>
                </a:solidFill>
              </a:rPr>
              <a:t>j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j  </a:t>
            </a:r>
            <a:r>
              <a:rPr lang="en-US" altLang="ja-JP" b="1">
                <a:solidFill>
                  <a:schemeClr val="accent2"/>
                </a:solidFill>
              </a:rPr>
              <a:t>= m- a</a:t>
            </a:r>
            <a:r>
              <a:rPr lang="en-US" altLang="ja-JP" b="1" baseline="-25000">
                <a:solidFill>
                  <a:schemeClr val="accent2"/>
                </a:solidFill>
              </a:rPr>
              <a:t>i</a:t>
            </a:r>
            <a:endParaRPr lang="en-US" altLang="ja-JP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   </a:t>
            </a:r>
            <a:r>
              <a:rPr lang="ja-JP" altLang="en-US" b="1" baseline="-25000">
                <a:solidFill>
                  <a:schemeClr val="accent2"/>
                </a:solidFill>
              </a:rPr>
              <a:t> </a:t>
            </a:r>
            <a:r>
              <a:rPr lang="en-US" altLang="ja-JP" b="1" baseline="-25000">
                <a:solidFill>
                  <a:schemeClr val="accent2"/>
                </a:solidFill>
              </a:rPr>
              <a:t>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i </a:t>
            </a:r>
            <a:r>
              <a:rPr lang="en-US" altLang="ja-JP" b="1">
                <a:solidFill>
                  <a:schemeClr val="accent2"/>
                </a:solidFill>
              </a:rPr>
              <a:t>= 1</a:t>
            </a:r>
            <a:endParaRPr lang="ja-JP" altLang="en-US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1,…,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i-1  </a:t>
            </a:r>
            <a:r>
              <a:rPr lang="en-US" altLang="ja-JP" b="1">
                <a:solidFill>
                  <a:schemeClr val="accent2"/>
                </a:solidFill>
              </a:rPr>
              <a:t>∈ { 0,1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 animBg="1"/>
      <p:bldP spid="3277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Code for Knapsack Problem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082"/>
            <a:ext cx="8208963" cy="7207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Store </a:t>
            </a:r>
            <a:r>
              <a:rPr lang="en-US" altLang="ja-JP" sz="2400" dirty="0" smtClean="0"/>
              <a:t>weights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a[0],…,a[n-1]</a:t>
            </a:r>
            <a:r>
              <a:rPr lang="en-US" altLang="ja-JP" sz="2400" dirty="0" smtClean="0"/>
              <a:t>, and values in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c[0],…,c[n-1]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1600" y="1916832"/>
            <a:ext cx="6552728" cy="410445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err="1" smtClean="0">
                <a:solidFill>
                  <a:srgbClr val="006600"/>
                </a:solidFill>
              </a:rPr>
              <a:t>DP_sknapsack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000" dirty="0" smtClean="0"/>
              <a:t>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*a</a:t>
            </a:r>
            <a:r>
              <a:rPr lang="en-US" altLang="ja-JP" sz="2000" dirty="0"/>
              <a:t>,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*c</a:t>
            </a:r>
            <a:r>
              <a:rPr lang="en-US" altLang="ja-JP" sz="2000" dirty="0" smtClean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n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b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/>
              <a:t>, </a:t>
            </a:r>
            <a:r>
              <a:rPr lang="en-US" altLang="ja-JP" sz="2000" dirty="0" smtClean="0">
                <a:solidFill>
                  <a:schemeClr val="accent2"/>
                </a:solidFill>
              </a:rPr>
              <a:t>j</a:t>
            </a:r>
            <a:r>
              <a:rPr lang="en-US" altLang="ja-JP" sz="2000" dirty="0" smtClean="0"/>
              <a:t>, </a:t>
            </a:r>
            <a:r>
              <a:rPr lang="en-US" altLang="ja-JP" sz="2000" dirty="0" smtClean="0">
                <a:solidFill>
                  <a:schemeClr val="accent2"/>
                </a:solidFill>
              </a:rPr>
              <a:t>m=0</a:t>
            </a:r>
            <a:r>
              <a:rPr lang="en-US" altLang="ja-JP" sz="2000" dirty="0" smtClean="0"/>
              <a:t>, </a:t>
            </a:r>
            <a:r>
              <a:rPr lang="en-US" altLang="ja-JP" sz="2000" dirty="0" smtClean="0">
                <a:solidFill>
                  <a:schemeClr val="accent2"/>
                </a:solidFill>
              </a:rPr>
              <a:t>mx=0</a:t>
            </a:r>
            <a:r>
              <a:rPr lang="en-US" altLang="ja-JP" sz="2000" dirty="0" smtClean="0"/>
              <a:t>, </a:t>
            </a:r>
            <a:r>
              <a:rPr lang="en-US" altLang="ja-JP" sz="2000" dirty="0" smtClean="0">
                <a:solidFill>
                  <a:schemeClr val="accent2"/>
                </a:solidFill>
              </a:rPr>
              <a:t>f[b+1]</a:t>
            </a:r>
            <a:r>
              <a:rPr lang="en-US" altLang="ja-JP" sz="2000" dirty="0" smtClean="0"/>
              <a:t>;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 </a:t>
            </a:r>
            <a:r>
              <a:rPr lang="en-US" altLang="ja-JP" sz="2000" b="1" dirty="0"/>
              <a:t>for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j=0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j&lt;=b</a:t>
            </a:r>
            <a:r>
              <a:rPr lang="en-US" altLang="ja-JP" sz="2000" dirty="0"/>
              <a:t> ;</a:t>
            </a:r>
            <a:r>
              <a:rPr lang="en-US" altLang="ja-JP" sz="2000" dirty="0">
                <a:solidFill>
                  <a:schemeClr val="accent2"/>
                </a:solidFill>
              </a:rPr>
              <a:t> j</a:t>
            </a:r>
            <a:r>
              <a:rPr lang="en-US" altLang="ja-JP" sz="2000" dirty="0" smtClean="0">
                <a:solidFill>
                  <a:schemeClr val="accent2"/>
                </a:solidFill>
              </a:rPr>
              <a:t>++</a:t>
            </a:r>
            <a:r>
              <a:rPr lang="en-US" altLang="ja-JP" sz="2000" dirty="0" smtClean="0"/>
              <a:t>) </a:t>
            </a:r>
            <a:r>
              <a:rPr lang="en-US" altLang="ja-JP" sz="2000" dirty="0">
                <a:solidFill>
                  <a:schemeClr val="accent2"/>
                </a:solidFill>
              </a:rPr>
              <a:t>f[j] 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-1</a:t>
            </a:r>
            <a:r>
              <a:rPr lang="en-US" altLang="ja-JP" sz="2000" dirty="0" smtClean="0"/>
              <a:t>;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f[0</a:t>
            </a:r>
            <a:r>
              <a:rPr lang="en-US" altLang="ja-JP" sz="2000" dirty="0">
                <a:solidFill>
                  <a:schemeClr val="accent2"/>
                </a:solidFill>
              </a:rPr>
              <a:t>] = 1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 for</a:t>
            </a:r>
            <a:r>
              <a:rPr lang="en-US" altLang="ja-JP" sz="2000" dirty="0"/>
              <a:t> (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=0</a:t>
            </a:r>
            <a:r>
              <a:rPr lang="en-US" altLang="ja-JP" sz="2000" dirty="0"/>
              <a:t> ;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&lt;n</a:t>
            </a:r>
            <a:r>
              <a:rPr lang="en-US" altLang="ja-JP" sz="2000" dirty="0"/>
              <a:t> ;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++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    for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j=b-a[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j&gt;=0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j--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 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f[j] </a:t>
            </a:r>
            <a:r>
              <a:rPr lang="en-US" altLang="ja-JP" sz="2000" dirty="0" smtClean="0">
                <a:solidFill>
                  <a:schemeClr val="accent2"/>
                </a:solidFill>
              </a:rPr>
              <a:t>&gt;= 0 </a:t>
            </a:r>
            <a:r>
              <a:rPr lang="en-US" altLang="ja-JP" sz="2000" dirty="0" smtClean="0"/>
              <a:t>&amp;&amp; </a:t>
            </a:r>
            <a:r>
              <a:rPr lang="en-US" altLang="ja-JP" sz="2000" dirty="0">
                <a:solidFill>
                  <a:schemeClr val="accent2"/>
                </a:solidFill>
              </a:rPr>
              <a:t>f[</a:t>
            </a:r>
            <a:r>
              <a:rPr lang="en-US" altLang="ja-JP" sz="2000" dirty="0" err="1">
                <a:solidFill>
                  <a:schemeClr val="accent2"/>
                </a:solidFill>
              </a:rPr>
              <a:t>j+a</a:t>
            </a:r>
            <a:r>
              <a:rPr lang="en-US" altLang="ja-JP" sz="2000" dirty="0">
                <a:solidFill>
                  <a:schemeClr val="accent2"/>
                </a:solidFill>
              </a:rPr>
              <a:t>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]] </a:t>
            </a:r>
            <a:r>
              <a:rPr lang="en-US" altLang="ja-JP" sz="2000" dirty="0" smtClean="0">
                <a:solidFill>
                  <a:schemeClr val="accent2"/>
                </a:solidFill>
              </a:rPr>
              <a:t>&lt;</a:t>
            </a:r>
            <a:r>
              <a:rPr lang="en-US" altLang="ja-JP" sz="2000" dirty="0">
                <a:solidFill>
                  <a:schemeClr val="accent2"/>
                </a:solidFill>
              </a:rPr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f[j]+c[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 </a:t>
            </a:r>
            <a:r>
              <a:rPr lang="en-US" altLang="ja-JP" sz="2000" dirty="0">
                <a:solidFill>
                  <a:schemeClr val="accent2"/>
                </a:solidFill>
              </a:rPr>
              <a:t>f[</a:t>
            </a:r>
            <a:r>
              <a:rPr lang="en-US" altLang="ja-JP" sz="2000" dirty="0" err="1">
                <a:solidFill>
                  <a:schemeClr val="accent2"/>
                </a:solidFill>
              </a:rPr>
              <a:t>j+a</a:t>
            </a:r>
            <a:r>
              <a:rPr lang="en-US" altLang="ja-JP" sz="2000" dirty="0">
                <a:solidFill>
                  <a:schemeClr val="accent2"/>
                </a:solidFill>
              </a:rPr>
              <a:t>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]] = f[j]+c[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;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 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 for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j=b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j&gt;=0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j-</a:t>
            </a:r>
            <a:r>
              <a:rPr lang="en-US" altLang="ja-JP" sz="2000" dirty="0" smtClean="0">
                <a:solidFill>
                  <a:schemeClr val="accent2"/>
                </a:solidFill>
              </a:rPr>
              <a:t>-</a:t>
            </a:r>
            <a:r>
              <a:rPr lang="en-US" altLang="ja-JP" sz="2000" dirty="0" smtClean="0"/>
              <a:t>)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  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f[j</a:t>
            </a:r>
            <a:r>
              <a:rPr lang="en-US" altLang="ja-JP" sz="2000" dirty="0">
                <a:solidFill>
                  <a:schemeClr val="accent2"/>
                </a:solidFill>
              </a:rPr>
              <a:t>] &gt; </a:t>
            </a:r>
            <a:r>
              <a:rPr lang="en-US" altLang="ja-JP" sz="2000" dirty="0" smtClean="0">
                <a:solidFill>
                  <a:schemeClr val="accent2"/>
                </a:solidFill>
              </a:rPr>
              <a:t>m</a:t>
            </a:r>
            <a:r>
              <a:rPr lang="en-US" altLang="ja-JP" sz="2000" dirty="0" smtClean="0"/>
              <a:t>){ </a:t>
            </a:r>
            <a:r>
              <a:rPr lang="en-US" altLang="ja-JP" sz="2000" dirty="0">
                <a:solidFill>
                  <a:schemeClr val="accent2"/>
                </a:solidFill>
              </a:rPr>
              <a:t>m = f[j]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mx = j</a:t>
            </a:r>
            <a:r>
              <a:rPr lang="en-US" altLang="ja-JP" sz="2000" dirty="0"/>
              <a:t>; 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“weight = %d, profit = %d\n”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mx</a:t>
            </a:r>
            <a:r>
              <a:rPr lang="en-US" altLang="ja-JP" sz="2000" dirty="0"/>
              <a:t>, </a:t>
            </a:r>
            <a:r>
              <a:rPr lang="en-US" altLang="ja-JP" sz="2000" dirty="0" smtClean="0">
                <a:solidFill>
                  <a:schemeClr val="accent2"/>
                </a:solidFill>
              </a:rPr>
              <a:t>m</a:t>
            </a:r>
            <a:r>
              <a:rPr lang="en-US" altLang="ja-JP" sz="2000" dirty="0" smtClean="0"/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4582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Design </a:t>
            </a:r>
            <a:r>
              <a:rPr lang="en-US" altLang="ja-JP" sz="2400" dirty="0" smtClean="0"/>
              <a:t>a dynamic programming algorithm for solving the following problem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Partition </a:t>
            </a:r>
            <a:r>
              <a:rPr lang="en-US" altLang="ja-JP" sz="2400" dirty="0"/>
              <a:t>the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numbers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into three groups so that the sum of the first group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 and that of the second group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Ex.) </a:t>
            </a:r>
            <a:r>
              <a:rPr lang="en-US" altLang="ja-JP" sz="2400" dirty="0"/>
              <a:t>partition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15, 24, 65, 32, 4, 55, 54, 23 </a:t>
            </a:r>
            <a:r>
              <a:rPr lang="en-US" altLang="ja-JP" sz="2400" dirty="0" smtClean="0"/>
              <a:t>into three groups so that the sums of first and second groups are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120 </a:t>
            </a:r>
            <a:r>
              <a:rPr lang="en-US" altLang="ja-JP" sz="2400" dirty="0"/>
              <a:t>and</a:t>
            </a:r>
            <a:r>
              <a:rPr lang="en-US" altLang="ja-JP" sz="2400" b="1" dirty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110</a:t>
            </a:r>
            <a:endParaRPr lang="en-US" altLang="ja-JP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Linear Structure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497888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The key to dynamic programming is whether we can solve a problem by solving a small number of smaller subproblems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In the other words, the problem can be solved or not only looking at the solutions to the problem locating it’s left side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This is what we call linear structure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(modification to the right side doesn’t affect the feasibility and optimality of the left problems)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should use dynamic programming when there are linear structures, and do not use if not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(linear structures are there in trees and digraphs)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Longest Increasing Subsequence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497888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An </a:t>
            </a:r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increasing subsequence</a:t>
            </a:r>
            <a:r>
              <a:rPr lang="en-US" altLang="ja-JP" sz="2400" dirty="0" smtClean="0"/>
              <a:t> of a sequence of number is a subsequence such that it is in the increasing order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Ex.)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1,5,4,7,2,5,3,9,6,8  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:  1,2,6    2,5,9   … </a:t>
            </a:r>
            <a:endParaRPr lang="ja-JP" altLang="en-US" sz="2400" b="1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Longest </a:t>
            </a:r>
            <a:r>
              <a:rPr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increasing subsequence 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problem </a:t>
            </a:r>
            <a:r>
              <a:rPr lang="en-US" altLang="ja-JP" sz="2400" dirty="0" smtClean="0"/>
              <a:t>is the problem of finding the longest one from all increasing subsequences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This problem has a linear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There Linear Structure?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497888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Consider </a:t>
            </a:r>
            <a:r>
              <a:rPr lang="en-US" altLang="ja-JP" sz="2400" dirty="0" smtClean="0"/>
              <a:t>increasing subsequences whose lasts are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By appending any number, the former subsequence never become non-increasing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Thus, if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is included in an optimal solution, former part (those preceding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) is the longest increasing subsequence ending at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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this is linear structure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Using Linear Structure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497888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Let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f(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</a:rPr>
              <a:t>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be the maximum length of increasing subsequence ending at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Such a </a:t>
            </a:r>
            <a:r>
              <a:rPr lang="en-US" altLang="ja-JP" sz="2400" dirty="0" smtClean="0"/>
              <a:t>subsequence is obtained by appending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i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to an increasing  subsequence ending at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,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j&lt;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append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to those increasing subsequence of the maximum length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=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max { f(j) |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j&lt;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} +1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Time complexity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 variant of heap answers in </a:t>
            </a:r>
            <a:r>
              <a:rPr lang="en-US" altLang="ja-JP" sz="2400" b="1" dirty="0">
                <a:solidFill>
                  <a:schemeClr val="accent2"/>
                </a:solidFill>
              </a:rPr>
              <a:t>O(log n) </a:t>
            </a:r>
            <a:r>
              <a:rPr lang="en-US" altLang="ja-JP" sz="2400" dirty="0" smtClean="0"/>
              <a:t>time to the question “which is the maximum among those of index less that this?”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Using this, time complexity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#paths in Digraphs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126935"/>
            <a:ext cx="8458200" cy="129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Consider a directed acyclic graph (digraph) with vertices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(red)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(brown)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Count the number of paths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to </a:t>
            </a:r>
            <a:r>
              <a:rPr lang="en-US" altLang="ja-JP" sz="2400" b="1" dirty="0">
                <a:solidFill>
                  <a:schemeClr val="accent2"/>
                </a:solidFill>
              </a:rPr>
              <a:t>t </a:t>
            </a:r>
            <a:r>
              <a:rPr lang="en-US" altLang="ja-JP" sz="2400" dirty="0" smtClean="0"/>
              <a:t>using arcs in the right direction</a:t>
            </a:r>
          </a:p>
        </p:txBody>
      </p:sp>
      <p:sp>
        <p:nvSpPr>
          <p:cNvPr id="29700" name="Oval 39"/>
          <p:cNvSpPr>
            <a:spLocks noChangeArrowheads="1"/>
          </p:cNvSpPr>
          <p:nvPr/>
        </p:nvSpPr>
        <p:spPr bwMode="auto">
          <a:xfrm>
            <a:off x="3810000" y="35052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1" name="Oval 40"/>
          <p:cNvSpPr>
            <a:spLocks noChangeArrowheads="1"/>
          </p:cNvSpPr>
          <p:nvPr/>
        </p:nvSpPr>
        <p:spPr bwMode="auto">
          <a:xfrm>
            <a:off x="3886200" y="47244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2" name="Oval 41"/>
          <p:cNvSpPr>
            <a:spLocks noChangeArrowheads="1"/>
          </p:cNvSpPr>
          <p:nvPr/>
        </p:nvSpPr>
        <p:spPr bwMode="auto">
          <a:xfrm>
            <a:off x="5257800" y="54864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Oval 42"/>
          <p:cNvSpPr>
            <a:spLocks noChangeArrowheads="1"/>
          </p:cNvSpPr>
          <p:nvPr/>
        </p:nvSpPr>
        <p:spPr bwMode="auto">
          <a:xfrm>
            <a:off x="5791200" y="4191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4" name="Oval 43"/>
          <p:cNvSpPr>
            <a:spLocks noChangeArrowheads="1"/>
          </p:cNvSpPr>
          <p:nvPr/>
        </p:nvSpPr>
        <p:spPr bwMode="auto">
          <a:xfrm>
            <a:off x="5410200" y="28194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5" name="Line 44"/>
          <p:cNvSpPr>
            <a:spLocks noChangeShapeType="1"/>
          </p:cNvSpPr>
          <p:nvPr/>
        </p:nvSpPr>
        <p:spPr bwMode="auto">
          <a:xfrm>
            <a:off x="2590800" y="3657600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6" name="Line 45"/>
          <p:cNvSpPr>
            <a:spLocks noChangeShapeType="1"/>
          </p:cNvSpPr>
          <p:nvPr/>
        </p:nvSpPr>
        <p:spPr bwMode="auto">
          <a:xfrm flipV="1">
            <a:off x="3048000" y="3886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7" name="Line 46"/>
          <p:cNvSpPr>
            <a:spLocks noChangeShapeType="1"/>
          </p:cNvSpPr>
          <p:nvPr/>
        </p:nvSpPr>
        <p:spPr bwMode="auto">
          <a:xfrm>
            <a:off x="3048000" y="45720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8" name="Line 47"/>
          <p:cNvSpPr>
            <a:spLocks noChangeShapeType="1"/>
          </p:cNvSpPr>
          <p:nvPr/>
        </p:nvSpPr>
        <p:spPr bwMode="auto">
          <a:xfrm flipV="1">
            <a:off x="3048000" y="5029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9" name="Line 48"/>
          <p:cNvSpPr>
            <a:spLocks noChangeShapeType="1"/>
          </p:cNvSpPr>
          <p:nvPr/>
        </p:nvSpPr>
        <p:spPr bwMode="auto">
          <a:xfrm>
            <a:off x="3048000" y="5410200"/>
            <a:ext cx="2057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0" name="Line 49"/>
          <p:cNvSpPr>
            <a:spLocks noChangeShapeType="1"/>
          </p:cNvSpPr>
          <p:nvPr/>
        </p:nvSpPr>
        <p:spPr bwMode="auto">
          <a:xfrm flipV="1">
            <a:off x="2590800" y="3048000"/>
            <a:ext cx="2590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1" name="Line 50"/>
          <p:cNvSpPr>
            <a:spLocks noChangeShapeType="1"/>
          </p:cNvSpPr>
          <p:nvPr/>
        </p:nvSpPr>
        <p:spPr bwMode="auto">
          <a:xfrm flipV="1">
            <a:off x="4343400" y="32004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2" name="Line 51"/>
          <p:cNvSpPr>
            <a:spLocks noChangeShapeType="1"/>
          </p:cNvSpPr>
          <p:nvPr/>
        </p:nvSpPr>
        <p:spPr bwMode="auto">
          <a:xfrm>
            <a:off x="4343400" y="38100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3" name="Line 52"/>
          <p:cNvSpPr>
            <a:spLocks noChangeShapeType="1"/>
          </p:cNvSpPr>
          <p:nvPr/>
        </p:nvSpPr>
        <p:spPr bwMode="auto">
          <a:xfrm flipV="1">
            <a:off x="4419600" y="44958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4" name="Line 53"/>
          <p:cNvSpPr>
            <a:spLocks noChangeShapeType="1"/>
          </p:cNvSpPr>
          <p:nvPr/>
        </p:nvSpPr>
        <p:spPr bwMode="auto">
          <a:xfrm>
            <a:off x="4419600" y="5029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5" name="Line 54"/>
          <p:cNvSpPr>
            <a:spLocks noChangeShapeType="1"/>
          </p:cNvSpPr>
          <p:nvPr/>
        </p:nvSpPr>
        <p:spPr bwMode="auto">
          <a:xfrm>
            <a:off x="1676400" y="4876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6" name="Line 55"/>
          <p:cNvSpPr>
            <a:spLocks noChangeShapeType="1"/>
          </p:cNvSpPr>
          <p:nvPr/>
        </p:nvSpPr>
        <p:spPr bwMode="auto">
          <a:xfrm flipV="1">
            <a:off x="1524000" y="3810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7" name="Line 56"/>
          <p:cNvSpPr>
            <a:spLocks noChangeShapeType="1"/>
          </p:cNvSpPr>
          <p:nvPr/>
        </p:nvSpPr>
        <p:spPr bwMode="auto">
          <a:xfrm>
            <a:off x="5943600" y="3276600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8" name="Line 57"/>
          <p:cNvSpPr>
            <a:spLocks noChangeShapeType="1"/>
          </p:cNvSpPr>
          <p:nvPr/>
        </p:nvSpPr>
        <p:spPr bwMode="auto">
          <a:xfrm>
            <a:off x="6400800" y="44958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9" name="Line 58"/>
          <p:cNvSpPr>
            <a:spLocks noChangeShapeType="1"/>
          </p:cNvSpPr>
          <p:nvPr/>
        </p:nvSpPr>
        <p:spPr bwMode="auto">
          <a:xfrm flipV="1">
            <a:off x="1752600" y="44958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0" name="Line 59"/>
          <p:cNvSpPr>
            <a:spLocks noChangeShapeType="1"/>
          </p:cNvSpPr>
          <p:nvPr/>
        </p:nvSpPr>
        <p:spPr bwMode="auto">
          <a:xfrm flipV="1">
            <a:off x="4419600" y="3276600"/>
            <a:ext cx="990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1" name="Line 60"/>
          <p:cNvSpPr>
            <a:spLocks noChangeShapeType="1"/>
          </p:cNvSpPr>
          <p:nvPr/>
        </p:nvSpPr>
        <p:spPr bwMode="auto">
          <a:xfrm flipV="1">
            <a:off x="5791200" y="49530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2" name="Oval 61"/>
          <p:cNvSpPr>
            <a:spLocks noChangeArrowheads="1"/>
          </p:cNvSpPr>
          <p:nvPr/>
        </p:nvSpPr>
        <p:spPr bwMode="auto">
          <a:xfrm>
            <a:off x="1143000" y="44958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3" name="Oval 62"/>
          <p:cNvSpPr>
            <a:spLocks noChangeArrowheads="1"/>
          </p:cNvSpPr>
          <p:nvPr/>
        </p:nvSpPr>
        <p:spPr bwMode="auto">
          <a:xfrm>
            <a:off x="7772400" y="4572000"/>
            <a:ext cx="457200" cy="4572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4" name="Oval 63"/>
          <p:cNvSpPr>
            <a:spLocks noChangeArrowheads="1"/>
          </p:cNvSpPr>
          <p:nvPr/>
        </p:nvSpPr>
        <p:spPr bwMode="auto">
          <a:xfrm>
            <a:off x="1981200" y="33528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5" name="Oval 64"/>
          <p:cNvSpPr>
            <a:spLocks noChangeArrowheads="1"/>
          </p:cNvSpPr>
          <p:nvPr/>
        </p:nvSpPr>
        <p:spPr bwMode="auto">
          <a:xfrm>
            <a:off x="2514600" y="4191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6" name="Oval 65"/>
          <p:cNvSpPr>
            <a:spLocks noChangeArrowheads="1"/>
          </p:cNvSpPr>
          <p:nvPr/>
        </p:nvSpPr>
        <p:spPr bwMode="auto">
          <a:xfrm>
            <a:off x="2514600" y="51054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7" name="Line 66"/>
          <p:cNvSpPr>
            <a:spLocks noChangeShapeType="1"/>
          </p:cNvSpPr>
          <p:nvPr/>
        </p:nvSpPr>
        <p:spPr bwMode="auto">
          <a:xfrm flipH="1">
            <a:off x="5638800" y="47244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8" name="Line 67"/>
          <p:cNvSpPr>
            <a:spLocks noChangeShapeType="1"/>
          </p:cNvSpPr>
          <p:nvPr/>
        </p:nvSpPr>
        <p:spPr bwMode="auto">
          <a:xfrm>
            <a:off x="4067175" y="40767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9" name="Line 68"/>
          <p:cNvSpPr>
            <a:spLocks noChangeShapeType="1"/>
          </p:cNvSpPr>
          <p:nvPr/>
        </p:nvSpPr>
        <p:spPr bwMode="auto">
          <a:xfrm flipV="1">
            <a:off x="27432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0" name="Line 69"/>
          <p:cNvSpPr>
            <a:spLocks noChangeShapeType="1"/>
          </p:cNvSpPr>
          <p:nvPr/>
        </p:nvSpPr>
        <p:spPr bwMode="auto">
          <a:xfrm flipH="1" flipV="1">
            <a:off x="2438400" y="3886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1" name="Line 70"/>
          <p:cNvSpPr>
            <a:spLocks noChangeShapeType="1"/>
          </p:cNvSpPr>
          <p:nvPr/>
        </p:nvSpPr>
        <p:spPr bwMode="auto">
          <a:xfrm>
            <a:off x="5724525" y="3357563"/>
            <a:ext cx="14287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2" name="Line 71"/>
          <p:cNvSpPr>
            <a:spLocks noChangeShapeType="1"/>
          </p:cNvSpPr>
          <p:nvPr/>
        </p:nvSpPr>
        <p:spPr bwMode="auto">
          <a:xfrm flipV="1">
            <a:off x="3059113" y="4365625"/>
            <a:ext cx="2592387" cy="9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Use Linear Structure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21605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Since acyclic, there is an indexing that vertices closer to t have smaller indices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(vertices connected by arcs from me have smaller indices)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By scanning in the order indices, we can compute without making tables</a:t>
            </a:r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3810000" y="39433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５</a:t>
            </a:r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3886200" y="51625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４</a:t>
            </a:r>
            <a:endParaRPr lang="en-US" altLang="ja-JP" b="1"/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5257800" y="59245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１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5791200" y="46291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２</a:t>
            </a:r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5410200" y="32575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３</a:t>
            </a: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095750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3048000" y="432435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048000" y="501015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V="1">
            <a:off x="3048000" y="546735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48000" y="5848350"/>
            <a:ext cx="2057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V="1">
            <a:off x="2590800" y="3486150"/>
            <a:ext cx="2590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4343400" y="363855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4343400" y="424815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V="1">
            <a:off x="4419600" y="493395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4419600" y="546735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1676400" y="531495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V="1">
            <a:off x="1524000" y="424815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5943600" y="3714750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6400800" y="493395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 flipV="1">
            <a:off x="1752600" y="493395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 flipV="1">
            <a:off x="4419600" y="3714750"/>
            <a:ext cx="990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V="1">
            <a:off x="5791200" y="539115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86" name="Oval 26"/>
          <p:cNvSpPr>
            <a:spLocks noChangeArrowheads="1"/>
          </p:cNvSpPr>
          <p:nvPr/>
        </p:nvSpPr>
        <p:spPr bwMode="auto">
          <a:xfrm>
            <a:off x="1143000" y="493395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９</a:t>
            </a:r>
          </a:p>
        </p:txBody>
      </p:sp>
      <p:sp>
        <p:nvSpPr>
          <p:cNvPr id="40987" name="Oval 27"/>
          <p:cNvSpPr>
            <a:spLocks noChangeArrowheads="1"/>
          </p:cNvSpPr>
          <p:nvPr/>
        </p:nvSpPr>
        <p:spPr bwMode="auto">
          <a:xfrm>
            <a:off x="7772400" y="5010150"/>
            <a:ext cx="457200" cy="4572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０</a:t>
            </a:r>
          </a:p>
        </p:txBody>
      </p:sp>
      <p:sp>
        <p:nvSpPr>
          <p:cNvPr id="40988" name="Oval 28"/>
          <p:cNvSpPr>
            <a:spLocks noChangeArrowheads="1"/>
          </p:cNvSpPr>
          <p:nvPr/>
        </p:nvSpPr>
        <p:spPr bwMode="auto">
          <a:xfrm>
            <a:off x="1981200" y="37909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６</a:t>
            </a:r>
          </a:p>
        </p:txBody>
      </p:sp>
      <p:sp>
        <p:nvSpPr>
          <p:cNvPr id="40989" name="Oval 29"/>
          <p:cNvSpPr>
            <a:spLocks noChangeArrowheads="1"/>
          </p:cNvSpPr>
          <p:nvPr/>
        </p:nvSpPr>
        <p:spPr bwMode="auto">
          <a:xfrm>
            <a:off x="2514600" y="46291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７</a:t>
            </a:r>
          </a:p>
        </p:txBody>
      </p:sp>
      <p:sp>
        <p:nvSpPr>
          <p:cNvPr id="40990" name="Oval 30"/>
          <p:cNvSpPr>
            <a:spLocks noChangeArrowheads="1"/>
          </p:cNvSpPr>
          <p:nvPr/>
        </p:nvSpPr>
        <p:spPr bwMode="auto">
          <a:xfrm>
            <a:off x="2514600" y="55435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８</a:t>
            </a:r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 flipH="1">
            <a:off x="5638800" y="516255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>
            <a:off x="4067175" y="45148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 flipV="1">
            <a:off x="2743200" y="51625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 flipV="1">
            <a:off x="2438400" y="43243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5724525" y="3795713"/>
            <a:ext cx="14287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V="1">
            <a:off x="3059113" y="4803775"/>
            <a:ext cx="2592387" cy="9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Subset Sum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For given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numbers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 find a combination of the numbers such that the sum is equal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Ex.)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15, 24, 65, 32, 4, 55, 54, 23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　　　　　</a:t>
            </a:r>
            <a:r>
              <a:rPr lang="en-US" altLang="ja-JP" sz="2400" dirty="0" smtClean="0"/>
              <a:t>is there a combination whose sum is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145</a:t>
            </a:r>
            <a:r>
              <a:rPr lang="en-US" altLang="ja-JP" sz="2400" dirty="0"/>
              <a:t> ?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 #paths along the Index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21605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Since acyclic, #paths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is given by sum of #paths from vertices that are connected by an arc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</a:p>
          <a:p>
            <a:pPr eaLnBrk="1" hangingPunct="1">
              <a:buFontTx/>
              <a:buNone/>
              <a:defRPr/>
            </a:pPr>
            <a:endParaRPr lang="ja-JP" altLang="en-US" sz="1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count the #paths in increasing order of the index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025900" y="37988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５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4102100" y="50180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４</a:t>
            </a:r>
            <a:endParaRPr lang="en-US" altLang="ja-JP" b="1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473700" y="57800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１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007100" y="44846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２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5626100" y="31130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３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806700" y="3951288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V="1">
            <a:off x="3263900" y="4179888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3263900" y="4865688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V="1">
            <a:off x="3263900" y="5322888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263900" y="5703888"/>
            <a:ext cx="2057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V="1">
            <a:off x="2806700" y="3341688"/>
            <a:ext cx="2590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V="1">
            <a:off x="4559300" y="3494088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4559300" y="4103688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V="1">
            <a:off x="4635500" y="4789488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4635500" y="5322888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1892300" y="5170488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 flipV="1">
            <a:off x="1739900" y="4103688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6159500" y="3570288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6616700" y="4789488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 flipV="1">
            <a:off x="1968500" y="4789488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 flipV="1">
            <a:off x="4635500" y="3570288"/>
            <a:ext cx="990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 flipV="1">
            <a:off x="6007100" y="5246688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0" name="Oval 26"/>
          <p:cNvSpPr>
            <a:spLocks noChangeArrowheads="1"/>
          </p:cNvSpPr>
          <p:nvPr/>
        </p:nvSpPr>
        <p:spPr bwMode="auto">
          <a:xfrm>
            <a:off x="1358900" y="4789488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９</a:t>
            </a:r>
          </a:p>
        </p:txBody>
      </p:sp>
      <p:sp>
        <p:nvSpPr>
          <p:cNvPr id="31771" name="Oval 27"/>
          <p:cNvSpPr>
            <a:spLocks noChangeArrowheads="1"/>
          </p:cNvSpPr>
          <p:nvPr/>
        </p:nvSpPr>
        <p:spPr bwMode="auto">
          <a:xfrm>
            <a:off x="7988300" y="4865688"/>
            <a:ext cx="457200" cy="4572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０</a:t>
            </a:r>
          </a:p>
        </p:txBody>
      </p:sp>
      <p:sp>
        <p:nvSpPr>
          <p:cNvPr id="31772" name="Oval 28"/>
          <p:cNvSpPr>
            <a:spLocks noChangeArrowheads="1"/>
          </p:cNvSpPr>
          <p:nvPr/>
        </p:nvSpPr>
        <p:spPr bwMode="auto">
          <a:xfrm>
            <a:off x="2197100" y="36464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６</a:t>
            </a:r>
          </a:p>
        </p:txBody>
      </p:sp>
      <p:sp>
        <p:nvSpPr>
          <p:cNvPr id="31773" name="Oval 29"/>
          <p:cNvSpPr>
            <a:spLocks noChangeArrowheads="1"/>
          </p:cNvSpPr>
          <p:nvPr/>
        </p:nvSpPr>
        <p:spPr bwMode="auto">
          <a:xfrm>
            <a:off x="2730500" y="44846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７</a:t>
            </a:r>
          </a:p>
        </p:txBody>
      </p:sp>
      <p:sp>
        <p:nvSpPr>
          <p:cNvPr id="31774" name="Oval 30"/>
          <p:cNvSpPr>
            <a:spLocks noChangeArrowheads="1"/>
          </p:cNvSpPr>
          <p:nvPr/>
        </p:nvSpPr>
        <p:spPr bwMode="auto">
          <a:xfrm>
            <a:off x="2730500" y="53990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８</a:t>
            </a:r>
          </a:p>
        </p:txBody>
      </p:sp>
      <p:sp>
        <p:nvSpPr>
          <p:cNvPr id="31775" name="Line 31"/>
          <p:cNvSpPr>
            <a:spLocks noChangeShapeType="1"/>
          </p:cNvSpPr>
          <p:nvPr/>
        </p:nvSpPr>
        <p:spPr bwMode="auto">
          <a:xfrm flipH="1">
            <a:off x="5854700" y="501808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6" name="Line 32"/>
          <p:cNvSpPr>
            <a:spLocks noChangeShapeType="1"/>
          </p:cNvSpPr>
          <p:nvPr/>
        </p:nvSpPr>
        <p:spPr bwMode="auto">
          <a:xfrm>
            <a:off x="4283075" y="43703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7" name="Line 33"/>
          <p:cNvSpPr>
            <a:spLocks noChangeShapeType="1"/>
          </p:cNvSpPr>
          <p:nvPr/>
        </p:nvSpPr>
        <p:spPr bwMode="auto">
          <a:xfrm flipV="1">
            <a:off x="2959100" y="50180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H="1" flipV="1">
            <a:off x="2654300" y="4179888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>
            <a:off x="5940425" y="3651250"/>
            <a:ext cx="14287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 flipV="1">
            <a:off x="3275013" y="4659313"/>
            <a:ext cx="2592387" cy="9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21" name="Oval 37"/>
          <p:cNvSpPr>
            <a:spLocks noChangeArrowheads="1"/>
          </p:cNvSpPr>
          <p:nvPr/>
        </p:nvSpPr>
        <p:spPr bwMode="auto">
          <a:xfrm>
            <a:off x="5483225" y="5780088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42022" name="AutoShape 38"/>
          <p:cNvSpPr>
            <a:spLocks noChangeArrowheads="1"/>
          </p:cNvSpPr>
          <p:nvPr/>
        </p:nvSpPr>
        <p:spPr bwMode="auto">
          <a:xfrm>
            <a:off x="6875463" y="3213100"/>
            <a:ext cx="1008062" cy="503238"/>
          </a:xfrm>
          <a:prstGeom prst="wedgeRectCallout">
            <a:avLst>
              <a:gd name="adj1" fmla="val -86694"/>
              <a:gd name="adj2" fmla="val 21340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１＋１</a:t>
            </a:r>
          </a:p>
        </p:txBody>
      </p:sp>
      <p:sp>
        <p:nvSpPr>
          <p:cNvPr id="42023" name="Oval 39"/>
          <p:cNvSpPr>
            <a:spLocks noChangeArrowheads="1"/>
          </p:cNvSpPr>
          <p:nvPr/>
        </p:nvSpPr>
        <p:spPr bwMode="auto">
          <a:xfrm>
            <a:off x="8002588" y="4868863"/>
            <a:ext cx="457200" cy="4572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42024" name="Oval 40"/>
          <p:cNvSpPr>
            <a:spLocks noChangeArrowheads="1"/>
          </p:cNvSpPr>
          <p:nvPr/>
        </p:nvSpPr>
        <p:spPr bwMode="auto">
          <a:xfrm>
            <a:off x="6011863" y="4483100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42025" name="Oval 41"/>
          <p:cNvSpPr>
            <a:spLocks noChangeArrowheads="1"/>
          </p:cNvSpPr>
          <p:nvPr/>
        </p:nvSpPr>
        <p:spPr bwMode="auto">
          <a:xfrm>
            <a:off x="5626100" y="3114675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42026" name="AutoShape 42"/>
          <p:cNvSpPr>
            <a:spLocks noChangeArrowheads="1"/>
          </p:cNvSpPr>
          <p:nvPr/>
        </p:nvSpPr>
        <p:spPr bwMode="auto">
          <a:xfrm>
            <a:off x="6588125" y="2420938"/>
            <a:ext cx="1008063" cy="503237"/>
          </a:xfrm>
          <a:prstGeom prst="wedgeRectCallout">
            <a:avLst>
              <a:gd name="adj1" fmla="val -86694"/>
              <a:gd name="adj2" fmla="val 113093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１＋２</a:t>
            </a:r>
          </a:p>
        </p:txBody>
      </p:sp>
      <p:sp>
        <p:nvSpPr>
          <p:cNvPr id="42027" name="Oval 43"/>
          <p:cNvSpPr>
            <a:spLocks noChangeArrowheads="1"/>
          </p:cNvSpPr>
          <p:nvPr/>
        </p:nvSpPr>
        <p:spPr bwMode="auto">
          <a:xfrm>
            <a:off x="4043363" y="3789363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１１</a:t>
            </a:r>
          </a:p>
        </p:txBody>
      </p:sp>
      <p:sp>
        <p:nvSpPr>
          <p:cNvPr id="42028" name="Oval 44"/>
          <p:cNvSpPr>
            <a:spLocks noChangeArrowheads="1"/>
          </p:cNvSpPr>
          <p:nvPr/>
        </p:nvSpPr>
        <p:spPr bwMode="auto">
          <a:xfrm>
            <a:off x="2195513" y="3644900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１４</a:t>
            </a:r>
          </a:p>
        </p:txBody>
      </p:sp>
      <p:sp>
        <p:nvSpPr>
          <p:cNvPr id="42029" name="Oval 45"/>
          <p:cNvSpPr>
            <a:spLocks noChangeArrowheads="1"/>
          </p:cNvSpPr>
          <p:nvPr/>
        </p:nvSpPr>
        <p:spPr bwMode="auto">
          <a:xfrm>
            <a:off x="2746375" y="4483100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３３</a:t>
            </a:r>
          </a:p>
        </p:txBody>
      </p:sp>
      <p:sp>
        <p:nvSpPr>
          <p:cNvPr id="42030" name="Oval 46"/>
          <p:cNvSpPr>
            <a:spLocks noChangeArrowheads="1"/>
          </p:cNvSpPr>
          <p:nvPr/>
        </p:nvSpPr>
        <p:spPr bwMode="auto">
          <a:xfrm>
            <a:off x="4114800" y="5013325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６</a:t>
            </a:r>
          </a:p>
        </p:txBody>
      </p:sp>
      <p:sp>
        <p:nvSpPr>
          <p:cNvPr id="42031" name="AutoShape 47"/>
          <p:cNvSpPr>
            <a:spLocks noChangeArrowheads="1"/>
          </p:cNvSpPr>
          <p:nvPr/>
        </p:nvSpPr>
        <p:spPr bwMode="auto">
          <a:xfrm>
            <a:off x="3852863" y="6021388"/>
            <a:ext cx="1439862" cy="503237"/>
          </a:xfrm>
          <a:prstGeom prst="wedgeRectCallout">
            <a:avLst>
              <a:gd name="adj1" fmla="val -5458"/>
              <a:gd name="adj2" fmla="val -15378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１＋２＋３</a:t>
            </a:r>
          </a:p>
        </p:txBody>
      </p:sp>
      <p:sp>
        <p:nvSpPr>
          <p:cNvPr id="42032" name="AutoShape 48"/>
          <p:cNvSpPr>
            <a:spLocks noChangeArrowheads="1"/>
          </p:cNvSpPr>
          <p:nvPr/>
        </p:nvSpPr>
        <p:spPr bwMode="auto">
          <a:xfrm>
            <a:off x="3635375" y="2779713"/>
            <a:ext cx="1439863" cy="503237"/>
          </a:xfrm>
          <a:prstGeom prst="wedgeRectCallout">
            <a:avLst>
              <a:gd name="adj1" fmla="val 11741"/>
              <a:gd name="adj2" fmla="val 15378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２＋３＋６</a:t>
            </a:r>
          </a:p>
        </p:txBody>
      </p:sp>
      <p:sp>
        <p:nvSpPr>
          <p:cNvPr id="42033" name="Oval 49"/>
          <p:cNvSpPr>
            <a:spLocks noChangeArrowheads="1"/>
          </p:cNvSpPr>
          <p:nvPr/>
        </p:nvSpPr>
        <p:spPr bwMode="auto">
          <a:xfrm>
            <a:off x="2746375" y="5419725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４０</a:t>
            </a:r>
          </a:p>
        </p:txBody>
      </p:sp>
      <p:sp>
        <p:nvSpPr>
          <p:cNvPr id="42034" name="Oval 50"/>
          <p:cNvSpPr>
            <a:spLocks noChangeArrowheads="1"/>
          </p:cNvSpPr>
          <p:nvPr/>
        </p:nvSpPr>
        <p:spPr bwMode="auto">
          <a:xfrm>
            <a:off x="1377950" y="4797425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８７</a:t>
            </a:r>
          </a:p>
        </p:txBody>
      </p:sp>
      <p:sp>
        <p:nvSpPr>
          <p:cNvPr id="42035" name="AutoShape 51"/>
          <p:cNvSpPr>
            <a:spLocks noChangeArrowheads="1"/>
          </p:cNvSpPr>
          <p:nvPr/>
        </p:nvSpPr>
        <p:spPr bwMode="auto">
          <a:xfrm>
            <a:off x="2051050" y="2779713"/>
            <a:ext cx="1152525" cy="503237"/>
          </a:xfrm>
          <a:prstGeom prst="wedgeRectCallout">
            <a:avLst>
              <a:gd name="adj1" fmla="val 2204"/>
              <a:gd name="adj2" fmla="val 15378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１１＋３</a:t>
            </a:r>
          </a:p>
        </p:txBody>
      </p:sp>
      <p:sp>
        <p:nvSpPr>
          <p:cNvPr id="42036" name="AutoShape 52"/>
          <p:cNvSpPr>
            <a:spLocks noChangeArrowheads="1"/>
          </p:cNvSpPr>
          <p:nvPr/>
        </p:nvSpPr>
        <p:spPr bwMode="auto">
          <a:xfrm>
            <a:off x="395288" y="5732463"/>
            <a:ext cx="1366837" cy="792162"/>
          </a:xfrm>
          <a:prstGeom prst="wedgeRectCallout">
            <a:avLst>
              <a:gd name="adj1" fmla="val 109931"/>
              <a:gd name="adj2" fmla="val -14759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１４＋１１＋２＋６</a:t>
            </a:r>
          </a:p>
        </p:txBody>
      </p:sp>
      <p:sp>
        <p:nvSpPr>
          <p:cNvPr id="42037" name="AutoShape 53"/>
          <p:cNvSpPr>
            <a:spLocks noChangeArrowheads="1"/>
          </p:cNvSpPr>
          <p:nvPr/>
        </p:nvSpPr>
        <p:spPr bwMode="auto">
          <a:xfrm>
            <a:off x="2052638" y="6092825"/>
            <a:ext cx="1655762" cy="503238"/>
          </a:xfrm>
          <a:prstGeom prst="wedgeRectCallout">
            <a:avLst>
              <a:gd name="adj1" fmla="val -11264"/>
              <a:gd name="adj2" fmla="val -15378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３３＋６＋１</a:t>
            </a:r>
          </a:p>
        </p:txBody>
      </p:sp>
      <p:sp>
        <p:nvSpPr>
          <p:cNvPr id="42038" name="AutoShape 54"/>
          <p:cNvSpPr>
            <a:spLocks noChangeArrowheads="1"/>
          </p:cNvSpPr>
          <p:nvPr/>
        </p:nvSpPr>
        <p:spPr bwMode="auto">
          <a:xfrm>
            <a:off x="179388" y="3141663"/>
            <a:ext cx="1366837" cy="792162"/>
          </a:xfrm>
          <a:prstGeom prst="wedgeRectCallout">
            <a:avLst>
              <a:gd name="adj1" fmla="val 41755"/>
              <a:gd name="adj2" fmla="val 134370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１４＋３３＋４０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  <p:bldP spid="42028" grpId="0" animBg="1"/>
      <p:bldP spid="42029" grpId="0" animBg="1"/>
      <p:bldP spid="42030" grpId="0" animBg="1"/>
      <p:bldP spid="42031" grpId="0" animBg="1"/>
      <p:bldP spid="42032" grpId="0" animBg="1"/>
      <p:bldP spid="42033" grpId="0" animBg="1"/>
      <p:bldP spid="42034" grpId="0" animBg="1"/>
      <p:bldP spid="42035" grpId="0" animBg="1"/>
      <p:bldP spid="42036" grpId="0" animBg="1"/>
      <p:bldP spid="42037" grpId="0" animBg="1"/>
      <p:bldP spid="4203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Conclusion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424863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Mechanism of dynamic programming for optimization problems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(by making simple recursive formulas)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Implementations to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subset sum, variants, knapsack problem, longest increasing subsequence, paths in acyclic directed graphs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Subproblems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1534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Consider the problem obtained by removing the last number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There is a combination whose sum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in the original problem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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Combination whose sum is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or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-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exists in the smaller problem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Ex.)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15, 24, 65, 32, 4, 55, 54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23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　　　　　</a:t>
            </a:r>
            <a:r>
              <a:rPr lang="en-US" altLang="ja-JP" sz="2400" dirty="0" smtClean="0"/>
              <a:t>is there a combination whose sum is</a:t>
            </a:r>
            <a:r>
              <a:rPr lang="ja-JP" altLang="en-US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145 </a:t>
            </a:r>
            <a:r>
              <a:rPr lang="en-US" altLang="ja-JP" sz="2400" dirty="0" smtClean="0"/>
              <a:t>?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15, 24, 65, 32, 4, 55, 54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　　　　　</a:t>
            </a:r>
            <a:r>
              <a:rPr lang="en-US" altLang="ja-JP" sz="2400" dirty="0" smtClean="0"/>
              <a:t>is there a combination whose sum is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145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or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122 </a:t>
            </a:r>
            <a:r>
              <a:rPr lang="en-US" altLang="ja-JP" sz="2400" dirty="0" smtClean="0"/>
              <a:t>?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Branch and Bound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Divide the problem recursively by decision of use or not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</a:t>
            </a:r>
            <a:r>
              <a:rPr lang="en-US" altLang="ja-JP" sz="2400" dirty="0" smtClean="0"/>
              <a:t>remove last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23</a:t>
            </a:r>
            <a:r>
              <a:rPr lang="ja-JP" altLang="en-US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err="1" smtClean="0"/>
              <a:t>Prob</a:t>
            </a:r>
            <a:r>
              <a:rPr lang="ja-JP" altLang="en-US" sz="2400" dirty="0" smtClean="0"/>
              <a:t>0</a:t>
            </a:r>
            <a:r>
              <a:rPr lang="en-US" altLang="ja-JP" sz="2400" dirty="0"/>
              <a:t>:</a:t>
            </a: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15, 24, 65, 32, 4, 55, 54 </a:t>
            </a:r>
            <a:r>
              <a:rPr lang="ja-JP" altLang="en-US" sz="2400" b="1" dirty="0" smtClean="0"/>
              <a:t>　　　　　</a:t>
            </a:r>
            <a:r>
              <a:rPr lang="en-US" altLang="ja-JP" sz="2400" dirty="0" smtClean="0"/>
              <a:t>sum =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　</a:t>
            </a:r>
            <a:r>
              <a:rPr lang="en-US" altLang="ja-JP" sz="2400" dirty="0" smtClean="0"/>
              <a:t>exists?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Prob1:</a:t>
            </a: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15, 24, 65, 32, 4, 55, 54 </a:t>
            </a:r>
            <a:r>
              <a:rPr lang="ja-JP" altLang="en-US" sz="2400" b="1" dirty="0" smtClean="0"/>
              <a:t>　　　　　</a:t>
            </a:r>
            <a:r>
              <a:rPr lang="en-US" altLang="ja-JP" sz="2400" dirty="0" smtClean="0"/>
              <a:t>sum =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122　</a:t>
            </a:r>
            <a:r>
              <a:rPr lang="en-US" altLang="ja-JP" sz="2400" dirty="0" smtClean="0"/>
              <a:t>exists</a:t>
            </a:r>
            <a:r>
              <a:rPr lang="en-US" altLang="ja-JP" sz="2400" dirty="0"/>
              <a:t>?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</a:t>
            </a:r>
            <a:r>
              <a:rPr lang="en-US" altLang="ja-JP" sz="2400" dirty="0" smtClean="0"/>
              <a:t>similarly,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err="1" smtClean="0"/>
              <a:t>Prob</a:t>
            </a:r>
            <a:r>
              <a:rPr lang="ja-JP" altLang="en-US" sz="2400" dirty="0" smtClean="0"/>
              <a:t>00</a:t>
            </a:r>
            <a:r>
              <a:rPr lang="en-US" altLang="ja-JP" sz="2400" dirty="0" smtClean="0"/>
              <a:t>:</a:t>
            </a: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 </a:t>
            </a:r>
            <a:r>
              <a:rPr lang="ja-JP" altLang="en-US" sz="2400" b="1" dirty="0" smtClean="0"/>
              <a:t>　　　　　</a:t>
            </a:r>
            <a:r>
              <a:rPr lang="en-US" altLang="ja-JP" sz="2400" b="1" dirty="0"/>
              <a:t> </a:t>
            </a:r>
            <a:r>
              <a:rPr lang="en-US" altLang="ja-JP" sz="2400" dirty="0"/>
              <a:t>sum =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　</a:t>
            </a:r>
            <a:r>
              <a:rPr lang="en-US" altLang="ja-JP" sz="2400" b="1" dirty="0"/>
              <a:t> </a:t>
            </a:r>
            <a:r>
              <a:rPr lang="en-US" altLang="ja-JP" sz="2400" dirty="0"/>
              <a:t>exists?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err="1" smtClean="0"/>
              <a:t>Prob</a:t>
            </a:r>
            <a:r>
              <a:rPr lang="ja-JP" altLang="en-US" sz="2400" dirty="0" smtClean="0"/>
              <a:t>0</a:t>
            </a:r>
            <a:r>
              <a:rPr lang="en-US" altLang="ja-JP" sz="2400" dirty="0" smtClean="0"/>
              <a:t>1:</a:t>
            </a: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 </a:t>
            </a:r>
            <a:r>
              <a:rPr lang="ja-JP" altLang="en-US" sz="2400" b="1" dirty="0" smtClean="0"/>
              <a:t>　　　　　</a:t>
            </a:r>
            <a:r>
              <a:rPr lang="en-US" altLang="ja-JP" sz="2400" b="1" dirty="0"/>
              <a:t> </a:t>
            </a:r>
            <a:r>
              <a:rPr lang="en-US" altLang="ja-JP" sz="2400" dirty="0"/>
              <a:t>sum =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91　</a:t>
            </a:r>
            <a:r>
              <a:rPr lang="en-US" altLang="ja-JP" sz="2400" b="1" dirty="0"/>
              <a:t> </a:t>
            </a:r>
            <a:r>
              <a:rPr lang="en-US" altLang="ja-JP" sz="2400" b="1" dirty="0" smtClean="0"/>
              <a:t>  </a:t>
            </a:r>
            <a:r>
              <a:rPr lang="en-US" altLang="ja-JP" sz="2400" dirty="0" smtClean="0"/>
              <a:t>exists</a:t>
            </a:r>
            <a:r>
              <a:rPr lang="en-US" altLang="ja-JP" sz="2400" dirty="0"/>
              <a:t>?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err="1" smtClean="0"/>
              <a:t>Prob</a:t>
            </a:r>
            <a:r>
              <a:rPr lang="ja-JP" altLang="en-US" sz="2400" dirty="0" smtClean="0"/>
              <a:t>10</a:t>
            </a:r>
            <a:r>
              <a:rPr lang="en-US" altLang="ja-JP" sz="2400" dirty="0"/>
              <a:t>:</a:t>
            </a: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 </a:t>
            </a:r>
            <a:r>
              <a:rPr lang="ja-JP" altLang="en-US" sz="2400" b="1" dirty="0" smtClean="0"/>
              <a:t>　　　　　</a:t>
            </a:r>
            <a:r>
              <a:rPr lang="en-US" altLang="ja-JP" sz="2400" b="1" dirty="0"/>
              <a:t> </a:t>
            </a:r>
            <a:r>
              <a:rPr lang="en-US" altLang="ja-JP" sz="2400" dirty="0"/>
              <a:t>sum =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122　</a:t>
            </a:r>
            <a:r>
              <a:rPr lang="en-US" altLang="ja-JP" sz="2400" b="1" dirty="0"/>
              <a:t> </a:t>
            </a:r>
            <a:r>
              <a:rPr lang="en-US" altLang="ja-JP" sz="2400" dirty="0"/>
              <a:t>exists?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err="1" smtClean="0"/>
              <a:t>Prob</a:t>
            </a:r>
            <a:r>
              <a:rPr lang="ja-JP" altLang="en-US" sz="2400" dirty="0" smtClean="0"/>
              <a:t>11</a:t>
            </a:r>
            <a:r>
              <a:rPr lang="en-US" altLang="ja-JP" sz="2400" dirty="0"/>
              <a:t>:</a:t>
            </a: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 </a:t>
            </a:r>
            <a:r>
              <a:rPr lang="ja-JP" altLang="en-US" sz="2400" b="1" dirty="0" smtClean="0"/>
              <a:t>　　　　　</a:t>
            </a:r>
            <a:r>
              <a:rPr lang="en-US" altLang="ja-JP" sz="2400" b="1" dirty="0"/>
              <a:t> </a:t>
            </a:r>
            <a:r>
              <a:rPr lang="en-US" altLang="ja-JP" sz="2400" dirty="0"/>
              <a:t>sum =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68　</a:t>
            </a:r>
            <a:r>
              <a:rPr lang="en-US" altLang="ja-JP" sz="2400" b="1" dirty="0"/>
              <a:t> </a:t>
            </a:r>
            <a:r>
              <a:rPr lang="en-US" altLang="ja-JP" sz="2400" b="1" dirty="0" smtClean="0"/>
              <a:t>  </a:t>
            </a:r>
            <a:r>
              <a:rPr lang="en-US" altLang="ja-JP" sz="2400" dirty="0" smtClean="0"/>
              <a:t>exists</a:t>
            </a:r>
            <a:r>
              <a:rPr lang="en-US" altLang="ja-JP" sz="2400" dirty="0"/>
              <a:t>?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Bounding Process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411288"/>
            <a:ext cx="8964612" cy="21621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err="1" smtClean="0"/>
              <a:t>Prob</a:t>
            </a:r>
            <a:r>
              <a:rPr lang="ja-JP" altLang="en-US" sz="2400" dirty="0" smtClean="0"/>
              <a:t>11111：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 </a:t>
            </a:r>
            <a:r>
              <a:rPr lang="ja-JP" altLang="en-US" sz="2400" b="1" dirty="0" smtClean="0"/>
              <a:t>　　　 　</a:t>
            </a:r>
            <a:r>
              <a:rPr lang="en-US" altLang="ja-JP" sz="2400" dirty="0" smtClean="0"/>
              <a:t>sum =</a:t>
            </a:r>
            <a:r>
              <a:rPr lang="ja-JP" altLang="en-US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-23 </a:t>
            </a:r>
            <a:r>
              <a:rPr lang="ja-JP" altLang="en-US" sz="2400" b="1" dirty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exists?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err="1" smtClean="0"/>
              <a:t>Prob</a:t>
            </a:r>
            <a:r>
              <a:rPr lang="ja-JP" altLang="en-US" sz="2400" dirty="0" smtClean="0"/>
              <a:t>000：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 </a:t>
            </a:r>
            <a:r>
              <a:rPr lang="ja-JP" altLang="en-US" sz="2400" b="1" dirty="0" smtClean="0"/>
              <a:t>　　</a:t>
            </a:r>
            <a:r>
              <a:rPr lang="en-US" altLang="ja-JP" sz="2400" dirty="0" smtClean="0"/>
              <a:t>sum =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   </a:t>
            </a:r>
            <a:r>
              <a:rPr lang="en-US" altLang="ja-JP" sz="2400" dirty="0" smtClean="0"/>
              <a:t>exists</a:t>
            </a:r>
            <a:r>
              <a:rPr lang="en-US" altLang="ja-JP" sz="2400" dirty="0"/>
              <a:t>?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We can immediately get the solution to these infeasible problems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7175" y="4005263"/>
            <a:ext cx="5924550" cy="43973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 dirty="0" smtClean="0">
                <a:ea typeface="ＭＳ Ｐゴシック" pitchFamily="50" charset="-128"/>
              </a:rPr>
              <a:t> </a:t>
            </a:r>
            <a:r>
              <a:rPr lang="en-US" altLang="ja-JP" b="1" dirty="0">
                <a:solidFill>
                  <a:schemeClr val="accent2"/>
                </a:solidFill>
                <a:ea typeface="ＭＳ Ｐゴシック" pitchFamily="50" charset="-128"/>
              </a:rPr>
              <a:t>O(2</a:t>
            </a:r>
            <a:r>
              <a:rPr lang="en-US" altLang="ja-JP" b="1" baseline="30000" dirty="0">
                <a:solidFill>
                  <a:schemeClr val="accent2"/>
                </a:solidFill>
                <a:ea typeface="ＭＳ Ｐゴシック" pitchFamily="50" charset="-128"/>
              </a:rPr>
              <a:t>n</a:t>
            </a:r>
            <a:r>
              <a:rPr lang="en-US" altLang="ja-JP" b="1" dirty="0">
                <a:solidFill>
                  <a:schemeClr val="accent2"/>
                </a:solidFill>
                <a:ea typeface="ＭＳ Ｐゴシック" pitchFamily="50" charset="-128"/>
              </a:rPr>
              <a:t>) </a:t>
            </a:r>
            <a:r>
              <a:rPr lang="en-US" altLang="ja-JP" b="1" dirty="0" smtClean="0">
                <a:ea typeface="ＭＳ Ｐゴシック" pitchFamily="50" charset="-128"/>
              </a:rPr>
              <a:t>time in the worst case</a:t>
            </a:r>
            <a:endParaRPr lang="ja-JP" altLang="en-US" b="1" dirty="0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Idea of Dynamic Programming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Idea: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For </a:t>
            </a:r>
            <a:r>
              <a:rPr lang="en-US" altLang="ja-JP" sz="2400" dirty="0"/>
              <a:t>all numbers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, check whether there is a combination whose sum is the number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Do this for the problem obtained by removing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 </a:t>
            </a:r>
            <a:r>
              <a:rPr lang="en-US" altLang="ja-JP" sz="2400" dirty="0">
                <a:sym typeface="Wingdings" pitchFamily="2" charset="2"/>
              </a:rPr>
              <a:t>a</a:t>
            </a:r>
            <a:r>
              <a:rPr lang="en-US" altLang="ja-JP" sz="2400" dirty="0" smtClean="0"/>
              <a:t>ll possible combinations in the original problem are obtained by adding or not adding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to these solutions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043608" y="5328539"/>
            <a:ext cx="6768479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b="1" dirty="0" smtClean="0">
                <a:ea typeface="ＭＳ Ｐゴシック" pitchFamily="50" charset="-128"/>
              </a:rPr>
              <a:t>Make a smaller problem by remove one number,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b="1" dirty="0" smtClean="0">
                <a:ea typeface="ＭＳ Ｐゴシック" pitchFamily="50" charset="-128"/>
              </a:rPr>
              <a:t>and </a:t>
            </a:r>
            <a:r>
              <a:rPr lang="en-US" altLang="ja-JP" b="1" dirty="0">
                <a:ea typeface="ＭＳ Ｐゴシック" pitchFamily="50" charset="-128"/>
              </a:rPr>
              <a:t>f</a:t>
            </a:r>
            <a:r>
              <a:rPr lang="en-US" altLang="ja-JP" b="1" dirty="0" smtClean="0">
                <a:ea typeface="ＭＳ Ｐゴシック" pitchFamily="50" charset="-128"/>
              </a:rPr>
              <a:t>ind all solutions to possible </a:t>
            </a:r>
            <a:r>
              <a:rPr lang="en-US" altLang="ja-JP" b="1" dirty="0" smtClean="0">
                <a:solidFill>
                  <a:schemeClr val="accent2"/>
                </a:solidFill>
                <a:ea typeface="ＭＳ Ｐゴシック" pitchFamily="50" charset="-128"/>
              </a:rPr>
              <a:t>b</a:t>
            </a:r>
            <a:r>
              <a:rPr lang="en-US" altLang="ja-JP" b="1" dirty="0" smtClean="0">
                <a:ea typeface="ＭＳ Ｐゴシック" pitchFamily="50" charset="-128"/>
              </a:rPr>
              <a:t>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Algorithm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784860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m )</a:t>
            </a:r>
            <a:r>
              <a:rPr lang="en-US" altLang="ja-JP" sz="2400" dirty="0" smtClean="0"/>
              <a:t> ： </a:t>
            </a:r>
            <a:r>
              <a:rPr lang="en-US" altLang="ja-JP" sz="2400" dirty="0"/>
              <a:t>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dirty="0" smtClean="0"/>
              <a:t>if there is a combination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whose sum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</a:t>
            </a:r>
            <a:r>
              <a:rPr lang="en-US" altLang="ja-JP" sz="2400" dirty="0" smtClean="0"/>
              <a:t>, and </a:t>
            </a:r>
            <a:r>
              <a:rPr lang="en-US" altLang="ja-JP" sz="2400" b="1" dirty="0">
                <a:solidFill>
                  <a:schemeClr val="accent2"/>
                </a:solidFill>
              </a:rPr>
              <a:t>0</a:t>
            </a:r>
            <a:r>
              <a:rPr lang="en-US" altLang="ja-JP" sz="2400" dirty="0" smtClean="0"/>
              <a:t> otherwise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Execute the </a:t>
            </a:r>
            <a:r>
              <a:rPr lang="en-US" altLang="ja-JP" sz="2400" dirty="0" smtClean="0"/>
              <a:t>following for each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= 1,…,n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“compute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f(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</a:rPr>
              <a:t>, 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for all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m≦ b</a:t>
            </a:r>
            <a:r>
              <a:rPr lang="en-US" altLang="ja-JP" sz="2400" dirty="0"/>
              <a:t>” 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= 1            f(i-1,m) =1 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or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f(i-1,m-a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) =1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= 0            f(i-1,m) =0 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and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f(i-1,m-a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) =0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f(1,m)    </a:t>
            </a:r>
            <a:r>
              <a:rPr lang="en-US" altLang="ja-JP" sz="2400" dirty="0" smtClean="0"/>
              <a:t>is easy to compute</a:t>
            </a:r>
            <a:endParaRPr lang="ja-JP" altLang="en-US" sz="2400" b="1" dirty="0" smtClean="0">
              <a:solidFill>
                <a:schemeClr val="accent2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763713" y="5734050"/>
            <a:ext cx="5924550" cy="43973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b="1" dirty="0" smtClean="0">
                <a:ea typeface="ＭＳ Ｐゴシック" pitchFamily="50" charset="-128"/>
              </a:rPr>
              <a:t>Time complexity is </a:t>
            </a:r>
            <a:r>
              <a:rPr lang="en-US" altLang="ja-JP" b="1" dirty="0" smtClean="0">
                <a:solidFill>
                  <a:schemeClr val="accent2"/>
                </a:solidFill>
                <a:ea typeface="ＭＳ Ｐゴシック" pitchFamily="50" charset="-128"/>
              </a:rPr>
              <a:t>O</a:t>
            </a:r>
            <a:r>
              <a:rPr lang="ja-JP" altLang="en-US" b="1" dirty="0">
                <a:solidFill>
                  <a:schemeClr val="accent2"/>
                </a:solidFill>
                <a:ea typeface="ＭＳ Ｐゴシック" pitchFamily="50" charset="-128"/>
              </a:rPr>
              <a:t>(</a:t>
            </a:r>
            <a:r>
              <a:rPr lang="en-US" altLang="ja-JP" b="1" dirty="0" err="1">
                <a:solidFill>
                  <a:schemeClr val="accent2"/>
                </a:solidFill>
                <a:ea typeface="ＭＳ Ｐゴシック" pitchFamily="50" charset="-128"/>
              </a:rPr>
              <a:t>nb</a:t>
            </a:r>
            <a:r>
              <a:rPr lang="en-US" altLang="ja-JP" b="1" dirty="0">
                <a:solidFill>
                  <a:schemeClr val="accent2"/>
                </a:solidFill>
                <a:ea typeface="ＭＳ Ｐゴシック" pitchFamily="50" charset="-128"/>
              </a:rPr>
              <a:t>)</a:t>
            </a:r>
            <a:endParaRPr lang="ja-JP" altLang="en-US" b="1" dirty="0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Code for Subset Sum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208963" cy="50472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Store </a:t>
            </a:r>
            <a:r>
              <a:rPr lang="en-US" altLang="ja-JP" sz="2400" dirty="0"/>
              <a:t>numbers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a[0],…,a[n-1] 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1600" y="1700808"/>
            <a:ext cx="4860032" cy="453650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err="1">
                <a:solidFill>
                  <a:srgbClr val="006600"/>
                </a:solidFill>
              </a:rPr>
              <a:t>DP_setsum</a:t>
            </a:r>
            <a:r>
              <a:rPr lang="en-US" altLang="ja-JP" sz="2000" dirty="0"/>
              <a:t>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*a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n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b</a:t>
            </a:r>
            <a:r>
              <a:rPr lang="en-US" altLang="ja-JP" sz="2000" dirty="0"/>
              <a:t>){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j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f[b+1]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/>
              <a:t>   </a:t>
            </a:r>
            <a:r>
              <a:rPr lang="en-US" altLang="ja-JP" sz="2000" b="1" dirty="0"/>
              <a:t>for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j=0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j&lt;=b</a:t>
            </a:r>
            <a:r>
              <a:rPr lang="en-US" altLang="ja-JP" sz="2000" dirty="0"/>
              <a:t> ;</a:t>
            </a:r>
            <a:r>
              <a:rPr lang="en-US" altLang="ja-JP" sz="2000" dirty="0">
                <a:solidFill>
                  <a:schemeClr val="accent2"/>
                </a:solidFill>
              </a:rPr>
              <a:t> j</a:t>
            </a:r>
            <a:r>
              <a:rPr lang="en-US" altLang="ja-JP" sz="2000" dirty="0" smtClean="0">
                <a:solidFill>
                  <a:schemeClr val="accent2"/>
                </a:solidFill>
              </a:rPr>
              <a:t>++</a:t>
            </a:r>
            <a:r>
              <a:rPr lang="en-US" altLang="ja-JP" sz="2000" dirty="0" smtClean="0"/>
              <a:t>) </a:t>
            </a:r>
            <a:r>
              <a:rPr lang="en-US" altLang="ja-JP" sz="2000" dirty="0">
                <a:solidFill>
                  <a:schemeClr val="accent2"/>
                </a:solidFill>
              </a:rPr>
              <a:t>f[j] = 0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dirty="0">
                <a:solidFill>
                  <a:schemeClr val="accent2"/>
                </a:solidFill>
              </a:rPr>
              <a:t>f[0] = 1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/>
              <a:t>   </a:t>
            </a:r>
            <a:r>
              <a:rPr lang="en-US" altLang="ja-JP" sz="2000" b="1" dirty="0"/>
              <a:t>for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=0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&lt;n</a:t>
            </a:r>
            <a:r>
              <a:rPr lang="en-US" altLang="ja-JP" sz="2000" dirty="0"/>
              <a:t> ;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++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/>
              <a:t> </a:t>
            </a:r>
            <a:r>
              <a:rPr lang="en-US" altLang="ja-JP" sz="2000" b="1" dirty="0" smtClean="0"/>
              <a:t>     </a:t>
            </a:r>
            <a:r>
              <a:rPr lang="en-US" altLang="ja-JP" sz="2000" b="1" dirty="0"/>
              <a:t>for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j=b-a[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j&gt;=0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j-</a:t>
            </a:r>
            <a:r>
              <a:rPr lang="en-US" altLang="ja-JP" sz="2000" dirty="0" smtClean="0">
                <a:solidFill>
                  <a:schemeClr val="accent2"/>
                </a:solidFill>
              </a:rPr>
              <a:t>-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   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f[j</a:t>
            </a:r>
            <a:r>
              <a:rPr lang="en-US" altLang="ja-JP" sz="2000" dirty="0">
                <a:solidFill>
                  <a:schemeClr val="accent2"/>
                </a:solidFill>
              </a:rPr>
              <a:t>] </a:t>
            </a:r>
            <a:r>
              <a:rPr lang="en-US" altLang="ja-JP" sz="2000" dirty="0" smtClean="0">
                <a:solidFill>
                  <a:schemeClr val="accent2"/>
                </a:solidFill>
              </a:rPr>
              <a:t>== 1</a:t>
            </a:r>
            <a:r>
              <a:rPr lang="en-US" altLang="ja-JP" sz="2000" dirty="0" smtClean="0"/>
              <a:t>) </a:t>
            </a:r>
            <a:r>
              <a:rPr lang="en-US" altLang="ja-JP" sz="2000" dirty="0">
                <a:solidFill>
                  <a:schemeClr val="accent2"/>
                </a:solidFill>
              </a:rPr>
              <a:t>f[</a:t>
            </a:r>
            <a:r>
              <a:rPr lang="en-US" altLang="ja-JP" sz="2000" dirty="0" err="1">
                <a:solidFill>
                  <a:schemeClr val="accent2"/>
                </a:solidFill>
              </a:rPr>
              <a:t>j+a</a:t>
            </a:r>
            <a:r>
              <a:rPr lang="en-US" altLang="ja-JP" sz="2000" dirty="0">
                <a:solidFill>
                  <a:schemeClr val="accent2"/>
                </a:solidFill>
              </a:rPr>
              <a:t>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]] = 1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  </a:t>
            </a:r>
            <a:r>
              <a:rPr lang="en-US" altLang="ja-JP" sz="2000" dirty="0" smtClean="0"/>
              <a:t>   </a:t>
            </a:r>
            <a:r>
              <a:rPr lang="en-US" altLang="ja-JP" sz="2000" dirty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}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/>
              <a:t>  </a:t>
            </a:r>
            <a:r>
              <a:rPr lang="en-US" altLang="ja-JP" sz="2000" b="1" dirty="0" smtClean="0"/>
              <a:t> for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j=b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j&gt;=0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j-</a:t>
            </a:r>
            <a:r>
              <a:rPr lang="en-US" altLang="ja-JP" sz="2000" dirty="0" smtClean="0">
                <a:solidFill>
                  <a:schemeClr val="accent2"/>
                </a:solidFill>
              </a:rPr>
              <a:t>-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  </a:t>
            </a:r>
            <a:r>
              <a:rPr lang="en-US" altLang="ja-JP" sz="2000" dirty="0" smtClean="0"/>
              <a:t>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f[j</a:t>
            </a:r>
            <a:r>
              <a:rPr lang="en-US" altLang="ja-JP" sz="2000" dirty="0">
                <a:solidFill>
                  <a:schemeClr val="accent2"/>
                </a:solidFill>
              </a:rPr>
              <a:t>] </a:t>
            </a:r>
            <a:r>
              <a:rPr lang="en-US" altLang="ja-JP" sz="2000" dirty="0" smtClean="0">
                <a:solidFill>
                  <a:schemeClr val="accent2"/>
                </a:solidFill>
              </a:rPr>
              <a:t>== 1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   </a:t>
            </a:r>
            <a:r>
              <a:rPr lang="en-US" altLang="ja-JP" sz="2000" dirty="0" smtClean="0"/>
              <a:t>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rgbClr val="C00000"/>
                </a:solidFill>
              </a:rPr>
              <a:t>(“%d\n”</a:t>
            </a:r>
            <a:r>
              <a:rPr lang="en-US" altLang="ja-JP" sz="2000" dirty="0"/>
              <a:t>, </a:t>
            </a:r>
            <a:r>
              <a:rPr lang="en-US" altLang="ja-JP" sz="2000" dirty="0" smtClean="0">
                <a:solidFill>
                  <a:schemeClr val="accent2"/>
                </a:solidFill>
              </a:rPr>
              <a:t>j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    </a:t>
            </a:r>
            <a:r>
              <a:rPr lang="en-US" altLang="ja-JP" sz="2000" dirty="0" smtClean="0"/>
              <a:t>    </a:t>
            </a:r>
            <a:r>
              <a:rPr lang="en-US" altLang="ja-JP" sz="2000" b="1" dirty="0"/>
              <a:t>break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    </a:t>
            </a:r>
            <a:r>
              <a:rPr lang="en-US" altLang="ja-JP" sz="2000" dirty="0" smtClean="0"/>
              <a:t> }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</a:t>
            </a:r>
            <a:r>
              <a:rPr lang="en-US" altLang="ja-JP" sz="2000" dirty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ユーザー定義 2">
      <a:majorFont>
        <a:latin typeface="Verdana"/>
        <a:ea typeface="Verdana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5075</TotalTime>
  <Words>1799</Words>
  <Application>Microsoft Office PowerPoint</Application>
  <PresentationFormat>画面に合わせる (4:3)</PresentationFormat>
  <Paragraphs>300</Paragraphs>
  <Slides>31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6" baseType="lpstr">
      <vt:lpstr>ＭＳ Ｐゴシック</vt:lpstr>
      <vt:lpstr>Times New Roman</vt:lpstr>
      <vt:lpstr>Verdana</vt:lpstr>
      <vt:lpstr>Wingdings</vt:lpstr>
      <vt:lpstr>標準デザイン</vt:lpstr>
      <vt:lpstr>Dynamic Programming</vt:lpstr>
      <vt:lpstr>Dynamic Programming</vt:lpstr>
      <vt:lpstr>Subset Sum</vt:lpstr>
      <vt:lpstr>Subproblems</vt:lpstr>
      <vt:lpstr>Branch and Bound</vt:lpstr>
      <vt:lpstr>Bounding Process</vt:lpstr>
      <vt:lpstr>Idea of Dynamic Programming</vt:lpstr>
      <vt:lpstr>Algorithm</vt:lpstr>
      <vt:lpstr>Code for Subset Sum</vt:lpstr>
      <vt:lpstr>Shorter One</vt:lpstr>
      <vt:lpstr>Which is Faster?</vt:lpstr>
      <vt:lpstr>Weak Point</vt:lpstr>
      <vt:lpstr>Reducing Memory Usage</vt:lpstr>
      <vt:lpstr>#Solutions to Subset Sum</vt:lpstr>
      <vt:lpstr>Variant for Counting</vt:lpstr>
      <vt:lpstr>Exercise</vt:lpstr>
      <vt:lpstr>Size = k</vt:lpstr>
      <vt:lpstr>Variants for Size</vt:lpstr>
      <vt:lpstr>Knapsack Problem</vt:lpstr>
      <vt:lpstr>Integer Programming Formulation</vt:lpstr>
      <vt:lpstr>Generalization to Optimization</vt:lpstr>
      <vt:lpstr>Code for Knapsack Problem</vt:lpstr>
      <vt:lpstr>Exercise</vt:lpstr>
      <vt:lpstr>Linear Structure</vt:lpstr>
      <vt:lpstr>Longest Increasing Subsequence</vt:lpstr>
      <vt:lpstr>Is There Linear Structure?</vt:lpstr>
      <vt:lpstr>Using Linear Structure</vt:lpstr>
      <vt:lpstr>#paths in Digraphs</vt:lpstr>
      <vt:lpstr>Use Linear Structure</vt:lpstr>
      <vt:lpstr>Count #paths along the Index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宇野毅明</cp:lastModifiedBy>
  <cp:revision>479</cp:revision>
  <dcterms:created xsi:type="dcterms:W3CDTF">1601-01-01T00:00:00Z</dcterms:created>
  <dcterms:modified xsi:type="dcterms:W3CDTF">2017-01-30T03:34:45Z</dcterms:modified>
</cp:coreProperties>
</file>