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8" r:id="rId2"/>
    <p:sldId id="401" r:id="rId3"/>
    <p:sldId id="257" r:id="rId4"/>
    <p:sldId id="383" r:id="rId5"/>
    <p:sldId id="384" r:id="rId6"/>
    <p:sldId id="391" r:id="rId7"/>
    <p:sldId id="385" r:id="rId8"/>
    <p:sldId id="387" r:id="rId9"/>
    <p:sldId id="402" r:id="rId10"/>
    <p:sldId id="386" r:id="rId11"/>
    <p:sldId id="388" r:id="rId12"/>
    <p:sldId id="389" r:id="rId13"/>
    <p:sldId id="390" r:id="rId14"/>
    <p:sldId id="404" r:id="rId15"/>
    <p:sldId id="405" r:id="rId16"/>
    <p:sldId id="406" r:id="rId17"/>
    <p:sldId id="407" r:id="rId18"/>
    <p:sldId id="408" r:id="rId19"/>
    <p:sldId id="411" r:id="rId20"/>
    <p:sldId id="412" r:id="rId21"/>
    <p:sldId id="403" r:id="rId22"/>
    <p:sldId id="392" r:id="rId23"/>
    <p:sldId id="393" r:id="rId24"/>
    <p:sldId id="395" r:id="rId25"/>
    <p:sldId id="396" r:id="rId26"/>
    <p:sldId id="397" r:id="rId27"/>
    <p:sldId id="394" r:id="rId28"/>
    <p:sldId id="398" r:id="rId29"/>
    <p:sldId id="399" r:id="rId30"/>
    <p:sldId id="400" r:id="rId31"/>
    <p:sldId id="413" r:id="rId32"/>
    <p:sldId id="409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9900"/>
    <a:srgbClr val="00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9" autoAdjust="0"/>
    <p:restoredTop sz="94600" autoAdjust="0"/>
  </p:normalViewPr>
  <p:slideViewPr>
    <p:cSldViewPr>
      <p:cViewPr varScale="1">
        <p:scale>
          <a:sx n="74" d="100"/>
          <a:sy n="74" d="100"/>
        </p:scale>
        <p:origin x="31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65B65-882E-4DC1-94E7-9A2473432C6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0525D-4BF5-4BEC-ACF2-1B6494A63CC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2F45-3EC5-42A3-9761-769FEC49EDB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06792-BA91-4F9A-8347-0B2E8B586D0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470B7-E2B4-4C4E-8B25-572EFF995DF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47A45-3460-4333-B8D3-FD03E529086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9D36F-CD8B-4F67-B77C-4612937EA32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9B2E85-48C8-4B79-9638-B0EEEB98B38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BE3F6-CB56-410D-8E8B-52FAA7E0EFF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714C6-59B4-4A9F-8F34-C6F58F4B896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6F9AA-CA18-4502-8BEB-E597C2A4ED6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 smtClean="0">
                <a:ea typeface="ＭＳ Ｐゴシック" charset="-128"/>
              </a:defRPr>
            </a:lvl1pPr>
          </a:lstStyle>
          <a:p>
            <a:pPr>
              <a:defRPr/>
            </a:pPr>
            <a:fld id="{B69A156B-ED8A-4D13-A7D0-CFA5B260F25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8002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Computational Geometry</a:t>
            </a:r>
            <a:endParaRPr lang="ja-JP" alt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1850" y="2843213"/>
            <a:ext cx="7772400" cy="33940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Line </a:t>
            </a:r>
            <a:r>
              <a:rPr lang="en-US" altLang="ja-JP" dirty="0"/>
              <a:t>S</a:t>
            </a:r>
            <a:r>
              <a:rPr lang="en-US" altLang="ja-JP" dirty="0" smtClean="0"/>
              <a:t>egment Crossing Enumeration</a:t>
            </a:r>
            <a:endParaRPr lang="ja-JP" altLang="en-US" dirty="0" smtClean="0"/>
          </a:p>
          <a:p>
            <a:pPr eaLnBrk="1" hangingPunct="1"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Convex Hull</a:t>
            </a:r>
            <a:endParaRPr lang="ja-JP" altLang="en-US" dirty="0" smtClean="0"/>
          </a:p>
          <a:p>
            <a:pPr eaLnBrk="1" hangingPunct="1"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Arrangement</a:t>
            </a:r>
            <a:endParaRPr lang="ja-JP" altLang="en-US" dirty="0" smtClean="0"/>
          </a:p>
          <a:p>
            <a:pPr eaLnBrk="1" hangingPunct="1"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Voronoi Diagram</a:t>
            </a:r>
            <a:endParaRPr lang="ja-JP" altLang="en-US" dirty="0" smtClean="0"/>
          </a:p>
          <a:p>
            <a:pPr eaLnBrk="1" hangingPunct="1">
              <a:buFontTx/>
              <a:buNone/>
              <a:defRPr/>
            </a:pP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013" name="Freeform 21"/>
          <p:cNvSpPr>
            <a:spLocks/>
          </p:cNvSpPr>
          <p:nvPr/>
        </p:nvSpPr>
        <p:spPr bwMode="auto">
          <a:xfrm>
            <a:off x="1476375" y="4508500"/>
            <a:ext cx="4967288" cy="1944688"/>
          </a:xfrm>
          <a:custGeom>
            <a:avLst/>
            <a:gdLst>
              <a:gd name="T0" fmla="*/ 0 w 3129"/>
              <a:gd name="T1" fmla="*/ 681 h 1225"/>
              <a:gd name="T2" fmla="*/ 816 w 3129"/>
              <a:gd name="T3" fmla="*/ 1180 h 1225"/>
              <a:gd name="T4" fmla="*/ 2131 w 3129"/>
              <a:gd name="T5" fmla="*/ 1225 h 1225"/>
              <a:gd name="T6" fmla="*/ 3129 w 3129"/>
              <a:gd name="T7" fmla="*/ 953 h 1225"/>
              <a:gd name="T8" fmla="*/ 2721 w 3129"/>
              <a:gd name="T9" fmla="*/ 227 h 1225"/>
              <a:gd name="T10" fmla="*/ 1179 w 3129"/>
              <a:gd name="T11" fmla="*/ 0 h 1225"/>
              <a:gd name="T12" fmla="*/ 408 w 3129"/>
              <a:gd name="T13" fmla="*/ 318 h 1225"/>
              <a:gd name="T14" fmla="*/ 0 w 3129"/>
              <a:gd name="T15" fmla="*/ 681 h 122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129"/>
              <a:gd name="T25" fmla="*/ 0 h 1225"/>
              <a:gd name="T26" fmla="*/ 3129 w 3129"/>
              <a:gd name="T27" fmla="*/ 1225 h 122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129" h="1225">
                <a:moveTo>
                  <a:pt x="0" y="681"/>
                </a:moveTo>
                <a:lnTo>
                  <a:pt x="816" y="1180"/>
                </a:lnTo>
                <a:lnTo>
                  <a:pt x="2131" y="1225"/>
                </a:lnTo>
                <a:lnTo>
                  <a:pt x="3129" y="953"/>
                </a:lnTo>
                <a:lnTo>
                  <a:pt x="2721" y="227"/>
                </a:lnTo>
                <a:lnTo>
                  <a:pt x="1179" y="0"/>
                </a:lnTo>
                <a:lnTo>
                  <a:pt x="408" y="318"/>
                </a:lnTo>
                <a:lnTo>
                  <a:pt x="0" y="681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Convex Hull Problem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139113" cy="33845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Convex hull is the minimum convex area that include the given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 points locating on the plane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(no hollow)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The convex </a:t>
            </a:r>
            <a:r>
              <a:rPr lang="en-US" altLang="ja-JP" sz="2400" dirty="0"/>
              <a:t>hull </a:t>
            </a:r>
            <a:r>
              <a:rPr lang="en-US" altLang="ja-JP" sz="2400" dirty="0" smtClean="0"/>
              <a:t>of </a:t>
            </a:r>
            <a:r>
              <a:rPr lang="en-US" altLang="ja-JP" sz="2400" b="1" dirty="0">
                <a:solidFill>
                  <a:schemeClr val="accent2"/>
                </a:solidFill>
              </a:rPr>
              <a:t>n</a:t>
            </a:r>
            <a:r>
              <a:rPr lang="en-US" altLang="ja-JP" sz="2400" dirty="0"/>
              <a:t> points </a:t>
            </a:r>
            <a:r>
              <a:rPr lang="en-US" altLang="ja-JP" sz="2400" dirty="0" smtClean="0"/>
              <a:t>is always a convex polygon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Convex hull problem is to compute the convex hull represented by the sequence of the vertices in the polygon that is corresponding to the convex hull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9" name="Oval 10"/>
          <p:cNvSpPr>
            <a:spLocks noChangeArrowheads="1"/>
          </p:cNvSpPr>
          <p:nvPr/>
        </p:nvSpPr>
        <p:spPr bwMode="auto">
          <a:xfrm>
            <a:off x="1403350" y="55165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0" name="Oval 11"/>
          <p:cNvSpPr>
            <a:spLocks noChangeArrowheads="1"/>
          </p:cNvSpPr>
          <p:nvPr/>
        </p:nvSpPr>
        <p:spPr bwMode="auto">
          <a:xfrm>
            <a:off x="2051050" y="49418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1" name="Oval 12"/>
          <p:cNvSpPr>
            <a:spLocks noChangeArrowheads="1"/>
          </p:cNvSpPr>
          <p:nvPr/>
        </p:nvSpPr>
        <p:spPr bwMode="auto">
          <a:xfrm>
            <a:off x="3276600" y="44370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2" name="Oval 13"/>
          <p:cNvSpPr>
            <a:spLocks noChangeArrowheads="1"/>
          </p:cNvSpPr>
          <p:nvPr/>
        </p:nvSpPr>
        <p:spPr bwMode="auto">
          <a:xfrm>
            <a:off x="5724525" y="47974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3" name="Oval 14"/>
          <p:cNvSpPr>
            <a:spLocks noChangeArrowheads="1"/>
          </p:cNvSpPr>
          <p:nvPr/>
        </p:nvSpPr>
        <p:spPr bwMode="auto">
          <a:xfrm>
            <a:off x="6372225" y="5949950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4" name="Oval 15"/>
          <p:cNvSpPr>
            <a:spLocks noChangeArrowheads="1"/>
          </p:cNvSpPr>
          <p:nvPr/>
        </p:nvSpPr>
        <p:spPr bwMode="auto">
          <a:xfrm>
            <a:off x="4787900" y="6381750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5" name="Oval 16"/>
          <p:cNvSpPr>
            <a:spLocks noChangeArrowheads="1"/>
          </p:cNvSpPr>
          <p:nvPr/>
        </p:nvSpPr>
        <p:spPr bwMode="auto">
          <a:xfrm>
            <a:off x="2700338" y="63087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6" name="Oval 17"/>
          <p:cNvSpPr>
            <a:spLocks noChangeArrowheads="1"/>
          </p:cNvSpPr>
          <p:nvPr/>
        </p:nvSpPr>
        <p:spPr bwMode="auto">
          <a:xfrm>
            <a:off x="2555875" y="55165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7" name="Oval 18"/>
          <p:cNvSpPr>
            <a:spLocks noChangeArrowheads="1"/>
          </p:cNvSpPr>
          <p:nvPr/>
        </p:nvSpPr>
        <p:spPr bwMode="auto">
          <a:xfrm>
            <a:off x="4067175" y="51577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8" name="Oval 19"/>
          <p:cNvSpPr>
            <a:spLocks noChangeArrowheads="1"/>
          </p:cNvSpPr>
          <p:nvPr/>
        </p:nvSpPr>
        <p:spPr bwMode="auto">
          <a:xfrm>
            <a:off x="5219700" y="55165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9" name="Oval 20"/>
          <p:cNvSpPr>
            <a:spLocks noChangeArrowheads="1"/>
          </p:cNvSpPr>
          <p:nvPr/>
        </p:nvSpPr>
        <p:spPr bwMode="auto">
          <a:xfrm>
            <a:off x="3708400" y="58769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0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Freeform 2"/>
          <p:cNvSpPr>
            <a:spLocks/>
          </p:cNvSpPr>
          <p:nvPr/>
        </p:nvSpPr>
        <p:spPr bwMode="auto">
          <a:xfrm>
            <a:off x="3708400" y="4365625"/>
            <a:ext cx="3848100" cy="1971675"/>
          </a:xfrm>
          <a:custGeom>
            <a:avLst/>
            <a:gdLst>
              <a:gd name="T0" fmla="*/ 0 w 2424"/>
              <a:gd name="T1" fmla="*/ 0 h 1242"/>
              <a:gd name="T2" fmla="*/ 79 w 2424"/>
              <a:gd name="T3" fmla="*/ 191 h 1242"/>
              <a:gd name="T4" fmla="*/ 211 w 2424"/>
              <a:gd name="T5" fmla="*/ 413 h 1242"/>
              <a:gd name="T6" fmla="*/ 595 w 2424"/>
              <a:gd name="T7" fmla="*/ 676 h 1242"/>
              <a:gd name="T8" fmla="*/ 1292 w 2424"/>
              <a:gd name="T9" fmla="*/ 959 h 1242"/>
              <a:gd name="T10" fmla="*/ 2424 w 2424"/>
              <a:gd name="T11" fmla="*/ 1242 h 1242"/>
              <a:gd name="T12" fmla="*/ 0 w 2424"/>
              <a:gd name="T13" fmla="*/ 0 h 124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24"/>
              <a:gd name="T22" fmla="*/ 0 h 1242"/>
              <a:gd name="T23" fmla="*/ 2424 w 2424"/>
              <a:gd name="T24" fmla="*/ 1242 h 124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24" h="1242">
                <a:moveTo>
                  <a:pt x="0" y="0"/>
                </a:moveTo>
                <a:lnTo>
                  <a:pt x="79" y="191"/>
                </a:lnTo>
                <a:lnTo>
                  <a:pt x="211" y="413"/>
                </a:lnTo>
                <a:lnTo>
                  <a:pt x="595" y="676"/>
                </a:lnTo>
                <a:lnTo>
                  <a:pt x="1292" y="959"/>
                </a:lnTo>
                <a:lnTo>
                  <a:pt x="2424" y="1242"/>
                </a:lnTo>
                <a:lnTo>
                  <a:pt x="0" y="0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Difficulty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50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9388" y="908050"/>
            <a:ext cx="8713787" cy="33845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We can sort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 </a:t>
            </a:r>
            <a:r>
              <a:rPr lang="en-US" altLang="ja-JP" sz="2400" dirty="0" smtClean="0"/>
              <a:t>numbers </a:t>
            </a:r>
            <a:r>
              <a:rPr lang="en-US" altLang="ja-JP" sz="2400" dirty="0" smtClean="0"/>
              <a:t>by solving convex hull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 log n</a:t>
            </a:r>
            <a:r>
              <a:rPr lang="en-US" altLang="ja-JP" sz="2400" dirty="0" smtClean="0"/>
              <a:t> time is a lower bound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/>
              <a:t>sort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n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 smtClean="0"/>
              <a:t>compute convex hull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(a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 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), (a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 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),…, (a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 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 smtClean="0"/>
              <a:t>all they are vertices of the convex hull, and is sorted in the increasing order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293" name="Oval 7"/>
          <p:cNvSpPr>
            <a:spLocks noChangeArrowheads="1"/>
          </p:cNvSpPr>
          <p:nvPr/>
        </p:nvSpPr>
        <p:spPr bwMode="auto">
          <a:xfrm>
            <a:off x="3636963" y="4292600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94" name="Oval 8"/>
          <p:cNvSpPr>
            <a:spLocks noChangeArrowheads="1"/>
          </p:cNvSpPr>
          <p:nvPr/>
        </p:nvSpPr>
        <p:spPr bwMode="auto">
          <a:xfrm>
            <a:off x="5651500" y="58054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95" name="Oval 9"/>
          <p:cNvSpPr>
            <a:spLocks noChangeArrowheads="1"/>
          </p:cNvSpPr>
          <p:nvPr/>
        </p:nvSpPr>
        <p:spPr bwMode="auto">
          <a:xfrm>
            <a:off x="7453313" y="62372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96" name="Oval 13"/>
          <p:cNvSpPr>
            <a:spLocks noChangeArrowheads="1"/>
          </p:cNvSpPr>
          <p:nvPr/>
        </p:nvSpPr>
        <p:spPr bwMode="auto">
          <a:xfrm>
            <a:off x="3779838" y="45815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97" name="Oval 14"/>
          <p:cNvSpPr>
            <a:spLocks noChangeArrowheads="1"/>
          </p:cNvSpPr>
          <p:nvPr/>
        </p:nvSpPr>
        <p:spPr bwMode="auto">
          <a:xfrm>
            <a:off x="4572000" y="53736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98" name="Oval 15"/>
          <p:cNvSpPr>
            <a:spLocks noChangeArrowheads="1"/>
          </p:cNvSpPr>
          <p:nvPr/>
        </p:nvSpPr>
        <p:spPr bwMode="auto">
          <a:xfrm>
            <a:off x="3995738" y="49418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Jarvis’s March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60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353425" cy="39608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Compute the convex hull like wrapping an item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</a:t>
            </a:r>
            <a:r>
              <a:rPr lang="en-US" altLang="ja-JP" sz="2400" dirty="0" smtClean="0"/>
              <a:t>find the point </a:t>
            </a:r>
            <a:r>
              <a:rPr lang="en-US" altLang="ja-JP" sz="2400" b="1" dirty="0">
                <a:solidFill>
                  <a:schemeClr val="accent2"/>
                </a:solidFill>
              </a:rPr>
              <a:t>v </a:t>
            </a:r>
            <a:r>
              <a:rPr lang="en-US" altLang="ja-JP" sz="2400" dirty="0" smtClean="0"/>
              <a:t>with the smallest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dirty="0" smtClean="0"/>
              <a:t>-coordinate; choose the smallest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y</a:t>
            </a:r>
            <a:r>
              <a:rPr lang="en-US" altLang="ja-JP" sz="2400" dirty="0" smtClean="0"/>
              <a:t>-coordinate if there are several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en-US" altLang="ja-JP" sz="2400" dirty="0"/>
              <a:t>find </a:t>
            </a:r>
            <a:r>
              <a:rPr lang="en-US" altLang="ja-JP" sz="2400" b="1" dirty="0">
                <a:solidFill>
                  <a:schemeClr val="accent2"/>
                </a:solidFill>
              </a:rPr>
              <a:t>v' </a:t>
            </a:r>
            <a:r>
              <a:rPr lang="en-US" altLang="ja-JP" sz="2400" dirty="0"/>
              <a:t>that </a:t>
            </a:r>
            <a:r>
              <a:rPr lang="en-US" altLang="ja-JP" sz="2400" dirty="0" smtClean="0"/>
              <a:t>is the first vertex from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 </a:t>
            </a:r>
            <a:r>
              <a:rPr lang="en-US" altLang="ja-JP" sz="2400" dirty="0" smtClean="0"/>
              <a:t>in the clockwise order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ja-JP" altLang="en-US" sz="2400" dirty="0" smtClean="0"/>
              <a:t> </a:t>
            </a:r>
            <a:r>
              <a:rPr lang="en-US" altLang="ja-JP" sz="2400" dirty="0"/>
              <a:t>make </a:t>
            </a:r>
            <a:r>
              <a:rPr lang="en-US" altLang="ja-JP" sz="2400" dirty="0" smtClean="0"/>
              <a:t>an edge between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 </a:t>
            </a:r>
            <a:r>
              <a:rPr lang="en-US" altLang="ja-JP" sz="2400" dirty="0" smtClean="0"/>
              <a:t>and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v’</a:t>
            </a:r>
            <a:endParaRPr lang="en-US" altLang="ja-JP" sz="2400" dirty="0"/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if 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v’</a:t>
            </a:r>
            <a:r>
              <a:rPr lang="en-US" altLang="ja-JP" sz="2400" dirty="0" smtClean="0"/>
              <a:t> is not the first vertex, set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＝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v’</a:t>
            </a:r>
            <a:r>
              <a:rPr lang="en-US" altLang="ja-JP" sz="2400" dirty="0" smtClean="0"/>
              <a:t>, and go to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16" name="Oval 5"/>
          <p:cNvSpPr>
            <a:spLocks noChangeArrowheads="1"/>
          </p:cNvSpPr>
          <p:nvPr/>
        </p:nvSpPr>
        <p:spPr bwMode="auto">
          <a:xfrm>
            <a:off x="3781425" y="55165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17" name="Oval 6"/>
          <p:cNvSpPr>
            <a:spLocks noChangeArrowheads="1"/>
          </p:cNvSpPr>
          <p:nvPr/>
        </p:nvSpPr>
        <p:spPr bwMode="auto">
          <a:xfrm>
            <a:off x="4429125" y="49418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18" name="Oval 7"/>
          <p:cNvSpPr>
            <a:spLocks noChangeArrowheads="1"/>
          </p:cNvSpPr>
          <p:nvPr/>
        </p:nvSpPr>
        <p:spPr bwMode="auto">
          <a:xfrm>
            <a:off x="5654675" y="44370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19" name="Oval 8"/>
          <p:cNvSpPr>
            <a:spLocks noChangeArrowheads="1"/>
          </p:cNvSpPr>
          <p:nvPr/>
        </p:nvSpPr>
        <p:spPr bwMode="auto">
          <a:xfrm>
            <a:off x="8102600" y="47974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0" name="Oval 9"/>
          <p:cNvSpPr>
            <a:spLocks noChangeArrowheads="1"/>
          </p:cNvSpPr>
          <p:nvPr/>
        </p:nvSpPr>
        <p:spPr bwMode="auto">
          <a:xfrm>
            <a:off x="8750300" y="5949950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1" name="Oval 10"/>
          <p:cNvSpPr>
            <a:spLocks noChangeArrowheads="1"/>
          </p:cNvSpPr>
          <p:nvPr/>
        </p:nvSpPr>
        <p:spPr bwMode="auto">
          <a:xfrm>
            <a:off x="7165975" y="6381750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2" name="Oval 11"/>
          <p:cNvSpPr>
            <a:spLocks noChangeArrowheads="1"/>
          </p:cNvSpPr>
          <p:nvPr/>
        </p:nvSpPr>
        <p:spPr bwMode="auto">
          <a:xfrm>
            <a:off x="5078413" y="63087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3" name="Oval 12"/>
          <p:cNvSpPr>
            <a:spLocks noChangeArrowheads="1"/>
          </p:cNvSpPr>
          <p:nvPr/>
        </p:nvSpPr>
        <p:spPr bwMode="auto">
          <a:xfrm>
            <a:off x="4933950" y="55165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4" name="Oval 13"/>
          <p:cNvSpPr>
            <a:spLocks noChangeArrowheads="1"/>
          </p:cNvSpPr>
          <p:nvPr/>
        </p:nvSpPr>
        <p:spPr bwMode="auto">
          <a:xfrm>
            <a:off x="6445250" y="51577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5" name="Oval 14"/>
          <p:cNvSpPr>
            <a:spLocks noChangeArrowheads="1"/>
          </p:cNvSpPr>
          <p:nvPr/>
        </p:nvSpPr>
        <p:spPr bwMode="auto">
          <a:xfrm>
            <a:off x="7597775" y="55165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6" name="Oval 15"/>
          <p:cNvSpPr>
            <a:spLocks noChangeArrowheads="1"/>
          </p:cNvSpPr>
          <p:nvPr/>
        </p:nvSpPr>
        <p:spPr bwMode="auto">
          <a:xfrm>
            <a:off x="6086475" y="58769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6080" name="Line 16"/>
          <p:cNvSpPr>
            <a:spLocks noChangeShapeType="1"/>
          </p:cNvSpPr>
          <p:nvPr/>
        </p:nvSpPr>
        <p:spPr bwMode="auto">
          <a:xfrm>
            <a:off x="3852863" y="5589588"/>
            <a:ext cx="1296987" cy="792162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6081" name="Line 17"/>
          <p:cNvSpPr>
            <a:spLocks noChangeShapeType="1"/>
          </p:cNvSpPr>
          <p:nvPr/>
        </p:nvSpPr>
        <p:spPr bwMode="auto">
          <a:xfrm>
            <a:off x="5148263" y="6381750"/>
            <a:ext cx="2089150" cy="71438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6082" name="Line 18"/>
          <p:cNvSpPr>
            <a:spLocks noChangeShapeType="1"/>
          </p:cNvSpPr>
          <p:nvPr/>
        </p:nvSpPr>
        <p:spPr bwMode="auto">
          <a:xfrm flipV="1">
            <a:off x="7237413" y="6021388"/>
            <a:ext cx="1584325" cy="431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6083" name="Line 19"/>
          <p:cNvSpPr>
            <a:spLocks noChangeShapeType="1"/>
          </p:cNvSpPr>
          <p:nvPr/>
        </p:nvSpPr>
        <p:spPr bwMode="auto">
          <a:xfrm flipH="1" flipV="1">
            <a:off x="8174038" y="4868863"/>
            <a:ext cx="647700" cy="115252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6084" name="Text Box 20"/>
          <p:cNvSpPr txBox="1">
            <a:spLocks noChangeArrowheads="1"/>
          </p:cNvSpPr>
          <p:nvPr/>
        </p:nvSpPr>
        <p:spPr bwMode="auto">
          <a:xfrm>
            <a:off x="250825" y="5084763"/>
            <a:ext cx="3898824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400" dirty="0" smtClean="0">
                <a:ea typeface="ＭＳ Ｐゴシック" charset="-128"/>
              </a:rPr>
              <a:t>An operation takes </a:t>
            </a:r>
            <a:r>
              <a:rPr lang="en-US" altLang="ja-JP" sz="2400" b="1" dirty="0" smtClean="0">
                <a:solidFill>
                  <a:schemeClr val="accent2"/>
                </a:solidFill>
                <a:ea typeface="ＭＳ Ｐゴシック" charset="-128"/>
              </a:rPr>
              <a:t>O(n</a:t>
            </a:r>
            <a:r>
              <a:rPr lang="en-US" altLang="ja-JP" sz="2400" b="1" dirty="0">
                <a:solidFill>
                  <a:schemeClr val="accent2"/>
                </a:solidFill>
                <a:ea typeface="ＭＳ Ｐゴシック" charset="-128"/>
              </a:rPr>
              <a:t>)</a:t>
            </a:r>
            <a:r>
              <a:rPr lang="en-US" altLang="ja-JP" sz="2400" dirty="0">
                <a:ea typeface="ＭＳ Ｐゴシック" charset="-128"/>
              </a:rPr>
              <a:t> </a:t>
            </a:r>
            <a:r>
              <a:rPr lang="en-US" altLang="ja-JP" sz="2400" dirty="0" smtClean="0">
                <a:ea typeface="ＭＳ Ｐゴシック" charset="-128"/>
              </a:rPr>
              <a:t>time,</a:t>
            </a:r>
          </a:p>
          <a:p>
            <a:pPr>
              <a:defRPr/>
            </a:pPr>
            <a:r>
              <a:rPr lang="en-US" altLang="ja-JP" sz="2400" dirty="0" smtClean="0">
                <a:ea typeface="ＭＳ Ｐゴシック" charset="-128"/>
              </a:rPr>
              <a:t>thus</a:t>
            </a:r>
            <a:r>
              <a:rPr lang="ja-JP" altLang="en-US" sz="2400" dirty="0" smtClean="0">
                <a:ea typeface="ＭＳ Ｐゴシック" charset="-128"/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  <a:ea typeface="ＭＳ Ｐゴシック" charset="-128"/>
              </a:rPr>
              <a:t>O(K n)</a:t>
            </a:r>
            <a:r>
              <a:rPr lang="en-US" altLang="ja-JP" sz="2400" dirty="0">
                <a:ea typeface="ＭＳ Ｐゴシック" charset="-128"/>
              </a:rPr>
              <a:t> </a:t>
            </a:r>
            <a:r>
              <a:rPr lang="en-US" altLang="ja-JP" sz="2400" dirty="0" smtClean="0">
                <a:ea typeface="ＭＳ Ｐゴシック" charset="-128"/>
              </a:rPr>
              <a:t>time in total</a:t>
            </a:r>
            <a:endParaRPr lang="ja-JP" altLang="en-US" sz="2400" dirty="0">
              <a:ea typeface="ＭＳ Ｐゴシック" charset="-128"/>
            </a:endParaRPr>
          </a:p>
        </p:txBody>
      </p:sp>
      <p:sp>
        <p:nvSpPr>
          <p:cNvPr id="216085" name="AutoShape 21"/>
          <p:cNvSpPr>
            <a:spLocks noChangeArrowheads="1"/>
          </p:cNvSpPr>
          <p:nvPr/>
        </p:nvSpPr>
        <p:spPr bwMode="auto">
          <a:xfrm>
            <a:off x="611560" y="6165850"/>
            <a:ext cx="3600078" cy="503238"/>
          </a:xfrm>
          <a:prstGeom prst="wedgeRectCallout">
            <a:avLst>
              <a:gd name="adj1" fmla="val -40861"/>
              <a:gd name="adj2" fmla="val -11656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ja-JP" sz="2400" dirty="0" smtClean="0"/>
              <a:t>#edges of the convex hull</a:t>
            </a:r>
            <a:endParaRPr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80" grpId="0" animBg="1"/>
      <p:bldP spid="216081" grpId="0" animBg="1"/>
      <p:bldP spid="216082" grpId="0" animBg="1"/>
      <p:bldP spid="216083" grpId="0" animBg="1"/>
      <p:bldP spid="216084" grpId="0" animBg="1"/>
      <p:bldP spid="21608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Graham Scan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353425" cy="39608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Graham Scan is an improved version of Jarvis’s march so that finding the next vertex is efficient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find a point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 </a:t>
            </a:r>
            <a:r>
              <a:rPr lang="en-US" altLang="ja-JP" sz="2400" dirty="0" smtClean="0"/>
              <a:t>that is inside the convex hull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sort all the points in clockwise order from </a:t>
            </a:r>
            <a:r>
              <a:rPr lang="en-US" altLang="ja-JP" sz="2400" b="1" dirty="0">
                <a:solidFill>
                  <a:schemeClr val="accent2"/>
                </a:solidFill>
              </a:rPr>
              <a:t>o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scan all points in the order, and make an edge between new point and just before; if the angle of the edge and the previous is below 180, delete the point from the hull</a:t>
            </a:r>
          </a:p>
        </p:txBody>
      </p:sp>
      <p:sp>
        <p:nvSpPr>
          <p:cNvPr id="14340" name="Oval 4"/>
          <p:cNvSpPr>
            <a:spLocks noChangeArrowheads="1"/>
          </p:cNvSpPr>
          <p:nvPr/>
        </p:nvSpPr>
        <p:spPr bwMode="auto">
          <a:xfrm>
            <a:off x="3998813" y="55165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41" name="Oval 5"/>
          <p:cNvSpPr>
            <a:spLocks noChangeArrowheads="1"/>
          </p:cNvSpPr>
          <p:nvPr/>
        </p:nvSpPr>
        <p:spPr bwMode="auto">
          <a:xfrm>
            <a:off x="4646513" y="49418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42" name="Oval 6"/>
          <p:cNvSpPr>
            <a:spLocks noChangeArrowheads="1"/>
          </p:cNvSpPr>
          <p:nvPr/>
        </p:nvSpPr>
        <p:spPr bwMode="auto">
          <a:xfrm>
            <a:off x="5872063" y="44370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8027988" y="49418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44" name="Oval 8"/>
          <p:cNvSpPr>
            <a:spLocks noChangeArrowheads="1"/>
          </p:cNvSpPr>
          <p:nvPr/>
        </p:nvSpPr>
        <p:spPr bwMode="auto">
          <a:xfrm>
            <a:off x="8750300" y="5949950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45" name="Oval 9"/>
          <p:cNvSpPr>
            <a:spLocks noChangeArrowheads="1"/>
          </p:cNvSpPr>
          <p:nvPr/>
        </p:nvSpPr>
        <p:spPr bwMode="auto">
          <a:xfrm>
            <a:off x="7165975" y="6381750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46" name="Oval 10"/>
          <p:cNvSpPr>
            <a:spLocks noChangeArrowheads="1"/>
          </p:cNvSpPr>
          <p:nvPr/>
        </p:nvSpPr>
        <p:spPr bwMode="auto">
          <a:xfrm>
            <a:off x="5078413" y="63087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47" name="Oval 11"/>
          <p:cNvSpPr>
            <a:spLocks noChangeArrowheads="1"/>
          </p:cNvSpPr>
          <p:nvPr/>
        </p:nvSpPr>
        <p:spPr bwMode="auto">
          <a:xfrm>
            <a:off x="5149751" y="53006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48" name="Oval 12"/>
          <p:cNvSpPr>
            <a:spLocks noChangeArrowheads="1"/>
          </p:cNvSpPr>
          <p:nvPr/>
        </p:nvSpPr>
        <p:spPr bwMode="auto">
          <a:xfrm>
            <a:off x="7021413" y="45815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49" name="Oval 13"/>
          <p:cNvSpPr>
            <a:spLocks noChangeArrowheads="1"/>
          </p:cNvSpPr>
          <p:nvPr/>
        </p:nvSpPr>
        <p:spPr bwMode="auto">
          <a:xfrm>
            <a:off x="7812088" y="55165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0" name="Oval 14"/>
          <p:cNvSpPr>
            <a:spLocks noChangeArrowheads="1"/>
          </p:cNvSpPr>
          <p:nvPr/>
        </p:nvSpPr>
        <p:spPr bwMode="auto">
          <a:xfrm>
            <a:off x="5724525" y="5949950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7103" name="Line 15"/>
          <p:cNvSpPr>
            <a:spLocks noChangeShapeType="1"/>
          </p:cNvSpPr>
          <p:nvPr/>
        </p:nvSpPr>
        <p:spPr bwMode="auto">
          <a:xfrm flipV="1">
            <a:off x="4070251" y="5373688"/>
            <a:ext cx="1150937" cy="2159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7104" name="Line 16"/>
          <p:cNvSpPr>
            <a:spLocks noChangeShapeType="1"/>
          </p:cNvSpPr>
          <p:nvPr/>
        </p:nvSpPr>
        <p:spPr bwMode="auto">
          <a:xfrm flipV="1">
            <a:off x="4068663" y="5013325"/>
            <a:ext cx="649288" cy="576263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7105" name="Line 17"/>
          <p:cNvSpPr>
            <a:spLocks noChangeShapeType="1"/>
          </p:cNvSpPr>
          <p:nvPr/>
        </p:nvSpPr>
        <p:spPr bwMode="auto">
          <a:xfrm flipV="1">
            <a:off x="4717951" y="4508500"/>
            <a:ext cx="1223962" cy="50482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7106" name="Line 18"/>
          <p:cNvSpPr>
            <a:spLocks noChangeShapeType="1"/>
          </p:cNvSpPr>
          <p:nvPr/>
        </p:nvSpPr>
        <p:spPr bwMode="auto">
          <a:xfrm flipH="1" flipV="1">
            <a:off x="5941913" y="4508500"/>
            <a:ext cx="503238" cy="2159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7107" name="Text Box 19"/>
          <p:cNvSpPr txBox="1">
            <a:spLocks noChangeArrowheads="1"/>
          </p:cNvSpPr>
          <p:nvPr/>
        </p:nvSpPr>
        <p:spPr bwMode="auto">
          <a:xfrm>
            <a:off x="250825" y="5084763"/>
            <a:ext cx="3459162" cy="1200329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400" b="1" dirty="0" smtClean="0">
                <a:solidFill>
                  <a:schemeClr val="accent2"/>
                </a:solidFill>
                <a:ea typeface="ＭＳ Ｐゴシック" charset="-128"/>
              </a:rPr>
              <a:t>O(</a:t>
            </a:r>
            <a:r>
              <a:rPr lang="en-US" altLang="ja-JP" sz="2400" b="1" dirty="0" err="1" smtClean="0">
                <a:solidFill>
                  <a:schemeClr val="accent2"/>
                </a:solidFill>
                <a:ea typeface="ＭＳ Ｐゴシック" charset="-128"/>
              </a:rPr>
              <a:t>nlog</a:t>
            </a:r>
            <a:r>
              <a:rPr lang="en-US" altLang="ja-JP" sz="2400" b="1" dirty="0" smtClean="0">
                <a:solidFill>
                  <a:schemeClr val="accent2"/>
                </a:solidFill>
                <a:ea typeface="ＭＳ Ｐゴシック" charset="-128"/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  <a:ea typeface="ＭＳ Ｐゴシック" charset="-128"/>
              </a:rPr>
              <a:t>n)</a:t>
            </a:r>
            <a:r>
              <a:rPr lang="en-US" altLang="ja-JP" sz="2400" dirty="0">
                <a:ea typeface="ＭＳ Ｐゴシック" charset="-128"/>
              </a:rPr>
              <a:t> </a:t>
            </a:r>
            <a:r>
              <a:rPr lang="en-US" altLang="ja-JP" sz="2400" dirty="0" smtClean="0">
                <a:ea typeface="ＭＳ Ｐゴシック" charset="-128"/>
              </a:rPr>
              <a:t>time for sorting</a:t>
            </a:r>
          </a:p>
          <a:p>
            <a:pPr>
              <a:defRPr/>
            </a:pPr>
            <a:r>
              <a:rPr lang="en-US" altLang="ja-JP" sz="2400" dirty="0" smtClean="0">
                <a:ea typeface="ＭＳ Ｐゴシック" charset="-128"/>
              </a:rPr>
              <a:t>a point takes </a:t>
            </a:r>
            <a:r>
              <a:rPr lang="en-US" altLang="ja-JP" sz="2400" b="1" dirty="0" smtClean="0">
                <a:solidFill>
                  <a:schemeClr val="accent2"/>
                </a:solidFill>
                <a:ea typeface="ＭＳ Ｐゴシック" charset="-128"/>
              </a:rPr>
              <a:t>O(1)</a:t>
            </a:r>
            <a:r>
              <a:rPr lang="en-US" altLang="ja-JP" sz="2400" dirty="0" smtClean="0">
                <a:ea typeface="ＭＳ Ｐゴシック" charset="-128"/>
              </a:rPr>
              <a:t> time to</a:t>
            </a:r>
          </a:p>
          <a:p>
            <a:pPr>
              <a:defRPr/>
            </a:pPr>
            <a:r>
              <a:rPr lang="en-US" altLang="ja-JP" sz="2400" dirty="0" smtClean="0">
                <a:ea typeface="ＭＳ Ｐゴシック" charset="-128"/>
              </a:rPr>
              <a:t> insert/delete</a:t>
            </a:r>
            <a:endParaRPr lang="ja-JP" altLang="en-US" sz="2400" dirty="0">
              <a:ea typeface="ＭＳ Ｐゴシック" charset="-128"/>
            </a:endParaRPr>
          </a:p>
        </p:txBody>
      </p:sp>
      <p:sp>
        <p:nvSpPr>
          <p:cNvPr id="14356" name="Oval 21"/>
          <p:cNvSpPr>
            <a:spLocks noChangeArrowheads="1"/>
          </p:cNvSpPr>
          <p:nvPr/>
        </p:nvSpPr>
        <p:spPr bwMode="auto">
          <a:xfrm>
            <a:off x="6229251" y="54451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7" name="Oval 22"/>
          <p:cNvSpPr>
            <a:spLocks noChangeArrowheads="1"/>
          </p:cNvSpPr>
          <p:nvPr/>
        </p:nvSpPr>
        <p:spPr bwMode="auto">
          <a:xfrm>
            <a:off x="6516688" y="5949950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8" name="Oval 23"/>
          <p:cNvSpPr>
            <a:spLocks noChangeArrowheads="1"/>
          </p:cNvSpPr>
          <p:nvPr/>
        </p:nvSpPr>
        <p:spPr bwMode="auto">
          <a:xfrm>
            <a:off x="6373713" y="46529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9" name="Oval 24"/>
          <p:cNvSpPr>
            <a:spLocks noChangeArrowheads="1"/>
          </p:cNvSpPr>
          <p:nvPr/>
        </p:nvSpPr>
        <p:spPr bwMode="auto">
          <a:xfrm>
            <a:off x="6662638" y="50847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7113" name="Line 25"/>
          <p:cNvSpPr>
            <a:spLocks noChangeShapeType="1"/>
          </p:cNvSpPr>
          <p:nvPr/>
        </p:nvSpPr>
        <p:spPr bwMode="auto">
          <a:xfrm flipH="1" flipV="1">
            <a:off x="6446738" y="4724400"/>
            <a:ext cx="287338" cy="433388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7114" name="Line 26"/>
          <p:cNvSpPr>
            <a:spLocks noChangeShapeType="1"/>
          </p:cNvSpPr>
          <p:nvPr/>
        </p:nvSpPr>
        <p:spPr bwMode="auto">
          <a:xfrm flipH="1" flipV="1">
            <a:off x="5941913" y="4508500"/>
            <a:ext cx="1081088" cy="144463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6307451" y="51020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chemeClr val="accent2"/>
                </a:solidFill>
              </a:rPr>
              <a:t>o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103" grpId="0" animBg="1"/>
      <p:bldP spid="217104" grpId="0" animBg="1"/>
      <p:bldP spid="217105" grpId="0" animBg="1"/>
      <p:bldP spid="217106" grpId="0" animBg="1"/>
      <p:bldP spid="217107" grpId="0" animBg="1"/>
      <p:bldP spid="217113" grpId="0" animBg="1"/>
      <p:bldP spid="2171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Relation to Sorting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7" y="1124744"/>
            <a:ext cx="8353425" cy="39608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Convex hull has an essence of sorting, as sorting is reducible to convex hull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So, frameworks of several sorting algorithms can be applied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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Jarvis’s march is insertion sort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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Graham scan is heap sort (heap </a:t>
            </a:r>
            <a:r>
              <a:rPr lang="en-US" altLang="ja-JP" sz="2400" dirty="0" smtClean="0">
                <a:sym typeface="Wingdings" panose="05000000000000000000" pitchFamily="2" charset="2"/>
              </a:rPr>
              <a:t> sort by clockwise)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Merge sort and quick sort can also be applied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merge sort </a:t>
            </a:r>
            <a:r>
              <a:rPr lang="ja-JP" altLang="en-US" sz="2400" dirty="0"/>
              <a:t> </a:t>
            </a:r>
            <a:r>
              <a:rPr lang="ja-JP" altLang="en-US" sz="2400" dirty="0" smtClean="0"/>
              <a:t> </a:t>
            </a:r>
            <a:r>
              <a:rPr lang="en-US" altLang="ja-JP" sz="2400" dirty="0" smtClean="0">
                <a:sym typeface="Wingdings" panose="05000000000000000000" pitchFamily="2" charset="2"/>
              </a:rPr>
              <a:t> merge hull</a:t>
            </a:r>
            <a:endParaRPr lang="ja-JP" altLang="en-US" sz="2400" dirty="0" smtClean="0"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quick sort</a:t>
            </a:r>
            <a:r>
              <a:rPr lang="ja-JP" altLang="en-US" sz="2400" dirty="0" smtClean="0"/>
              <a:t>  </a:t>
            </a:r>
            <a:r>
              <a:rPr lang="en-US" altLang="ja-JP" sz="2400" dirty="0" smtClean="0">
                <a:sym typeface="Wingdings" pitchFamily="2" charset="2"/>
              </a:rPr>
              <a:t> </a:t>
            </a:r>
            <a:r>
              <a:rPr lang="en-US" altLang="ja-JP" sz="2400" dirty="0">
                <a:sym typeface="Wingdings" pitchFamily="2" charset="2"/>
              </a:rPr>
              <a:t>quick </a:t>
            </a:r>
            <a:r>
              <a:rPr lang="en-US" altLang="ja-JP" sz="2400" dirty="0" smtClean="0">
                <a:sym typeface="Wingdings" pitchFamily="2" charset="2"/>
              </a:rPr>
              <a:t>hull, </a:t>
            </a:r>
            <a:r>
              <a:rPr lang="en-US" altLang="ja-JP" sz="2400" dirty="0">
                <a:sym typeface="Wingdings" pitchFamily="2" charset="2"/>
              </a:rPr>
              <a:t>divide-and-conquer</a:t>
            </a:r>
            <a:endParaRPr lang="ja-JP" altLang="en-US" sz="2400" dirty="0" smtClean="0"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Divide and Conquer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497887" cy="39608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Partition the point set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 </a:t>
            </a:r>
            <a:r>
              <a:rPr lang="en-US" altLang="ja-JP" sz="2400" dirty="0" smtClean="0"/>
              <a:t>by a vertical line, and compute the convex hull of each side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Compute the convex hull of all by merging the two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</a:t>
            </a:r>
            <a:r>
              <a:rPr lang="en-US" altLang="ja-JP" sz="2400" dirty="0" smtClean="0"/>
              <a:t>sort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</a:t>
            </a:r>
            <a:r>
              <a:rPr lang="en-US" altLang="ja-JP" sz="2400" dirty="0" smtClean="0"/>
              <a:t> in increasing order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dirty="0" smtClean="0"/>
              <a:t> coordinates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en-US" altLang="ja-JP" sz="2400" dirty="0" smtClean="0"/>
              <a:t>partition </a:t>
            </a:r>
            <a:r>
              <a:rPr lang="en-US" altLang="ja-JP" sz="2400" b="1" dirty="0">
                <a:solidFill>
                  <a:schemeClr val="accent2"/>
                </a:solidFill>
              </a:rPr>
              <a:t>P</a:t>
            </a:r>
            <a:r>
              <a:rPr lang="en-US" altLang="ja-JP" sz="2400" dirty="0" smtClean="0"/>
              <a:t> into </a:t>
            </a:r>
            <a:r>
              <a:rPr lang="en-US" altLang="ja-JP" sz="2400" b="1" dirty="0">
                <a:solidFill>
                  <a:schemeClr val="accent2"/>
                </a:solidFill>
              </a:rPr>
              <a:t>P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0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and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of almost equal sizes by a vertical line 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</a:t>
            </a:r>
            <a:r>
              <a:rPr lang="en-US" altLang="ja-JP" sz="2400" dirty="0" smtClean="0"/>
              <a:t>compute  the convex hull of each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0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and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by recursive calls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</a:t>
            </a:r>
            <a:r>
              <a:rPr lang="en-US" altLang="ja-JP" sz="2400" dirty="0" smtClean="0"/>
              <a:t>compute two tangents of convex hulls to make the convex hull of the all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Note that there are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just two tangent lines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</p:txBody>
      </p:sp>
      <p:sp>
        <p:nvSpPr>
          <p:cNvPr id="16388" name="Oval 11"/>
          <p:cNvSpPr>
            <a:spLocks noChangeArrowheads="1"/>
          </p:cNvSpPr>
          <p:nvPr/>
        </p:nvSpPr>
        <p:spPr bwMode="auto">
          <a:xfrm>
            <a:off x="4933950" y="55165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389" name="Oval 13"/>
          <p:cNvSpPr>
            <a:spLocks noChangeArrowheads="1"/>
          </p:cNvSpPr>
          <p:nvPr/>
        </p:nvSpPr>
        <p:spPr bwMode="auto">
          <a:xfrm>
            <a:off x="7597775" y="55165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2463" name="Line 15"/>
          <p:cNvSpPr>
            <a:spLocks noChangeShapeType="1"/>
          </p:cNvSpPr>
          <p:nvPr/>
        </p:nvSpPr>
        <p:spPr bwMode="auto">
          <a:xfrm>
            <a:off x="3852863" y="5589588"/>
            <a:ext cx="1296987" cy="792162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2464" name="Line 16"/>
          <p:cNvSpPr>
            <a:spLocks noChangeShapeType="1"/>
          </p:cNvSpPr>
          <p:nvPr/>
        </p:nvSpPr>
        <p:spPr bwMode="auto">
          <a:xfrm flipV="1">
            <a:off x="5148263" y="5949950"/>
            <a:ext cx="1008062" cy="431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2465" name="Line 17"/>
          <p:cNvSpPr>
            <a:spLocks noChangeShapeType="1"/>
          </p:cNvSpPr>
          <p:nvPr/>
        </p:nvSpPr>
        <p:spPr bwMode="auto">
          <a:xfrm flipV="1">
            <a:off x="7237413" y="6021388"/>
            <a:ext cx="1584325" cy="431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2466" name="Line 18"/>
          <p:cNvSpPr>
            <a:spLocks noChangeShapeType="1"/>
          </p:cNvSpPr>
          <p:nvPr/>
        </p:nvSpPr>
        <p:spPr bwMode="auto">
          <a:xfrm flipH="1" flipV="1">
            <a:off x="8174038" y="4868863"/>
            <a:ext cx="647700" cy="115252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2469" name="Line 21"/>
          <p:cNvSpPr>
            <a:spLocks noChangeShapeType="1"/>
          </p:cNvSpPr>
          <p:nvPr/>
        </p:nvSpPr>
        <p:spPr bwMode="auto">
          <a:xfrm flipH="1" flipV="1">
            <a:off x="5724525" y="4508500"/>
            <a:ext cx="431800" cy="1439863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2470" name="Line 22"/>
          <p:cNvSpPr>
            <a:spLocks noChangeShapeType="1"/>
          </p:cNvSpPr>
          <p:nvPr/>
        </p:nvSpPr>
        <p:spPr bwMode="auto">
          <a:xfrm flipH="1">
            <a:off x="4500563" y="4506913"/>
            <a:ext cx="1223962" cy="506412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2471" name="Line 23"/>
          <p:cNvSpPr>
            <a:spLocks noChangeShapeType="1"/>
          </p:cNvSpPr>
          <p:nvPr/>
        </p:nvSpPr>
        <p:spPr bwMode="auto">
          <a:xfrm flipH="1">
            <a:off x="3851275" y="5010150"/>
            <a:ext cx="649288" cy="579438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2472" name="Line 24"/>
          <p:cNvSpPr>
            <a:spLocks noChangeShapeType="1"/>
          </p:cNvSpPr>
          <p:nvPr/>
        </p:nvSpPr>
        <p:spPr bwMode="auto">
          <a:xfrm flipH="1" flipV="1">
            <a:off x="6516688" y="5229225"/>
            <a:ext cx="719137" cy="1223963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2473" name="Line 25"/>
          <p:cNvSpPr>
            <a:spLocks noChangeShapeType="1"/>
          </p:cNvSpPr>
          <p:nvPr/>
        </p:nvSpPr>
        <p:spPr bwMode="auto">
          <a:xfrm flipV="1">
            <a:off x="6515100" y="4868863"/>
            <a:ext cx="1657350" cy="360362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399" name="Oval 7"/>
          <p:cNvSpPr>
            <a:spLocks noChangeArrowheads="1"/>
          </p:cNvSpPr>
          <p:nvPr/>
        </p:nvSpPr>
        <p:spPr bwMode="auto">
          <a:xfrm>
            <a:off x="8102600" y="47974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0" name="Oval 8"/>
          <p:cNvSpPr>
            <a:spLocks noChangeArrowheads="1"/>
          </p:cNvSpPr>
          <p:nvPr/>
        </p:nvSpPr>
        <p:spPr bwMode="auto">
          <a:xfrm>
            <a:off x="8750300" y="5949950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1" name="Oval 9"/>
          <p:cNvSpPr>
            <a:spLocks noChangeArrowheads="1"/>
          </p:cNvSpPr>
          <p:nvPr/>
        </p:nvSpPr>
        <p:spPr bwMode="auto">
          <a:xfrm>
            <a:off x="7165975" y="6381750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2" name="Oval 12"/>
          <p:cNvSpPr>
            <a:spLocks noChangeArrowheads="1"/>
          </p:cNvSpPr>
          <p:nvPr/>
        </p:nvSpPr>
        <p:spPr bwMode="auto">
          <a:xfrm>
            <a:off x="6445250" y="51577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3" name="Oval 4"/>
          <p:cNvSpPr>
            <a:spLocks noChangeArrowheads="1"/>
          </p:cNvSpPr>
          <p:nvPr/>
        </p:nvSpPr>
        <p:spPr bwMode="auto">
          <a:xfrm>
            <a:off x="3781425" y="55165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4" name="Oval 5"/>
          <p:cNvSpPr>
            <a:spLocks noChangeArrowheads="1"/>
          </p:cNvSpPr>
          <p:nvPr/>
        </p:nvSpPr>
        <p:spPr bwMode="auto">
          <a:xfrm>
            <a:off x="4429125" y="49418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5" name="Oval 6"/>
          <p:cNvSpPr>
            <a:spLocks noChangeArrowheads="1"/>
          </p:cNvSpPr>
          <p:nvPr/>
        </p:nvSpPr>
        <p:spPr bwMode="auto">
          <a:xfrm>
            <a:off x="5654675" y="44370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6" name="Oval 10"/>
          <p:cNvSpPr>
            <a:spLocks noChangeArrowheads="1"/>
          </p:cNvSpPr>
          <p:nvPr/>
        </p:nvSpPr>
        <p:spPr bwMode="auto">
          <a:xfrm>
            <a:off x="5078413" y="63087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7" name="Oval 14"/>
          <p:cNvSpPr>
            <a:spLocks noChangeArrowheads="1"/>
          </p:cNvSpPr>
          <p:nvPr/>
        </p:nvSpPr>
        <p:spPr bwMode="auto">
          <a:xfrm>
            <a:off x="6086475" y="58769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2474" name="Line 26"/>
          <p:cNvSpPr>
            <a:spLocks noChangeShapeType="1"/>
          </p:cNvSpPr>
          <p:nvPr/>
        </p:nvSpPr>
        <p:spPr bwMode="auto">
          <a:xfrm>
            <a:off x="5148263" y="6381750"/>
            <a:ext cx="2087562" cy="71438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2475" name="Line 27"/>
          <p:cNvSpPr>
            <a:spLocks noChangeShapeType="1"/>
          </p:cNvSpPr>
          <p:nvPr/>
        </p:nvSpPr>
        <p:spPr bwMode="auto">
          <a:xfrm>
            <a:off x="5724525" y="4508500"/>
            <a:ext cx="2447925" cy="360363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63" grpId="0" animBg="1"/>
      <p:bldP spid="232464" grpId="0" animBg="1"/>
      <p:bldP spid="232465" grpId="0" animBg="1"/>
      <p:bldP spid="232466" grpId="0" animBg="1"/>
      <p:bldP spid="232469" grpId="0" animBg="1"/>
      <p:bldP spid="232470" grpId="0" animBg="1"/>
      <p:bldP spid="232471" grpId="0" animBg="1"/>
      <p:bldP spid="232472" grpId="0" animBg="1"/>
      <p:bldP spid="232473" grpId="0" animBg="1"/>
      <p:bldP spid="232474" grpId="0" animBg="1"/>
      <p:bldP spid="23247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Time Complexity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497887" cy="39608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</a:t>
            </a:r>
            <a:r>
              <a:rPr lang="en-US" altLang="ja-JP" sz="2400" dirty="0" smtClean="0"/>
              <a:t>sorting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   </a:t>
            </a:r>
            <a:r>
              <a:rPr lang="en-US" altLang="ja-JP" sz="2400" dirty="0" smtClean="0">
                <a:sym typeface="Wingdings" pitchFamily="2" charset="2"/>
              </a:rPr>
              <a:t></a:t>
            </a:r>
            <a:r>
              <a:rPr lang="en-US" altLang="ja-JP" sz="2400" dirty="0" smtClean="0"/>
              <a:t>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nlog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n)</a:t>
            </a:r>
            <a:r>
              <a:rPr lang="en-US" altLang="ja-JP" sz="2400" dirty="0" smtClean="0"/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en-US" altLang="ja-JP" sz="2400" dirty="0"/>
              <a:t>partition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 </a:t>
            </a:r>
            <a:r>
              <a:rPr lang="en-US" altLang="ja-JP" sz="2400" dirty="0" smtClean="0"/>
              <a:t>into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0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and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ja-JP" altLang="en-US" sz="2400" dirty="0" smtClean="0"/>
              <a:t>  </a:t>
            </a:r>
            <a:r>
              <a:rPr lang="en-US" altLang="ja-JP" sz="2400" dirty="0" smtClean="0">
                <a:sym typeface="Wingdings" pitchFamily="2" charset="2"/>
              </a:rPr>
              <a:t> 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O(1)</a:t>
            </a:r>
            <a:r>
              <a:rPr lang="en-US" altLang="ja-JP" sz="2400" dirty="0" smtClean="0"/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</a:t>
            </a:r>
            <a:r>
              <a:rPr lang="en-US" altLang="ja-JP" sz="2400" dirty="0"/>
              <a:t>compute the tangent lines </a:t>
            </a:r>
            <a:r>
              <a:rPr lang="en-US" altLang="ja-JP" sz="2400" dirty="0" smtClean="0"/>
              <a:t>of the convex hulls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and 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0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as Jarvis’s march, it can be done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O(n)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time 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re-connecting points and lists is done in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O(1) </a:t>
            </a:r>
            <a:r>
              <a:rPr lang="en-US" altLang="ja-JP" sz="2400" dirty="0"/>
              <a:t>time 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An iteration takes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O(n)</a:t>
            </a:r>
            <a:r>
              <a:rPr lang="en-US" altLang="ja-JP" sz="2400" dirty="0" smtClean="0"/>
              <a:t>, thus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nlog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n)</a:t>
            </a:r>
            <a:r>
              <a:rPr lang="en-US" altLang="ja-JP" sz="2400" dirty="0" smtClean="0"/>
              <a:t> time in total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In summary, both the body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and the preprocess (sorting)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are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nlog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n)</a:t>
            </a:r>
            <a:r>
              <a:rPr lang="en-US" altLang="ja-JP" sz="2400" dirty="0" smtClean="0"/>
              <a:t> time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5005263" y="5659710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7669088" y="5659710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3924176" y="5732735"/>
            <a:ext cx="1296987" cy="792162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 flipV="1">
            <a:off x="5219576" y="6093097"/>
            <a:ext cx="1008062" cy="431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V="1">
            <a:off x="7308726" y="6164535"/>
            <a:ext cx="1584325" cy="431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H="1" flipV="1">
            <a:off x="8245351" y="5012010"/>
            <a:ext cx="647700" cy="115252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18" name="Line 12"/>
          <p:cNvSpPr>
            <a:spLocks noChangeShapeType="1"/>
          </p:cNvSpPr>
          <p:nvPr/>
        </p:nvSpPr>
        <p:spPr bwMode="auto">
          <a:xfrm flipH="1" flipV="1">
            <a:off x="5795838" y="4651647"/>
            <a:ext cx="431800" cy="1439863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19" name="Line 13"/>
          <p:cNvSpPr>
            <a:spLocks noChangeShapeType="1"/>
          </p:cNvSpPr>
          <p:nvPr/>
        </p:nvSpPr>
        <p:spPr bwMode="auto">
          <a:xfrm flipH="1">
            <a:off x="4571876" y="4650060"/>
            <a:ext cx="1223962" cy="506412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20" name="Line 14"/>
          <p:cNvSpPr>
            <a:spLocks noChangeShapeType="1"/>
          </p:cNvSpPr>
          <p:nvPr/>
        </p:nvSpPr>
        <p:spPr bwMode="auto">
          <a:xfrm flipH="1">
            <a:off x="3922588" y="5153297"/>
            <a:ext cx="649288" cy="579438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21" name="Line 15"/>
          <p:cNvSpPr>
            <a:spLocks noChangeShapeType="1"/>
          </p:cNvSpPr>
          <p:nvPr/>
        </p:nvSpPr>
        <p:spPr bwMode="auto">
          <a:xfrm flipH="1" flipV="1">
            <a:off x="6588001" y="5372372"/>
            <a:ext cx="719137" cy="1223963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22" name="Line 16"/>
          <p:cNvSpPr>
            <a:spLocks noChangeShapeType="1"/>
          </p:cNvSpPr>
          <p:nvPr/>
        </p:nvSpPr>
        <p:spPr bwMode="auto">
          <a:xfrm flipV="1">
            <a:off x="6586413" y="5012010"/>
            <a:ext cx="1657350" cy="360362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23" name="Oval 17"/>
          <p:cNvSpPr>
            <a:spLocks noChangeArrowheads="1"/>
          </p:cNvSpPr>
          <p:nvPr/>
        </p:nvSpPr>
        <p:spPr bwMode="auto">
          <a:xfrm>
            <a:off x="8173913" y="4940572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4" name="Oval 18"/>
          <p:cNvSpPr>
            <a:spLocks noChangeArrowheads="1"/>
          </p:cNvSpPr>
          <p:nvPr/>
        </p:nvSpPr>
        <p:spPr bwMode="auto">
          <a:xfrm>
            <a:off x="8821613" y="6093097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5" name="Oval 19"/>
          <p:cNvSpPr>
            <a:spLocks noChangeArrowheads="1"/>
          </p:cNvSpPr>
          <p:nvPr/>
        </p:nvSpPr>
        <p:spPr bwMode="auto">
          <a:xfrm>
            <a:off x="7237288" y="6524897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6" name="Oval 20"/>
          <p:cNvSpPr>
            <a:spLocks noChangeArrowheads="1"/>
          </p:cNvSpPr>
          <p:nvPr/>
        </p:nvSpPr>
        <p:spPr bwMode="auto">
          <a:xfrm>
            <a:off x="6516563" y="5300935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7" name="Oval 21"/>
          <p:cNvSpPr>
            <a:spLocks noChangeArrowheads="1"/>
          </p:cNvSpPr>
          <p:nvPr/>
        </p:nvSpPr>
        <p:spPr bwMode="auto">
          <a:xfrm>
            <a:off x="3852738" y="5659710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8" name="Oval 22"/>
          <p:cNvSpPr>
            <a:spLocks noChangeArrowheads="1"/>
          </p:cNvSpPr>
          <p:nvPr/>
        </p:nvSpPr>
        <p:spPr bwMode="auto">
          <a:xfrm>
            <a:off x="4500438" y="5085035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9" name="Oval 23"/>
          <p:cNvSpPr>
            <a:spLocks noChangeArrowheads="1"/>
          </p:cNvSpPr>
          <p:nvPr/>
        </p:nvSpPr>
        <p:spPr bwMode="auto">
          <a:xfrm>
            <a:off x="5725988" y="4580210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30" name="Oval 24"/>
          <p:cNvSpPr>
            <a:spLocks noChangeArrowheads="1"/>
          </p:cNvSpPr>
          <p:nvPr/>
        </p:nvSpPr>
        <p:spPr bwMode="auto">
          <a:xfrm>
            <a:off x="5149726" y="6451872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31" name="Oval 25"/>
          <p:cNvSpPr>
            <a:spLocks noChangeArrowheads="1"/>
          </p:cNvSpPr>
          <p:nvPr/>
        </p:nvSpPr>
        <p:spPr bwMode="auto">
          <a:xfrm>
            <a:off x="6157788" y="6020072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32" name="Line 26"/>
          <p:cNvSpPr>
            <a:spLocks noChangeShapeType="1"/>
          </p:cNvSpPr>
          <p:nvPr/>
        </p:nvSpPr>
        <p:spPr bwMode="auto">
          <a:xfrm>
            <a:off x="5219576" y="6524897"/>
            <a:ext cx="2087562" cy="71438"/>
          </a:xfrm>
          <a:prstGeom prst="line">
            <a:avLst/>
          </a:prstGeom>
          <a:noFill/>
          <a:ln w="254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33" name="Line 27"/>
          <p:cNvSpPr>
            <a:spLocks noChangeShapeType="1"/>
          </p:cNvSpPr>
          <p:nvPr/>
        </p:nvSpPr>
        <p:spPr bwMode="auto">
          <a:xfrm>
            <a:off x="5795838" y="4651647"/>
            <a:ext cx="2447925" cy="360363"/>
          </a:xfrm>
          <a:prstGeom prst="line">
            <a:avLst/>
          </a:prstGeom>
          <a:noFill/>
          <a:ln w="254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497887" cy="39608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Same as divide and conquer, but it does not sort the points, so the points are arbitrary partitioned into two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en-US" altLang="ja-JP" sz="2400" dirty="0"/>
              <a:t>partition </a:t>
            </a:r>
            <a:r>
              <a:rPr lang="en-US" altLang="ja-JP" sz="2400" b="1" dirty="0">
                <a:solidFill>
                  <a:schemeClr val="accent2"/>
                </a:solidFill>
              </a:rPr>
              <a:t>P</a:t>
            </a:r>
            <a:r>
              <a:rPr lang="en-US" altLang="ja-JP" sz="2400" dirty="0"/>
              <a:t> into </a:t>
            </a:r>
            <a:r>
              <a:rPr lang="en-US" altLang="ja-JP" sz="2400" b="1" dirty="0">
                <a:solidFill>
                  <a:schemeClr val="accent2"/>
                </a:solidFill>
              </a:rPr>
              <a:t>P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0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dirty="0"/>
              <a:t>and</a:t>
            </a:r>
            <a:r>
              <a:rPr lang="ja-JP" altLang="en-US" sz="2400" dirty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P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1</a:t>
            </a:r>
            <a:r>
              <a:rPr lang="ja-JP" altLang="en-US" sz="2400" dirty="0"/>
              <a:t> </a:t>
            </a:r>
            <a:r>
              <a:rPr lang="en-US" altLang="ja-JP" sz="2400" dirty="0"/>
              <a:t>of almost equal </a:t>
            </a:r>
            <a:r>
              <a:rPr lang="en-US" altLang="ja-JP" sz="2400" dirty="0" smtClean="0"/>
              <a:t>sizes </a:t>
            </a:r>
            <a:endParaRPr lang="ja-JP" altLang="en-US" sz="2400" dirty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</a:t>
            </a:r>
            <a:r>
              <a:rPr lang="en-US" altLang="ja-JP" sz="2400" dirty="0"/>
              <a:t>compute  the convex hull of each </a:t>
            </a:r>
            <a:r>
              <a:rPr lang="en-US" altLang="ja-JP" sz="2400" b="1" dirty="0">
                <a:solidFill>
                  <a:schemeClr val="accent2"/>
                </a:solidFill>
              </a:rPr>
              <a:t>P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0</a:t>
            </a:r>
            <a:r>
              <a:rPr lang="ja-JP" altLang="en-US" sz="2400" dirty="0"/>
              <a:t> </a:t>
            </a:r>
            <a:r>
              <a:rPr lang="en-US" altLang="ja-JP" sz="2400" dirty="0"/>
              <a:t>and </a:t>
            </a:r>
            <a:r>
              <a:rPr lang="en-US" altLang="ja-JP" sz="2400" b="1" dirty="0">
                <a:solidFill>
                  <a:schemeClr val="accent2"/>
                </a:solidFill>
              </a:rPr>
              <a:t>P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1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dirty="0"/>
              <a:t>by recursive calls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</a:t>
            </a:r>
            <a:r>
              <a:rPr lang="en-US" altLang="ja-JP" sz="2400" dirty="0"/>
              <a:t>compute </a:t>
            </a:r>
            <a:r>
              <a:rPr lang="en-US" altLang="ja-JP" sz="2400" dirty="0" smtClean="0"/>
              <a:t>tangents </a:t>
            </a:r>
            <a:r>
              <a:rPr lang="en-US" altLang="ja-JP" sz="2400" dirty="0"/>
              <a:t>of </a:t>
            </a:r>
            <a:r>
              <a:rPr lang="en-US" altLang="ja-JP" sz="2400" dirty="0" smtClean="0"/>
              <a:t>two convex </a:t>
            </a:r>
            <a:r>
              <a:rPr lang="en-US" altLang="ja-JP" sz="2400" dirty="0"/>
              <a:t>hulls to make </a:t>
            </a:r>
            <a:r>
              <a:rPr lang="en-US" altLang="ja-JP" sz="2400" dirty="0" smtClean="0"/>
              <a:t>that </a:t>
            </a:r>
            <a:r>
              <a:rPr lang="en-US" altLang="ja-JP" sz="2400" dirty="0"/>
              <a:t>of </a:t>
            </a:r>
            <a:r>
              <a:rPr lang="en-US" altLang="ja-JP" sz="2400" dirty="0" smtClean="0"/>
              <a:t>all</a:t>
            </a:r>
            <a:endParaRPr lang="en-US" altLang="ja-JP" sz="2400" dirty="0"/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Instead of reducing sorting,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we need to find many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tangent lines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</p:txBody>
      </p:sp>
      <p:sp>
        <p:nvSpPr>
          <p:cNvPr id="234503" name="Line 7"/>
          <p:cNvSpPr>
            <a:spLocks noChangeShapeType="1"/>
          </p:cNvSpPr>
          <p:nvPr/>
        </p:nvSpPr>
        <p:spPr bwMode="auto">
          <a:xfrm>
            <a:off x="5724525" y="4508500"/>
            <a:ext cx="1943100" cy="1081088"/>
          </a:xfrm>
          <a:prstGeom prst="line">
            <a:avLst/>
          </a:prstGeom>
          <a:noFill/>
          <a:ln w="254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4506" name="Line 10"/>
          <p:cNvSpPr>
            <a:spLocks noChangeShapeType="1"/>
          </p:cNvSpPr>
          <p:nvPr/>
        </p:nvSpPr>
        <p:spPr bwMode="auto">
          <a:xfrm flipH="1" flipV="1">
            <a:off x="4500563" y="5013325"/>
            <a:ext cx="1655762" cy="935038"/>
          </a:xfrm>
          <a:prstGeom prst="line">
            <a:avLst/>
          </a:prstGeom>
          <a:noFill/>
          <a:ln w="254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4507" name="Line 11"/>
          <p:cNvSpPr>
            <a:spLocks noChangeShapeType="1"/>
          </p:cNvSpPr>
          <p:nvPr/>
        </p:nvSpPr>
        <p:spPr bwMode="auto">
          <a:xfrm flipH="1">
            <a:off x="4500563" y="4506913"/>
            <a:ext cx="1223962" cy="506412"/>
          </a:xfrm>
          <a:prstGeom prst="line">
            <a:avLst/>
          </a:prstGeom>
          <a:noFill/>
          <a:ln w="254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4509" name="Line 13"/>
          <p:cNvSpPr>
            <a:spLocks noChangeShapeType="1"/>
          </p:cNvSpPr>
          <p:nvPr/>
        </p:nvSpPr>
        <p:spPr bwMode="auto">
          <a:xfrm flipH="1" flipV="1">
            <a:off x="6156325" y="5949950"/>
            <a:ext cx="1079500" cy="503238"/>
          </a:xfrm>
          <a:prstGeom prst="line">
            <a:avLst/>
          </a:prstGeom>
          <a:noFill/>
          <a:ln w="254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4520" name="Line 24"/>
          <p:cNvSpPr>
            <a:spLocks noChangeShapeType="1"/>
          </p:cNvSpPr>
          <p:nvPr/>
        </p:nvSpPr>
        <p:spPr bwMode="auto">
          <a:xfrm flipH="1">
            <a:off x="7235825" y="5589588"/>
            <a:ext cx="431800" cy="863600"/>
          </a:xfrm>
          <a:prstGeom prst="line">
            <a:avLst/>
          </a:prstGeom>
          <a:noFill/>
          <a:ln w="254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Merge Hull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41" name="Oval 4"/>
          <p:cNvSpPr>
            <a:spLocks noChangeArrowheads="1"/>
          </p:cNvSpPr>
          <p:nvPr/>
        </p:nvSpPr>
        <p:spPr bwMode="auto">
          <a:xfrm>
            <a:off x="4933950" y="55165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2" name="Oval 5"/>
          <p:cNvSpPr>
            <a:spLocks noChangeArrowheads="1"/>
          </p:cNvSpPr>
          <p:nvPr/>
        </p:nvSpPr>
        <p:spPr bwMode="auto">
          <a:xfrm>
            <a:off x="7597775" y="5516563"/>
            <a:ext cx="142875" cy="14446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4502" name="Line 6"/>
          <p:cNvSpPr>
            <a:spLocks noChangeShapeType="1"/>
          </p:cNvSpPr>
          <p:nvPr/>
        </p:nvSpPr>
        <p:spPr bwMode="auto">
          <a:xfrm>
            <a:off x="3852863" y="5589588"/>
            <a:ext cx="1296987" cy="792162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4504" name="Line 8"/>
          <p:cNvSpPr>
            <a:spLocks noChangeShapeType="1"/>
          </p:cNvSpPr>
          <p:nvPr/>
        </p:nvSpPr>
        <p:spPr bwMode="auto">
          <a:xfrm flipV="1">
            <a:off x="5148263" y="6021388"/>
            <a:ext cx="3673475" cy="360362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4505" name="Line 9"/>
          <p:cNvSpPr>
            <a:spLocks noChangeShapeType="1"/>
          </p:cNvSpPr>
          <p:nvPr/>
        </p:nvSpPr>
        <p:spPr bwMode="auto">
          <a:xfrm flipH="1" flipV="1">
            <a:off x="8174038" y="4868863"/>
            <a:ext cx="647700" cy="115252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4508" name="Line 12"/>
          <p:cNvSpPr>
            <a:spLocks noChangeShapeType="1"/>
          </p:cNvSpPr>
          <p:nvPr/>
        </p:nvSpPr>
        <p:spPr bwMode="auto">
          <a:xfrm flipH="1">
            <a:off x="3851275" y="5013325"/>
            <a:ext cx="649288" cy="579438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4510" name="Line 14"/>
          <p:cNvSpPr>
            <a:spLocks noChangeShapeType="1"/>
          </p:cNvSpPr>
          <p:nvPr/>
        </p:nvSpPr>
        <p:spPr bwMode="auto">
          <a:xfrm>
            <a:off x="5724525" y="4508500"/>
            <a:ext cx="2447925" cy="360363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48" name="Oval 16"/>
          <p:cNvSpPr>
            <a:spLocks noChangeArrowheads="1"/>
          </p:cNvSpPr>
          <p:nvPr/>
        </p:nvSpPr>
        <p:spPr bwMode="auto">
          <a:xfrm>
            <a:off x="8750300" y="5949950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9" name="Oval 17"/>
          <p:cNvSpPr>
            <a:spLocks noChangeArrowheads="1"/>
          </p:cNvSpPr>
          <p:nvPr/>
        </p:nvSpPr>
        <p:spPr bwMode="auto">
          <a:xfrm>
            <a:off x="7165975" y="6381750"/>
            <a:ext cx="142875" cy="14446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50" name="Oval 18"/>
          <p:cNvSpPr>
            <a:spLocks noChangeArrowheads="1"/>
          </p:cNvSpPr>
          <p:nvPr/>
        </p:nvSpPr>
        <p:spPr bwMode="auto">
          <a:xfrm>
            <a:off x="6445250" y="51577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51" name="Oval 20"/>
          <p:cNvSpPr>
            <a:spLocks noChangeArrowheads="1"/>
          </p:cNvSpPr>
          <p:nvPr/>
        </p:nvSpPr>
        <p:spPr bwMode="auto">
          <a:xfrm>
            <a:off x="4429125" y="4941888"/>
            <a:ext cx="142875" cy="14446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52" name="Oval 21"/>
          <p:cNvSpPr>
            <a:spLocks noChangeArrowheads="1"/>
          </p:cNvSpPr>
          <p:nvPr/>
        </p:nvSpPr>
        <p:spPr bwMode="auto">
          <a:xfrm>
            <a:off x="5654675" y="4437063"/>
            <a:ext cx="142875" cy="14446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53" name="Oval 22"/>
          <p:cNvSpPr>
            <a:spLocks noChangeArrowheads="1"/>
          </p:cNvSpPr>
          <p:nvPr/>
        </p:nvSpPr>
        <p:spPr bwMode="auto">
          <a:xfrm>
            <a:off x="5078413" y="63087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54" name="Oval 23"/>
          <p:cNvSpPr>
            <a:spLocks noChangeArrowheads="1"/>
          </p:cNvSpPr>
          <p:nvPr/>
        </p:nvSpPr>
        <p:spPr bwMode="auto">
          <a:xfrm>
            <a:off x="6086475" y="5876925"/>
            <a:ext cx="142875" cy="14446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4521" name="Line 25"/>
          <p:cNvSpPr>
            <a:spLocks noChangeShapeType="1"/>
          </p:cNvSpPr>
          <p:nvPr/>
        </p:nvSpPr>
        <p:spPr bwMode="auto">
          <a:xfrm flipV="1">
            <a:off x="3851275" y="4868863"/>
            <a:ext cx="4321175" cy="72072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6" name="Oval 15"/>
          <p:cNvSpPr>
            <a:spLocks noChangeArrowheads="1"/>
          </p:cNvSpPr>
          <p:nvPr/>
        </p:nvSpPr>
        <p:spPr bwMode="auto">
          <a:xfrm>
            <a:off x="8102600" y="47974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57" name="Oval 19"/>
          <p:cNvSpPr>
            <a:spLocks noChangeArrowheads="1"/>
          </p:cNvSpPr>
          <p:nvPr/>
        </p:nvSpPr>
        <p:spPr bwMode="auto">
          <a:xfrm>
            <a:off x="3781425" y="55165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4522" name="Line 26"/>
          <p:cNvSpPr>
            <a:spLocks noChangeShapeType="1"/>
          </p:cNvSpPr>
          <p:nvPr/>
        </p:nvSpPr>
        <p:spPr bwMode="auto">
          <a:xfrm flipH="1" flipV="1">
            <a:off x="5146675" y="6384925"/>
            <a:ext cx="2089150" cy="68263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4523" name="Line 27"/>
          <p:cNvSpPr>
            <a:spLocks noChangeShapeType="1"/>
          </p:cNvSpPr>
          <p:nvPr/>
        </p:nvSpPr>
        <p:spPr bwMode="auto">
          <a:xfrm flipH="1">
            <a:off x="7235825" y="6021388"/>
            <a:ext cx="1584325" cy="431800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503" grpId="0" animBg="1"/>
      <p:bldP spid="234506" grpId="0" animBg="1"/>
      <p:bldP spid="234507" grpId="0" animBg="1"/>
      <p:bldP spid="234509" grpId="0" animBg="1"/>
      <p:bldP spid="234520" grpId="0" animBg="1"/>
      <p:bldP spid="234502" grpId="0" animBg="1"/>
      <p:bldP spid="234504" grpId="0" animBg="1"/>
      <p:bldP spid="234505" grpId="0" animBg="1"/>
      <p:bldP spid="234508" grpId="0" animBg="1"/>
      <p:bldP spid="234510" grpId="0" animBg="1"/>
      <p:bldP spid="234521" grpId="0" animBg="1"/>
      <p:bldP spid="234522" grpId="0" animBg="1"/>
      <p:bldP spid="2345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836712"/>
            <a:ext cx="8497887" cy="39608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A sophisticated way enables us to find tangent line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O(log </a:t>
            </a:r>
            <a:r>
              <a:rPr lang="en-US" altLang="ja-JP" sz="2400" b="1" dirty="0">
                <a:solidFill>
                  <a:schemeClr val="accent2"/>
                </a:solidFill>
              </a:rPr>
              <a:t>n)</a:t>
            </a:r>
            <a:r>
              <a:rPr lang="en-US" altLang="ja-JP" sz="2400" dirty="0" smtClean="0"/>
              <a:t> time, but in the worst case there are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 tangent lines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nlog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n)</a:t>
            </a:r>
            <a:r>
              <a:rPr lang="en-US" altLang="ja-JP" sz="2400" dirty="0" smtClean="0"/>
              <a:t> time </a:t>
            </a:r>
            <a:r>
              <a:rPr lang="en-US" altLang="ja-JP" sz="2400" dirty="0"/>
              <a:t>is required, </a:t>
            </a:r>
            <a:r>
              <a:rPr lang="en-US" altLang="ja-JP" sz="2400" dirty="0" smtClean="0"/>
              <a:t>roughly</a:t>
            </a:r>
          </a:p>
          <a:p>
            <a:pPr eaLnBrk="1" hangingPunct="1">
              <a:buFontTx/>
              <a:buNone/>
              <a:defRPr/>
            </a:pPr>
            <a:endParaRPr lang="ja-JP" altLang="en-US" sz="16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It can be linear time by another way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find a </a:t>
            </a:r>
            <a:r>
              <a:rPr lang="en-US" altLang="ja-JP" sz="2400" dirty="0" smtClean="0"/>
              <a:t>point</a:t>
            </a:r>
            <a:r>
              <a:rPr lang="ja-JP" altLang="en-US" sz="2400" dirty="0" smtClean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o </a:t>
            </a:r>
            <a:r>
              <a:rPr lang="en-US" altLang="ja-JP" sz="2400" dirty="0"/>
              <a:t>included in </a:t>
            </a:r>
            <a:r>
              <a:rPr lang="en-US" altLang="ja-JP" sz="2400" dirty="0" smtClean="0"/>
              <a:t>convex hulls of both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0 </a:t>
            </a:r>
            <a:r>
              <a:rPr lang="en-US" altLang="ja-JP" sz="2400" dirty="0" smtClean="0"/>
              <a:t>and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en-US" altLang="ja-JP" sz="2400" dirty="0"/>
              <a:t>i</a:t>
            </a:r>
            <a:r>
              <a:rPr lang="en-US" altLang="ja-JP" sz="2400" dirty="0" smtClean="0"/>
              <a:t>f there is no such point, the convex hulls are disjoint, thus tangent lines are only two, thus find them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ja-JP" altLang="en-US" sz="2400" dirty="0" smtClean="0"/>
              <a:t> </a:t>
            </a:r>
            <a:r>
              <a:rPr lang="en-US" altLang="ja-JP" sz="2400" dirty="0"/>
              <a:t>compute the tangent lines </a:t>
            </a:r>
            <a:r>
              <a:rPr lang="en-US" altLang="ja-JP" sz="2400" dirty="0" smtClean="0"/>
              <a:t>by tracing convex hulls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0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and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 </a:t>
            </a:r>
            <a:r>
              <a:rPr lang="en-US" altLang="ja-JP" sz="2400" dirty="0" smtClean="0"/>
              <a:t>in clockwise order from</a:t>
            </a:r>
            <a:r>
              <a:rPr lang="ja-JP" altLang="en-US" sz="2400" dirty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</a:t>
            </a:r>
            <a:r>
              <a:rPr lang="en-US" altLang="ja-JP" sz="2400" dirty="0" smtClean="0"/>
              <a:t>,  (</a:t>
            </a:r>
            <a:r>
              <a:rPr lang="en-US" altLang="ja-JP" sz="2400" smtClean="0"/>
              <a:t>like Graham </a:t>
            </a:r>
            <a:r>
              <a:rPr lang="en-US" altLang="ja-JP" sz="2400" dirty="0" smtClean="0"/>
              <a:t>scan)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A point is scanned at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most twice, thus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O(n)</a:t>
            </a:r>
            <a:r>
              <a:rPr lang="en-US" altLang="ja-JP" sz="2400" dirty="0"/>
              <a:t> time</a:t>
            </a:r>
            <a:r>
              <a:rPr lang="en-US" altLang="ja-JP" sz="2400" dirty="0" smtClean="0"/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 log n)</a:t>
            </a:r>
            <a:r>
              <a:rPr lang="en-US" altLang="ja-JP" sz="2400" dirty="0" smtClean="0"/>
              <a:t> in linear time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</p:txBody>
      </p:sp>
      <p:sp>
        <p:nvSpPr>
          <p:cNvPr id="19459" name="Line 3"/>
          <p:cNvSpPr>
            <a:spLocks noChangeShapeType="1"/>
          </p:cNvSpPr>
          <p:nvPr/>
        </p:nvSpPr>
        <p:spPr bwMode="auto">
          <a:xfrm>
            <a:off x="5867400" y="4723655"/>
            <a:ext cx="1943100" cy="1081088"/>
          </a:xfrm>
          <a:prstGeom prst="line">
            <a:avLst/>
          </a:prstGeom>
          <a:noFill/>
          <a:ln w="254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H="1" flipV="1">
            <a:off x="4643438" y="5228480"/>
            <a:ext cx="1655762" cy="935038"/>
          </a:xfrm>
          <a:prstGeom prst="line">
            <a:avLst/>
          </a:prstGeom>
          <a:noFill/>
          <a:ln w="254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4643438" y="4722068"/>
            <a:ext cx="1223962" cy="506412"/>
          </a:xfrm>
          <a:prstGeom prst="line">
            <a:avLst/>
          </a:prstGeom>
          <a:noFill/>
          <a:ln w="254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flipH="1" flipV="1">
            <a:off x="6299200" y="6165105"/>
            <a:ext cx="1079500" cy="503238"/>
          </a:xfrm>
          <a:prstGeom prst="line">
            <a:avLst/>
          </a:prstGeom>
          <a:noFill/>
          <a:ln w="254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 flipH="1">
            <a:off x="7378700" y="5804743"/>
            <a:ext cx="431800" cy="863600"/>
          </a:xfrm>
          <a:prstGeom prst="line">
            <a:avLst/>
          </a:prstGeom>
          <a:noFill/>
          <a:ln w="254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528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Finding Tangent Lines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465" name="Oval 9"/>
          <p:cNvSpPr>
            <a:spLocks noChangeArrowheads="1"/>
          </p:cNvSpPr>
          <p:nvPr/>
        </p:nvSpPr>
        <p:spPr bwMode="auto">
          <a:xfrm>
            <a:off x="5076825" y="573171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6" name="Oval 10"/>
          <p:cNvSpPr>
            <a:spLocks noChangeArrowheads="1"/>
          </p:cNvSpPr>
          <p:nvPr/>
        </p:nvSpPr>
        <p:spPr bwMode="auto">
          <a:xfrm>
            <a:off x="7740650" y="5731718"/>
            <a:ext cx="142875" cy="14446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>
            <a:off x="3995738" y="5804743"/>
            <a:ext cx="1296987" cy="792162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 flipV="1">
            <a:off x="5291138" y="6236543"/>
            <a:ext cx="3673475" cy="360362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H="1" flipV="1">
            <a:off x="8316913" y="5084018"/>
            <a:ext cx="647700" cy="115252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H="1">
            <a:off x="3994150" y="5228480"/>
            <a:ext cx="649288" cy="579438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5867400" y="4723655"/>
            <a:ext cx="2447925" cy="360363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2" name="Oval 16"/>
          <p:cNvSpPr>
            <a:spLocks noChangeArrowheads="1"/>
          </p:cNvSpPr>
          <p:nvPr/>
        </p:nvSpPr>
        <p:spPr bwMode="auto">
          <a:xfrm>
            <a:off x="8893175" y="616510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73" name="Oval 17"/>
          <p:cNvSpPr>
            <a:spLocks noChangeArrowheads="1"/>
          </p:cNvSpPr>
          <p:nvPr/>
        </p:nvSpPr>
        <p:spPr bwMode="auto">
          <a:xfrm>
            <a:off x="7308850" y="6596905"/>
            <a:ext cx="142875" cy="14446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74" name="Oval 18"/>
          <p:cNvSpPr>
            <a:spLocks noChangeArrowheads="1"/>
          </p:cNvSpPr>
          <p:nvPr/>
        </p:nvSpPr>
        <p:spPr bwMode="auto">
          <a:xfrm>
            <a:off x="6588125" y="537294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75" name="Oval 19"/>
          <p:cNvSpPr>
            <a:spLocks noChangeArrowheads="1"/>
          </p:cNvSpPr>
          <p:nvPr/>
        </p:nvSpPr>
        <p:spPr bwMode="auto">
          <a:xfrm>
            <a:off x="4572000" y="5157043"/>
            <a:ext cx="142875" cy="14446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76" name="Oval 20"/>
          <p:cNvSpPr>
            <a:spLocks noChangeArrowheads="1"/>
          </p:cNvSpPr>
          <p:nvPr/>
        </p:nvSpPr>
        <p:spPr bwMode="auto">
          <a:xfrm>
            <a:off x="5797550" y="4652218"/>
            <a:ext cx="142875" cy="14446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77" name="Oval 21"/>
          <p:cNvSpPr>
            <a:spLocks noChangeArrowheads="1"/>
          </p:cNvSpPr>
          <p:nvPr/>
        </p:nvSpPr>
        <p:spPr bwMode="auto">
          <a:xfrm>
            <a:off x="5221288" y="6523880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78" name="Oval 22"/>
          <p:cNvSpPr>
            <a:spLocks noChangeArrowheads="1"/>
          </p:cNvSpPr>
          <p:nvPr/>
        </p:nvSpPr>
        <p:spPr bwMode="auto">
          <a:xfrm>
            <a:off x="6229350" y="6092080"/>
            <a:ext cx="142875" cy="144463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 flipV="1">
            <a:off x="3994150" y="5084018"/>
            <a:ext cx="4321175" cy="72072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80" name="Oval 24"/>
          <p:cNvSpPr>
            <a:spLocks noChangeArrowheads="1"/>
          </p:cNvSpPr>
          <p:nvPr/>
        </p:nvSpPr>
        <p:spPr bwMode="auto">
          <a:xfrm>
            <a:off x="8245475" y="5012580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81" name="Oval 25"/>
          <p:cNvSpPr>
            <a:spLocks noChangeArrowheads="1"/>
          </p:cNvSpPr>
          <p:nvPr/>
        </p:nvSpPr>
        <p:spPr bwMode="auto">
          <a:xfrm>
            <a:off x="3924300" y="565943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82" name="Line 26"/>
          <p:cNvSpPr>
            <a:spLocks noChangeShapeType="1"/>
          </p:cNvSpPr>
          <p:nvPr/>
        </p:nvSpPr>
        <p:spPr bwMode="auto">
          <a:xfrm flipH="1" flipV="1">
            <a:off x="5289550" y="6600080"/>
            <a:ext cx="2089150" cy="68263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83" name="Line 27"/>
          <p:cNvSpPr>
            <a:spLocks noChangeShapeType="1"/>
          </p:cNvSpPr>
          <p:nvPr/>
        </p:nvSpPr>
        <p:spPr bwMode="auto">
          <a:xfrm flipH="1">
            <a:off x="7378700" y="6236543"/>
            <a:ext cx="1584325" cy="431800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548" name="Oval 28"/>
          <p:cNvSpPr>
            <a:spLocks noChangeArrowheads="1"/>
          </p:cNvSpPr>
          <p:nvPr/>
        </p:nvSpPr>
        <p:spPr bwMode="auto">
          <a:xfrm>
            <a:off x="6515100" y="5804743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662820" y="5450126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>
                <a:solidFill>
                  <a:schemeClr val="accent2"/>
                </a:solidFill>
              </a:rPr>
              <a:t>o 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Quick Hull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569325" cy="3384550"/>
          </a:xfrm>
        </p:spPr>
        <p:txBody>
          <a:bodyPr/>
          <a:lstStyle/>
          <a:p>
            <a:pPr marL="108000"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Concepts of quick hull and quick sort are similar; roughly partition so that the merging process become simple, for practical efficiency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</a:t>
            </a:r>
            <a:r>
              <a:rPr lang="en-US" altLang="ja-JP" sz="2400" dirty="0" smtClean="0"/>
              <a:t>partition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 </a:t>
            </a:r>
            <a:r>
              <a:rPr lang="en-US" altLang="ja-JP" sz="2400" dirty="0" smtClean="0"/>
              <a:t>by a line connecting leftmost point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l </a:t>
            </a:r>
            <a:r>
              <a:rPr lang="en-US" altLang="ja-JP" sz="2400" dirty="0" smtClean="0"/>
              <a:t>and right most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r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en-US" altLang="ja-JP" sz="2400" dirty="0" smtClean="0"/>
              <a:t>find the furthest point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 </a:t>
            </a:r>
            <a:r>
              <a:rPr lang="en-US" altLang="ja-JP" sz="2400" dirty="0" smtClean="0"/>
              <a:t>from the line in each area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if there is no such point, the line is an edge of the convex hull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</a:t>
            </a:r>
            <a:r>
              <a:rPr lang="en-US" altLang="ja-JP" sz="2400" dirty="0" smtClean="0"/>
              <a:t>connect the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l </a:t>
            </a:r>
            <a:r>
              <a:rPr lang="en-US" altLang="ja-JP" sz="2400" dirty="0" smtClean="0"/>
              <a:t>and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en-US" altLang="ja-JP" sz="2400" dirty="0" smtClean="0"/>
              <a:t>, and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r </a:t>
            </a:r>
            <a:r>
              <a:rPr lang="en-US" altLang="ja-JP" sz="2400" dirty="0" smtClean="0"/>
              <a:t>and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en-US" altLang="ja-JP" sz="2400" dirty="0" smtClean="0"/>
              <a:t>, and recursive call for each line to compute the edges of the hull in the area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Points inside the convex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hull drastically deleted,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thus very fast in practice</a:t>
            </a: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r>
              <a:rPr lang="en-US" altLang="ja-JP" sz="2400" dirty="0" smtClean="0"/>
              <a:t> time in the worst case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484" name="Oval 5"/>
          <p:cNvSpPr>
            <a:spLocks noChangeArrowheads="1"/>
          </p:cNvSpPr>
          <p:nvPr/>
        </p:nvSpPr>
        <p:spPr bwMode="auto">
          <a:xfrm>
            <a:off x="3563938" y="54451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85" name="Oval 6"/>
          <p:cNvSpPr>
            <a:spLocks noChangeArrowheads="1"/>
          </p:cNvSpPr>
          <p:nvPr/>
        </p:nvSpPr>
        <p:spPr bwMode="auto">
          <a:xfrm>
            <a:off x="4140200" y="47259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86" name="Oval 7"/>
          <p:cNvSpPr>
            <a:spLocks noChangeArrowheads="1"/>
          </p:cNvSpPr>
          <p:nvPr/>
        </p:nvSpPr>
        <p:spPr bwMode="auto">
          <a:xfrm>
            <a:off x="5437188" y="43656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87" name="Oval 8"/>
          <p:cNvSpPr>
            <a:spLocks noChangeArrowheads="1"/>
          </p:cNvSpPr>
          <p:nvPr/>
        </p:nvSpPr>
        <p:spPr bwMode="auto">
          <a:xfrm>
            <a:off x="7885113" y="47259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88" name="Oval 9"/>
          <p:cNvSpPr>
            <a:spLocks noChangeArrowheads="1"/>
          </p:cNvSpPr>
          <p:nvPr/>
        </p:nvSpPr>
        <p:spPr bwMode="auto">
          <a:xfrm>
            <a:off x="8532813" y="587851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89" name="Oval 10"/>
          <p:cNvSpPr>
            <a:spLocks noChangeArrowheads="1"/>
          </p:cNvSpPr>
          <p:nvPr/>
        </p:nvSpPr>
        <p:spPr bwMode="auto">
          <a:xfrm>
            <a:off x="6948488" y="631031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90" name="Oval 11"/>
          <p:cNvSpPr>
            <a:spLocks noChangeArrowheads="1"/>
          </p:cNvSpPr>
          <p:nvPr/>
        </p:nvSpPr>
        <p:spPr bwMode="auto">
          <a:xfrm>
            <a:off x="4860925" y="62372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91" name="Oval 12"/>
          <p:cNvSpPr>
            <a:spLocks noChangeArrowheads="1"/>
          </p:cNvSpPr>
          <p:nvPr/>
        </p:nvSpPr>
        <p:spPr bwMode="auto">
          <a:xfrm>
            <a:off x="4716463" y="54451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92" name="Oval 13"/>
          <p:cNvSpPr>
            <a:spLocks noChangeArrowheads="1"/>
          </p:cNvSpPr>
          <p:nvPr/>
        </p:nvSpPr>
        <p:spPr bwMode="auto">
          <a:xfrm>
            <a:off x="6227763" y="5086350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93" name="Oval 14"/>
          <p:cNvSpPr>
            <a:spLocks noChangeArrowheads="1"/>
          </p:cNvSpPr>
          <p:nvPr/>
        </p:nvSpPr>
        <p:spPr bwMode="auto">
          <a:xfrm>
            <a:off x="7380288" y="54451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94" name="Oval 15"/>
          <p:cNvSpPr>
            <a:spLocks noChangeArrowheads="1"/>
          </p:cNvSpPr>
          <p:nvPr/>
        </p:nvSpPr>
        <p:spPr bwMode="auto">
          <a:xfrm>
            <a:off x="5868988" y="58054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95" name="Oval 16"/>
          <p:cNvSpPr>
            <a:spLocks noChangeArrowheads="1"/>
          </p:cNvSpPr>
          <p:nvPr/>
        </p:nvSpPr>
        <p:spPr bwMode="auto">
          <a:xfrm>
            <a:off x="6877050" y="43656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96" name="Oval 17"/>
          <p:cNvSpPr>
            <a:spLocks noChangeArrowheads="1"/>
          </p:cNvSpPr>
          <p:nvPr/>
        </p:nvSpPr>
        <p:spPr bwMode="auto">
          <a:xfrm>
            <a:off x="7812088" y="62372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97" name="Oval 18"/>
          <p:cNvSpPr>
            <a:spLocks noChangeArrowheads="1"/>
          </p:cNvSpPr>
          <p:nvPr/>
        </p:nvSpPr>
        <p:spPr bwMode="auto">
          <a:xfrm>
            <a:off x="3995738" y="60213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98" name="Oval 19"/>
          <p:cNvSpPr>
            <a:spLocks noChangeArrowheads="1"/>
          </p:cNvSpPr>
          <p:nvPr/>
        </p:nvSpPr>
        <p:spPr bwMode="auto">
          <a:xfrm>
            <a:off x="5940425" y="6381750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8612" name="Line 20"/>
          <p:cNvSpPr>
            <a:spLocks noChangeShapeType="1"/>
          </p:cNvSpPr>
          <p:nvPr/>
        </p:nvSpPr>
        <p:spPr bwMode="auto">
          <a:xfrm>
            <a:off x="3636963" y="5518150"/>
            <a:ext cx="4967287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8613" name="Line 21"/>
          <p:cNvSpPr>
            <a:spLocks noChangeShapeType="1"/>
          </p:cNvSpPr>
          <p:nvPr/>
        </p:nvSpPr>
        <p:spPr bwMode="auto">
          <a:xfrm flipV="1">
            <a:off x="6804025" y="4581525"/>
            <a:ext cx="144463" cy="1223963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8614" name="Line 22"/>
          <p:cNvSpPr>
            <a:spLocks noChangeShapeType="1"/>
          </p:cNvSpPr>
          <p:nvPr/>
        </p:nvSpPr>
        <p:spPr bwMode="auto">
          <a:xfrm flipV="1">
            <a:off x="3635375" y="4437063"/>
            <a:ext cx="3313113" cy="1079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8615" name="Line 23"/>
          <p:cNvSpPr>
            <a:spLocks noChangeShapeType="1"/>
          </p:cNvSpPr>
          <p:nvPr/>
        </p:nvSpPr>
        <p:spPr bwMode="auto">
          <a:xfrm flipH="1" flipV="1">
            <a:off x="6946900" y="4437063"/>
            <a:ext cx="1657350" cy="15128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8616" name="Line 24"/>
          <p:cNvSpPr>
            <a:spLocks noChangeShapeType="1"/>
          </p:cNvSpPr>
          <p:nvPr/>
        </p:nvSpPr>
        <p:spPr bwMode="auto">
          <a:xfrm flipV="1">
            <a:off x="7667625" y="4797425"/>
            <a:ext cx="288925" cy="287338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8617" name="Line 25"/>
          <p:cNvSpPr>
            <a:spLocks noChangeShapeType="1"/>
          </p:cNvSpPr>
          <p:nvPr/>
        </p:nvSpPr>
        <p:spPr bwMode="auto">
          <a:xfrm flipH="1" flipV="1">
            <a:off x="4211638" y="4868863"/>
            <a:ext cx="215900" cy="360362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8618" name="Line 26"/>
          <p:cNvSpPr>
            <a:spLocks noChangeShapeType="1"/>
          </p:cNvSpPr>
          <p:nvPr/>
        </p:nvSpPr>
        <p:spPr bwMode="auto">
          <a:xfrm flipV="1">
            <a:off x="3635375" y="4797425"/>
            <a:ext cx="576263" cy="7191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8619" name="Line 27"/>
          <p:cNvSpPr>
            <a:spLocks noChangeShapeType="1"/>
          </p:cNvSpPr>
          <p:nvPr/>
        </p:nvSpPr>
        <p:spPr bwMode="auto">
          <a:xfrm flipH="1">
            <a:off x="4211638" y="4437063"/>
            <a:ext cx="2808287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8620" name="Line 28"/>
          <p:cNvSpPr>
            <a:spLocks noChangeShapeType="1"/>
          </p:cNvSpPr>
          <p:nvPr/>
        </p:nvSpPr>
        <p:spPr bwMode="auto">
          <a:xfrm flipH="1" flipV="1">
            <a:off x="6948488" y="4437063"/>
            <a:ext cx="1008062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8621" name="Line 29"/>
          <p:cNvSpPr>
            <a:spLocks noChangeShapeType="1"/>
          </p:cNvSpPr>
          <p:nvPr/>
        </p:nvSpPr>
        <p:spPr bwMode="auto">
          <a:xfrm flipH="1" flipV="1">
            <a:off x="7956550" y="4797425"/>
            <a:ext cx="64770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612" grpId="0" animBg="1"/>
      <p:bldP spid="238613" grpId="0" animBg="1"/>
      <p:bldP spid="238614" grpId="0" animBg="1"/>
      <p:bldP spid="238615" grpId="0" animBg="1"/>
      <p:bldP spid="238616" grpId="0" animBg="1"/>
      <p:bldP spid="238617" grpId="0" animBg="1"/>
      <p:bldP spid="238618" grpId="0" animBg="1"/>
      <p:bldP spid="238619" grpId="0" animBg="1"/>
      <p:bldP spid="238620" grpId="0" animBg="1"/>
      <p:bldP spid="2386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8002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</a:t>
            </a:r>
            <a:r>
              <a:rPr lang="en-US" altLang="ja-JP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ine Crossing</a:t>
            </a:r>
            <a:endParaRPr lang="ja-JP" alt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497887" cy="39608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How are these algorithms in three or more dimensions?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First, tangent lines will be tangent </a:t>
            </a:r>
            <a:r>
              <a:rPr lang="en-US" altLang="ja-JP" sz="2400" dirty="0" err="1" smtClean="0"/>
              <a:t>hyperplanes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they are not two; even two convex hulls are disjoint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There is no “clockwise order” used by Graham scan and etc.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Incremental algorithms exist; add a vertex one by one to the current convex hull, and compute all tangent </a:t>
            </a:r>
            <a:r>
              <a:rPr lang="en-US" altLang="ja-JP" sz="2400" dirty="0" err="1" smtClean="0"/>
              <a:t>hyperplanes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In three dimension, the tangent </a:t>
            </a:r>
            <a:r>
              <a:rPr lang="en-US" altLang="ja-JP" sz="2400" dirty="0" err="1" smtClean="0"/>
              <a:t>hyperplanes</a:t>
            </a:r>
            <a:r>
              <a:rPr lang="en-US" altLang="ja-JP" sz="2400" dirty="0" smtClean="0"/>
              <a:t> are connected like a path, so the divide and conquer works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</p:txBody>
      </p:sp>
      <p:sp>
        <p:nvSpPr>
          <p:cNvPr id="239624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Higher Dimensions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8002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Voronoi Diagram</a:t>
            </a:r>
            <a:endParaRPr lang="ja-JP" alt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1850" y="2843213"/>
            <a:ext cx="7772400" cy="33940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Incremental Algorithm</a:t>
            </a:r>
            <a:endParaRPr lang="ja-JP" altLang="en-US" dirty="0" smtClean="0"/>
          </a:p>
          <a:p>
            <a:pPr eaLnBrk="1" hangingPunct="1"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Divide and Conquer</a:t>
            </a:r>
            <a:endParaRPr lang="ja-JP" altLang="en-US" dirty="0" smtClean="0"/>
          </a:p>
          <a:p>
            <a:pPr eaLnBrk="1" hangingPunct="1">
              <a:buFontTx/>
              <a:buNone/>
              <a:defRPr/>
            </a:pPr>
            <a:endParaRPr lang="ja-JP" altLang="en-US" dirty="0" smtClean="0"/>
          </a:p>
          <a:p>
            <a:pPr eaLnBrk="1" hangingPunct="1">
              <a:buFontTx/>
              <a:buNone/>
              <a:defRPr/>
            </a:pP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Voronoi Diagram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39608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Voronoi diagram is a partition of the all points in the plane into regions by their nearest point in the given point set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each edge is a part of </a:t>
            </a:r>
            <a:r>
              <a:rPr lang="en-US" altLang="ja-JP" sz="2400" dirty="0"/>
              <a:t>perpendicular </a:t>
            </a:r>
            <a:r>
              <a:rPr lang="en-US" altLang="ja-JP" sz="2400" dirty="0" smtClean="0"/>
              <a:t>bisector of some points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any perpendicular bisector appears one place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all regions are convex polygons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each region includes exactly one point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each edge of a region is a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perpendicular bisector of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the point and that of another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Useful to check which point is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closest from here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556" name="Oval 6"/>
          <p:cNvSpPr>
            <a:spLocks noChangeArrowheads="1"/>
          </p:cNvSpPr>
          <p:nvPr/>
        </p:nvSpPr>
        <p:spPr bwMode="auto">
          <a:xfrm>
            <a:off x="6015038" y="43656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57" name="Oval 7"/>
          <p:cNvSpPr>
            <a:spLocks noChangeArrowheads="1"/>
          </p:cNvSpPr>
          <p:nvPr/>
        </p:nvSpPr>
        <p:spPr bwMode="auto">
          <a:xfrm>
            <a:off x="8462963" y="47259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58" name="Oval 9"/>
          <p:cNvSpPr>
            <a:spLocks noChangeArrowheads="1"/>
          </p:cNvSpPr>
          <p:nvPr/>
        </p:nvSpPr>
        <p:spPr bwMode="auto">
          <a:xfrm>
            <a:off x="7526338" y="631031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59" name="Oval 11"/>
          <p:cNvSpPr>
            <a:spLocks noChangeArrowheads="1"/>
          </p:cNvSpPr>
          <p:nvPr/>
        </p:nvSpPr>
        <p:spPr bwMode="auto">
          <a:xfrm>
            <a:off x="5294313" y="54451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60" name="Oval 13"/>
          <p:cNvSpPr>
            <a:spLocks noChangeArrowheads="1"/>
          </p:cNvSpPr>
          <p:nvPr/>
        </p:nvSpPr>
        <p:spPr bwMode="auto">
          <a:xfrm>
            <a:off x="7380288" y="5302250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61" name="Line 15"/>
          <p:cNvSpPr>
            <a:spLocks noChangeShapeType="1"/>
          </p:cNvSpPr>
          <p:nvPr/>
        </p:nvSpPr>
        <p:spPr bwMode="auto">
          <a:xfrm flipV="1">
            <a:off x="6372225" y="4365625"/>
            <a:ext cx="865188" cy="863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62" name="Line 16"/>
          <p:cNvSpPr>
            <a:spLocks noChangeShapeType="1"/>
          </p:cNvSpPr>
          <p:nvPr/>
        </p:nvSpPr>
        <p:spPr bwMode="auto">
          <a:xfrm flipV="1">
            <a:off x="6445250" y="5662613"/>
            <a:ext cx="2016125" cy="35877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63" name="Line 21"/>
          <p:cNvSpPr>
            <a:spLocks noChangeShapeType="1"/>
          </p:cNvSpPr>
          <p:nvPr/>
        </p:nvSpPr>
        <p:spPr bwMode="auto">
          <a:xfrm>
            <a:off x="7596188" y="4437063"/>
            <a:ext cx="865187" cy="122555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64" name="Line 22"/>
          <p:cNvSpPr>
            <a:spLocks noChangeShapeType="1"/>
          </p:cNvSpPr>
          <p:nvPr/>
        </p:nvSpPr>
        <p:spPr bwMode="auto">
          <a:xfrm flipH="1" flipV="1">
            <a:off x="8461375" y="5662613"/>
            <a:ext cx="503238" cy="2159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65" name="Line 23"/>
          <p:cNvSpPr>
            <a:spLocks noChangeShapeType="1"/>
          </p:cNvSpPr>
          <p:nvPr/>
        </p:nvSpPr>
        <p:spPr bwMode="auto">
          <a:xfrm>
            <a:off x="4789488" y="4510088"/>
            <a:ext cx="1582737" cy="719137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66" name="Line 24"/>
          <p:cNvSpPr>
            <a:spLocks noChangeShapeType="1"/>
          </p:cNvSpPr>
          <p:nvPr/>
        </p:nvSpPr>
        <p:spPr bwMode="auto">
          <a:xfrm flipH="1" flipV="1">
            <a:off x="6373813" y="5229225"/>
            <a:ext cx="71437" cy="792163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67" name="Line 25"/>
          <p:cNvSpPr>
            <a:spLocks noChangeShapeType="1"/>
          </p:cNvSpPr>
          <p:nvPr/>
        </p:nvSpPr>
        <p:spPr bwMode="auto">
          <a:xfrm flipV="1">
            <a:off x="6156325" y="6021388"/>
            <a:ext cx="287338" cy="50482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Making Voronoi Diagram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39608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Easy if points are two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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just </a:t>
            </a:r>
            <a:r>
              <a:rPr lang="en-US" altLang="ja-JP" sz="2400" dirty="0"/>
              <a:t>give their perpendicular bisector 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It will not be a line if we add one more point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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diagram is composed of three </a:t>
            </a:r>
            <a:r>
              <a:rPr lang="en-US" altLang="ja-JP" sz="2400" dirty="0"/>
              <a:t>perpendicular </a:t>
            </a:r>
            <a:r>
              <a:rPr lang="en-US" altLang="ja-JP" sz="2400" dirty="0" smtClean="0"/>
              <a:t>bisectors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Their cross point is equal distance to the three points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How about four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and more points?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</a:p>
        </p:txBody>
      </p:sp>
      <p:sp>
        <p:nvSpPr>
          <p:cNvPr id="220164" name="Oval 4"/>
          <p:cNvSpPr>
            <a:spLocks noChangeArrowheads="1"/>
          </p:cNvSpPr>
          <p:nvPr/>
        </p:nvSpPr>
        <p:spPr bwMode="auto">
          <a:xfrm>
            <a:off x="5654675" y="44370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1" name="Oval 7"/>
          <p:cNvSpPr>
            <a:spLocks noChangeArrowheads="1"/>
          </p:cNvSpPr>
          <p:nvPr/>
        </p:nvSpPr>
        <p:spPr bwMode="auto">
          <a:xfrm>
            <a:off x="4933950" y="55165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2" name="Oval 8"/>
          <p:cNvSpPr>
            <a:spLocks noChangeArrowheads="1"/>
          </p:cNvSpPr>
          <p:nvPr/>
        </p:nvSpPr>
        <p:spPr bwMode="auto">
          <a:xfrm>
            <a:off x="7019925" y="53736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0169" name="Line 9"/>
          <p:cNvSpPr>
            <a:spLocks noChangeShapeType="1"/>
          </p:cNvSpPr>
          <p:nvPr/>
        </p:nvSpPr>
        <p:spPr bwMode="auto">
          <a:xfrm flipV="1">
            <a:off x="6011863" y="4437063"/>
            <a:ext cx="865187" cy="863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0173" name="Line 13"/>
          <p:cNvSpPr>
            <a:spLocks noChangeShapeType="1"/>
          </p:cNvSpPr>
          <p:nvPr/>
        </p:nvSpPr>
        <p:spPr bwMode="auto">
          <a:xfrm>
            <a:off x="4429125" y="4581525"/>
            <a:ext cx="1582738" cy="719138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85" name="Line 14"/>
          <p:cNvSpPr>
            <a:spLocks noChangeShapeType="1"/>
          </p:cNvSpPr>
          <p:nvPr/>
        </p:nvSpPr>
        <p:spPr bwMode="auto">
          <a:xfrm flipH="1" flipV="1">
            <a:off x="6011863" y="5300663"/>
            <a:ext cx="144462" cy="1296987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0176" name="Line 16"/>
          <p:cNvSpPr>
            <a:spLocks noChangeShapeType="1"/>
          </p:cNvSpPr>
          <p:nvPr/>
        </p:nvSpPr>
        <p:spPr bwMode="auto">
          <a:xfrm flipH="1" flipV="1">
            <a:off x="5867400" y="4005263"/>
            <a:ext cx="144463" cy="1296987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4" grpId="0" animBg="1"/>
      <p:bldP spid="220169" grpId="0" animBg="1"/>
      <p:bldP spid="220173" grpId="0" animBg="1"/>
      <p:bldP spid="22017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Point Addition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713788" cy="39608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Generally, there appears one new region when we add a point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Changes happen only between the region of new point and the remaining regions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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sufficient to know the shape of only new region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Let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be the new point, and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u </a:t>
            </a:r>
            <a:r>
              <a:rPr lang="en-US" altLang="ja-JP" sz="2400" dirty="0" smtClean="0"/>
              <a:t>be the point of the region that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 </a:t>
            </a:r>
            <a:r>
              <a:rPr lang="en-US" altLang="ja-JP" sz="2400" dirty="0" smtClean="0"/>
              <a:t>is in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a new region including </a:t>
            </a:r>
            <a:r>
              <a:rPr lang="en-US" altLang="ja-JP" sz="2400" b="1" dirty="0">
                <a:solidFill>
                  <a:schemeClr val="accent2"/>
                </a:solidFill>
              </a:rPr>
              <a:t>v</a:t>
            </a:r>
            <a:r>
              <a:rPr lang="en-US" altLang="ja-JP" sz="2400" dirty="0" smtClean="0"/>
              <a:t> appears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an edge of the region is of perpendicular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bisectors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u </a:t>
            </a:r>
            <a:r>
              <a:rPr lang="en-US" altLang="ja-JP" sz="2400" dirty="0" smtClean="0"/>
              <a:t>and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This bisector goes to the cross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with edges of other regions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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triangle point is a cross of bisectors</a:t>
            </a:r>
          </a:p>
        </p:txBody>
      </p:sp>
      <p:sp>
        <p:nvSpPr>
          <p:cNvPr id="25604" name="Oval 11"/>
          <p:cNvSpPr>
            <a:spLocks noChangeArrowheads="1"/>
          </p:cNvSpPr>
          <p:nvPr/>
        </p:nvSpPr>
        <p:spPr bwMode="auto">
          <a:xfrm>
            <a:off x="5654675" y="44370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5" name="Oval 12"/>
          <p:cNvSpPr>
            <a:spLocks noChangeArrowheads="1"/>
          </p:cNvSpPr>
          <p:nvPr/>
        </p:nvSpPr>
        <p:spPr bwMode="auto">
          <a:xfrm>
            <a:off x="8102600" y="47974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6" name="Oval 13"/>
          <p:cNvSpPr>
            <a:spLocks noChangeArrowheads="1"/>
          </p:cNvSpPr>
          <p:nvPr/>
        </p:nvSpPr>
        <p:spPr bwMode="auto">
          <a:xfrm>
            <a:off x="7165975" y="6381750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7" name="Oval 14"/>
          <p:cNvSpPr>
            <a:spLocks noChangeArrowheads="1"/>
          </p:cNvSpPr>
          <p:nvPr/>
        </p:nvSpPr>
        <p:spPr bwMode="auto">
          <a:xfrm>
            <a:off x="4933950" y="55165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8" name="Oval 15"/>
          <p:cNvSpPr>
            <a:spLocks noChangeArrowheads="1"/>
          </p:cNvSpPr>
          <p:nvPr/>
        </p:nvSpPr>
        <p:spPr bwMode="auto">
          <a:xfrm>
            <a:off x="7019925" y="53736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9" name="Line 16"/>
          <p:cNvSpPr>
            <a:spLocks noChangeShapeType="1"/>
          </p:cNvSpPr>
          <p:nvPr/>
        </p:nvSpPr>
        <p:spPr bwMode="auto">
          <a:xfrm flipV="1">
            <a:off x="6011863" y="4437063"/>
            <a:ext cx="865187" cy="863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0" name="Line 17"/>
          <p:cNvSpPr>
            <a:spLocks noChangeShapeType="1"/>
          </p:cNvSpPr>
          <p:nvPr/>
        </p:nvSpPr>
        <p:spPr bwMode="auto">
          <a:xfrm flipV="1">
            <a:off x="6084888" y="5734050"/>
            <a:ext cx="2016125" cy="35877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1" name="Line 18"/>
          <p:cNvSpPr>
            <a:spLocks noChangeShapeType="1"/>
          </p:cNvSpPr>
          <p:nvPr/>
        </p:nvSpPr>
        <p:spPr bwMode="auto">
          <a:xfrm>
            <a:off x="7235825" y="4508500"/>
            <a:ext cx="865188" cy="122555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2" name="Line 19"/>
          <p:cNvSpPr>
            <a:spLocks noChangeShapeType="1"/>
          </p:cNvSpPr>
          <p:nvPr/>
        </p:nvSpPr>
        <p:spPr bwMode="auto">
          <a:xfrm flipH="1" flipV="1">
            <a:off x="8101013" y="5734050"/>
            <a:ext cx="503237" cy="2159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3" name="Line 20"/>
          <p:cNvSpPr>
            <a:spLocks noChangeShapeType="1"/>
          </p:cNvSpPr>
          <p:nvPr/>
        </p:nvSpPr>
        <p:spPr bwMode="auto">
          <a:xfrm>
            <a:off x="4429125" y="4581525"/>
            <a:ext cx="1582738" cy="719138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4" name="Line 21"/>
          <p:cNvSpPr>
            <a:spLocks noChangeShapeType="1"/>
          </p:cNvSpPr>
          <p:nvPr/>
        </p:nvSpPr>
        <p:spPr bwMode="auto">
          <a:xfrm flipH="1" flipV="1">
            <a:off x="6013450" y="5300663"/>
            <a:ext cx="71438" cy="792162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5" name="Line 22"/>
          <p:cNvSpPr>
            <a:spLocks noChangeShapeType="1"/>
          </p:cNvSpPr>
          <p:nvPr/>
        </p:nvSpPr>
        <p:spPr bwMode="auto">
          <a:xfrm flipV="1">
            <a:off x="5795963" y="6092825"/>
            <a:ext cx="287337" cy="50482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6" name="Oval 23"/>
          <p:cNvSpPr>
            <a:spLocks noChangeArrowheads="1"/>
          </p:cNvSpPr>
          <p:nvPr/>
        </p:nvSpPr>
        <p:spPr bwMode="auto">
          <a:xfrm>
            <a:off x="6372225" y="5516563"/>
            <a:ext cx="142875" cy="14446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2232" name="Line 24"/>
          <p:cNvSpPr>
            <a:spLocks noChangeShapeType="1"/>
          </p:cNvSpPr>
          <p:nvPr/>
        </p:nvSpPr>
        <p:spPr bwMode="auto">
          <a:xfrm flipH="1" flipV="1">
            <a:off x="6372225" y="4294188"/>
            <a:ext cx="792163" cy="24479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3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Crossing Bisectors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713788" cy="39608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Extend bisectors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 </a:t>
            </a:r>
            <a:r>
              <a:rPr lang="en-US" altLang="ja-JP" sz="2400" dirty="0" smtClean="0"/>
              <a:t>and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u </a:t>
            </a:r>
            <a:r>
              <a:rPr lang="en-US" altLang="ja-JP" sz="2400" dirty="0" smtClean="0"/>
              <a:t>until it meets another bisector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opposite region is of another point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w</a:t>
            </a:r>
            <a:r>
              <a:rPr lang="en-US" altLang="ja-JP" sz="2400" dirty="0" smtClean="0"/>
              <a:t>, thus this bisector can not exist as an edge of the region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 bisector ends at the cross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Edge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en-US" altLang="ja-JP" sz="2400" dirty="0" smtClean="0"/>
              <a:t>’s region locating in the region is the bisector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and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w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it continues until meeting another bisector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altLang="ja-JP" sz="2400" dirty="0" smtClean="0"/>
              <a:t>it ends there, and new bisector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   </a:t>
            </a:r>
            <a:r>
              <a:rPr lang="en-US" altLang="ja-JP" sz="2400" dirty="0" smtClean="0"/>
              <a:t>with another point begins…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Finally, it comes back to the first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/>
              <a:t>b</a:t>
            </a:r>
            <a:r>
              <a:rPr lang="en-US" altLang="ja-JP" sz="2400" dirty="0" smtClean="0"/>
              <a:t>isector, and we get the region</a:t>
            </a:r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5654675" y="44370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8102600" y="47974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7165975" y="6381750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1" name="Oval 7"/>
          <p:cNvSpPr>
            <a:spLocks noChangeArrowheads="1"/>
          </p:cNvSpPr>
          <p:nvPr/>
        </p:nvSpPr>
        <p:spPr bwMode="auto">
          <a:xfrm>
            <a:off x="4933950" y="55165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2" name="Oval 8"/>
          <p:cNvSpPr>
            <a:spLocks noChangeArrowheads="1"/>
          </p:cNvSpPr>
          <p:nvPr/>
        </p:nvSpPr>
        <p:spPr bwMode="auto">
          <a:xfrm>
            <a:off x="7019925" y="53736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flipV="1">
            <a:off x="6011863" y="4437063"/>
            <a:ext cx="865187" cy="863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 flipV="1">
            <a:off x="6084888" y="5734050"/>
            <a:ext cx="2016125" cy="35877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7235825" y="4508500"/>
            <a:ext cx="865188" cy="122555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H="1" flipV="1">
            <a:off x="8101013" y="5734050"/>
            <a:ext cx="503237" cy="2159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4429125" y="4581525"/>
            <a:ext cx="1582738" cy="719138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 flipH="1" flipV="1">
            <a:off x="6013450" y="5300663"/>
            <a:ext cx="71438" cy="792162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 flipV="1">
            <a:off x="5795963" y="6092825"/>
            <a:ext cx="287337" cy="50482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40" name="Oval 16"/>
          <p:cNvSpPr>
            <a:spLocks noChangeArrowheads="1"/>
          </p:cNvSpPr>
          <p:nvPr/>
        </p:nvSpPr>
        <p:spPr bwMode="auto">
          <a:xfrm>
            <a:off x="6372225" y="5516563"/>
            <a:ext cx="142875" cy="14446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 flipH="1" flipV="1">
            <a:off x="6516688" y="4797425"/>
            <a:ext cx="360362" cy="11525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3250" name="Line 18"/>
          <p:cNvSpPr>
            <a:spLocks noChangeShapeType="1"/>
          </p:cNvSpPr>
          <p:nvPr/>
        </p:nvSpPr>
        <p:spPr bwMode="auto">
          <a:xfrm flipH="1" flipV="1">
            <a:off x="6877050" y="5948363"/>
            <a:ext cx="215900" cy="7207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3251" name="Line 19"/>
          <p:cNvSpPr>
            <a:spLocks noChangeShapeType="1"/>
          </p:cNvSpPr>
          <p:nvPr/>
        </p:nvSpPr>
        <p:spPr bwMode="auto">
          <a:xfrm flipH="1" flipV="1">
            <a:off x="6227763" y="3933825"/>
            <a:ext cx="288925" cy="863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3252" name="Line 20"/>
          <p:cNvSpPr>
            <a:spLocks noChangeShapeType="1"/>
          </p:cNvSpPr>
          <p:nvPr/>
        </p:nvSpPr>
        <p:spPr bwMode="auto">
          <a:xfrm flipV="1">
            <a:off x="5795963" y="4797425"/>
            <a:ext cx="720725" cy="431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3253" name="Line 21"/>
          <p:cNvSpPr>
            <a:spLocks noChangeShapeType="1"/>
          </p:cNvSpPr>
          <p:nvPr/>
        </p:nvSpPr>
        <p:spPr bwMode="auto">
          <a:xfrm flipV="1">
            <a:off x="5795963" y="5229225"/>
            <a:ext cx="1587" cy="13684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3254" name="Line 22"/>
          <p:cNvSpPr>
            <a:spLocks noChangeShapeType="1"/>
          </p:cNvSpPr>
          <p:nvPr/>
        </p:nvSpPr>
        <p:spPr bwMode="auto">
          <a:xfrm flipV="1">
            <a:off x="5795963" y="5949950"/>
            <a:ext cx="1081087" cy="6477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50" grpId="0" animBg="1"/>
      <p:bldP spid="223251" grpId="0" animBg="1"/>
      <p:bldP spid="223252" grpId="0" animBg="1"/>
      <p:bldP spid="223253" grpId="0" animBg="1"/>
      <p:bldP spid="22325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Complexity Analysis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713788" cy="30972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Algorithm operates the following repeatedly</a:t>
            </a: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compute </a:t>
            </a:r>
            <a:r>
              <a:rPr lang="en-US" altLang="ja-JP" sz="2400" dirty="0"/>
              <a:t>the </a:t>
            </a:r>
            <a:r>
              <a:rPr lang="en-US" altLang="ja-JP" sz="2400" dirty="0" smtClean="0"/>
              <a:t>perpendicular bisector of new point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and the point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u </a:t>
            </a:r>
            <a:r>
              <a:rPr lang="en-US" altLang="ja-JP" sz="2400" dirty="0" smtClean="0"/>
              <a:t>of the current looking region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find the cross point of the bisector and the edges of the region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Perpendicular bisector is calculated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O(1) </a:t>
            </a:r>
            <a:r>
              <a:rPr lang="en-US" altLang="ja-JP" sz="2400" dirty="0"/>
              <a:t>time 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Finding cross point can be done by binary search on the polygon edges of the region, in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O(log n)</a:t>
            </a:r>
            <a:r>
              <a:rPr lang="en-US" altLang="ja-JP" sz="2400" dirty="0" smtClean="0"/>
              <a:t> time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#edge of a region can be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n-1</a:t>
            </a:r>
            <a:r>
              <a:rPr lang="en-US" altLang="ja-JP" sz="2400" dirty="0" smtClean="0"/>
              <a:t>, thus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nlog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n)</a:t>
            </a:r>
            <a:r>
              <a:rPr lang="en-US" altLang="ja-JP" sz="2400" dirty="0" smtClean="0"/>
              <a:t> time for one addition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log n)</a:t>
            </a:r>
            <a:r>
              <a:rPr lang="en-US" altLang="ja-JP" sz="2400" dirty="0" smtClean="0"/>
              <a:t> time in total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5799138" y="44370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8247063" y="47974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7310438" y="6381750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5078413" y="55165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7164388" y="53736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V="1">
            <a:off x="6156325" y="4437063"/>
            <a:ext cx="865188" cy="863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flipV="1">
            <a:off x="6229350" y="5734050"/>
            <a:ext cx="2016125" cy="35877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7380288" y="4508500"/>
            <a:ext cx="865187" cy="122555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 flipH="1" flipV="1">
            <a:off x="8245475" y="5734050"/>
            <a:ext cx="503238" cy="2159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4573588" y="4581525"/>
            <a:ext cx="1582737" cy="719138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 flipH="1" flipV="1">
            <a:off x="6157913" y="5300663"/>
            <a:ext cx="71437" cy="792162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 flipV="1">
            <a:off x="5940425" y="6092825"/>
            <a:ext cx="287338" cy="50482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64" name="Oval 16"/>
          <p:cNvSpPr>
            <a:spLocks noChangeArrowheads="1"/>
          </p:cNvSpPr>
          <p:nvPr/>
        </p:nvSpPr>
        <p:spPr bwMode="auto">
          <a:xfrm>
            <a:off x="6516688" y="5516563"/>
            <a:ext cx="142875" cy="14446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H="1" flipV="1">
            <a:off x="6661150" y="4797425"/>
            <a:ext cx="360363" cy="11525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66" name="Line 20"/>
          <p:cNvSpPr>
            <a:spLocks noChangeShapeType="1"/>
          </p:cNvSpPr>
          <p:nvPr/>
        </p:nvSpPr>
        <p:spPr bwMode="auto">
          <a:xfrm flipV="1">
            <a:off x="5940425" y="4797425"/>
            <a:ext cx="720725" cy="431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67" name="Line 21"/>
          <p:cNvSpPr>
            <a:spLocks noChangeShapeType="1"/>
          </p:cNvSpPr>
          <p:nvPr/>
        </p:nvSpPr>
        <p:spPr bwMode="auto">
          <a:xfrm flipV="1">
            <a:off x="5940425" y="5229225"/>
            <a:ext cx="1588" cy="13684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68" name="Line 22"/>
          <p:cNvSpPr>
            <a:spLocks noChangeShapeType="1"/>
          </p:cNvSpPr>
          <p:nvPr/>
        </p:nvSpPr>
        <p:spPr bwMode="auto">
          <a:xfrm flipV="1">
            <a:off x="5940425" y="5949950"/>
            <a:ext cx="1081088" cy="6477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Divide and Conquer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39608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In practice, each region of Voronoi diagram does not contain many edges, but actually constant number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  </a:t>
            </a:r>
            <a:r>
              <a:rPr lang="en-US" altLang="ja-JP" sz="2400" dirty="0" smtClean="0"/>
              <a:t>practical computation time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nlog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n)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Divide and conquer attains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nlog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n)</a:t>
            </a:r>
            <a:r>
              <a:rPr lang="en-US" altLang="ja-JP" sz="2400" dirty="0" smtClean="0"/>
              <a:t> even for the worst case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p</a:t>
            </a:r>
            <a:r>
              <a:rPr lang="en-US" altLang="ja-JP" sz="2400" dirty="0" smtClean="0"/>
              <a:t>artition the points into almost equal sizes by a vertical line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f</a:t>
            </a:r>
            <a:r>
              <a:rPr lang="en-US" altLang="ja-JP" sz="2400" dirty="0" smtClean="0"/>
              <a:t>ind the Voronoi diagram of each group recursively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676" name="Oval 16"/>
          <p:cNvSpPr>
            <a:spLocks noChangeArrowheads="1"/>
          </p:cNvSpPr>
          <p:nvPr/>
        </p:nvSpPr>
        <p:spPr bwMode="auto">
          <a:xfrm>
            <a:off x="6013450" y="43656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77" name="Oval 17"/>
          <p:cNvSpPr>
            <a:spLocks noChangeArrowheads="1"/>
          </p:cNvSpPr>
          <p:nvPr/>
        </p:nvSpPr>
        <p:spPr bwMode="auto">
          <a:xfrm>
            <a:off x="8462963" y="47259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78" name="Oval 18"/>
          <p:cNvSpPr>
            <a:spLocks noChangeArrowheads="1"/>
          </p:cNvSpPr>
          <p:nvPr/>
        </p:nvSpPr>
        <p:spPr bwMode="auto">
          <a:xfrm>
            <a:off x="7526338" y="631031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79" name="Oval 19"/>
          <p:cNvSpPr>
            <a:spLocks noChangeArrowheads="1"/>
          </p:cNvSpPr>
          <p:nvPr/>
        </p:nvSpPr>
        <p:spPr bwMode="auto">
          <a:xfrm>
            <a:off x="5292725" y="54451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80" name="Oval 20"/>
          <p:cNvSpPr>
            <a:spLocks noChangeArrowheads="1"/>
          </p:cNvSpPr>
          <p:nvPr/>
        </p:nvSpPr>
        <p:spPr bwMode="auto">
          <a:xfrm>
            <a:off x="7380288" y="5302250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81" name="Oval 28"/>
          <p:cNvSpPr>
            <a:spLocks noChangeArrowheads="1"/>
          </p:cNvSpPr>
          <p:nvPr/>
        </p:nvSpPr>
        <p:spPr bwMode="auto">
          <a:xfrm>
            <a:off x="4065588" y="48688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82" name="Oval 29"/>
          <p:cNvSpPr>
            <a:spLocks noChangeArrowheads="1"/>
          </p:cNvSpPr>
          <p:nvPr/>
        </p:nvSpPr>
        <p:spPr bwMode="auto">
          <a:xfrm>
            <a:off x="4065588" y="60928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Divide and Conquer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39608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In practice, each region of Voronoi diagram does not contain many edges, but actually constant number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  </a:t>
            </a:r>
            <a:r>
              <a:rPr lang="en-US" altLang="ja-JP" sz="2400" dirty="0"/>
              <a:t>practical computation time is </a:t>
            </a:r>
            <a:r>
              <a:rPr lang="en-US" altLang="ja-JP" sz="2400" b="1" dirty="0">
                <a:solidFill>
                  <a:schemeClr val="accent2"/>
                </a:solidFill>
              </a:rPr>
              <a:t>O(</a:t>
            </a:r>
            <a:r>
              <a:rPr lang="en-US" altLang="ja-JP" sz="2400" b="1" dirty="0" err="1">
                <a:solidFill>
                  <a:schemeClr val="accent2"/>
                </a:solidFill>
              </a:rPr>
              <a:t>nlog</a:t>
            </a:r>
            <a:r>
              <a:rPr lang="en-US" altLang="ja-JP" sz="2400" b="1" dirty="0">
                <a:solidFill>
                  <a:schemeClr val="accent2"/>
                </a:solidFill>
              </a:rPr>
              <a:t> n)</a:t>
            </a:r>
            <a:endParaRPr lang="ja-JP" altLang="en-US" sz="2400" dirty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Divide and conquer attains </a:t>
            </a:r>
            <a:r>
              <a:rPr lang="en-US" altLang="ja-JP" sz="2400" b="1" dirty="0">
                <a:solidFill>
                  <a:schemeClr val="accent2"/>
                </a:solidFill>
              </a:rPr>
              <a:t>O(</a:t>
            </a:r>
            <a:r>
              <a:rPr lang="en-US" altLang="ja-JP" sz="2400" b="1" dirty="0" err="1">
                <a:solidFill>
                  <a:schemeClr val="accent2"/>
                </a:solidFill>
              </a:rPr>
              <a:t>nlog</a:t>
            </a:r>
            <a:r>
              <a:rPr lang="en-US" altLang="ja-JP" sz="2400" b="1" dirty="0">
                <a:solidFill>
                  <a:schemeClr val="accent2"/>
                </a:solidFill>
              </a:rPr>
              <a:t> n)</a:t>
            </a:r>
            <a:r>
              <a:rPr lang="en-US" altLang="ja-JP" sz="2400" dirty="0"/>
              <a:t> even for the worst case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partition the points into almost equal sizes by a vertical line</a:t>
            </a:r>
            <a:endParaRPr lang="ja-JP" altLang="en-US" sz="2400" dirty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find the Voronoi diagram of each group recursively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700" name="Oval 4"/>
          <p:cNvSpPr>
            <a:spLocks noChangeArrowheads="1"/>
          </p:cNvSpPr>
          <p:nvPr/>
        </p:nvSpPr>
        <p:spPr bwMode="auto">
          <a:xfrm>
            <a:off x="3494088" y="43656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1" name="Oval 5"/>
          <p:cNvSpPr>
            <a:spLocks noChangeArrowheads="1"/>
          </p:cNvSpPr>
          <p:nvPr/>
        </p:nvSpPr>
        <p:spPr bwMode="auto">
          <a:xfrm>
            <a:off x="8462963" y="47259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2" name="Oval 6"/>
          <p:cNvSpPr>
            <a:spLocks noChangeArrowheads="1"/>
          </p:cNvSpPr>
          <p:nvPr/>
        </p:nvSpPr>
        <p:spPr bwMode="auto">
          <a:xfrm>
            <a:off x="7526338" y="631031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3" name="Oval 7"/>
          <p:cNvSpPr>
            <a:spLocks noChangeArrowheads="1"/>
          </p:cNvSpPr>
          <p:nvPr/>
        </p:nvSpPr>
        <p:spPr bwMode="auto">
          <a:xfrm>
            <a:off x="2773363" y="54451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4" name="Oval 8"/>
          <p:cNvSpPr>
            <a:spLocks noChangeArrowheads="1"/>
          </p:cNvSpPr>
          <p:nvPr/>
        </p:nvSpPr>
        <p:spPr bwMode="auto">
          <a:xfrm>
            <a:off x="7380288" y="5302250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5" name="Line 10"/>
          <p:cNvSpPr>
            <a:spLocks noChangeShapeType="1"/>
          </p:cNvSpPr>
          <p:nvPr/>
        </p:nvSpPr>
        <p:spPr bwMode="auto">
          <a:xfrm flipV="1">
            <a:off x="6445250" y="5662613"/>
            <a:ext cx="2016125" cy="35877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06" name="Line 11"/>
          <p:cNvSpPr>
            <a:spLocks noChangeShapeType="1"/>
          </p:cNvSpPr>
          <p:nvPr/>
        </p:nvSpPr>
        <p:spPr bwMode="auto">
          <a:xfrm>
            <a:off x="7596188" y="4437063"/>
            <a:ext cx="865187" cy="122555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07" name="Line 12"/>
          <p:cNvSpPr>
            <a:spLocks noChangeShapeType="1"/>
          </p:cNvSpPr>
          <p:nvPr/>
        </p:nvSpPr>
        <p:spPr bwMode="auto">
          <a:xfrm flipH="1" flipV="1">
            <a:off x="8461375" y="5662613"/>
            <a:ext cx="503238" cy="2159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08" name="Line 13"/>
          <p:cNvSpPr>
            <a:spLocks noChangeShapeType="1"/>
          </p:cNvSpPr>
          <p:nvPr/>
        </p:nvSpPr>
        <p:spPr bwMode="auto">
          <a:xfrm>
            <a:off x="2627313" y="4652963"/>
            <a:ext cx="1223962" cy="576262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09" name="Oval 16"/>
          <p:cNvSpPr>
            <a:spLocks noChangeArrowheads="1"/>
          </p:cNvSpPr>
          <p:nvPr/>
        </p:nvSpPr>
        <p:spPr bwMode="auto">
          <a:xfrm>
            <a:off x="1546225" y="48688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0" name="Oval 17"/>
          <p:cNvSpPr>
            <a:spLocks noChangeArrowheads="1"/>
          </p:cNvSpPr>
          <p:nvPr/>
        </p:nvSpPr>
        <p:spPr bwMode="auto">
          <a:xfrm>
            <a:off x="1546225" y="60928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1" name="Line 18"/>
          <p:cNvSpPr>
            <a:spLocks noChangeShapeType="1"/>
          </p:cNvSpPr>
          <p:nvPr/>
        </p:nvSpPr>
        <p:spPr bwMode="auto">
          <a:xfrm flipH="1">
            <a:off x="2051050" y="4652963"/>
            <a:ext cx="576263" cy="863600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2" name="Line 19"/>
          <p:cNvSpPr>
            <a:spLocks noChangeShapeType="1"/>
          </p:cNvSpPr>
          <p:nvPr/>
        </p:nvSpPr>
        <p:spPr bwMode="auto">
          <a:xfrm>
            <a:off x="2051050" y="5516563"/>
            <a:ext cx="647700" cy="1008062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3" name="Line 20"/>
          <p:cNvSpPr>
            <a:spLocks noChangeShapeType="1"/>
          </p:cNvSpPr>
          <p:nvPr/>
        </p:nvSpPr>
        <p:spPr bwMode="auto">
          <a:xfrm flipV="1">
            <a:off x="682625" y="5516563"/>
            <a:ext cx="1368425" cy="1587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4" name="Line 21"/>
          <p:cNvSpPr>
            <a:spLocks noChangeShapeType="1"/>
          </p:cNvSpPr>
          <p:nvPr/>
        </p:nvSpPr>
        <p:spPr bwMode="auto">
          <a:xfrm flipH="1" flipV="1">
            <a:off x="2482850" y="4292600"/>
            <a:ext cx="144463" cy="360363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5" name="Line 22"/>
          <p:cNvSpPr>
            <a:spLocks noChangeShapeType="1"/>
          </p:cNvSpPr>
          <p:nvPr/>
        </p:nvSpPr>
        <p:spPr bwMode="auto">
          <a:xfrm>
            <a:off x="2627313" y="4652963"/>
            <a:ext cx="2881312" cy="1368425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Divide and Conquer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39608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Merge the two Voronoi diagrams to obtain that for all</a:t>
            </a: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Find the lowest points of both diagrams; </a:t>
            </a:r>
            <a:r>
              <a:rPr lang="en-US" altLang="ja-JP" sz="2400" dirty="0"/>
              <a:t>their perpendicular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bisector is an edge in very low area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Find the point crossing with an edge of another region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  </a:t>
            </a:r>
            <a:r>
              <a:rPr lang="en-US" altLang="ja-JP" sz="2400" dirty="0" smtClean="0"/>
              <a:t>replace one of the point to the point of new region, and repeat this with finding perpendicular bisectors again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24" name="Oval 4"/>
          <p:cNvSpPr>
            <a:spLocks noChangeArrowheads="1"/>
          </p:cNvSpPr>
          <p:nvPr/>
        </p:nvSpPr>
        <p:spPr bwMode="auto">
          <a:xfrm>
            <a:off x="6015038" y="43656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25" name="Oval 5"/>
          <p:cNvSpPr>
            <a:spLocks noChangeArrowheads="1"/>
          </p:cNvSpPr>
          <p:nvPr/>
        </p:nvSpPr>
        <p:spPr bwMode="auto">
          <a:xfrm>
            <a:off x="8462963" y="47259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26" name="Oval 6"/>
          <p:cNvSpPr>
            <a:spLocks noChangeArrowheads="1"/>
          </p:cNvSpPr>
          <p:nvPr/>
        </p:nvSpPr>
        <p:spPr bwMode="auto">
          <a:xfrm>
            <a:off x="7526338" y="631031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27" name="Oval 7"/>
          <p:cNvSpPr>
            <a:spLocks noChangeArrowheads="1"/>
          </p:cNvSpPr>
          <p:nvPr/>
        </p:nvSpPr>
        <p:spPr bwMode="auto">
          <a:xfrm>
            <a:off x="5294313" y="54451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28" name="Oval 8"/>
          <p:cNvSpPr>
            <a:spLocks noChangeArrowheads="1"/>
          </p:cNvSpPr>
          <p:nvPr/>
        </p:nvSpPr>
        <p:spPr bwMode="auto">
          <a:xfrm>
            <a:off x="7380288" y="5302250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6313" name="Line 9"/>
          <p:cNvSpPr>
            <a:spLocks noChangeShapeType="1"/>
          </p:cNvSpPr>
          <p:nvPr/>
        </p:nvSpPr>
        <p:spPr bwMode="auto">
          <a:xfrm flipV="1">
            <a:off x="6372225" y="4149725"/>
            <a:ext cx="1079500" cy="10795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 flipV="1">
            <a:off x="6445250" y="5662613"/>
            <a:ext cx="2016125" cy="35877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7451725" y="4149725"/>
            <a:ext cx="1009650" cy="1512888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 flipH="1" flipV="1">
            <a:off x="8461375" y="5662613"/>
            <a:ext cx="503238" cy="2159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5148263" y="4652963"/>
            <a:ext cx="1223962" cy="576262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6318" name="Line 14"/>
          <p:cNvSpPr>
            <a:spLocks noChangeShapeType="1"/>
          </p:cNvSpPr>
          <p:nvPr/>
        </p:nvSpPr>
        <p:spPr bwMode="auto">
          <a:xfrm flipH="1" flipV="1">
            <a:off x="6373813" y="5229225"/>
            <a:ext cx="71437" cy="7921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6319" name="Line 15"/>
          <p:cNvSpPr>
            <a:spLocks noChangeShapeType="1"/>
          </p:cNvSpPr>
          <p:nvPr/>
        </p:nvSpPr>
        <p:spPr bwMode="auto">
          <a:xfrm flipV="1">
            <a:off x="6156325" y="6021388"/>
            <a:ext cx="287338" cy="5048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6" name="Oval 16"/>
          <p:cNvSpPr>
            <a:spLocks noChangeArrowheads="1"/>
          </p:cNvSpPr>
          <p:nvPr/>
        </p:nvSpPr>
        <p:spPr bwMode="auto">
          <a:xfrm>
            <a:off x="4067175" y="48688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37" name="Oval 17"/>
          <p:cNvSpPr>
            <a:spLocks noChangeArrowheads="1"/>
          </p:cNvSpPr>
          <p:nvPr/>
        </p:nvSpPr>
        <p:spPr bwMode="auto">
          <a:xfrm>
            <a:off x="4067175" y="60928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 flipH="1">
            <a:off x="4572000" y="4652963"/>
            <a:ext cx="576263" cy="863600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4572000" y="5516563"/>
            <a:ext cx="647700" cy="1008062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 flipV="1">
            <a:off x="3203575" y="5516563"/>
            <a:ext cx="1368425" cy="1587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41" name="Line 21"/>
          <p:cNvSpPr>
            <a:spLocks noChangeShapeType="1"/>
          </p:cNvSpPr>
          <p:nvPr/>
        </p:nvSpPr>
        <p:spPr bwMode="auto">
          <a:xfrm flipH="1" flipV="1">
            <a:off x="5003800" y="4292600"/>
            <a:ext cx="144463" cy="360363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42" name="Line 22"/>
          <p:cNvSpPr>
            <a:spLocks noChangeShapeType="1"/>
          </p:cNvSpPr>
          <p:nvPr/>
        </p:nvSpPr>
        <p:spPr bwMode="auto">
          <a:xfrm>
            <a:off x="5148263" y="4652963"/>
            <a:ext cx="1223962" cy="576262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6327" name="Line 23"/>
          <p:cNvSpPr>
            <a:spLocks noChangeShapeType="1"/>
          </p:cNvSpPr>
          <p:nvPr/>
        </p:nvSpPr>
        <p:spPr bwMode="auto">
          <a:xfrm>
            <a:off x="6372225" y="5229225"/>
            <a:ext cx="1223963" cy="576263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6328" name="Line 24"/>
          <p:cNvSpPr>
            <a:spLocks noChangeShapeType="1"/>
          </p:cNvSpPr>
          <p:nvPr/>
        </p:nvSpPr>
        <p:spPr bwMode="auto">
          <a:xfrm flipV="1">
            <a:off x="5219700" y="6021388"/>
            <a:ext cx="1223963" cy="2159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6329" name="Line 25"/>
          <p:cNvSpPr>
            <a:spLocks noChangeShapeType="1"/>
          </p:cNvSpPr>
          <p:nvPr/>
        </p:nvSpPr>
        <p:spPr bwMode="auto">
          <a:xfrm>
            <a:off x="7019925" y="3500438"/>
            <a:ext cx="433388" cy="649287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6330" name="Line 26"/>
          <p:cNvSpPr>
            <a:spLocks noChangeShapeType="1"/>
          </p:cNvSpPr>
          <p:nvPr/>
        </p:nvSpPr>
        <p:spPr bwMode="auto">
          <a:xfrm flipV="1">
            <a:off x="7451725" y="3500438"/>
            <a:ext cx="144463" cy="6477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13" grpId="0" animBg="1"/>
      <p:bldP spid="226318" grpId="0" animBg="1"/>
      <p:bldP spid="226319" grpId="0" animBg="1"/>
      <p:bldP spid="226327" grpId="0" animBg="1"/>
      <p:bldP spid="226328" grpId="0" animBg="1"/>
      <p:bldP spid="226329" grpId="0" animBg="1"/>
      <p:bldP spid="2263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Computational Geometry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96975"/>
            <a:ext cx="8139113" cy="51847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Algorithms for solving geometric problems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For human, the tools are ruler and compass, with writing the figures on a paper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For computers, we can only use memory and values, that are not geometric, and we can not grasp the global view like looking the figures by eyes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Everything has to be dealt as numbers, and that is the point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Complexity Analysis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569325" cy="39608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Solve two subproblems of size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n/2</a:t>
            </a:r>
            <a:r>
              <a:rPr lang="en-US" altLang="ja-JP" sz="2400" dirty="0" smtClean="0"/>
              <a:t> to solve a problem of size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Merge process takes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O(n)</a:t>
            </a:r>
            <a:r>
              <a:rPr lang="en-US" altLang="ja-JP" sz="2400" dirty="0" smtClean="0"/>
              <a:t> time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 </a:t>
            </a:r>
            <a:r>
              <a:rPr lang="en-US" altLang="ja-JP" sz="2400" dirty="0" smtClean="0"/>
              <a:t>by checking the cross points with all edges of a region, and accumulated time for this is </a:t>
            </a:r>
            <a:r>
              <a:rPr lang="en-US" altLang="ja-JP" sz="2400" b="1" dirty="0">
                <a:solidFill>
                  <a:schemeClr val="accent2"/>
                </a:solidFill>
              </a:rPr>
              <a:t>O(n) 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This simple method works since any Voronoi diagram of </a:t>
            </a:r>
            <a:r>
              <a:rPr lang="en-US" altLang="ja-JP" sz="2400" b="1" dirty="0">
                <a:solidFill>
                  <a:schemeClr val="accent2"/>
                </a:solidFill>
              </a:rPr>
              <a:t>n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points has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O(n) </a:t>
            </a:r>
            <a:r>
              <a:rPr lang="en-US" altLang="ja-JP" sz="2400" dirty="0" smtClean="0"/>
              <a:t>edges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recursion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T(n) =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cn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+ 2T(n/2) 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implies that the time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complexity is</a:t>
            </a:r>
            <a:r>
              <a:rPr lang="ja-JP" altLang="en-US" sz="2400" dirty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nlog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n)</a:t>
            </a:r>
            <a:r>
              <a:rPr lang="en-US" altLang="ja-JP" sz="2400" dirty="0" smtClean="0"/>
              <a:t> 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6015038" y="43656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8462963" y="47259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7526338" y="631031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1" name="Oval 7"/>
          <p:cNvSpPr>
            <a:spLocks noChangeArrowheads="1"/>
          </p:cNvSpPr>
          <p:nvPr/>
        </p:nvSpPr>
        <p:spPr bwMode="auto">
          <a:xfrm>
            <a:off x="5294313" y="54451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2" name="Oval 8"/>
          <p:cNvSpPr>
            <a:spLocks noChangeArrowheads="1"/>
          </p:cNvSpPr>
          <p:nvPr/>
        </p:nvSpPr>
        <p:spPr bwMode="auto">
          <a:xfrm>
            <a:off x="7380288" y="5302250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 flipV="1">
            <a:off x="6372225" y="4149725"/>
            <a:ext cx="1079500" cy="10795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 flipV="1">
            <a:off x="6445250" y="5662613"/>
            <a:ext cx="2016125" cy="35877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>
            <a:off x="7451725" y="4149725"/>
            <a:ext cx="1009650" cy="1512888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H="1" flipV="1">
            <a:off x="8461375" y="5662613"/>
            <a:ext cx="503238" cy="2159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5148263" y="4652963"/>
            <a:ext cx="1223962" cy="576262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 flipH="1" flipV="1">
            <a:off x="6373813" y="5229225"/>
            <a:ext cx="71437" cy="7921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V="1">
            <a:off x="6156325" y="6021388"/>
            <a:ext cx="287338" cy="5048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0" name="Oval 16"/>
          <p:cNvSpPr>
            <a:spLocks noChangeArrowheads="1"/>
          </p:cNvSpPr>
          <p:nvPr/>
        </p:nvSpPr>
        <p:spPr bwMode="auto">
          <a:xfrm>
            <a:off x="4067175" y="48688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61" name="Oval 17"/>
          <p:cNvSpPr>
            <a:spLocks noChangeArrowheads="1"/>
          </p:cNvSpPr>
          <p:nvPr/>
        </p:nvSpPr>
        <p:spPr bwMode="auto">
          <a:xfrm>
            <a:off x="4067175" y="6092825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 flipH="1">
            <a:off x="4572000" y="4652963"/>
            <a:ext cx="576263" cy="863600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4572000" y="5516563"/>
            <a:ext cx="647700" cy="1008062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 flipV="1">
            <a:off x="3203575" y="5516563"/>
            <a:ext cx="1368425" cy="1587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 flipH="1" flipV="1">
            <a:off x="5003800" y="4292600"/>
            <a:ext cx="144463" cy="360363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>
            <a:off x="5148263" y="4652963"/>
            <a:ext cx="1223962" cy="576262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>
            <a:off x="6372225" y="5229225"/>
            <a:ext cx="1223963" cy="576263"/>
          </a:xfrm>
          <a:prstGeom prst="lin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 flipV="1">
            <a:off x="5219700" y="6021388"/>
            <a:ext cx="1223963" cy="2159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9" name="Line 25"/>
          <p:cNvSpPr>
            <a:spLocks noChangeShapeType="1"/>
          </p:cNvSpPr>
          <p:nvPr/>
        </p:nvSpPr>
        <p:spPr bwMode="auto">
          <a:xfrm>
            <a:off x="7019925" y="3500438"/>
            <a:ext cx="433388" cy="649287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70" name="Line 26"/>
          <p:cNvSpPr>
            <a:spLocks noChangeShapeType="1"/>
          </p:cNvSpPr>
          <p:nvPr/>
        </p:nvSpPr>
        <p:spPr bwMode="auto">
          <a:xfrm flipV="1">
            <a:off x="7451725" y="3500438"/>
            <a:ext cx="144463" cy="6477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056" y="1268760"/>
            <a:ext cx="8497887" cy="39608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How about three or higher dimensions?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A region in a </a:t>
            </a:r>
            <a:r>
              <a:rPr lang="en-US" altLang="ja-JP" sz="2400" dirty="0"/>
              <a:t>V</a:t>
            </a:r>
            <a:r>
              <a:rPr lang="en-US" altLang="ja-JP" sz="2400" dirty="0" smtClean="0"/>
              <a:t>oronoi diagram is a convex polytope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There is no concept of “clockwise order”</a:t>
            </a:r>
          </a:p>
          <a:p>
            <a:pPr eaLnBrk="1" hangingPunct="1"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A bisector is a hyperplane, and it intersects to many facets of a region polytope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Updating </a:t>
            </a:r>
            <a:r>
              <a:rPr lang="en-US" altLang="ja-JP" sz="2400" dirty="0"/>
              <a:t>Voronoi diagram </a:t>
            </a:r>
            <a:r>
              <a:rPr lang="en-US" altLang="ja-JP" sz="2400" dirty="0" smtClean="0"/>
              <a:t>by adding a points becomes a problem of finding all facets of a polytope corresponding to the new region induced by the new point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Higher Dimensions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Conclusion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569325" cy="39608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Line segment crossing enumeration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/>
              <a:t> 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en-US" altLang="ja-JP" sz="2400" dirty="0" smtClean="0">
                <a:sym typeface="Wingdings" pitchFamily="2" charset="2"/>
              </a:rPr>
              <a:t> sweep vertical line from left to right, and update the order of crossing segments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Convex hull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/>
              <a:t> 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en-US" altLang="ja-JP" sz="2400" dirty="0" smtClean="0">
                <a:sym typeface="Wingdings" pitchFamily="2" charset="2"/>
              </a:rPr>
              <a:t> algorithm designs for sorting work for convex hull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+ </a:t>
            </a:r>
            <a:r>
              <a:rPr lang="en-US" altLang="ja-JP" sz="2400" dirty="0" smtClean="0">
                <a:sym typeface="Wingdings" pitchFamily="2" charset="2"/>
              </a:rPr>
              <a:t>divide and conquer works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+</a:t>
            </a:r>
            <a:r>
              <a:rPr lang="en-US" altLang="ja-JP" sz="2400" dirty="0" smtClean="0">
                <a:sym typeface="Wingdings" pitchFamily="2" charset="2"/>
              </a:rPr>
              <a:t> Jarvis’s march, Graham scan, marge hull, quick hull</a:t>
            </a:r>
            <a:endParaRPr lang="ja-JP" altLang="en-US" sz="2400" dirty="0" smtClean="0"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Voronoi Diagram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/>
              <a:t> 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en-US" altLang="ja-JP" sz="2400" dirty="0" smtClean="0">
                <a:sym typeface="Wingdings" pitchFamily="2" charset="2"/>
              </a:rPr>
              <a:t> incremental algorithm</a:t>
            </a:r>
            <a:endParaRPr lang="ja-JP" altLang="en-US" sz="2400" dirty="0" smtClean="0"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dirty="0"/>
              <a:t> 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en-US" altLang="ja-JP" sz="2400" dirty="0" smtClean="0">
                <a:sym typeface="Wingdings" pitchFamily="2" charset="2"/>
              </a:rPr>
              <a:t> divide and conquer</a:t>
            </a:r>
            <a:endParaRPr lang="ja-JP" altLang="en-US" sz="2400" dirty="0" smtClean="0"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grpSp>
        <p:nvGrpSpPr>
          <p:cNvPr id="33796" name="Group 27"/>
          <p:cNvGrpSpPr>
            <a:grpSpLocks/>
          </p:cNvGrpSpPr>
          <p:nvPr/>
        </p:nvGrpSpPr>
        <p:grpSpPr bwMode="auto">
          <a:xfrm>
            <a:off x="5364163" y="4652963"/>
            <a:ext cx="3313112" cy="1944687"/>
            <a:chOff x="2018" y="2205"/>
            <a:chExt cx="3629" cy="1906"/>
          </a:xfrm>
        </p:grpSpPr>
        <p:sp>
          <p:nvSpPr>
            <p:cNvPr id="33797" name="Oval 4"/>
            <p:cNvSpPr>
              <a:spLocks noChangeArrowheads="1"/>
            </p:cNvSpPr>
            <p:nvPr/>
          </p:nvSpPr>
          <p:spPr bwMode="auto">
            <a:xfrm>
              <a:off x="3789" y="2750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798" name="Oval 5"/>
            <p:cNvSpPr>
              <a:spLocks noChangeArrowheads="1"/>
            </p:cNvSpPr>
            <p:nvPr/>
          </p:nvSpPr>
          <p:spPr bwMode="auto">
            <a:xfrm>
              <a:off x="5331" y="2977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799" name="Oval 6"/>
            <p:cNvSpPr>
              <a:spLocks noChangeArrowheads="1"/>
            </p:cNvSpPr>
            <p:nvPr/>
          </p:nvSpPr>
          <p:spPr bwMode="auto">
            <a:xfrm>
              <a:off x="4741" y="3975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800" name="Oval 7"/>
            <p:cNvSpPr>
              <a:spLocks noChangeArrowheads="1"/>
            </p:cNvSpPr>
            <p:nvPr/>
          </p:nvSpPr>
          <p:spPr bwMode="auto">
            <a:xfrm>
              <a:off x="3335" y="3430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801" name="Oval 8"/>
            <p:cNvSpPr>
              <a:spLocks noChangeArrowheads="1"/>
            </p:cNvSpPr>
            <p:nvPr/>
          </p:nvSpPr>
          <p:spPr bwMode="auto">
            <a:xfrm>
              <a:off x="4649" y="3340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802" name="Line 9"/>
            <p:cNvSpPr>
              <a:spLocks noChangeShapeType="1"/>
            </p:cNvSpPr>
            <p:nvPr/>
          </p:nvSpPr>
          <p:spPr bwMode="auto">
            <a:xfrm flipV="1">
              <a:off x="4014" y="2614"/>
              <a:ext cx="680" cy="68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03" name="Line 10"/>
            <p:cNvSpPr>
              <a:spLocks noChangeShapeType="1"/>
            </p:cNvSpPr>
            <p:nvPr/>
          </p:nvSpPr>
          <p:spPr bwMode="auto">
            <a:xfrm flipV="1">
              <a:off x="4060" y="3567"/>
              <a:ext cx="1270" cy="226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04" name="Line 11"/>
            <p:cNvSpPr>
              <a:spLocks noChangeShapeType="1"/>
            </p:cNvSpPr>
            <p:nvPr/>
          </p:nvSpPr>
          <p:spPr bwMode="auto">
            <a:xfrm>
              <a:off x="4694" y="2614"/>
              <a:ext cx="636" cy="953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05" name="Line 12"/>
            <p:cNvSpPr>
              <a:spLocks noChangeShapeType="1"/>
            </p:cNvSpPr>
            <p:nvPr/>
          </p:nvSpPr>
          <p:spPr bwMode="auto">
            <a:xfrm flipH="1" flipV="1">
              <a:off x="5330" y="3567"/>
              <a:ext cx="317" cy="136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06" name="Line 13"/>
            <p:cNvSpPr>
              <a:spLocks noChangeShapeType="1"/>
            </p:cNvSpPr>
            <p:nvPr/>
          </p:nvSpPr>
          <p:spPr bwMode="auto">
            <a:xfrm>
              <a:off x="3243" y="2931"/>
              <a:ext cx="771" cy="363"/>
            </a:xfrm>
            <a:prstGeom prst="line">
              <a:avLst/>
            </a:prstGeom>
            <a:noFill/>
            <a:ln w="2540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07" name="Line 14"/>
            <p:cNvSpPr>
              <a:spLocks noChangeShapeType="1"/>
            </p:cNvSpPr>
            <p:nvPr/>
          </p:nvSpPr>
          <p:spPr bwMode="auto">
            <a:xfrm flipH="1" flipV="1">
              <a:off x="4015" y="3294"/>
              <a:ext cx="45" cy="49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08" name="Line 15"/>
            <p:cNvSpPr>
              <a:spLocks noChangeShapeType="1"/>
            </p:cNvSpPr>
            <p:nvPr/>
          </p:nvSpPr>
          <p:spPr bwMode="auto">
            <a:xfrm flipV="1">
              <a:off x="3878" y="3793"/>
              <a:ext cx="181" cy="31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09" name="Oval 16"/>
            <p:cNvSpPr>
              <a:spLocks noChangeArrowheads="1"/>
            </p:cNvSpPr>
            <p:nvPr/>
          </p:nvSpPr>
          <p:spPr bwMode="auto">
            <a:xfrm>
              <a:off x="2562" y="3067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810" name="Oval 17"/>
            <p:cNvSpPr>
              <a:spLocks noChangeArrowheads="1"/>
            </p:cNvSpPr>
            <p:nvPr/>
          </p:nvSpPr>
          <p:spPr bwMode="auto">
            <a:xfrm>
              <a:off x="2562" y="3838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811" name="Line 18"/>
            <p:cNvSpPr>
              <a:spLocks noChangeShapeType="1"/>
            </p:cNvSpPr>
            <p:nvPr/>
          </p:nvSpPr>
          <p:spPr bwMode="auto">
            <a:xfrm flipH="1">
              <a:off x="2880" y="2931"/>
              <a:ext cx="363" cy="544"/>
            </a:xfrm>
            <a:prstGeom prst="line">
              <a:avLst/>
            </a:prstGeom>
            <a:noFill/>
            <a:ln w="2540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12" name="Line 19"/>
            <p:cNvSpPr>
              <a:spLocks noChangeShapeType="1"/>
            </p:cNvSpPr>
            <p:nvPr/>
          </p:nvSpPr>
          <p:spPr bwMode="auto">
            <a:xfrm>
              <a:off x="2880" y="3475"/>
              <a:ext cx="408" cy="635"/>
            </a:xfrm>
            <a:prstGeom prst="line">
              <a:avLst/>
            </a:prstGeom>
            <a:noFill/>
            <a:ln w="2540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13" name="Line 20"/>
            <p:cNvSpPr>
              <a:spLocks noChangeShapeType="1"/>
            </p:cNvSpPr>
            <p:nvPr/>
          </p:nvSpPr>
          <p:spPr bwMode="auto">
            <a:xfrm flipV="1">
              <a:off x="2018" y="3475"/>
              <a:ext cx="862" cy="1"/>
            </a:xfrm>
            <a:prstGeom prst="line">
              <a:avLst/>
            </a:prstGeom>
            <a:noFill/>
            <a:ln w="2540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14" name="Line 21"/>
            <p:cNvSpPr>
              <a:spLocks noChangeShapeType="1"/>
            </p:cNvSpPr>
            <p:nvPr/>
          </p:nvSpPr>
          <p:spPr bwMode="auto">
            <a:xfrm flipH="1" flipV="1">
              <a:off x="3152" y="2704"/>
              <a:ext cx="91" cy="227"/>
            </a:xfrm>
            <a:prstGeom prst="line">
              <a:avLst/>
            </a:prstGeom>
            <a:noFill/>
            <a:ln w="2540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15" name="Line 22"/>
            <p:cNvSpPr>
              <a:spLocks noChangeShapeType="1"/>
            </p:cNvSpPr>
            <p:nvPr/>
          </p:nvSpPr>
          <p:spPr bwMode="auto">
            <a:xfrm>
              <a:off x="3243" y="2931"/>
              <a:ext cx="771" cy="363"/>
            </a:xfrm>
            <a:prstGeom prst="line">
              <a:avLst/>
            </a:prstGeom>
            <a:noFill/>
            <a:ln w="2540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16" name="Line 23"/>
            <p:cNvSpPr>
              <a:spLocks noChangeShapeType="1"/>
            </p:cNvSpPr>
            <p:nvPr/>
          </p:nvSpPr>
          <p:spPr bwMode="auto">
            <a:xfrm>
              <a:off x="4014" y="3294"/>
              <a:ext cx="771" cy="363"/>
            </a:xfrm>
            <a:prstGeom prst="line">
              <a:avLst/>
            </a:prstGeom>
            <a:noFill/>
            <a:ln w="2540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17" name="Line 24"/>
            <p:cNvSpPr>
              <a:spLocks noChangeShapeType="1"/>
            </p:cNvSpPr>
            <p:nvPr/>
          </p:nvSpPr>
          <p:spPr bwMode="auto">
            <a:xfrm flipV="1">
              <a:off x="3288" y="3793"/>
              <a:ext cx="771" cy="136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18" name="Line 25"/>
            <p:cNvSpPr>
              <a:spLocks noChangeShapeType="1"/>
            </p:cNvSpPr>
            <p:nvPr/>
          </p:nvSpPr>
          <p:spPr bwMode="auto">
            <a:xfrm>
              <a:off x="4422" y="2205"/>
              <a:ext cx="273" cy="409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19" name="Line 26"/>
            <p:cNvSpPr>
              <a:spLocks noChangeShapeType="1"/>
            </p:cNvSpPr>
            <p:nvPr/>
          </p:nvSpPr>
          <p:spPr bwMode="auto">
            <a:xfrm flipV="1">
              <a:off x="4694" y="2205"/>
              <a:ext cx="91" cy="40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Line Crossing Check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736"/>
            <a:ext cx="8569325" cy="41767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For example, consider the problem of checking whether two line segments cross or not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For human, write a figure and enough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For the computers, the line segments are given by coordinates of their end points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We have to compute something to check, in  algebraic ways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Obtain the linear equation representing red line and blue line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 </a:t>
            </a:r>
            <a:r>
              <a:rPr lang="en-US" altLang="ja-JP" sz="2400" dirty="0" smtClean="0"/>
              <a:t>check in which side of the lines, the endpoints are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When red endpoints are in the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different sides of the blue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line, and blue end points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are also so, the lines cross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6011863" y="5086350"/>
            <a:ext cx="2305050" cy="1582738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25" name="Line 6"/>
          <p:cNvSpPr>
            <a:spLocks noChangeShapeType="1"/>
          </p:cNvSpPr>
          <p:nvPr/>
        </p:nvSpPr>
        <p:spPr bwMode="auto">
          <a:xfrm flipV="1">
            <a:off x="5148263" y="5373688"/>
            <a:ext cx="2879725" cy="10080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4859338" y="5362575"/>
            <a:ext cx="2808287" cy="946150"/>
            <a:chOff x="3061" y="3378"/>
            <a:chExt cx="1769" cy="596"/>
          </a:xfrm>
        </p:grpSpPr>
        <p:sp>
          <p:nvSpPr>
            <p:cNvPr id="5139" name="Line 7"/>
            <p:cNvSpPr>
              <a:spLocks noChangeShapeType="1"/>
            </p:cNvSpPr>
            <p:nvPr/>
          </p:nvSpPr>
          <p:spPr bwMode="auto">
            <a:xfrm>
              <a:off x="3061" y="3884"/>
              <a:ext cx="273" cy="9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40" name="Line 8"/>
            <p:cNvSpPr>
              <a:spLocks noChangeShapeType="1"/>
            </p:cNvSpPr>
            <p:nvPr/>
          </p:nvSpPr>
          <p:spPr bwMode="auto">
            <a:xfrm>
              <a:off x="3197" y="3838"/>
              <a:ext cx="273" cy="9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41" name="Line 9"/>
            <p:cNvSpPr>
              <a:spLocks noChangeShapeType="1"/>
            </p:cNvSpPr>
            <p:nvPr/>
          </p:nvSpPr>
          <p:spPr bwMode="auto">
            <a:xfrm>
              <a:off x="3333" y="3792"/>
              <a:ext cx="273" cy="9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42" name="Line 10"/>
            <p:cNvSpPr>
              <a:spLocks noChangeShapeType="1"/>
            </p:cNvSpPr>
            <p:nvPr/>
          </p:nvSpPr>
          <p:spPr bwMode="auto">
            <a:xfrm>
              <a:off x="3469" y="3746"/>
              <a:ext cx="273" cy="9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43" name="Line 11"/>
            <p:cNvSpPr>
              <a:spLocks noChangeShapeType="1"/>
            </p:cNvSpPr>
            <p:nvPr/>
          </p:nvSpPr>
          <p:spPr bwMode="auto">
            <a:xfrm>
              <a:off x="3605" y="3700"/>
              <a:ext cx="273" cy="9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44" name="Line 12"/>
            <p:cNvSpPr>
              <a:spLocks noChangeShapeType="1"/>
            </p:cNvSpPr>
            <p:nvPr/>
          </p:nvSpPr>
          <p:spPr bwMode="auto">
            <a:xfrm>
              <a:off x="3741" y="3654"/>
              <a:ext cx="273" cy="9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45" name="Line 13"/>
            <p:cNvSpPr>
              <a:spLocks noChangeShapeType="1"/>
            </p:cNvSpPr>
            <p:nvPr/>
          </p:nvSpPr>
          <p:spPr bwMode="auto">
            <a:xfrm>
              <a:off x="3877" y="3608"/>
              <a:ext cx="273" cy="9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46" name="Line 14"/>
            <p:cNvSpPr>
              <a:spLocks noChangeShapeType="1"/>
            </p:cNvSpPr>
            <p:nvPr/>
          </p:nvSpPr>
          <p:spPr bwMode="auto">
            <a:xfrm>
              <a:off x="4013" y="3562"/>
              <a:ext cx="273" cy="9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47" name="Line 15"/>
            <p:cNvSpPr>
              <a:spLocks noChangeShapeType="1"/>
            </p:cNvSpPr>
            <p:nvPr/>
          </p:nvSpPr>
          <p:spPr bwMode="auto">
            <a:xfrm>
              <a:off x="4149" y="3516"/>
              <a:ext cx="273" cy="9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48" name="Line 16"/>
            <p:cNvSpPr>
              <a:spLocks noChangeShapeType="1"/>
            </p:cNvSpPr>
            <p:nvPr/>
          </p:nvSpPr>
          <p:spPr bwMode="auto">
            <a:xfrm>
              <a:off x="4285" y="3470"/>
              <a:ext cx="273" cy="9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49" name="Line 17"/>
            <p:cNvSpPr>
              <a:spLocks noChangeShapeType="1"/>
            </p:cNvSpPr>
            <p:nvPr/>
          </p:nvSpPr>
          <p:spPr bwMode="auto">
            <a:xfrm>
              <a:off x="4421" y="3424"/>
              <a:ext cx="273" cy="9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50" name="Line 18"/>
            <p:cNvSpPr>
              <a:spLocks noChangeShapeType="1"/>
            </p:cNvSpPr>
            <p:nvPr/>
          </p:nvSpPr>
          <p:spPr bwMode="auto">
            <a:xfrm>
              <a:off x="4557" y="3378"/>
              <a:ext cx="273" cy="9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6084888" y="5157788"/>
            <a:ext cx="2289175" cy="1300162"/>
            <a:chOff x="930" y="3158"/>
            <a:chExt cx="1442" cy="819"/>
          </a:xfrm>
        </p:grpSpPr>
        <p:sp>
          <p:nvSpPr>
            <p:cNvPr id="5129" name="Line 20"/>
            <p:cNvSpPr>
              <a:spLocks noChangeShapeType="1"/>
            </p:cNvSpPr>
            <p:nvPr/>
          </p:nvSpPr>
          <p:spPr bwMode="auto">
            <a:xfrm>
              <a:off x="930" y="3158"/>
              <a:ext cx="227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30" name="Line 21"/>
            <p:cNvSpPr>
              <a:spLocks noChangeShapeType="1"/>
            </p:cNvSpPr>
            <p:nvPr/>
          </p:nvSpPr>
          <p:spPr bwMode="auto">
            <a:xfrm>
              <a:off x="1065" y="3249"/>
              <a:ext cx="227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31" name="Line 22"/>
            <p:cNvSpPr>
              <a:spLocks noChangeShapeType="1"/>
            </p:cNvSpPr>
            <p:nvPr/>
          </p:nvSpPr>
          <p:spPr bwMode="auto">
            <a:xfrm>
              <a:off x="1200" y="3340"/>
              <a:ext cx="227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32" name="Line 23"/>
            <p:cNvSpPr>
              <a:spLocks noChangeShapeType="1"/>
            </p:cNvSpPr>
            <p:nvPr/>
          </p:nvSpPr>
          <p:spPr bwMode="auto">
            <a:xfrm>
              <a:off x="1335" y="3431"/>
              <a:ext cx="227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33" name="Line 24"/>
            <p:cNvSpPr>
              <a:spLocks noChangeShapeType="1"/>
            </p:cNvSpPr>
            <p:nvPr/>
          </p:nvSpPr>
          <p:spPr bwMode="auto">
            <a:xfrm>
              <a:off x="1470" y="3522"/>
              <a:ext cx="227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34" name="Line 25"/>
            <p:cNvSpPr>
              <a:spLocks noChangeShapeType="1"/>
            </p:cNvSpPr>
            <p:nvPr/>
          </p:nvSpPr>
          <p:spPr bwMode="auto">
            <a:xfrm>
              <a:off x="1605" y="3613"/>
              <a:ext cx="227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35" name="Line 26"/>
            <p:cNvSpPr>
              <a:spLocks noChangeShapeType="1"/>
            </p:cNvSpPr>
            <p:nvPr/>
          </p:nvSpPr>
          <p:spPr bwMode="auto">
            <a:xfrm>
              <a:off x="1740" y="3704"/>
              <a:ext cx="227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36" name="Line 27"/>
            <p:cNvSpPr>
              <a:spLocks noChangeShapeType="1"/>
            </p:cNvSpPr>
            <p:nvPr/>
          </p:nvSpPr>
          <p:spPr bwMode="auto">
            <a:xfrm>
              <a:off x="1875" y="3795"/>
              <a:ext cx="227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37" name="Line 28"/>
            <p:cNvSpPr>
              <a:spLocks noChangeShapeType="1"/>
            </p:cNvSpPr>
            <p:nvPr/>
          </p:nvSpPr>
          <p:spPr bwMode="auto">
            <a:xfrm>
              <a:off x="2010" y="3886"/>
              <a:ext cx="227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38" name="Line 29"/>
            <p:cNvSpPr>
              <a:spLocks noChangeShapeType="1"/>
            </p:cNvSpPr>
            <p:nvPr/>
          </p:nvSpPr>
          <p:spPr bwMode="auto">
            <a:xfrm>
              <a:off x="2145" y="3977"/>
              <a:ext cx="227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5128" name="Line 31"/>
          <p:cNvSpPr>
            <a:spLocks noChangeShapeType="1"/>
          </p:cNvSpPr>
          <p:nvPr/>
        </p:nvSpPr>
        <p:spPr bwMode="auto">
          <a:xfrm>
            <a:off x="3924300" y="6021388"/>
            <a:ext cx="1512888" cy="647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Line Segment Crossing Enumeration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96975"/>
            <a:ext cx="8139113" cy="51847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For given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 line segments, enumerate all cross points by two of these line segments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for human, draw a figure and that’s enough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previous checking algorithm attains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r>
              <a:rPr lang="en-US" altLang="ja-JP" sz="2400" dirty="0" smtClean="0"/>
              <a:t> time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If many are crossing,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r>
              <a:rPr lang="en-US" altLang="ja-JP" sz="2400" dirty="0" smtClean="0"/>
              <a:t> is acceptable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How about if not so many crosses are there?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Check the cross points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from left to right, as human does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6515100" y="5589588"/>
            <a:ext cx="22320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>
            <a:off x="6443663" y="4581525"/>
            <a:ext cx="1584325" cy="1871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4714875" y="5084763"/>
            <a:ext cx="26638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V="1">
            <a:off x="4786313" y="4724400"/>
            <a:ext cx="208915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V="1">
            <a:off x="4427538" y="4365625"/>
            <a:ext cx="280828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V="1">
            <a:off x="4067175" y="5516563"/>
            <a:ext cx="129540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Reducing 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Element 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istinctness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496300" cy="26638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Element </a:t>
            </a:r>
            <a:r>
              <a:rPr lang="en-US" altLang="ja-JP" sz="2400" dirty="0"/>
              <a:t>distinctness </a:t>
            </a:r>
            <a:r>
              <a:rPr lang="en-US" altLang="ja-JP" sz="2400" dirty="0" smtClean="0"/>
              <a:t>problem is </a:t>
            </a:r>
            <a:r>
              <a:rPr lang="en-US" altLang="ja-JP" sz="2400" dirty="0" err="1" smtClean="0"/>
              <a:t>redusable</a:t>
            </a:r>
            <a:r>
              <a:rPr lang="en-US" altLang="ja-JP" sz="2400" dirty="0" smtClean="0"/>
              <a:t> to line segment crossing enumeration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Element </a:t>
            </a:r>
            <a:r>
              <a:rPr lang="en-US" altLang="ja-JP" sz="2400" dirty="0"/>
              <a:t>distinctness </a:t>
            </a:r>
            <a:r>
              <a:rPr lang="en-US" altLang="ja-JP" sz="2400" dirty="0" smtClean="0"/>
              <a:t>problem is known to need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 log n</a:t>
            </a:r>
            <a:r>
              <a:rPr lang="en-US" altLang="ja-JP" sz="2400" dirty="0" smtClean="0"/>
              <a:t> time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l</a:t>
            </a:r>
            <a:r>
              <a:rPr lang="en-US" altLang="ja-JP" sz="2400" dirty="0" smtClean="0"/>
              <a:t>ine segment crossing enumeration must take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 log n</a:t>
            </a:r>
            <a:r>
              <a:rPr lang="en-US" altLang="ja-JP" sz="2400" dirty="0" smtClean="0"/>
              <a:t> time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Element Distinctness Problem</a:t>
            </a:r>
            <a:r>
              <a:rPr lang="en-US" altLang="ja-JP" sz="24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endParaRPr lang="ja-JP" altLang="en-US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Are there any two same numbers in the given numbers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 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?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For each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, prepare a vertical but bit tilt line segment passing the point 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,</a:t>
            </a:r>
            <a:r>
              <a:rPr lang="en-US" altLang="ja-JP" sz="2400" b="1" dirty="0">
                <a:solidFill>
                  <a:schemeClr val="accent2"/>
                </a:solidFill>
              </a:rPr>
              <a:t> 0</a:t>
            </a:r>
            <a:r>
              <a:rPr lang="en-US" altLang="ja-JP" sz="2400" dirty="0" smtClean="0"/>
              <a:t>)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en-US" altLang="ja-JP" sz="10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a cross point exists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</a:t>
            </a:r>
            <a:r>
              <a:rPr lang="en-US" altLang="ja-JP" sz="2400" dirty="0" smtClean="0">
                <a:sym typeface="Wingdings" pitchFamily="2" charset="2"/>
              </a:rPr>
              <a:t>  there are same numbers</a:t>
            </a:r>
            <a:endParaRPr lang="ja-JP" altLang="en-US" sz="2400" dirty="0" smtClean="0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H="1">
            <a:off x="5649913" y="5589588"/>
            <a:ext cx="217487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>
            <a:off x="7380288" y="5516563"/>
            <a:ext cx="71437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 flipH="1">
            <a:off x="6877050" y="551815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 flipV="1">
            <a:off x="8027988" y="5516563"/>
            <a:ext cx="2889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 flipV="1">
            <a:off x="6588125" y="5516563"/>
            <a:ext cx="6477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78" name="Rectangle 11"/>
          <p:cNvSpPr>
            <a:spLocks noChangeArrowheads="1"/>
          </p:cNvSpPr>
          <p:nvPr/>
        </p:nvSpPr>
        <p:spPr bwMode="auto">
          <a:xfrm>
            <a:off x="5580063" y="6021388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>
                <a:solidFill>
                  <a:schemeClr val="accent2"/>
                </a:solidFill>
              </a:rPr>
              <a:t>1</a:t>
            </a:r>
            <a:endParaRPr lang="ja-JP" altLang="en-US" sz="2400" b="1" baseline="-25000">
              <a:solidFill>
                <a:schemeClr val="accent2"/>
              </a:solidFill>
            </a:endParaRPr>
          </a:p>
        </p:txBody>
      </p:sp>
      <p:sp>
        <p:nvSpPr>
          <p:cNvPr id="7179" name="Rectangle 12"/>
          <p:cNvSpPr>
            <a:spLocks noChangeArrowheads="1"/>
          </p:cNvSpPr>
          <p:nvPr/>
        </p:nvSpPr>
        <p:spPr bwMode="auto">
          <a:xfrm>
            <a:off x="6365875" y="594995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7180" name="Rectangle 13"/>
          <p:cNvSpPr>
            <a:spLocks noChangeArrowheads="1"/>
          </p:cNvSpPr>
          <p:nvPr/>
        </p:nvSpPr>
        <p:spPr bwMode="auto">
          <a:xfrm>
            <a:off x="6659563" y="5995988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7181" name="Rectangle 14"/>
          <p:cNvSpPr>
            <a:spLocks noChangeArrowheads="1"/>
          </p:cNvSpPr>
          <p:nvPr/>
        </p:nvSpPr>
        <p:spPr bwMode="auto">
          <a:xfrm>
            <a:off x="7229475" y="594995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7182" name="Rectangle 15"/>
          <p:cNvSpPr>
            <a:spLocks noChangeArrowheads="1"/>
          </p:cNvSpPr>
          <p:nvPr/>
        </p:nvSpPr>
        <p:spPr bwMode="auto">
          <a:xfrm>
            <a:off x="7805738" y="592455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>
                <a:solidFill>
                  <a:schemeClr val="accent2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Sweep Method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52736"/>
            <a:ext cx="8497639" cy="51847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We consider a vertical line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L</a:t>
            </a:r>
            <a:r>
              <a:rPr lang="en-US" altLang="ja-JP" sz="2400" dirty="0" smtClean="0"/>
              <a:t> at the most left endpoints of the segments, and move it to right, continuously  (virtually); with updating the following sets</a:t>
            </a:r>
          </a:p>
          <a:p>
            <a:pPr eaLnBrk="1" hangingPunct="1">
              <a:buFontTx/>
              <a:buNone/>
              <a:defRPr/>
            </a:pPr>
            <a:endParaRPr lang="en-US" altLang="ja-JP" sz="12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400" dirty="0" smtClean="0"/>
              <a:t>: set of </a:t>
            </a:r>
            <a:r>
              <a:rPr lang="en-US" altLang="ja-JP" sz="2400" dirty="0"/>
              <a:t>segments </a:t>
            </a:r>
            <a:r>
              <a:rPr lang="en-US" altLang="ja-JP" sz="2400" dirty="0" smtClean="0"/>
              <a:t>crossing with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L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(sorted in the y-coordinates of cross points)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R</a:t>
            </a:r>
            <a:r>
              <a:rPr lang="en-US" altLang="ja-JP" sz="2400" dirty="0" smtClean="0"/>
              <a:t>: set of </a:t>
            </a:r>
            <a:r>
              <a:rPr lang="en-US" altLang="ja-JP" sz="2400" dirty="0"/>
              <a:t>segments </a:t>
            </a:r>
            <a:r>
              <a:rPr lang="en-US" altLang="ja-JP" sz="2400" dirty="0" smtClean="0"/>
              <a:t>not crossing with </a:t>
            </a:r>
            <a:r>
              <a:rPr lang="en-US" altLang="ja-JP" sz="2400" b="1" dirty="0">
                <a:solidFill>
                  <a:schemeClr val="accent2"/>
                </a:solidFill>
              </a:rPr>
              <a:t>L </a:t>
            </a:r>
            <a:r>
              <a:rPr lang="en-US" altLang="ja-JP" sz="2400" dirty="0" smtClean="0"/>
              <a:t>and on the right to </a:t>
            </a:r>
            <a:r>
              <a:rPr lang="en-US" altLang="ja-JP" sz="2400" b="1" dirty="0">
                <a:solidFill>
                  <a:schemeClr val="accent2"/>
                </a:solidFill>
              </a:rPr>
              <a:t>L</a:t>
            </a: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chemeClr val="accent2"/>
                </a:solidFill>
              </a:rPr>
              <a:t>H</a:t>
            </a:r>
            <a:r>
              <a:rPr lang="en-US" altLang="ja-JP" sz="2400" dirty="0" smtClean="0"/>
              <a:t>: heap of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events </a:t>
            </a:r>
            <a:r>
              <a:rPr lang="en-US" altLang="ja-JP" sz="2400" dirty="0" smtClean="0"/>
              <a:t>sorted in x-coordinates that are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(a</a:t>
            </a:r>
            <a:r>
              <a:rPr lang="en-US" altLang="ja-JP" sz="2400" b="1" dirty="0">
                <a:solidFill>
                  <a:srgbClr val="006600"/>
                </a:solidFill>
              </a:rPr>
              <a:t>)</a:t>
            </a:r>
            <a:r>
              <a:rPr lang="en-US" altLang="ja-JP" sz="2400" dirty="0" smtClean="0"/>
              <a:t> left </a:t>
            </a:r>
            <a:r>
              <a:rPr lang="en-US" altLang="ja-JP" sz="2400" dirty="0"/>
              <a:t>ends of </a:t>
            </a:r>
            <a:r>
              <a:rPr lang="en-US" altLang="ja-JP" sz="2400" dirty="0" smtClean="0"/>
              <a:t>segments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R</a:t>
            </a:r>
            <a:r>
              <a:rPr lang="en-US" altLang="ja-JP" sz="2400" dirty="0" smtClean="0"/>
              <a:t>,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(b)</a:t>
            </a:r>
            <a:r>
              <a:rPr lang="en-US" altLang="ja-JP" sz="2400" dirty="0" smtClean="0"/>
              <a:t> right ends of segments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400" dirty="0" smtClean="0"/>
              <a:t>, and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(c)</a:t>
            </a:r>
            <a:r>
              <a:rPr lang="en-US" altLang="ja-JP" sz="2400" dirty="0" smtClean="0"/>
              <a:t> cross points by two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segments neighboring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(if it exists on the right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L</a:t>
            </a:r>
            <a:r>
              <a:rPr lang="en-US" altLang="ja-JP" sz="2400" dirty="0" smtClean="0"/>
              <a:t>)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>
              <a:sym typeface="Wingdings" pitchFamily="2" charset="2"/>
            </a:endParaRP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6660455" y="5589290"/>
            <a:ext cx="22320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H="1">
            <a:off x="6589017" y="4581227"/>
            <a:ext cx="1584325" cy="1871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4860230" y="5084465"/>
            <a:ext cx="26638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 flipV="1">
            <a:off x="4931667" y="4724102"/>
            <a:ext cx="208915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4572892" y="4581227"/>
            <a:ext cx="252095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V="1">
            <a:off x="4212530" y="5589290"/>
            <a:ext cx="1223962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1978" name="Line 10"/>
          <p:cNvSpPr>
            <a:spLocks noChangeShapeType="1"/>
          </p:cNvSpPr>
          <p:nvPr/>
        </p:nvSpPr>
        <p:spPr bwMode="auto">
          <a:xfrm>
            <a:off x="5220592" y="4149427"/>
            <a:ext cx="0" cy="24479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1979" name="Oval 11"/>
          <p:cNvSpPr>
            <a:spLocks noChangeArrowheads="1"/>
          </p:cNvSpPr>
          <p:nvPr/>
        </p:nvSpPr>
        <p:spPr bwMode="auto">
          <a:xfrm>
            <a:off x="6517580" y="6381452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1980" name="Oval 12"/>
          <p:cNvSpPr>
            <a:spLocks noChangeArrowheads="1"/>
          </p:cNvSpPr>
          <p:nvPr/>
        </p:nvSpPr>
        <p:spPr bwMode="auto">
          <a:xfrm>
            <a:off x="6589017" y="5516265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1981" name="Oval 13"/>
          <p:cNvSpPr>
            <a:spLocks noChangeArrowheads="1"/>
          </p:cNvSpPr>
          <p:nvPr/>
        </p:nvSpPr>
        <p:spPr bwMode="auto">
          <a:xfrm>
            <a:off x="6950967" y="4652665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1982" name="Oval 14"/>
          <p:cNvSpPr>
            <a:spLocks noChangeArrowheads="1"/>
          </p:cNvSpPr>
          <p:nvPr/>
        </p:nvSpPr>
        <p:spPr bwMode="auto">
          <a:xfrm>
            <a:off x="5365055" y="5517852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1983" name="Oval 15"/>
          <p:cNvSpPr>
            <a:spLocks noChangeArrowheads="1"/>
          </p:cNvSpPr>
          <p:nvPr/>
        </p:nvSpPr>
        <p:spPr bwMode="auto">
          <a:xfrm>
            <a:off x="5509517" y="5373390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1984" name="Oval 16"/>
          <p:cNvSpPr>
            <a:spLocks noChangeArrowheads="1"/>
          </p:cNvSpPr>
          <p:nvPr/>
        </p:nvSpPr>
        <p:spPr bwMode="auto">
          <a:xfrm>
            <a:off x="7020817" y="5014615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1985" name="Oval 17"/>
          <p:cNvSpPr>
            <a:spLocks noChangeArrowheads="1"/>
          </p:cNvSpPr>
          <p:nvPr/>
        </p:nvSpPr>
        <p:spPr bwMode="auto">
          <a:xfrm>
            <a:off x="5149155" y="6021090"/>
            <a:ext cx="14287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1986" name="Oval 18"/>
          <p:cNvSpPr>
            <a:spLocks noChangeArrowheads="1"/>
          </p:cNvSpPr>
          <p:nvPr/>
        </p:nvSpPr>
        <p:spPr bwMode="auto">
          <a:xfrm>
            <a:off x="5150742" y="5662315"/>
            <a:ext cx="14287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1987" name="Oval 19"/>
          <p:cNvSpPr>
            <a:spLocks noChangeArrowheads="1"/>
          </p:cNvSpPr>
          <p:nvPr/>
        </p:nvSpPr>
        <p:spPr bwMode="auto">
          <a:xfrm>
            <a:off x="5152330" y="5157490"/>
            <a:ext cx="14287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1988" name="Oval 20"/>
          <p:cNvSpPr>
            <a:spLocks noChangeArrowheads="1"/>
          </p:cNvSpPr>
          <p:nvPr/>
        </p:nvSpPr>
        <p:spPr bwMode="auto">
          <a:xfrm>
            <a:off x="5153917" y="4654252"/>
            <a:ext cx="14287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8" grpId="0" animBg="1"/>
      <p:bldP spid="211979" grpId="0" animBg="1"/>
      <p:bldP spid="211980" grpId="0" animBg="1"/>
      <p:bldP spid="211981" grpId="0" animBg="1"/>
      <p:bldP spid="211982" grpId="0" animBg="1"/>
      <p:bldP spid="211983" grpId="0" animBg="1"/>
      <p:bldP spid="211984" grpId="0" animBg="1"/>
      <p:bldP spid="211985" grpId="0" animBg="1"/>
      <p:bldP spid="211986" grpId="0" animBg="1"/>
      <p:bldP spid="211987" grpId="0" animBg="1"/>
      <p:bldP spid="21198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Update the Data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6" y="908050"/>
            <a:ext cx="8713788" cy="3097213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altLang="ja-JP" sz="2400" dirty="0" smtClean="0"/>
              <a:t>We extract the leftmost event from </a:t>
            </a:r>
            <a:r>
              <a:rPr lang="en-US" altLang="ja-JP" sz="2400" b="1" dirty="0" smtClean="0">
                <a:solidFill>
                  <a:schemeClr val="accent2"/>
                </a:solidFill>
                <a:ea typeface="ＭＳ Ｐゴシック" charset="-128"/>
              </a:rPr>
              <a:t>H</a:t>
            </a:r>
            <a:r>
              <a:rPr lang="en-US" altLang="ja-JP" sz="2400" dirty="0" smtClean="0"/>
              <a:t>, and move </a:t>
            </a:r>
            <a:r>
              <a:rPr lang="en-US" altLang="ja-JP" sz="2400" b="1" dirty="0" smtClean="0">
                <a:solidFill>
                  <a:schemeClr val="accent2"/>
                </a:solidFill>
                <a:ea typeface="ＭＳ Ｐゴシック" charset="-128"/>
              </a:rPr>
              <a:t>L</a:t>
            </a:r>
            <a:r>
              <a:rPr lang="en-US" altLang="ja-JP" sz="2400" dirty="0" smtClean="0"/>
              <a:t> to its x-coordinate</a:t>
            </a:r>
            <a:endParaRPr lang="en-US" altLang="ja-JP" sz="2400" dirty="0"/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 </a:t>
            </a:r>
            <a:r>
              <a:rPr lang="en-US" altLang="ja-JP" sz="2400" dirty="0" smtClean="0"/>
              <a:t>Between an event and the next event, there is no change of the sets, and no cross point comes</a:t>
            </a:r>
          </a:p>
          <a:p>
            <a:pPr eaLnBrk="1" hangingPunct="1">
              <a:buNone/>
              <a:defRPr/>
            </a:pPr>
            <a:endParaRPr lang="en-US" altLang="ja-JP" sz="1600" dirty="0" smtClean="0"/>
          </a:p>
          <a:p>
            <a:pPr eaLnBrk="1" hangingPunct="1">
              <a:buNone/>
              <a:defRPr/>
            </a:pPr>
            <a:r>
              <a:rPr lang="en-US" altLang="ja-JP" sz="2400" dirty="0" smtClean="0"/>
              <a:t>When the extract event is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(c)</a:t>
            </a:r>
            <a:r>
              <a:rPr lang="en-US" altLang="ja-JP" sz="2400" dirty="0" smtClean="0"/>
              <a:t> cross point: output it, swap order </a:t>
            </a:r>
            <a:r>
              <a:rPr lang="en-US" altLang="ja-JP" sz="2400" dirty="0"/>
              <a:t>in </a:t>
            </a:r>
            <a:r>
              <a:rPr lang="en-US" altLang="ja-JP" sz="2400" b="1" dirty="0">
                <a:solidFill>
                  <a:schemeClr val="accent2"/>
                </a:solidFill>
                <a:ea typeface="ＭＳ Ｐゴシック" charset="-128"/>
              </a:rPr>
              <a:t>R</a:t>
            </a:r>
            <a:r>
              <a:rPr lang="en-US" altLang="ja-JP" sz="2400" dirty="0" smtClean="0"/>
              <a:t> of the crossing segments</a:t>
            </a:r>
            <a:endParaRPr lang="en-US" altLang="ja-JP" sz="2400" b="1" dirty="0" smtClean="0">
              <a:solidFill>
                <a:schemeClr val="accent2"/>
              </a:solidFill>
              <a:ea typeface="ＭＳ Ｐゴシック" charset="-128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(b)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right end: delete the segment from </a:t>
            </a:r>
            <a:r>
              <a:rPr lang="en-US" altLang="ja-JP" sz="2400" b="1" dirty="0">
                <a:solidFill>
                  <a:schemeClr val="accent2"/>
                </a:solidFill>
                <a:ea typeface="ＭＳ Ｐゴシック" charset="-128"/>
              </a:rPr>
              <a:t>R</a:t>
            </a:r>
            <a:endParaRPr lang="ja-JP" altLang="en-US" sz="2400" dirty="0" smtClean="0"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(a)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left end: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insert the segment to </a:t>
            </a:r>
            <a:r>
              <a:rPr lang="en-US" altLang="ja-JP" sz="2400" b="1" dirty="0" smtClean="0">
                <a:solidFill>
                  <a:schemeClr val="accent2"/>
                </a:solidFill>
                <a:ea typeface="ＭＳ Ｐゴシック" charset="-128"/>
              </a:rPr>
              <a:t>R</a:t>
            </a:r>
            <a:endParaRPr lang="ja-JP" altLang="en-US" sz="2400" dirty="0" smtClean="0"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>
                <a:sym typeface="Wingdings" pitchFamily="2" charset="2"/>
              </a:rPr>
              <a:t>For each, if newly neighboring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>
                <a:sym typeface="Wingdings" pitchFamily="2" charset="2"/>
              </a:rPr>
              <a:t> segments cross in right, insert to </a:t>
            </a:r>
            <a:r>
              <a:rPr lang="en-US" altLang="ja-JP" sz="2400" b="1" dirty="0">
                <a:solidFill>
                  <a:schemeClr val="accent2"/>
                </a:solidFill>
                <a:ea typeface="ＭＳ Ｐゴシック" charset="-128"/>
              </a:rPr>
              <a:t>H</a:t>
            </a: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>
              <a:sym typeface="Wingdings" pitchFamily="2" charset="2"/>
            </a:endParaRP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6661150" y="5589588"/>
            <a:ext cx="22320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 flipH="1">
            <a:off x="6589713" y="4581525"/>
            <a:ext cx="1584325" cy="1871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4860925" y="5084763"/>
            <a:ext cx="26638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V="1">
            <a:off x="4932363" y="4724400"/>
            <a:ext cx="208915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4573588" y="4581525"/>
            <a:ext cx="252095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V="1">
            <a:off x="4213225" y="5589588"/>
            <a:ext cx="1223963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4026" name="Line 10"/>
          <p:cNvSpPr>
            <a:spLocks noChangeShapeType="1"/>
          </p:cNvSpPr>
          <p:nvPr/>
        </p:nvSpPr>
        <p:spPr bwMode="auto">
          <a:xfrm>
            <a:off x="5221288" y="4149725"/>
            <a:ext cx="0" cy="24479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4027" name="Oval 11"/>
          <p:cNvSpPr>
            <a:spLocks noChangeArrowheads="1"/>
          </p:cNvSpPr>
          <p:nvPr/>
        </p:nvSpPr>
        <p:spPr bwMode="auto">
          <a:xfrm>
            <a:off x="6518275" y="6381750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4028" name="Oval 12"/>
          <p:cNvSpPr>
            <a:spLocks noChangeArrowheads="1"/>
          </p:cNvSpPr>
          <p:nvPr/>
        </p:nvSpPr>
        <p:spPr bwMode="auto">
          <a:xfrm>
            <a:off x="6589713" y="5516563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4029" name="Oval 13"/>
          <p:cNvSpPr>
            <a:spLocks noChangeArrowheads="1"/>
          </p:cNvSpPr>
          <p:nvPr/>
        </p:nvSpPr>
        <p:spPr bwMode="auto">
          <a:xfrm>
            <a:off x="6951663" y="4652963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4030" name="Oval 14"/>
          <p:cNvSpPr>
            <a:spLocks noChangeArrowheads="1"/>
          </p:cNvSpPr>
          <p:nvPr/>
        </p:nvSpPr>
        <p:spPr bwMode="auto">
          <a:xfrm>
            <a:off x="5365750" y="5518150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4032" name="Oval 16"/>
          <p:cNvSpPr>
            <a:spLocks noChangeArrowheads="1"/>
          </p:cNvSpPr>
          <p:nvPr/>
        </p:nvSpPr>
        <p:spPr bwMode="auto">
          <a:xfrm>
            <a:off x="7021513" y="5014913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4033" name="Oval 17"/>
          <p:cNvSpPr>
            <a:spLocks noChangeArrowheads="1"/>
          </p:cNvSpPr>
          <p:nvPr/>
        </p:nvSpPr>
        <p:spPr bwMode="auto">
          <a:xfrm>
            <a:off x="5149850" y="6021388"/>
            <a:ext cx="14287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4034" name="Oval 18"/>
          <p:cNvSpPr>
            <a:spLocks noChangeArrowheads="1"/>
          </p:cNvSpPr>
          <p:nvPr/>
        </p:nvSpPr>
        <p:spPr bwMode="auto">
          <a:xfrm>
            <a:off x="5151438" y="5662613"/>
            <a:ext cx="14287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4035" name="Oval 19"/>
          <p:cNvSpPr>
            <a:spLocks noChangeArrowheads="1"/>
          </p:cNvSpPr>
          <p:nvPr/>
        </p:nvSpPr>
        <p:spPr bwMode="auto">
          <a:xfrm>
            <a:off x="5153025" y="5157788"/>
            <a:ext cx="14287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4036" name="Oval 20"/>
          <p:cNvSpPr>
            <a:spLocks noChangeArrowheads="1"/>
          </p:cNvSpPr>
          <p:nvPr/>
        </p:nvSpPr>
        <p:spPr bwMode="auto">
          <a:xfrm>
            <a:off x="5154613" y="4654550"/>
            <a:ext cx="14287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4037" name="Line 21"/>
          <p:cNvSpPr>
            <a:spLocks noChangeShapeType="1"/>
          </p:cNvSpPr>
          <p:nvPr/>
        </p:nvSpPr>
        <p:spPr bwMode="auto">
          <a:xfrm>
            <a:off x="5437188" y="4149725"/>
            <a:ext cx="0" cy="24479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4038" name="Oval 22"/>
          <p:cNvSpPr>
            <a:spLocks noChangeArrowheads="1"/>
          </p:cNvSpPr>
          <p:nvPr/>
        </p:nvSpPr>
        <p:spPr bwMode="auto">
          <a:xfrm>
            <a:off x="5367338" y="5878513"/>
            <a:ext cx="14287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4039" name="Oval 23"/>
          <p:cNvSpPr>
            <a:spLocks noChangeArrowheads="1"/>
          </p:cNvSpPr>
          <p:nvPr/>
        </p:nvSpPr>
        <p:spPr bwMode="auto">
          <a:xfrm>
            <a:off x="5365750" y="5516563"/>
            <a:ext cx="14287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4040" name="Oval 24"/>
          <p:cNvSpPr>
            <a:spLocks noChangeArrowheads="1"/>
          </p:cNvSpPr>
          <p:nvPr/>
        </p:nvSpPr>
        <p:spPr bwMode="auto">
          <a:xfrm>
            <a:off x="5364163" y="5302250"/>
            <a:ext cx="14287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4041" name="Oval 25"/>
          <p:cNvSpPr>
            <a:spLocks noChangeArrowheads="1"/>
          </p:cNvSpPr>
          <p:nvPr/>
        </p:nvSpPr>
        <p:spPr bwMode="auto">
          <a:xfrm>
            <a:off x="5362575" y="4725988"/>
            <a:ext cx="14287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4042" name="Oval 26"/>
          <p:cNvSpPr>
            <a:spLocks noChangeArrowheads="1"/>
          </p:cNvSpPr>
          <p:nvPr/>
        </p:nvSpPr>
        <p:spPr bwMode="auto">
          <a:xfrm>
            <a:off x="5795963" y="5516563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4043" name="Line 27"/>
          <p:cNvSpPr>
            <a:spLocks noChangeShapeType="1"/>
          </p:cNvSpPr>
          <p:nvPr/>
        </p:nvSpPr>
        <p:spPr bwMode="auto">
          <a:xfrm>
            <a:off x="5867400" y="4149725"/>
            <a:ext cx="0" cy="24479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4044" name="Oval 28"/>
          <p:cNvSpPr>
            <a:spLocks noChangeArrowheads="1"/>
          </p:cNvSpPr>
          <p:nvPr/>
        </p:nvSpPr>
        <p:spPr bwMode="auto">
          <a:xfrm>
            <a:off x="5797550" y="4797425"/>
            <a:ext cx="14287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4045" name="Oval 29"/>
          <p:cNvSpPr>
            <a:spLocks noChangeArrowheads="1"/>
          </p:cNvSpPr>
          <p:nvPr/>
        </p:nvSpPr>
        <p:spPr bwMode="auto">
          <a:xfrm>
            <a:off x="5795963" y="5518150"/>
            <a:ext cx="14287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4046" name="Oval 30"/>
          <p:cNvSpPr>
            <a:spLocks noChangeArrowheads="1"/>
          </p:cNvSpPr>
          <p:nvPr/>
        </p:nvSpPr>
        <p:spPr bwMode="auto">
          <a:xfrm>
            <a:off x="6805613" y="6022975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4047" name="Oval 31"/>
          <p:cNvSpPr>
            <a:spLocks noChangeArrowheads="1"/>
          </p:cNvSpPr>
          <p:nvPr/>
        </p:nvSpPr>
        <p:spPr bwMode="auto">
          <a:xfrm>
            <a:off x="6588125" y="4941888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4048" name="Line 32"/>
          <p:cNvSpPr>
            <a:spLocks noChangeShapeType="1"/>
          </p:cNvSpPr>
          <p:nvPr/>
        </p:nvSpPr>
        <p:spPr bwMode="auto">
          <a:xfrm>
            <a:off x="6588125" y="4149725"/>
            <a:ext cx="0" cy="24479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4049" name="Oval 33"/>
          <p:cNvSpPr>
            <a:spLocks noChangeArrowheads="1"/>
          </p:cNvSpPr>
          <p:nvPr/>
        </p:nvSpPr>
        <p:spPr bwMode="auto">
          <a:xfrm>
            <a:off x="6516688" y="5878513"/>
            <a:ext cx="14287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4050" name="Oval 34"/>
          <p:cNvSpPr>
            <a:spLocks noChangeArrowheads="1"/>
          </p:cNvSpPr>
          <p:nvPr/>
        </p:nvSpPr>
        <p:spPr bwMode="auto">
          <a:xfrm>
            <a:off x="6516688" y="5013325"/>
            <a:ext cx="14287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4051" name="Oval 35"/>
          <p:cNvSpPr>
            <a:spLocks noChangeArrowheads="1"/>
          </p:cNvSpPr>
          <p:nvPr/>
        </p:nvSpPr>
        <p:spPr bwMode="auto">
          <a:xfrm>
            <a:off x="6516688" y="4941888"/>
            <a:ext cx="14287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4052" name="Line 36"/>
          <p:cNvSpPr>
            <a:spLocks noChangeShapeType="1"/>
          </p:cNvSpPr>
          <p:nvPr/>
        </p:nvSpPr>
        <p:spPr bwMode="auto">
          <a:xfrm>
            <a:off x="6659563" y="4149725"/>
            <a:ext cx="0" cy="24479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4053" name="Oval 37"/>
          <p:cNvSpPr>
            <a:spLocks noChangeArrowheads="1"/>
          </p:cNvSpPr>
          <p:nvPr/>
        </p:nvSpPr>
        <p:spPr bwMode="auto">
          <a:xfrm>
            <a:off x="6588125" y="5516563"/>
            <a:ext cx="142875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4054" name="Line 38"/>
          <p:cNvSpPr>
            <a:spLocks noChangeShapeType="1"/>
          </p:cNvSpPr>
          <p:nvPr/>
        </p:nvSpPr>
        <p:spPr bwMode="auto">
          <a:xfrm>
            <a:off x="6877050" y="4149725"/>
            <a:ext cx="0" cy="24479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4055" name="Oval 39"/>
          <p:cNvSpPr>
            <a:spLocks noChangeArrowheads="1"/>
          </p:cNvSpPr>
          <p:nvPr/>
        </p:nvSpPr>
        <p:spPr bwMode="auto">
          <a:xfrm>
            <a:off x="7092950" y="5662613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4056" name="Oval 40"/>
          <p:cNvSpPr>
            <a:spLocks noChangeArrowheads="1"/>
          </p:cNvSpPr>
          <p:nvPr/>
        </p:nvSpPr>
        <p:spPr bwMode="auto">
          <a:xfrm>
            <a:off x="8027988" y="4581525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4057" name="Oval 41"/>
          <p:cNvSpPr>
            <a:spLocks noChangeArrowheads="1"/>
          </p:cNvSpPr>
          <p:nvPr/>
        </p:nvSpPr>
        <p:spPr bwMode="auto">
          <a:xfrm>
            <a:off x="8821738" y="6308725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4058" name="Text Box 42"/>
          <p:cNvSpPr txBox="1">
            <a:spLocks noChangeArrowheads="1"/>
          </p:cNvSpPr>
          <p:nvPr/>
        </p:nvSpPr>
        <p:spPr bwMode="auto">
          <a:xfrm>
            <a:off x="217040" y="5334014"/>
            <a:ext cx="4445448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400" dirty="0" smtClean="0">
                <a:ea typeface="ＭＳ Ｐゴシック" charset="-128"/>
              </a:rPr>
              <a:t>An operation takes </a:t>
            </a:r>
            <a:r>
              <a:rPr lang="en-US" altLang="ja-JP" sz="2400" b="1" dirty="0" smtClean="0">
                <a:solidFill>
                  <a:schemeClr val="accent2"/>
                </a:solidFill>
                <a:ea typeface="ＭＳ Ｐゴシック" charset="-128"/>
              </a:rPr>
              <a:t>O (log </a:t>
            </a:r>
            <a:r>
              <a:rPr lang="en-US" altLang="ja-JP" sz="2400" b="1" dirty="0">
                <a:solidFill>
                  <a:schemeClr val="accent2"/>
                </a:solidFill>
                <a:ea typeface="ＭＳ Ｐゴシック" charset="-128"/>
              </a:rPr>
              <a:t>n)</a:t>
            </a:r>
            <a:r>
              <a:rPr lang="en-US" altLang="ja-JP" sz="2400" dirty="0">
                <a:ea typeface="ＭＳ Ｐゴシック" charset="-128"/>
              </a:rPr>
              <a:t> </a:t>
            </a:r>
            <a:r>
              <a:rPr lang="en-US" altLang="ja-JP" sz="2400" dirty="0" smtClean="0">
                <a:ea typeface="ＭＳ Ｐゴシック" charset="-128"/>
              </a:rPr>
              <a:t>time,</a:t>
            </a:r>
          </a:p>
          <a:p>
            <a:pPr>
              <a:defRPr/>
            </a:pPr>
            <a:r>
              <a:rPr lang="en-US" altLang="ja-JP" sz="2400" dirty="0" smtClean="0">
                <a:ea typeface="ＭＳ Ｐゴシック" charset="-128"/>
              </a:rPr>
              <a:t>thus</a:t>
            </a:r>
            <a:r>
              <a:rPr lang="ja-JP" altLang="en-US" sz="2400" dirty="0" smtClean="0">
                <a:ea typeface="ＭＳ Ｐゴシック" charset="-128"/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  <a:ea typeface="ＭＳ Ｐゴシック" charset="-128"/>
              </a:rPr>
              <a:t>O((</a:t>
            </a:r>
            <a:r>
              <a:rPr lang="en-US" altLang="ja-JP" sz="2400" b="1" dirty="0" err="1">
                <a:solidFill>
                  <a:schemeClr val="accent2"/>
                </a:solidFill>
                <a:ea typeface="ＭＳ Ｐゴシック" charset="-128"/>
              </a:rPr>
              <a:t>n+K</a:t>
            </a:r>
            <a:r>
              <a:rPr lang="en-US" altLang="ja-JP" sz="2400" b="1" dirty="0">
                <a:solidFill>
                  <a:schemeClr val="accent2"/>
                </a:solidFill>
                <a:ea typeface="ＭＳ Ｐゴシック" charset="-128"/>
              </a:rPr>
              <a:t>)</a:t>
            </a:r>
            <a:r>
              <a:rPr lang="en-US" altLang="ja-JP" sz="2400" b="1" dirty="0" err="1">
                <a:solidFill>
                  <a:schemeClr val="accent2"/>
                </a:solidFill>
                <a:ea typeface="ＭＳ Ｐゴシック" charset="-128"/>
              </a:rPr>
              <a:t>logn</a:t>
            </a:r>
            <a:r>
              <a:rPr lang="en-US" altLang="ja-JP" sz="2400" b="1" dirty="0">
                <a:solidFill>
                  <a:schemeClr val="accent2"/>
                </a:solidFill>
                <a:ea typeface="ＭＳ Ｐゴシック" charset="-128"/>
              </a:rPr>
              <a:t>)</a:t>
            </a:r>
            <a:r>
              <a:rPr lang="en-US" altLang="ja-JP" sz="2400" dirty="0">
                <a:ea typeface="ＭＳ Ｐゴシック" charset="-128"/>
              </a:rPr>
              <a:t> </a:t>
            </a:r>
            <a:r>
              <a:rPr lang="en-US" altLang="ja-JP" sz="2400" dirty="0" smtClean="0">
                <a:ea typeface="ＭＳ Ｐゴシック" charset="-128"/>
              </a:rPr>
              <a:t>time in total</a:t>
            </a:r>
            <a:endParaRPr lang="ja-JP" altLang="en-US" sz="2400" dirty="0">
              <a:ea typeface="ＭＳ Ｐゴシック" charset="-128"/>
            </a:endParaRPr>
          </a:p>
        </p:txBody>
      </p:sp>
      <p:sp>
        <p:nvSpPr>
          <p:cNvPr id="214059" name="AutoShape 43"/>
          <p:cNvSpPr>
            <a:spLocks noChangeArrowheads="1"/>
          </p:cNvSpPr>
          <p:nvPr/>
        </p:nvSpPr>
        <p:spPr bwMode="auto">
          <a:xfrm>
            <a:off x="1371599" y="6302914"/>
            <a:ext cx="2085976" cy="397669"/>
          </a:xfrm>
          <a:prstGeom prst="wedgeRectCallout">
            <a:avLst>
              <a:gd name="adj1" fmla="val -29186"/>
              <a:gd name="adj2" fmla="val -10571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0"/>
          <a:lstStyle/>
          <a:p>
            <a:pPr algn="ctr"/>
            <a:r>
              <a:rPr lang="en-US" altLang="ja-JP" sz="2400" dirty="0" smtClean="0"/>
              <a:t>#cross points</a:t>
            </a:r>
            <a:endParaRPr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26" grpId="0" animBg="1"/>
      <p:bldP spid="214027" grpId="0" animBg="1"/>
      <p:bldP spid="214028" grpId="0" animBg="1"/>
      <p:bldP spid="214029" grpId="0" animBg="1"/>
      <p:bldP spid="214030" grpId="0" animBg="1"/>
      <p:bldP spid="214032" grpId="0" animBg="1"/>
      <p:bldP spid="214033" grpId="0" animBg="1"/>
      <p:bldP spid="214034" grpId="0" animBg="1"/>
      <p:bldP spid="214035" grpId="0" animBg="1"/>
      <p:bldP spid="214036" grpId="0" animBg="1"/>
      <p:bldP spid="214037" grpId="0" animBg="1"/>
      <p:bldP spid="214038" grpId="0" animBg="1"/>
      <p:bldP spid="214039" grpId="0" animBg="1"/>
      <p:bldP spid="214040" grpId="0" animBg="1"/>
      <p:bldP spid="214041" grpId="0" animBg="1"/>
      <p:bldP spid="214042" grpId="0" animBg="1"/>
      <p:bldP spid="214043" grpId="0" animBg="1"/>
      <p:bldP spid="214044" grpId="0" animBg="1"/>
      <p:bldP spid="214045" grpId="0" animBg="1"/>
      <p:bldP spid="214046" grpId="0" animBg="1"/>
      <p:bldP spid="214047" grpId="0" animBg="1"/>
      <p:bldP spid="214048" grpId="0" animBg="1"/>
      <p:bldP spid="214049" grpId="0" animBg="1"/>
      <p:bldP spid="214050" grpId="0" animBg="1"/>
      <p:bldP spid="214051" grpId="0" animBg="1"/>
      <p:bldP spid="214052" grpId="0" animBg="1"/>
      <p:bldP spid="214053" grpId="0" animBg="1"/>
      <p:bldP spid="214054" grpId="0" animBg="1"/>
      <p:bldP spid="214055" grpId="0" animBg="1"/>
      <p:bldP spid="214056" grpId="0" animBg="1"/>
      <p:bldP spid="214057" grpId="0" animBg="1"/>
      <p:bldP spid="214058" grpId="0" animBg="1"/>
      <p:bldP spid="21405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8002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Convex Hull</a:t>
            </a:r>
            <a:endParaRPr lang="ja-JP" alt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1850" y="2843213"/>
            <a:ext cx="7772400" cy="33940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Jarvis’s March</a:t>
            </a:r>
            <a:endParaRPr lang="ja-JP" altLang="en-US" dirty="0" smtClean="0"/>
          </a:p>
          <a:p>
            <a:pPr eaLnBrk="1" hangingPunct="1"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Graham Scan</a:t>
            </a:r>
            <a:endParaRPr lang="ja-JP" altLang="en-US" dirty="0" smtClean="0"/>
          </a:p>
          <a:p>
            <a:pPr eaLnBrk="1" hangingPunct="1"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Merge Hull</a:t>
            </a:r>
            <a:endParaRPr lang="ja-JP" altLang="en-US" dirty="0" smtClean="0"/>
          </a:p>
          <a:p>
            <a:pPr eaLnBrk="1" hangingPunct="1"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Quick Hull</a:t>
            </a:r>
            <a:endParaRPr lang="ja-JP" altLang="en-US" dirty="0" smtClean="0"/>
          </a:p>
          <a:p>
            <a:pPr eaLnBrk="1" hangingPunct="1">
              <a:buFontTx/>
              <a:buNone/>
              <a:defRPr/>
            </a:pP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ユーザー定義 2">
      <a:majorFont>
        <a:latin typeface="Verdana"/>
        <a:ea typeface="Verdana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30874</TotalTime>
  <Words>1888</Words>
  <Application>Microsoft Office PowerPoint</Application>
  <PresentationFormat>画面に合わせる (4:3)</PresentationFormat>
  <Paragraphs>307</Paragraphs>
  <Slides>32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32</vt:i4>
      </vt:variant>
    </vt:vector>
  </HeadingPairs>
  <TitlesOfParts>
    <vt:vector size="37" baseType="lpstr">
      <vt:lpstr>ＭＳ Ｐゴシック</vt:lpstr>
      <vt:lpstr>Times New Roman</vt:lpstr>
      <vt:lpstr>Verdana</vt:lpstr>
      <vt:lpstr>Wingdings</vt:lpstr>
      <vt:lpstr>標準デザイン</vt:lpstr>
      <vt:lpstr>Computational Geometry</vt:lpstr>
      <vt:lpstr>Line Crossing</vt:lpstr>
      <vt:lpstr>Computational Geometry</vt:lpstr>
      <vt:lpstr>Line Crossing Check</vt:lpstr>
      <vt:lpstr>Line Segment Crossing Enumeration</vt:lpstr>
      <vt:lpstr>Reducing Element Distinctness</vt:lpstr>
      <vt:lpstr>Sweep Method</vt:lpstr>
      <vt:lpstr>Update the Data</vt:lpstr>
      <vt:lpstr>Convex Hull</vt:lpstr>
      <vt:lpstr>Convex Hull Problem</vt:lpstr>
      <vt:lpstr>Difficulty</vt:lpstr>
      <vt:lpstr>Jarvis’s March</vt:lpstr>
      <vt:lpstr>Graham Scan</vt:lpstr>
      <vt:lpstr>Relation to Sorting</vt:lpstr>
      <vt:lpstr>Divide and Conquer</vt:lpstr>
      <vt:lpstr>Time Complexity</vt:lpstr>
      <vt:lpstr>Merge Hull</vt:lpstr>
      <vt:lpstr>Finding Tangent Lines</vt:lpstr>
      <vt:lpstr>Quick Hull</vt:lpstr>
      <vt:lpstr>In Higher Dimensions</vt:lpstr>
      <vt:lpstr>Voronoi Diagram</vt:lpstr>
      <vt:lpstr>Voronoi Diagram</vt:lpstr>
      <vt:lpstr>Making Voronoi Diagram</vt:lpstr>
      <vt:lpstr>Point Addition</vt:lpstr>
      <vt:lpstr>Crossing Bisectors</vt:lpstr>
      <vt:lpstr>Complexity Analysis</vt:lpstr>
      <vt:lpstr>Divide and Conquer</vt:lpstr>
      <vt:lpstr>Divide and Conquer</vt:lpstr>
      <vt:lpstr>Divide and Conquer</vt:lpstr>
      <vt:lpstr>Complexity Analysis</vt:lpstr>
      <vt:lpstr>In Higher Dimensions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uno</cp:lastModifiedBy>
  <cp:revision>2119</cp:revision>
  <dcterms:created xsi:type="dcterms:W3CDTF">1601-01-01T00:00:00Z</dcterms:created>
  <dcterms:modified xsi:type="dcterms:W3CDTF">2015-02-02T09:22:34Z</dcterms:modified>
</cp:coreProperties>
</file>