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8" r:id="rId2"/>
    <p:sldId id="257" r:id="rId3"/>
    <p:sldId id="421" r:id="rId4"/>
    <p:sldId id="392" r:id="rId5"/>
    <p:sldId id="393" r:id="rId6"/>
    <p:sldId id="411" r:id="rId7"/>
    <p:sldId id="412" r:id="rId8"/>
    <p:sldId id="413" r:id="rId9"/>
    <p:sldId id="414" r:id="rId10"/>
    <p:sldId id="415" r:id="rId11"/>
    <p:sldId id="420" r:id="rId12"/>
    <p:sldId id="416" r:id="rId13"/>
    <p:sldId id="417" r:id="rId14"/>
    <p:sldId id="418" r:id="rId15"/>
    <p:sldId id="419" r:id="rId16"/>
    <p:sldId id="422" r:id="rId17"/>
    <p:sldId id="394" r:id="rId18"/>
    <p:sldId id="383" r:id="rId19"/>
    <p:sldId id="395" r:id="rId20"/>
    <p:sldId id="396" r:id="rId21"/>
    <p:sldId id="397" r:id="rId22"/>
    <p:sldId id="398" r:id="rId23"/>
    <p:sldId id="399" r:id="rId24"/>
    <p:sldId id="400" r:id="rId25"/>
    <p:sldId id="402" r:id="rId26"/>
    <p:sldId id="404" r:id="rId27"/>
    <p:sldId id="401" r:id="rId28"/>
    <p:sldId id="403" r:id="rId29"/>
    <p:sldId id="409" r:id="rId30"/>
    <p:sldId id="405" r:id="rId31"/>
    <p:sldId id="406" r:id="rId32"/>
    <p:sldId id="407" r:id="rId33"/>
    <p:sldId id="410" r:id="rId34"/>
    <p:sldId id="430" r:id="rId35"/>
    <p:sldId id="424" r:id="rId36"/>
    <p:sldId id="423" r:id="rId37"/>
    <p:sldId id="425" r:id="rId38"/>
    <p:sldId id="426" r:id="rId39"/>
    <p:sldId id="427" r:id="rId40"/>
    <p:sldId id="429" r:id="rId41"/>
    <p:sldId id="431" r:id="rId42"/>
    <p:sldId id="432" r:id="rId43"/>
    <p:sldId id="433" r:id="rId44"/>
    <p:sldId id="434" r:id="rId45"/>
    <p:sldId id="435" r:id="rId46"/>
    <p:sldId id="436" r:id="rId47"/>
    <p:sldId id="437" r:id="rId48"/>
    <p:sldId id="438" r:id="rId49"/>
    <p:sldId id="439" r:id="rId50"/>
    <p:sldId id="428" r:id="rId51"/>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9900"/>
    <a:srgbClr val="00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17" autoAdjust="0"/>
    <p:restoredTop sz="94600" autoAdjust="0"/>
  </p:normalViewPr>
  <p:slideViewPr>
    <p:cSldViewPr>
      <p:cViewPr varScale="1">
        <p:scale>
          <a:sx n="65" d="100"/>
          <a:sy n="65" d="100"/>
        </p:scale>
        <p:origin x="-11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9BA0593-307B-4D56-AE95-3D067363A648}" type="slidenum">
              <a:rPr lang="ja-JP" altLang="en-US"/>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A39A82C-74BA-40F9-B2EF-4612CDD81BB5}" type="slidenum">
              <a:rPr lang="ja-JP" altLang="en-US"/>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F1D8A5-2445-418C-9D29-08138321B00E}" type="slidenum">
              <a:rPr lang="ja-JP" altLang="en-US"/>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1F84ED5-9AD0-42A8-95BD-A9D823A7626A}" type="slidenum">
              <a:rPr lang="ja-JP" altLang="en-US"/>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25D7C30-2240-424B-AD90-ED3100070417}" type="slidenum">
              <a:rPr lang="ja-JP" altLang="en-US"/>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9B1ECF7-D8C3-4989-A6AB-23EE7E685144}" type="slidenum">
              <a:rPr lang="ja-JP" altLang="en-US"/>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81D61404-D28D-4B11-964D-C057AB198E82}" type="slidenum">
              <a:rPr lang="ja-JP" altLang="en-US"/>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86F950D-F641-42E4-8947-9BABBB02B9C4}" type="slidenum">
              <a:rPr lang="ja-JP" altLang="en-US"/>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B7AE1F2-9B9B-428B-8E83-8118B1C2F5CC}" type="slidenum">
              <a:rPr lang="ja-JP" altLang="en-US"/>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B9D72C8-D5FE-4935-978E-0EC582F00D37}" type="slidenum">
              <a:rPr lang="ja-JP" altLang="en-US"/>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274EF29-A288-4780-A08C-E25FBEC800B5}" type="slidenum">
              <a:rPr lang="ja-JP" altLang="en-US"/>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smtClean="0"/>
            </a:lvl1pPr>
          </a:lstStyle>
          <a:p>
            <a:pPr>
              <a:defRPr/>
            </a:pPr>
            <a:fld id="{A2EF3FDB-87FA-4722-930E-A61191AE45C8}"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692150"/>
            <a:ext cx="9144000" cy="18002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mtClean="0">
                <a:solidFill>
                  <a:schemeClr val="bg1"/>
                </a:solidFill>
                <a:effectLst>
                  <a:outerShdw blurRad="38100" dist="38100" dir="2700000" algn="tl">
                    <a:srgbClr val="000000"/>
                  </a:outerShdw>
                </a:effectLst>
              </a:rPr>
              <a:t>文字列アルゴリズム</a:t>
            </a:r>
          </a:p>
        </p:txBody>
      </p:sp>
      <p:sp>
        <p:nvSpPr>
          <p:cNvPr id="7171" name="Rectangle 3"/>
          <p:cNvSpPr>
            <a:spLocks noGrp="1" noChangeArrowheads="1"/>
          </p:cNvSpPr>
          <p:nvPr>
            <p:ph type="body" idx="1"/>
          </p:nvPr>
        </p:nvSpPr>
        <p:spPr>
          <a:xfrm>
            <a:off x="831850" y="2843213"/>
            <a:ext cx="7772400" cy="3394075"/>
          </a:xfrm>
        </p:spPr>
        <p:txBody>
          <a:bodyPr/>
          <a:lstStyle/>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文字列マッチング</a:t>
            </a:r>
          </a:p>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キーワード検索と </a:t>
            </a:r>
            <a:r>
              <a:rPr lang="en-US" altLang="ja-JP" dirty="0" smtClean="0"/>
              <a:t>suffix array</a:t>
            </a:r>
          </a:p>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あいまい検索</a:t>
            </a:r>
          </a:p>
          <a:p>
            <a:pPr eaLnBrk="1" hangingPunct="1">
              <a:buFontTx/>
              <a:buNone/>
              <a:defRPr/>
            </a:pP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アルゴリズム</a:t>
            </a:r>
          </a:p>
        </p:txBody>
      </p:sp>
      <p:sp>
        <p:nvSpPr>
          <p:cNvPr id="246787" name="Rectangle 3"/>
          <p:cNvSpPr>
            <a:spLocks noGrp="1" noChangeArrowheads="1"/>
          </p:cNvSpPr>
          <p:nvPr>
            <p:ph type="body" idx="1"/>
          </p:nvPr>
        </p:nvSpPr>
        <p:spPr>
          <a:xfrm>
            <a:off x="539750" y="836613"/>
            <a:ext cx="8139113" cy="331152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 </a:t>
            </a:r>
            <a:r>
              <a:rPr lang="en-US" altLang="ja-JP" sz="2400" b="1" dirty="0" smtClean="0">
                <a:solidFill>
                  <a:schemeClr val="accent2"/>
                </a:solidFill>
              </a:rPr>
              <a:t>P </a:t>
            </a:r>
            <a:r>
              <a:rPr lang="ja-JP" altLang="en-US" sz="2400" dirty="0" smtClean="0"/>
              <a:t>の</a:t>
            </a:r>
            <a:r>
              <a:rPr lang="en-US" altLang="ja-JP" sz="2400" b="1" dirty="0" smtClean="0">
                <a:solidFill>
                  <a:schemeClr val="accent2"/>
                </a:solidFill>
              </a:rPr>
              <a:t> </a:t>
            </a:r>
            <a:r>
              <a:rPr lang="en-US" altLang="ja-JP" sz="2400" b="1" dirty="0" err="1" smtClean="0">
                <a:solidFill>
                  <a:schemeClr val="accent2"/>
                </a:solidFill>
              </a:rPr>
              <a:t>i</a:t>
            </a:r>
            <a:r>
              <a:rPr lang="en-US" altLang="ja-JP" sz="2400" dirty="0" smtClean="0"/>
              <a:t> </a:t>
            </a:r>
            <a:r>
              <a:rPr lang="ja-JP" altLang="en-US" sz="2400" dirty="0" smtClean="0"/>
              <a:t>文字目が一致しなかったとき、次に </a:t>
            </a:r>
            <a:r>
              <a:rPr lang="en-US" altLang="ja-JP" sz="2400" b="1" dirty="0" smtClean="0">
                <a:solidFill>
                  <a:schemeClr val="accent2"/>
                </a:solidFill>
              </a:rPr>
              <a:t>P</a:t>
            </a:r>
            <a:r>
              <a:rPr lang="en-US" altLang="ja-JP" sz="2400" dirty="0" smtClean="0"/>
              <a:t> </a:t>
            </a:r>
            <a:r>
              <a:rPr lang="ja-JP" altLang="en-US" sz="2400" dirty="0" smtClean="0"/>
              <a:t>の何文字目から比較をやり直せばよいかを示す、テーブルがあれば、文字列マッチングは簡単</a:t>
            </a:r>
          </a:p>
          <a:p>
            <a:pPr eaLnBrk="1" hangingPunct="1">
              <a:buFontTx/>
              <a:buNone/>
              <a:defRPr/>
            </a:pPr>
            <a:endParaRPr lang="ja-JP" altLang="en-US" sz="8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chemeClr val="accent2"/>
                </a:solidFill>
              </a:rPr>
              <a:t>j = </a:t>
            </a:r>
            <a:r>
              <a:rPr lang="en-US" altLang="ja-JP" sz="2400" b="1" dirty="0" err="1" smtClean="0">
                <a:solidFill>
                  <a:schemeClr val="accent2"/>
                </a:solidFill>
              </a:rPr>
              <a:t>i</a:t>
            </a:r>
            <a:r>
              <a:rPr lang="en-US" altLang="ja-JP" sz="2400" b="1" dirty="0" smtClean="0">
                <a:solidFill>
                  <a:schemeClr val="accent2"/>
                </a:solidFill>
              </a:rPr>
              <a:t> = 1</a:t>
            </a:r>
            <a:r>
              <a:rPr lang="en-US" altLang="ja-JP" sz="2400" dirty="0" smtClean="0"/>
              <a:t>,</a:t>
            </a:r>
            <a:r>
              <a:rPr lang="en-US" altLang="ja-JP" sz="2400" b="1" dirty="0" smtClean="0">
                <a:solidFill>
                  <a:schemeClr val="accent2"/>
                </a:solidFill>
              </a:rPr>
              <a:t> </a:t>
            </a:r>
            <a:r>
              <a:rPr lang="en-US" altLang="ja-JP" sz="2400" dirty="0" smtClean="0"/>
              <a:t>while </a:t>
            </a:r>
            <a:r>
              <a:rPr lang="en-US" altLang="ja-JP" sz="2400" b="1" dirty="0" err="1" smtClean="0">
                <a:solidFill>
                  <a:schemeClr val="accent2"/>
                </a:solidFill>
              </a:rPr>
              <a:t>i</a:t>
            </a:r>
            <a:r>
              <a:rPr lang="en-US" altLang="ja-JP" sz="2400" b="1" dirty="0" smtClean="0">
                <a:solidFill>
                  <a:schemeClr val="accent2"/>
                </a:solidFill>
              </a:rPr>
              <a:t> &lt;</a:t>
            </a:r>
            <a:r>
              <a:rPr lang="en-US" altLang="ja-JP" sz="2400" dirty="0" smtClean="0"/>
              <a:t> </a:t>
            </a:r>
            <a:r>
              <a:rPr lang="en-US" altLang="ja-JP" sz="2400" b="1" dirty="0" smtClean="0">
                <a:solidFill>
                  <a:schemeClr val="accent2"/>
                </a:solidFill>
              </a:rPr>
              <a:t>|S| </a:t>
            </a:r>
          </a:p>
          <a:p>
            <a:pPr eaLnBrk="1" hangingPunct="1">
              <a:buFontTx/>
              <a:buNone/>
              <a:defRPr/>
            </a:pPr>
            <a:r>
              <a:rPr lang="en-US" altLang="ja-JP" sz="2400" b="1" dirty="0" smtClean="0">
                <a:solidFill>
                  <a:schemeClr val="accent2"/>
                </a:solidFill>
              </a:rPr>
              <a:t>   </a:t>
            </a:r>
            <a:r>
              <a:rPr lang="ja-JP" altLang="en-US"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  </a:t>
            </a:r>
            <a:r>
              <a:rPr lang="en-US" altLang="ja-JP" sz="2400" dirty="0" smtClean="0"/>
              <a:t>if</a:t>
            </a:r>
            <a:r>
              <a:rPr lang="en-US" altLang="ja-JP" sz="2400" b="1" dirty="0" smtClean="0">
                <a:solidFill>
                  <a:schemeClr val="accent2"/>
                </a:solidFill>
              </a:rPr>
              <a:t> j = |P|+1</a:t>
            </a:r>
            <a:r>
              <a:rPr lang="en-US" altLang="ja-JP" sz="2400" dirty="0" smtClean="0"/>
              <a:t> then output </a:t>
            </a:r>
            <a:r>
              <a:rPr lang="en-US" altLang="ja-JP" sz="2400" b="1" dirty="0" smtClean="0">
                <a:solidFill>
                  <a:schemeClr val="accent2"/>
                </a:solidFill>
              </a:rPr>
              <a:t>j </a:t>
            </a:r>
          </a:p>
          <a:p>
            <a:pPr eaLnBrk="1" hangingPunct="1">
              <a:buFontTx/>
              <a:buNone/>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  </a:t>
            </a:r>
            <a:r>
              <a:rPr lang="en-US" altLang="ja-JP" sz="2400" dirty="0" smtClean="0"/>
              <a:t>else if</a:t>
            </a:r>
            <a:r>
              <a:rPr lang="en-US" altLang="ja-JP" sz="2400" b="1" dirty="0" smtClean="0">
                <a:solidFill>
                  <a:schemeClr val="accent2"/>
                </a:solidFill>
              </a:rPr>
              <a:t> S[</a:t>
            </a:r>
            <a:r>
              <a:rPr lang="en-US" altLang="ja-JP" sz="2400" b="1" dirty="0" err="1" smtClean="0">
                <a:solidFill>
                  <a:schemeClr val="accent2"/>
                </a:solidFill>
              </a:rPr>
              <a:t>i</a:t>
            </a:r>
            <a:r>
              <a:rPr lang="en-US" altLang="ja-JP" sz="2400" b="1" dirty="0" smtClean="0">
                <a:solidFill>
                  <a:schemeClr val="accent2"/>
                </a:solidFill>
              </a:rPr>
              <a:t>] = P[j]</a:t>
            </a:r>
            <a:r>
              <a:rPr lang="en-US" altLang="ja-JP" sz="2400" dirty="0" smtClean="0"/>
              <a:t> then</a:t>
            </a:r>
            <a:r>
              <a:rPr lang="en-US" altLang="ja-JP" sz="2400" b="1" dirty="0" smtClean="0">
                <a:solidFill>
                  <a:schemeClr val="accent2"/>
                </a:solidFill>
              </a:rPr>
              <a:t> j = j+1, </a:t>
            </a:r>
            <a:r>
              <a:rPr lang="en-US" altLang="ja-JP" sz="2400" b="1" dirty="0" err="1" smtClean="0">
                <a:solidFill>
                  <a:schemeClr val="accent2"/>
                </a:solidFill>
              </a:rPr>
              <a:t>i</a:t>
            </a:r>
            <a:r>
              <a:rPr lang="en-US" altLang="ja-JP" sz="2400" b="1" dirty="0" smtClean="0">
                <a:solidFill>
                  <a:schemeClr val="accent2"/>
                </a:solidFill>
              </a:rPr>
              <a:t>=i+1</a:t>
            </a:r>
          </a:p>
          <a:p>
            <a:pPr eaLnBrk="1" hangingPunct="1">
              <a:buFontTx/>
              <a:buNone/>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  </a:t>
            </a:r>
            <a:r>
              <a:rPr lang="en-US" altLang="ja-JP" sz="2400" dirty="0" smtClean="0"/>
              <a:t>else if </a:t>
            </a:r>
            <a:r>
              <a:rPr lang="en-US" altLang="ja-JP" sz="2400" b="1" dirty="0" smtClean="0">
                <a:solidFill>
                  <a:schemeClr val="accent2"/>
                </a:solidFill>
              </a:rPr>
              <a:t>j==1</a:t>
            </a:r>
            <a:r>
              <a:rPr lang="en-US" altLang="ja-JP" sz="2400" dirty="0" smtClean="0"/>
              <a:t> then</a:t>
            </a:r>
            <a:r>
              <a:rPr lang="en-US" altLang="ja-JP" sz="2400" b="1" dirty="0" smtClean="0">
                <a:solidFill>
                  <a:schemeClr val="accent2"/>
                </a:solidFill>
              </a:rPr>
              <a:t> </a:t>
            </a:r>
            <a:r>
              <a:rPr lang="en-US" altLang="ja-JP" sz="2400" b="1" dirty="0" err="1" smtClean="0">
                <a:solidFill>
                  <a:schemeClr val="accent2"/>
                </a:solidFill>
              </a:rPr>
              <a:t>i</a:t>
            </a:r>
            <a:r>
              <a:rPr lang="en-US" altLang="ja-JP" sz="2400" b="1" dirty="0" smtClean="0">
                <a:solidFill>
                  <a:schemeClr val="accent2"/>
                </a:solidFill>
              </a:rPr>
              <a:t>=i+1</a:t>
            </a:r>
          </a:p>
          <a:p>
            <a:pPr eaLnBrk="1" hangingPunct="1">
              <a:buFontTx/>
              <a:buNone/>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  </a:t>
            </a:r>
            <a:r>
              <a:rPr lang="en-US" altLang="ja-JP" sz="2400" dirty="0" smtClean="0"/>
              <a:t>else if </a:t>
            </a:r>
            <a:r>
              <a:rPr lang="en-US" altLang="ja-JP" sz="2400" b="1" dirty="0" smtClean="0">
                <a:solidFill>
                  <a:schemeClr val="accent2"/>
                </a:solidFill>
              </a:rPr>
              <a:t>j =TABLE[j] </a:t>
            </a:r>
          </a:p>
          <a:p>
            <a:pPr eaLnBrk="1" hangingPunct="1">
              <a:buFontTx/>
              <a:buNone/>
              <a:defRPr/>
            </a:pPr>
            <a:r>
              <a:rPr lang="en-US" altLang="ja-JP" sz="2400" b="1" dirty="0" smtClean="0">
                <a:solidFill>
                  <a:srgbClr val="FF0000"/>
                </a:solidFill>
                <a:effectLst>
                  <a:outerShdw blurRad="38100" dist="38100" dir="2700000" algn="tl">
                    <a:srgbClr val="C0C0C0"/>
                  </a:outerShdw>
                </a:effectLst>
              </a:rPr>
              <a:t>  </a:t>
            </a:r>
            <a:r>
              <a:rPr lang="en-US" altLang="ja-JP" sz="2400" dirty="0" smtClean="0"/>
              <a:t>end for</a:t>
            </a:r>
            <a:endParaRPr lang="en-US" altLang="ja-JP" sz="2400" b="1" dirty="0" smtClean="0">
              <a:solidFill>
                <a:srgbClr val="FF0000"/>
              </a:solidFill>
              <a:effectLst>
                <a:outerShdw blurRad="38100" dist="38100" dir="2700000" algn="tl">
                  <a:srgbClr val="C0C0C0"/>
                </a:outerShdw>
              </a:effectLst>
            </a:endParaRP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chemeClr val="accent2"/>
                </a:solidFill>
              </a:rPr>
              <a:t>P = </a:t>
            </a:r>
            <a:r>
              <a:rPr lang="en-US" altLang="ja-JP" sz="2400" b="1" dirty="0" smtClean="0">
                <a:solidFill>
                  <a:srgbClr val="FF0000"/>
                </a:solidFill>
              </a:rPr>
              <a:t>ABABAB</a:t>
            </a:r>
            <a:r>
              <a:rPr lang="en-US" altLang="ja-JP" sz="2400" b="1" dirty="0" smtClean="0">
                <a:solidFill>
                  <a:schemeClr val="accent2"/>
                </a:solidFill>
              </a:rPr>
              <a:t>C</a:t>
            </a:r>
          </a:p>
          <a:p>
            <a:pPr eaLnBrk="1" hangingPunct="1">
              <a:buFontTx/>
              <a:buNone/>
              <a:defRPr/>
            </a:pPr>
            <a:r>
              <a:rPr lang="en-US" altLang="ja-JP" sz="2400" b="1" dirty="0" smtClean="0">
                <a:solidFill>
                  <a:schemeClr val="accent2"/>
                </a:solidFill>
              </a:rPr>
              <a:t>1234567</a:t>
            </a:r>
          </a:p>
          <a:p>
            <a:pPr eaLnBrk="1" hangingPunct="1">
              <a:buFontTx/>
              <a:buNone/>
              <a:defRPr/>
            </a:pPr>
            <a:r>
              <a:rPr lang="en-US" altLang="ja-JP" sz="2400" b="1" dirty="0" smtClean="0">
                <a:solidFill>
                  <a:schemeClr val="accent2"/>
                </a:solidFill>
              </a:rPr>
              <a:t>0001234</a:t>
            </a:r>
          </a:p>
        </p:txBody>
      </p:sp>
      <p:sp>
        <p:nvSpPr>
          <p:cNvPr id="11268" name="Text Box 4"/>
          <p:cNvSpPr txBox="1">
            <a:spLocks noChangeArrowheads="1"/>
          </p:cNvSpPr>
          <p:nvPr/>
        </p:nvSpPr>
        <p:spPr bwMode="auto">
          <a:xfrm>
            <a:off x="4970463" y="4365625"/>
            <a:ext cx="1727200" cy="228282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ABABAB</a:t>
            </a:r>
            <a:endParaRPr lang="en-US" altLang="ja-JP" b="1">
              <a:solidFill>
                <a:schemeClr val="accent2"/>
              </a:solidFill>
            </a:endParaRPr>
          </a:p>
          <a:p>
            <a:r>
              <a:rPr lang="ja-JP" altLang="en-US"/>
              <a:t>　</a:t>
            </a:r>
            <a:r>
              <a:rPr lang="en-US" altLang="ja-JP" b="1">
                <a:solidFill>
                  <a:schemeClr val="accent2"/>
                </a:solidFill>
              </a:rPr>
              <a:t>ABABA</a:t>
            </a:r>
          </a:p>
          <a:p>
            <a:r>
              <a:rPr lang="ja-JP" altLang="en-US"/>
              <a:t>　　</a:t>
            </a:r>
            <a:r>
              <a:rPr lang="en-US" altLang="ja-JP" b="1">
                <a:solidFill>
                  <a:srgbClr val="FF0000"/>
                </a:solidFill>
              </a:rPr>
              <a:t>ABAB</a:t>
            </a:r>
            <a:endParaRPr lang="en-US" altLang="ja-JP" b="1">
              <a:solidFill>
                <a:schemeClr val="accent2"/>
              </a:solidFill>
            </a:endParaRPr>
          </a:p>
          <a:p>
            <a:r>
              <a:rPr lang="ja-JP" altLang="en-US"/>
              <a:t>　　　</a:t>
            </a:r>
            <a:r>
              <a:rPr lang="en-US" altLang="ja-JP" b="1">
                <a:solidFill>
                  <a:schemeClr val="accent2"/>
                </a:solidFill>
              </a:rPr>
              <a:t>ABA</a:t>
            </a:r>
          </a:p>
          <a:p>
            <a:r>
              <a:rPr lang="ja-JP" altLang="en-US" b="1">
                <a:solidFill>
                  <a:srgbClr val="FF0000"/>
                </a:solidFill>
              </a:rPr>
              <a:t>　　　　</a:t>
            </a:r>
            <a:r>
              <a:rPr lang="en-US" altLang="ja-JP" b="1">
                <a:solidFill>
                  <a:srgbClr val="FF0000"/>
                </a:solidFill>
              </a:rPr>
              <a:t>AB</a:t>
            </a:r>
          </a:p>
          <a:p>
            <a:r>
              <a:rPr lang="ja-JP" altLang="en-US" b="1">
                <a:solidFill>
                  <a:srgbClr val="FF0000"/>
                </a:solidFill>
              </a:rPr>
              <a:t>　　　　　</a:t>
            </a:r>
            <a:r>
              <a:rPr lang="en-US" altLang="ja-JP" b="1">
                <a:solidFill>
                  <a:schemeClr val="accent2"/>
                </a:solidFill>
              </a:rPr>
              <a:t>A</a:t>
            </a:r>
            <a:endParaRPr lang="en-US" altLang="ja-JP">
              <a:solidFill>
                <a:schemeClr val="accent2"/>
              </a:solidFill>
            </a:endParaRPr>
          </a:p>
        </p:txBody>
      </p:sp>
      <p:sp>
        <p:nvSpPr>
          <p:cNvPr id="11269" name="Line 5"/>
          <p:cNvSpPr>
            <a:spLocks noChangeShapeType="1"/>
          </p:cNvSpPr>
          <p:nvPr/>
        </p:nvSpPr>
        <p:spPr bwMode="auto">
          <a:xfrm flipH="1" flipV="1">
            <a:off x="6410325" y="5300663"/>
            <a:ext cx="647700" cy="433387"/>
          </a:xfrm>
          <a:prstGeom prst="line">
            <a:avLst/>
          </a:prstGeom>
          <a:noFill/>
          <a:ln w="9525">
            <a:solidFill>
              <a:schemeClr val="tx1"/>
            </a:solidFill>
            <a:round/>
            <a:headEnd/>
            <a:tailEnd type="triangle" w="med" len="med"/>
          </a:ln>
        </p:spPr>
        <p:txBody>
          <a:bodyPr/>
          <a:lstStyle/>
          <a:p>
            <a:endParaRPr lang="ja-JP" altLang="en-US"/>
          </a:p>
        </p:txBody>
      </p:sp>
      <p:sp>
        <p:nvSpPr>
          <p:cNvPr id="11270" name="Line 6"/>
          <p:cNvSpPr>
            <a:spLocks noChangeShapeType="1"/>
          </p:cNvSpPr>
          <p:nvPr/>
        </p:nvSpPr>
        <p:spPr bwMode="auto">
          <a:xfrm flipH="1">
            <a:off x="6410325" y="5734050"/>
            <a:ext cx="720725" cy="287338"/>
          </a:xfrm>
          <a:prstGeom prst="line">
            <a:avLst/>
          </a:prstGeom>
          <a:noFill/>
          <a:ln w="9525">
            <a:solidFill>
              <a:schemeClr val="tx1"/>
            </a:solidFill>
            <a:round/>
            <a:headEnd/>
            <a:tailEnd type="triangle" w="med" len="med"/>
          </a:ln>
        </p:spPr>
        <p:txBody>
          <a:bodyPr/>
          <a:lstStyle/>
          <a:p>
            <a:endParaRPr lang="ja-JP" altLang="en-US"/>
          </a:p>
        </p:txBody>
      </p:sp>
      <p:sp>
        <p:nvSpPr>
          <p:cNvPr id="11271" name="AutoShape 7"/>
          <p:cNvSpPr>
            <a:spLocks noChangeArrowheads="1"/>
          </p:cNvSpPr>
          <p:nvPr/>
        </p:nvSpPr>
        <p:spPr bwMode="auto">
          <a:xfrm>
            <a:off x="2916238" y="5589588"/>
            <a:ext cx="1439862" cy="431800"/>
          </a:xfrm>
          <a:prstGeom prst="wedgeRectCallout">
            <a:avLst>
              <a:gd name="adj1" fmla="val -75139"/>
              <a:gd name="adj2" fmla="val -48898"/>
            </a:avLst>
          </a:prstGeom>
          <a:solidFill>
            <a:schemeClr val="bg1"/>
          </a:solidFill>
          <a:ln w="19050">
            <a:solidFill>
              <a:schemeClr val="accent2"/>
            </a:solidFill>
            <a:miter lim="800000"/>
            <a:headEnd/>
            <a:tailEnd/>
          </a:ln>
        </p:spPr>
        <p:txBody>
          <a:bodyPr/>
          <a:lstStyle/>
          <a:p>
            <a:pPr algn="ctr"/>
            <a:r>
              <a:rPr lang="en-US" altLang="ja-JP" b="1">
                <a:solidFill>
                  <a:schemeClr val="accent2"/>
                </a:solidFill>
              </a:rPr>
              <a:t>i</a:t>
            </a:r>
            <a:r>
              <a:rPr lang="en-US" altLang="ja-JP"/>
              <a:t> </a:t>
            </a:r>
            <a:r>
              <a:rPr lang="ja-JP" altLang="en-US"/>
              <a:t>文字目</a:t>
            </a:r>
          </a:p>
        </p:txBody>
      </p:sp>
      <p:sp>
        <p:nvSpPr>
          <p:cNvPr id="11272" name="Text Box 8"/>
          <p:cNvSpPr txBox="1">
            <a:spLocks noChangeArrowheads="1"/>
          </p:cNvSpPr>
          <p:nvPr/>
        </p:nvSpPr>
        <p:spPr bwMode="auto">
          <a:xfrm>
            <a:off x="7110413" y="5516563"/>
            <a:ext cx="1854200" cy="457200"/>
          </a:xfrm>
          <a:prstGeom prst="rect">
            <a:avLst/>
          </a:prstGeom>
          <a:noFill/>
          <a:ln w="9525">
            <a:noFill/>
            <a:miter lim="800000"/>
            <a:headEnd/>
            <a:tailEnd/>
          </a:ln>
        </p:spPr>
        <p:txBody>
          <a:bodyPr wrap="none">
            <a:spAutoFit/>
          </a:bodyPr>
          <a:lstStyle/>
          <a:p>
            <a:r>
              <a:rPr lang="ja-JP" altLang="en-US"/>
              <a:t>一致している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計算量</a:t>
            </a:r>
          </a:p>
        </p:txBody>
      </p:sp>
      <p:sp>
        <p:nvSpPr>
          <p:cNvPr id="251907" name="Rectangle 3"/>
          <p:cNvSpPr>
            <a:spLocks noGrp="1" noChangeArrowheads="1"/>
          </p:cNvSpPr>
          <p:nvPr>
            <p:ph type="body" idx="1"/>
          </p:nvPr>
        </p:nvSpPr>
        <p:spPr>
          <a:xfrm>
            <a:off x="323850" y="838200"/>
            <a:ext cx="8139113" cy="3311525"/>
          </a:xfrm>
        </p:spPr>
        <p:txBody>
          <a:bodyPr/>
          <a:lstStyle/>
          <a:p>
            <a:pPr eaLnBrk="1" hangingPunct="1">
              <a:buFontTx/>
              <a:buNone/>
              <a:defRPr/>
            </a:pPr>
            <a:r>
              <a:rPr lang="ja-JP" altLang="en-US"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  </a:t>
            </a:r>
            <a:r>
              <a:rPr lang="en-US" altLang="ja-JP" sz="2400" dirty="0" smtClean="0"/>
              <a:t>if</a:t>
            </a:r>
            <a:r>
              <a:rPr lang="en-US" altLang="ja-JP" sz="2400" b="1" dirty="0" smtClean="0">
                <a:solidFill>
                  <a:schemeClr val="accent2"/>
                </a:solidFill>
              </a:rPr>
              <a:t> j = |P|+1</a:t>
            </a:r>
            <a:r>
              <a:rPr lang="en-US" altLang="ja-JP" sz="2400" dirty="0" smtClean="0"/>
              <a:t> then output </a:t>
            </a:r>
            <a:r>
              <a:rPr lang="en-US" altLang="ja-JP" sz="2400" b="1" dirty="0" smtClean="0">
                <a:solidFill>
                  <a:schemeClr val="accent2"/>
                </a:solidFill>
              </a:rPr>
              <a:t>j </a:t>
            </a:r>
          </a:p>
          <a:p>
            <a:pPr eaLnBrk="1" hangingPunct="1">
              <a:buFontTx/>
              <a:buNone/>
              <a:defRPr/>
            </a:pPr>
            <a:r>
              <a:rPr lang="ja-JP" altLang="en-US"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  </a:t>
            </a:r>
            <a:r>
              <a:rPr lang="en-US" altLang="ja-JP" sz="2400" dirty="0" smtClean="0"/>
              <a:t>else if</a:t>
            </a:r>
            <a:r>
              <a:rPr lang="en-US" altLang="ja-JP" sz="2400" b="1" dirty="0" smtClean="0">
                <a:solidFill>
                  <a:schemeClr val="accent2"/>
                </a:solidFill>
              </a:rPr>
              <a:t> S[</a:t>
            </a:r>
            <a:r>
              <a:rPr lang="en-US" altLang="ja-JP" sz="2400" b="1" dirty="0" err="1" smtClean="0">
                <a:solidFill>
                  <a:schemeClr val="accent2"/>
                </a:solidFill>
              </a:rPr>
              <a:t>i</a:t>
            </a:r>
            <a:r>
              <a:rPr lang="en-US" altLang="ja-JP" sz="2400" b="1" dirty="0" smtClean="0">
                <a:solidFill>
                  <a:schemeClr val="accent2"/>
                </a:solidFill>
              </a:rPr>
              <a:t>] = P[j]</a:t>
            </a:r>
            <a:r>
              <a:rPr lang="en-US" altLang="ja-JP" sz="2400" dirty="0" smtClean="0"/>
              <a:t> then</a:t>
            </a:r>
            <a:r>
              <a:rPr lang="en-US" altLang="ja-JP" sz="2400" b="1" dirty="0" smtClean="0">
                <a:solidFill>
                  <a:schemeClr val="accent2"/>
                </a:solidFill>
              </a:rPr>
              <a:t> j = j+1, </a:t>
            </a:r>
            <a:r>
              <a:rPr lang="en-US" altLang="ja-JP" sz="2400" b="1" dirty="0" err="1" smtClean="0">
                <a:solidFill>
                  <a:schemeClr val="accent2"/>
                </a:solidFill>
              </a:rPr>
              <a:t>i</a:t>
            </a:r>
            <a:r>
              <a:rPr lang="en-US" altLang="ja-JP" sz="2400" b="1" dirty="0" smtClean="0">
                <a:solidFill>
                  <a:schemeClr val="accent2"/>
                </a:solidFill>
              </a:rPr>
              <a:t>=i+1</a:t>
            </a:r>
          </a:p>
          <a:p>
            <a:pPr eaLnBrk="1" hangingPunct="1">
              <a:buFontTx/>
              <a:buNone/>
              <a:defRPr/>
            </a:pPr>
            <a:r>
              <a:rPr lang="ja-JP" altLang="en-US"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  </a:t>
            </a:r>
            <a:r>
              <a:rPr lang="en-US" altLang="ja-JP" sz="2400" dirty="0" smtClean="0"/>
              <a:t>else if </a:t>
            </a:r>
            <a:r>
              <a:rPr lang="en-US" altLang="ja-JP" sz="2400" b="1" dirty="0" smtClean="0">
                <a:solidFill>
                  <a:schemeClr val="accent2"/>
                </a:solidFill>
              </a:rPr>
              <a:t>j==1</a:t>
            </a:r>
            <a:r>
              <a:rPr lang="en-US" altLang="ja-JP" sz="2400" dirty="0" smtClean="0"/>
              <a:t> then</a:t>
            </a:r>
            <a:r>
              <a:rPr lang="en-US" altLang="ja-JP" sz="2400" b="1" dirty="0" smtClean="0">
                <a:solidFill>
                  <a:schemeClr val="accent2"/>
                </a:solidFill>
              </a:rPr>
              <a:t> </a:t>
            </a:r>
            <a:r>
              <a:rPr lang="en-US" altLang="ja-JP" sz="2400" b="1" dirty="0" err="1" smtClean="0">
                <a:solidFill>
                  <a:schemeClr val="accent2"/>
                </a:solidFill>
              </a:rPr>
              <a:t>i</a:t>
            </a:r>
            <a:r>
              <a:rPr lang="en-US" altLang="ja-JP" sz="2400" b="1" dirty="0" smtClean="0">
                <a:solidFill>
                  <a:schemeClr val="accent2"/>
                </a:solidFill>
              </a:rPr>
              <a:t>=i+1</a:t>
            </a:r>
          </a:p>
          <a:p>
            <a:pPr eaLnBrk="1" hangingPunct="1">
              <a:buFontTx/>
              <a:buNone/>
              <a:defRPr/>
            </a:pPr>
            <a:r>
              <a:rPr lang="ja-JP" altLang="en-US"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  </a:t>
            </a:r>
            <a:r>
              <a:rPr lang="en-US" altLang="ja-JP" sz="2400" dirty="0" smtClean="0"/>
              <a:t>else if </a:t>
            </a:r>
            <a:r>
              <a:rPr lang="en-US" altLang="ja-JP" sz="2400" b="1" dirty="0" smtClean="0">
                <a:solidFill>
                  <a:schemeClr val="accent2"/>
                </a:solidFill>
              </a:rPr>
              <a:t>j =TABLE[j] </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ループを一回通ると、必ず </a:t>
            </a:r>
            <a:r>
              <a:rPr lang="en-US" altLang="ja-JP" sz="2400" b="1" dirty="0" err="1" smtClean="0">
                <a:solidFill>
                  <a:schemeClr val="accent2"/>
                </a:solidFill>
              </a:rPr>
              <a:t>i</a:t>
            </a:r>
            <a:r>
              <a:rPr lang="en-US" altLang="ja-JP" sz="2400" dirty="0" smtClean="0"/>
              <a:t> </a:t>
            </a:r>
            <a:r>
              <a:rPr lang="ja-JP" altLang="en-US" sz="2400" dirty="0" smtClean="0"/>
              <a:t>が大きくなるか、 </a:t>
            </a:r>
            <a:r>
              <a:rPr lang="en-US" altLang="ja-JP" sz="2400" b="1" dirty="0" err="1" smtClean="0">
                <a:solidFill>
                  <a:schemeClr val="accent2"/>
                </a:solidFill>
              </a:rPr>
              <a:t>i</a:t>
            </a:r>
            <a:r>
              <a:rPr lang="en-US" altLang="ja-JP" sz="2400" dirty="0" smtClean="0"/>
              <a:t> </a:t>
            </a:r>
            <a:r>
              <a:rPr lang="ja-JP" altLang="en-US" sz="2400" dirty="0" smtClean="0"/>
              <a:t>と </a:t>
            </a:r>
            <a:r>
              <a:rPr lang="en-US" altLang="ja-JP" sz="2400" b="1" dirty="0" smtClean="0">
                <a:solidFill>
                  <a:schemeClr val="accent2"/>
                </a:solidFill>
              </a:rPr>
              <a:t>j</a:t>
            </a:r>
            <a:r>
              <a:rPr lang="en-US" altLang="ja-JP" sz="2400" dirty="0" smtClean="0"/>
              <a:t> </a:t>
            </a:r>
            <a:r>
              <a:rPr lang="ja-JP" altLang="en-US" sz="2400" dirty="0" smtClean="0"/>
              <a:t>がともに大きくなるか、 </a:t>
            </a:r>
            <a:r>
              <a:rPr lang="en-US" altLang="ja-JP" sz="2400" b="1" dirty="0" smtClean="0">
                <a:solidFill>
                  <a:schemeClr val="accent2"/>
                </a:solidFill>
              </a:rPr>
              <a:t>j</a:t>
            </a:r>
            <a:r>
              <a:rPr lang="en-US" altLang="ja-JP" sz="2400" dirty="0" smtClean="0"/>
              <a:t> </a:t>
            </a:r>
            <a:r>
              <a:rPr lang="ja-JP" altLang="en-US" sz="2400" dirty="0" smtClean="0"/>
              <a:t>が小さくなる</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b="1" dirty="0" smtClean="0">
                <a:solidFill>
                  <a:schemeClr val="accent2"/>
                </a:solidFill>
              </a:rPr>
              <a:t>j</a:t>
            </a:r>
            <a:r>
              <a:rPr lang="en-US" altLang="ja-JP" sz="2400" dirty="0" smtClean="0"/>
              <a:t> </a:t>
            </a:r>
            <a:r>
              <a:rPr lang="ja-JP" altLang="en-US" sz="2400" dirty="0" smtClean="0"/>
              <a:t>が大きくなると、 </a:t>
            </a:r>
            <a:r>
              <a:rPr lang="en-US" altLang="ja-JP" sz="2400" b="1" dirty="0" err="1" smtClean="0">
                <a:solidFill>
                  <a:schemeClr val="accent2"/>
                </a:solidFill>
              </a:rPr>
              <a:t>i</a:t>
            </a:r>
            <a:r>
              <a:rPr lang="en-US" altLang="ja-JP" sz="2400" dirty="0" smtClean="0"/>
              <a:t> </a:t>
            </a:r>
            <a:r>
              <a:rPr lang="ja-JP" altLang="en-US" sz="2400" dirty="0" smtClean="0"/>
              <a:t>も大きくなる</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b="1" dirty="0" smtClean="0">
                <a:solidFill>
                  <a:schemeClr val="accent2"/>
                </a:solidFill>
              </a:rPr>
              <a:t>j</a:t>
            </a:r>
            <a:r>
              <a:rPr lang="en-US" altLang="ja-JP" sz="2400" dirty="0" smtClean="0"/>
              <a:t> </a:t>
            </a:r>
            <a:r>
              <a:rPr lang="ja-JP" altLang="en-US" sz="2400" dirty="0" smtClean="0"/>
              <a:t>が小さくなる回数は、</a:t>
            </a:r>
            <a:r>
              <a:rPr lang="en-US" altLang="ja-JP" sz="2400" b="1" dirty="0" err="1" smtClean="0">
                <a:solidFill>
                  <a:schemeClr val="accent2"/>
                </a:solidFill>
              </a:rPr>
              <a:t>i</a:t>
            </a:r>
            <a:r>
              <a:rPr lang="en-US" altLang="ja-JP" sz="2400" dirty="0" smtClean="0"/>
              <a:t> </a:t>
            </a:r>
            <a:r>
              <a:rPr lang="ja-JP" altLang="en-US" sz="2400" dirty="0" smtClean="0"/>
              <a:t>が大き</a:t>
            </a:r>
          </a:p>
          <a:p>
            <a:pPr eaLnBrk="1" hangingPunct="1">
              <a:buFontTx/>
              <a:buNone/>
              <a:defRPr/>
            </a:pPr>
            <a:r>
              <a:rPr lang="ja-JP" altLang="en-US" sz="2400" dirty="0" smtClean="0"/>
              <a:t>　くなる回数より大きくならない</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 </a:t>
            </a:r>
            <a:r>
              <a:rPr lang="ja-JP" altLang="en-US" sz="2400" dirty="0" smtClean="0"/>
              <a:t>ループの繰り返し回数は高々 </a:t>
            </a:r>
            <a:r>
              <a:rPr lang="en-US" altLang="ja-JP" sz="2400" b="1" dirty="0" smtClean="0">
                <a:solidFill>
                  <a:schemeClr val="accent2"/>
                </a:solidFill>
              </a:rPr>
              <a:t>2|S|</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計算量は </a:t>
            </a:r>
            <a:r>
              <a:rPr lang="en-US" altLang="ja-JP" sz="2400" b="1" dirty="0" smtClean="0">
                <a:solidFill>
                  <a:schemeClr val="accent2"/>
                </a:solidFill>
              </a:rPr>
              <a:t>O(|S| + |P|)</a:t>
            </a:r>
          </a:p>
        </p:txBody>
      </p:sp>
      <p:sp>
        <p:nvSpPr>
          <p:cNvPr id="12292" name="Text Box 4"/>
          <p:cNvSpPr txBox="1">
            <a:spLocks noChangeArrowheads="1"/>
          </p:cNvSpPr>
          <p:nvPr/>
        </p:nvSpPr>
        <p:spPr bwMode="auto">
          <a:xfrm>
            <a:off x="6030913" y="4365625"/>
            <a:ext cx="1727200" cy="228282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ABABAB</a:t>
            </a:r>
            <a:endParaRPr lang="en-US" altLang="ja-JP" b="1">
              <a:solidFill>
                <a:schemeClr val="accent2"/>
              </a:solidFill>
            </a:endParaRPr>
          </a:p>
          <a:p>
            <a:r>
              <a:rPr lang="ja-JP" altLang="en-US"/>
              <a:t>　</a:t>
            </a:r>
            <a:r>
              <a:rPr lang="en-US" altLang="ja-JP" b="1">
                <a:solidFill>
                  <a:schemeClr val="accent2"/>
                </a:solidFill>
              </a:rPr>
              <a:t>ABABA</a:t>
            </a:r>
          </a:p>
          <a:p>
            <a:r>
              <a:rPr lang="ja-JP" altLang="en-US"/>
              <a:t>　　</a:t>
            </a:r>
            <a:r>
              <a:rPr lang="en-US" altLang="ja-JP" b="1">
                <a:solidFill>
                  <a:srgbClr val="FF0000"/>
                </a:solidFill>
              </a:rPr>
              <a:t>ABAB</a:t>
            </a:r>
            <a:endParaRPr lang="en-US" altLang="ja-JP" b="1">
              <a:solidFill>
                <a:schemeClr val="accent2"/>
              </a:solidFill>
            </a:endParaRPr>
          </a:p>
          <a:p>
            <a:r>
              <a:rPr lang="ja-JP" altLang="en-US"/>
              <a:t>　　　</a:t>
            </a:r>
            <a:r>
              <a:rPr lang="en-US" altLang="ja-JP" b="1">
                <a:solidFill>
                  <a:schemeClr val="accent2"/>
                </a:solidFill>
              </a:rPr>
              <a:t>ABA</a:t>
            </a:r>
          </a:p>
          <a:p>
            <a:r>
              <a:rPr lang="ja-JP" altLang="en-US" b="1">
                <a:solidFill>
                  <a:srgbClr val="FF0000"/>
                </a:solidFill>
              </a:rPr>
              <a:t>　　　　</a:t>
            </a:r>
            <a:r>
              <a:rPr lang="en-US" altLang="ja-JP" b="1">
                <a:solidFill>
                  <a:srgbClr val="FF0000"/>
                </a:solidFill>
              </a:rPr>
              <a:t>AB</a:t>
            </a:r>
          </a:p>
          <a:p>
            <a:r>
              <a:rPr lang="ja-JP" altLang="en-US" b="1">
                <a:solidFill>
                  <a:srgbClr val="FF0000"/>
                </a:solidFill>
              </a:rPr>
              <a:t>　　　　　</a:t>
            </a:r>
            <a:r>
              <a:rPr lang="en-US" altLang="ja-JP" b="1">
                <a:solidFill>
                  <a:schemeClr val="accent2"/>
                </a:solidFill>
              </a:rPr>
              <a:t>A</a:t>
            </a:r>
            <a:endParaRPr lang="en-US" altLang="ja-JP">
              <a:solidFill>
                <a:schemeClr val="accent2"/>
              </a:solidFill>
            </a:endParaRPr>
          </a:p>
        </p:txBody>
      </p:sp>
      <p:sp>
        <p:nvSpPr>
          <p:cNvPr id="12293" name="Line 5"/>
          <p:cNvSpPr>
            <a:spLocks noChangeShapeType="1"/>
          </p:cNvSpPr>
          <p:nvPr/>
        </p:nvSpPr>
        <p:spPr bwMode="auto">
          <a:xfrm flipH="1" flipV="1">
            <a:off x="7470775" y="5300663"/>
            <a:ext cx="647700" cy="433387"/>
          </a:xfrm>
          <a:prstGeom prst="line">
            <a:avLst/>
          </a:prstGeom>
          <a:noFill/>
          <a:ln w="9525">
            <a:solidFill>
              <a:schemeClr val="tx1"/>
            </a:solidFill>
            <a:round/>
            <a:headEnd/>
            <a:tailEnd type="triangle" w="med" len="med"/>
          </a:ln>
        </p:spPr>
        <p:txBody>
          <a:bodyPr/>
          <a:lstStyle/>
          <a:p>
            <a:endParaRPr lang="ja-JP" altLang="en-US"/>
          </a:p>
        </p:txBody>
      </p:sp>
      <p:sp>
        <p:nvSpPr>
          <p:cNvPr id="12294" name="Line 6"/>
          <p:cNvSpPr>
            <a:spLocks noChangeShapeType="1"/>
          </p:cNvSpPr>
          <p:nvPr/>
        </p:nvSpPr>
        <p:spPr bwMode="auto">
          <a:xfrm flipH="1">
            <a:off x="7470775" y="5734050"/>
            <a:ext cx="720725" cy="287338"/>
          </a:xfrm>
          <a:prstGeom prst="line">
            <a:avLst/>
          </a:prstGeom>
          <a:noFill/>
          <a:ln w="9525">
            <a:solidFill>
              <a:schemeClr val="tx1"/>
            </a:solidFill>
            <a:round/>
            <a:headEnd/>
            <a:tailEnd type="triangle" w="med" len="med"/>
          </a:ln>
        </p:spPr>
        <p:txBody>
          <a:bodyPr/>
          <a:lstStyle/>
          <a:p>
            <a:endParaRPr lang="ja-JP" altLang="en-US"/>
          </a:p>
        </p:txBody>
      </p:sp>
      <p:sp>
        <p:nvSpPr>
          <p:cNvPr id="12295" name="Text Box 8"/>
          <p:cNvSpPr txBox="1">
            <a:spLocks noChangeArrowheads="1"/>
          </p:cNvSpPr>
          <p:nvPr/>
        </p:nvSpPr>
        <p:spPr bwMode="auto">
          <a:xfrm>
            <a:off x="8170863" y="5516563"/>
            <a:ext cx="793750" cy="457200"/>
          </a:xfrm>
          <a:prstGeom prst="rect">
            <a:avLst/>
          </a:prstGeom>
          <a:noFill/>
          <a:ln w="9525">
            <a:noFill/>
            <a:miter lim="800000"/>
            <a:headEnd/>
            <a:tailEnd/>
          </a:ln>
        </p:spPr>
        <p:txBody>
          <a:bodyPr wrap="none">
            <a:spAutoFit/>
          </a:bodyPr>
          <a:lstStyle/>
          <a:p>
            <a:r>
              <a:rPr lang="ja-JP" altLang="en-US"/>
              <a:t>一致</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テーブルの作りかた</a:t>
            </a:r>
          </a:p>
        </p:txBody>
      </p:sp>
      <p:sp>
        <p:nvSpPr>
          <p:cNvPr id="247811" name="Rectangle 3"/>
          <p:cNvSpPr>
            <a:spLocks noGrp="1" noChangeArrowheads="1"/>
          </p:cNvSpPr>
          <p:nvPr>
            <p:ph type="body" idx="1"/>
          </p:nvPr>
        </p:nvSpPr>
        <p:spPr>
          <a:xfrm>
            <a:off x="539750" y="981075"/>
            <a:ext cx="8139113" cy="331152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先のアルゴリズム（</a:t>
            </a:r>
            <a:r>
              <a:rPr lang="en-US" altLang="ja-JP" sz="2400" b="1" i="1" dirty="0" smtClean="0"/>
              <a:t>KMP</a:t>
            </a:r>
            <a:r>
              <a:rPr lang="ja-JP" altLang="en-US" sz="2400" dirty="0" smtClean="0"/>
              <a:t>法という）を走らせるには、テーブルを作らないといけない</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テーブルの簡単な作り方は、各 </a:t>
            </a:r>
            <a:r>
              <a:rPr lang="en-US" altLang="ja-JP" sz="2400" b="1" dirty="0" smtClean="0">
                <a:solidFill>
                  <a:schemeClr val="accent2"/>
                </a:solidFill>
              </a:rPr>
              <a:t>j=1,...,|P|</a:t>
            </a:r>
            <a:r>
              <a:rPr lang="en-US" altLang="ja-JP" sz="2400" dirty="0" smtClean="0"/>
              <a:t> </a:t>
            </a:r>
            <a:r>
              <a:rPr lang="ja-JP" altLang="en-US" sz="2400" dirty="0" smtClean="0"/>
              <a:t>に対して </a:t>
            </a:r>
            <a:r>
              <a:rPr lang="en-US" altLang="ja-JP" sz="2400" b="1" dirty="0" smtClean="0">
                <a:solidFill>
                  <a:schemeClr val="accent2"/>
                </a:solidFill>
              </a:rPr>
              <a:t>P[j..i-1] = P[1..i-j] </a:t>
            </a:r>
            <a:r>
              <a:rPr lang="ja-JP" altLang="en-US" sz="2400" dirty="0" smtClean="0"/>
              <a:t>が成り立つかどうか調べるというもの</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各チェックに </a:t>
            </a:r>
            <a:r>
              <a:rPr lang="en-US" altLang="ja-JP" sz="2400" b="1" dirty="0" smtClean="0">
                <a:solidFill>
                  <a:schemeClr val="accent2"/>
                </a:solidFill>
              </a:rPr>
              <a:t>O(|P|)</a:t>
            </a:r>
            <a:r>
              <a:rPr lang="ja-JP" altLang="en-US" sz="2400" dirty="0" smtClean="0"/>
              <a:t> 時間かかるので、全体で </a:t>
            </a:r>
            <a:r>
              <a:rPr lang="en-US" altLang="ja-JP" sz="2400" b="1" dirty="0" smtClean="0">
                <a:solidFill>
                  <a:schemeClr val="accent2"/>
                </a:solidFill>
              </a:rPr>
              <a:t>O(|P|</a:t>
            </a:r>
            <a:r>
              <a:rPr lang="en-US" altLang="ja-JP" sz="2400" b="1" baseline="30000" dirty="0" smtClean="0">
                <a:solidFill>
                  <a:schemeClr val="accent2"/>
                </a:solidFill>
              </a:rPr>
              <a:t>2</a:t>
            </a:r>
            <a:r>
              <a:rPr lang="en-US" altLang="ja-JP" sz="2400" b="1" dirty="0" smtClean="0">
                <a:solidFill>
                  <a:schemeClr val="accent2"/>
                </a:solidFill>
              </a:rPr>
              <a:t>) </a:t>
            </a:r>
            <a:r>
              <a:rPr lang="ja-JP" altLang="en-US" sz="2400" dirty="0" smtClean="0"/>
              <a:t>時間必要</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テーブル作成にも、</a:t>
            </a:r>
            <a:r>
              <a:rPr lang="en-US" altLang="ja-JP" sz="2400" dirty="0" smtClean="0"/>
              <a:t>KMP</a:t>
            </a:r>
            <a:r>
              <a:rPr lang="ja-JP" altLang="en-US" sz="2400" dirty="0" smtClean="0"/>
              <a:t>法</a:t>
            </a:r>
          </a:p>
          <a:p>
            <a:pPr eaLnBrk="1" hangingPunct="1">
              <a:buFontTx/>
              <a:buNone/>
              <a:defRPr/>
            </a:pPr>
            <a:r>
              <a:rPr lang="ja-JP" altLang="en-US" sz="2400" dirty="0" smtClean="0"/>
              <a:t>が使える （テーブルを作りながら</a:t>
            </a:r>
          </a:p>
          <a:p>
            <a:pPr eaLnBrk="1" hangingPunct="1">
              <a:buFontTx/>
              <a:buNone/>
              <a:defRPr/>
            </a:pPr>
            <a:r>
              <a:rPr lang="ja-JP" altLang="en-US" sz="2400" dirty="0" smtClean="0"/>
              <a:t>実行される）</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p:txBody>
      </p:sp>
      <p:sp>
        <p:nvSpPr>
          <p:cNvPr id="13316" name="Text Box 4"/>
          <p:cNvSpPr txBox="1">
            <a:spLocks noChangeArrowheads="1"/>
          </p:cNvSpPr>
          <p:nvPr/>
        </p:nvSpPr>
        <p:spPr bwMode="auto">
          <a:xfrm>
            <a:off x="4970463" y="4365625"/>
            <a:ext cx="1727200" cy="228282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ABABAB</a:t>
            </a:r>
            <a:endParaRPr lang="en-US" altLang="ja-JP" b="1">
              <a:solidFill>
                <a:schemeClr val="accent2"/>
              </a:solidFill>
            </a:endParaRPr>
          </a:p>
          <a:p>
            <a:r>
              <a:rPr lang="ja-JP" altLang="en-US"/>
              <a:t>　</a:t>
            </a:r>
            <a:r>
              <a:rPr lang="en-US" altLang="ja-JP" b="1">
                <a:solidFill>
                  <a:schemeClr val="accent2"/>
                </a:solidFill>
              </a:rPr>
              <a:t>ABABA</a:t>
            </a:r>
          </a:p>
          <a:p>
            <a:r>
              <a:rPr lang="ja-JP" altLang="en-US"/>
              <a:t>　　</a:t>
            </a:r>
            <a:r>
              <a:rPr lang="en-US" altLang="ja-JP" b="1">
                <a:solidFill>
                  <a:srgbClr val="FF0000"/>
                </a:solidFill>
              </a:rPr>
              <a:t>ABAB</a:t>
            </a:r>
            <a:endParaRPr lang="en-US" altLang="ja-JP" b="1">
              <a:solidFill>
                <a:schemeClr val="accent2"/>
              </a:solidFill>
            </a:endParaRPr>
          </a:p>
          <a:p>
            <a:r>
              <a:rPr lang="ja-JP" altLang="en-US"/>
              <a:t>　　　</a:t>
            </a:r>
            <a:r>
              <a:rPr lang="en-US" altLang="ja-JP" b="1">
                <a:solidFill>
                  <a:schemeClr val="accent2"/>
                </a:solidFill>
              </a:rPr>
              <a:t>ABA</a:t>
            </a:r>
          </a:p>
          <a:p>
            <a:r>
              <a:rPr lang="ja-JP" altLang="en-US" b="1">
                <a:solidFill>
                  <a:srgbClr val="FF0000"/>
                </a:solidFill>
              </a:rPr>
              <a:t>　　　　</a:t>
            </a:r>
            <a:r>
              <a:rPr lang="en-US" altLang="ja-JP" b="1">
                <a:solidFill>
                  <a:srgbClr val="FF0000"/>
                </a:solidFill>
              </a:rPr>
              <a:t>AB</a:t>
            </a:r>
          </a:p>
          <a:p>
            <a:r>
              <a:rPr lang="ja-JP" altLang="en-US" b="1">
                <a:solidFill>
                  <a:srgbClr val="FF0000"/>
                </a:solidFill>
              </a:rPr>
              <a:t>　　　　　</a:t>
            </a:r>
            <a:r>
              <a:rPr lang="en-US" altLang="ja-JP" b="1">
                <a:solidFill>
                  <a:schemeClr val="accent2"/>
                </a:solidFill>
              </a:rPr>
              <a:t>A</a:t>
            </a:r>
            <a:endParaRPr lang="en-US" altLang="ja-JP">
              <a:solidFill>
                <a:schemeClr val="accent2"/>
              </a:solidFill>
            </a:endParaRPr>
          </a:p>
        </p:txBody>
      </p:sp>
      <p:sp>
        <p:nvSpPr>
          <p:cNvPr id="13317" name="Line 5"/>
          <p:cNvSpPr>
            <a:spLocks noChangeShapeType="1"/>
          </p:cNvSpPr>
          <p:nvPr/>
        </p:nvSpPr>
        <p:spPr bwMode="auto">
          <a:xfrm flipH="1" flipV="1">
            <a:off x="6410325" y="5300663"/>
            <a:ext cx="647700" cy="433387"/>
          </a:xfrm>
          <a:prstGeom prst="line">
            <a:avLst/>
          </a:prstGeom>
          <a:noFill/>
          <a:ln w="9525">
            <a:solidFill>
              <a:schemeClr val="tx1"/>
            </a:solidFill>
            <a:round/>
            <a:headEnd/>
            <a:tailEnd type="triangle" w="med" len="med"/>
          </a:ln>
        </p:spPr>
        <p:txBody>
          <a:bodyPr/>
          <a:lstStyle/>
          <a:p>
            <a:endParaRPr lang="ja-JP" altLang="en-US"/>
          </a:p>
        </p:txBody>
      </p:sp>
      <p:sp>
        <p:nvSpPr>
          <p:cNvPr id="13318" name="Line 6"/>
          <p:cNvSpPr>
            <a:spLocks noChangeShapeType="1"/>
          </p:cNvSpPr>
          <p:nvPr/>
        </p:nvSpPr>
        <p:spPr bwMode="auto">
          <a:xfrm flipH="1">
            <a:off x="6410325" y="5734050"/>
            <a:ext cx="720725" cy="287338"/>
          </a:xfrm>
          <a:prstGeom prst="line">
            <a:avLst/>
          </a:prstGeom>
          <a:noFill/>
          <a:ln w="9525">
            <a:solidFill>
              <a:schemeClr val="tx1"/>
            </a:solidFill>
            <a:round/>
            <a:headEnd/>
            <a:tailEnd type="triangle" w="med" len="med"/>
          </a:ln>
        </p:spPr>
        <p:txBody>
          <a:bodyPr/>
          <a:lstStyle/>
          <a:p>
            <a:endParaRPr lang="ja-JP" altLang="en-US"/>
          </a:p>
        </p:txBody>
      </p:sp>
      <p:sp>
        <p:nvSpPr>
          <p:cNvPr id="13319" name="Text Box 8"/>
          <p:cNvSpPr txBox="1">
            <a:spLocks noChangeArrowheads="1"/>
          </p:cNvSpPr>
          <p:nvPr/>
        </p:nvSpPr>
        <p:spPr bwMode="auto">
          <a:xfrm>
            <a:off x="7110413" y="5516563"/>
            <a:ext cx="1854200" cy="457200"/>
          </a:xfrm>
          <a:prstGeom prst="rect">
            <a:avLst/>
          </a:prstGeom>
          <a:noFill/>
          <a:ln w="9525">
            <a:noFill/>
            <a:miter lim="800000"/>
            <a:headEnd/>
            <a:tailEnd/>
          </a:ln>
        </p:spPr>
        <p:txBody>
          <a:bodyPr wrap="none">
            <a:spAutoFit/>
          </a:bodyPr>
          <a:lstStyle/>
          <a:p>
            <a:r>
              <a:rPr lang="ja-JP" altLang="en-US"/>
              <a:t>一致している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P </a:t>
            </a:r>
            <a:r>
              <a:rPr lang="ja-JP" altLang="en-US" sz="3600" smtClean="0">
                <a:solidFill>
                  <a:schemeClr val="bg1"/>
                </a:solidFill>
                <a:effectLst>
                  <a:outerShdw blurRad="38100" dist="38100" dir="2700000" algn="tl">
                    <a:srgbClr val="000000"/>
                  </a:outerShdw>
                </a:effectLst>
              </a:rPr>
              <a:t>と </a:t>
            </a:r>
            <a:r>
              <a:rPr lang="en-US" altLang="ja-JP" sz="3600" smtClean="0">
                <a:solidFill>
                  <a:schemeClr val="bg1"/>
                </a:solidFill>
                <a:effectLst>
                  <a:outerShdw blurRad="38100" dist="38100" dir="2700000" algn="tl">
                    <a:srgbClr val="000000"/>
                  </a:outerShdw>
                </a:effectLst>
              </a:rPr>
              <a:t>P </a:t>
            </a:r>
            <a:r>
              <a:rPr lang="ja-JP" altLang="en-US" sz="3600" smtClean="0">
                <a:solidFill>
                  <a:schemeClr val="bg1"/>
                </a:solidFill>
                <a:effectLst>
                  <a:outerShdw blurRad="38100" dist="38100" dir="2700000" algn="tl">
                    <a:srgbClr val="000000"/>
                  </a:outerShdw>
                </a:effectLst>
              </a:rPr>
              <a:t>の比較</a:t>
            </a:r>
          </a:p>
        </p:txBody>
      </p:sp>
      <p:sp>
        <p:nvSpPr>
          <p:cNvPr id="248835" name="Rectangle 3"/>
          <p:cNvSpPr>
            <a:spLocks noGrp="1" noChangeArrowheads="1"/>
          </p:cNvSpPr>
          <p:nvPr>
            <p:ph type="body" idx="1"/>
          </p:nvPr>
        </p:nvSpPr>
        <p:spPr>
          <a:xfrm>
            <a:off x="395288" y="981075"/>
            <a:ext cx="8424862" cy="331152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テーブルの </a:t>
            </a:r>
            <a:r>
              <a:rPr lang="en-US" altLang="ja-JP" sz="2400" b="1" dirty="0" err="1" smtClean="0">
                <a:solidFill>
                  <a:schemeClr val="accent2"/>
                </a:solidFill>
              </a:rPr>
              <a:t>i</a:t>
            </a:r>
            <a:r>
              <a:rPr lang="en-US" altLang="ja-JP" sz="2400" dirty="0" smtClean="0"/>
              <a:t> </a:t>
            </a:r>
            <a:r>
              <a:rPr lang="ja-JP" altLang="en-US" sz="2400" dirty="0" smtClean="0"/>
              <a:t>番目の計算には、テーブルの </a:t>
            </a:r>
            <a:r>
              <a:rPr lang="en-US" altLang="ja-JP" sz="2400" b="1" dirty="0" smtClean="0">
                <a:solidFill>
                  <a:schemeClr val="accent2"/>
                </a:solidFill>
              </a:rPr>
              <a:t>i-1</a:t>
            </a:r>
            <a:r>
              <a:rPr lang="en-US" altLang="ja-JP" sz="2400" dirty="0" smtClean="0"/>
              <a:t> </a:t>
            </a:r>
            <a:r>
              <a:rPr lang="ja-JP" altLang="en-US" sz="2400" dirty="0" smtClean="0"/>
              <a:t>番目の値を使う</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テーブルの </a:t>
            </a:r>
            <a:r>
              <a:rPr lang="en-US" altLang="ja-JP" sz="2400" b="1" dirty="0" smtClean="0">
                <a:solidFill>
                  <a:schemeClr val="accent2"/>
                </a:solidFill>
              </a:rPr>
              <a:t>i-1</a:t>
            </a:r>
            <a:r>
              <a:rPr lang="en-US" altLang="ja-JP" sz="2400" dirty="0" smtClean="0"/>
              <a:t> </a:t>
            </a:r>
            <a:r>
              <a:rPr lang="ja-JP" altLang="en-US" sz="2400" dirty="0" smtClean="0"/>
              <a:t>番目の値が </a:t>
            </a:r>
            <a:r>
              <a:rPr lang="en-US" altLang="ja-JP" sz="2400" b="1" dirty="0" smtClean="0">
                <a:solidFill>
                  <a:schemeClr val="accent2"/>
                </a:solidFill>
              </a:rPr>
              <a:t>j</a:t>
            </a:r>
          </a:p>
          <a:p>
            <a:pPr eaLnBrk="1" hangingPunct="1">
              <a:buFontTx/>
              <a:buNone/>
              <a:defRPr/>
            </a:pPr>
            <a:r>
              <a:rPr lang="en-US" altLang="ja-JP"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chemeClr val="accent2"/>
                </a:solidFill>
              </a:rPr>
              <a:t>P[j..i-1] = P[1..i-j] </a:t>
            </a:r>
            <a:r>
              <a:rPr lang="ja-JP" altLang="en-US" sz="2400" dirty="0" smtClean="0"/>
              <a:t>が成り立つものの中で </a:t>
            </a:r>
            <a:r>
              <a:rPr lang="en-US" altLang="ja-JP" sz="2400" b="1" dirty="0" smtClean="0">
                <a:solidFill>
                  <a:schemeClr val="accent2"/>
                </a:solidFill>
              </a:rPr>
              <a:t>j</a:t>
            </a:r>
            <a:r>
              <a:rPr lang="en-US" altLang="ja-JP" sz="2400" dirty="0" smtClean="0"/>
              <a:t> </a:t>
            </a:r>
            <a:r>
              <a:rPr lang="ja-JP" altLang="en-US" sz="2400" dirty="0" smtClean="0"/>
              <a:t>が最小</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よって、</a:t>
            </a:r>
            <a:r>
              <a:rPr lang="en-US" altLang="ja-JP" sz="2400" b="1" dirty="0" smtClean="0">
                <a:solidFill>
                  <a:schemeClr val="accent2"/>
                </a:solidFill>
              </a:rPr>
              <a:t>P[</a:t>
            </a:r>
            <a:r>
              <a:rPr lang="en-US" altLang="ja-JP" sz="2400" b="1" dirty="0" err="1" smtClean="0">
                <a:solidFill>
                  <a:schemeClr val="accent2"/>
                </a:solidFill>
              </a:rPr>
              <a:t>i</a:t>
            </a:r>
            <a:r>
              <a:rPr lang="en-US" altLang="ja-JP" sz="2400" b="1" dirty="0" smtClean="0">
                <a:solidFill>
                  <a:schemeClr val="accent2"/>
                </a:solidFill>
              </a:rPr>
              <a:t>] = P[i-j+1]</a:t>
            </a:r>
            <a:r>
              <a:rPr lang="en-US" altLang="ja-JP" sz="2400" dirty="0" smtClean="0"/>
              <a:t> </a:t>
            </a:r>
            <a:r>
              <a:rPr lang="ja-JP" altLang="en-US" sz="2400" dirty="0" smtClean="0"/>
              <a:t>ならば、</a:t>
            </a:r>
            <a:r>
              <a:rPr lang="en-US" altLang="ja-JP" sz="2400" b="1" dirty="0" smtClean="0">
                <a:solidFill>
                  <a:schemeClr val="accent2"/>
                </a:solidFill>
              </a:rPr>
              <a:t>P[e..</a:t>
            </a:r>
            <a:r>
              <a:rPr lang="en-US" altLang="ja-JP" sz="2400" b="1" dirty="0" err="1" smtClean="0">
                <a:solidFill>
                  <a:schemeClr val="accent2"/>
                </a:solidFill>
              </a:rPr>
              <a:t>i</a:t>
            </a:r>
            <a:r>
              <a:rPr lang="en-US" altLang="ja-JP" sz="2400" b="1" dirty="0" smtClean="0">
                <a:solidFill>
                  <a:schemeClr val="accent2"/>
                </a:solidFill>
              </a:rPr>
              <a:t>] = P[1..i-j+1] </a:t>
            </a:r>
            <a:r>
              <a:rPr lang="ja-JP" altLang="en-US" sz="2400" dirty="0" smtClean="0"/>
              <a:t>が成り立つものの中で </a:t>
            </a:r>
            <a:r>
              <a:rPr lang="en-US" altLang="ja-JP" sz="2400" b="1" dirty="0" smtClean="0">
                <a:solidFill>
                  <a:schemeClr val="accent2"/>
                </a:solidFill>
              </a:rPr>
              <a:t>j</a:t>
            </a:r>
            <a:r>
              <a:rPr lang="en-US" altLang="ja-JP" sz="2400" dirty="0" smtClean="0"/>
              <a:t> </a:t>
            </a:r>
            <a:r>
              <a:rPr lang="ja-JP" altLang="en-US" sz="2400" dirty="0" smtClean="0"/>
              <a:t>が最小になる</a:t>
            </a:r>
          </a:p>
          <a:p>
            <a:pPr eaLnBrk="1" hangingPunct="1">
              <a:buFontTx/>
              <a:buNone/>
              <a:defRPr/>
            </a:pPr>
            <a:endParaRPr lang="ja-JP" altLang="en-US" sz="2400" dirty="0" smtClean="0"/>
          </a:p>
        </p:txBody>
      </p:sp>
      <p:sp>
        <p:nvSpPr>
          <p:cNvPr id="14340" name="Text Box 4"/>
          <p:cNvSpPr txBox="1">
            <a:spLocks noChangeArrowheads="1"/>
          </p:cNvSpPr>
          <p:nvPr/>
        </p:nvSpPr>
        <p:spPr bwMode="auto">
          <a:xfrm>
            <a:off x="4970463" y="4365625"/>
            <a:ext cx="1727200" cy="228282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ABABAB</a:t>
            </a:r>
            <a:endParaRPr lang="en-US" altLang="ja-JP" b="1">
              <a:solidFill>
                <a:schemeClr val="accent2"/>
              </a:solidFill>
            </a:endParaRPr>
          </a:p>
          <a:p>
            <a:r>
              <a:rPr lang="ja-JP" altLang="en-US"/>
              <a:t>　</a:t>
            </a:r>
            <a:r>
              <a:rPr lang="en-US" altLang="ja-JP" b="1">
                <a:solidFill>
                  <a:schemeClr val="accent2"/>
                </a:solidFill>
              </a:rPr>
              <a:t>ABABA</a:t>
            </a:r>
          </a:p>
          <a:p>
            <a:r>
              <a:rPr lang="ja-JP" altLang="en-US"/>
              <a:t>　　</a:t>
            </a:r>
            <a:r>
              <a:rPr lang="en-US" altLang="ja-JP" b="1">
                <a:solidFill>
                  <a:srgbClr val="FF0000"/>
                </a:solidFill>
              </a:rPr>
              <a:t>ABAB</a:t>
            </a:r>
            <a:endParaRPr lang="en-US" altLang="ja-JP" b="1">
              <a:solidFill>
                <a:schemeClr val="accent2"/>
              </a:solidFill>
            </a:endParaRPr>
          </a:p>
          <a:p>
            <a:r>
              <a:rPr lang="ja-JP" altLang="en-US"/>
              <a:t>　　　</a:t>
            </a:r>
            <a:r>
              <a:rPr lang="en-US" altLang="ja-JP" b="1">
                <a:solidFill>
                  <a:schemeClr val="accent2"/>
                </a:solidFill>
              </a:rPr>
              <a:t>ABA</a:t>
            </a:r>
          </a:p>
          <a:p>
            <a:r>
              <a:rPr lang="ja-JP" altLang="en-US" b="1">
                <a:solidFill>
                  <a:srgbClr val="FF0000"/>
                </a:solidFill>
              </a:rPr>
              <a:t>　　　　</a:t>
            </a:r>
            <a:r>
              <a:rPr lang="en-US" altLang="ja-JP" b="1">
                <a:solidFill>
                  <a:srgbClr val="FF0000"/>
                </a:solidFill>
              </a:rPr>
              <a:t>AB</a:t>
            </a:r>
          </a:p>
          <a:p>
            <a:r>
              <a:rPr lang="ja-JP" altLang="en-US" b="1">
                <a:solidFill>
                  <a:srgbClr val="FF0000"/>
                </a:solidFill>
              </a:rPr>
              <a:t>　　　　　</a:t>
            </a:r>
            <a:r>
              <a:rPr lang="en-US" altLang="ja-JP" b="1">
                <a:solidFill>
                  <a:schemeClr val="accent2"/>
                </a:solidFill>
              </a:rPr>
              <a:t>A</a:t>
            </a:r>
            <a:endParaRPr lang="en-US" altLang="ja-JP">
              <a:solidFill>
                <a:schemeClr val="accent2"/>
              </a:solidFill>
            </a:endParaRPr>
          </a:p>
        </p:txBody>
      </p:sp>
      <p:sp>
        <p:nvSpPr>
          <p:cNvPr id="14341" name="Line 5"/>
          <p:cNvSpPr>
            <a:spLocks noChangeShapeType="1"/>
          </p:cNvSpPr>
          <p:nvPr/>
        </p:nvSpPr>
        <p:spPr bwMode="auto">
          <a:xfrm flipH="1" flipV="1">
            <a:off x="6410325" y="5300663"/>
            <a:ext cx="647700" cy="433387"/>
          </a:xfrm>
          <a:prstGeom prst="line">
            <a:avLst/>
          </a:prstGeom>
          <a:noFill/>
          <a:ln w="9525">
            <a:solidFill>
              <a:schemeClr val="tx1"/>
            </a:solidFill>
            <a:round/>
            <a:headEnd/>
            <a:tailEnd type="triangle" w="med" len="med"/>
          </a:ln>
        </p:spPr>
        <p:txBody>
          <a:bodyPr/>
          <a:lstStyle/>
          <a:p>
            <a:endParaRPr lang="ja-JP" altLang="en-US"/>
          </a:p>
        </p:txBody>
      </p:sp>
      <p:sp>
        <p:nvSpPr>
          <p:cNvPr id="14342" name="Line 6"/>
          <p:cNvSpPr>
            <a:spLocks noChangeShapeType="1"/>
          </p:cNvSpPr>
          <p:nvPr/>
        </p:nvSpPr>
        <p:spPr bwMode="auto">
          <a:xfrm flipH="1">
            <a:off x="6410325" y="5734050"/>
            <a:ext cx="720725" cy="287338"/>
          </a:xfrm>
          <a:prstGeom prst="line">
            <a:avLst/>
          </a:prstGeom>
          <a:noFill/>
          <a:ln w="9525">
            <a:solidFill>
              <a:schemeClr val="tx1"/>
            </a:solidFill>
            <a:round/>
            <a:headEnd/>
            <a:tailEnd type="triangle" w="med" len="med"/>
          </a:ln>
        </p:spPr>
        <p:txBody>
          <a:bodyPr/>
          <a:lstStyle/>
          <a:p>
            <a:endParaRPr lang="ja-JP" altLang="en-US"/>
          </a:p>
        </p:txBody>
      </p:sp>
      <p:sp>
        <p:nvSpPr>
          <p:cNvPr id="14343" name="Text Box 7"/>
          <p:cNvSpPr txBox="1">
            <a:spLocks noChangeArrowheads="1"/>
          </p:cNvSpPr>
          <p:nvPr/>
        </p:nvSpPr>
        <p:spPr bwMode="auto">
          <a:xfrm>
            <a:off x="7110413" y="5516563"/>
            <a:ext cx="1854200" cy="457200"/>
          </a:xfrm>
          <a:prstGeom prst="rect">
            <a:avLst/>
          </a:prstGeom>
          <a:noFill/>
          <a:ln w="9525">
            <a:noFill/>
            <a:miter lim="800000"/>
            <a:headEnd/>
            <a:tailEnd/>
          </a:ln>
        </p:spPr>
        <p:txBody>
          <a:bodyPr wrap="none">
            <a:spAutoFit/>
          </a:bodyPr>
          <a:lstStyle/>
          <a:p>
            <a:r>
              <a:rPr lang="ja-JP" altLang="en-US"/>
              <a:t>一致している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一致しない場合</a:t>
            </a:r>
          </a:p>
        </p:txBody>
      </p:sp>
      <p:sp>
        <p:nvSpPr>
          <p:cNvPr id="249859" name="Rectangle 3"/>
          <p:cNvSpPr>
            <a:spLocks noGrp="1" noChangeArrowheads="1"/>
          </p:cNvSpPr>
          <p:nvPr>
            <p:ph type="body" idx="1"/>
          </p:nvPr>
        </p:nvSpPr>
        <p:spPr>
          <a:xfrm>
            <a:off x="395288" y="981075"/>
            <a:ext cx="8424862" cy="331152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テーブルの </a:t>
            </a:r>
            <a:r>
              <a:rPr lang="en-US" altLang="ja-JP" sz="2400" b="1" dirty="0" smtClean="0">
                <a:solidFill>
                  <a:schemeClr val="accent2"/>
                </a:solidFill>
              </a:rPr>
              <a:t>i-1</a:t>
            </a:r>
            <a:r>
              <a:rPr lang="en-US" altLang="ja-JP" sz="2400" dirty="0" smtClean="0"/>
              <a:t> </a:t>
            </a:r>
            <a:r>
              <a:rPr lang="ja-JP" altLang="en-US" sz="2400" dirty="0" smtClean="0"/>
              <a:t>番目の値が </a:t>
            </a:r>
            <a:r>
              <a:rPr lang="en-US" altLang="ja-JP" sz="2400" b="1" dirty="0" smtClean="0">
                <a:solidFill>
                  <a:schemeClr val="accent2"/>
                </a:solidFill>
              </a:rPr>
              <a:t>j</a:t>
            </a:r>
          </a:p>
          <a:p>
            <a:pPr eaLnBrk="1" hangingPunct="1">
              <a:buFontTx/>
              <a:buNone/>
              <a:defRPr/>
            </a:pPr>
            <a:r>
              <a:rPr lang="en-US" altLang="ja-JP"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chemeClr val="accent2"/>
                </a:solidFill>
              </a:rPr>
              <a:t>P[j..i-1] = P[1..i-j] </a:t>
            </a:r>
            <a:r>
              <a:rPr lang="ja-JP" altLang="en-US" sz="2400" dirty="0" smtClean="0"/>
              <a:t>が成り立つものの中で </a:t>
            </a:r>
            <a:r>
              <a:rPr lang="en-US" altLang="ja-JP" sz="2400" b="1" dirty="0" smtClean="0">
                <a:solidFill>
                  <a:schemeClr val="accent2"/>
                </a:solidFill>
              </a:rPr>
              <a:t>j</a:t>
            </a:r>
            <a:r>
              <a:rPr lang="en-US" altLang="ja-JP" sz="2400" dirty="0" smtClean="0"/>
              <a:t> </a:t>
            </a:r>
            <a:r>
              <a:rPr lang="ja-JP" altLang="en-US" sz="2400" dirty="0" smtClean="0"/>
              <a:t>が最小</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P[</a:t>
            </a:r>
            <a:r>
              <a:rPr lang="en-US" altLang="ja-JP" sz="2400" b="1" dirty="0" err="1"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 </a:t>
            </a:r>
            <a:r>
              <a:rPr lang="en-US" altLang="ja-JP" sz="2400" b="1" dirty="0" smtClean="0">
                <a:solidFill>
                  <a:schemeClr val="accent2"/>
                </a:solidFill>
              </a:rPr>
              <a:t>P[i-j+1]</a:t>
            </a:r>
            <a:r>
              <a:rPr lang="en-US" altLang="ja-JP" sz="2400" dirty="0" smtClean="0"/>
              <a:t> </a:t>
            </a:r>
            <a:r>
              <a:rPr lang="ja-JP" altLang="en-US" sz="2400" dirty="0" smtClean="0"/>
              <a:t>ならば、</a:t>
            </a:r>
            <a:r>
              <a:rPr lang="en-US" altLang="ja-JP" sz="2400" b="1" dirty="0" smtClean="0">
                <a:solidFill>
                  <a:schemeClr val="accent2"/>
                </a:solidFill>
              </a:rPr>
              <a:t>P[j..</a:t>
            </a:r>
            <a:r>
              <a:rPr lang="en-US" altLang="ja-JP" sz="2400" b="1" dirty="0" err="1" smtClean="0">
                <a:solidFill>
                  <a:schemeClr val="accent2"/>
                </a:solidFill>
              </a:rPr>
              <a:t>i</a:t>
            </a:r>
            <a:r>
              <a:rPr lang="en-US" altLang="ja-JP" sz="2400" b="1" dirty="0" smtClean="0">
                <a:solidFill>
                  <a:schemeClr val="accent2"/>
                </a:solidFill>
              </a:rPr>
              <a:t>] = P[1..i-j+1] </a:t>
            </a:r>
            <a:r>
              <a:rPr lang="ja-JP" altLang="en-US" sz="2400" dirty="0" smtClean="0"/>
              <a:t>は成り立たない</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j' &gt; j</a:t>
            </a:r>
            <a:r>
              <a:rPr lang="en-US" altLang="ja-JP" sz="2400" dirty="0" smtClean="0"/>
              <a:t> </a:t>
            </a:r>
            <a:r>
              <a:rPr lang="ja-JP" altLang="en-US" sz="2400" dirty="0" smtClean="0"/>
              <a:t>である </a:t>
            </a:r>
            <a:r>
              <a:rPr lang="en-US" altLang="ja-JP" sz="2400" b="1" dirty="0" smtClean="0">
                <a:solidFill>
                  <a:schemeClr val="accent2"/>
                </a:solidFill>
              </a:rPr>
              <a:t>j'</a:t>
            </a:r>
            <a:r>
              <a:rPr lang="ja-JP" altLang="en-US" sz="2400" dirty="0" smtClean="0"/>
              <a:t>の中で </a:t>
            </a:r>
            <a:r>
              <a:rPr lang="en-US" altLang="ja-JP" sz="2400" b="1" dirty="0" smtClean="0">
                <a:solidFill>
                  <a:schemeClr val="accent2"/>
                </a:solidFill>
              </a:rPr>
              <a:t>P[j'..</a:t>
            </a:r>
            <a:r>
              <a:rPr lang="en-US" altLang="ja-JP" sz="2400" b="1" dirty="0" err="1" smtClean="0">
                <a:solidFill>
                  <a:schemeClr val="accent2"/>
                </a:solidFill>
              </a:rPr>
              <a:t>i</a:t>
            </a:r>
            <a:r>
              <a:rPr lang="en-US" altLang="ja-JP" sz="2400" b="1" dirty="0" smtClean="0">
                <a:solidFill>
                  <a:schemeClr val="accent2"/>
                </a:solidFill>
              </a:rPr>
              <a:t>] = P[1..i-j'+1] </a:t>
            </a:r>
            <a:r>
              <a:rPr lang="ja-JP" altLang="en-US" sz="2400" dirty="0" smtClean="0"/>
              <a:t>が成り立つ最小のもの見つけたい</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en-US" altLang="ja-JP" sz="2400" b="1" dirty="0" smtClean="0">
                <a:solidFill>
                  <a:schemeClr val="accent2"/>
                </a:solidFill>
              </a:rPr>
              <a:t>j'&gt; j</a:t>
            </a:r>
            <a:r>
              <a:rPr lang="en-US" altLang="ja-JP" sz="2400" dirty="0" smtClean="0"/>
              <a:t> </a:t>
            </a:r>
            <a:r>
              <a:rPr lang="ja-JP" altLang="en-US" sz="2400" dirty="0" smtClean="0"/>
              <a:t>である </a:t>
            </a:r>
            <a:r>
              <a:rPr lang="en-US" altLang="ja-JP" sz="2400" b="1" dirty="0" smtClean="0">
                <a:solidFill>
                  <a:schemeClr val="accent2"/>
                </a:solidFill>
              </a:rPr>
              <a:t>j'</a:t>
            </a:r>
            <a:r>
              <a:rPr lang="ja-JP" altLang="en-US" sz="2400" dirty="0" smtClean="0"/>
              <a:t>の中で </a:t>
            </a:r>
            <a:r>
              <a:rPr lang="en-US" altLang="ja-JP" sz="2400" b="1" dirty="0" smtClean="0">
                <a:solidFill>
                  <a:schemeClr val="accent2"/>
                </a:solidFill>
              </a:rPr>
              <a:t>P[j'..i-1] = P[1..i-j'] </a:t>
            </a:r>
            <a:r>
              <a:rPr lang="ja-JP" altLang="en-US" sz="2400" dirty="0" smtClean="0"/>
              <a:t>が成り立つものを小さい順に見つけ、</a:t>
            </a:r>
            <a:r>
              <a:rPr lang="en-US" altLang="ja-JP" sz="2400" b="1" dirty="0" smtClean="0">
                <a:solidFill>
                  <a:schemeClr val="accent2"/>
                </a:solidFill>
              </a:rPr>
              <a:t>P[</a:t>
            </a:r>
            <a:r>
              <a:rPr lang="en-US" altLang="ja-JP" sz="2400" b="1" dirty="0" err="1" smtClean="0">
                <a:solidFill>
                  <a:schemeClr val="accent2"/>
                </a:solidFill>
              </a:rPr>
              <a:t>i</a:t>
            </a:r>
            <a:r>
              <a:rPr lang="en-US" altLang="ja-JP" sz="2400" b="1" dirty="0" smtClean="0">
                <a:solidFill>
                  <a:schemeClr val="accent2"/>
                </a:solidFill>
              </a:rPr>
              <a:t>] = P[i-j'+1]</a:t>
            </a:r>
            <a:r>
              <a:rPr lang="en-US" altLang="ja-JP" sz="2400" dirty="0" smtClean="0"/>
              <a:t> </a:t>
            </a:r>
            <a:r>
              <a:rPr lang="ja-JP" altLang="en-US" sz="2400" dirty="0" smtClean="0"/>
              <a:t>であるか調べよう</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P[j..i-1] = P[1..i-j] </a:t>
            </a:r>
            <a:r>
              <a:rPr lang="ja-JP" altLang="en-US" sz="2400" dirty="0" smtClean="0"/>
              <a:t>が成り立っているので、</a:t>
            </a:r>
          </a:p>
          <a:p>
            <a:pPr eaLnBrk="1" hangingPunct="1">
              <a:buFontTx/>
              <a:buNone/>
              <a:defRPr/>
            </a:pPr>
            <a:r>
              <a:rPr lang="ja-JP" altLang="en-US" sz="2400" dirty="0" smtClean="0"/>
              <a:t>代わりに </a:t>
            </a:r>
            <a:r>
              <a:rPr lang="en-US" altLang="ja-JP" sz="2400" b="1" dirty="0" smtClean="0">
                <a:solidFill>
                  <a:schemeClr val="accent2"/>
                </a:solidFill>
              </a:rPr>
              <a:t>P[j'..</a:t>
            </a:r>
            <a:r>
              <a:rPr lang="en-US" altLang="ja-JP" sz="2400" b="1" dirty="0" err="1" smtClean="0">
                <a:solidFill>
                  <a:schemeClr val="accent2"/>
                </a:solidFill>
              </a:rPr>
              <a:t>i</a:t>
            </a:r>
            <a:r>
              <a:rPr lang="en-US" altLang="ja-JP" sz="2400" b="1" dirty="0" smtClean="0">
                <a:solidFill>
                  <a:schemeClr val="accent2"/>
                </a:solidFill>
              </a:rPr>
              <a:t>-j] = P[1..(i-j+1)-j'] </a:t>
            </a:r>
            <a:r>
              <a:rPr lang="ja-JP" altLang="en-US" sz="2400" dirty="0" smtClean="0"/>
              <a:t>が成り立つ</a:t>
            </a:r>
          </a:p>
          <a:p>
            <a:pPr eaLnBrk="1" hangingPunct="1">
              <a:buFontTx/>
              <a:buNone/>
              <a:defRPr/>
            </a:pPr>
            <a:r>
              <a:rPr lang="ja-JP" altLang="en-US" sz="2400" dirty="0" smtClean="0"/>
              <a:t>ものを見つけても良い</a:t>
            </a:r>
          </a:p>
          <a:p>
            <a:pPr eaLnBrk="1" hangingPunct="1">
              <a:buFontTx/>
              <a:buNone/>
              <a:defRPr/>
            </a:pPr>
            <a:r>
              <a:rPr lang="en-US" altLang="ja-JP"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これなら、テーブルが使える！</a:t>
            </a:r>
          </a:p>
        </p:txBody>
      </p:sp>
      <p:sp>
        <p:nvSpPr>
          <p:cNvPr id="15364" name="Text Box 4"/>
          <p:cNvSpPr txBox="1">
            <a:spLocks noChangeArrowheads="1"/>
          </p:cNvSpPr>
          <p:nvPr/>
        </p:nvSpPr>
        <p:spPr bwMode="auto">
          <a:xfrm>
            <a:off x="6875463" y="4386263"/>
            <a:ext cx="1727200" cy="228282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ABABAB</a:t>
            </a:r>
            <a:endParaRPr lang="en-US" altLang="ja-JP" b="1">
              <a:solidFill>
                <a:schemeClr val="accent2"/>
              </a:solidFill>
            </a:endParaRPr>
          </a:p>
          <a:p>
            <a:r>
              <a:rPr lang="ja-JP" altLang="en-US"/>
              <a:t>　</a:t>
            </a:r>
            <a:r>
              <a:rPr lang="en-US" altLang="ja-JP" b="1">
                <a:solidFill>
                  <a:schemeClr val="accent2"/>
                </a:solidFill>
              </a:rPr>
              <a:t>ABABA</a:t>
            </a:r>
          </a:p>
          <a:p>
            <a:r>
              <a:rPr lang="ja-JP" altLang="en-US"/>
              <a:t>　　</a:t>
            </a:r>
            <a:r>
              <a:rPr lang="en-US" altLang="ja-JP" b="1">
                <a:solidFill>
                  <a:srgbClr val="FF0000"/>
                </a:solidFill>
              </a:rPr>
              <a:t>ABAB</a:t>
            </a:r>
            <a:endParaRPr lang="en-US" altLang="ja-JP" b="1">
              <a:solidFill>
                <a:schemeClr val="accent2"/>
              </a:solidFill>
            </a:endParaRPr>
          </a:p>
          <a:p>
            <a:r>
              <a:rPr lang="ja-JP" altLang="en-US"/>
              <a:t>　　　</a:t>
            </a:r>
            <a:r>
              <a:rPr lang="en-US" altLang="ja-JP" b="1">
                <a:solidFill>
                  <a:schemeClr val="accent2"/>
                </a:solidFill>
              </a:rPr>
              <a:t>ABA</a:t>
            </a:r>
          </a:p>
          <a:p>
            <a:r>
              <a:rPr lang="ja-JP" altLang="en-US" b="1">
                <a:solidFill>
                  <a:srgbClr val="FF0000"/>
                </a:solidFill>
              </a:rPr>
              <a:t>　　　　</a:t>
            </a:r>
            <a:r>
              <a:rPr lang="en-US" altLang="ja-JP" b="1">
                <a:solidFill>
                  <a:srgbClr val="FF0000"/>
                </a:solidFill>
              </a:rPr>
              <a:t>AB</a:t>
            </a:r>
          </a:p>
          <a:p>
            <a:r>
              <a:rPr lang="ja-JP" altLang="en-US" b="1">
                <a:solidFill>
                  <a:srgbClr val="FF0000"/>
                </a:solidFill>
              </a:rPr>
              <a:t>　　　　　</a:t>
            </a:r>
            <a:r>
              <a:rPr lang="en-US" altLang="ja-JP" b="1">
                <a:solidFill>
                  <a:schemeClr val="accent2"/>
                </a:solidFill>
              </a:rPr>
              <a:t>A</a:t>
            </a:r>
            <a:endParaRPr lang="en-US" altLang="ja-JP">
              <a:solidFill>
                <a:schemeClr val="accent2"/>
              </a:solidFill>
            </a:endParaRPr>
          </a:p>
        </p:txBody>
      </p:sp>
      <p:sp>
        <p:nvSpPr>
          <p:cNvPr id="15365" name="Line 5"/>
          <p:cNvSpPr>
            <a:spLocks noChangeShapeType="1"/>
          </p:cNvSpPr>
          <p:nvPr/>
        </p:nvSpPr>
        <p:spPr bwMode="auto">
          <a:xfrm flipH="1" flipV="1">
            <a:off x="8315325" y="5321300"/>
            <a:ext cx="647700" cy="433388"/>
          </a:xfrm>
          <a:prstGeom prst="line">
            <a:avLst/>
          </a:prstGeom>
          <a:noFill/>
          <a:ln w="9525">
            <a:solidFill>
              <a:schemeClr val="tx1"/>
            </a:solidFill>
            <a:round/>
            <a:headEnd/>
            <a:tailEnd type="triangle" w="med" len="med"/>
          </a:ln>
        </p:spPr>
        <p:txBody>
          <a:bodyPr/>
          <a:lstStyle/>
          <a:p>
            <a:endParaRPr lang="ja-JP" altLang="en-US"/>
          </a:p>
        </p:txBody>
      </p:sp>
      <p:sp>
        <p:nvSpPr>
          <p:cNvPr id="15366" name="Line 6"/>
          <p:cNvSpPr>
            <a:spLocks noChangeShapeType="1"/>
          </p:cNvSpPr>
          <p:nvPr/>
        </p:nvSpPr>
        <p:spPr bwMode="auto">
          <a:xfrm flipH="1">
            <a:off x="8315325" y="5734050"/>
            <a:ext cx="649288" cy="307975"/>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TABLE</a:t>
            </a:r>
            <a:r>
              <a:rPr lang="ja-JP" altLang="en-US" sz="3600" smtClean="0">
                <a:solidFill>
                  <a:schemeClr val="bg1"/>
                </a:solidFill>
                <a:effectLst>
                  <a:outerShdw blurRad="38100" dist="38100" dir="2700000" algn="tl">
                    <a:srgbClr val="000000"/>
                  </a:outerShdw>
                </a:effectLst>
              </a:rPr>
              <a:t>の自己利用</a:t>
            </a:r>
          </a:p>
        </p:txBody>
      </p:sp>
      <p:sp>
        <p:nvSpPr>
          <p:cNvPr id="250883" name="Rectangle 3"/>
          <p:cNvSpPr>
            <a:spLocks noGrp="1" noChangeArrowheads="1"/>
          </p:cNvSpPr>
          <p:nvPr>
            <p:ph type="body" idx="1"/>
          </p:nvPr>
        </p:nvSpPr>
        <p:spPr>
          <a:xfrm>
            <a:off x="468313" y="981075"/>
            <a:ext cx="8351837" cy="4103688"/>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P[j..i-1] = P[1..i-j] </a:t>
            </a:r>
            <a:r>
              <a:rPr lang="ja-JP" altLang="en-US" sz="2400" dirty="0" smtClean="0"/>
              <a:t>が成り立っているので、代わりに </a:t>
            </a:r>
            <a:r>
              <a:rPr lang="en-US" altLang="ja-JP" sz="2400" b="1" dirty="0" smtClean="0">
                <a:solidFill>
                  <a:schemeClr val="accent2"/>
                </a:solidFill>
              </a:rPr>
              <a:t>P[j'..</a:t>
            </a:r>
            <a:r>
              <a:rPr lang="en-US" altLang="ja-JP" sz="2400" b="1" dirty="0" err="1" smtClean="0">
                <a:solidFill>
                  <a:schemeClr val="accent2"/>
                </a:solidFill>
              </a:rPr>
              <a:t>i</a:t>
            </a:r>
            <a:r>
              <a:rPr lang="en-US" altLang="ja-JP" sz="2400" b="1" dirty="0" smtClean="0">
                <a:solidFill>
                  <a:schemeClr val="accent2"/>
                </a:solidFill>
              </a:rPr>
              <a:t>-j] = P[1..(i-j+1)-j'] </a:t>
            </a:r>
            <a:r>
              <a:rPr lang="ja-JP" altLang="en-US" sz="2400" dirty="0" smtClean="0"/>
              <a:t>が成り立つものを見つけても良い</a:t>
            </a:r>
          </a:p>
          <a:p>
            <a:pPr eaLnBrk="1" hangingPunct="1">
              <a:buFontTx/>
              <a:buNone/>
              <a:defRPr/>
            </a:pPr>
            <a:r>
              <a:rPr lang="en-US" altLang="ja-JP"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これなら、テーブルが使える！</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TABLE[(i-j+1)] </a:t>
            </a:r>
            <a:r>
              <a:rPr lang="ja-JP" altLang="en-US" sz="2400" dirty="0" smtClean="0"/>
              <a:t>には、</a:t>
            </a:r>
            <a:r>
              <a:rPr lang="en-US" altLang="ja-JP" sz="2400" b="1" dirty="0" smtClean="0">
                <a:solidFill>
                  <a:schemeClr val="accent2"/>
                </a:solidFill>
              </a:rPr>
              <a:t>P[j'..(i-j-1)+1] = P[1..(i-j+1)-j'] </a:t>
            </a:r>
            <a:r>
              <a:rPr lang="ja-JP" altLang="en-US" sz="2400" dirty="0" smtClean="0"/>
              <a:t>が成り立つ最小の </a:t>
            </a:r>
            <a:r>
              <a:rPr lang="en-US" altLang="ja-JP" sz="2400" b="1" dirty="0" smtClean="0">
                <a:solidFill>
                  <a:schemeClr val="accent2"/>
                </a:solidFill>
              </a:rPr>
              <a:t>j'</a:t>
            </a:r>
            <a:r>
              <a:rPr lang="ja-JP" altLang="en-US" sz="2400" dirty="0" smtClean="0"/>
              <a:t> が入っているので、これを参照すればよい</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結局、やっていることは、</a:t>
            </a:r>
            <a:r>
              <a:rPr lang="en-US" altLang="ja-JP" sz="2400" dirty="0" smtClean="0"/>
              <a:t>KMP</a:t>
            </a:r>
            <a:r>
              <a:rPr lang="ja-JP" altLang="en-US" sz="2400" dirty="0" smtClean="0"/>
              <a:t>法と全く同じ</a:t>
            </a:r>
          </a:p>
          <a:p>
            <a:pPr eaLnBrk="1" hangingPunct="1">
              <a:buFontTx/>
              <a:buNone/>
              <a:defRPr/>
            </a:pPr>
            <a:r>
              <a:rPr lang="ja-JP" altLang="en-US" sz="2400" dirty="0" smtClean="0"/>
              <a:t>単にテーブルの </a:t>
            </a:r>
            <a:r>
              <a:rPr lang="en-US" altLang="ja-JP" sz="2400" b="1" dirty="0" err="1" smtClean="0">
                <a:solidFill>
                  <a:schemeClr val="accent2"/>
                </a:solidFill>
              </a:rPr>
              <a:t>i</a:t>
            </a:r>
            <a:r>
              <a:rPr lang="en-US" altLang="ja-JP" sz="2400" dirty="0" smtClean="0"/>
              <a:t> </a:t>
            </a:r>
            <a:r>
              <a:rPr lang="ja-JP" altLang="en-US" sz="2400" dirty="0" smtClean="0"/>
              <a:t>番目に書き込んでいるだけ</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計算時間は、</a:t>
            </a:r>
            <a:r>
              <a:rPr lang="en-US" altLang="ja-JP" sz="2400" b="1" dirty="0" smtClean="0">
                <a:solidFill>
                  <a:schemeClr val="accent2"/>
                </a:solidFill>
              </a:rPr>
              <a:t>P</a:t>
            </a:r>
            <a:r>
              <a:rPr lang="en-US" altLang="ja-JP" sz="2400" dirty="0" smtClean="0"/>
              <a:t> </a:t>
            </a:r>
            <a:r>
              <a:rPr lang="ja-JP" altLang="en-US" sz="2400" dirty="0" smtClean="0"/>
              <a:t>と </a:t>
            </a:r>
            <a:r>
              <a:rPr lang="en-US" altLang="ja-JP" sz="2400" b="1" dirty="0" smtClean="0">
                <a:solidFill>
                  <a:schemeClr val="accent2"/>
                </a:solidFill>
              </a:rPr>
              <a:t>P </a:t>
            </a:r>
            <a:r>
              <a:rPr lang="ja-JP" altLang="en-US" sz="2400" dirty="0" smtClean="0"/>
              <a:t>との比較なので、</a:t>
            </a:r>
          </a:p>
          <a:p>
            <a:pPr eaLnBrk="1" hangingPunct="1">
              <a:buFontTx/>
              <a:buNone/>
              <a:defRPr/>
            </a:pPr>
            <a:r>
              <a:rPr lang="en-US" altLang="ja-JP" sz="2400" b="1" dirty="0" smtClean="0">
                <a:solidFill>
                  <a:schemeClr val="accent2"/>
                </a:solidFill>
              </a:rPr>
              <a:t>O(|P|+|P|) = O(|P|) </a:t>
            </a:r>
            <a:r>
              <a:rPr lang="ja-JP" altLang="en-US" sz="2400" dirty="0" smtClean="0"/>
              <a:t>時間になる</a:t>
            </a:r>
          </a:p>
          <a:p>
            <a:pPr eaLnBrk="1" hangingPunct="1">
              <a:buFontTx/>
              <a:buNone/>
              <a:defRPr/>
            </a:pPr>
            <a:endParaRPr lang="ja-JP" altLang="en-US" sz="2400" dirty="0" smtClean="0"/>
          </a:p>
        </p:txBody>
      </p:sp>
      <p:sp>
        <p:nvSpPr>
          <p:cNvPr id="16388" name="Text Box 4"/>
          <p:cNvSpPr txBox="1">
            <a:spLocks noChangeArrowheads="1"/>
          </p:cNvSpPr>
          <p:nvPr/>
        </p:nvSpPr>
        <p:spPr bwMode="auto">
          <a:xfrm>
            <a:off x="6875463" y="4386263"/>
            <a:ext cx="1727200" cy="228282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ABABAB</a:t>
            </a:r>
            <a:endParaRPr lang="en-US" altLang="ja-JP" b="1">
              <a:solidFill>
                <a:schemeClr val="accent2"/>
              </a:solidFill>
            </a:endParaRPr>
          </a:p>
          <a:p>
            <a:r>
              <a:rPr lang="ja-JP" altLang="en-US"/>
              <a:t>　</a:t>
            </a:r>
            <a:r>
              <a:rPr lang="en-US" altLang="ja-JP" b="1">
                <a:solidFill>
                  <a:schemeClr val="accent2"/>
                </a:solidFill>
              </a:rPr>
              <a:t>ABABA</a:t>
            </a:r>
          </a:p>
          <a:p>
            <a:r>
              <a:rPr lang="ja-JP" altLang="en-US"/>
              <a:t>　　</a:t>
            </a:r>
            <a:r>
              <a:rPr lang="en-US" altLang="ja-JP" b="1">
                <a:solidFill>
                  <a:srgbClr val="FF0000"/>
                </a:solidFill>
              </a:rPr>
              <a:t>ABAB</a:t>
            </a:r>
            <a:endParaRPr lang="en-US" altLang="ja-JP" b="1">
              <a:solidFill>
                <a:schemeClr val="accent2"/>
              </a:solidFill>
            </a:endParaRPr>
          </a:p>
          <a:p>
            <a:r>
              <a:rPr lang="ja-JP" altLang="en-US"/>
              <a:t>　　　</a:t>
            </a:r>
            <a:r>
              <a:rPr lang="en-US" altLang="ja-JP" b="1">
                <a:solidFill>
                  <a:schemeClr val="accent2"/>
                </a:solidFill>
              </a:rPr>
              <a:t>ABA</a:t>
            </a:r>
          </a:p>
          <a:p>
            <a:r>
              <a:rPr lang="ja-JP" altLang="en-US" b="1">
                <a:solidFill>
                  <a:srgbClr val="FF0000"/>
                </a:solidFill>
              </a:rPr>
              <a:t>　　　　</a:t>
            </a:r>
            <a:r>
              <a:rPr lang="en-US" altLang="ja-JP" b="1">
                <a:solidFill>
                  <a:srgbClr val="FF0000"/>
                </a:solidFill>
              </a:rPr>
              <a:t>AB</a:t>
            </a:r>
          </a:p>
          <a:p>
            <a:r>
              <a:rPr lang="ja-JP" altLang="en-US" b="1">
                <a:solidFill>
                  <a:srgbClr val="FF0000"/>
                </a:solidFill>
              </a:rPr>
              <a:t>　　　　　</a:t>
            </a:r>
            <a:r>
              <a:rPr lang="en-US" altLang="ja-JP" b="1">
                <a:solidFill>
                  <a:schemeClr val="accent2"/>
                </a:solidFill>
              </a:rPr>
              <a:t>A</a:t>
            </a:r>
            <a:endParaRPr lang="en-US" altLang="ja-JP">
              <a:solidFill>
                <a:schemeClr val="accent2"/>
              </a:solidFill>
            </a:endParaRPr>
          </a:p>
        </p:txBody>
      </p:sp>
      <p:sp>
        <p:nvSpPr>
          <p:cNvPr id="16389" name="Line 5"/>
          <p:cNvSpPr>
            <a:spLocks noChangeShapeType="1"/>
          </p:cNvSpPr>
          <p:nvPr/>
        </p:nvSpPr>
        <p:spPr bwMode="auto">
          <a:xfrm flipH="1" flipV="1">
            <a:off x="8315325" y="5321300"/>
            <a:ext cx="647700" cy="433388"/>
          </a:xfrm>
          <a:prstGeom prst="line">
            <a:avLst/>
          </a:prstGeom>
          <a:noFill/>
          <a:ln w="9525">
            <a:solidFill>
              <a:schemeClr val="tx1"/>
            </a:solidFill>
            <a:round/>
            <a:headEnd/>
            <a:tailEnd type="triangle" w="med" len="med"/>
          </a:ln>
        </p:spPr>
        <p:txBody>
          <a:bodyPr/>
          <a:lstStyle/>
          <a:p>
            <a:endParaRPr lang="ja-JP" altLang="en-US"/>
          </a:p>
        </p:txBody>
      </p:sp>
      <p:sp>
        <p:nvSpPr>
          <p:cNvPr id="16390" name="Line 6"/>
          <p:cNvSpPr>
            <a:spLocks noChangeShapeType="1"/>
          </p:cNvSpPr>
          <p:nvPr/>
        </p:nvSpPr>
        <p:spPr bwMode="auto">
          <a:xfrm flipH="1">
            <a:off x="8315325" y="5754688"/>
            <a:ext cx="720725" cy="287337"/>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0" y="692150"/>
            <a:ext cx="9144000" cy="18002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mtClean="0">
                <a:solidFill>
                  <a:schemeClr val="bg1"/>
                </a:solidFill>
                <a:effectLst>
                  <a:outerShdw blurRad="38100" dist="38100" dir="2700000" algn="tl">
                    <a:srgbClr val="000000"/>
                  </a:outerShdw>
                </a:effectLst>
              </a:rPr>
              <a:t>キーワード検索</a:t>
            </a:r>
          </a:p>
        </p:txBody>
      </p:sp>
      <p:sp>
        <p:nvSpPr>
          <p:cNvPr id="253955" name="Rectangle 3"/>
          <p:cNvSpPr>
            <a:spLocks noGrp="1" noChangeArrowheads="1"/>
          </p:cNvSpPr>
          <p:nvPr>
            <p:ph type="body" idx="1"/>
          </p:nvPr>
        </p:nvSpPr>
        <p:spPr>
          <a:xfrm>
            <a:off x="831850" y="2843213"/>
            <a:ext cx="7772400" cy="3394075"/>
          </a:xfrm>
        </p:spPr>
        <p:txBody>
          <a:bodyPr/>
          <a:lstStyle/>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キーワード限定</a:t>
            </a:r>
            <a:endParaRPr lang="en-US" altLang="ja-JP" dirty="0" smtClean="0"/>
          </a:p>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en-US" altLang="ja-JP" dirty="0" smtClean="0"/>
              <a:t>suffix tree</a:t>
            </a:r>
          </a:p>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en-US" altLang="ja-JP" dirty="0" smtClean="0"/>
              <a:t>suffix array</a:t>
            </a:r>
          </a:p>
          <a:p>
            <a:pPr eaLnBrk="1" hangingPunct="1">
              <a:buFontTx/>
              <a:buNone/>
              <a:defRPr/>
            </a:pPr>
            <a:endParaRPr lang="ja-JP" altLang="en-US" dirty="0" smtClean="0"/>
          </a:p>
          <a:p>
            <a:pPr eaLnBrk="1" hangingPunct="1">
              <a:buFontTx/>
              <a:buNone/>
              <a:defRPr/>
            </a:pPr>
            <a:endParaRPr lang="ja-JP"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キーワード検索</a:t>
            </a:r>
          </a:p>
        </p:txBody>
      </p:sp>
      <p:sp>
        <p:nvSpPr>
          <p:cNvPr id="221187" name="Rectangle 3"/>
          <p:cNvSpPr>
            <a:spLocks noGrp="1" noChangeArrowheads="1"/>
          </p:cNvSpPr>
          <p:nvPr>
            <p:ph type="body" idx="1"/>
          </p:nvPr>
        </p:nvSpPr>
        <p:spPr>
          <a:xfrm>
            <a:off x="609600" y="1196975"/>
            <a:ext cx="8139113" cy="518477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（文書）データの中から、与えられた文字列（キーワード）を含む文書を見つける問題をキーワード検索という（データは変化せず、キーワードのみ変化する）</a:t>
            </a:r>
          </a:p>
          <a:p>
            <a:pPr eaLnBrk="1" hangingPunct="1">
              <a:buFontTx/>
              <a:buNone/>
              <a:defRPr/>
            </a:pPr>
            <a:endParaRPr lang="en-US" altLang="ja-JP" sz="24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文書データが長い文字列だと思うと、これは文字列マッチングで解ける</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しかし、長大なデータ</a:t>
            </a:r>
            <a:r>
              <a:rPr lang="en-US" altLang="ja-JP" sz="2400" dirty="0" smtClean="0"/>
              <a:t>(Web</a:t>
            </a:r>
            <a:r>
              <a:rPr lang="ja-JP" altLang="en-US" sz="2400" dirty="0" smtClean="0"/>
              <a:t>文書など</a:t>
            </a:r>
            <a:r>
              <a:rPr lang="en-US" altLang="ja-JP" sz="2400" dirty="0" smtClean="0"/>
              <a:t>)</a:t>
            </a:r>
            <a:r>
              <a:rPr lang="ja-JP" altLang="en-US" sz="2400" dirty="0" smtClean="0"/>
              <a:t>に対して文字列マッチングを動かしたのでは、一回の検索に相当の時間がかる</a:t>
            </a:r>
          </a:p>
          <a:p>
            <a:pPr eaLnBrk="1" hangingPunct="1">
              <a:buFontTx/>
              <a:buNone/>
              <a:defRPr/>
            </a:pPr>
            <a:endParaRPr lang="en-US" altLang="ja-JP" sz="24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データはそれほど頻繁に変化しないので、</a:t>
            </a:r>
            <a:r>
              <a:rPr lang="en-US" altLang="ja-JP" sz="2400" b="1" dirty="0" smtClean="0">
                <a:solidFill>
                  <a:schemeClr val="accent2"/>
                </a:solidFill>
              </a:rPr>
              <a:t>S </a:t>
            </a:r>
            <a:r>
              <a:rPr lang="ja-JP" altLang="en-US" sz="2400" dirty="0" smtClean="0"/>
              <a:t>は固定、</a:t>
            </a:r>
            <a:r>
              <a:rPr lang="en-US" altLang="ja-JP" sz="2400" b="1" dirty="0" smtClean="0">
                <a:solidFill>
                  <a:schemeClr val="accent2"/>
                </a:solidFill>
              </a:rPr>
              <a:t>P </a:t>
            </a:r>
            <a:r>
              <a:rPr lang="ja-JP" altLang="en-US" sz="2400" dirty="0" smtClean="0"/>
              <a:t>のみ変化する、という問題設定になる。そこで、</a:t>
            </a:r>
            <a:r>
              <a:rPr lang="en-US" altLang="ja-JP" sz="2400" b="1" dirty="0" smtClean="0">
                <a:solidFill>
                  <a:schemeClr val="accent2"/>
                </a:solidFill>
              </a:rPr>
              <a:t>S </a:t>
            </a:r>
            <a:r>
              <a:rPr lang="ja-JP" altLang="en-US" sz="2400" dirty="0" smtClean="0"/>
              <a:t>に対してデータ構造を作り、キーワード検索を高速にする方法を考えよう</a:t>
            </a:r>
            <a:endParaRPr lang="ja-JP" altLang="en-US" sz="2400" b="1" dirty="0" smtClean="0">
              <a:solidFill>
                <a:srgbClr val="FF00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テーブルを作る</a:t>
            </a:r>
          </a:p>
        </p:txBody>
      </p:sp>
      <p:sp>
        <p:nvSpPr>
          <p:cNvPr id="155651" name="Rectangle 3"/>
          <p:cNvSpPr>
            <a:spLocks noGrp="1" noChangeArrowheads="1"/>
          </p:cNvSpPr>
          <p:nvPr>
            <p:ph type="body" idx="1"/>
          </p:nvPr>
        </p:nvSpPr>
        <p:spPr>
          <a:xfrm>
            <a:off x="323850" y="1196975"/>
            <a:ext cx="8640763" cy="5111750"/>
          </a:xfrm>
        </p:spPr>
        <p:txBody>
          <a:bodyPr/>
          <a:lstStyle/>
          <a:p>
            <a:pPr eaLnBrk="1" hangingPunct="1">
              <a:lnSpc>
                <a:spcPct val="90000"/>
              </a:lnSpc>
              <a:buFontTx/>
              <a:buNone/>
              <a:defRPr/>
            </a:pPr>
            <a:r>
              <a:rPr lang="ja-JP" altLang="en-US" sz="2400" b="1" dirty="0" smtClean="0">
                <a:solidFill>
                  <a:srgbClr val="006600"/>
                </a:solidFill>
                <a:effectLst>
                  <a:outerShdw blurRad="38100" dist="38100" dir="2700000" algn="tl">
                    <a:srgbClr val="C0C0C0"/>
                  </a:outerShdw>
                </a:effectLst>
              </a:rPr>
              <a:t>アイディアその１：</a:t>
            </a:r>
            <a:r>
              <a:rPr lang="ja-JP" altLang="en-US" sz="2400" dirty="0" smtClean="0">
                <a:solidFill>
                  <a:srgbClr val="FF0000"/>
                </a:solidFill>
              </a:rPr>
              <a:t> </a:t>
            </a:r>
            <a:r>
              <a:rPr lang="ja-JP" altLang="en-US" sz="2400" dirty="0" smtClean="0"/>
              <a:t>あらかじめ全てのキーワードについて検索をしてしまい、結果を保存しておく</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ja-JP" altLang="en-US" sz="2400" dirty="0" smtClean="0"/>
              <a:t>キーワード検索をするときには、あらかじめ調べておいた答えを出力すればよい</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しかし、キーワードの数だけのメモリが必要（通常指数個）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辞書に載っている単語のみ、というようにキーワードを限定するならば、キーワード数の爆発は押さえられる</a:t>
            </a:r>
          </a:p>
          <a:p>
            <a:pPr eaLnBrk="1" hangingPunct="1">
              <a:lnSpc>
                <a:spcPct val="90000"/>
              </a:lnSpc>
              <a:buFontTx/>
              <a:buNone/>
              <a:defRPr/>
            </a:pPr>
            <a:r>
              <a:rPr lang="ja-JP" altLang="en-US" sz="2400" dirty="0" smtClean="0"/>
              <a:t>（広辞苑</a:t>
            </a:r>
            <a:r>
              <a:rPr lang="en-US" altLang="ja-JP" sz="2400" dirty="0" smtClean="0"/>
              <a:t>5</a:t>
            </a:r>
            <a:r>
              <a:rPr lang="ja-JP" altLang="en-US" sz="2400" dirty="0" smtClean="0"/>
              <a:t>万語、</a:t>
            </a:r>
            <a:r>
              <a:rPr lang="en-US" altLang="ja-JP" sz="2400" dirty="0" smtClean="0"/>
              <a:t>web</a:t>
            </a:r>
            <a:r>
              <a:rPr lang="ja-JP" altLang="en-US" sz="2400" dirty="0" smtClean="0"/>
              <a:t>上の単語</a:t>
            </a:r>
            <a:r>
              <a:rPr lang="en-US" altLang="ja-JP" sz="2400" dirty="0" smtClean="0"/>
              <a:t>50</a:t>
            </a:r>
            <a:r>
              <a:rPr lang="ja-JP" altLang="en-US" sz="2400" dirty="0" smtClean="0"/>
              <a:t>万語？）</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キーワードを限定した場合、キーワードを</a:t>
            </a:r>
            <a:r>
              <a:rPr lang="en-US" altLang="ja-JP" sz="2400" dirty="0" smtClean="0"/>
              <a:t>ID</a:t>
            </a:r>
            <a:r>
              <a:rPr lang="ja-JP" altLang="en-US" sz="2400" dirty="0" smtClean="0"/>
              <a:t>に変換し、</a:t>
            </a:r>
            <a:r>
              <a:rPr lang="en-US" altLang="ja-JP" sz="2400" dirty="0" smtClean="0"/>
              <a:t>ID</a:t>
            </a:r>
            <a:r>
              <a:rPr lang="ja-JP" altLang="en-US" sz="2400" dirty="0" smtClean="0"/>
              <a:t>ごとにそのキーワードを含む文書の</a:t>
            </a:r>
            <a:r>
              <a:rPr lang="en-US" altLang="ja-JP" sz="2400" dirty="0" smtClean="0"/>
              <a:t>ID</a:t>
            </a:r>
            <a:r>
              <a:rPr lang="ja-JP" altLang="en-US" sz="2400" dirty="0" smtClean="0"/>
              <a:t>を記録するようにする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２分検索でキーワード</a:t>
            </a:r>
            <a:r>
              <a:rPr lang="en-US" altLang="ja-JP" sz="2400" dirty="0" smtClean="0"/>
              <a:t>ID</a:t>
            </a:r>
            <a:r>
              <a:rPr lang="ja-JP" altLang="en-US" sz="2400" dirty="0" smtClean="0"/>
              <a:t>を検索する必要がある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5651">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56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キーワード</a:t>
            </a:r>
            <a:r>
              <a:rPr lang="en-US" altLang="ja-JP" sz="3600" smtClean="0">
                <a:solidFill>
                  <a:schemeClr val="bg1"/>
                </a:solidFill>
                <a:effectLst>
                  <a:outerShdw blurRad="38100" dist="38100" dir="2700000" algn="tl">
                    <a:srgbClr val="000000"/>
                  </a:outerShdw>
                </a:effectLst>
              </a:rPr>
              <a:t>ID</a:t>
            </a:r>
            <a:r>
              <a:rPr lang="ja-JP" altLang="en-US" sz="3600" smtClean="0">
                <a:solidFill>
                  <a:schemeClr val="bg1"/>
                </a:solidFill>
                <a:effectLst>
                  <a:outerShdw blurRad="38100" dist="38100" dir="2700000" algn="tl">
                    <a:srgbClr val="000000"/>
                  </a:outerShdw>
                </a:effectLst>
              </a:rPr>
              <a:t>テーブル</a:t>
            </a:r>
          </a:p>
        </p:txBody>
      </p:sp>
      <p:sp>
        <p:nvSpPr>
          <p:cNvPr id="222211" name="Rectangle 3"/>
          <p:cNvSpPr>
            <a:spLocks noGrp="1" noChangeArrowheads="1"/>
          </p:cNvSpPr>
          <p:nvPr>
            <p:ph type="body" idx="1"/>
          </p:nvPr>
        </p:nvSpPr>
        <p:spPr>
          <a:xfrm>
            <a:off x="323850" y="1196975"/>
            <a:ext cx="8640763" cy="2087563"/>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キーワードを限定した場合、キーワードを</a:t>
            </a:r>
            <a:r>
              <a:rPr lang="en-US" altLang="ja-JP" sz="2400" dirty="0" smtClean="0"/>
              <a:t>ID</a:t>
            </a:r>
            <a:r>
              <a:rPr lang="ja-JP" altLang="en-US" sz="2400" dirty="0" smtClean="0"/>
              <a:t>に変換し、</a:t>
            </a:r>
            <a:r>
              <a:rPr lang="en-US" altLang="ja-JP" sz="2400" dirty="0" smtClean="0"/>
              <a:t>ID</a:t>
            </a:r>
            <a:r>
              <a:rPr lang="ja-JP" altLang="en-US" sz="2400" dirty="0" smtClean="0"/>
              <a:t>ごとにそのキーワードを含む文書の</a:t>
            </a:r>
            <a:r>
              <a:rPr lang="en-US" altLang="ja-JP" sz="2400" dirty="0" smtClean="0"/>
              <a:t>ID</a:t>
            </a:r>
            <a:r>
              <a:rPr lang="ja-JP" altLang="en-US" sz="2400" dirty="0" smtClean="0"/>
              <a:t>を記録するようにする</a:t>
            </a:r>
          </a:p>
          <a:p>
            <a:pPr eaLnBrk="1" hangingPunct="1">
              <a:lnSpc>
                <a:spcPct val="90000"/>
              </a:lnSpc>
              <a:buFontTx/>
              <a:buNone/>
              <a:defRPr/>
            </a:pPr>
            <a:r>
              <a:rPr lang="ja-JP" altLang="en-US" sz="2400" dirty="0" smtClean="0"/>
              <a:t>（配列で記憶できる）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キーワード</a:t>
            </a:r>
            <a:r>
              <a:rPr lang="en-US" altLang="ja-JP" sz="2400" dirty="0" smtClean="0"/>
              <a:t>ID</a:t>
            </a:r>
            <a:r>
              <a:rPr lang="ja-JP" altLang="en-US" sz="2400" dirty="0" smtClean="0"/>
              <a:t>がわかれば、</a:t>
            </a:r>
            <a:r>
              <a:rPr lang="en-US" altLang="ja-JP" sz="2400" dirty="0" smtClean="0"/>
              <a:t>2</a:t>
            </a:r>
            <a:r>
              <a:rPr lang="ja-JP" altLang="en-US" sz="2400" dirty="0" smtClean="0"/>
              <a:t>次元の配列（疎行列）のアクセスと同じように、そのキーワードを含む文書の</a:t>
            </a:r>
            <a:r>
              <a:rPr lang="en-US" altLang="ja-JP" sz="2400" dirty="0" smtClean="0"/>
              <a:t>ID</a:t>
            </a:r>
            <a:r>
              <a:rPr lang="ja-JP" altLang="en-US" sz="2400" dirty="0" smtClean="0"/>
              <a:t>がわかる</a:t>
            </a:r>
          </a:p>
        </p:txBody>
      </p:sp>
      <p:graphicFrame>
        <p:nvGraphicFramePr>
          <p:cNvPr id="222287" name="Group 79"/>
          <p:cNvGraphicFramePr>
            <a:graphicFrameLocks noGrp="1"/>
          </p:cNvGraphicFramePr>
          <p:nvPr/>
        </p:nvGraphicFramePr>
        <p:xfrm>
          <a:off x="684213" y="3429000"/>
          <a:ext cx="6696075" cy="2851150"/>
        </p:xfrm>
        <a:graphic>
          <a:graphicData uri="http://schemas.openxmlformats.org/drawingml/2006/table">
            <a:tbl>
              <a:tblPr/>
              <a:tblGrid>
                <a:gridCol w="2478087"/>
                <a:gridCol w="4217988"/>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キーワード</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ID</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キーワードを含む文書</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ID</a:t>
                      </a: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の列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3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1,5,8,13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2,10,49,53,67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2,13,42,33,57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1,4,5,6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1,5,20,35,47,63,80,81,82,83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文字列</a:t>
            </a:r>
          </a:p>
        </p:txBody>
      </p:sp>
      <p:sp>
        <p:nvSpPr>
          <p:cNvPr id="6147" name="Rectangle 3"/>
          <p:cNvSpPr>
            <a:spLocks noGrp="1" noChangeArrowheads="1"/>
          </p:cNvSpPr>
          <p:nvPr>
            <p:ph type="body" idx="1"/>
          </p:nvPr>
        </p:nvSpPr>
        <p:spPr>
          <a:xfrm>
            <a:off x="609600" y="1196975"/>
            <a:ext cx="8139113" cy="518477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文字列とは文字が連なったデータ・構造のことをいう</a:t>
            </a:r>
          </a:p>
          <a:p>
            <a:pPr eaLnBrk="1" hangingPunct="1">
              <a:buFontTx/>
              <a:buNone/>
              <a:defRPr/>
            </a:pPr>
            <a:r>
              <a:rPr lang="ja-JP" altLang="en-US" sz="2400" dirty="0" smtClean="0"/>
              <a:t>各文字は、文字集合 </a:t>
            </a:r>
            <a:r>
              <a:rPr lang="en-US" altLang="ja-JP" sz="2400" b="1" dirty="0" smtClean="0">
                <a:solidFill>
                  <a:schemeClr val="accent2"/>
                </a:solidFill>
              </a:rPr>
              <a:t>Σ</a:t>
            </a:r>
            <a:r>
              <a:rPr lang="en-US" altLang="ja-JP" sz="2400" dirty="0" smtClean="0"/>
              <a:t> </a:t>
            </a:r>
            <a:r>
              <a:rPr lang="ja-JP" altLang="en-US" sz="2400" dirty="0" smtClean="0"/>
              <a:t>に含まれるとする（</a:t>
            </a:r>
            <a:r>
              <a:rPr lang="en-US" altLang="ja-JP" sz="2400" b="1" dirty="0" smtClean="0">
                <a:solidFill>
                  <a:schemeClr val="accent2"/>
                </a:solidFill>
              </a:rPr>
              <a:t>Σ</a:t>
            </a:r>
            <a:r>
              <a:rPr lang="ja-JP" altLang="en-US" sz="2400" dirty="0" err="1" smtClean="0"/>
              <a:t>を</a:t>
            </a:r>
            <a:r>
              <a:rPr lang="ja-JP" altLang="en-US" sz="2400" b="1" i="1" dirty="0" err="1" smtClean="0"/>
              <a:t>アルファ</a:t>
            </a:r>
            <a:r>
              <a:rPr lang="ja-JP" altLang="en-US" sz="2400" b="1" i="1" dirty="0" smtClean="0"/>
              <a:t>ベット</a:t>
            </a:r>
            <a:r>
              <a:rPr lang="ja-JP" altLang="en-US" sz="2400" dirty="0" smtClean="0"/>
              <a:t>という）</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dirty="0" smtClean="0">
                <a:solidFill>
                  <a:srgbClr val="FF0000"/>
                </a:solidFill>
              </a:rPr>
              <a:t> </a:t>
            </a:r>
            <a:r>
              <a:rPr lang="ja-JP" altLang="en-US" sz="2400" dirty="0" smtClean="0"/>
              <a:t>文書データ</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dirty="0" smtClean="0">
                <a:solidFill>
                  <a:srgbClr val="FF0000"/>
                </a:solidFill>
              </a:rPr>
              <a:t> </a:t>
            </a:r>
            <a:r>
              <a:rPr lang="ja-JP" altLang="en-US" sz="2400" dirty="0" smtClean="0"/>
              <a:t>時系列データ</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dirty="0" smtClean="0">
                <a:solidFill>
                  <a:srgbClr val="FF0000"/>
                </a:solidFill>
              </a:rPr>
              <a:t> </a:t>
            </a:r>
            <a:r>
              <a:rPr lang="ja-JP" altLang="en-US" sz="2400" dirty="0" smtClean="0"/>
              <a:t>ゲノムデータ</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dirty="0" smtClean="0">
                <a:solidFill>
                  <a:srgbClr val="FF0000"/>
                </a:solidFill>
              </a:rPr>
              <a:t> </a:t>
            </a:r>
            <a:r>
              <a:rPr lang="ja-JP" altLang="en-US" sz="2400" dirty="0" smtClean="0"/>
              <a:t>ファイル</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文字列を処理するアルゴリズムを</a:t>
            </a:r>
            <a:r>
              <a:rPr lang="ja-JP" altLang="en-US" sz="2400" b="1" i="1" dirty="0" smtClean="0"/>
              <a:t>文字列アルゴリズム</a:t>
            </a:r>
            <a:r>
              <a:rPr lang="ja-JP" altLang="en-US" sz="2400" dirty="0" smtClean="0"/>
              <a:t>という</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キーワード</a:t>
            </a:r>
            <a:r>
              <a:rPr lang="en-US" altLang="ja-JP" sz="3600" smtClean="0">
                <a:solidFill>
                  <a:schemeClr val="bg1"/>
                </a:solidFill>
                <a:effectLst>
                  <a:outerShdw blurRad="38100" dist="38100" dir="2700000" algn="tl">
                    <a:srgbClr val="000000"/>
                  </a:outerShdw>
                </a:effectLst>
              </a:rPr>
              <a:t>ID</a:t>
            </a:r>
            <a:r>
              <a:rPr lang="ja-JP" altLang="en-US" sz="3600" smtClean="0">
                <a:solidFill>
                  <a:schemeClr val="bg1"/>
                </a:solidFill>
                <a:effectLst>
                  <a:outerShdw blurRad="38100" dist="38100" dir="2700000" algn="tl">
                    <a:srgbClr val="000000"/>
                  </a:outerShdw>
                </a:effectLst>
              </a:rPr>
              <a:t>の検索</a:t>
            </a:r>
          </a:p>
        </p:txBody>
      </p:sp>
      <p:sp>
        <p:nvSpPr>
          <p:cNvPr id="224259" name="Rectangle 3"/>
          <p:cNvSpPr>
            <a:spLocks noGrp="1" noChangeArrowheads="1"/>
          </p:cNvSpPr>
          <p:nvPr>
            <p:ph type="body" idx="1"/>
          </p:nvPr>
        </p:nvSpPr>
        <p:spPr>
          <a:xfrm>
            <a:off x="323850" y="1196975"/>
            <a:ext cx="8496300" cy="38877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キーワードを与えると、その</a:t>
            </a:r>
            <a:r>
              <a:rPr lang="en-US" altLang="ja-JP" sz="2400" dirty="0" smtClean="0"/>
              <a:t>ID</a:t>
            </a:r>
            <a:r>
              <a:rPr lang="ja-JP" altLang="en-US" sz="2400" dirty="0" smtClean="0"/>
              <a:t>を返すようにするデータ構造が必要</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通常の（完全一致）検索なので、２分木かハッシュテーブルを使えば、効率良く計算できる</a:t>
            </a:r>
          </a:p>
          <a:p>
            <a:pPr eaLnBrk="1" hangingPunct="1">
              <a:lnSpc>
                <a:spcPct val="90000"/>
              </a:lnSpc>
              <a:buFontTx/>
              <a:buNone/>
              <a:defRPr/>
            </a:pPr>
            <a:r>
              <a:rPr lang="ja-JP" altLang="en-US" sz="2400" dirty="0" smtClean="0"/>
              <a:t>（文字列は、</a:t>
            </a:r>
            <a:r>
              <a:rPr lang="en-US" altLang="ja-JP" sz="2400" b="1" dirty="0" smtClean="0">
                <a:solidFill>
                  <a:schemeClr val="accent2"/>
                </a:solidFill>
              </a:rPr>
              <a:t>|Σ|</a:t>
            </a:r>
            <a:r>
              <a:rPr lang="en-US" altLang="ja-JP" sz="2400" dirty="0" smtClean="0"/>
              <a:t> </a:t>
            </a:r>
            <a:r>
              <a:rPr lang="ja-JP" altLang="en-US" sz="2400" dirty="0" smtClean="0"/>
              <a:t>進数の数であると見なすと、整数に変換できる）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計算量を解析すると、以下の通り</a:t>
            </a:r>
          </a:p>
          <a:p>
            <a:pPr eaLnBrk="1" hangingPunct="1">
              <a:lnSpc>
                <a:spcPct val="90000"/>
              </a:lnSpc>
              <a:buFontTx/>
              <a:buNone/>
              <a:defRPr/>
            </a:pPr>
            <a:endParaRPr lang="ja-JP" altLang="en-US" sz="2400" dirty="0" smtClean="0"/>
          </a:p>
          <a:p>
            <a:pPr eaLnBrk="1" hangingPunct="1">
              <a:lnSpc>
                <a:spcPct val="90000"/>
              </a:lnSpc>
              <a:buFontTx/>
              <a:buNone/>
              <a:defRPr/>
            </a:pPr>
            <a:r>
              <a:rPr lang="ja-JP" altLang="en-US" sz="2400" dirty="0" smtClean="0"/>
              <a:t>キーワード検索は、キーワード数が </a:t>
            </a:r>
            <a:r>
              <a:rPr lang="en-US" altLang="ja-JP" sz="2400" b="1" dirty="0" smtClean="0">
                <a:solidFill>
                  <a:schemeClr val="accent2"/>
                </a:solidFill>
              </a:rPr>
              <a:t>N</a:t>
            </a:r>
            <a:r>
              <a:rPr lang="en-US" altLang="ja-JP" sz="2400" dirty="0" smtClean="0"/>
              <a:t> </a:t>
            </a:r>
            <a:r>
              <a:rPr lang="ja-JP" altLang="en-US" sz="2400" dirty="0" smtClean="0"/>
              <a:t>の場合、</a:t>
            </a:r>
            <a:r>
              <a:rPr lang="en-US" altLang="ja-JP" sz="2400" b="1" dirty="0" smtClean="0">
                <a:solidFill>
                  <a:schemeClr val="accent2"/>
                </a:solidFill>
              </a:rPr>
              <a:t>O(K+ log N)</a:t>
            </a:r>
            <a:r>
              <a:rPr lang="en-US" altLang="ja-JP" sz="2400" dirty="0" smtClean="0"/>
              <a:t> </a:t>
            </a:r>
            <a:r>
              <a:rPr lang="ja-JP" altLang="en-US" sz="2400" dirty="0" smtClean="0"/>
              <a:t>時間で解ける。ただし </a:t>
            </a:r>
            <a:r>
              <a:rPr lang="en-US" altLang="ja-JP" sz="2400" b="1" dirty="0" smtClean="0">
                <a:solidFill>
                  <a:schemeClr val="accent2"/>
                </a:solidFill>
              </a:rPr>
              <a:t>K </a:t>
            </a:r>
            <a:r>
              <a:rPr lang="ja-JP" altLang="en-US" sz="2400" dirty="0" smtClean="0"/>
              <a:t>は出力する文書の数である</a:t>
            </a:r>
          </a:p>
          <a:p>
            <a:pPr eaLnBrk="1" hangingPunct="1">
              <a:lnSpc>
                <a:spcPct val="90000"/>
              </a:lnSpc>
              <a:buFontTx/>
              <a:buNone/>
              <a:defRPr/>
            </a:pPr>
            <a:endParaRPr lang="ja-JP" altLang="en-US"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テーブルの大きさ</a:t>
            </a:r>
          </a:p>
        </p:txBody>
      </p:sp>
      <p:sp>
        <p:nvSpPr>
          <p:cNvPr id="225283" name="Rectangle 3"/>
          <p:cNvSpPr>
            <a:spLocks noGrp="1" noChangeArrowheads="1"/>
          </p:cNvSpPr>
          <p:nvPr>
            <p:ph type="body" idx="1"/>
          </p:nvPr>
        </p:nvSpPr>
        <p:spPr>
          <a:xfrm>
            <a:off x="323850" y="1196975"/>
            <a:ext cx="8496300" cy="38877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テーブルをしまうメモリはどの程度になるだろうか？？？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それには、文書がキーワードをどのように含むかを考える必要がある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「計算機アルゴリズムの教科書を買う。」</a:t>
            </a:r>
          </a:p>
          <a:p>
            <a:pPr eaLnBrk="1" hangingPunct="1">
              <a:lnSpc>
                <a:spcPct val="90000"/>
              </a:lnSpc>
              <a:buFontTx/>
              <a:buNone/>
              <a:defRPr/>
            </a:pPr>
            <a:r>
              <a:rPr lang="ja-JP" altLang="en-US" sz="2400" dirty="0" smtClean="0"/>
              <a:t>という文に含まれるキーワードは何か？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ja-JP" altLang="en-US" sz="2400" dirty="0" smtClean="0"/>
              <a:t>計算機、計算、アルゴリズム、教科、教科書、買う</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極大なものだけ選べば、計算機、アルゴリズム、教科書、買う</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ja-JP" altLang="en-US" sz="2400" dirty="0" smtClean="0"/>
              <a:t>これは、「計算機」は「計算」を意味的に含んでいるわけではない、という考え方</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極大キーワードの利用</a:t>
            </a:r>
          </a:p>
        </p:txBody>
      </p:sp>
      <p:sp>
        <p:nvSpPr>
          <p:cNvPr id="226307" name="Rectangle 3"/>
          <p:cNvSpPr>
            <a:spLocks noGrp="1" noChangeArrowheads="1"/>
          </p:cNvSpPr>
          <p:nvPr>
            <p:ph type="body" idx="1"/>
          </p:nvPr>
        </p:nvSpPr>
        <p:spPr>
          <a:xfrm>
            <a:off x="323850" y="1052513"/>
            <a:ext cx="8496300" cy="3887787"/>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文書が含むキーワードを、極大なものだけに限定する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文書はキーワード（＋ 句読点など）に分解される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１つの文書をテーブルに追加すると、いくつかのキーワード</a:t>
            </a:r>
            <a:r>
              <a:rPr lang="en-US" altLang="ja-JP" sz="2400" dirty="0" smtClean="0"/>
              <a:t>ID</a:t>
            </a:r>
            <a:r>
              <a:rPr lang="ja-JP" altLang="en-US" sz="2400" dirty="0" smtClean="0"/>
              <a:t>に</a:t>
            </a:r>
          </a:p>
          <a:p>
            <a:pPr eaLnBrk="1" hangingPunct="1">
              <a:lnSpc>
                <a:spcPct val="90000"/>
              </a:lnSpc>
              <a:buFontTx/>
              <a:buNone/>
              <a:defRPr/>
            </a:pPr>
            <a:r>
              <a:rPr lang="ja-JP" altLang="en-US" sz="2400" dirty="0" smtClean="0"/>
              <a:t>この文書の</a:t>
            </a:r>
            <a:r>
              <a:rPr lang="en-US" altLang="ja-JP" sz="2400" dirty="0" smtClean="0"/>
              <a:t>ID</a:t>
            </a:r>
            <a:r>
              <a:rPr lang="ja-JP" altLang="en-US" sz="2400" dirty="0" smtClean="0"/>
              <a:t>がかかれる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かかれる</a:t>
            </a:r>
            <a:r>
              <a:rPr lang="en-US" altLang="ja-JP" sz="2400" dirty="0" smtClean="0"/>
              <a:t>ID</a:t>
            </a:r>
            <a:r>
              <a:rPr lang="ja-JP" altLang="en-US" sz="2400" dirty="0" smtClean="0"/>
              <a:t>の極大なキーワードの</a:t>
            </a:r>
          </a:p>
          <a:p>
            <a:pPr eaLnBrk="1" hangingPunct="1">
              <a:lnSpc>
                <a:spcPct val="90000"/>
              </a:lnSpc>
              <a:buFontTx/>
              <a:buNone/>
              <a:defRPr/>
            </a:pPr>
            <a:r>
              <a:rPr lang="ja-JP" altLang="en-US" sz="2400" dirty="0" smtClean="0"/>
              <a:t>場合、文書の文字数を超えない</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メモリの増加量は、最悪で</a:t>
            </a:r>
          </a:p>
          <a:p>
            <a:pPr eaLnBrk="1" hangingPunct="1">
              <a:lnSpc>
                <a:spcPct val="90000"/>
              </a:lnSpc>
              <a:buFontTx/>
              <a:buNone/>
              <a:defRPr/>
            </a:pPr>
            <a:r>
              <a:rPr lang="ja-JP" altLang="en-US" sz="2400" dirty="0" smtClean="0"/>
              <a:t>文書の大きさ</a:t>
            </a:r>
            <a:r>
              <a:rPr lang="en-US" altLang="ja-JP" sz="2400" dirty="0" smtClean="0"/>
              <a:t>×</a:t>
            </a:r>
            <a:r>
              <a:rPr lang="en-US" altLang="ja-JP" sz="2400" b="1" dirty="0" smtClean="0">
                <a:solidFill>
                  <a:schemeClr val="accent2"/>
                </a:solidFill>
              </a:rPr>
              <a:t>(log N / log Σ) </a:t>
            </a:r>
            <a:endParaRPr lang="ja-JP" altLang="en-US" sz="2400" dirty="0" smtClean="0"/>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通常は </a:t>
            </a:r>
            <a:r>
              <a:rPr lang="en-US" altLang="ja-JP" sz="2400" b="1" dirty="0" smtClean="0">
                <a:solidFill>
                  <a:schemeClr val="accent2"/>
                </a:solidFill>
              </a:rPr>
              <a:t>log </a:t>
            </a:r>
            <a:r>
              <a:rPr lang="ja-JP" altLang="en-US" sz="2400" dirty="0" smtClean="0"/>
              <a:t> </a:t>
            </a:r>
            <a:r>
              <a:rPr lang="en-US" altLang="ja-JP" sz="2400" b="1" dirty="0" smtClean="0">
                <a:solidFill>
                  <a:schemeClr val="accent2"/>
                </a:solidFill>
              </a:rPr>
              <a:t>N &lt; </a:t>
            </a:r>
            <a:r>
              <a:rPr lang="ja-JP" altLang="en-US" sz="2400" dirty="0" smtClean="0"/>
              <a:t>キーワードの長さ</a:t>
            </a:r>
          </a:p>
          <a:p>
            <a:pPr eaLnBrk="1" hangingPunct="1">
              <a:lnSpc>
                <a:spcPct val="90000"/>
              </a:lnSpc>
              <a:buFontTx/>
              <a:buNone/>
              <a:defRPr/>
            </a:pPr>
            <a:r>
              <a:rPr lang="en-US" altLang="ja-JP" sz="2400" dirty="0" smtClean="0"/>
              <a:t>×</a:t>
            </a:r>
            <a:r>
              <a:rPr lang="en-US" altLang="ja-JP" sz="2400" b="1" dirty="0" smtClean="0">
                <a:solidFill>
                  <a:schemeClr val="accent2"/>
                </a:solidFill>
              </a:rPr>
              <a:t>log Σ</a:t>
            </a:r>
            <a:r>
              <a:rPr lang="ja-JP" altLang="en-US" sz="2400" dirty="0" smtClean="0"/>
              <a:t>なので、テーブルのほうが文書データより小さくなる</a:t>
            </a:r>
          </a:p>
        </p:txBody>
      </p:sp>
      <p:graphicFrame>
        <p:nvGraphicFramePr>
          <p:cNvPr id="226412" name="Group 108"/>
          <p:cNvGraphicFramePr>
            <a:graphicFrameLocks noGrp="1"/>
          </p:cNvGraphicFramePr>
          <p:nvPr/>
        </p:nvGraphicFramePr>
        <p:xfrm>
          <a:off x="5940425" y="2809875"/>
          <a:ext cx="2806700" cy="3216275"/>
        </p:xfrm>
        <a:graphic>
          <a:graphicData uri="http://schemas.openxmlformats.org/drawingml/2006/table">
            <a:tbl>
              <a:tblPr/>
              <a:tblGrid>
                <a:gridCol w="574675"/>
                <a:gridCol w="2232025"/>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ID</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文書</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ID</a:t>
                      </a: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の列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3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1,5,8,13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2,10,49,53,67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2,13,42,33,57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1,4,5,6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1,5,20,35,47,63,80,81,82,83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極大でないキーワード</a:t>
            </a:r>
          </a:p>
        </p:txBody>
      </p:sp>
      <p:sp>
        <p:nvSpPr>
          <p:cNvPr id="230403" name="Rectangle 3"/>
          <p:cNvSpPr>
            <a:spLocks noGrp="1" noChangeArrowheads="1"/>
          </p:cNvSpPr>
          <p:nvPr>
            <p:ph type="body" idx="1"/>
          </p:nvPr>
        </p:nvSpPr>
        <p:spPr>
          <a:xfrm>
            <a:off x="323850" y="1052513"/>
            <a:ext cx="8496300" cy="2160587"/>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極大でないキーワードを利用する場合はどうなるか？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文書はキーワードに分解されない。ダブるところが出る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しかし、通常の文書では、キーワードは高々定数個（</a:t>
            </a:r>
            <a:r>
              <a:rPr lang="en-US" altLang="ja-JP" sz="2400" dirty="0" smtClean="0"/>
              <a:t>4-5</a:t>
            </a:r>
            <a:r>
              <a:rPr lang="ja-JP" altLang="en-US" sz="2400" dirty="0" smtClean="0"/>
              <a:t>個）のキーワードの組合せなので、１つの文字は</a:t>
            </a:r>
            <a:r>
              <a:rPr lang="en-US" altLang="ja-JP" sz="2400" dirty="0" smtClean="0"/>
              <a:t>4-5</a:t>
            </a:r>
            <a:r>
              <a:rPr lang="ja-JP" altLang="en-US" sz="2400" dirty="0" smtClean="0"/>
              <a:t>個のキーワードにしか含まれない</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最悪メモリ増加量は、文書の</a:t>
            </a:r>
          </a:p>
          <a:p>
            <a:pPr eaLnBrk="1" hangingPunct="1">
              <a:lnSpc>
                <a:spcPct val="90000"/>
              </a:lnSpc>
              <a:buFontTx/>
              <a:buNone/>
              <a:defRPr/>
            </a:pPr>
            <a:r>
              <a:rPr lang="ja-JP" altLang="en-US" sz="2400" dirty="0" smtClean="0"/>
              <a:t>大きさ</a:t>
            </a:r>
            <a:r>
              <a:rPr lang="en-US" altLang="ja-JP" sz="2400" dirty="0" smtClean="0"/>
              <a:t>×</a:t>
            </a:r>
            <a:r>
              <a:rPr lang="en-US" altLang="ja-JP" sz="2400" b="1" dirty="0" smtClean="0">
                <a:solidFill>
                  <a:schemeClr val="accent2"/>
                </a:solidFill>
              </a:rPr>
              <a:t>(log N / log Σ)×</a:t>
            </a:r>
            <a:r>
              <a:rPr lang="ja-JP" altLang="en-US" sz="2400" b="1" dirty="0" smtClean="0">
                <a:solidFill>
                  <a:schemeClr val="accent2"/>
                </a:solidFill>
              </a:rPr>
              <a:t>５ </a:t>
            </a:r>
            <a:r>
              <a:rPr lang="ja-JP" altLang="en-US" sz="2400" dirty="0" smtClean="0"/>
              <a:t>程度</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キーワードを</a:t>
            </a:r>
            <a:r>
              <a:rPr lang="en-US" altLang="ja-JP" sz="2400" dirty="0" smtClean="0"/>
              <a:t>ID</a:t>
            </a:r>
            <a:r>
              <a:rPr lang="ja-JP" altLang="en-US" sz="2400" dirty="0" smtClean="0"/>
              <a:t>に変換してどれくらい</a:t>
            </a:r>
          </a:p>
          <a:p>
            <a:pPr eaLnBrk="1" hangingPunct="1">
              <a:lnSpc>
                <a:spcPct val="90000"/>
              </a:lnSpc>
              <a:buFontTx/>
              <a:buNone/>
              <a:defRPr/>
            </a:pPr>
            <a:r>
              <a:rPr lang="ja-JP" altLang="en-US" sz="2400" dirty="0" smtClean="0"/>
              <a:t>小さくなるか、と、</a:t>
            </a:r>
            <a:r>
              <a:rPr lang="en-US" altLang="ja-JP" sz="2400" dirty="0" smtClean="0"/>
              <a:t>1</a:t>
            </a:r>
            <a:r>
              <a:rPr lang="ja-JP" altLang="en-US" sz="2400" dirty="0" smtClean="0"/>
              <a:t>文字が平均何個の</a:t>
            </a:r>
          </a:p>
          <a:p>
            <a:pPr eaLnBrk="1" hangingPunct="1">
              <a:lnSpc>
                <a:spcPct val="90000"/>
              </a:lnSpc>
              <a:buFontTx/>
              <a:buNone/>
              <a:defRPr/>
            </a:pPr>
            <a:r>
              <a:rPr lang="ja-JP" altLang="en-US" sz="2400" dirty="0" smtClean="0"/>
              <a:t>キーワードに含まれるか、の比べっこ</a:t>
            </a:r>
          </a:p>
        </p:txBody>
      </p:sp>
      <p:graphicFrame>
        <p:nvGraphicFramePr>
          <p:cNvPr id="230427" name="Group 27"/>
          <p:cNvGraphicFramePr>
            <a:graphicFrameLocks noGrp="1"/>
          </p:cNvGraphicFramePr>
          <p:nvPr/>
        </p:nvGraphicFramePr>
        <p:xfrm>
          <a:off x="5942013" y="3313113"/>
          <a:ext cx="2806700" cy="3216275"/>
        </p:xfrm>
        <a:graphic>
          <a:graphicData uri="http://schemas.openxmlformats.org/drawingml/2006/table">
            <a:tbl>
              <a:tblPr/>
              <a:tblGrid>
                <a:gridCol w="574675"/>
                <a:gridCol w="2232025"/>
              </a:tblGrid>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ID</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文書</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ID</a:t>
                      </a: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の列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3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1,5,8,13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2,10,49,53,67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2,13,42,33,57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1,4,5,6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1,5,20,35,47,63,80,81,82,83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任意のキーワードに対応</a:t>
            </a:r>
          </a:p>
        </p:txBody>
      </p:sp>
      <p:sp>
        <p:nvSpPr>
          <p:cNvPr id="231427" name="Rectangle 3"/>
          <p:cNvSpPr>
            <a:spLocks noGrp="1" noChangeArrowheads="1"/>
          </p:cNvSpPr>
          <p:nvPr>
            <p:ph type="body" idx="1"/>
          </p:nvPr>
        </p:nvSpPr>
        <p:spPr>
          <a:xfrm>
            <a:off x="250825" y="981075"/>
            <a:ext cx="8893175"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辞書にない単語を調べたい場合（文書の一部、引用、新しい言葉）などを調べたいときには、あらかじめキーワードを調べ上げる方法は使えない</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任意のキーワードが調べられるようにしよう</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部分文字列検索には、</a:t>
            </a:r>
            <a:r>
              <a:rPr lang="en-US" altLang="ja-JP" sz="2400" dirty="0" smtClean="0"/>
              <a:t> </a:t>
            </a:r>
            <a:r>
              <a:rPr lang="en-US" altLang="ja-JP" sz="2400" b="1" i="1" dirty="0" err="1" smtClean="0"/>
              <a:t>trie</a:t>
            </a:r>
            <a:r>
              <a:rPr lang="en-US" altLang="ja-JP" sz="2400" dirty="0" smtClean="0"/>
              <a:t> </a:t>
            </a:r>
            <a:r>
              <a:rPr lang="ja-JP" altLang="en-US" sz="2400" dirty="0" smtClean="0"/>
              <a:t>という文字列を格納する構造が使える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err="1" smtClean="0"/>
              <a:t>trie</a:t>
            </a:r>
            <a:r>
              <a:rPr lang="en-US" altLang="ja-JP" sz="2400" dirty="0" smtClean="0"/>
              <a:t> </a:t>
            </a:r>
            <a:r>
              <a:rPr lang="ja-JP" altLang="en-US" sz="2400" dirty="0" smtClean="0"/>
              <a:t>は木構造で、根以外の各頂点に</a:t>
            </a:r>
          </a:p>
          <a:p>
            <a:pPr eaLnBrk="1" hangingPunct="1">
              <a:lnSpc>
                <a:spcPct val="90000"/>
              </a:lnSpc>
              <a:buFontTx/>
              <a:buNone/>
              <a:defRPr/>
            </a:pPr>
            <a:r>
              <a:rPr lang="ja-JP" altLang="en-US" sz="2400" dirty="0" smtClean="0"/>
              <a:t>　　文字が</a:t>
            </a:r>
            <a:r>
              <a:rPr lang="en-US" altLang="ja-JP" sz="2400" dirty="0" smtClean="0"/>
              <a:t>1</a:t>
            </a:r>
            <a:r>
              <a:rPr lang="ja-JP" altLang="en-US" sz="2400" dirty="0" smtClean="0"/>
              <a:t>文字置いてある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兄弟で同じ文字を持つものはない</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err="1" smtClean="0"/>
              <a:t>trie</a:t>
            </a:r>
            <a:r>
              <a:rPr lang="ja-JP" altLang="en-US" sz="2400" dirty="0" smtClean="0"/>
              <a:t>根から頂点まで行くと文字列が１つできる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格納したい文字列全部がどこかの頂点に</a:t>
            </a:r>
          </a:p>
          <a:p>
            <a:pPr eaLnBrk="1" hangingPunct="1">
              <a:lnSpc>
                <a:spcPct val="90000"/>
              </a:lnSpc>
              <a:buFontTx/>
              <a:buNone/>
              <a:defRPr/>
            </a:pPr>
            <a:r>
              <a:rPr lang="ja-JP" altLang="en-US" sz="2400" dirty="0" smtClean="0"/>
              <a:t>対応するように</a:t>
            </a:r>
            <a:r>
              <a:rPr lang="en-US" altLang="ja-JP" sz="2400" dirty="0" err="1" smtClean="0"/>
              <a:t>trie</a:t>
            </a:r>
            <a:r>
              <a:rPr lang="ja-JP" altLang="en-US" sz="2400" dirty="0" smtClean="0"/>
              <a:t>を作る（対応する頂点に印をつける）</a:t>
            </a:r>
          </a:p>
        </p:txBody>
      </p:sp>
      <p:sp>
        <p:nvSpPr>
          <p:cNvPr id="25604" name="Line 34"/>
          <p:cNvSpPr>
            <a:spLocks noChangeShapeType="1"/>
          </p:cNvSpPr>
          <p:nvPr/>
        </p:nvSpPr>
        <p:spPr bwMode="auto">
          <a:xfrm flipV="1">
            <a:off x="6732588" y="4868863"/>
            <a:ext cx="360362" cy="935037"/>
          </a:xfrm>
          <a:prstGeom prst="line">
            <a:avLst/>
          </a:prstGeom>
          <a:noFill/>
          <a:ln w="9525">
            <a:solidFill>
              <a:schemeClr val="tx1"/>
            </a:solidFill>
            <a:round/>
            <a:headEnd/>
            <a:tailEnd/>
          </a:ln>
        </p:spPr>
        <p:txBody>
          <a:bodyPr/>
          <a:lstStyle/>
          <a:p>
            <a:endParaRPr lang="ja-JP" altLang="en-US"/>
          </a:p>
        </p:txBody>
      </p:sp>
      <p:sp>
        <p:nvSpPr>
          <p:cNvPr id="25605" name="Line 35"/>
          <p:cNvSpPr>
            <a:spLocks noChangeShapeType="1"/>
          </p:cNvSpPr>
          <p:nvPr/>
        </p:nvSpPr>
        <p:spPr bwMode="auto">
          <a:xfrm flipH="1" flipV="1">
            <a:off x="7164388" y="4868863"/>
            <a:ext cx="287337" cy="935037"/>
          </a:xfrm>
          <a:prstGeom prst="line">
            <a:avLst/>
          </a:prstGeom>
          <a:noFill/>
          <a:ln w="9525">
            <a:solidFill>
              <a:schemeClr val="tx1"/>
            </a:solidFill>
            <a:round/>
            <a:headEnd/>
            <a:tailEnd/>
          </a:ln>
        </p:spPr>
        <p:txBody>
          <a:bodyPr/>
          <a:lstStyle/>
          <a:p>
            <a:endParaRPr lang="ja-JP" altLang="en-US"/>
          </a:p>
        </p:txBody>
      </p:sp>
      <p:sp>
        <p:nvSpPr>
          <p:cNvPr id="25606" name="Line 36"/>
          <p:cNvSpPr>
            <a:spLocks noChangeShapeType="1"/>
          </p:cNvSpPr>
          <p:nvPr/>
        </p:nvSpPr>
        <p:spPr bwMode="auto">
          <a:xfrm flipH="1">
            <a:off x="7092950" y="4076700"/>
            <a:ext cx="792163" cy="719138"/>
          </a:xfrm>
          <a:prstGeom prst="line">
            <a:avLst/>
          </a:prstGeom>
          <a:noFill/>
          <a:ln w="9525">
            <a:solidFill>
              <a:schemeClr val="tx1"/>
            </a:solidFill>
            <a:round/>
            <a:headEnd/>
            <a:tailEnd/>
          </a:ln>
        </p:spPr>
        <p:txBody>
          <a:bodyPr/>
          <a:lstStyle/>
          <a:p>
            <a:endParaRPr lang="ja-JP" altLang="en-US"/>
          </a:p>
        </p:txBody>
      </p:sp>
      <p:sp>
        <p:nvSpPr>
          <p:cNvPr id="25607" name="Line 37"/>
          <p:cNvSpPr>
            <a:spLocks noChangeShapeType="1"/>
          </p:cNvSpPr>
          <p:nvPr/>
        </p:nvSpPr>
        <p:spPr bwMode="auto">
          <a:xfrm>
            <a:off x="7812088" y="4148138"/>
            <a:ext cx="73025" cy="720725"/>
          </a:xfrm>
          <a:prstGeom prst="line">
            <a:avLst/>
          </a:prstGeom>
          <a:noFill/>
          <a:ln w="9525">
            <a:solidFill>
              <a:schemeClr val="tx1"/>
            </a:solidFill>
            <a:round/>
            <a:headEnd/>
            <a:tailEnd/>
          </a:ln>
        </p:spPr>
        <p:txBody>
          <a:bodyPr/>
          <a:lstStyle/>
          <a:p>
            <a:endParaRPr lang="ja-JP" altLang="en-US"/>
          </a:p>
        </p:txBody>
      </p:sp>
      <p:sp>
        <p:nvSpPr>
          <p:cNvPr id="25608" name="Line 38"/>
          <p:cNvSpPr>
            <a:spLocks noChangeShapeType="1"/>
          </p:cNvSpPr>
          <p:nvPr/>
        </p:nvSpPr>
        <p:spPr bwMode="auto">
          <a:xfrm>
            <a:off x="7885113" y="4076700"/>
            <a:ext cx="790575" cy="792163"/>
          </a:xfrm>
          <a:prstGeom prst="line">
            <a:avLst/>
          </a:prstGeom>
          <a:noFill/>
          <a:ln w="9525">
            <a:solidFill>
              <a:schemeClr val="tx1"/>
            </a:solidFill>
            <a:round/>
            <a:headEnd/>
            <a:tailEnd/>
          </a:ln>
        </p:spPr>
        <p:txBody>
          <a:bodyPr/>
          <a:lstStyle/>
          <a:p>
            <a:endParaRPr lang="ja-JP" altLang="en-US"/>
          </a:p>
        </p:txBody>
      </p:sp>
      <p:sp>
        <p:nvSpPr>
          <p:cNvPr id="25609" name="Line 39"/>
          <p:cNvSpPr>
            <a:spLocks noChangeShapeType="1"/>
          </p:cNvSpPr>
          <p:nvPr/>
        </p:nvSpPr>
        <p:spPr bwMode="auto">
          <a:xfrm flipV="1">
            <a:off x="8675688" y="4868863"/>
            <a:ext cx="0" cy="935037"/>
          </a:xfrm>
          <a:prstGeom prst="line">
            <a:avLst/>
          </a:prstGeom>
          <a:noFill/>
          <a:ln w="9525">
            <a:solidFill>
              <a:schemeClr val="tx1"/>
            </a:solidFill>
            <a:round/>
            <a:headEnd/>
            <a:tailEnd/>
          </a:ln>
        </p:spPr>
        <p:txBody>
          <a:bodyPr/>
          <a:lstStyle/>
          <a:p>
            <a:endParaRPr lang="ja-JP" altLang="en-US"/>
          </a:p>
        </p:txBody>
      </p:sp>
      <p:sp>
        <p:nvSpPr>
          <p:cNvPr id="25610" name="Oval 27"/>
          <p:cNvSpPr>
            <a:spLocks noChangeArrowheads="1"/>
          </p:cNvSpPr>
          <p:nvPr/>
        </p:nvSpPr>
        <p:spPr bwMode="auto">
          <a:xfrm>
            <a:off x="7596188" y="3860800"/>
            <a:ext cx="503237" cy="504825"/>
          </a:xfrm>
          <a:prstGeom prst="ellipse">
            <a:avLst/>
          </a:prstGeom>
          <a:solidFill>
            <a:schemeClr val="bg1"/>
          </a:solidFill>
          <a:ln w="19050">
            <a:solidFill>
              <a:schemeClr val="tx1"/>
            </a:solidFill>
            <a:round/>
            <a:headEnd/>
            <a:tailEnd/>
          </a:ln>
        </p:spPr>
        <p:txBody>
          <a:bodyPr wrap="none" anchor="ctr"/>
          <a:lstStyle/>
          <a:p>
            <a:pPr algn="ctr"/>
            <a:endParaRPr lang="en-US" altLang="ja-JP" sz="2800"/>
          </a:p>
        </p:txBody>
      </p:sp>
      <p:sp>
        <p:nvSpPr>
          <p:cNvPr id="25611" name="Oval 28"/>
          <p:cNvSpPr>
            <a:spLocks noChangeArrowheads="1"/>
          </p:cNvSpPr>
          <p:nvPr/>
        </p:nvSpPr>
        <p:spPr bwMode="auto">
          <a:xfrm>
            <a:off x="6877050" y="4652963"/>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5612" name="Oval 29"/>
          <p:cNvSpPr>
            <a:spLocks noChangeArrowheads="1"/>
          </p:cNvSpPr>
          <p:nvPr/>
        </p:nvSpPr>
        <p:spPr bwMode="auto">
          <a:xfrm>
            <a:off x="8388350" y="4579938"/>
            <a:ext cx="503238" cy="504825"/>
          </a:xfrm>
          <a:prstGeom prst="ellipse">
            <a:avLst/>
          </a:prstGeom>
          <a:solidFill>
            <a:srgbClr val="CCFFFF"/>
          </a:solidFill>
          <a:ln w="19050">
            <a:solidFill>
              <a:schemeClr val="tx1"/>
            </a:solidFill>
            <a:round/>
            <a:headEnd/>
            <a:tailEnd/>
          </a:ln>
        </p:spPr>
        <p:txBody>
          <a:bodyPr wrap="none" anchor="ctr"/>
          <a:lstStyle/>
          <a:p>
            <a:pPr algn="ctr"/>
            <a:r>
              <a:rPr lang="en-US" altLang="ja-JP" sz="2800"/>
              <a:t>C</a:t>
            </a:r>
          </a:p>
        </p:txBody>
      </p:sp>
      <p:sp>
        <p:nvSpPr>
          <p:cNvPr id="25613" name="Oval 30"/>
          <p:cNvSpPr>
            <a:spLocks noChangeArrowheads="1"/>
          </p:cNvSpPr>
          <p:nvPr/>
        </p:nvSpPr>
        <p:spPr bwMode="auto">
          <a:xfrm>
            <a:off x="6516688" y="5516563"/>
            <a:ext cx="503237" cy="504825"/>
          </a:xfrm>
          <a:prstGeom prst="ellipse">
            <a:avLst/>
          </a:prstGeom>
          <a:solidFill>
            <a:srgbClr val="CCFFFF"/>
          </a:solidFill>
          <a:ln w="19050">
            <a:solidFill>
              <a:schemeClr val="tx1"/>
            </a:solidFill>
            <a:round/>
            <a:headEnd/>
            <a:tailEnd/>
          </a:ln>
        </p:spPr>
        <p:txBody>
          <a:bodyPr wrap="none" anchor="ctr"/>
          <a:lstStyle/>
          <a:p>
            <a:pPr algn="ctr"/>
            <a:r>
              <a:rPr lang="en-US" altLang="ja-JP" sz="2800"/>
              <a:t>A</a:t>
            </a:r>
          </a:p>
        </p:txBody>
      </p:sp>
      <p:sp>
        <p:nvSpPr>
          <p:cNvPr id="25614" name="Oval 31"/>
          <p:cNvSpPr>
            <a:spLocks noChangeArrowheads="1"/>
          </p:cNvSpPr>
          <p:nvPr/>
        </p:nvSpPr>
        <p:spPr bwMode="auto">
          <a:xfrm>
            <a:off x="7596188" y="4652963"/>
            <a:ext cx="503237" cy="504825"/>
          </a:xfrm>
          <a:prstGeom prst="ellipse">
            <a:avLst/>
          </a:prstGeom>
          <a:solidFill>
            <a:srgbClr val="CCFFFF"/>
          </a:solidFill>
          <a:ln w="19050">
            <a:solidFill>
              <a:schemeClr val="tx1"/>
            </a:solidFill>
            <a:round/>
            <a:headEnd/>
            <a:tailEnd/>
          </a:ln>
        </p:spPr>
        <p:txBody>
          <a:bodyPr wrap="none" anchor="ctr"/>
          <a:lstStyle/>
          <a:p>
            <a:pPr algn="ctr"/>
            <a:r>
              <a:rPr lang="en-US" altLang="ja-JP" sz="2800"/>
              <a:t>B</a:t>
            </a:r>
          </a:p>
        </p:txBody>
      </p:sp>
      <p:sp>
        <p:nvSpPr>
          <p:cNvPr id="25615" name="Oval 32"/>
          <p:cNvSpPr>
            <a:spLocks noChangeArrowheads="1"/>
          </p:cNvSpPr>
          <p:nvPr/>
        </p:nvSpPr>
        <p:spPr bwMode="auto">
          <a:xfrm>
            <a:off x="7164388" y="5516563"/>
            <a:ext cx="503237" cy="504825"/>
          </a:xfrm>
          <a:prstGeom prst="ellipse">
            <a:avLst/>
          </a:prstGeom>
          <a:solidFill>
            <a:srgbClr val="CCFFFF"/>
          </a:solidFill>
          <a:ln w="19050">
            <a:solidFill>
              <a:schemeClr val="tx1"/>
            </a:solidFill>
            <a:round/>
            <a:headEnd/>
            <a:tailEnd/>
          </a:ln>
        </p:spPr>
        <p:txBody>
          <a:bodyPr wrap="none" anchor="ctr"/>
          <a:lstStyle/>
          <a:p>
            <a:pPr algn="ctr"/>
            <a:r>
              <a:rPr lang="en-US" altLang="ja-JP" sz="2800"/>
              <a:t>C</a:t>
            </a:r>
          </a:p>
        </p:txBody>
      </p:sp>
      <p:sp>
        <p:nvSpPr>
          <p:cNvPr id="25616" name="Oval 33"/>
          <p:cNvSpPr>
            <a:spLocks noChangeArrowheads="1"/>
          </p:cNvSpPr>
          <p:nvPr/>
        </p:nvSpPr>
        <p:spPr bwMode="auto">
          <a:xfrm>
            <a:off x="8388350" y="5588000"/>
            <a:ext cx="503238" cy="504825"/>
          </a:xfrm>
          <a:prstGeom prst="ellipse">
            <a:avLst/>
          </a:prstGeom>
          <a:solidFill>
            <a:srgbClr val="CCFFFF"/>
          </a:solidFill>
          <a:ln w="19050">
            <a:solidFill>
              <a:schemeClr val="tx1"/>
            </a:solidFill>
            <a:round/>
            <a:headEnd/>
            <a:tailEnd/>
          </a:ln>
        </p:spPr>
        <p:txBody>
          <a:bodyPr wrap="none" anchor="ctr"/>
          <a:lstStyle/>
          <a:p>
            <a:pPr algn="ctr"/>
            <a:r>
              <a:rPr lang="en-US" altLang="ja-JP" sz="2800"/>
              <a:t>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trie </a:t>
            </a:r>
            <a:r>
              <a:rPr lang="ja-JP" altLang="en-US" sz="3600" smtClean="0">
                <a:solidFill>
                  <a:schemeClr val="bg1"/>
                </a:solidFill>
                <a:effectLst>
                  <a:outerShdw blurRad="38100" dist="38100" dir="2700000" algn="tl">
                    <a:srgbClr val="000000"/>
                  </a:outerShdw>
                </a:effectLst>
              </a:rPr>
              <a:t>の検索</a:t>
            </a:r>
          </a:p>
        </p:txBody>
      </p:sp>
      <p:sp>
        <p:nvSpPr>
          <p:cNvPr id="233475" name="Rectangle 3"/>
          <p:cNvSpPr>
            <a:spLocks noGrp="1" noChangeArrowheads="1"/>
          </p:cNvSpPr>
          <p:nvPr>
            <p:ph type="body" idx="1"/>
          </p:nvPr>
        </p:nvSpPr>
        <p:spPr>
          <a:xfrm>
            <a:off x="323850" y="1123950"/>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質問文字列 </a:t>
            </a:r>
            <a:r>
              <a:rPr lang="en-US" altLang="ja-JP" sz="2400" b="1" dirty="0" smtClean="0">
                <a:solidFill>
                  <a:schemeClr val="accent2"/>
                </a:solidFill>
              </a:rPr>
              <a:t>P</a:t>
            </a:r>
            <a:r>
              <a:rPr lang="en-US" altLang="ja-JP" sz="2400" dirty="0" smtClean="0"/>
              <a:t> </a:t>
            </a:r>
            <a:r>
              <a:rPr lang="ja-JP" altLang="en-US" sz="2400" dirty="0" smtClean="0"/>
              <a:t>が </a:t>
            </a:r>
            <a:r>
              <a:rPr lang="en-US" altLang="ja-JP" sz="2400" dirty="0" err="1" smtClean="0"/>
              <a:t>trie</a:t>
            </a:r>
            <a:r>
              <a:rPr lang="en-US" altLang="ja-JP" sz="2400" dirty="0" smtClean="0"/>
              <a:t> </a:t>
            </a:r>
            <a:r>
              <a:rPr lang="ja-JP" altLang="en-US" sz="2400" dirty="0" smtClean="0"/>
              <a:t>に格納している文字列の中にあるかどうかを調べるときは、根から下のほうに</a:t>
            </a:r>
            <a:r>
              <a:rPr lang="en-US" altLang="ja-JP" sz="2400" dirty="0" smtClean="0"/>
              <a:t>1</a:t>
            </a:r>
            <a:r>
              <a:rPr lang="ja-JP" altLang="en-US" sz="2400" dirty="0" smtClean="0"/>
              <a:t>レベルずつ、</a:t>
            </a:r>
            <a:r>
              <a:rPr lang="en-US" altLang="ja-JP" sz="2400" b="1" dirty="0" smtClean="0">
                <a:solidFill>
                  <a:schemeClr val="accent2"/>
                </a:solidFill>
              </a:rPr>
              <a:t>P</a:t>
            </a:r>
            <a:r>
              <a:rPr lang="en-US" altLang="ja-JP" sz="2400" dirty="0" smtClean="0"/>
              <a:t> </a:t>
            </a:r>
            <a:r>
              <a:rPr lang="ja-JP" altLang="en-US" sz="2400" dirty="0" smtClean="0"/>
              <a:t>の </a:t>
            </a:r>
            <a:r>
              <a:rPr lang="en-US" altLang="ja-JP" sz="2400" b="1" dirty="0" err="1" smtClean="0">
                <a:solidFill>
                  <a:schemeClr val="accent2"/>
                </a:solidFill>
              </a:rPr>
              <a:t>i</a:t>
            </a:r>
            <a:r>
              <a:rPr lang="en-US" altLang="ja-JP" sz="2400" dirty="0" smtClean="0"/>
              <a:t> </a:t>
            </a:r>
            <a:r>
              <a:rPr lang="ja-JP" altLang="en-US" sz="2400" dirty="0" smtClean="0"/>
              <a:t>文字目と同じ頂点のほうに降りていく</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途中で、</a:t>
            </a:r>
            <a:r>
              <a:rPr lang="en-US" altLang="ja-JP" sz="2400" b="1" dirty="0" smtClean="0">
                <a:solidFill>
                  <a:schemeClr val="accent2"/>
                </a:solidFill>
              </a:rPr>
              <a:t>P</a:t>
            </a:r>
            <a:r>
              <a:rPr lang="en-US" altLang="ja-JP" sz="2400" dirty="0" smtClean="0"/>
              <a:t> </a:t>
            </a:r>
            <a:r>
              <a:rPr lang="ja-JP" altLang="en-US" sz="2400" dirty="0" smtClean="0"/>
              <a:t>の </a:t>
            </a:r>
            <a:r>
              <a:rPr lang="en-US" altLang="ja-JP" sz="2400" b="1" dirty="0" err="1" smtClean="0">
                <a:solidFill>
                  <a:schemeClr val="accent2"/>
                </a:solidFill>
              </a:rPr>
              <a:t>i</a:t>
            </a:r>
            <a:r>
              <a:rPr lang="en-US" altLang="ja-JP" sz="2400" dirty="0" smtClean="0"/>
              <a:t> </a:t>
            </a:r>
            <a:r>
              <a:rPr lang="ja-JP" altLang="en-US" sz="2400" dirty="0" smtClean="0"/>
              <a:t>文字目に対応する頂点がなくなったら、「存在しない」と返す</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P</a:t>
            </a:r>
            <a:r>
              <a:rPr lang="en-US" altLang="ja-JP" sz="2400" dirty="0" smtClean="0"/>
              <a:t> </a:t>
            </a:r>
            <a:r>
              <a:rPr lang="ja-JP" altLang="en-US" sz="2400" dirty="0" smtClean="0"/>
              <a:t>の最後の文字に対応する頂点があっても、その頂点に印がついていなければ、「存在しない」と返す</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P</a:t>
            </a:r>
            <a:r>
              <a:rPr lang="en-US" altLang="ja-JP" sz="2400" dirty="0" smtClean="0"/>
              <a:t> </a:t>
            </a:r>
            <a:r>
              <a:rPr lang="ja-JP" altLang="en-US" sz="2400" dirty="0" smtClean="0"/>
              <a:t>の最後の文字に対応する</a:t>
            </a:r>
          </a:p>
          <a:p>
            <a:pPr eaLnBrk="1" hangingPunct="1">
              <a:lnSpc>
                <a:spcPct val="90000"/>
              </a:lnSpc>
              <a:buFontTx/>
              <a:buNone/>
              <a:defRPr/>
            </a:pPr>
            <a:r>
              <a:rPr lang="ja-JP" altLang="en-US" sz="2400" dirty="0" smtClean="0"/>
              <a:t>頂点があり、かつその頂点に印が</a:t>
            </a:r>
          </a:p>
          <a:p>
            <a:pPr eaLnBrk="1" hangingPunct="1">
              <a:lnSpc>
                <a:spcPct val="90000"/>
              </a:lnSpc>
              <a:buFontTx/>
              <a:buNone/>
              <a:defRPr/>
            </a:pPr>
            <a:r>
              <a:rPr lang="ja-JP" altLang="en-US" sz="2400" dirty="0" smtClean="0"/>
              <a:t>ついていたら、「存在する」と返す</a:t>
            </a:r>
          </a:p>
        </p:txBody>
      </p:sp>
      <p:sp>
        <p:nvSpPr>
          <p:cNvPr id="26628" name="Line 4"/>
          <p:cNvSpPr>
            <a:spLocks noChangeShapeType="1"/>
          </p:cNvSpPr>
          <p:nvPr/>
        </p:nvSpPr>
        <p:spPr bwMode="auto">
          <a:xfrm flipV="1">
            <a:off x="6732588" y="5157788"/>
            <a:ext cx="360362" cy="935037"/>
          </a:xfrm>
          <a:prstGeom prst="line">
            <a:avLst/>
          </a:prstGeom>
          <a:noFill/>
          <a:ln w="9525">
            <a:solidFill>
              <a:schemeClr val="tx1"/>
            </a:solidFill>
            <a:round/>
            <a:headEnd/>
            <a:tailEnd/>
          </a:ln>
        </p:spPr>
        <p:txBody>
          <a:bodyPr/>
          <a:lstStyle/>
          <a:p>
            <a:endParaRPr lang="ja-JP" altLang="en-US"/>
          </a:p>
        </p:txBody>
      </p:sp>
      <p:sp>
        <p:nvSpPr>
          <p:cNvPr id="26629" name="Line 5"/>
          <p:cNvSpPr>
            <a:spLocks noChangeShapeType="1"/>
          </p:cNvSpPr>
          <p:nvPr/>
        </p:nvSpPr>
        <p:spPr bwMode="auto">
          <a:xfrm flipH="1" flipV="1">
            <a:off x="7164388" y="5157788"/>
            <a:ext cx="287337" cy="935037"/>
          </a:xfrm>
          <a:prstGeom prst="line">
            <a:avLst/>
          </a:prstGeom>
          <a:noFill/>
          <a:ln w="9525">
            <a:solidFill>
              <a:schemeClr val="tx1"/>
            </a:solidFill>
            <a:round/>
            <a:headEnd/>
            <a:tailEnd/>
          </a:ln>
        </p:spPr>
        <p:txBody>
          <a:bodyPr/>
          <a:lstStyle/>
          <a:p>
            <a:endParaRPr lang="ja-JP" altLang="en-US"/>
          </a:p>
        </p:txBody>
      </p:sp>
      <p:sp>
        <p:nvSpPr>
          <p:cNvPr id="26630" name="Line 6"/>
          <p:cNvSpPr>
            <a:spLocks noChangeShapeType="1"/>
          </p:cNvSpPr>
          <p:nvPr/>
        </p:nvSpPr>
        <p:spPr bwMode="auto">
          <a:xfrm flipH="1">
            <a:off x="7092950" y="4365625"/>
            <a:ext cx="792163" cy="719138"/>
          </a:xfrm>
          <a:prstGeom prst="line">
            <a:avLst/>
          </a:prstGeom>
          <a:noFill/>
          <a:ln w="9525">
            <a:solidFill>
              <a:schemeClr val="tx1"/>
            </a:solidFill>
            <a:round/>
            <a:headEnd/>
            <a:tailEnd/>
          </a:ln>
        </p:spPr>
        <p:txBody>
          <a:bodyPr/>
          <a:lstStyle/>
          <a:p>
            <a:endParaRPr lang="ja-JP" altLang="en-US"/>
          </a:p>
        </p:txBody>
      </p:sp>
      <p:sp>
        <p:nvSpPr>
          <p:cNvPr id="26631" name="Line 7"/>
          <p:cNvSpPr>
            <a:spLocks noChangeShapeType="1"/>
          </p:cNvSpPr>
          <p:nvPr/>
        </p:nvSpPr>
        <p:spPr bwMode="auto">
          <a:xfrm>
            <a:off x="7812088" y="4437063"/>
            <a:ext cx="73025" cy="720725"/>
          </a:xfrm>
          <a:prstGeom prst="line">
            <a:avLst/>
          </a:prstGeom>
          <a:noFill/>
          <a:ln w="9525">
            <a:solidFill>
              <a:schemeClr val="tx1"/>
            </a:solidFill>
            <a:round/>
            <a:headEnd/>
            <a:tailEnd/>
          </a:ln>
        </p:spPr>
        <p:txBody>
          <a:bodyPr/>
          <a:lstStyle/>
          <a:p>
            <a:endParaRPr lang="ja-JP" altLang="en-US"/>
          </a:p>
        </p:txBody>
      </p:sp>
      <p:sp>
        <p:nvSpPr>
          <p:cNvPr id="26632" name="Line 8"/>
          <p:cNvSpPr>
            <a:spLocks noChangeShapeType="1"/>
          </p:cNvSpPr>
          <p:nvPr/>
        </p:nvSpPr>
        <p:spPr bwMode="auto">
          <a:xfrm>
            <a:off x="7885113" y="4365625"/>
            <a:ext cx="790575" cy="792163"/>
          </a:xfrm>
          <a:prstGeom prst="line">
            <a:avLst/>
          </a:prstGeom>
          <a:noFill/>
          <a:ln w="9525">
            <a:solidFill>
              <a:schemeClr val="tx1"/>
            </a:solidFill>
            <a:round/>
            <a:headEnd/>
            <a:tailEnd/>
          </a:ln>
        </p:spPr>
        <p:txBody>
          <a:bodyPr/>
          <a:lstStyle/>
          <a:p>
            <a:endParaRPr lang="ja-JP" altLang="en-US"/>
          </a:p>
        </p:txBody>
      </p:sp>
      <p:sp>
        <p:nvSpPr>
          <p:cNvPr id="26633" name="Line 9"/>
          <p:cNvSpPr>
            <a:spLocks noChangeShapeType="1"/>
          </p:cNvSpPr>
          <p:nvPr/>
        </p:nvSpPr>
        <p:spPr bwMode="auto">
          <a:xfrm flipV="1">
            <a:off x="8675688" y="5157788"/>
            <a:ext cx="0" cy="935037"/>
          </a:xfrm>
          <a:prstGeom prst="line">
            <a:avLst/>
          </a:prstGeom>
          <a:noFill/>
          <a:ln w="9525">
            <a:solidFill>
              <a:schemeClr val="tx1"/>
            </a:solidFill>
            <a:round/>
            <a:headEnd/>
            <a:tailEnd/>
          </a:ln>
        </p:spPr>
        <p:txBody>
          <a:bodyPr/>
          <a:lstStyle/>
          <a:p>
            <a:endParaRPr lang="ja-JP" altLang="en-US"/>
          </a:p>
        </p:txBody>
      </p:sp>
      <p:sp>
        <p:nvSpPr>
          <p:cNvPr id="26634" name="Oval 10"/>
          <p:cNvSpPr>
            <a:spLocks noChangeArrowheads="1"/>
          </p:cNvSpPr>
          <p:nvPr/>
        </p:nvSpPr>
        <p:spPr bwMode="auto">
          <a:xfrm>
            <a:off x="7596188" y="4149725"/>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6635" name="Oval 11"/>
          <p:cNvSpPr>
            <a:spLocks noChangeArrowheads="1"/>
          </p:cNvSpPr>
          <p:nvPr/>
        </p:nvSpPr>
        <p:spPr bwMode="auto">
          <a:xfrm>
            <a:off x="6877050" y="4941888"/>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6636" name="Oval 12"/>
          <p:cNvSpPr>
            <a:spLocks noChangeArrowheads="1"/>
          </p:cNvSpPr>
          <p:nvPr/>
        </p:nvSpPr>
        <p:spPr bwMode="auto">
          <a:xfrm>
            <a:off x="8388350" y="4868863"/>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C</a:t>
            </a:r>
          </a:p>
        </p:txBody>
      </p:sp>
      <p:sp>
        <p:nvSpPr>
          <p:cNvPr id="26637" name="Oval 13"/>
          <p:cNvSpPr>
            <a:spLocks noChangeArrowheads="1"/>
          </p:cNvSpPr>
          <p:nvPr/>
        </p:nvSpPr>
        <p:spPr bwMode="auto">
          <a:xfrm>
            <a:off x="6516688" y="58054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6638" name="Oval 14"/>
          <p:cNvSpPr>
            <a:spLocks noChangeArrowheads="1"/>
          </p:cNvSpPr>
          <p:nvPr/>
        </p:nvSpPr>
        <p:spPr bwMode="auto">
          <a:xfrm>
            <a:off x="7596188" y="49418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B</a:t>
            </a:r>
          </a:p>
        </p:txBody>
      </p:sp>
      <p:sp>
        <p:nvSpPr>
          <p:cNvPr id="26639" name="Oval 15"/>
          <p:cNvSpPr>
            <a:spLocks noChangeArrowheads="1"/>
          </p:cNvSpPr>
          <p:nvPr/>
        </p:nvSpPr>
        <p:spPr bwMode="auto">
          <a:xfrm>
            <a:off x="7164388" y="58054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C</a:t>
            </a:r>
          </a:p>
        </p:txBody>
      </p:sp>
      <p:sp>
        <p:nvSpPr>
          <p:cNvPr id="26640" name="Oval 16"/>
          <p:cNvSpPr>
            <a:spLocks noChangeArrowheads="1"/>
          </p:cNvSpPr>
          <p:nvPr/>
        </p:nvSpPr>
        <p:spPr bwMode="auto">
          <a:xfrm>
            <a:off x="8388350" y="5876925"/>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trie </a:t>
            </a:r>
            <a:r>
              <a:rPr lang="ja-JP" altLang="en-US" sz="3600" smtClean="0">
                <a:solidFill>
                  <a:schemeClr val="bg1"/>
                </a:solidFill>
                <a:effectLst>
                  <a:outerShdw blurRad="38100" dist="38100" dir="2700000" algn="tl">
                    <a:srgbClr val="000000"/>
                  </a:outerShdw>
                </a:effectLst>
              </a:rPr>
              <a:t>検索の計算時間</a:t>
            </a:r>
          </a:p>
        </p:txBody>
      </p:sp>
      <p:sp>
        <p:nvSpPr>
          <p:cNvPr id="235523" name="Rectangle 3"/>
          <p:cNvSpPr>
            <a:spLocks noGrp="1" noChangeArrowheads="1"/>
          </p:cNvSpPr>
          <p:nvPr>
            <p:ph type="body" idx="1"/>
          </p:nvPr>
        </p:nvSpPr>
        <p:spPr>
          <a:xfrm>
            <a:off x="323850" y="1196975"/>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一番計算時間がかかるのは、 </a:t>
            </a:r>
            <a:r>
              <a:rPr lang="en-US" altLang="ja-JP" sz="2400" b="1" dirty="0" smtClean="0">
                <a:solidFill>
                  <a:schemeClr val="accent2"/>
                </a:solidFill>
              </a:rPr>
              <a:t>P</a:t>
            </a:r>
            <a:r>
              <a:rPr lang="en-US" altLang="ja-JP" sz="2400" dirty="0" smtClean="0"/>
              <a:t> </a:t>
            </a:r>
            <a:r>
              <a:rPr lang="ja-JP" altLang="en-US" sz="2400" dirty="0" smtClean="0"/>
              <a:t>の最後の文字に対応する頂点が </a:t>
            </a:r>
            <a:r>
              <a:rPr lang="en-US" altLang="ja-JP" sz="2400" dirty="0" err="1" smtClean="0"/>
              <a:t>trie</a:t>
            </a:r>
            <a:r>
              <a:rPr lang="en-US" altLang="ja-JP" sz="2400" dirty="0" smtClean="0"/>
              <a:t> </a:t>
            </a:r>
            <a:r>
              <a:rPr lang="ja-JP" altLang="en-US" sz="2400" dirty="0" smtClean="0"/>
              <a:t>にあるとき</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１レベル降りるには、現在訪れている頂点の子供の中から、ある文字を持つものを見つける必要がある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ja-JP" altLang="en-US" sz="2400" dirty="0" smtClean="0"/>
              <a:t>２分検索で  </a:t>
            </a:r>
            <a:r>
              <a:rPr lang="en-US" altLang="ja-JP" sz="2400" b="1" dirty="0" smtClean="0">
                <a:solidFill>
                  <a:schemeClr val="accent2"/>
                </a:solidFill>
              </a:rPr>
              <a:t>O(</a:t>
            </a:r>
            <a:r>
              <a:rPr lang="en-US" altLang="ja-JP" sz="2400" b="1" dirty="0" err="1" smtClean="0">
                <a:solidFill>
                  <a:schemeClr val="accent2"/>
                </a:solidFill>
              </a:rPr>
              <a:t>log|Σ</a:t>
            </a:r>
            <a:r>
              <a:rPr lang="en-US" altLang="ja-JP" sz="2400" b="1" dirty="0" smtClean="0">
                <a:solidFill>
                  <a:schemeClr val="accent2"/>
                </a:solidFill>
              </a:rPr>
              <a:t>|) </a:t>
            </a:r>
            <a:r>
              <a:rPr lang="ja-JP" altLang="en-US" sz="2400" dirty="0" smtClean="0"/>
              <a:t>時間</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最大 </a:t>
            </a:r>
            <a:r>
              <a:rPr lang="en-US" altLang="ja-JP" sz="2400" b="1" dirty="0" smtClean="0">
                <a:solidFill>
                  <a:schemeClr val="accent2"/>
                </a:solidFill>
              </a:rPr>
              <a:t>|P| </a:t>
            </a:r>
            <a:r>
              <a:rPr lang="ja-JP" altLang="en-US" sz="2400" dirty="0" smtClean="0"/>
              <a:t>回降りるので、 </a:t>
            </a:r>
            <a:r>
              <a:rPr lang="en-US" altLang="ja-JP" sz="2400" b="1" dirty="0" smtClean="0">
                <a:solidFill>
                  <a:schemeClr val="accent2"/>
                </a:solidFill>
              </a:rPr>
              <a:t>O(|P| </a:t>
            </a:r>
            <a:r>
              <a:rPr lang="en-US" altLang="ja-JP" sz="2400" b="1" dirty="0" err="1" smtClean="0">
                <a:solidFill>
                  <a:schemeClr val="accent2"/>
                </a:solidFill>
              </a:rPr>
              <a:t>log|Σ</a:t>
            </a:r>
            <a:r>
              <a:rPr lang="en-US" altLang="ja-JP" sz="2400" b="1" dirty="0" smtClean="0">
                <a:solidFill>
                  <a:schemeClr val="accent2"/>
                </a:solidFill>
              </a:rPr>
              <a:t>|)</a:t>
            </a:r>
            <a:r>
              <a:rPr lang="en-US" altLang="ja-JP" sz="2400" dirty="0" smtClean="0"/>
              <a:t> </a:t>
            </a:r>
            <a:r>
              <a:rPr lang="ja-JP" altLang="en-US" sz="2400" dirty="0" smtClean="0"/>
              <a:t>時間</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（親</a:t>
            </a:r>
            <a:r>
              <a:rPr lang="en-US" altLang="ja-JP" sz="2400" dirty="0" smtClean="0"/>
              <a:t>, </a:t>
            </a:r>
            <a:r>
              <a:rPr lang="ja-JP" altLang="en-US" sz="2400" dirty="0" smtClean="0"/>
              <a:t>文字） </a:t>
            </a:r>
            <a:r>
              <a:rPr lang="en-US" altLang="ja-JP" sz="2400" dirty="0" smtClean="0">
                <a:sym typeface="Wingdings" pitchFamily="2" charset="2"/>
              </a:rPr>
              <a:t> </a:t>
            </a:r>
            <a:r>
              <a:rPr lang="ja-JP" altLang="en-US" sz="2400" dirty="0" smtClean="0">
                <a:sym typeface="Wingdings" pitchFamily="2" charset="2"/>
              </a:rPr>
              <a:t>その文字を持つ、その親の子供</a:t>
            </a:r>
          </a:p>
          <a:p>
            <a:pPr eaLnBrk="1" hangingPunct="1">
              <a:lnSpc>
                <a:spcPct val="90000"/>
              </a:lnSpc>
              <a:buFontTx/>
              <a:buNone/>
              <a:defRPr/>
            </a:pPr>
            <a:r>
              <a:rPr lang="ja-JP" altLang="en-US" sz="2400" dirty="0" smtClean="0"/>
              <a:t>という検索をしているので、</a:t>
            </a:r>
          </a:p>
          <a:p>
            <a:pPr eaLnBrk="1" hangingPunct="1">
              <a:lnSpc>
                <a:spcPct val="90000"/>
              </a:lnSpc>
              <a:buFontTx/>
              <a:buNone/>
              <a:defRPr/>
            </a:pPr>
            <a:r>
              <a:rPr lang="ja-JP" altLang="en-US" sz="2400" dirty="0" smtClean="0"/>
              <a:t>これをハッシュで検索するよう</a:t>
            </a:r>
          </a:p>
          <a:p>
            <a:pPr eaLnBrk="1" hangingPunct="1">
              <a:lnSpc>
                <a:spcPct val="90000"/>
              </a:lnSpc>
              <a:buFontTx/>
              <a:buNone/>
              <a:defRPr/>
            </a:pPr>
            <a:r>
              <a:rPr lang="ja-JP" altLang="en-US" sz="2400" dirty="0" smtClean="0"/>
              <a:t>にすると、実用的には効率化される</a:t>
            </a:r>
          </a:p>
        </p:txBody>
      </p:sp>
      <p:sp>
        <p:nvSpPr>
          <p:cNvPr id="27652" name="Line 4"/>
          <p:cNvSpPr>
            <a:spLocks noChangeShapeType="1"/>
          </p:cNvSpPr>
          <p:nvPr/>
        </p:nvSpPr>
        <p:spPr bwMode="auto">
          <a:xfrm flipV="1">
            <a:off x="6732588" y="5157788"/>
            <a:ext cx="360362" cy="935037"/>
          </a:xfrm>
          <a:prstGeom prst="line">
            <a:avLst/>
          </a:prstGeom>
          <a:noFill/>
          <a:ln w="9525">
            <a:solidFill>
              <a:schemeClr val="tx1"/>
            </a:solidFill>
            <a:round/>
            <a:headEnd/>
            <a:tailEnd/>
          </a:ln>
        </p:spPr>
        <p:txBody>
          <a:bodyPr/>
          <a:lstStyle/>
          <a:p>
            <a:endParaRPr lang="ja-JP" altLang="en-US"/>
          </a:p>
        </p:txBody>
      </p:sp>
      <p:sp>
        <p:nvSpPr>
          <p:cNvPr id="27653" name="Line 5"/>
          <p:cNvSpPr>
            <a:spLocks noChangeShapeType="1"/>
          </p:cNvSpPr>
          <p:nvPr/>
        </p:nvSpPr>
        <p:spPr bwMode="auto">
          <a:xfrm flipH="1" flipV="1">
            <a:off x="7164388" y="5157788"/>
            <a:ext cx="287337" cy="935037"/>
          </a:xfrm>
          <a:prstGeom prst="line">
            <a:avLst/>
          </a:prstGeom>
          <a:noFill/>
          <a:ln w="9525">
            <a:solidFill>
              <a:schemeClr val="tx1"/>
            </a:solidFill>
            <a:round/>
            <a:headEnd/>
            <a:tailEnd/>
          </a:ln>
        </p:spPr>
        <p:txBody>
          <a:bodyPr/>
          <a:lstStyle/>
          <a:p>
            <a:endParaRPr lang="ja-JP" altLang="en-US"/>
          </a:p>
        </p:txBody>
      </p:sp>
      <p:sp>
        <p:nvSpPr>
          <p:cNvPr id="27654" name="Line 6"/>
          <p:cNvSpPr>
            <a:spLocks noChangeShapeType="1"/>
          </p:cNvSpPr>
          <p:nvPr/>
        </p:nvSpPr>
        <p:spPr bwMode="auto">
          <a:xfrm flipH="1">
            <a:off x="7092950" y="4365625"/>
            <a:ext cx="792163" cy="719138"/>
          </a:xfrm>
          <a:prstGeom prst="line">
            <a:avLst/>
          </a:prstGeom>
          <a:noFill/>
          <a:ln w="9525">
            <a:solidFill>
              <a:schemeClr val="tx1"/>
            </a:solidFill>
            <a:round/>
            <a:headEnd/>
            <a:tailEnd/>
          </a:ln>
        </p:spPr>
        <p:txBody>
          <a:bodyPr/>
          <a:lstStyle/>
          <a:p>
            <a:endParaRPr lang="ja-JP" altLang="en-US"/>
          </a:p>
        </p:txBody>
      </p:sp>
      <p:sp>
        <p:nvSpPr>
          <p:cNvPr id="27655" name="Line 7"/>
          <p:cNvSpPr>
            <a:spLocks noChangeShapeType="1"/>
          </p:cNvSpPr>
          <p:nvPr/>
        </p:nvSpPr>
        <p:spPr bwMode="auto">
          <a:xfrm>
            <a:off x="7812088" y="4437063"/>
            <a:ext cx="73025" cy="720725"/>
          </a:xfrm>
          <a:prstGeom prst="line">
            <a:avLst/>
          </a:prstGeom>
          <a:noFill/>
          <a:ln w="9525">
            <a:solidFill>
              <a:schemeClr val="tx1"/>
            </a:solidFill>
            <a:round/>
            <a:headEnd/>
            <a:tailEnd/>
          </a:ln>
        </p:spPr>
        <p:txBody>
          <a:bodyPr/>
          <a:lstStyle/>
          <a:p>
            <a:endParaRPr lang="ja-JP" altLang="en-US"/>
          </a:p>
        </p:txBody>
      </p:sp>
      <p:sp>
        <p:nvSpPr>
          <p:cNvPr id="27656" name="Line 8"/>
          <p:cNvSpPr>
            <a:spLocks noChangeShapeType="1"/>
          </p:cNvSpPr>
          <p:nvPr/>
        </p:nvSpPr>
        <p:spPr bwMode="auto">
          <a:xfrm>
            <a:off x="7885113" y="4365625"/>
            <a:ext cx="790575" cy="792163"/>
          </a:xfrm>
          <a:prstGeom prst="line">
            <a:avLst/>
          </a:prstGeom>
          <a:noFill/>
          <a:ln w="9525">
            <a:solidFill>
              <a:schemeClr val="tx1"/>
            </a:solidFill>
            <a:round/>
            <a:headEnd/>
            <a:tailEnd/>
          </a:ln>
        </p:spPr>
        <p:txBody>
          <a:bodyPr/>
          <a:lstStyle/>
          <a:p>
            <a:endParaRPr lang="ja-JP" altLang="en-US"/>
          </a:p>
        </p:txBody>
      </p:sp>
      <p:sp>
        <p:nvSpPr>
          <p:cNvPr id="27657" name="Line 9"/>
          <p:cNvSpPr>
            <a:spLocks noChangeShapeType="1"/>
          </p:cNvSpPr>
          <p:nvPr/>
        </p:nvSpPr>
        <p:spPr bwMode="auto">
          <a:xfrm flipV="1">
            <a:off x="8675688" y="5157788"/>
            <a:ext cx="0" cy="935037"/>
          </a:xfrm>
          <a:prstGeom prst="line">
            <a:avLst/>
          </a:prstGeom>
          <a:noFill/>
          <a:ln w="9525">
            <a:solidFill>
              <a:schemeClr val="tx1"/>
            </a:solidFill>
            <a:round/>
            <a:headEnd/>
            <a:tailEnd/>
          </a:ln>
        </p:spPr>
        <p:txBody>
          <a:bodyPr/>
          <a:lstStyle/>
          <a:p>
            <a:endParaRPr lang="ja-JP" altLang="en-US"/>
          </a:p>
        </p:txBody>
      </p:sp>
      <p:sp>
        <p:nvSpPr>
          <p:cNvPr id="27658" name="Oval 10"/>
          <p:cNvSpPr>
            <a:spLocks noChangeArrowheads="1"/>
          </p:cNvSpPr>
          <p:nvPr/>
        </p:nvSpPr>
        <p:spPr bwMode="auto">
          <a:xfrm>
            <a:off x="7596188" y="4149725"/>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7659" name="Oval 11"/>
          <p:cNvSpPr>
            <a:spLocks noChangeArrowheads="1"/>
          </p:cNvSpPr>
          <p:nvPr/>
        </p:nvSpPr>
        <p:spPr bwMode="auto">
          <a:xfrm>
            <a:off x="6877050" y="4941888"/>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7660" name="Oval 12"/>
          <p:cNvSpPr>
            <a:spLocks noChangeArrowheads="1"/>
          </p:cNvSpPr>
          <p:nvPr/>
        </p:nvSpPr>
        <p:spPr bwMode="auto">
          <a:xfrm>
            <a:off x="8388350" y="4868863"/>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C</a:t>
            </a:r>
          </a:p>
        </p:txBody>
      </p:sp>
      <p:sp>
        <p:nvSpPr>
          <p:cNvPr id="27661" name="Oval 13"/>
          <p:cNvSpPr>
            <a:spLocks noChangeArrowheads="1"/>
          </p:cNvSpPr>
          <p:nvPr/>
        </p:nvSpPr>
        <p:spPr bwMode="auto">
          <a:xfrm>
            <a:off x="6516688" y="58054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7662" name="Oval 14"/>
          <p:cNvSpPr>
            <a:spLocks noChangeArrowheads="1"/>
          </p:cNvSpPr>
          <p:nvPr/>
        </p:nvSpPr>
        <p:spPr bwMode="auto">
          <a:xfrm>
            <a:off x="7596188" y="49418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B</a:t>
            </a:r>
          </a:p>
        </p:txBody>
      </p:sp>
      <p:sp>
        <p:nvSpPr>
          <p:cNvPr id="27663" name="Oval 15"/>
          <p:cNvSpPr>
            <a:spLocks noChangeArrowheads="1"/>
          </p:cNvSpPr>
          <p:nvPr/>
        </p:nvSpPr>
        <p:spPr bwMode="auto">
          <a:xfrm>
            <a:off x="7164388" y="58054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C</a:t>
            </a:r>
          </a:p>
        </p:txBody>
      </p:sp>
      <p:sp>
        <p:nvSpPr>
          <p:cNvPr id="27664" name="Oval 16"/>
          <p:cNvSpPr>
            <a:spLocks noChangeArrowheads="1"/>
          </p:cNvSpPr>
          <p:nvPr/>
        </p:nvSpPr>
        <p:spPr bwMode="auto">
          <a:xfrm>
            <a:off x="8388350" y="5876925"/>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Line 41"/>
          <p:cNvSpPr>
            <a:spLocks noChangeShapeType="1"/>
          </p:cNvSpPr>
          <p:nvPr/>
        </p:nvSpPr>
        <p:spPr bwMode="auto">
          <a:xfrm>
            <a:off x="7307263" y="2346325"/>
            <a:ext cx="866775" cy="649288"/>
          </a:xfrm>
          <a:prstGeom prst="line">
            <a:avLst/>
          </a:prstGeom>
          <a:noFill/>
          <a:ln w="9525">
            <a:solidFill>
              <a:schemeClr val="tx1"/>
            </a:solidFill>
            <a:round/>
            <a:headEnd/>
            <a:tailEnd/>
          </a:ln>
        </p:spPr>
        <p:txBody>
          <a:bodyPr/>
          <a:lstStyle/>
          <a:p>
            <a:endParaRPr lang="ja-JP" altLang="en-US"/>
          </a:p>
        </p:txBody>
      </p:sp>
      <p:sp>
        <p:nvSpPr>
          <p:cNvPr id="28675" name="Line 43"/>
          <p:cNvSpPr>
            <a:spLocks noChangeShapeType="1"/>
          </p:cNvSpPr>
          <p:nvPr/>
        </p:nvSpPr>
        <p:spPr bwMode="auto">
          <a:xfrm flipH="1">
            <a:off x="7018338" y="2921000"/>
            <a:ext cx="288925" cy="647700"/>
          </a:xfrm>
          <a:prstGeom prst="line">
            <a:avLst/>
          </a:prstGeom>
          <a:noFill/>
          <a:ln w="9525">
            <a:solidFill>
              <a:schemeClr val="tx1"/>
            </a:solidFill>
            <a:round/>
            <a:headEnd/>
            <a:tailEnd/>
          </a:ln>
        </p:spPr>
        <p:txBody>
          <a:bodyPr/>
          <a:lstStyle/>
          <a:p>
            <a:endParaRPr lang="ja-JP" altLang="en-US"/>
          </a:p>
        </p:txBody>
      </p:sp>
      <p:sp>
        <p:nvSpPr>
          <p:cNvPr id="28676" name="Line 55"/>
          <p:cNvSpPr>
            <a:spLocks noChangeShapeType="1"/>
          </p:cNvSpPr>
          <p:nvPr/>
        </p:nvSpPr>
        <p:spPr bwMode="auto">
          <a:xfrm flipH="1">
            <a:off x="7954963" y="2994025"/>
            <a:ext cx="288925" cy="647700"/>
          </a:xfrm>
          <a:prstGeom prst="line">
            <a:avLst/>
          </a:prstGeom>
          <a:noFill/>
          <a:ln w="9525">
            <a:solidFill>
              <a:schemeClr val="tx1"/>
            </a:solidFill>
            <a:round/>
            <a:headEnd/>
            <a:tailEnd/>
          </a:ln>
        </p:spPr>
        <p:txBody>
          <a:bodyPr/>
          <a:lstStyle/>
          <a:p>
            <a:endParaRPr lang="ja-JP" altLang="en-US"/>
          </a:p>
        </p:txBody>
      </p:sp>
      <p:sp>
        <p:nvSpPr>
          <p:cNvPr id="232451" name="Rectangle 3"/>
          <p:cNvSpPr>
            <a:spLocks noGrp="1" noChangeArrowheads="1"/>
          </p:cNvSpPr>
          <p:nvPr>
            <p:ph type="body" idx="1"/>
          </p:nvPr>
        </p:nvSpPr>
        <p:spPr>
          <a:xfrm>
            <a:off x="323850" y="981075"/>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文字列 </a:t>
            </a:r>
            <a:r>
              <a:rPr lang="en-US" altLang="ja-JP" sz="2400" b="1" dirty="0" smtClean="0">
                <a:solidFill>
                  <a:schemeClr val="accent2"/>
                </a:solidFill>
              </a:rPr>
              <a:t>S </a:t>
            </a:r>
            <a:r>
              <a:rPr lang="ja-JP" altLang="en-US" sz="2400" dirty="0" smtClean="0"/>
              <a:t>の、各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番目から最後までの部分文字列（ </a:t>
            </a:r>
            <a:r>
              <a:rPr lang="en-US" altLang="ja-JP" sz="2400" b="1" dirty="0" smtClean="0">
                <a:solidFill>
                  <a:schemeClr val="accent2"/>
                </a:solidFill>
              </a:rPr>
              <a:t>S[</a:t>
            </a:r>
            <a:r>
              <a:rPr lang="en-US" altLang="ja-JP" sz="2400" b="1" dirty="0" err="1" smtClean="0">
                <a:solidFill>
                  <a:schemeClr val="accent2"/>
                </a:solidFill>
              </a:rPr>
              <a:t>i</a:t>
            </a:r>
            <a:r>
              <a:rPr lang="en-US" altLang="ja-JP" sz="2400" b="1" dirty="0" smtClean="0">
                <a:solidFill>
                  <a:schemeClr val="accent2"/>
                </a:solidFill>
              </a:rPr>
              <a:t>..|S|]</a:t>
            </a:r>
            <a:r>
              <a:rPr lang="ja-JP" altLang="en-US" sz="2400" dirty="0" err="1" smtClean="0"/>
              <a:t>、</a:t>
            </a:r>
            <a:r>
              <a:rPr lang="ja-JP" altLang="en-US" sz="2400" dirty="0" smtClean="0"/>
              <a:t>接尾辞、</a:t>
            </a:r>
            <a:r>
              <a:rPr lang="en-US" altLang="ja-JP" sz="2400" dirty="0" smtClean="0"/>
              <a:t>suffix</a:t>
            </a:r>
            <a:r>
              <a:rPr lang="ja-JP" altLang="en-US" sz="2400" dirty="0" smtClean="0"/>
              <a:t>という）</a:t>
            </a:r>
            <a:r>
              <a:rPr lang="en-US" altLang="ja-JP" sz="2400" dirty="0" smtClean="0"/>
              <a:t> </a:t>
            </a:r>
            <a:r>
              <a:rPr lang="ja-JP" altLang="en-US" sz="2400" dirty="0" smtClean="0"/>
              <a:t>全てを</a:t>
            </a:r>
            <a:r>
              <a:rPr lang="en-US" altLang="ja-JP" sz="2400" dirty="0" err="1" smtClean="0"/>
              <a:t>trie</a:t>
            </a:r>
            <a:r>
              <a:rPr lang="en-US" altLang="ja-JP" sz="2400" dirty="0" smtClean="0"/>
              <a:t> </a:t>
            </a:r>
            <a:r>
              <a:rPr lang="ja-JP" altLang="en-US" sz="2400" dirty="0" smtClean="0"/>
              <a:t>で格納したものを </a:t>
            </a:r>
            <a:r>
              <a:rPr lang="en-US" altLang="ja-JP" sz="2400" b="1" dirty="0" smtClean="0">
                <a:solidFill>
                  <a:schemeClr val="accent2"/>
                </a:solidFill>
              </a:rPr>
              <a:t>S </a:t>
            </a:r>
            <a:r>
              <a:rPr lang="ja-JP" altLang="en-US" sz="2400" dirty="0" smtClean="0"/>
              <a:t>の </a:t>
            </a:r>
            <a:r>
              <a:rPr lang="en-US" altLang="ja-JP" sz="2400" b="1" i="1" dirty="0" smtClean="0"/>
              <a:t>suffix tree</a:t>
            </a:r>
            <a:r>
              <a:rPr lang="en-US" altLang="ja-JP" sz="2400" dirty="0" smtClean="0"/>
              <a:t> </a:t>
            </a:r>
            <a:r>
              <a:rPr lang="ja-JP" altLang="en-US" sz="2400" dirty="0" smtClean="0"/>
              <a:t>という</a:t>
            </a:r>
          </a:p>
          <a:p>
            <a:pPr eaLnBrk="1" hangingPunct="1">
              <a:lnSpc>
                <a:spcPct val="90000"/>
              </a:lnSpc>
              <a:buFontTx/>
              <a:buNone/>
              <a:defRPr/>
            </a:pPr>
            <a:endParaRPr lang="en-US" altLang="ja-JP" sz="2400" b="1" dirty="0" smtClean="0">
              <a:solidFill>
                <a:schemeClr val="accent2"/>
              </a:solidFill>
            </a:endParaRPr>
          </a:p>
          <a:p>
            <a:pPr eaLnBrk="1" hangingPunct="1">
              <a:lnSpc>
                <a:spcPct val="90000"/>
              </a:lnSpc>
              <a:buFontTx/>
              <a:buNone/>
              <a:defRPr/>
            </a:pPr>
            <a:r>
              <a:rPr lang="ja-JP" altLang="en-US" sz="2400" b="1" dirty="0" smtClean="0">
                <a:solidFill>
                  <a:schemeClr val="accent2"/>
                </a:solidFill>
              </a:rPr>
              <a:t>　　　　</a:t>
            </a:r>
            <a:r>
              <a:rPr lang="en-US" altLang="ja-JP" sz="2400" b="1" dirty="0" smtClean="0">
                <a:solidFill>
                  <a:schemeClr val="accent2"/>
                </a:solidFill>
              </a:rPr>
              <a:t>S = ABCABAB</a:t>
            </a:r>
          </a:p>
          <a:p>
            <a:pPr eaLnBrk="1" hangingPunct="1">
              <a:lnSpc>
                <a:spcPct val="90000"/>
              </a:lnSpc>
              <a:buFontTx/>
              <a:buNone/>
              <a:defRPr/>
            </a:pPr>
            <a:r>
              <a:rPr lang="en-US" altLang="ja-JP" sz="2400" b="1" dirty="0" smtClean="0">
                <a:solidFill>
                  <a:schemeClr val="accent2"/>
                </a:solidFill>
              </a:rPr>
              <a:t>ABCABAB</a:t>
            </a:r>
          </a:p>
          <a:p>
            <a:pPr eaLnBrk="1" hangingPunct="1">
              <a:lnSpc>
                <a:spcPct val="90000"/>
              </a:lnSpc>
              <a:buFontTx/>
              <a:buNone/>
              <a:defRPr/>
            </a:pPr>
            <a:r>
              <a:rPr lang="en-US" altLang="ja-JP" sz="2400" b="1" dirty="0" smtClean="0">
                <a:solidFill>
                  <a:schemeClr val="accent2"/>
                </a:solidFill>
              </a:rPr>
              <a:t>BCABAB</a:t>
            </a:r>
          </a:p>
          <a:p>
            <a:pPr eaLnBrk="1" hangingPunct="1">
              <a:lnSpc>
                <a:spcPct val="90000"/>
              </a:lnSpc>
              <a:buFontTx/>
              <a:buNone/>
              <a:defRPr/>
            </a:pPr>
            <a:r>
              <a:rPr lang="en-US" altLang="ja-JP" sz="2400" b="1" dirty="0" smtClean="0">
                <a:solidFill>
                  <a:schemeClr val="accent2"/>
                </a:solidFill>
              </a:rPr>
              <a:t>CABAB</a:t>
            </a: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chemeClr val="accent2"/>
                </a:solidFill>
              </a:rPr>
              <a:t>ABAB</a:t>
            </a: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chemeClr val="accent2"/>
                </a:solidFill>
              </a:rPr>
              <a:t>BAB</a:t>
            </a:r>
          </a:p>
          <a:p>
            <a:pPr eaLnBrk="1" hangingPunct="1">
              <a:lnSpc>
                <a:spcPct val="90000"/>
              </a:lnSpc>
              <a:buFontTx/>
              <a:buNone/>
              <a:defRPr/>
            </a:pPr>
            <a:r>
              <a:rPr lang="en-US" altLang="ja-JP" sz="2400" b="1" dirty="0" smtClean="0">
                <a:solidFill>
                  <a:schemeClr val="accent2"/>
                </a:solidFill>
              </a:rPr>
              <a:t>AB</a:t>
            </a:r>
          </a:p>
          <a:p>
            <a:pPr eaLnBrk="1" hangingPunct="1">
              <a:lnSpc>
                <a:spcPct val="90000"/>
              </a:lnSpc>
              <a:buFontTx/>
              <a:buNone/>
              <a:defRPr/>
            </a:pPr>
            <a:r>
              <a:rPr lang="en-US" altLang="ja-JP" sz="2400" b="1" dirty="0" smtClean="0">
                <a:solidFill>
                  <a:schemeClr val="accent2"/>
                </a:solidFill>
              </a:rPr>
              <a:t>B</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suffix tree </a:t>
            </a:r>
            <a:r>
              <a:rPr lang="ja-JP" altLang="en-US" sz="2400" dirty="0" smtClean="0"/>
              <a:t>は、</a:t>
            </a:r>
            <a:r>
              <a:rPr lang="en-US" altLang="ja-JP" sz="2400" b="1" dirty="0" smtClean="0">
                <a:solidFill>
                  <a:schemeClr val="accent2"/>
                </a:solidFill>
              </a:rPr>
              <a:t>S </a:t>
            </a:r>
            <a:r>
              <a:rPr lang="ja-JP" altLang="en-US" sz="2400" dirty="0" smtClean="0"/>
              <a:t>の部分文</a:t>
            </a:r>
          </a:p>
          <a:p>
            <a:pPr eaLnBrk="1" hangingPunct="1">
              <a:lnSpc>
                <a:spcPct val="90000"/>
              </a:lnSpc>
              <a:buFontTx/>
              <a:buNone/>
              <a:defRPr/>
            </a:pPr>
            <a:r>
              <a:rPr lang="ja-JP" altLang="en-US" sz="2400" dirty="0" smtClean="0"/>
              <a:t>字列をすべて格納したもの</a:t>
            </a:r>
          </a:p>
        </p:txBody>
      </p:sp>
      <p:sp>
        <p:nvSpPr>
          <p:cNvPr id="28678" name="Line 38"/>
          <p:cNvSpPr>
            <a:spLocks noChangeShapeType="1"/>
          </p:cNvSpPr>
          <p:nvPr/>
        </p:nvSpPr>
        <p:spPr bwMode="auto">
          <a:xfrm flipH="1">
            <a:off x="6300788" y="2274888"/>
            <a:ext cx="1008062" cy="576262"/>
          </a:xfrm>
          <a:prstGeom prst="line">
            <a:avLst/>
          </a:prstGeom>
          <a:noFill/>
          <a:ln w="9525">
            <a:solidFill>
              <a:schemeClr val="tx1"/>
            </a:solidFill>
            <a:round/>
            <a:headEnd/>
            <a:tailEnd/>
          </a:ln>
        </p:spPr>
        <p:txBody>
          <a:bodyPr/>
          <a:lstStyle/>
          <a:p>
            <a:endParaRPr lang="ja-JP" altLang="en-US"/>
          </a:p>
        </p:txBody>
      </p:sp>
      <p:sp>
        <p:nvSpPr>
          <p:cNvPr id="23245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suffix tree</a:t>
            </a:r>
            <a:endParaRPr lang="ja-JP" altLang="en-US" sz="3600" smtClean="0">
              <a:solidFill>
                <a:schemeClr val="bg1"/>
              </a:solidFill>
              <a:effectLst>
                <a:outerShdw blurRad="38100" dist="38100" dir="2700000" algn="tl">
                  <a:srgbClr val="000000"/>
                </a:outerShdw>
              </a:effectLst>
            </a:endParaRPr>
          </a:p>
        </p:txBody>
      </p:sp>
      <p:sp>
        <p:nvSpPr>
          <p:cNvPr id="28680" name="Line 6"/>
          <p:cNvSpPr>
            <a:spLocks noChangeShapeType="1"/>
          </p:cNvSpPr>
          <p:nvPr/>
        </p:nvSpPr>
        <p:spPr bwMode="auto">
          <a:xfrm flipH="1">
            <a:off x="6011863" y="2851150"/>
            <a:ext cx="288925" cy="647700"/>
          </a:xfrm>
          <a:prstGeom prst="line">
            <a:avLst/>
          </a:prstGeom>
          <a:noFill/>
          <a:ln w="9525">
            <a:solidFill>
              <a:schemeClr val="tx1"/>
            </a:solidFill>
            <a:round/>
            <a:headEnd/>
            <a:tailEnd/>
          </a:ln>
        </p:spPr>
        <p:txBody>
          <a:bodyPr/>
          <a:lstStyle/>
          <a:p>
            <a:endParaRPr lang="ja-JP" altLang="en-US"/>
          </a:p>
        </p:txBody>
      </p:sp>
      <p:sp>
        <p:nvSpPr>
          <p:cNvPr id="28681" name="Line 7"/>
          <p:cNvSpPr>
            <a:spLocks noChangeShapeType="1"/>
          </p:cNvSpPr>
          <p:nvPr/>
        </p:nvSpPr>
        <p:spPr bwMode="auto">
          <a:xfrm>
            <a:off x="7307263" y="2346325"/>
            <a:ext cx="0" cy="504825"/>
          </a:xfrm>
          <a:prstGeom prst="line">
            <a:avLst/>
          </a:prstGeom>
          <a:noFill/>
          <a:ln w="9525">
            <a:solidFill>
              <a:schemeClr val="tx1"/>
            </a:solidFill>
            <a:round/>
            <a:headEnd/>
            <a:tailEnd/>
          </a:ln>
        </p:spPr>
        <p:txBody>
          <a:bodyPr/>
          <a:lstStyle/>
          <a:p>
            <a:endParaRPr lang="ja-JP" altLang="en-US"/>
          </a:p>
        </p:txBody>
      </p:sp>
      <p:sp>
        <p:nvSpPr>
          <p:cNvPr id="28682" name="Oval 10"/>
          <p:cNvSpPr>
            <a:spLocks noChangeArrowheads="1"/>
          </p:cNvSpPr>
          <p:nvPr/>
        </p:nvSpPr>
        <p:spPr bwMode="auto">
          <a:xfrm>
            <a:off x="6084888" y="27066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683" name="Line 24"/>
          <p:cNvSpPr>
            <a:spLocks noChangeShapeType="1"/>
          </p:cNvSpPr>
          <p:nvPr/>
        </p:nvSpPr>
        <p:spPr bwMode="auto">
          <a:xfrm flipH="1">
            <a:off x="5795963" y="3427413"/>
            <a:ext cx="288925" cy="647700"/>
          </a:xfrm>
          <a:prstGeom prst="line">
            <a:avLst/>
          </a:prstGeom>
          <a:noFill/>
          <a:ln w="9525">
            <a:solidFill>
              <a:schemeClr val="tx1"/>
            </a:solidFill>
            <a:round/>
            <a:headEnd/>
            <a:tailEnd/>
          </a:ln>
        </p:spPr>
        <p:txBody>
          <a:bodyPr/>
          <a:lstStyle/>
          <a:p>
            <a:endParaRPr lang="ja-JP" altLang="en-US"/>
          </a:p>
        </p:txBody>
      </p:sp>
      <p:sp>
        <p:nvSpPr>
          <p:cNvPr id="28684" name="Oval 25"/>
          <p:cNvSpPr>
            <a:spLocks noChangeArrowheads="1"/>
          </p:cNvSpPr>
          <p:nvPr/>
        </p:nvSpPr>
        <p:spPr bwMode="auto">
          <a:xfrm>
            <a:off x="5868988" y="32829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685" name="Line 26"/>
          <p:cNvSpPr>
            <a:spLocks noChangeShapeType="1"/>
          </p:cNvSpPr>
          <p:nvPr/>
        </p:nvSpPr>
        <p:spPr bwMode="auto">
          <a:xfrm flipH="1">
            <a:off x="5580063" y="4003675"/>
            <a:ext cx="288925" cy="647700"/>
          </a:xfrm>
          <a:prstGeom prst="line">
            <a:avLst/>
          </a:prstGeom>
          <a:noFill/>
          <a:ln w="9525">
            <a:solidFill>
              <a:schemeClr val="tx1"/>
            </a:solidFill>
            <a:round/>
            <a:headEnd/>
            <a:tailEnd/>
          </a:ln>
        </p:spPr>
        <p:txBody>
          <a:bodyPr/>
          <a:lstStyle/>
          <a:p>
            <a:endParaRPr lang="ja-JP" altLang="en-US"/>
          </a:p>
        </p:txBody>
      </p:sp>
      <p:sp>
        <p:nvSpPr>
          <p:cNvPr id="28686" name="Oval 27"/>
          <p:cNvSpPr>
            <a:spLocks noChangeArrowheads="1"/>
          </p:cNvSpPr>
          <p:nvPr/>
        </p:nvSpPr>
        <p:spPr bwMode="auto">
          <a:xfrm>
            <a:off x="5653088" y="38592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28687" name="Line 28"/>
          <p:cNvSpPr>
            <a:spLocks noChangeShapeType="1"/>
          </p:cNvSpPr>
          <p:nvPr/>
        </p:nvSpPr>
        <p:spPr bwMode="auto">
          <a:xfrm flipH="1">
            <a:off x="5364163" y="4579938"/>
            <a:ext cx="288925" cy="647700"/>
          </a:xfrm>
          <a:prstGeom prst="line">
            <a:avLst/>
          </a:prstGeom>
          <a:noFill/>
          <a:ln w="9525">
            <a:solidFill>
              <a:schemeClr val="tx1"/>
            </a:solidFill>
            <a:round/>
            <a:headEnd/>
            <a:tailEnd/>
          </a:ln>
        </p:spPr>
        <p:txBody>
          <a:bodyPr/>
          <a:lstStyle/>
          <a:p>
            <a:endParaRPr lang="ja-JP" altLang="en-US"/>
          </a:p>
        </p:txBody>
      </p:sp>
      <p:sp>
        <p:nvSpPr>
          <p:cNvPr id="28688" name="Oval 29"/>
          <p:cNvSpPr>
            <a:spLocks noChangeArrowheads="1"/>
          </p:cNvSpPr>
          <p:nvPr/>
        </p:nvSpPr>
        <p:spPr bwMode="auto">
          <a:xfrm>
            <a:off x="5437188" y="443547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689" name="Line 30"/>
          <p:cNvSpPr>
            <a:spLocks noChangeShapeType="1"/>
          </p:cNvSpPr>
          <p:nvPr/>
        </p:nvSpPr>
        <p:spPr bwMode="auto">
          <a:xfrm flipH="1">
            <a:off x="5148263" y="5156200"/>
            <a:ext cx="288925" cy="647700"/>
          </a:xfrm>
          <a:prstGeom prst="line">
            <a:avLst/>
          </a:prstGeom>
          <a:noFill/>
          <a:ln w="9525">
            <a:solidFill>
              <a:schemeClr val="tx1"/>
            </a:solidFill>
            <a:round/>
            <a:headEnd/>
            <a:tailEnd/>
          </a:ln>
        </p:spPr>
        <p:txBody>
          <a:bodyPr/>
          <a:lstStyle/>
          <a:p>
            <a:endParaRPr lang="ja-JP" altLang="en-US"/>
          </a:p>
        </p:txBody>
      </p:sp>
      <p:sp>
        <p:nvSpPr>
          <p:cNvPr id="28690" name="Oval 31"/>
          <p:cNvSpPr>
            <a:spLocks noChangeArrowheads="1"/>
          </p:cNvSpPr>
          <p:nvPr/>
        </p:nvSpPr>
        <p:spPr bwMode="auto">
          <a:xfrm>
            <a:off x="5221288" y="501173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691" name="Line 32"/>
          <p:cNvSpPr>
            <a:spLocks noChangeShapeType="1"/>
          </p:cNvSpPr>
          <p:nvPr/>
        </p:nvSpPr>
        <p:spPr bwMode="auto">
          <a:xfrm flipH="1">
            <a:off x="4932363" y="5732463"/>
            <a:ext cx="288925" cy="647700"/>
          </a:xfrm>
          <a:prstGeom prst="line">
            <a:avLst/>
          </a:prstGeom>
          <a:noFill/>
          <a:ln w="9525">
            <a:solidFill>
              <a:schemeClr val="tx1"/>
            </a:solidFill>
            <a:round/>
            <a:headEnd/>
            <a:tailEnd/>
          </a:ln>
        </p:spPr>
        <p:txBody>
          <a:bodyPr/>
          <a:lstStyle/>
          <a:p>
            <a:endParaRPr lang="ja-JP" altLang="en-US"/>
          </a:p>
        </p:txBody>
      </p:sp>
      <p:sp>
        <p:nvSpPr>
          <p:cNvPr id="28692" name="Oval 33"/>
          <p:cNvSpPr>
            <a:spLocks noChangeArrowheads="1"/>
          </p:cNvSpPr>
          <p:nvPr/>
        </p:nvSpPr>
        <p:spPr bwMode="auto">
          <a:xfrm>
            <a:off x="5005388" y="55880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693" name="Oval 35"/>
          <p:cNvSpPr>
            <a:spLocks noChangeArrowheads="1"/>
          </p:cNvSpPr>
          <p:nvPr/>
        </p:nvSpPr>
        <p:spPr bwMode="auto">
          <a:xfrm>
            <a:off x="4789488" y="61642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694" name="Oval 39"/>
          <p:cNvSpPr>
            <a:spLocks noChangeArrowheads="1"/>
          </p:cNvSpPr>
          <p:nvPr/>
        </p:nvSpPr>
        <p:spPr bwMode="auto">
          <a:xfrm>
            <a:off x="7092950" y="2132013"/>
            <a:ext cx="358775" cy="360362"/>
          </a:xfrm>
          <a:prstGeom prst="ellipse">
            <a:avLst/>
          </a:prstGeom>
          <a:solidFill>
            <a:schemeClr val="bg1"/>
          </a:solidFill>
          <a:ln w="19050">
            <a:solidFill>
              <a:schemeClr val="tx1"/>
            </a:solidFill>
            <a:round/>
            <a:headEnd/>
            <a:tailEnd/>
          </a:ln>
        </p:spPr>
        <p:txBody>
          <a:bodyPr wrap="none" anchor="ctr"/>
          <a:lstStyle/>
          <a:p>
            <a:pPr algn="ctr"/>
            <a:endParaRPr lang="en-US" altLang="ja-JP" sz="2800"/>
          </a:p>
        </p:txBody>
      </p:sp>
      <p:sp>
        <p:nvSpPr>
          <p:cNvPr id="28695" name="Oval 40"/>
          <p:cNvSpPr>
            <a:spLocks noChangeArrowheads="1"/>
          </p:cNvSpPr>
          <p:nvPr/>
        </p:nvSpPr>
        <p:spPr bwMode="auto">
          <a:xfrm>
            <a:off x="7092950" y="27781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696" name="Oval 42"/>
          <p:cNvSpPr>
            <a:spLocks noChangeArrowheads="1"/>
          </p:cNvSpPr>
          <p:nvPr/>
        </p:nvSpPr>
        <p:spPr bwMode="auto">
          <a:xfrm>
            <a:off x="8029575" y="28495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28697" name="Line 44"/>
          <p:cNvSpPr>
            <a:spLocks noChangeShapeType="1"/>
          </p:cNvSpPr>
          <p:nvPr/>
        </p:nvSpPr>
        <p:spPr bwMode="auto">
          <a:xfrm flipH="1">
            <a:off x="6802438" y="3497263"/>
            <a:ext cx="288925" cy="647700"/>
          </a:xfrm>
          <a:prstGeom prst="line">
            <a:avLst/>
          </a:prstGeom>
          <a:noFill/>
          <a:ln w="9525">
            <a:solidFill>
              <a:schemeClr val="tx1"/>
            </a:solidFill>
            <a:round/>
            <a:headEnd/>
            <a:tailEnd/>
          </a:ln>
        </p:spPr>
        <p:txBody>
          <a:bodyPr/>
          <a:lstStyle/>
          <a:p>
            <a:endParaRPr lang="ja-JP" altLang="en-US"/>
          </a:p>
        </p:txBody>
      </p:sp>
      <p:sp>
        <p:nvSpPr>
          <p:cNvPr id="28698" name="Oval 45"/>
          <p:cNvSpPr>
            <a:spLocks noChangeArrowheads="1"/>
          </p:cNvSpPr>
          <p:nvPr/>
        </p:nvSpPr>
        <p:spPr bwMode="auto">
          <a:xfrm>
            <a:off x="6875463" y="33528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28699" name="Line 46"/>
          <p:cNvSpPr>
            <a:spLocks noChangeShapeType="1"/>
          </p:cNvSpPr>
          <p:nvPr/>
        </p:nvSpPr>
        <p:spPr bwMode="auto">
          <a:xfrm flipH="1">
            <a:off x="6586538" y="4073525"/>
            <a:ext cx="288925" cy="647700"/>
          </a:xfrm>
          <a:prstGeom prst="line">
            <a:avLst/>
          </a:prstGeom>
          <a:noFill/>
          <a:ln w="9525">
            <a:solidFill>
              <a:schemeClr val="tx1"/>
            </a:solidFill>
            <a:round/>
            <a:headEnd/>
            <a:tailEnd/>
          </a:ln>
        </p:spPr>
        <p:txBody>
          <a:bodyPr/>
          <a:lstStyle/>
          <a:p>
            <a:endParaRPr lang="ja-JP" altLang="en-US"/>
          </a:p>
        </p:txBody>
      </p:sp>
      <p:sp>
        <p:nvSpPr>
          <p:cNvPr id="28700" name="Oval 47"/>
          <p:cNvSpPr>
            <a:spLocks noChangeArrowheads="1"/>
          </p:cNvSpPr>
          <p:nvPr/>
        </p:nvSpPr>
        <p:spPr bwMode="auto">
          <a:xfrm>
            <a:off x="6659563" y="39290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701" name="Line 48"/>
          <p:cNvSpPr>
            <a:spLocks noChangeShapeType="1"/>
          </p:cNvSpPr>
          <p:nvPr/>
        </p:nvSpPr>
        <p:spPr bwMode="auto">
          <a:xfrm flipH="1">
            <a:off x="6370638" y="4649788"/>
            <a:ext cx="288925" cy="647700"/>
          </a:xfrm>
          <a:prstGeom prst="line">
            <a:avLst/>
          </a:prstGeom>
          <a:noFill/>
          <a:ln w="9525">
            <a:solidFill>
              <a:schemeClr val="tx1"/>
            </a:solidFill>
            <a:round/>
            <a:headEnd/>
            <a:tailEnd/>
          </a:ln>
        </p:spPr>
        <p:txBody>
          <a:bodyPr/>
          <a:lstStyle/>
          <a:p>
            <a:endParaRPr lang="ja-JP" altLang="en-US"/>
          </a:p>
        </p:txBody>
      </p:sp>
      <p:sp>
        <p:nvSpPr>
          <p:cNvPr id="28702" name="Oval 49"/>
          <p:cNvSpPr>
            <a:spLocks noChangeArrowheads="1"/>
          </p:cNvSpPr>
          <p:nvPr/>
        </p:nvSpPr>
        <p:spPr bwMode="auto">
          <a:xfrm>
            <a:off x="6443663" y="45053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703" name="Line 50"/>
          <p:cNvSpPr>
            <a:spLocks noChangeShapeType="1"/>
          </p:cNvSpPr>
          <p:nvPr/>
        </p:nvSpPr>
        <p:spPr bwMode="auto">
          <a:xfrm flipH="1">
            <a:off x="6154738" y="5226050"/>
            <a:ext cx="288925" cy="647700"/>
          </a:xfrm>
          <a:prstGeom prst="line">
            <a:avLst/>
          </a:prstGeom>
          <a:noFill/>
          <a:ln w="9525">
            <a:solidFill>
              <a:schemeClr val="tx1"/>
            </a:solidFill>
            <a:round/>
            <a:headEnd/>
            <a:tailEnd/>
          </a:ln>
        </p:spPr>
        <p:txBody>
          <a:bodyPr/>
          <a:lstStyle/>
          <a:p>
            <a:endParaRPr lang="ja-JP" altLang="en-US"/>
          </a:p>
        </p:txBody>
      </p:sp>
      <p:sp>
        <p:nvSpPr>
          <p:cNvPr id="28704" name="Oval 51"/>
          <p:cNvSpPr>
            <a:spLocks noChangeArrowheads="1"/>
          </p:cNvSpPr>
          <p:nvPr/>
        </p:nvSpPr>
        <p:spPr bwMode="auto">
          <a:xfrm>
            <a:off x="6227763" y="50815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705" name="Oval 53"/>
          <p:cNvSpPr>
            <a:spLocks noChangeArrowheads="1"/>
          </p:cNvSpPr>
          <p:nvPr/>
        </p:nvSpPr>
        <p:spPr bwMode="auto">
          <a:xfrm>
            <a:off x="6011863" y="56578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706" name="Line 56"/>
          <p:cNvSpPr>
            <a:spLocks noChangeShapeType="1"/>
          </p:cNvSpPr>
          <p:nvPr/>
        </p:nvSpPr>
        <p:spPr bwMode="auto">
          <a:xfrm flipH="1">
            <a:off x="7739063" y="3570288"/>
            <a:ext cx="288925" cy="647700"/>
          </a:xfrm>
          <a:prstGeom prst="line">
            <a:avLst/>
          </a:prstGeom>
          <a:noFill/>
          <a:ln w="9525">
            <a:solidFill>
              <a:schemeClr val="tx1"/>
            </a:solidFill>
            <a:round/>
            <a:headEnd/>
            <a:tailEnd/>
          </a:ln>
        </p:spPr>
        <p:txBody>
          <a:bodyPr/>
          <a:lstStyle/>
          <a:p>
            <a:endParaRPr lang="ja-JP" altLang="en-US"/>
          </a:p>
        </p:txBody>
      </p:sp>
      <p:sp>
        <p:nvSpPr>
          <p:cNvPr id="28707" name="Oval 57"/>
          <p:cNvSpPr>
            <a:spLocks noChangeArrowheads="1"/>
          </p:cNvSpPr>
          <p:nvPr/>
        </p:nvSpPr>
        <p:spPr bwMode="auto">
          <a:xfrm>
            <a:off x="7812088" y="34258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708" name="Line 58"/>
          <p:cNvSpPr>
            <a:spLocks noChangeShapeType="1"/>
          </p:cNvSpPr>
          <p:nvPr/>
        </p:nvSpPr>
        <p:spPr bwMode="auto">
          <a:xfrm flipH="1">
            <a:off x="7523163" y="4146550"/>
            <a:ext cx="288925" cy="647700"/>
          </a:xfrm>
          <a:prstGeom prst="line">
            <a:avLst/>
          </a:prstGeom>
          <a:noFill/>
          <a:ln w="9525">
            <a:solidFill>
              <a:schemeClr val="tx1"/>
            </a:solidFill>
            <a:round/>
            <a:headEnd/>
            <a:tailEnd/>
          </a:ln>
        </p:spPr>
        <p:txBody>
          <a:bodyPr/>
          <a:lstStyle/>
          <a:p>
            <a:endParaRPr lang="ja-JP" altLang="en-US"/>
          </a:p>
        </p:txBody>
      </p:sp>
      <p:sp>
        <p:nvSpPr>
          <p:cNvPr id="28709" name="Oval 59"/>
          <p:cNvSpPr>
            <a:spLocks noChangeArrowheads="1"/>
          </p:cNvSpPr>
          <p:nvPr/>
        </p:nvSpPr>
        <p:spPr bwMode="auto">
          <a:xfrm>
            <a:off x="7596188" y="40020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710" name="Line 60"/>
          <p:cNvSpPr>
            <a:spLocks noChangeShapeType="1"/>
          </p:cNvSpPr>
          <p:nvPr/>
        </p:nvSpPr>
        <p:spPr bwMode="auto">
          <a:xfrm flipH="1">
            <a:off x="7307263" y="4722813"/>
            <a:ext cx="288925" cy="647700"/>
          </a:xfrm>
          <a:prstGeom prst="line">
            <a:avLst/>
          </a:prstGeom>
          <a:noFill/>
          <a:ln w="9525">
            <a:solidFill>
              <a:schemeClr val="tx1"/>
            </a:solidFill>
            <a:round/>
            <a:headEnd/>
            <a:tailEnd/>
          </a:ln>
        </p:spPr>
        <p:txBody>
          <a:bodyPr/>
          <a:lstStyle/>
          <a:p>
            <a:endParaRPr lang="ja-JP" altLang="en-US"/>
          </a:p>
        </p:txBody>
      </p:sp>
      <p:sp>
        <p:nvSpPr>
          <p:cNvPr id="28711" name="Oval 61"/>
          <p:cNvSpPr>
            <a:spLocks noChangeArrowheads="1"/>
          </p:cNvSpPr>
          <p:nvPr/>
        </p:nvSpPr>
        <p:spPr bwMode="auto">
          <a:xfrm>
            <a:off x="7380288" y="45783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712" name="Oval 63"/>
          <p:cNvSpPr>
            <a:spLocks noChangeArrowheads="1"/>
          </p:cNvSpPr>
          <p:nvPr/>
        </p:nvSpPr>
        <p:spPr bwMode="auto">
          <a:xfrm>
            <a:off x="7164388" y="51546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713" name="Line 65"/>
          <p:cNvSpPr>
            <a:spLocks noChangeShapeType="1"/>
          </p:cNvSpPr>
          <p:nvPr/>
        </p:nvSpPr>
        <p:spPr bwMode="auto">
          <a:xfrm>
            <a:off x="6084888" y="3427413"/>
            <a:ext cx="215900" cy="720725"/>
          </a:xfrm>
          <a:prstGeom prst="line">
            <a:avLst/>
          </a:prstGeom>
          <a:noFill/>
          <a:ln w="9525">
            <a:solidFill>
              <a:schemeClr val="tx1"/>
            </a:solidFill>
            <a:round/>
            <a:headEnd/>
            <a:tailEnd/>
          </a:ln>
        </p:spPr>
        <p:txBody>
          <a:bodyPr/>
          <a:lstStyle/>
          <a:p>
            <a:endParaRPr lang="ja-JP" altLang="en-US"/>
          </a:p>
        </p:txBody>
      </p:sp>
      <p:sp>
        <p:nvSpPr>
          <p:cNvPr id="28714" name="Line 66"/>
          <p:cNvSpPr>
            <a:spLocks noChangeShapeType="1"/>
          </p:cNvSpPr>
          <p:nvPr/>
        </p:nvSpPr>
        <p:spPr bwMode="auto">
          <a:xfrm flipH="1">
            <a:off x="6084888" y="4076700"/>
            <a:ext cx="288925" cy="647700"/>
          </a:xfrm>
          <a:prstGeom prst="line">
            <a:avLst/>
          </a:prstGeom>
          <a:noFill/>
          <a:ln w="9525">
            <a:solidFill>
              <a:schemeClr val="tx1"/>
            </a:solidFill>
            <a:round/>
            <a:headEnd/>
            <a:tailEnd/>
          </a:ln>
        </p:spPr>
        <p:txBody>
          <a:bodyPr/>
          <a:lstStyle/>
          <a:p>
            <a:endParaRPr lang="ja-JP" altLang="en-US"/>
          </a:p>
        </p:txBody>
      </p:sp>
      <p:sp>
        <p:nvSpPr>
          <p:cNvPr id="28715" name="Oval 67"/>
          <p:cNvSpPr>
            <a:spLocks noChangeArrowheads="1"/>
          </p:cNvSpPr>
          <p:nvPr/>
        </p:nvSpPr>
        <p:spPr bwMode="auto">
          <a:xfrm>
            <a:off x="6157913" y="393223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716" name="Oval 68"/>
          <p:cNvSpPr>
            <a:spLocks noChangeArrowheads="1"/>
          </p:cNvSpPr>
          <p:nvPr/>
        </p:nvSpPr>
        <p:spPr bwMode="auto">
          <a:xfrm>
            <a:off x="5942013" y="45085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28717" name="Line 69"/>
          <p:cNvSpPr>
            <a:spLocks noChangeShapeType="1"/>
          </p:cNvSpPr>
          <p:nvPr/>
        </p:nvSpPr>
        <p:spPr bwMode="auto">
          <a:xfrm>
            <a:off x="7310438" y="2922588"/>
            <a:ext cx="215900" cy="720725"/>
          </a:xfrm>
          <a:prstGeom prst="line">
            <a:avLst/>
          </a:prstGeom>
          <a:noFill/>
          <a:ln w="9525">
            <a:solidFill>
              <a:schemeClr val="tx1"/>
            </a:solidFill>
            <a:round/>
            <a:headEnd/>
            <a:tailEnd/>
          </a:ln>
        </p:spPr>
        <p:txBody>
          <a:bodyPr/>
          <a:lstStyle/>
          <a:p>
            <a:endParaRPr lang="ja-JP" altLang="en-US"/>
          </a:p>
        </p:txBody>
      </p:sp>
      <p:sp>
        <p:nvSpPr>
          <p:cNvPr id="28718" name="Line 70"/>
          <p:cNvSpPr>
            <a:spLocks noChangeShapeType="1"/>
          </p:cNvSpPr>
          <p:nvPr/>
        </p:nvSpPr>
        <p:spPr bwMode="auto">
          <a:xfrm flipH="1">
            <a:off x="7310438" y="3571875"/>
            <a:ext cx="288925" cy="647700"/>
          </a:xfrm>
          <a:prstGeom prst="line">
            <a:avLst/>
          </a:prstGeom>
          <a:noFill/>
          <a:ln w="9525">
            <a:solidFill>
              <a:schemeClr val="tx1"/>
            </a:solidFill>
            <a:round/>
            <a:headEnd/>
            <a:tailEnd/>
          </a:ln>
        </p:spPr>
        <p:txBody>
          <a:bodyPr/>
          <a:lstStyle/>
          <a:p>
            <a:endParaRPr lang="ja-JP" altLang="en-US"/>
          </a:p>
        </p:txBody>
      </p:sp>
      <p:sp>
        <p:nvSpPr>
          <p:cNvPr id="28719" name="Oval 71"/>
          <p:cNvSpPr>
            <a:spLocks noChangeArrowheads="1"/>
          </p:cNvSpPr>
          <p:nvPr/>
        </p:nvSpPr>
        <p:spPr bwMode="auto">
          <a:xfrm>
            <a:off x="7383463" y="34274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28720" name="Oval 72"/>
          <p:cNvSpPr>
            <a:spLocks noChangeArrowheads="1"/>
          </p:cNvSpPr>
          <p:nvPr/>
        </p:nvSpPr>
        <p:spPr bwMode="auto">
          <a:xfrm>
            <a:off x="7167563" y="400367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suffix tree </a:t>
            </a:r>
            <a:r>
              <a:rPr lang="ja-JP" altLang="en-US" sz="3600" smtClean="0">
                <a:solidFill>
                  <a:schemeClr val="bg1"/>
                </a:solidFill>
                <a:effectLst>
                  <a:outerShdw blurRad="38100" dist="38100" dir="2700000" algn="tl">
                    <a:srgbClr val="000000"/>
                  </a:outerShdw>
                </a:effectLst>
              </a:rPr>
              <a:t>による改善</a:t>
            </a:r>
          </a:p>
        </p:txBody>
      </p:sp>
      <p:sp>
        <p:nvSpPr>
          <p:cNvPr id="234499" name="Rectangle 3"/>
          <p:cNvSpPr>
            <a:spLocks noGrp="1" noChangeArrowheads="1"/>
          </p:cNvSpPr>
          <p:nvPr>
            <p:ph type="body" idx="1"/>
          </p:nvPr>
        </p:nvSpPr>
        <p:spPr>
          <a:xfrm>
            <a:off x="323850" y="981075"/>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en-US" altLang="ja-JP" sz="2400" dirty="0" smtClean="0"/>
              <a:t>suffix tree </a:t>
            </a:r>
            <a:r>
              <a:rPr lang="ja-JP" altLang="en-US" sz="2400" dirty="0" smtClean="0"/>
              <a:t>を使った検索の時間は、</a:t>
            </a:r>
            <a:r>
              <a:rPr lang="en-US" altLang="ja-JP" sz="2400" dirty="0" err="1" smtClean="0"/>
              <a:t>trie</a:t>
            </a:r>
            <a:r>
              <a:rPr lang="en-US" altLang="ja-JP" sz="2400" dirty="0" smtClean="0"/>
              <a:t> </a:t>
            </a:r>
            <a:r>
              <a:rPr lang="ja-JP" altLang="en-US" sz="2400" dirty="0" smtClean="0"/>
              <a:t>の検索時間と同じ</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文字列 </a:t>
            </a:r>
            <a:r>
              <a:rPr lang="en-US" altLang="ja-JP" sz="2400" b="1" dirty="0" smtClean="0">
                <a:solidFill>
                  <a:schemeClr val="accent2"/>
                </a:solidFill>
              </a:rPr>
              <a:t>P</a:t>
            </a:r>
            <a:r>
              <a:rPr lang="en-US" altLang="ja-JP" sz="2400" dirty="0" smtClean="0"/>
              <a:t> </a:t>
            </a:r>
            <a:r>
              <a:rPr lang="ja-JP" altLang="en-US" sz="2400" dirty="0" smtClean="0"/>
              <a:t>の検索に </a:t>
            </a:r>
            <a:r>
              <a:rPr lang="en-US" altLang="ja-JP" sz="2400" b="1" dirty="0" smtClean="0">
                <a:solidFill>
                  <a:schemeClr val="accent2"/>
                </a:solidFill>
              </a:rPr>
              <a:t>O(|P| </a:t>
            </a:r>
            <a:r>
              <a:rPr lang="en-US" altLang="ja-JP" sz="2400" b="1" dirty="0" err="1" smtClean="0">
                <a:solidFill>
                  <a:schemeClr val="accent2"/>
                </a:solidFill>
              </a:rPr>
              <a:t>log|Σ</a:t>
            </a:r>
            <a:r>
              <a:rPr lang="en-US" altLang="ja-JP" sz="2400" b="1" dirty="0" smtClean="0">
                <a:solidFill>
                  <a:schemeClr val="accent2"/>
                </a:solidFill>
              </a:rPr>
              <a:t>|)</a:t>
            </a:r>
            <a:r>
              <a:rPr lang="en-US" altLang="ja-JP" sz="2400" dirty="0" smtClean="0"/>
              <a:t> </a:t>
            </a:r>
            <a:r>
              <a:rPr lang="ja-JP" altLang="en-US" sz="2400" dirty="0" smtClean="0"/>
              <a:t>時間</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時間の効率は良いが、メモリの効率は良くない</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最悪で </a:t>
            </a:r>
            <a:r>
              <a:rPr lang="en-US" altLang="ja-JP" sz="2400" b="1" dirty="0" smtClean="0">
                <a:solidFill>
                  <a:schemeClr val="accent2"/>
                </a:solidFill>
              </a:rPr>
              <a:t>O(|S|</a:t>
            </a:r>
            <a:r>
              <a:rPr lang="en-US" altLang="ja-JP" sz="2400" b="1" baseline="30000" dirty="0" smtClean="0">
                <a:solidFill>
                  <a:schemeClr val="accent2"/>
                </a:solidFill>
              </a:rPr>
              <a:t>2</a:t>
            </a:r>
            <a:r>
              <a:rPr lang="en-US" altLang="ja-JP" sz="2400" b="1" dirty="0" smtClean="0">
                <a:solidFill>
                  <a:schemeClr val="accent2"/>
                </a:solidFill>
              </a:rPr>
              <a:t>)</a:t>
            </a:r>
            <a:r>
              <a:rPr lang="en-US" altLang="ja-JP" sz="2400" dirty="0" smtClean="0"/>
              <a:t> </a:t>
            </a:r>
            <a:r>
              <a:rPr lang="ja-JP" altLang="en-US" sz="2400" dirty="0" err="1" smtClean="0"/>
              <a:t>のメ</a:t>
            </a:r>
            <a:r>
              <a:rPr lang="ja-JP" altLang="en-US" sz="2400" dirty="0" smtClean="0"/>
              <a:t>モリが必要</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suffix tree </a:t>
            </a:r>
            <a:r>
              <a:rPr lang="ja-JP" altLang="en-US" sz="2400" dirty="0" smtClean="0"/>
              <a:t>の構築には、各</a:t>
            </a:r>
            <a:r>
              <a:rPr lang="en-US" altLang="ja-JP" sz="2400" dirty="0" smtClean="0"/>
              <a:t>suffix </a:t>
            </a:r>
            <a:r>
              <a:rPr lang="ja-JP" altLang="en-US" sz="2400" dirty="0" smtClean="0"/>
              <a:t>を１つずつ</a:t>
            </a:r>
          </a:p>
          <a:p>
            <a:pPr eaLnBrk="1" hangingPunct="1">
              <a:lnSpc>
                <a:spcPct val="90000"/>
              </a:lnSpc>
              <a:buFontTx/>
              <a:buNone/>
              <a:defRPr/>
            </a:pPr>
            <a:r>
              <a:rPr lang="ja-JP" altLang="en-US" sz="2400" dirty="0" smtClean="0"/>
              <a:t>加えていく、とすると、</a:t>
            </a:r>
            <a:r>
              <a:rPr lang="en-US" altLang="ja-JP" sz="2400" b="1" dirty="0" smtClean="0">
                <a:solidFill>
                  <a:schemeClr val="accent2"/>
                </a:solidFill>
              </a:rPr>
              <a:t>O(|S|</a:t>
            </a:r>
            <a:r>
              <a:rPr lang="en-US" altLang="ja-JP" sz="2400" b="1" baseline="30000" dirty="0" smtClean="0">
                <a:solidFill>
                  <a:schemeClr val="accent2"/>
                </a:solidFill>
              </a:rPr>
              <a:t>2 </a:t>
            </a:r>
            <a:r>
              <a:rPr lang="en-US" altLang="ja-JP" sz="2400" b="1" dirty="0" err="1" smtClean="0">
                <a:solidFill>
                  <a:schemeClr val="accent2"/>
                </a:solidFill>
              </a:rPr>
              <a:t>log|Σ</a:t>
            </a:r>
            <a:r>
              <a:rPr lang="en-US" altLang="ja-JP" sz="2400" b="1" dirty="0" smtClean="0">
                <a:solidFill>
                  <a:schemeClr val="accent2"/>
                </a:solidFill>
              </a:rPr>
              <a:t>| )</a:t>
            </a:r>
            <a:r>
              <a:rPr lang="en-US" altLang="ja-JP" sz="2400" dirty="0" smtClean="0"/>
              <a:t> </a:t>
            </a:r>
            <a:r>
              <a:rPr lang="ja-JP" altLang="en-US" sz="2400" dirty="0" smtClean="0"/>
              <a:t>時間となる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メモリ使用量、構築にかかる時間の</a:t>
            </a:r>
          </a:p>
          <a:p>
            <a:pPr eaLnBrk="1" hangingPunct="1">
              <a:lnSpc>
                <a:spcPct val="90000"/>
              </a:lnSpc>
              <a:buFontTx/>
              <a:buNone/>
              <a:defRPr/>
            </a:pPr>
            <a:r>
              <a:rPr lang="ja-JP" altLang="en-US" sz="2400" dirty="0" smtClean="0"/>
              <a:t>改善が課題</a:t>
            </a:r>
          </a:p>
        </p:txBody>
      </p:sp>
      <p:sp>
        <p:nvSpPr>
          <p:cNvPr id="29700" name="Line 4"/>
          <p:cNvSpPr>
            <a:spLocks noChangeShapeType="1"/>
          </p:cNvSpPr>
          <p:nvPr/>
        </p:nvSpPr>
        <p:spPr bwMode="auto">
          <a:xfrm flipV="1">
            <a:off x="6732588" y="5157788"/>
            <a:ext cx="360362" cy="935037"/>
          </a:xfrm>
          <a:prstGeom prst="line">
            <a:avLst/>
          </a:prstGeom>
          <a:noFill/>
          <a:ln w="9525">
            <a:solidFill>
              <a:schemeClr val="tx1"/>
            </a:solidFill>
            <a:round/>
            <a:headEnd/>
            <a:tailEnd/>
          </a:ln>
        </p:spPr>
        <p:txBody>
          <a:bodyPr/>
          <a:lstStyle/>
          <a:p>
            <a:endParaRPr lang="ja-JP" altLang="en-US"/>
          </a:p>
        </p:txBody>
      </p:sp>
      <p:sp>
        <p:nvSpPr>
          <p:cNvPr id="29701" name="Line 5"/>
          <p:cNvSpPr>
            <a:spLocks noChangeShapeType="1"/>
          </p:cNvSpPr>
          <p:nvPr/>
        </p:nvSpPr>
        <p:spPr bwMode="auto">
          <a:xfrm flipH="1" flipV="1">
            <a:off x="7164388" y="5157788"/>
            <a:ext cx="287337" cy="935037"/>
          </a:xfrm>
          <a:prstGeom prst="line">
            <a:avLst/>
          </a:prstGeom>
          <a:noFill/>
          <a:ln w="9525">
            <a:solidFill>
              <a:schemeClr val="tx1"/>
            </a:solidFill>
            <a:round/>
            <a:headEnd/>
            <a:tailEnd/>
          </a:ln>
        </p:spPr>
        <p:txBody>
          <a:bodyPr/>
          <a:lstStyle/>
          <a:p>
            <a:endParaRPr lang="ja-JP" altLang="en-US"/>
          </a:p>
        </p:txBody>
      </p:sp>
      <p:sp>
        <p:nvSpPr>
          <p:cNvPr id="29702" name="Line 6"/>
          <p:cNvSpPr>
            <a:spLocks noChangeShapeType="1"/>
          </p:cNvSpPr>
          <p:nvPr/>
        </p:nvSpPr>
        <p:spPr bwMode="auto">
          <a:xfrm flipH="1">
            <a:off x="7092950" y="4365625"/>
            <a:ext cx="792163" cy="719138"/>
          </a:xfrm>
          <a:prstGeom prst="line">
            <a:avLst/>
          </a:prstGeom>
          <a:noFill/>
          <a:ln w="9525">
            <a:solidFill>
              <a:schemeClr val="tx1"/>
            </a:solidFill>
            <a:round/>
            <a:headEnd/>
            <a:tailEnd/>
          </a:ln>
        </p:spPr>
        <p:txBody>
          <a:bodyPr/>
          <a:lstStyle/>
          <a:p>
            <a:endParaRPr lang="ja-JP" altLang="en-US"/>
          </a:p>
        </p:txBody>
      </p:sp>
      <p:sp>
        <p:nvSpPr>
          <p:cNvPr id="29703" name="Line 7"/>
          <p:cNvSpPr>
            <a:spLocks noChangeShapeType="1"/>
          </p:cNvSpPr>
          <p:nvPr/>
        </p:nvSpPr>
        <p:spPr bwMode="auto">
          <a:xfrm>
            <a:off x="7812088" y="4437063"/>
            <a:ext cx="73025" cy="720725"/>
          </a:xfrm>
          <a:prstGeom prst="line">
            <a:avLst/>
          </a:prstGeom>
          <a:noFill/>
          <a:ln w="9525">
            <a:solidFill>
              <a:schemeClr val="tx1"/>
            </a:solidFill>
            <a:round/>
            <a:headEnd/>
            <a:tailEnd/>
          </a:ln>
        </p:spPr>
        <p:txBody>
          <a:bodyPr/>
          <a:lstStyle/>
          <a:p>
            <a:endParaRPr lang="ja-JP" altLang="en-US"/>
          </a:p>
        </p:txBody>
      </p:sp>
      <p:sp>
        <p:nvSpPr>
          <p:cNvPr id="29704" name="Line 8"/>
          <p:cNvSpPr>
            <a:spLocks noChangeShapeType="1"/>
          </p:cNvSpPr>
          <p:nvPr/>
        </p:nvSpPr>
        <p:spPr bwMode="auto">
          <a:xfrm>
            <a:off x="7885113" y="4365625"/>
            <a:ext cx="790575" cy="792163"/>
          </a:xfrm>
          <a:prstGeom prst="line">
            <a:avLst/>
          </a:prstGeom>
          <a:noFill/>
          <a:ln w="9525">
            <a:solidFill>
              <a:schemeClr val="tx1"/>
            </a:solidFill>
            <a:round/>
            <a:headEnd/>
            <a:tailEnd/>
          </a:ln>
        </p:spPr>
        <p:txBody>
          <a:bodyPr/>
          <a:lstStyle/>
          <a:p>
            <a:endParaRPr lang="ja-JP" altLang="en-US"/>
          </a:p>
        </p:txBody>
      </p:sp>
      <p:sp>
        <p:nvSpPr>
          <p:cNvPr id="29705" name="Line 9"/>
          <p:cNvSpPr>
            <a:spLocks noChangeShapeType="1"/>
          </p:cNvSpPr>
          <p:nvPr/>
        </p:nvSpPr>
        <p:spPr bwMode="auto">
          <a:xfrm flipV="1">
            <a:off x="8675688" y="5157788"/>
            <a:ext cx="0" cy="935037"/>
          </a:xfrm>
          <a:prstGeom prst="line">
            <a:avLst/>
          </a:prstGeom>
          <a:noFill/>
          <a:ln w="9525">
            <a:solidFill>
              <a:schemeClr val="tx1"/>
            </a:solidFill>
            <a:round/>
            <a:headEnd/>
            <a:tailEnd/>
          </a:ln>
        </p:spPr>
        <p:txBody>
          <a:bodyPr/>
          <a:lstStyle/>
          <a:p>
            <a:endParaRPr lang="ja-JP" altLang="en-US"/>
          </a:p>
        </p:txBody>
      </p:sp>
      <p:sp>
        <p:nvSpPr>
          <p:cNvPr id="29706" name="Oval 10"/>
          <p:cNvSpPr>
            <a:spLocks noChangeArrowheads="1"/>
          </p:cNvSpPr>
          <p:nvPr/>
        </p:nvSpPr>
        <p:spPr bwMode="auto">
          <a:xfrm>
            <a:off x="7596188" y="4149725"/>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9707" name="Oval 11"/>
          <p:cNvSpPr>
            <a:spLocks noChangeArrowheads="1"/>
          </p:cNvSpPr>
          <p:nvPr/>
        </p:nvSpPr>
        <p:spPr bwMode="auto">
          <a:xfrm>
            <a:off x="6877050" y="4941888"/>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9708" name="Oval 12"/>
          <p:cNvSpPr>
            <a:spLocks noChangeArrowheads="1"/>
          </p:cNvSpPr>
          <p:nvPr/>
        </p:nvSpPr>
        <p:spPr bwMode="auto">
          <a:xfrm>
            <a:off x="8388350" y="4868863"/>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C</a:t>
            </a:r>
          </a:p>
        </p:txBody>
      </p:sp>
      <p:sp>
        <p:nvSpPr>
          <p:cNvPr id="29709" name="Oval 13"/>
          <p:cNvSpPr>
            <a:spLocks noChangeArrowheads="1"/>
          </p:cNvSpPr>
          <p:nvPr/>
        </p:nvSpPr>
        <p:spPr bwMode="auto">
          <a:xfrm>
            <a:off x="6516688" y="58054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
        <p:nvSpPr>
          <p:cNvPr id="29710" name="Oval 14"/>
          <p:cNvSpPr>
            <a:spLocks noChangeArrowheads="1"/>
          </p:cNvSpPr>
          <p:nvPr/>
        </p:nvSpPr>
        <p:spPr bwMode="auto">
          <a:xfrm>
            <a:off x="7596188" y="49418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B</a:t>
            </a:r>
          </a:p>
        </p:txBody>
      </p:sp>
      <p:sp>
        <p:nvSpPr>
          <p:cNvPr id="29711" name="Oval 15"/>
          <p:cNvSpPr>
            <a:spLocks noChangeArrowheads="1"/>
          </p:cNvSpPr>
          <p:nvPr/>
        </p:nvSpPr>
        <p:spPr bwMode="auto">
          <a:xfrm>
            <a:off x="7164388" y="5805488"/>
            <a:ext cx="503237"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C</a:t>
            </a:r>
          </a:p>
        </p:txBody>
      </p:sp>
      <p:sp>
        <p:nvSpPr>
          <p:cNvPr id="29712" name="Oval 16"/>
          <p:cNvSpPr>
            <a:spLocks noChangeArrowheads="1"/>
          </p:cNvSpPr>
          <p:nvPr/>
        </p:nvSpPr>
        <p:spPr bwMode="auto">
          <a:xfrm>
            <a:off x="8388350" y="5876925"/>
            <a:ext cx="503238" cy="504825"/>
          </a:xfrm>
          <a:prstGeom prst="ellipse">
            <a:avLst/>
          </a:prstGeom>
          <a:solidFill>
            <a:schemeClr val="bg1"/>
          </a:solidFill>
          <a:ln w="19050">
            <a:solidFill>
              <a:schemeClr val="tx1"/>
            </a:solidFill>
            <a:round/>
            <a:headEnd/>
            <a:tailEnd/>
          </a:ln>
        </p:spPr>
        <p:txBody>
          <a:bodyPr wrap="none" anchor="ctr"/>
          <a:lstStyle/>
          <a:p>
            <a:pPr algn="ctr"/>
            <a:r>
              <a:rPr lang="en-US" altLang="ja-JP" sz="2800"/>
              <a:t>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Line 2"/>
          <p:cNvSpPr>
            <a:spLocks noChangeShapeType="1"/>
          </p:cNvSpPr>
          <p:nvPr/>
        </p:nvSpPr>
        <p:spPr bwMode="auto">
          <a:xfrm>
            <a:off x="7307263" y="2346325"/>
            <a:ext cx="866775" cy="649288"/>
          </a:xfrm>
          <a:prstGeom prst="line">
            <a:avLst/>
          </a:prstGeom>
          <a:noFill/>
          <a:ln w="9525">
            <a:solidFill>
              <a:schemeClr val="tx1"/>
            </a:solidFill>
            <a:round/>
            <a:headEnd/>
            <a:tailEnd/>
          </a:ln>
        </p:spPr>
        <p:txBody>
          <a:bodyPr/>
          <a:lstStyle/>
          <a:p>
            <a:endParaRPr lang="ja-JP" altLang="en-US"/>
          </a:p>
        </p:txBody>
      </p:sp>
      <p:sp>
        <p:nvSpPr>
          <p:cNvPr id="30723" name="Line 3"/>
          <p:cNvSpPr>
            <a:spLocks noChangeShapeType="1"/>
          </p:cNvSpPr>
          <p:nvPr/>
        </p:nvSpPr>
        <p:spPr bwMode="auto">
          <a:xfrm flipH="1">
            <a:off x="7018338" y="2921000"/>
            <a:ext cx="288925" cy="647700"/>
          </a:xfrm>
          <a:prstGeom prst="line">
            <a:avLst/>
          </a:prstGeom>
          <a:noFill/>
          <a:ln w="9525">
            <a:solidFill>
              <a:schemeClr val="tx1"/>
            </a:solidFill>
            <a:round/>
            <a:headEnd/>
            <a:tailEnd/>
          </a:ln>
        </p:spPr>
        <p:txBody>
          <a:bodyPr/>
          <a:lstStyle/>
          <a:p>
            <a:endParaRPr lang="ja-JP" altLang="en-US"/>
          </a:p>
        </p:txBody>
      </p:sp>
      <p:sp>
        <p:nvSpPr>
          <p:cNvPr id="30724" name="Line 4"/>
          <p:cNvSpPr>
            <a:spLocks noChangeShapeType="1"/>
          </p:cNvSpPr>
          <p:nvPr/>
        </p:nvSpPr>
        <p:spPr bwMode="auto">
          <a:xfrm flipH="1">
            <a:off x="7954963" y="2994025"/>
            <a:ext cx="288925" cy="647700"/>
          </a:xfrm>
          <a:prstGeom prst="line">
            <a:avLst/>
          </a:prstGeom>
          <a:noFill/>
          <a:ln w="9525">
            <a:solidFill>
              <a:schemeClr val="tx1"/>
            </a:solidFill>
            <a:round/>
            <a:headEnd/>
            <a:tailEnd/>
          </a:ln>
        </p:spPr>
        <p:txBody>
          <a:bodyPr/>
          <a:lstStyle/>
          <a:p>
            <a:endParaRPr lang="ja-JP" altLang="en-US"/>
          </a:p>
        </p:txBody>
      </p:sp>
      <p:sp>
        <p:nvSpPr>
          <p:cNvPr id="240645" name="Rectangle 5"/>
          <p:cNvSpPr>
            <a:spLocks noGrp="1" noChangeArrowheads="1"/>
          </p:cNvSpPr>
          <p:nvPr>
            <p:ph type="body" idx="1"/>
          </p:nvPr>
        </p:nvSpPr>
        <p:spPr>
          <a:xfrm>
            <a:off x="323850" y="981075"/>
            <a:ext cx="8496300" cy="2160588"/>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suffix tree </a:t>
            </a:r>
            <a:r>
              <a:rPr lang="ja-JP" altLang="en-US" sz="2400" dirty="0" smtClean="0"/>
              <a:t>の冗長な葉を削除し、字列 </a:t>
            </a:r>
            <a:r>
              <a:rPr lang="en-US" altLang="ja-JP" sz="2400" b="1" dirty="0" smtClean="0">
                <a:solidFill>
                  <a:schemeClr val="accent2"/>
                </a:solidFill>
              </a:rPr>
              <a:t>S </a:t>
            </a:r>
            <a:r>
              <a:rPr lang="ja-JP" altLang="en-US" sz="2400" dirty="0" smtClean="0"/>
              <a:t>の、各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番目から最後までの部分文字列（ </a:t>
            </a:r>
            <a:r>
              <a:rPr lang="en-US" altLang="ja-JP" sz="2400" b="1" dirty="0" smtClean="0">
                <a:solidFill>
                  <a:schemeClr val="accent2"/>
                </a:solidFill>
              </a:rPr>
              <a:t>S[</a:t>
            </a:r>
            <a:r>
              <a:rPr lang="en-US" altLang="ja-JP" sz="2400" b="1" dirty="0" err="1" smtClean="0">
                <a:solidFill>
                  <a:schemeClr val="accent2"/>
                </a:solidFill>
              </a:rPr>
              <a:t>i</a:t>
            </a:r>
            <a:r>
              <a:rPr lang="en-US" altLang="ja-JP" sz="2400" b="1" dirty="0" smtClean="0">
                <a:solidFill>
                  <a:schemeClr val="accent2"/>
                </a:solidFill>
              </a:rPr>
              <a:t>..|S|]</a:t>
            </a:r>
            <a:r>
              <a:rPr lang="ja-JP" altLang="en-US" sz="2400" dirty="0" err="1" smtClean="0"/>
              <a:t>、</a:t>
            </a:r>
            <a:r>
              <a:rPr lang="ja-JP" altLang="en-US" sz="2400" dirty="0" smtClean="0"/>
              <a:t>接尾辞、</a:t>
            </a:r>
            <a:r>
              <a:rPr lang="en-US" altLang="ja-JP" sz="2400" dirty="0" smtClean="0"/>
              <a:t>suffix</a:t>
            </a:r>
            <a:r>
              <a:rPr lang="ja-JP" altLang="en-US" sz="2400" dirty="0" smtClean="0"/>
              <a:t>という）</a:t>
            </a:r>
            <a:r>
              <a:rPr lang="en-US" altLang="ja-JP" sz="2400" dirty="0" smtClean="0"/>
              <a:t> </a:t>
            </a:r>
            <a:r>
              <a:rPr lang="ja-JP" altLang="en-US" sz="2400" dirty="0" smtClean="0"/>
              <a:t>全てを</a:t>
            </a:r>
            <a:r>
              <a:rPr lang="en-US" altLang="ja-JP" sz="2400" dirty="0" err="1" smtClean="0"/>
              <a:t>trie</a:t>
            </a:r>
            <a:r>
              <a:rPr lang="en-US" altLang="ja-JP" sz="2400" dirty="0" smtClean="0"/>
              <a:t> </a:t>
            </a:r>
            <a:r>
              <a:rPr lang="ja-JP" altLang="en-US" sz="2400" dirty="0" smtClean="0"/>
              <a:t>で格納したものを </a:t>
            </a:r>
            <a:r>
              <a:rPr lang="en-US" altLang="ja-JP" sz="2400" b="1" dirty="0" smtClean="0">
                <a:solidFill>
                  <a:schemeClr val="accent2"/>
                </a:solidFill>
              </a:rPr>
              <a:t>S </a:t>
            </a:r>
            <a:r>
              <a:rPr lang="ja-JP" altLang="en-US" sz="2400" dirty="0" smtClean="0"/>
              <a:t>の </a:t>
            </a:r>
            <a:r>
              <a:rPr lang="en-US" altLang="ja-JP" sz="2400" b="1" i="1" dirty="0" smtClean="0"/>
              <a:t>suffix tree</a:t>
            </a:r>
            <a:r>
              <a:rPr lang="en-US" altLang="ja-JP" sz="2400" dirty="0" smtClean="0"/>
              <a:t> </a:t>
            </a:r>
            <a:r>
              <a:rPr lang="ja-JP" altLang="en-US" sz="2400" dirty="0" smtClean="0"/>
              <a:t>という</a:t>
            </a:r>
          </a:p>
          <a:p>
            <a:pPr eaLnBrk="1" hangingPunct="1">
              <a:buFontTx/>
              <a:buNone/>
              <a:defRPr/>
            </a:pPr>
            <a:endParaRPr lang="en-US" altLang="ja-JP" sz="2400" b="1" dirty="0" smtClean="0">
              <a:solidFill>
                <a:schemeClr val="accent2"/>
              </a:solidFill>
            </a:endParaRPr>
          </a:p>
          <a:p>
            <a:pPr eaLnBrk="1" hangingPunct="1">
              <a:buFontTx/>
              <a:buNone/>
              <a:defRPr/>
            </a:pPr>
            <a:r>
              <a:rPr lang="en-US" altLang="ja-JP" sz="2400" b="1" dirty="0" smtClean="0">
                <a:solidFill>
                  <a:schemeClr val="accent2"/>
                </a:solidFill>
              </a:rPr>
              <a:t>S = ABCABAB</a:t>
            </a:r>
          </a:p>
          <a:p>
            <a:pPr eaLnBrk="1" hangingPunct="1">
              <a:buFontTx/>
              <a:buNone/>
              <a:defRPr/>
            </a:pPr>
            <a:endParaRPr lang="en-US" altLang="ja-JP" sz="2400" b="1" dirty="0" smtClean="0">
              <a:solidFill>
                <a:schemeClr val="accent2"/>
              </a:solidFill>
            </a:endParaRPr>
          </a:p>
          <a:p>
            <a:pPr eaLnBrk="1" hangingPunct="1">
              <a:buFontTx/>
              <a:buNone/>
              <a:defRPr/>
            </a:pPr>
            <a:r>
              <a:rPr lang="en-US" altLang="ja-JP" sz="2400" b="1" dirty="0" smtClean="0">
                <a:solidFill>
                  <a:schemeClr val="accent2"/>
                </a:solidFill>
              </a:rPr>
              <a:t>ABCABAB</a:t>
            </a:r>
          </a:p>
          <a:p>
            <a:pPr eaLnBrk="1" hangingPunct="1">
              <a:buFontTx/>
              <a:buNone/>
              <a:defRPr/>
            </a:pPr>
            <a:r>
              <a:rPr lang="en-US" altLang="ja-JP" sz="2400" b="1" dirty="0" smtClean="0">
                <a:solidFill>
                  <a:schemeClr val="accent2"/>
                </a:solidFill>
              </a:rPr>
              <a:t>BCABAB</a:t>
            </a:r>
          </a:p>
          <a:p>
            <a:pPr eaLnBrk="1" hangingPunct="1">
              <a:buFontTx/>
              <a:buNone/>
              <a:defRPr/>
            </a:pPr>
            <a:r>
              <a:rPr lang="en-US" altLang="ja-JP" sz="2400" b="1" dirty="0" smtClean="0">
                <a:solidFill>
                  <a:schemeClr val="accent2"/>
                </a:solidFill>
              </a:rPr>
              <a:t>CABAB</a:t>
            </a: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r>
              <a:rPr lang="en-US" altLang="ja-JP" sz="2400" b="1" dirty="0" smtClean="0">
                <a:solidFill>
                  <a:schemeClr val="accent2"/>
                </a:solidFill>
              </a:rPr>
              <a:t>ABAB</a:t>
            </a: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r>
              <a:rPr lang="en-US" altLang="ja-JP" sz="2400" b="1" dirty="0" smtClean="0">
                <a:solidFill>
                  <a:schemeClr val="accent2"/>
                </a:solidFill>
              </a:rPr>
              <a:t>BAB</a:t>
            </a:r>
          </a:p>
          <a:p>
            <a:pPr eaLnBrk="1" hangingPunct="1">
              <a:buFontTx/>
              <a:buNone/>
              <a:defRPr/>
            </a:pPr>
            <a:r>
              <a:rPr lang="en-US" altLang="ja-JP" sz="2400" b="1" dirty="0" smtClean="0">
                <a:solidFill>
                  <a:schemeClr val="accent2"/>
                </a:solidFill>
              </a:rPr>
              <a:t>AB</a:t>
            </a:r>
          </a:p>
          <a:p>
            <a:pPr eaLnBrk="1" hangingPunct="1">
              <a:buFontTx/>
              <a:buNone/>
              <a:defRPr/>
            </a:pPr>
            <a:r>
              <a:rPr lang="en-US" altLang="ja-JP" sz="2400" b="1" dirty="0" smtClean="0">
                <a:solidFill>
                  <a:schemeClr val="accent2"/>
                </a:solidFill>
              </a:rPr>
              <a:t>B</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suffix tree </a:t>
            </a:r>
            <a:r>
              <a:rPr lang="ja-JP" altLang="en-US" sz="2400" dirty="0" smtClean="0"/>
              <a:t>は、</a:t>
            </a:r>
            <a:r>
              <a:rPr lang="en-US" altLang="ja-JP" sz="2400" b="1" dirty="0" smtClean="0">
                <a:solidFill>
                  <a:schemeClr val="accent2"/>
                </a:solidFill>
              </a:rPr>
              <a:t>S </a:t>
            </a:r>
            <a:r>
              <a:rPr lang="ja-JP" altLang="en-US" sz="2400" dirty="0" smtClean="0"/>
              <a:t>の部分文</a:t>
            </a:r>
          </a:p>
          <a:p>
            <a:pPr eaLnBrk="1" hangingPunct="1">
              <a:buFontTx/>
              <a:buNone/>
              <a:defRPr/>
            </a:pPr>
            <a:r>
              <a:rPr lang="ja-JP" altLang="en-US" sz="2400" dirty="0" smtClean="0"/>
              <a:t>字列をすべて格納したもの</a:t>
            </a:r>
          </a:p>
        </p:txBody>
      </p:sp>
      <p:sp>
        <p:nvSpPr>
          <p:cNvPr id="30726" name="Line 6"/>
          <p:cNvSpPr>
            <a:spLocks noChangeShapeType="1"/>
          </p:cNvSpPr>
          <p:nvPr/>
        </p:nvSpPr>
        <p:spPr bwMode="auto">
          <a:xfrm flipH="1">
            <a:off x="6300788" y="2274888"/>
            <a:ext cx="1008062" cy="576262"/>
          </a:xfrm>
          <a:prstGeom prst="line">
            <a:avLst/>
          </a:prstGeom>
          <a:noFill/>
          <a:ln w="9525">
            <a:solidFill>
              <a:schemeClr val="tx1"/>
            </a:solidFill>
            <a:round/>
            <a:headEnd/>
            <a:tailEnd/>
          </a:ln>
        </p:spPr>
        <p:txBody>
          <a:bodyPr/>
          <a:lstStyle/>
          <a:p>
            <a:endParaRPr lang="ja-JP" altLang="en-US"/>
          </a:p>
        </p:txBody>
      </p:sp>
      <p:sp>
        <p:nvSpPr>
          <p:cNvPr id="240647" name="Rectangle 7"/>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implicit suffix tree</a:t>
            </a:r>
            <a:endParaRPr lang="ja-JP" altLang="en-US" sz="3600" smtClean="0">
              <a:solidFill>
                <a:schemeClr val="bg1"/>
              </a:solidFill>
              <a:effectLst>
                <a:outerShdw blurRad="38100" dist="38100" dir="2700000" algn="tl">
                  <a:srgbClr val="000000"/>
                </a:outerShdw>
              </a:effectLst>
            </a:endParaRPr>
          </a:p>
        </p:txBody>
      </p:sp>
      <p:sp>
        <p:nvSpPr>
          <p:cNvPr id="30728" name="Line 8"/>
          <p:cNvSpPr>
            <a:spLocks noChangeShapeType="1"/>
          </p:cNvSpPr>
          <p:nvPr/>
        </p:nvSpPr>
        <p:spPr bwMode="auto">
          <a:xfrm flipH="1">
            <a:off x="6011863" y="2851150"/>
            <a:ext cx="288925" cy="647700"/>
          </a:xfrm>
          <a:prstGeom prst="line">
            <a:avLst/>
          </a:prstGeom>
          <a:noFill/>
          <a:ln w="9525">
            <a:solidFill>
              <a:schemeClr val="tx1"/>
            </a:solidFill>
            <a:round/>
            <a:headEnd/>
            <a:tailEnd/>
          </a:ln>
        </p:spPr>
        <p:txBody>
          <a:bodyPr/>
          <a:lstStyle/>
          <a:p>
            <a:endParaRPr lang="ja-JP" altLang="en-US"/>
          </a:p>
        </p:txBody>
      </p:sp>
      <p:sp>
        <p:nvSpPr>
          <p:cNvPr id="30729" name="Line 9"/>
          <p:cNvSpPr>
            <a:spLocks noChangeShapeType="1"/>
          </p:cNvSpPr>
          <p:nvPr/>
        </p:nvSpPr>
        <p:spPr bwMode="auto">
          <a:xfrm>
            <a:off x="7307263" y="2346325"/>
            <a:ext cx="0" cy="504825"/>
          </a:xfrm>
          <a:prstGeom prst="line">
            <a:avLst/>
          </a:prstGeom>
          <a:noFill/>
          <a:ln w="9525">
            <a:solidFill>
              <a:schemeClr val="tx1"/>
            </a:solidFill>
            <a:round/>
            <a:headEnd/>
            <a:tailEnd/>
          </a:ln>
        </p:spPr>
        <p:txBody>
          <a:bodyPr/>
          <a:lstStyle/>
          <a:p>
            <a:endParaRPr lang="ja-JP" altLang="en-US"/>
          </a:p>
        </p:txBody>
      </p:sp>
      <p:sp>
        <p:nvSpPr>
          <p:cNvPr id="30730" name="Oval 10"/>
          <p:cNvSpPr>
            <a:spLocks noChangeArrowheads="1"/>
          </p:cNvSpPr>
          <p:nvPr/>
        </p:nvSpPr>
        <p:spPr bwMode="auto">
          <a:xfrm>
            <a:off x="6084888" y="27066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31" name="Line 11"/>
          <p:cNvSpPr>
            <a:spLocks noChangeShapeType="1"/>
          </p:cNvSpPr>
          <p:nvPr/>
        </p:nvSpPr>
        <p:spPr bwMode="auto">
          <a:xfrm flipH="1">
            <a:off x="5795963" y="3427413"/>
            <a:ext cx="288925" cy="647700"/>
          </a:xfrm>
          <a:prstGeom prst="line">
            <a:avLst/>
          </a:prstGeom>
          <a:noFill/>
          <a:ln w="9525">
            <a:solidFill>
              <a:schemeClr val="tx1"/>
            </a:solidFill>
            <a:round/>
            <a:headEnd/>
            <a:tailEnd/>
          </a:ln>
        </p:spPr>
        <p:txBody>
          <a:bodyPr/>
          <a:lstStyle/>
          <a:p>
            <a:endParaRPr lang="ja-JP" altLang="en-US"/>
          </a:p>
        </p:txBody>
      </p:sp>
      <p:sp>
        <p:nvSpPr>
          <p:cNvPr id="30732" name="Oval 12"/>
          <p:cNvSpPr>
            <a:spLocks noChangeArrowheads="1"/>
          </p:cNvSpPr>
          <p:nvPr/>
        </p:nvSpPr>
        <p:spPr bwMode="auto">
          <a:xfrm>
            <a:off x="5868988" y="32829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33" name="Line 13"/>
          <p:cNvSpPr>
            <a:spLocks noChangeShapeType="1"/>
          </p:cNvSpPr>
          <p:nvPr/>
        </p:nvSpPr>
        <p:spPr bwMode="auto">
          <a:xfrm flipH="1">
            <a:off x="5580063" y="4003675"/>
            <a:ext cx="288925" cy="647700"/>
          </a:xfrm>
          <a:prstGeom prst="line">
            <a:avLst/>
          </a:prstGeom>
          <a:noFill/>
          <a:ln w="9525">
            <a:solidFill>
              <a:schemeClr val="tx1"/>
            </a:solidFill>
            <a:round/>
            <a:headEnd/>
            <a:tailEnd/>
          </a:ln>
        </p:spPr>
        <p:txBody>
          <a:bodyPr/>
          <a:lstStyle/>
          <a:p>
            <a:endParaRPr lang="ja-JP" altLang="en-US"/>
          </a:p>
        </p:txBody>
      </p:sp>
      <p:sp>
        <p:nvSpPr>
          <p:cNvPr id="30734" name="Oval 14"/>
          <p:cNvSpPr>
            <a:spLocks noChangeArrowheads="1"/>
          </p:cNvSpPr>
          <p:nvPr/>
        </p:nvSpPr>
        <p:spPr bwMode="auto">
          <a:xfrm>
            <a:off x="5653088" y="38592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30735" name="Line 15"/>
          <p:cNvSpPr>
            <a:spLocks noChangeShapeType="1"/>
          </p:cNvSpPr>
          <p:nvPr/>
        </p:nvSpPr>
        <p:spPr bwMode="auto">
          <a:xfrm flipH="1">
            <a:off x="5364163" y="4579938"/>
            <a:ext cx="288925" cy="647700"/>
          </a:xfrm>
          <a:prstGeom prst="line">
            <a:avLst/>
          </a:prstGeom>
          <a:noFill/>
          <a:ln w="9525">
            <a:solidFill>
              <a:schemeClr val="tx1"/>
            </a:solidFill>
            <a:round/>
            <a:headEnd/>
            <a:tailEnd/>
          </a:ln>
        </p:spPr>
        <p:txBody>
          <a:bodyPr/>
          <a:lstStyle/>
          <a:p>
            <a:endParaRPr lang="ja-JP" altLang="en-US"/>
          </a:p>
        </p:txBody>
      </p:sp>
      <p:sp>
        <p:nvSpPr>
          <p:cNvPr id="30736" name="Oval 16"/>
          <p:cNvSpPr>
            <a:spLocks noChangeArrowheads="1"/>
          </p:cNvSpPr>
          <p:nvPr/>
        </p:nvSpPr>
        <p:spPr bwMode="auto">
          <a:xfrm>
            <a:off x="5437188" y="443547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37" name="Line 17"/>
          <p:cNvSpPr>
            <a:spLocks noChangeShapeType="1"/>
          </p:cNvSpPr>
          <p:nvPr/>
        </p:nvSpPr>
        <p:spPr bwMode="auto">
          <a:xfrm flipH="1">
            <a:off x="5148263" y="5156200"/>
            <a:ext cx="288925" cy="647700"/>
          </a:xfrm>
          <a:prstGeom prst="line">
            <a:avLst/>
          </a:prstGeom>
          <a:noFill/>
          <a:ln w="9525">
            <a:solidFill>
              <a:schemeClr val="tx1"/>
            </a:solidFill>
            <a:round/>
            <a:headEnd/>
            <a:tailEnd/>
          </a:ln>
        </p:spPr>
        <p:txBody>
          <a:bodyPr/>
          <a:lstStyle/>
          <a:p>
            <a:endParaRPr lang="ja-JP" altLang="en-US"/>
          </a:p>
        </p:txBody>
      </p:sp>
      <p:sp>
        <p:nvSpPr>
          <p:cNvPr id="30738" name="Oval 18"/>
          <p:cNvSpPr>
            <a:spLocks noChangeArrowheads="1"/>
          </p:cNvSpPr>
          <p:nvPr/>
        </p:nvSpPr>
        <p:spPr bwMode="auto">
          <a:xfrm>
            <a:off x="5221288" y="501173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39" name="Line 19"/>
          <p:cNvSpPr>
            <a:spLocks noChangeShapeType="1"/>
          </p:cNvSpPr>
          <p:nvPr/>
        </p:nvSpPr>
        <p:spPr bwMode="auto">
          <a:xfrm flipH="1">
            <a:off x="4932363" y="5732463"/>
            <a:ext cx="288925" cy="647700"/>
          </a:xfrm>
          <a:prstGeom prst="line">
            <a:avLst/>
          </a:prstGeom>
          <a:noFill/>
          <a:ln w="9525">
            <a:solidFill>
              <a:schemeClr val="tx1"/>
            </a:solidFill>
            <a:round/>
            <a:headEnd/>
            <a:tailEnd/>
          </a:ln>
        </p:spPr>
        <p:txBody>
          <a:bodyPr/>
          <a:lstStyle/>
          <a:p>
            <a:endParaRPr lang="ja-JP" altLang="en-US"/>
          </a:p>
        </p:txBody>
      </p:sp>
      <p:sp>
        <p:nvSpPr>
          <p:cNvPr id="30740" name="Oval 20"/>
          <p:cNvSpPr>
            <a:spLocks noChangeArrowheads="1"/>
          </p:cNvSpPr>
          <p:nvPr/>
        </p:nvSpPr>
        <p:spPr bwMode="auto">
          <a:xfrm>
            <a:off x="5005388" y="55880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41" name="Oval 21"/>
          <p:cNvSpPr>
            <a:spLocks noChangeArrowheads="1"/>
          </p:cNvSpPr>
          <p:nvPr/>
        </p:nvSpPr>
        <p:spPr bwMode="auto">
          <a:xfrm>
            <a:off x="4789488" y="61642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42" name="Oval 22"/>
          <p:cNvSpPr>
            <a:spLocks noChangeArrowheads="1"/>
          </p:cNvSpPr>
          <p:nvPr/>
        </p:nvSpPr>
        <p:spPr bwMode="auto">
          <a:xfrm>
            <a:off x="7092950" y="2132013"/>
            <a:ext cx="358775" cy="360362"/>
          </a:xfrm>
          <a:prstGeom prst="ellipse">
            <a:avLst/>
          </a:prstGeom>
          <a:solidFill>
            <a:schemeClr val="bg1"/>
          </a:solidFill>
          <a:ln w="19050">
            <a:solidFill>
              <a:schemeClr val="tx1"/>
            </a:solidFill>
            <a:round/>
            <a:headEnd/>
            <a:tailEnd/>
          </a:ln>
        </p:spPr>
        <p:txBody>
          <a:bodyPr wrap="none" anchor="ctr"/>
          <a:lstStyle/>
          <a:p>
            <a:pPr algn="ctr"/>
            <a:endParaRPr lang="en-US" altLang="ja-JP" sz="2800"/>
          </a:p>
        </p:txBody>
      </p:sp>
      <p:sp>
        <p:nvSpPr>
          <p:cNvPr id="30743" name="Oval 23"/>
          <p:cNvSpPr>
            <a:spLocks noChangeArrowheads="1"/>
          </p:cNvSpPr>
          <p:nvPr/>
        </p:nvSpPr>
        <p:spPr bwMode="auto">
          <a:xfrm>
            <a:off x="7092950" y="27781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44" name="Oval 24"/>
          <p:cNvSpPr>
            <a:spLocks noChangeArrowheads="1"/>
          </p:cNvSpPr>
          <p:nvPr/>
        </p:nvSpPr>
        <p:spPr bwMode="auto">
          <a:xfrm>
            <a:off x="8029575" y="28495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30745" name="Line 25"/>
          <p:cNvSpPr>
            <a:spLocks noChangeShapeType="1"/>
          </p:cNvSpPr>
          <p:nvPr/>
        </p:nvSpPr>
        <p:spPr bwMode="auto">
          <a:xfrm flipH="1">
            <a:off x="6802438" y="3497263"/>
            <a:ext cx="288925" cy="647700"/>
          </a:xfrm>
          <a:prstGeom prst="line">
            <a:avLst/>
          </a:prstGeom>
          <a:noFill/>
          <a:ln w="9525">
            <a:solidFill>
              <a:schemeClr val="tx1"/>
            </a:solidFill>
            <a:round/>
            <a:headEnd/>
            <a:tailEnd/>
          </a:ln>
        </p:spPr>
        <p:txBody>
          <a:bodyPr/>
          <a:lstStyle/>
          <a:p>
            <a:endParaRPr lang="ja-JP" altLang="en-US"/>
          </a:p>
        </p:txBody>
      </p:sp>
      <p:sp>
        <p:nvSpPr>
          <p:cNvPr id="30746" name="Oval 26"/>
          <p:cNvSpPr>
            <a:spLocks noChangeArrowheads="1"/>
          </p:cNvSpPr>
          <p:nvPr/>
        </p:nvSpPr>
        <p:spPr bwMode="auto">
          <a:xfrm>
            <a:off x="6875463" y="33528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30747" name="Line 27"/>
          <p:cNvSpPr>
            <a:spLocks noChangeShapeType="1"/>
          </p:cNvSpPr>
          <p:nvPr/>
        </p:nvSpPr>
        <p:spPr bwMode="auto">
          <a:xfrm flipH="1">
            <a:off x="6586538" y="4073525"/>
            <a:ext cx="288925" cy="647700"/>
          </a:xfrm>
          <a:prstGeom prst="line">
            <a:avLst/>
          </a:prstGeom>
          <a:noFill/>
          <a:ln w="9525">
            <a:solidFill>
              <a:schemeClr val="tx1"/>
            </a:solidFill>
            <a:round/>
            <a:headEnd/>
            <a:tailEnd/>
          </a:ln>
        </p:spPr>
        <p:txBody>
          <a:bodyPr/>
          <a:lstStyle/>
          <a:p>
            <a:endParaRPr lang="ja-JP" altLang="en-US"/>
          </a:p>
        </p:txBody>
      </p:sp>
      <p:sp>
        <p:nvSpPr>
          <p:cNvPr id="30748" name="Oval 28"/>
          <p:cNvSpPr>
            <a:spLocks noChangeArrowheads="1"/>
          </p:cNvSpPr>
          <p:nvPr/>
        </p:nvSpPr>
        <p:spPr bwMode="auto">
          <a:xfrm>
            <a:off x="6659563" y="39290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49" name="Line 29"/>
          <p:cNvSpPr>
            <a:spLocks noChangeShapeType="1"/>
          </p:cNvSpPr>
          <p:nvPr/>
        </p:nvSpPr>
        <p:spPr bwMode="auto">
          <a:xfrm flipH="1">
            <a:off x="6370638" y="4649788"/>
            <a:ext cx="288925" cy="647700"/>
          </a:xfrm>
          <a:prstGeom prst="line">
            <a:avLst/>
          </a:prstGeom>
          <a:noFill/>
          <a:ln w="9525">
            <a:solidFill>
              <a:schemeClr val="tx1"/>
            </a:solidFill>
            <a:round/>
            <a:headEnd/>
            <a:tailEnd/>
          </a:ln>
        </p:spPr>
        <p:txBody>
          <a:bodyPr/>
          <a:lstStyle/>
          <a:p>
            <a:endParaRPr lang="ja-JP" altLang="en-US"/>
          </a:p>
        </p:txBody>
      </p:sp>
      <p:sp>
        <p:nvSpPr>
          <p:cNvPr id="30750" name="Oval 30"/>
          <p:cNvSpPr>
            <a:spLocks noChangeArrowheads="1"/>
          </p:cNvSpPr>
          <p:nvPr/>
        </p:nvSpPr>
        <p:spPr bwMode="auto">
          <a:xfrm>
            <a:off x="6443663" y="45053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51" name="Line 31"/>
          <p:cNvSpPr>
            <a:spLocks noChangeShapeType="1"/>
          </p:cNvSpPr>
          <p:nvPr/>
        </p:nvSpPr>
        <p:spPr bwMode="auto">
          <a:xfrm flipH="1">
            <a:off x="6154738" y="5226050"/>
            <a:ext cx="288925" cy="647700"/>
          </a:xfrm>
          <a:prstGeom prst="line">
            <a:avLst/>
          </a:prstGeom>
          <a:noFill/>
          <a:ln w="9525">
            <a:solidFill>
              <a:schemeClr val="tx1"/>
            </a:solidFill>
            <a:round/>
            <a:headEnd/>
            <a:tailEnd/>
          </a:ln>
        </p:spPr>
        <p:txBody>
          <a:bodyPr/>
          <a:lstStyle/>
          <a:p>
            <a:endParaRPr lang="ja-JP" altLang="en-US"/>
          </a:p>
        </p:txBody>
      </p:sp>
      <p:sp>
        <p:nvSpPr>
          <p:cNvPr id="30752" name="Oval 32"/>
          <p:cNvSpPr>
            <a:spLocks noChangeArrowheads="1"/>
          </p:cNvSpPr>
          <p:nvPr/>
        </p:nvSpPr>
        <p:spPr bwMode="auto">
          <a:xfrm>
            <a:off x="6227763" y="50815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53" name="Oval 33"/>
          <p:cNvSpPr>
            <a:spLocks noChangeArrowheads="1"/>
          </p:cNvSpPr>
          <p:nvPr/>
        </p:nvSpPr>
        <p:spPr bwMode="auto">
          <a:xfrm>
            <a:off x="6011863" y="56578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54" name="Line 34"/>
          <p:cNvSpPr>
            <a:spLocks noChangeShapeType="1"/>
          </p:cNvSpPr>
          <p:nvPr/>
        </p:nvSpPr>
        <p:spPr bwMode="auto">
          <a:xfrm flipH="1">
            <a:off x="7739063" y="3570288"/>
            <a:ext cx="288925" cy="647700"/>
          </a:xfrm>
          <a:prstGeom prst="line">
            <a:avLst/>
          </a:prstGeom>
          <a:noFill/>
          <a:ln w="9525">
            <a:solidFill>
              <a:schemeClr val="tx1"/>
            </a:solidFill>
            <a:round/>
            <a:headEnd/>
            <a:tailEnd/>
          </a:ln>
        </p:spPr>
        <p:txBody>
          <a:bodyPr/>
          <a:lstStyle/>
          <a:p>
            <a:endParaRPr lang="ja-JP" altLang="en-US"/>
          </a:p>
        </p:txBody>
      </p:sp>
      <p:sp>
        <p:nvSpPr>
          <p:cNvPr id="30755" name="Oval 35"/>
          <p:cNvSpPr>
            <a:spLocks noChangeArrowheads="1"/>
          </p:cNvSpPr>
          <p:nvPr/>
        </p:nvSpPr>
        <p:spPr bwMode="auto">
          <a:xfrm>
            <a:off x="7812088" y="34258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56" name="Line 36"/>
          <p:cNvSpPr>
            <a:spLocks noChangeShapeType="1"/>
          </p:cNvSpPr>
          <p:nvPr/>
        </p:nvSpPr>
        <p:spPr bwMode="auto">
          <a:xfrm flipH="1">
            <a:off x="7523163" y="4146550"/>
            <a:ext cx="288925" cy="647700"/>
          </a:xfrm>
          <a:prstGeom prst="line">
            <a:avLst/>
          </a:prstGeom>
          <a:noFill/>
          <a:ln w="9525">
            <a:solidFill>
              <a:schemeClr val="tx1"/>
            </a:solidFill>
            <a:round/>
            <a:headEnd/>
            <a:tailEnd/>
          </a:ln>
        </p:spPr>
        <p:txBody>
          <a:bodyPr/>
          <a:lstStyle/>
          <a:p>
            <a:endParaRPr lang="ja-JP" altLang="en-US"/>
          </a:p>
        </p:txBody>
      </p:sp>
      <p:sp>
        <p:nvSpPr>
          <p:cNvPr id="30757" name="Oval 37"/>
          <p:cNvSpPr>
            <a:spLocks noChangeArrowheads="1"/>
          </p:cNvSpPr>
          <p:nvPr/>
        </p:nvSpPr>
        <p:spPr bwMode="auto">
          <a:xfrm>
            <a:off x="7596188" y="40020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58" name="Line 38"/>
          <p:cNvSpPr>
            <a:spLocks noChangeShapeType="1"/>
          </p:cNvSpPr>
          <p:nvPr/>
        </p:nvSpPr>
        <p:spPr bwMode="auto">
          <a:xfrm flipH="1">
            <a:off x="7307263" y="4722813"/>
            <a:ext cx="288925" cy="647700"/>
          </a:xfrm>
          <a:prstGeom prst="line">
            <a:avLst/>
          </a:prstGeom>
          <a:noFill/>
          <a:ln w="9525">
            <a:solidFill>
              <a:schemeClr val="tx1"/>
            </a:solidFill>
            <a:round/>
            <a:headEnd/>
            <a:tailEnd/>
          </a:ln>
        </p:spPr>
        <p:txBody>
          <a:bodyPr/>
          <a:lstStyle/>
          <a:p>
            <a:endParaRPr lang="ja-JP" altLang="en-US"/>
          </a:p>
        </p:txBody>
      </p:sp>
      <p:sp>
        <p:nvSpPr>
          <p:cNvPr id="30759" name="Oval 39"/>
          <p:cNvSpPr>
            <a:spLocks noChangeArrowheads="1"/>
          </p:cNvSpPr>
          <p:nvPr/>
        </p:nvSpPr>
        <p:spPr bwMode="auto">
          <a:xfrm>
            <a:off x="7380288" y="45783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60" name="Oval 40"/>
          <p:cNvSpPr>
            <a:spLocks noChangeArrowheads="1"/>
          </p:cNvSpPr>
          <p:nvPr/>
        </p:nvSpPr>
        <p:spPr bwMode="auto">
          <a:xfrm>
            <a:off x="7164388" y="51546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61" name="Line 41"/>
          <p:cNvSpPr>
            <a:spLocks noChangeShapeType="1"/>
          </p:cNvSpPr>
          <p:nvPr/>
        </p:nvSpPr>
        <p:spPr bwMode="auto">
          <a:xfrm>
            <a:off x="6084888" y="3427413"/>
            <a:ext cx="215900" cy="720725"/>
          </a:xfrm>
          <a:prstGeom prst="line">
            <a:avLst/>
          </a:prstGeom>
          <a:noFill/>
          <a:ln w="9525">
            <a:solidFill>
              <a:schemeClr val="tx1"/>
            </a:solidFill>
            <a:round/>
            <a:headEnd/>
            <a:tailEnd/>
          </a:ln>
        </p:spPr>
        <p:txBody>
          <a:bodyPr/>
          <a:lstStyle/>
          <a:p>
            <a:endParaRPr lang="ja-JP" altLang="en-US"/>
          </a:p>
        </p:txBody>
      </p:sp>
      <p:sp>
        <p:nvSpPr>
          <p:cNvPr id="30762" name="Line 42"/>
          <p:cNvSpPr>
            <a:spLocks noChangeShapeType="1"/>
          </p:cNvSpPr>
          <p:nvPr/>
        </p:nvSpPr>
        <p:spPr bwMode="auto">
          <a:xfrm flipH="1">
            <a:off x="6084888" y="4076700"/>
            <a:ext cx="288925" cy="647700"/>
          </a:xfrm>
          <a:prstGeom prst="line">
            <a:avLst/>
          </a:prstGeom>
          <a:noFill/>
          <a:ln w="9525">
            <a:solidFill>
              <a:schemeClr val="tx1"/>
            </a:solidFill>
            <a:round/>
            <a:headEnd/>
            <a:tailEnd/>
          </a:ln>
        </p:spPr>
        <p:txBody>
          <a:bodyPr/>
          <a:lstStyle/>
          <a:p>
            <a:endParaRPr lang="ja-JP" altLang="en-US"/>
          </a:p>
        </p:txBody>
      </p:sp>
      <p:sp>
        <p:nvSpPr>
          <p:cNvPr id="30763" name="Oval 43"/>
          <p:cNvSpPr>
            <a:spLocks noChangeArrowheads="1"/>
          </p:cNvSpPr>
          <p:nvPr/>
        </p:nvSpPr>
        <p:spPr bwMode="auto">
          <a:xfrm>
            <a:off x="6157913" y="393223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64" name="Oval 44"/>
          <p:cNvSpPr>
            <a:spLocks noChangeArrowheads="1"/>
          </p:cNvSpPr>
          <p:nvPr/>
        </p:nvSpPr>
        <p:spPr bwMode="auto">
          <a:xfrm>
            <a:off x="5942013" y="45085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0765" name="Line 45"/>
          <p:cNvSpPr>
            <a:spLocks noChangeShapeType="1"/>
          </p:cNvSpPr>
          <p:nvPr/>
        </p:nvSpPr>
        <p:spPr bwMode="auto">
          <a:xfrm>
            <a:off x="7310438" y="2922588"/>
            <a:ext cx="215900" cy="720725"/>
          </a:xfrm>
          <a:prstGeom prst="line">
            <a:avLst/>
          </a:prstGeom>
          <a:noFill/>
          <a:ln w="9525">
            <a:solidFill>
              <a:schemeClr val="tx1"/>
            </a:solidFill>
            <a:round/>
            <a:headEnd/>
            <a:tailEnd/>
          </a:ln>
        </p:spPr>
        <p:txBody>
          <a:bodyPr/>
          <a:lstStyle/>
          <a:p>
            <a:endParaRPr lang="ja-JP" altLang="en-US"/>
          </a:p>
        </p:txBody>
      </p:sp>
      <p:sp>
        <p:nvSpPr>
          <p:cNvPr id="30766" name="Line 46"/>
          <p:cNvSpPr>
            <a:spLocks noChangeShapeType="1"/>
          </p:cNvSpPr>
          <p:nvPr/>
        </p:nvSpPr>
        <p:spPr bwMode="auto">
          <a:xfrm flipH="1">
            <a:off x="7310438" y="3571875"/>
            <a:ext cx="288925" cy="647700"/>
          </a:xfrm>
          <a:prstGeom prst="line">
            <a:avLst/>
          </a:prstGeom>
          <a:noFill/>
          <a:ln w="9525">
            <a:solidFill>
              <a:schemeClr val="tx1"/>
            </a:solidFill>
            <a:round/>
            <a:headEnd/>
            <a:tailEnd/>
          </a:ln>
        </p:spPr>
        <p:txBody>
          <a:bodyPr/>
          <a:lstStyle/>
          <a:p>
            <a:endParaRPr lang="ja-JP" altLang="en-US"/>
          </a:p>
        </p:txBody>
      </p:sp>
      <p:sp>
        <p:nvSpPr>
          <p:cNvPr id="30767" name="Oval 47"/>
          <p:cNvSpPr>
            <a:spLocks noChangeArrowheads="1"/>
          </p:cNvSpPr>
          <p:nvPr/>
        </p:nvSpPr>
        <p:spPr bwMode="auto">
          <a:xfrm>
            <a:off x="7383463" y="34274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0768" name="Oval 48"/>
          <p:cNvSpPr>
            <a:spLocks noChangeArrowheads="1"/>
          </p:cNvSpPr>
          <p:nvPr/>
        </p:nvSpPr>
        <p:spPr bwMode="auto">
          <a:xfrm>
            <a:off x="7167563" y="400367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0" y="692150"/>
            <a:ext cx="9144000" cy="18002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mtClean="0">
                <a:solidFill>
                  <a:schemeClr val="bg1"/>
                </a:solidFill>
                <a:effectLst>
                  <a:outerShdw blurRad="38100" dist="38100" dir="2700000" algn="tl">
                    <a:srgbClr val="000000"/>
                  </a:outerShdw>
                </a:effectLst>
              </a:rPr>
              <a:t>文字列マッチング</a:t>
            </a:r>
          </a:p>
        </p:txBody>
      </p:sp>
      <p:sp>
        <p:nvSpPr>
          <p:cNvPr id="252931" name="Rectangle 3"/>
          <p:cNvSpPr>
            <a:spLocks noGrp="1" noChangeArrowheads="1"/>
          </p:cNvSpPr>
          <p:nvPr>
            <p:ph type="body" idx="1"/>
          </p:nvPr>
        </p:nvSpPr>
        <p:spPr>
          <a:xfrm>
            <a:off x="831850" y="2843213"/>
            <a:ext cx="7772400" cy="3394075"/>
          </a:xfrm>
        </p:spPr>
        <p:txBody>
          <a:bodyPr/>
          <a:lstStyle/>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en-US" altLang="ja-JP" dirty="0" smtClean="0"/>
              <a:t>KMP</a:t>
            </a:r>
            <a:r>
              <a:rPr lang="ja-JP" altLang="en-US" dirty="0" smtClean="0"/>
              <a:t>法</a:t>
            </a:r>
          </a:p>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テーブルの作り方</a:t>
            </a:r>
          </a:p>
          <a:p>
            <a:pPr eaLnBrk="1" hangingPunct="1">
              <a:buFontTx/>
              <a:buNone/>
              <a:defRPr/>
            </a:pPr>
            <a:endParaRPr lang="ja-JP" altLang="en-US" dirty="0" smtClean="0"/>
          </a:p>
          <a:p>
            <a:pPr eaLnBrk="1" hangingPunct="1">
              <a:buFontTx/>
              <a:buNone/>
              <a:defRPr/>
            </a:pPr>
            <a:endParaRPr lang="ja-JP" alt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suffix array</a:t>
            </a:r>
            <a:endParaRPr lang="ja-JP" altLang="en-US" sz="3600" smtClean="0">
              <a:solidFill>
                <a:schemeClr val="bg1"/>
              </a:solidFill>
              <a:effectLst>
                <a:outerShdw blurRad="38100" dist="38100" dir="2700000" algn="tl">
                  <a:srgbClr val="000000"/>
                </a:outerShdw>
              </a:effectLst>
            </a:endParaRPr>
          </a:p>
        </p:txBody>
      </p:sp>
      <p:sp>
        <p:nvSpPr>
          <p:cNvPr id="236547" name="Rectangle 3"/>
          <p:cNvSpPr>
            <a:spLocks noGrp="1" noChangeArrowheads="1"/>
          </p:cNvSpPr>
          <p:nvPr>
            <p:ph type="body" idx="1"/>
          </p:nvPr>
        </p:nvSpPr>
        <p:spPr>
          <a:xfrm>
            <a:off x="323850" y="981075"/>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en-US" altLang="ja-JP" sz="2400" dirty="0" smtClean="0"/>
              <a:t>suffix tree </a:t>
            </a:r>
            <a:r>
              <a:rPr lang="ja-JP" altLang="en-US" sz="2400" dirty="0" smtClean="0"/>
              <a:t>のメモリ使用量を改善したのが </a:t>
            </a:r>
            <a:r>
              <a:rPr lang="en-US" altLang="ja-JP" sz="2400" dirty="0" smtClean="0"/>
              <a:t>suffix array</a:t>
            </a:r>
            <a:r>
              <a:rPr lang="ja-JP" altLang="en-US" sz="2400" dirty="0" err="1" smtClean="0"/>
              <a:t>。</a:t>
            </a:r>
            <a:endParaRPr lang="ja-JP" altLang="en-US" sz="2400" dirty="0" smtClean="0"/>
          </a:p>
          <a:p>
            <a:pPr eaLnBrk="1" hangingPunct="1">
              <a:lnSpc>
                <a:spcPct val="90000"/>
              </a:lnSpc>
              <a:buFontTx/>
              <a:buNone/>
              <a:defRPr/>
            </a:pPr>
            <a:r>
              <a:rPr lang="ja-JP" altLang="en-US" sz="2400" dirty="0" smtClean="0"/>
              <a:t>機能は </a:t>
            </a:r>
            <a:r>
              <a:rPr lang="en-US" altLang="ja-JP" sz="2400" dirty="0" smtClean="0"/>
              <a:t>suffix tree </a:t>
            </a:r>
            <a:r>
              <a:rPr lang="ja-JP" altLang="en-US" sz="2400" dirty="0" smtClean="0"/>
              <a:t>とほぼ同じ</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構造は、全ての </a:t>
            </a:r>
            <a:r>
              <a:rPr lang="en-US" altLang="ja-JP" sz="2400" dirty="0" smtClean="0"/>
              <a:t>suffix </a:t>
            </a:r>
            <a:r>
              <a:rPr lang="ja-JP" altLang="en-US" sz="2400" dirty="0" smtClean="0"/>
              <a:t>を辞書順（あいうえお順）で並べるだけ</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検索するときは、質問</a:t>
            </a:r>
          </a:p>
          <a:p>
            <a:pPr eaLnBrk="1" hangingPunct="1">
              <a:lnSpc>
                <a:spcPct val="90000"/>
              </a:lnSpc>
              <a:buFontTx/>
              <a:buNone/>
              <a:defRPr/>
            </a:pPr>
            <a:r>
              <a:rPr lang="ja-JP" altLang="en-US" sz="2400" dirty="0" smtClean="0"/>
              <a:t>文字列</a:t>
            </a:r>
            <a:r>
              <a:rPr lang="ja-JP" altLang="en-US" sz="2400" b="1" dirty="0" smtClean="0">
                <a:solidFill>
                  <a:schemeClr val="accent2"/>
                </a:solidFill>
              </a:rPr>
              <a:t> </a:t>
            </a:r>
            <a:r>
              <a:rPr lang="en-US" altLang="ja-JP" sz="2400" b="1" dirty="0" smtClean="0">
                <a:solidFill>
                  <a:schemeClr val="accent2"/>
                </a:solidFill>
              </a:rPr>
              <a:t>P </a:t>
            </a:r>
            <a:r>
              <a:rPr lang="ja-JP" altLang="en-US" sz="2400" dirty="0" smtClean="0"/>
              <a:t>と各</a:t>
            </a:r>
            <a:r>
              <a:rPr lang="en-US" altLang="ja-JP" sz="2400" dirty="0" smtClean="0"/>
              <a:t>suffix </a:t>
            </a:r>
            <a:r>
              <a:rPr lang="ja-JP" altLang="en-US" sz="2400" dirty="0" smtClean="0"/>
              <a:t>を</a:t>
            </a:r>
          </a:p>
          <a:p>
            <a:pPr eaLnBrk="1" hangingPunct="1">
              <a:lnSpc>
                <a:spcPct val="90000"/>
              </a:lnSpc>
              <a:buFontTx/>
              <a:buNone/>
              <a:defRPr/>
            </a:pPr>
            <a:r>
              <a:rPr lang="ja-JP" altLang="en-US" sz="2400" dirty="0" smtClean="0"/>
              <a:t>比較し、２分検索をする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計算時間は</a:t>
            </a:r>
          </a:p>
          <a:p>
            <a:pPr eaLnBrk="1" hangingPunct="1">
              <a:lnSpc>
                <a:spcPct val="90000"/>
              </a:lnSpc>
              <a:buFontTx/>
              <a:buNone/>
              <a:defRPr/>
            </a:pPr>
            <a:r>
              <a:rPr lang="ja-JP" altLang="en-US" sz="2400" b="1" dirty="0" smtClean="0">
                <a:solidFill>
                  <a:schemeClr val="accent2"/>
                </a:solidFill>
              </a:rPr>
              <a:t> </a:t>
            </a:r>
            <a:r>
              <a:rPr lang="en-US" altLang="ja-JP" sz="2400" b="1" dirty="0" smtClean="0">
                <a:solidFill>
                  <a:schemeClr val="accent2"/>
                </a:solidFill>
              </a:rPr>
              <a:t>O(|P| log |S|)</a:t>
            </a:r>
          </a:p>
          <a:p>
            <a:pPr eaLnBrk="1" hangingPunct="1">
              <a:lnSpc>
                <a:spcPct val="90000"/>
              </a:lnSpc>
              <a:buFontTx/>
              <a:buNone/>
              <a:defRPr/>
            </a:pPr>
            <a:endParaRPr lang="ja-JP" altLang="en-US" sz="2400" b="1" dirty="0" smtClean="0">
              <a:solidFill>
                <a:schemeClr val="accent2"/>
              </a:solidFill>
            </a:endParaRPr>
          </a:p>
        </p:txBody>
      </p:sp>
      <p:sp>
        <p:nvSpPr>
          <p:cNvPr id="236561" name="Text Box 17"/>
          <p:cNvSpPr txBox="1">
            <a:spLocks noChangeArrowheads="1"/>
          </p:cNvSpPr>
          <p:nvPr/>
        </p:nvSpPr>
        <p:spPr bwMode="auto">
          <a:xfrm>
            <a:off x="4067175" y="2924175"/>
            <a:ext cx="2171700" cy="3633788"/>
          </a:xfrm>
          <a:prstGeom prst="rect">
            <a:avLst/>
          </a:prstGeom>
          <a:noFill/>
          <a:ln w="9525">
            <a:noFill/>
            <a:miter lim="800000"/>
            <a:headEnd/>
            <a:tailEnd/>
          </a:ln>
          <a:effectLst/>
        </p:spPr>
        <p:txBody>
          <a:bodyPr wrap="none">
            <a:spAutoFit/>
          </a:bodyPr>
          <a:lstStyle/>
          <a:p>
            <a:pPr>
              <a:lnSpc>
                <a:spcPct val="90000"/>
              </a:lnSpc>
              <a:spcBef>
                <a:spcPct val="20000"/>
              </a:spcBef>
              <a:defRPr/>
            </a:pPr>
            <a:r>
              <a:rPr lang="en-US" altLang="ja-JP" b="1">
                <a:solidFill>
                  <a:schemeClr val="accent2"/>
                </a:solidFill>
              </a:rPr>
              <a:t>S = ABCABAB</a:t>
            </a:r>
          </a:p>
          <a:p>
            <a:pPr>
              <a:lnSpc>
                <a:spcPct val="90000"/>
              </a:lnSpc>
              <a:spcBef>
                <a:spcPct val="20000"/>
              </a:spcBef>
              <a:defRPr/>
            </a:pPr>
            <a:endParaRPr lang="en-US" altLang="ja-JP" b="1">
              <a:solidFill>
                <a:schemeClr val="accent2"/>
              </a:solidFill>
            </a:endParaRPr>
          </a:p>
          <a:p>
            <a:pPr>
              <a:lnSpc>
                <a:spcPct val="90000"/>
              </a:lnSpc>
              <a:spcBef>
                <a:spcPct val="20000"/>
              </a:spcBef>
              <a:defRPr/>
            </a:pPr>
            <a:r>
              <a:rPr lang="en-US" altLang="ja-JP" b="1">
                <a:solidFill>
                  <a:schemeClr val="accent2"/>
                </a:solidFill>
              </a:rPr>
              <a:t>ABCABAB</a:t>
            </a:r>
          </a:p>
          <a:p>
            <a:pPr>
              <a:lnSpc>
                <a:spcPct val="90000"/>
              </a:lnSpc>
              <a:spcBef>
                <a:spcPct val="20000"/>
              </a:spcBef>
              <a:defRPr/>
            </a:pPr>
            <a:r>
              <a:rPr lang="en-US" altLang="ja-JP" b="1">
                <a:solidFill>
                  <a:schemeClr val="accent2"/>
                </a:solidFill>
              </a:rPr>
              <a:t>BCABAB</a:t>
            </a:r>
          </a:p>
          <a:p>
            <a:pPr>
              <a:lnSpc>
                <a:spcPct val="90000"/>
              </a:lnSpc>
              <a:spcBef>
                <a:spcPct val="20000"/>
              </a:spcBef>
              <a:defRPr/>
            </a:pPr>
            <a:r>
              <a:rPr lang="en-US" altLang="ja-JP" b="1">
                <a:solidFill>
                  <a:schemeClr val="accent2"/>
                </a:solidFill>
              </a:rPr>
              <a:t>CABAB</a:t>
            </a:r>
            <a:endParaRPr lang="ja-JP" altLang="en-US" b="1">
              <a:solidFill>
                <a:srgbClr val="FF0000"/>
              </a:solidFill>
              <a:effectLst>
                <a:outerShdw blurRad="38100" dist="38100" dir="2700000" algn="tl">
                  <a:srgbClr val="C0C0C0"/>
                </a:outerShdw>
              </a:effectLst>
              <a:sym typeface="Wingdings" pitchFamily="2" charset="2"/>
            </a:endParaRPr>
          </a:p>
          <a:p>
            <a:pPr>
              <a:lnSpc>
                <a:spcPct val="90000"/>
              </a:lnSpc>
              <a:spcBef>
                <a:spcPct val="20000"/>
              </a:spcBef>
              <a:defRPr/>
            </a:pPr>
            <a:r>
              <a:rPr lang="en-US" altLang="ja-JP" b="1">
                <a:solidFill>
                  <a:schemeClr val="accent2"/>
                </a:solidFill>
              </a:rPr>
              <a:t>ABAB</a:t>
            </a:r>
            <a:endParaRPr lang="ja-JP" altLang="en-US" b="1">
              <a:solidFill>
                <a:srgbClr val="FF0000"/>
              </a:solidFill>
              <a:effectLst>
                <a:outerShdw blurRad="38100" dist="38100" dir="2700000" algn="tl">
                  <a:srgbClr val="C0C0C0"/>
                </a:outerShdw>
              </a:effectLst>
              <a:sym typeface="Wingdings" pitchFamily="2" charset="2"/>
            </a:endParaRPr>
          </a:p>
          <a:p>
            <a:pPr>
              <a:lnSpc>
                <a:spcPct val="90000"/>
              </a:lnSpc>
              <a:spcBef>
                <a:spcPct val="20000"/>
              </a:spcBef>
              <a:defRPr/>
            </a:pPr>
            <a:r>
              <a:rPr lang="en-US" altLang="ja-JP" b="1">
                <a:solidFill>
                  <a:schemeClr val="accent2"/>
                </a:solidFill>
              </a:rPr>
              <a:t>BAB</a:t>
            </a:r>
          </a:p>
          <a:p>
            <a:pPr>
              <a:lnSpc>
                <a:spcPct val="90000"/>
              </a:lnSpc>
              <a:spcBef>
                <a:spcPct val="20000"/>
              </a:spcBef>
              <a:defRPr/>
            </a:pPr>
            <a:r>
              <a:rPr lang="en-US" altLang="ja-JP" b="1">
                <a:solidFill>
                  <a:schemeClr val="accent2"/>
                </a:solidFill>
              </a:rPr>
              <a:t>AB</a:t>
            </a:r>
          </a:p>
          <a:p>
            <a:pPr>
              <a:lnSpc>
                <a:spcPct val="90000"/>
              </a:lnSpc>
              <a:spcBef>
                <a:spcPct val="20000"/>
              </a:spcBef>
              <a:defRPr/>
            </a:pPr>
            <a:r>
              <a:rPr lang="en-US" altLang="ja-JP" b="1">
                <a:solidFill>
                  <a:schemeClr val="accent2"/>
                </a:solidFill>
              </a:rPr>
              <a:t>B</a:t>
            </a:r>
          </a:p>
        </p:txBody>
      </p:sp>
      <p:sp>
        <p:nvSpPr>
          <p:cNvPr id="236562" name="Text Box 18"/>
          <p:cNvSpPr txBox="1">
            <a:spLocks noChangeArrowheads="1"/>
          </p:cNvSpPr>
          <p:nvPr/>
        </p:nvSpPr>
        <p:spPr bwMode="auto">
          <a:xfrm>
            <a:off x="6804025" y="3716338"/>
            <a:ext cx="1676400" cy="2830512"/>
          </a:xfrm>
          <a:prstGeom prst="rect">
            <a:avLst/>
          </a:prstGeom>
          <a:noFill/>
          <a:ln w="9525">
            <a:noFill/>
            <a:miter lim="800000"/>
            <a:headEnd/>
            <a:tailEnd/>
          </a:ln>
          <a:effectLst/>
        </p:spPr>
        <p:txBody>
          <a:bodyPr wrap="none">
            <a:spAutoFit/>
          </a:bodyPr>
          <a:lstStyle/>
          <a:p>
            <a:pPr>
              <a:lnSpc>
                <a:spcPct val="90000"/>
              </a:lnSpc>
              <a:spcBef>
                <a:spcPct val="20000"/>
              </a:spcBef>
              <a:defRPr/>
            </a:pPr>
            <a:r>
              <a:rPr lang="en-US" altLang="ja-JP" b="1">
                <a:solidFill>
                  <a:schemeClr val="accent2"/>
                </a:solidFill>
              </a:rPr>
              <a:t>AB</a:t>
            </a:r>
          </a:p>
          <a:p>
            <a:pPr>
              <a:lnSpc>
                <a:spcPct val="90000"/>
              </a:lnSpc>
              <a:spcBef>
                <a:spcPct val="20000"/>
              </a:spcBef>
              <a:defRPr/>
            </a:pPr>
            <a:r>
              <a:rPr lang="en-US" altLang="ja-JP" b="1">
                <a:solidFill>
                  <a:schemeClr val="accent2"/>
                </a:solidFill>
              </a:rPr>
              <a:t>ABAB</a:t>
            </a:r>
            <a:endParaRPr lang="ja-JP" altLang="en-US" b="1">
              <a:solidFill>
                <a:srgbClr val="FF0000"/>
              </a:solidFill>
              <a:effectLst>
                <a:outerShdw blurRad="38100" dist="38100" dir="2700000" algn="tl">
                  <a:srgbClr val="C0C0C0"/>
                </a:outerShdw>
              </a:effectLst>
              <a:sym typeface="Wingdings" pitchFamily="2" charset="2"/>
            </a:endParaRPr>
          </a:p>
          <a:p>
            <a:pPr>
              <a:lnSpc>
                <a:spcPct val="90000"/>
              </a:lnSpc>
              <a:spcBef>
                <a:spcPct val="20000"/>
              </a:spcBef>
              <a:defRPr/>
            </a:pPr>
            <a:r>
              <a:rPr lang="en-US" altLang="ja-JP" b="1">
                <a:solidFill>
                  <a:schemeClr val="accent2"/>
                </a:solidFill>
              </a:rPr>
              <a:t>ABCABAB</a:t>
            </a:r>
          </a:p>
          <a:p>
            <a:pPr>
              <a:lnSpc>
                <a:spcPct val="90000"/>
              </a:lnSpc>
              <a:spcBef>
                <a:spcPct val="20000"/>
              </a:spcBef>
              <a:defRPr/>
            </a:pPr>
            <a:r>
              <a:rPr lang="en-US" altLang="ja-JP" b="1">
                <a:solidFill>
                  <a:schemeClr val="accent2"/>
                </a:solidFill>
              </a:rPr>
              <a:t>B</a:t>
            </a:r>
          </a:p>
          <a:p>
            <a:pPr>
              <a:lnSpc>
                <a:spcPct val="90000"/>
              </a:lnSpc>
              <a:spcBef>
                <a:spcPct val="20000"/>
              </a:spcBef>
              <a:defRPr/>
            </a:pPr>
            <a:r>
              <a:rPr lang="en-US" altLang="ja-JP" b="1">
                <a:solidFill>
                  <a:schemeClr val="accent2"/>
                </a:solidFill>
              </a:rPr>
              <a:t>BAB</a:t>
            </a:r>
          </a:p>
          <a:p>
            <a:pPr>
              <a:lnSpc>
                <a:spcPct val="90000"/>
              </a:lnSpc>
              <a:spcBef>
                <a:spcPct val="20000"/>
              </a:spcBef>
              <a:defRPr/>
            </a:pPr>
            <a:r>
              <a:rPr lang="en-US" altLang="ja-JP" b="1">
                <a:solidFill>
                  <a:schemeClr val="accent2"/>
                </a:solidFill>
              </a:rPr>
              <a:t>BCABAB</a:t>
            </a:r>
          </a:p>
          <a:p>
            <a:pPr>
              <a:lnSpc>
                <a:spcPct val="90000"/>
              </a:lnSpc>
              <a:spcBef>
                <a:spcPct val="20000"/>
              </a:spcBef>
              <a:defRPr/>
            </a:pPr>
            <a:r>
              <a:rPr lang="en-US" altLang="ja-JP" b="1">
                <a:solidFill>
                  <a:schemeClr val="accent2"/>
                </a:solidFill>
              </a:rPr>
              <a:t>CABAB</a:t>
            </a:r>
            <a:endParaRPr lang="ja-JP" altLang="en-US" b="1">
              <a:solidFill>
                <a:schemeClr val="accent2"/>
              </a:solidFill>
            </a:endParaRPr>
          </a:p>
        </p:txBody>
      </p:sp>
      <p:sp>
        <p:nvSpPr>
          <p:cNvPr id="31750" name="AutoShape 19"/>
          <p:cNvSpPr>
            <a:spLocks noChangeArrowheads="1"/>
          </p:cNvSpPr>
          <p:nvPr/>
        </p:nvSpPr>
        <p:spPr bwMode="auto">
          <a:xfrm>
            <a:off x="5651500" y="4724400"/>
            <a:ext cx="792163" cy="504825"/>
          </a:xfrm>
          <a:prstGeom prst="rightArrow">
            <a:avLst>
              <a:gd name="adj1" fmla="val 50000"/>
              <a:gd name="adj2" fmla="val 39230"/>
            </a:avLst>
          </a:prstGeom>
          <a:solidFill>
            <a:srgbClr val="FFFF99"/>
          </a:solidFill>
          <a:ln w="19050">
            <a:solidFill>
              <a:srgbClr val="FF9900"/>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メモリの改善</a:t>
            </a:r>
          </a:p>
        </p:txBody>
      </p:sp>
      <p:sp>
        <p:nvSpPr>
          <p:cNvPr id="237571" name="Rectangle 3"/>
          <p:cNvSpPr>
            <a:spLocks noGrp="1" noChangeArrowheads="1"/>
          </p:cNvSpPr>
          <p:nvPr>
            <p:ph type="body" idx="1"/>
          </p:nvPr>
        </p:nvSpPr>
        <p:spPr>
          <a:xfrm>
            <a:off x="323850" y="981075"/>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メモリは改善されていないように見える</a:t>
            </a:r>
          </a:p>
          <a:p>
            <a:pPr eaLnBrk="1" hangingPunct="1">
              <a:lnSpc>
                <a:spcPct val="90000"/>
              </a:lnSpc>
              <a:buFontTx/>
              <a:buNone/>
              <a:defRPr/>
            </a:pPr>
            <a:r>
              <a:rPr lang="ja-JP" altLang="en-US" sz="2400" dirty="0" smtClean="0"/>
              <a:t>というより、むしろ悪くなっている？？？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格納の仕方を変えると、もっと小さいスペースで格納できる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各</a:t>
            </a:r>
            <a:r>
              <a:rPr lang="en-US" altLang="ja-JP" sz="2400" dirty="0" smtClean="0"/>
              <a:t>suffix </a:t>
            </a:r>
            <a:r>
              <a:rPr lang="ja-JP" altLang="en-US" sz="2400" dirty="0" smtClean="0"/>
              <a:t>の先頭の文字を記録。</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各</a:t>
            </a:r>
            <a:r>
              <a:rPr lang="en-US" altLang="ja-JP" sz="2400" dirty="0" smtClean="0"/>
              <a:t>suffix </a:t>
            </a:r>
            <a:r>
              <a:rPr lang="ja-JP" altLang="en-US" sz="2400" dirty="0" smtClean="0"/>
              <a:t>の２文字目以下は、</a:t>
            </a:r>
          </a:p>
          <a:p>
            <a:pPr eaLnBrk="1" hangingPunct="1">
              <a:lnSpc>
                <a:spcPct val="90000"/>
              </a:lnSpc>
              <a:buFontTx/>
              <a:buNone/>
              <a:defRPr/>
            </a:pPr>
            <a:r>
              <a:rPr lang="ja-JP" altLang="en-US" sz="2400" dirty="0" smtClean="0"/>
              <a:t>「１つ後の文字から始まる</a:t>
            </a:r>
            <a:r>
              <a:rPr lang="en-US" altLang="ja-JP" sz="2400" dirty="0" smtClean="0"/>
              <a:t>suffix </a:t>
            </a:r>
            <a:r>
              <a:rPr lang="ja-JP" altLang="en-US" sz="2400" dirty="0" smtClean="0"/>
              <a:t>を</a:t>
            </a:r>
          </a:p>
          <a:p>
            <a:pPr eaLnBrk="1" hangingPunct="1">
              <a:lnSpc>
                <a:spcPct val="90000"/>
              </a:lnSpc>
              <a:buFontTx/>
              <a:buNone/>
              <a:defRPr/>
            </a:pPr>
            <a:r>
              <a:rPr lang="ja-JP" altLang="en-US" sz="2400" dirty="0" smtClean="0"/>
              <a:t>参照してね」と記録</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実際には、次の</a:t>
            </a:r>
            <a:r>
              <a:rPr lang="en-US" altLang="ja-JP" sz="2400" dirty="0" smtClean="0"/>
              <a:t>suffix </a:t>
            </a:r>
            <a:r>
              <a:rPr lang="ja-JP" altLang="en-US" sz="2400" dirty="0" smtClean="0"/>
              <a:t>の</a:t>
            </a:r>
          </a:p>
          <a:p>
            <a:pPr eaLnBrk="1" hangingPunct="1">
              <a:lnSpc>
                <a:spcPct val="90000"/>
              </a:lnSpc>
              <a:buFontTx/>
              <a:buNone/>
              <a:defRPr/>
            </a:pPr>
            <a:r>
              <a:rPr lang="en-US" altLang="ja-JP" sz="2400" dirty="0" smtClean="0"/>
              <a:t>ID</a:t>
            </a:r>
            <a:r>
              <a:rPr lang="ja-JP" altLang="en-US" sz="2400" dirty="0" smtClean="0"/>
              <a:t>を書けばよい</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メモリ使用量は </a:t>
            </a:r>
            <a:r>
              <a:rPr lang="en-US" altLang="ja-JP" sz="2400" b="1" dirty="0" smtClean="0">
                <a:solidFill>
                  <a:schemeClr val="accent2"/>
                </a:solidFill>
              </a:rPr>
              <a:t>|S|</a:t>
            </a:r>
            <a:r>
              <a:rPr lang="en-US" altLang="ja-JP" sz="2400" dirty="0" smtClean="0"/>
              <a:t> </a:t>
            </a:r>
            <a:r>
              <a:rPr lang="ja-JP" altLang="en-US" sz="2400" dirty="0" smtClean="0"/>
              <a:t>の</a:t>
            </a:r>
            <a:r>
              <a:rPr lang="en-US" altLang="ja-JP" sz="2400" dirty="0" smtClean="0"/>
              <a:t>2</a:t>
            </a:r>
            <a:r>
              <a:rPr lang="ja-JP" altLang="en-US" sz="2400" dirty="0" smtClean="0"/>
              <a:t>倍</a:t>
            </a:r>
            <a:endParaRPr lang="ja-JP" altLang="en-US" sz="2400" b="1" dirty="0" smtClean="0">
              <a:solidFill>
                <a:schemeClr val="accent2"/>
              </a:solidFill>
            </a:endParaRPr>
          </a:p>
        </p:txBody>
      </p:sp>
      <p:sp>
        <p:nvSpPr>
          <p:cNvPr id="237573" name="Text Box 5"/>
          <p:cNvSpPr txBox="1">
            <a:spLocks noChangeArrowheads="1"/>
          </p:cNvSpPr>
          <p:nvPr/>
        </p:nvSpPr>
        <p:spPr bwMode="auto">
          <a:xfrm>
            <a:off x="6516688" y="3644900"/>
            <a:ext cx="2279650" cy="2830513"/>
          </a:xfrm>
          <a:prstGeom prst="rect">
            <a:avLst/>
          </a:prstGeom>
          <a:noFill/>
          <a:ln w="9525">
            <a:noFill/>
            <a:miter lim="800000"/>
            <a:headEnd/>
            <a:tailEnd/>
          </a:ln>
          <a:effectLst/>
        </p:spPr>
        <p:txBody>
          <a:bodyPr wrap="none">
            <a:spAutoFit/>
          </a:bodyPr>
          <a:lstStyle/>
          <a:p>
            <a:pPr>
              <a:lnSpc>
                <a:spcPct val="90000"/>
              </a:lnSpc>
              <a:spcBef>
                <a:spcPct val="20000"/>
              </a:spcBef>
              <a:defRPr/>
            </a:pPr>
            <a:r>
              <a:rPr lang="en-US" altLang="ja-JP" b="1">
                <a:solidFill>
                  <a:srgbClr val="FF0000"/>
                </a:solidFill>
              </a:rPr>
              <a:t>A,4</a:t>
            </a:r>
            <a:r>
              <a:rPr lang="ja-JP" altLang="en-US" b="1">
                <a:solidFill>
                  <a:srgbClr val="FF0000"/>
                </a:solidFill>
              </a:rPr>
              <a:t>：</a:t>
            </a:r>
            <a:r>
              <a:rPr lang="en-US" altLang="ja-JP" b="1">
                <a:solidFill>
                  <a:schemeClr val="accent2"/>
                </a:solidFill>
              </a:rPr>
              <a:t>AB</a:t>
            </a:r>
          </a:p>
          <a:p>
            <a:pPr>
              <a:lnSpc>
                <a:spcPct val="90000"/>
              </a:lnSpc>
              <a:spcBef>
                <a:spcPct val="20000"/>
              </a:spcBef>
              <a:defRPr/>
            </a:pPr>
            <a:r>
              <a:rPr lang="en-US" altLang="ja-JP" b="1">
                <a:solidFill>
                  <a:srgbClr val="FF0000"/>
                </a:solidFill>
              </a:rPr>
              <a:t>A,5</a:t>
            </a:r>
            <a:r>
              <a:rPr lang="ja-JP" altLang="en-US" b="1">
                <a:solidFill>
                  <a:srgbClr val="FF0000"/>
                </a:solidFill>
              </a:rPr>
              <a:t>：</a:t>
            </a:r>
            <a:r>
              <a:rPr lang="en-US" altLang="ja-JP" b="1">
                <a:solidFill>
                  <a:schemeClr val="accent2"/>
                </a:solidFill>
              </a:rPr>
              <a:t>ABAB</a:t>
            </a:r>
            <a:endParaRPr lang="ja-JP" altLang="en-US" b="1">
              <a:solidFill>
                <a:srgbClr val="FF0000"/>
              </a:solidFill>
              <a:effectLst>
                <a:outerShdw blurRad="38100" dist="38100" dir="2700000" algn="tl">
                  <a:srgbClr val="C0C0C0"/>
                </a:outerShdw>
              </a:effectLst>
              <a:sym typeface="Wingdings" pitchFamily="2" charset="2"/>
            </a:endParaRPr>
          </a:p>
          <a:p>
            <a:pPr>
              <a:lnSpc>
                <a:spcPct val="90000"/>
              </a:lnSpc>
              <a:spcBef>
                <a:spcPct val="20000"/>
              </a:spcBef>
              <a:defRPr/>
            </a:pPr>
            <a:r>
              <a:rPr lang="en-US" altLang="ja-JP" b="1">
                <a:solidFill>
                  <a:srgbClr val="FF0000"/>
                </a:solidFill>
              </a:rPr>
              <a:t>A,6</a:t>
            </a:r>
            <a:r>
              <a:rPr lang="ja-JP" altLang="en-US" b="1">
                <a:solidFill>
                  <a:srgbClr val="FF0000"/>
                </a:solidFill>
              </a:rPr>
              <a:t>：</a:t>
            </a:r>
            <a:r>
              <a:rPr lang="en-US" altLang="ja-JP" b="1">
                <a:solidFill>
                  <a:schemeClr val="accent2"/>
                </a:solidFill>
              </a:rPr>
              <a:t>ABCABAB</a:t>
            </a:r>
          </a:p>
          <a:p>
            <a:pPr>
              <a:lnSpc>
                <a:spcPct val="90000"/>
              </a:lnSpc>
              <a:spcBef>
                <a:spcPct val="20000"/>
              </a:spcBef>
              <a:defRPr/>
            </a:pPr>
            <a:r>
              <a:rPr lang="en-US" altLang="ja-JP" b="1">
                <a:solidFill>
                  <a:srgbClr val="FF0000"/>
                </a:solidFill>
              </a:rPr>
              <a:t>B,-</a:t>
            </a:r>
            <a:r>
              <a:rPr lang="ja-JP" altLang="en-US" b="1">
                <a:solidFill>
                  <a:srgbClr val="FF0000"/>
                </a:solidFill>
              </a:rPr>
              <a:t>：</a:t>
            </a:r>
            <a:r>
              <a:rPr lang="en-US" altLang="ja-JP" b="1">
                <a:solidFill>
                  <a:schemeClr val="accent2"/>
                </a:solidFill>
              </a:rPr>
              <a:t>B</a:t>
            </a:r>
          </a:p>
          <a:p>
            <a:pPr>
              <a:lnSpc>
                <a:spcPct val="90000"/>
              </a:lnSpc>
              <a:spcBef>
                <a:spcPct val="20000"/>
              </a:spcBef>
              <a:defRPr/>
            </a:pPr>
            <a:r>
              <a:rPr lang="en-US" altLang="ja-JP" b="1">
                <a:solidFill>
                  <a:srgbClr val="FF0000"/>
                </a:solidFill>
              </a:rPr>
              <a:t>B,1</a:t>
            </a:r>
            <a:r>
              <a:rPr lang="ja-JP" altLang="en-US" b="1">
                <a:solidFill>
                  <a:srgbClr val="FF0000"/>
                </a:solidFill>
              </a:rPr>
              <a:t>：</a:t>
            </a:r>
            <a:r>
              <a:rPr lang="en-US" altLang="ja-JP" b="1">
                <a:solidFill>
                  <a:schemeClr val="accent2"/>
                </a:solidFill>
              </a:rPr>
              <a:t>BAB</a:t>
            </a:r>
          </a:p>
          <a:p>
            <a:pPr>
              <a:lnSpc>
                <a:spcPct val="90000"/>
              </a:lnSpc>
              <a:spcBef>
                <a:spcPct val="20000"/>
              </a:spcBef>
              <a:defRPr/>
            </a:pPr>
            <a:r>
              <a:rPr lang="en-US" altLang="ja-JP" b="1">
                <a:solidFill>
                  <a:srgbClr val="FF0000"/>
                </a:solidFill>
              </a:rPr>
              <a:t>B,7</a:t>
            </a:r>
            <a:r>
              <a:rPr lang="ja-JP" altLang="en-US" b="1">
                <a:solidFill>
                  <a:srgbClr val="FF0000"/>
                </a:solidFill>
              </a:rPr>
              <a:t>：</a:t>
            </a:r>
            <a:r>
              <a:rPr lang="en-US" altLang="ja-JP" b="1">
                <a:solidFill>
                  <a:schemeClr val="accent2"/>
                </a:solidFill>
              </a:rPr>
              <a:t>BCABAB</a:t>
            </a:r>
          </a:p>
          <a:p>
            <a:pPr>
              <a:lnSpc>
                <a:spcPct val="90000"/>
              </a:lnSpc>
              <a:spcBef>
                <a:spcPct val="20000"/>
              </a:spcBef>
              <a:defRPr/>
            </a:pPr>
            <a:r>
              <a:rPr lang="en-US" altLang="ja-JP" b="1">
                <a:solidFill>
                  <a:srgbClr val="FF0000"/>
                </a:solidFill>
              </a:rPr>
              <a:t>C,2</a:t>
            </a:r>
            <a:r>
              <a:rPr lang="ja-JP" altLang="en-US" b="1">
                <a:solidFill>
                  <a:srgbClr val="FF0000"/>
                </a:solidFill>
              </a:rPr>
              <a:t>：</a:t>
            </a:r>
            <a:r>
              <a:rPr lang="en-US" altLang="ja-JP" b="1">
                <a:solidFill>
                  <a:schemeClr val="accent2"/>
                </a:solidFill>
              </a:rPr>
              <a:t>CABAB</a:t>
            </a:r>
            <a:endParaRPr lang="ja-JP" altLang="en-US" b="1">
              <a:solidFill>
                <a:schemeClr val="accent2"/>
              </a:solidFill>
            </a:endParaRPr>
          </a:p>
        </p:txBody>
      </p:sp>
      <p:sp>
        <p:nvSpPr>
          <p:cNvPr id="32773" name="Text Box 7"/>
          <p:cNvSpPr txBox="1">
            <a:spLocks noChangeArrowheads="1"/>
          </p:cNvSpPr>
          <p:nvPr/>
        </p:nvSpPr>
        <p:spPr bwMode="auto">
          <a:xfrm>
            <a:off x="5724525" y="3644900"/>
            <a:ext cx="336550" cy="2830513"/>
          </a:xfrm>
          <a:prstGeom prst="rect">
            <a:avLst/>
          </a:prstGeom>
          <a:noFill/>
          <a:ln w="9525">
            <a:noFill/>
            <a:miter lim="800000"/>
            <a:headEnd/>
            <a:tailEnd/>
          </a:ln>
        </p:spPr>
        <p:txBody>
          <a:bodyPr wrap="none">
            <a:spAutoFit/>
          </a:bodyPr>
          <a:lstStyle/>
          <a:p>
            <a:pPr>
              <a:lnSpc>
                <a:spcPct val="90000"/>
              </a:lnSpc>
              <a:spcBef>
                <a:spcPct val="20000"/>
              </a:spcBef>
            </a:pPr>
            <a:r>
              <a:rPr lang="en-US" altLang="ja-JP" b="1">
                <a:solidFill>
                  <a:srgbClr val="006600"/>
                </a:solidFill>
              </a:rPr>
              <a:t>1</a:t>
            </a:r>
          </a:p>
          <a:p>
            <a:pPr>
              <a:lnSpc>
                <a:spcPct val="90000"/>
              </a:lnSpc>
              <a:spcBef>
                <a:spcPct val="20000"/>
              </a:spcBef>
            </a:pPr>
            <a:r>
              <a:rPr lang="en-US" altLang="ja-JP" b="1">
                <a:solidFill>
                  <a:srgbClr val="006600"/>
                </a:solidFill>
              </a:rPr>
              <a:t>2</a:t>
            </a:r>
          </a:p>
          <a:p>
            <a:pPr>
              <a:lnSpc>
                <a:spcPct val="90000"/>
              </a:lnSpc>
              <a:spcBef>
                <a:spcPct val="20000"/>
              </a:spcBef>
            </a:pPr>
            <a:r>
              <a:rPr lang="en-US" altLang="ja-JP" b="1">
                <a:solidFill>
                  <a:srgbClr val="006600"/>
                </a:solidFill>
              </a:rPr>
              <a:t>3</a:t>
            </a:r>
          </a:p>
          <a:p>
            <a:pPr>
              <a:lnSpc>
                <a:spcPct val="90000"/>
              </a:lnSpc>
              <a:spcBef>
                <a:spcPct val="20000"/>
              </a:spcBef>
            </a:pPr>
            <a:r>
              <a:rPr lang="en-US" altLang="ja-JP" b="1">
                <a:solidFill>
                  <a:srgbClr val="006600"/>
                </a:solidFill>
              </a:rPr>
              <a:t>4</a:t>
            </a:r>
          </a:p>
          <a:p>
            <a:pPr>
              <a:lnSpc>
                <a:spcPct val="90000"/>
              </a:lnSpc>
              <a:spcBef>
                <a:spcPct val="20000"/>
              </a:spcBef>
            </a:pPr>
            <a:r>
              <a:rPr lang="en-US" altLang="ja-JP" b="1">
                <a:solidFill>
                  <a:srgbClr val="006600"/>
                </a:solidFill>
              </a:rPr>
              <a:t>5</a:t>
            </a:r>
          </a:p>
          <a:p>
            <a:pPr>
              <a:lnSpc>
                <a:spcPct val="90000"/>
              </a:lnSpc>
              <a:spcBef>
                <a:spcPct val="20000"/>
              </a:spcBef>
            </a:pPr>
            <a:r>
              <a:rPr lang="en-US" altLang="ja-JP" b="1">
                <a:solidFill>
                  <a:srgbClr val="006600"/>
                </a:solidFill>
              </a:rPr>
              <a:t>6</a:t>
            </a:r>
          </a:p>
          <a:p>
            <a:pPr>
              <a:lnSpc>
                <a:spcPct val="90000"/>
              </a:lnSpc>
              <a:spcBef>
                <a:spcPct val="20000"/>
              </a:spcBef>
            </a:pPr>
            <a:r>
              <a:rPr lang="en-US" altLang="ja-JP" b="1">
                <a:solidFill>
                  <a:srgbClr val="006600"/>
                </a:solidFill>
              </a:rPr>
              <a:t>7</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2"/>
          <p:cNvSpPr>
            <a:spLocks noChangeShapeType="1"/>
          </p:cNvSpPr>
          <p:nvPr/>
        </p:nvSpPr>
        <p:spPr bwMode="auto">
          <a:xfrm>
            <a:off x="7307263" y="2346325"/>
            <a:ext cx="866775" cy="649288"/>
          </a:xfrm>
          <a:prstGeom prst="line">
            <a:avLst/>
          </a:prstGeom>
          <a:noFill/>
          <a:ln w="9525">
            <a:solidFill>
              <a:schemeClr val="tx1"/>
            </a:solidFill>
            <a:round/>
            <a:headEnd/>
            <a:tailEnd/>
          </a:ln>
        </p:spPr>
        <p:txBody>
          <a:bodyPr/>
          <a:lstStyle/>
          <a:p>
            <a:endParaRPr lang="ja-JP" altLang="en-US"/>
          </a:p>
        </p:txBody>
      </p:sp>
      <p:sp>
        <p:nvSpPr>
          <p:cNvPr id="33795" name="Line 3"/>
          <p:cNvSpPr>
            <a:spLocks noChangeShapeType="1"/>
          </p:cNvSpPr>
          <p:nvPr/>
        </p:nvSpPr>
        <p:spPr bwMode="auto">
          <a:xfrm flipH="1">
            <a:off x="7018338" y="2921000"/>
            <a:ext cx="288925" cy="647700"/>
          </a:xfrm>
          <a:prstGeom prst="line">
            <a:avLst/>
          </a:prstGeom>
          <a:noFill/>
          <a:ln w="9525">
            <a:solidFill>
              <a:schemeClr val="tx1"/>
            </a:solidFill>
            <a:round/>
            <a:headEnd/>
            <a:tailEnd/>
          </a:ln>
        </p:spPr>
        <p:txBody>
          <a:bodyPr/>
          <a:lstStyle/>
          <a:p>
            <a:endParaRPr lang="ja-JP" altLang="en-US"/>
          </a:p>
        </p:txBody>
      </p:sp>
      <p:sp>
        <p:nvSpPr>
          <p:cNvPr id="33796" name="Line 4"/>
          <p:cNvSpPr>
            <a:spLocks noChangeShapeType="1"/>
          </p:cNvSpPr>
          <p:nvPr/>
        </p:nvSpPr>
        <p:spPr bwMode="auto">
          <a:xfrm flipH="1">
            <a:off x="7954963" y="2994025"/>
            <a:ext cx="288925" cy="647700"/>
          </a:xfrm>
          <a:prstGeom prst="line">
            <a:avLst/>
          </a:prstGeom>
          <a:noFill/>
          <a:ln w="9525">
            <a:solidFill>
              <a:schemeClr val="tx1"/>
            </a:solidFill>
            <a:round/>
            <a:headEnd/>
            <a:tailEnd/>
          </a:ln>
        </p:spPr>
        <p:txBody>
          <a:bodyPr/>
          <a:lstStyle/>
          <a:p>
            <a:endParaRPr lang="ja-JP" altLang="en-US"/>
          </a:p>
        </p:txBody>
      </p:sp>
      <p:sp>
        <p:nvSpPr>
          <p:cNvPr id="238597" name="Rectangle 5"/>
          <p:cNvSpPr>
            <a:spLocks noGrp="1" noChangeArrowheads="1"/>
          </p:cNvSpPr>
          <p:nvPr>
            <p:ph type="body" idx="1"/>
          </p:nvPr>
        </p:nvSpPr>
        <p:spPr>
          <a:xfrm>
            <a:off x="323850" y="981075"/>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同じものを同じように格納しているので、</a:t>
            </a:r>
            <a:r>
              <a:rPr lang="en-US" altLang="ja-JP" sz="2400" dirty="0" smtClean="0"/>
              <a:t>suffix tree </a:t>
            </a:r>
            <a:r>
              <a:rPr lang="ja-JP" altLang="en-US" sz="2400" dirty="0" smtClean="0"/>
              <a:t>でも同じことができる</a:t>
            </a:r>
          </a:p>
          <a:p>
            <a:pPr eaLnBrk="1" hangingPunct="1">
              <a:lnSpc>
                <a:spcPct val="90000"/>
              </a:lnSpc>
              <a:buFontTx/>
              <a:buNone/>
              <a:defRPr/>
            </a:pPr>
            <a:endParaRPr lang="en-US" altLang="ja-JP" sz="2400" b="1" dirty="0" smtClean="0">
              <a:solidFill>
                <a:schemeClr val="accent2"/>
              </a:solidFill>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同じ形をした部分木は、</a:t>
            </a:r>
          </a:p>
          <a:p>
            <a:pPr eaLnBrk="1" hangingPunct="1">
              <a:lnSpc>
                <a:spcPct val="90000"/>
              </a:lnSpc>
              <a:buFontTx/>
              <a:buNone/>
              <a:defRPr/>
            </a:pPr>
            <a:r>
              <a:rPr lang="ja-JP" altLang="en-US" sz="2400" dirty="0" smtClean="0"/>
              <a:t>同一のものとしてしまおう</a:t>
            </a:r>
          </a:p>
          <a:p>
            <a:pPr eaLnBrk="1" hangingPunct="1">
              <a:lnSpc>
                <a:spcPct val="90000"/>
              </a:lnSpc>
              <a:buFontTx/>
              <a:buNone/>
              <a:defRPr/>
            </a:pPr>
            <a:endParaRPr lang="en-US" altLang="ja-JP" sz="2400" b="1" dirty="0" smtClean="0">
              <a:solidFill>
                <a:schemeClr val="accent2"/>
              </a:solidFill>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最終的には、</a:t>
            </a:r>
            <a:r>
              <a:rPr lang="en-US" altLang="ja-JP" sz="2400" dirty="0" smtClean="0"/>
              <a:t>suffix array </a:t>
            </a:r>
            <a:r>
              <a:rPr lang="ja-JP" altLang="en-US" sz="2400" dirty="0" smtClean="0"/>
              <a:t>を</a:t>
            </a:r>
          </a:p>
          <a:p>
            <a:pPr eaLnBrk="1" hangingPunct="1">
              <a:lnSpc>
                <a:spcPct val="90000"/>
              </a:lnSpc>
              <a:buFontTx/>
              <a:buNone/>
              <a:defRPr/>
            </a:pPr>
            <a:r>
              <a:rPr lang="ja-JP" altLang="en-US" sz="2400" dirty="0" smtClean="0"/>
              <a:t>リストのような形で</a:t>
            </a:r>
          </a:p>
          <a:p>
            <a:pPr eaLnBrk="1" hangingPunct="1">
              <a:lnSpc>
                <a:spcPct val="90000"/>
              </a:lnSpc>
              <a:buFontTx/>
              <a:buNone/>
              <a:defRPr/>
            </a:pPr>
            <a:r>
              <a:rPr lang="ja-JP" altLang="en-US" sz="2400" dirty="0" smtClean="0"/>
              <a:t>表現したものになる</a:t>
            </a:r>
          </a:p>
          <a:p>
            <a:pPr eaLnBrk="1" hangingPunct="1">
              <a:lnSpc>
                <a:spcPct val="90000"/>
              </a:lnSpc>
              <a:buFontTx/>
              <a:buNone/>
              <a:defRPr/>
            </a:pPr>
            <a:endParaRPr lang="ja-JP" altLang="en-US" sz="2400" dirty="0" smtClean="0"/>
          </a:p>
          <a:p>
            <a:pPr eaLnBrk="1" hangingPunct="1">
              <a:lnSpc>
                <a:spcPct val="90000"/>
              </a:lnSpc>
              <a:buFontTx/>
              <a:buNone/>
              <a:defRPr/>
            </a:pPr>
            <a:endParaRPr lang="en-US" altLang="ja-JP" sz="2400" b="1" dirty="0" smtClean="0">
              <a:solidFill>
                <a:schemeClr val="accent2"/>
              </a:solidFill>
            </a:endParaRPr>
          </a:p>
        </p:txBody>
      </p:sp>
      <p:sp>
        <p:nvSpPr>
          <p:cNvPr id="33798" name="Line 6"/>
          <p:cNvSpPr>
            <a:spLocks noChangeShapeType="1"/>
          </p:cNvSpPr>
          <p:nvPr/>
        </p:nvSpPr>
        <p:spPr bwMode="auto">
          <a:xfrm flipH="1">
            <a:off x="6300788" y="2274888"/>
            <a:ext cx="1008062" cy="576262"/>
          </a:xfrm>
          <a:prstGeom prst="line">
            <a:avLst/>
          </a:prstGeom>
          <a:noFill/>
          <a:ln w="9525">
            <a:solidFill>
              <a:schemeClr val="tx1"/>
            </a:solidFill>
            <a:round/>
            <a:headEnd/>
            <a:tailEnd/>
          </a:ln>
        </p:spPr>
        <p:txBody>
          <a:bodyPr/>
          <a:lstStyle/>
          <a:p>
            <a:endParaRPr lang="ja-JP" altLang="en-US"/>
          </a:p>
        </p:txBody>
      </p:sp>
      <p:sp>
        <p:nvSpPr>
          <p:cNvPr id="238599" name="Rectangle 7"/>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実は </a:t>
            </a:r>
            <a:r>
              <a:rPr lang="en-US" altLang="ja-JP" sz="3600" smtClean="0">
                <a:solidFill>
                  <a:schemeClr val="bg1"/>
                </a:solidFill>
                <a:effectLst>
                  <a:outerShdw blurRad="38100" dist="38100" dir="2700000" algn="tl">
                    <a:srgbClr val="000000"/>
                  </a:outerShdw>
                </a:effectLst>
              </a:rPr>
              <a:t>suffix tree </a:t>
            </a:r>
            <a:r>
              <a:rPr lang="ja-JP" altLang="en-US" sz="3600" smtClean="0">
                <a:solidFill>
                  <a:schemeClr val="bg1"/>
                </a:solidFill>
                <a:effectLst>
                  <a:outerShdw blurRad="38100" dist="38100" dir="2700000" algn="tl">
                    <a:srgbClr val="000000"/>
                  </a:outerShdw>
                </a:effectLst>
              </a:rPr>
              <a:t>でも</a:t>
            </a:r>
          </a:p>
        </p:txBody>
      </p:sp>
      <p:sp>
        <p:nvSpPr>
          <p:cNvPr id="33800" name="Line 8"/>
          <p:cNvSpPr>
            <a:spLocks noChangeShapeType="1"/>
          </p:cNvSpPr>
          <p:nvPr/>
        </p:nvSpPr>
        <p:spPr bwMode="auto">
          <a:xfrm flipH="1">
            <a:off x="6011863" y="2851150"/>
            <a:ext cx="288925" cy="647700"/>
          </a:xfrm>
          <a:prstGeom prst="line">
            <a:avLst/>
          </a:prstGeom>
          <a:noFill/>
          <a:ln w="9525">
            <a:solidFill>
              <a:schemeClr val="tx1"/>
            </a:solidFill>
            <a:round/>
            <a:headEnd/>
            <a:tailEnd/>
          </a:ln>
        </p:spPr>
        <p:txBody>
          <a:bodyPr/>
          <a:lstStyle/>
          <a:p>
            <a:endParaRPr lang="ja-JP" altLang="en-US"/>
          </a:p>
        </p:txBody>
      </p:sp>
      <p:sp>
        <p:nvSpPr>
          <p:cNvPr id="33801" name="Line 9"/>
          <p:cNvSpPr>
            <a:spLocks noChangeShapeType="1"/>
          </p:cNvSpPr>
          <p:nvPr/>
        </p:nvSpPr>
        <p:spPr bwMode="auto">
          <a:xfrm>
            <a:off x="7307263" y="2346325"/>
            <a:ext cx="0" cy="504825"/>
          </a:xfrm>
          <a:prstGeom prst="line">
            <a:avLst/>
          </a:prstGeom>
          <a:noFill/>
          <a:ln w="9525">
            <a:solidFill>
              <a:schemeClr val="tx1"/>
            </a:solidFill>
            <a:round/>
            <a:headEnd/>
            <a:tailEnd/>
          </a:ln>
        </p:spPr>
        <p:txBody>
          <a:bodyPr/>
          <a:lstStyle/>
          <a:p>
            <a:endParaRPr lang="ja-JP" altLang="en-US"/>
          </a:p>
        </p:txBody>
      </p:sp>
      <p:sp>
        <p:nvSpPr>
          <p:cNvPr id="33802" name="Oval 10"/>
          <p:cNvSpPr>
            <a:spLocks noChangeArrowheads="1"/>
          </p:cNvSpPr>
          <p:nvPr/>
        </p:nvSpPr>
        <p:spPr bwMode="auto">
          <a:xfrm>
            <a:off x="6084888" y="27066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03" name="Line 11"/>
          <p:cNvSpPr>
            <a:spLocks noChangeShapeType="1"/>
          </p:cNvSpPr>
          <p:nvPr/>
        </p:nvSpPr>
        <p:spPr bwMode="auto">
          <a:xfrm flipH="1">
            <a:off x="5795963" y="3427413"/>
            <a:ext cx="288925" cy="647700"/>
          </a:xfrm>
          <a:prstGeom prst="line">
            <a:avLst/>
          </a:prstGeom>
          <a:noFill/>
          <a:ln w="9525">
            <a:solidFill>
              <a:schemeClr val="tx1"/>
            </a:solidFill>
            <a:round/>
            <a:headEnd/>
            <a:tailEnd/>
          </a:ln>
        </p:spPr>
        <p:txBody>
          <a:bodyPr/>
          <a:lstStyle/>
          <a:p>
            <a:endParaRPr lang="ja-JP" altLang="en-US"/>
          </a:p>
        </p:txBody>
      </p:sp>
      <p:sp>
        <p:nvSpPr>
          <p:cNvPr id="33804" name="Oval 12"/>
          <p:cNvSpPr>
            <a:spLocks noChangeArrowheads="1"/>
          </p:cNvSpPr>
          <p:nvPr/>
        </p:nvSpPr>
        <p:spPr bwMode="auto">
          <a:xfrm>
            <a:off x="5868988" y="32829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05" name="Line 13"/>
          <p:cNvSpPr>
            <a:spLocks noChangeShapeType="1"/>
          </p:cNvSpPr>
          <p:nvPr/>
        </p:nvSpPr>
        <p:spPr bwMode="auto">
          <a:xfrm flipH="1">
            <a:off x="5580063" y="4003675"/>
            <a:ext cx="288925" cy="647700"/>
          </a:xfrm>
          <a:prstGeom prst="line">
            <a:avLst/>
          </a:prstGeom>
          <a:noFill/>
          <a:ln w="9525">
            <a:solidFill>
              <a:schemeClr val="tx1"/>
            </a:solidFill>
            <a:round/>
            <a:headEnd/>
            <a:tailEnd/>
          </a:ln>
        </p:spPr>
        <p:txBody>
          <a:bodyPr/>
          <a:lstStyle/>
          <a:p>
            <a:endParaRPr lang="ja-JP" altLang="en-US"/>
          </a:p>
        </p:txBody>
      </p:sp>
      <p:sp>
        <p:nvSpPr>
          <p:cNvPr id="33806" name="Oval 14"/>
          <p:cNvSpPr>
            <a:spLocks noChangeArrowheads="1"/>
          </p:cNvSpPr>
          <p:nvPr/>
        </p:nvSpPr>
        <p:spPr bwMode="auto">
          <a:xfrm>
            <a:off x="5653088" y="38592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33807" name="Line 15"/>
          <p:cNvSpPr>
            <a:spLocks noChangeShapeType="1"/>
          </p:cNvSpPr>
          <p:nvPr/>
        </p:nvSpPr>
        <p:spPr bwMode="auto">
          <a:xfrm flipH="1">
            <a:off x="5364163" y="4579938"/>
            <a:ext cx="288925" cy="647700"/>
          </a:xfrm>
          <a:prstGeom prst="line">
            <a:avLst/>
          </a:prstGeom>
          <a:noFill/>
          <a:ln w="9525">
            <a:solidFill>
              <a:schemeClr val="tx1"/>
            </a:solidFill>
            <a:round/>
            <a:headEnd/>
            <a:tailEnd/>
          </a:ln>
        </p:spPr>
        <p:txBody>
          <a:bodyPr/>
          <a:lstStyle/>
          <a:p>
            <a:endParaRPr lang="ja-JP" altLang="en-US"/>
          </a:p>
        </p:txBody>
      </p:sp>
      <p:sp>
        <p:nvSpPr>
          <p:cNvPr id="33808" name="Oval 16"/>
          <p:cNvSpPr>
            <a:spLocks noChangeArrowheads="1"/>
          </p:cNvSpPr>
          <p:nvPr/>
        </p:nvSpPr>
        <p:spPr bwMode="auto">
          <a:xfrm>
            <a:off x="5437188" y="443547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09" name="Line 17"/>
          <p:cNvSpPr>
            <a:spLocks noChangeShapeType="1"/>
          </p:cNvSpPr>
          <p:nvPr/>
        </p:nvSpPr>
        <p:spPr bwMode="auto">
          <a:xfrm flipH="1">
            <a:off x="5148263" y="5156200"/>
            <a:ext cx="288925" cy="647700"/>
          </a:xfrm>
          <a:prstGeom prst="line">
            <a:avLst/>
          </a:prstGeom>
          <a:noFill/>
          <a:ln w="9525">
            <a:solidFill>
              <a:schemeClr val="tx1"/>
            </a:solidFill>
            <a:round/>
            <a:headEnd/>
            <a:tailEnd/>
          </a:ln>
        </p:spPr>
        <p:txBody>
          <a:bodyPr/>
          <a:lstStyle/>
          <a:p>
            <a:endParaRPr lang="ja-JP" altLang="en-US"/>
          </a:p>
        </p:txBody>
      </p:sp>
      <p:sp>
        <p:nvSpPr>
          <p:cNvPr id="33810" name="Oval 18"/>
          <p:cNvSpPr>
            <a:spLocks noChangeArrowheads="1"/>
          </p:cNvSpPr>
          <p:nvPr/>
        </p:nvSpPr>
        <p:spPr bwMode="auto">
          <a:xfrm>
            <a:off x="5221288" y="501173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11" name="Line 19"/>
          <p:cNvSpPr>
            <a:spLocks noChangeShapeType="1"/>
          </p:cNvSpPr>
          <p:nvPr/>
        </p:nvSpPr>
        <p:spPr bwMode="auto">
          <a:xfrm flipH="1">
            <a:off x="4932363" y="5732463"/>
            <a:ext cx="288925" cy="647700"/>
          </a:xfrm>
          <a:prstGeom prst="line">
            <a:avLst/>
          </a:prstGeom>
          <a:noFill/>
          <a:ln w="9525">
            <a:solidFill>
              <a:schemeClr val="tx1"/>
            </a:solidFill>
            <a:round/>
            <a:headEnd/>
            <a:tailEnd/>
          </a:ln>
        </p:spPr>
        <p:txBody>
          <a:bodyPr/>
          <a:lstStyle/>
          <a:p>
            <a:endParaRPr lang="ja-JP" altLang="en-US"/>
          </a:p>
        </p:txBody>
      </p:sp>
      <p:sp>
        <p:nvSpPr>
          <p:cNvPr id="33812" name="Oval 20"/>
          <p:cNvSpPr>
            <a:spLocks noChangeArrowheads="1"/>
          </p:cNvSpPr>
          <p:nvPr/>
        </p:nvSpPr>
        <p:spPr bwMode="auto">
          <a:xfrm>
            <a:off x="5005388" y="55880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13" name="Oval 21"/>
          <p:cNvSpPr>
            <a:spLocks noChangeArrowheads="1"/>
          </p:cNvSpPr>
          <p:nvPr/>
        </p:nvSpPr>
        <p:spPr bwMode="auto">
          <a:xfrm>
            <a:off x="4789488" y="61642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14" name="Oval 22"/>
          <p:cNvSpPr>
            <a:spLocks noChangeArrowheads="1"/>
          </p:cNvSpPr>
          <p:nvPr/>
        </p:nvSpPr>
        <p:spPr bwMode="auto">
          <a:xfrm>
            <a:off x="7092950" y="2132013"/>
            <a:ext cx="358775" cy="360362"/>
          </a:xfrm>
          <a:prstGeom prst="ellipse">
            <a:avLst/>
          </a:prstGeom>
          <a:solidFill>
            <a:schemeClr val="bg1"/>
          </a:solidFill>
          <a:ln w="19050">
            <a:solidFill>
              <a:schemeClr val="tx1"/>
            </a:solidFill>
            <a:round/>
            <a:headEnd/>
            <a:tailEnd/>
          </a:ln>
        </p:spPr>
        <p:txBody>
          <a:bodyPr wrap="none" anchor="ctr"/>
          <a:lstStyle/>
          <a:p>
            <a:pPr algn="ctr"/>
            <a:endParaRPr lang="en-US" altLang="ja-JP" sz="2800"/>
          </a:p>
        </p:txBody>
      </p:sp>
      <p:sp>
        <p:nvSpPr>
          <p:cNvPr id="33815" name="Oval 23"/>
          <p:cNvSpPr>
            <a:spLocks noChangeArrowheads="1"/>
          </p:cNvSpPr>
          <p:nvPr/>
        </p:nvSpPr>
        <p:spPr bwMode="auto">
          <a:xfrm>
            <a:off x="7092950" y="27781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16" name="Oval 24"/>
          <p:cNvSpPr>
            <a:spLocks noChangeArrowheads="1"/>
          </p:cNvSpPr>
          <p:nvPr/>
        </p:nvSpPr>
        <p:spPr bwMode="auto">
          <a:xfrm>
            <a:off x="8029575" y="28495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33817" name="Line 25"/>
          <p:cNvSpPr>
            <a:spLocks noChangeShapeType="1"/>
          </p:cNvSpPr>
          <p:nvPr/>
        </p:nvSpPr>
        <p:spPr bwMode="auto">
          <a:xfrm flipH="1">
            <a:off x="6802438" y="3497263"/>
            <a:ext cx="288925" cy="647700"/>
          </a:xfrm>
          <a:prstGeom prst="line">
            <a:avLst/>
          </a:prstGeom>
          <a:noFill/>
          <a:ln w="9525">
            <a:solidFill>
              <a:schemeClr val="tx1"/>
            </a:solidFill>
            <a:round/>
            <a:headEnd/>
            <a:tailEnd/>
          </a:ln>
        </p:spPr>
        <p:txBody>
          <a:bodyPr/>
          <a:lstStyle/>
          <a:p>
            <a:endParaRPr lang="ja-JP" altLang="en-US"/>
          </a:p>
        </p:txBody>
      </p:sp>
      <p:sp>
        <p:nvSpPr>
          <p:cNvPr id="33818" name="Oval 26"/>
          <p:cNvSpPr>
            <a:spLocks noChangeArrowheads="1"/>
          </p:cNvSpPr>
          <p:nvPr/>
        </p:nvSpPr>
        <p:spPr bwMode="auto">
          <a:xfrm>
            <a:off x="6875463" y="33528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C</a:t>
            </a:r>
          </a:p>
        </p:txBody>
      </p:sp>
      <p:sp>
        <p:nvSpPr>
          <p:cNvPr id="33819" name="Line 27"/>
          <p:cNvSpPr>
            <a:spLocks noChangeShapeType="1"/>
          </p:cNvSpPr>
          <p:nvPr/>
        </p:nvSpPr>
        <p:spPr bwMode="auto">
          <a:xfrm flipH="1">
            <a:off x="6586538" y="4073525"/>
            <a:ext cx="288925" cy="647700"/>
          </a:xfrm>
          <a:prstGeom prst="line">
            <a:avLst/>
          </a:prstGeom>
          <a:noFill/>
          <a:ln w="9525">
            <a:solidFill>
              <a:schemeClr val="tx1"/>
            </a:solidFill>
            <a:round/>
            <a:headEnd/>
            <a:tailEnd/>
          </a:ln>
        </p:spPr>
        <p:txBody>
          <a:bodyPr/>
          <a:lstStyle/>
          <a:p>
            <a:endParaRPr lang="ja-JP" altLang="en-US"/>
          </a:p>
        </p:txBody>
      </p:sp>
      <p:sp>
        <p:nvSpPr>
          <p:cNvPr id="33820" name="Oval 28"/>
          <p:cNvSpPr>
            <a:spLocks noChangeArrowheads="1"/>
          </p:cNvSpPr>
          <p:nvPr/>
        </p:nvSpPr>
        <p:spPr bwMode="auto">
          <a:xfrm>
            <a:off x="6659563" y="392906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21" name="Line 29"/>
          <p:cNvSpPr>
            <a:spLocks noChangeShapeType="1"/>
          </p:cNvSpPr>
          <p:nvPr/>
        </p:nvSpPr>
        <p:spPr bwMode="auto">
          <a:xfrm flipH="1">
            <a:off x="6370638" y="4649788"/>
            <a:ext cx="288925" cy="647700"/>
          </a:xfrm>
          <a:prstGeom prst="line">
            <a:avLst/>
          </a:prstGeom>
          <a:noFill/>
          <a:ln w="9525">
            <a:solidFill>
              <a:schemeClr val="tx1"/>
            </a:solidFill>
            <a:round/>
            <a:headEnd/>
            <a:tailEnd/>
          </a:ln>
        </p:spPr>
        <p:txBody>
          <a:bodyPr/>
          <a:lstStyle/>
          <a:p>
            <a:endParaRPr lang="ja-JP" altLang="en-US"/>
          </a:p>
        </p:txBody>
      </p:sp>
      <p:sp>
        <p:nvSpPr>
          <p:cNvPr id="33822" name="Oval 30"/>
          <p:cNvSpPr>
            <a:spLocks noChangeArrowheads="1"/>
          </p:cNvSpPr>
          <p:nvPr/>
        </p:nvSpPr>
        <p:spPr bwMode="auto">
          <a:xfrm>
            <a:off x="6443663" y="45053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23" name="Line 31"/>
          <p:cNvSpPr>
            <a:spLocks noChangeShapeType="1"/>
          </p:cNvSpPr>
          <p:nvPr/>
        </p:nvSpPr>
        <p:spPr bwMode="auto">
          <a:xfrm flipH="1">
            <a:off x="6154738" y="5226050"/>
            <a:ext cx="288925" cy="647700"/>
          </a:xfrm>
          <a:prstGeom prst="line">
            <a:avLst/>
          </a:prstGeom>
          <a:noFill/>
          <a:ln w="9525">
            <a:solidFill>
              <a:schemeClr val="tx1"/>
            </a:solidFill>
            <a:round/>
            <a:headEnd/>
            <a:tailEnd/>
          </a:ln>
        </p:spPr>
        <p:txBody>
          <a:bodyPr/>
          <a:lstStyle/>
          <a:p>
            <a:endParaRPr lang="ja-JP" altLang="en-US"/>
          </a:p>
        </p:txBody>
      </p:sp>
      <p:sp>
        <p:nvSpPr>
          <p:cNvPr id="33824" name="Oval 32"/>
          <p:cNvSpPr>
            <a:spLocks noChangeArrowheads="1"/>
          </p:cNvSpPr>
          <p:nvPr/>
        </p:nvSpPr>
        <p:spPr bwMode="auto">
          <a:xfrm>
            <a:off x="6227763" y="50815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25" name="Oval 33"/>
          <p:cNvSpPr>
            <a:spLocks noChangeArrowheads="1"/>
          </p:cNvSpPr>
          <p:nvPr/>
        </p:nvSpPr>
        <p:spPr bwMode="auto">
          <a:xfrm>
            <a:off x="6011863" y="56578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26" name="Line 34"/>
          <p:cNvSpPr>
            <a:spLocks noChangeShapeType="1"/>
          </p:cNvSpPr>
          <p:nvPr/>
        </p:nvSpPr>
        <p:spPr bwMode="auto">
          <a:xfrm flipH="1">
            <a:off x="7739063" y="3570288"/>
            <a:ext cx="288925" cy="647700"/>
          </a:xfrm>
          <a:prstGeom prst="line">
            <a:avLst/>
          </a:prstGeom>
          <a:noFill/>
          <a:ln w="9525">
            <a:solidFill>
              <a:schemeClr val="tx1"/>
            </a:solidFill>
            <a:round/>
            <a:headEnd/>
            <a:tailEnd/>
          </a:ln>
        </p:spPr>
        <p:txBody>
          <a:bodyPr/>
          <a:lstStyle/>
          <a:p>
            <a:endParaRPr lang="ja-JP" altLang="en-US"/>
          </a:p>
        </p:txBody>
      </p:sp>
      <p:sp>
        <p:nvSpPr>
          <p:cNvPr id="33827" name="Oval 35"/>
          <p:cNvSpPr>
            <a:spLocks noChangeArrowheads="1"/>
          </p:cNvSpPr>
          <p:nvPr/>
        </p:nvSpPr>
        <p:spPr bwMode="auto">
          <a:xfrm>
            <a:off x="7812088" y="342582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28" name="Line 36"/>
          <p:cNvSpPr>
            <a:spLocks noChangeShapeType="1"/>
          </p:cNvSpPr>
          <p:nvPr/>
        </p:nvSpPr>
        <p:spPr bwMode="auto">
          <a:xfrm flipH="1">
            <a:off x="7523163" y="4146550"/>
            <a:ext cx="288925" cy="647700"/>
          </a:xfrm>
          <a:prstGeom prst="line">
            <a:avLst/>
          </a:prstGeom>
          <a:noFill/>
          <a:ln w="9525">
            <a:solidFill>
              <a:schemeClr val="tx1"/>
            </a:solidFill>
            <a:round/>
            <a:headEnd/>
            <a:tailEnd/>
          </a:ln>
        </p:spPr>
        <p:txBody>
          <a:bodyPr/>
          <a:lstStyle/>
          <a:p>
            <a:endParaRPr lang="ja-JP" altLang="en-US"/>
          </a:p>
        </p:txBody>
      </p:sp>
      <p:sp>
        <p:nvSpPr>
          <p:cNvPr id="33829" name="Oval 37"/>
          <p:cNvSpPr>
            <a:spLocks noChangeArrowheads="1"/>
          </p:cNvSpPr>
          <p:nvPr/>
        </p:nvSpPr>
        <p:spPr bwMode="auto">
          <a:xfrm>
            <a:off x="7596188" y="400208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30" name="Line 38"/>
          <p:cNvSpPr>
            <a:spLocks noChangeShapeType="1"/>
          </p:cNvSpPr>
          <p:nvPr/>
        </p:nvSpPr>
        <p:spPr bwMode="auto">
          <a:xfrm flipH="1">
            <a:off x="7307263" y="4722813"/>
            <a:ext cx="288925" cy="647700"/>
          </a:xfrm>
          <a:prstGeom prst="line">
            <a:avLst/>
          </a:prstGeom>
          <a:noFill/>
          <a:ln w="9525">
            <a:solidFill>
              <a:schemeClr val="tx1"/>
            </a:solidFill>
            <a:round/>
            <a:headEnd/>
            <a:tailEnd/>
          </a:ln>
        </p:spPr>
        <p:txBody>
          <a:bodyPr/>
          <a:lstStyle/>
          <a:p>
            <a:endParaRPr lang="ja-JP" altLang="en-US"/>
          </a:p>
        </p:txBody>
      </p:sp>
      <p:sp>
        <p:nvSpPr>
          <p:cNvPr id="33831" name="Oval 39"/>
          <p:cNvSpPr>
            <a:spLocks noChangeArrowheads="1"/>
          </p:cNvSpPr>
          <p:nvPr/>
        </p:nvSpPr>
        <p:spPr bwMode="auto">
          <a:xfrm>
            <a:off x="7380288" y="457835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32" name="Oval 40"/>
          <p:cNvSpPr>
            <a:spLocks noChangeArrowheads="1"/>
          </p:cNvSpPr>
          <p:nvPr/>
        </p:nvSpPr>
        <p:spPr bwMode="auto">
          <a:xfrm>
            <a:off x="7164388" y="51546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33" name="Line 41"/>
          <p:cNvSpPr>
            <a:spLocks noChangeShapeType="1"/>
          </p:cNvSpPr>
          <p:nvPr/>
        </p:nvSpPr>
        <p:spPr bwMode="auto">
          <a:xfrm>
            <a:off x="6084888" y="3427413"/>
            <a:ext cx="215900" cy="720725"/>
          </a:xfrm>
          <a:prstGeom prst="line">
            <a:avLst/>
          </a:prstGeom>
          <a:noFill/>
          <a:ln w="9525">
            <a:solidFill>
              <a:schemeClr val="tx1"/>
            </a:solidFill>
            <a:round/>
            <a:headEnd/>
            <a:tailEnd/>
          </a:ln>
        </p:spPr>
        <p:txBody>
          <a:bodyPr/>
          <a:lstStyle/>
          <a:p>
            <a:endParaRPr lang="ja-JP" altLang="en-US"/>
          </a:p>
        </p:txBody>
      </p:sp>
      <p:sp>
        <p:nvSpPr>
          <p:cNvPr id="33834" name="Line 42"/>
          <p:cNvSpPr>
            <a:spLocks noChangeShapeType="1"/>
          </p:cNvSpPr>
          <p:nvPr/>
        </p:nvSpPr>
        <p:spPr bwMode="auto">
          <a:xfrm flipH="1">
            <a:off x="6084888" y="4076700"/>
            <a:ext cx="288925" cy="647700"/>
          </a:xfrm>
          <a:prstGeom prst="line">
            <a:avLst/>
          </a:prstGeom>
          <a:noFill/>
          <a:ln w="9525">
            <a:solidFill>
              <a:schemeClr val="tx1"/>
            </a:solidFill>
            <a:round/>
            <a:headEnd/>
            <a:tailEnd/>
          </a:ln>
        </p:spPr>
        <p:txBody>
          <a:bodyPr/>
          <a:lstStyle/>
          <a:p>
            <a:endParaRPr lang="ja-JP" altLang="en-US"/>
          </a:p>
        </p:txBody>
      </p:sp>
      <p:sp>
        <p:nvSpPr>
          <p:cNvPr id="33835" name="Oval 43"/>
          <p:cNvSpPr>
            <a:spLocks noChangeArrowheads="1"/>
          </p:cNvSpPr>
          <p:nvPr/>
        </p:nvSpPr>
        <p:spPr bwMode="auto">
          <a:xfrm>
            <a:off x="6157913" y="3932238"/>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36" name="Oval 44"/>
          <p:cNvSpPr>
            <a:spLocks noChangeArrowheads="1"/>
          </p:cNvSpPr>
          <p:nvPr/>
        </p:nvSpPr>
        <p:spPr bwMode="auto">
          <a:xfrm>
            <a:off x="5942013" y="4508500"/>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
        <p:nvSpPr>
          <p:cNvPr id="33837" name="Line 45"/>
          <p:cNvSpPr>
            <a:spLocks noChangeShapeType="1"/>
          </p:cNvSpPr>
          <p:nvPr/>
        </p:nvSpPr>
        <p:spPr bwMode="auto">
          <a:xfrm>
            <a:off x="7310438" y="2922588"/>
            <a:ext cx="215900" cy="720725"/>
          </a:xfrm>
          <a:prstGeom prst="line">
            <a:avLst/>
          </a:prstGeom>
          <a:noFill/>
          <a:ln w="9525">
            <a:solidFill>
              <a:schemeClr val="tx1"/>
            </a:solidFill>
            <a:round/>
            <a:headEnd/>
            <a:tailEnd/>
          </a:ln>
        </p:spPr>
        <p:txBody>
          <a:bodyPr/>
          <a:lstStyle/>
          <a:p>
            <a:endParaRPr lang="ja-JP" altLang="en-US"/>
          </a:p>
        </p:txBody>
      </p:sp>
      <p:sp>
        <p:nvSpPr>
          <p:cNvPr id="33838" name="Line 46"/>
          <p:cNvSpPr>
            <a:spLocks noChangeShapeType="1"/>
          </p:cNvSpPr>
          <p:nvPr/>
        </p:nvSpPr>
        <p:spPr bwMode="auto">
          <a:xfrm flipH="1">
            <a:off x="7310438" y="3571875"/>
            <a:ext cx="288925" cy="647700"/>
          </a:xfrm>
          <a:prstGeom prst="line">
            <a:avLst/>
          </a:prstGeom>
          <a:noFill/>
          <a:ln w="9525">
            <a:solidFill>
              <a:schemeClr val="tx1"/>
            </a:solidFill>
            <a:round/>
            <a:headEnd/>
            <a:tailEnd/>
          </a:ln>
        </p:spPr>
        <p:txBody>
          <a:bodyPr/>
          <a:lstStyle/>
          <a:p>
            <a:endParaRPr lang="ja-JP" altLang="en-US"/>
          </a:p>
        </p:txBody>
      </p:sp>
      <p:sp>
        <p:nvSpPr>
          <p:cNvPr id="33839" name="Oval 47"/>
          <p:cNvSpPr>
            <a:spLocks noChangeArrowheads="1"/>
          </p:cNvSpPr>
          <p:nvPr/>
        </p:nvSpPr>
        <p:spPr bwMode="auto">
          <a:xfrm>
            <a:off x="7383463" y="3427413"/>
            <a:ext cx="358775" cy="360362"/>
          </a:xfrm>
          <a:prstGeom prst="ellipse">
            <a:avLst/>
          </a:prstGeom>
          <a:solidFill>
            <a:schemeClr val="bg1"/>
          </a:solidFill>
          <a:ln w="19050">
            <a:solidFill>
              <a:schemeClr val="tx1"/>
            </a:solidFill>
            <a:round/>
            <a:headEnd/>
            <a:tailEnd/>
          </a:ln>
        </p:spPr>
        <p:txBody>
          <a:bodyPr wrap="none" anchor="ctr"/>
          <a:lstStyle/>
          <a:p>
            <a:pPr algn="ctr"/>
            <a:r>
              <a:rPr lang="en-US" altLang="ja-JP"/>
              <a:t>A</a:t>
            </a:r>
          </a:p>
        </p:txBody>
      </p:sp>
      <p:sp>
        <p:nvSpPr>
          <p:cNvPr id="33840" name="Oval 48"/>
          <p:cNvSpPr>
            <a:spLocks noChangeArrowheads="1"/>
          </p:cNvSpPr>
          <p:nvPr/>
        </p:nvSpPr>
        <p:spPr bwMode="auto">
          <a:xfrm>
            <a:off x="7167563" y="4003675"/>
            <a:ext cx="358775" cy="360363"/>
          </a:xfrm>
          <a:prstGeom prst="ellipse">
            <a:avLst/>
          </a:prstGeom>
          <a:solidFill>
            <a:schemeClr val="bg1"/>
          </a:solidFill>
          <a:ln w="19050">
            <a:solidFill>
              <a:schemeClr val="tx1"/>
            </a:solidFill>
            <a:round/>
            <a:headEnd/>
            <a:tailEnd/>
          </a:ln>
        </p:spPr>
        <p:txBody>
          <a:bodyPr wrap="none" anchor="ctr"/>
          <a:lstStyle/>
          <a:p>
            <a:pPr algn="ctr"/>
            <a:r>
              <a:rPr lang="en-US" altLang="ja-JP"/>
              <a:t>B</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構築の時間</a:t>
            </a:r>
          </a:p>
        </p:txBody>
      </p:sp>
      <p:sp>
        <p:nvSpPr>
          <p:cNvPr id="241667" name="Rectangle 3"/>
          <p:cNvSpPr>
            <a:spLocks noGrp="1" noChangeArrowheads="1"/>
          </p:cNvSpPr>
          <p:nvPr>
            <p:ph type="body" idx="1"/>
          </p:nvPr>
        </p:nvSpPr>
        <p:spPr>
          <a:xfrm>
            <a:off x="323850" y="981075"/>
            <a:ext cx="8496300" cy="2160588"/>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en-US" altLang="ja-JP" sz="2400" dirty="0" smtClean="0"/>
              <a:t>suffix array </a:t>
            </a:r>
            <a:r>
              <a:rPr lang="ja-JP" altLang="en-US" sz="2400" dirty="0" smtClean="0"/>
              <a:t>を作るには、全ての </a:t>
            </a:r>
            <a:r>
              <a:rPr lang="en-US" altLang="ja-JP" sz="2400" dirty="0" smtClean="0"/>
              <a:t>suffix </a:t>
            </a:r>
            <a:r>
              <a:rPr lang="ja-JP" altLang="en-US" sz="2400" dirty="0" smtClean="0"/>
              <a:t>をソートする必要がある</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計算時間は </a:t>
            </a:r>
            <a:r>
              <a:rPr lang="en-US" altLang="ja-JP" sz="2400" b="1" dirty="0" smtClean="0">
                <a:solidFill>
                  <a:schemeClr val="accent2"/>
                </a:solidFill>
              </a:rPr>
              <a:t>O(|S|</a:t>
            </a:r>
            <a:r>
              <a:rPr lang="en-US" altLang="ja-JP" sz="2400" b="1" baseline="30000" dirty="0" smtClean="0">
                <a:solidFill>
                  <a:schemeClr val="accent2"/>
                </a:solidFill>
              </a:rPr>
              <a:t>2 </a:t>
            </a:r>
            <a:r>
              <a:rPr lang="en-US" altLang="ja-JP" sz="2400" b="1" dirty="0" err="1" smtClean="0">
                <a:solidFill>
                  <a:schemeClr val="accent2"/>
                </a:solidFill>
              </a:rPr>
              <a:t>log|S</a:t>
            </a:r>
            <a:r>
              <a:rPr lang="en-US" altLang="ja-JP" sz="2400" b="1" dirty="0" smtClean="0">
                <a:solidFill>
                  <a:schemeClr val="accent2"/>
                </a:solidFill>
              </a:rPr>
              <a:t>| )</a:t>
            </a:r>
            <a:r>
              <a:rPr lang="en-US" altLang="ja-JP" sz="2400" dirty="0" smtClean="0"/>
              <a:t> </a:t>
            </a:r>
            <a:r>
              <a:rPr lang="ja-JP" altLang="en-US" sz="2400" dirty="0" smtClean="0"/>
              <a:t>時間</a:t>
            </a:r>
          </a:p>
          <a:p>
            <a:pPr eaLnBrk="1" hangingPunct="1">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工夫すると（難しいが）、 </a:t>
            </a:r>
            <a:r>
              <a:rPr lang="en-US" altLang="ja-JP" sz="2400" b="1" dirty="0" smtClean="0">
                <a:solidFill>
                  <a:schemeClr val="accent2"/>
                </a:solidFill>
              </a:rPr>
              <a:t>O(|S| </a:t>
            </a:r>
            <a:r>
              <a:rPr lang="en-US" altLang="ja-JP" sz="2400" b="1" baseline="30000" dirty="0" smtClean="0">
                <a:solidFill>
                  <a:schemeClr val="accent2"/>
                </a:solidFill>
              </a:rPr>
              <a:t> </a:t>
            </a:r>
            <a:r>
              <a:rPr lang="en-US" altLang="ja-JP" sz="2400" b="1" dirty="0" err="1" smtClean="0">
                <a:solidFill>
                  <a:schemeClr val="accent2"/>
                </a:solidFill>
              </a:rPr>
              <a:t>log|Σ</a:t>
            </a:r>
            <a:r>
              <a:rPr lang="en-US" altLang="ja-JP" sz="2400" b="1" dirty="0" smtClean="0">
                <a:solidFill>
                  <a:schemeClr val="accent2"/>
                </a:solidFill>
              </a:rPr>
              <a:t>| )</a:t>
            </a:r>
            <a:r>
              <a:rPr lang="en-US" altLang="ja-JP" sz="2400" dirty="0" smtClean="0"/>
              <a:t> </a:t>
            </a:r>
            <a:r>
              <a:rPr lang="ja-JP" altLang="en-US" sz="2400" dirty="0" smtClean="0"/>
              <a:t>時間や </a:t>
            </a:r>
            <a:r>
              <a:rPr lang="en-US" altLang="ja-JP" sz="2400" b="1" dirty="0" smtClean="0">
                <a:solidFill>
                  <a:schemeClr val="accent2"/>
                </a:solidFill>
              </a:rPr>
              <a:t>O(|S|)</a:t>
            </a:r>
            <a:r>
              <a:rPr lang="en-US" altLang="ja-JP" sz="2400" dirty="0" smtClean="0"/>
              <a:t> </a:t>
            </a:r>
            <a:r>
              <a:rPr lang="ja-JP" altLang="en-US" sz="2400" dirty="0" smtClean="0"/>
              <a:t>時間で作れる</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suffix </a:t>
            </a:r>
            <a:r>
              <a:rPr lang="ja-JP" altLang="en-US" sz="2400" dirty="0" smtClean="0"/>
              <a:t>の最初の</a:t>
            </a:r>
            <a:r>
              <a:rPr lang="en-US" altLang="ja-JP" sz="2400" dirty="0" smtClean="0"/>
              <a:t>1</a:t>
            </a:r>
            <a:r>
              <a:rPr lang="ja-JP" altLang="en-US" sz="2400" dirty="0" smtClean="0"/>
              <a:t>文字、最初の</a:t>
            </a:r>
          </a:p>
          <a:p>
            <a:pPr eaLnBrk="1" hangingPunct="1">
              <a:buFontTx/>
              <a:buNone/>
              <a:defRPr/>
            </a:pPr>
            <a:r>
              <a:rPr lang="en-US" altLang="ja-JP" sz="2400" dirty="0" smtClean="0"/>
              <a:t>2</a:t>
            </a:r>
            <a:r>
              <a:rPr lang="ja-JP" altLang="en-US" sz="2400" dirty="0" smtClean="0"/>
              <a:t>文字、最初の</a:t>
            </a:r>
            <a:r>
              <a:rPr lang="en-US" altLang="ja-JP" sz="2400" dirty="0" smtClean="0"/>
              <a:t>4</a:t>
            </a:r>
            <a:r>
              <a:rPr lang="ja-JP" altLang="en-US" sz="2400" dirty="0" smtClean="0"/>
              <a:t>文字</a:t>
            </a:r>
            <a:r>
              <a:rPr lang="en-US" altLang="ja-JP" sz="2400" dirty="0" smtClean="0"/>
              <a:t>…</a:t>
            </a:r>
            <a:r>
              <a:rPr lang="ja-JP" altLang="en-US" sz="2400" dirty="0" smtClean="0"/>
              <a:t>でソートする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最終的に、最初の </a:t>
            </a:r>
            <a:r>
              <a:rPr lang="en-US" altLang="ja-JP" sz="2400" b="1" dirty="0" smtClean="0">
                <a:solidFill>
                  <a:schemeClr val="accent2"/>
                </a:solidFill>
              </a:rPr>
              <a:t>|S|</a:t>
            </a:r>
            <a:r>
              <a:rPr lang="en-US" altLang="ja-JP" sz="2400" dirty="0" smtClean="0"/>
              <a:t> </a:t>
            </a:r>
            <a:r>
              <a:rPr lang="ja-JP" altLang="en-US" sz="2400" dirty="0" smtClean="0"/>
              <a:t>文字で</a:t>
            </a:r>
          </a:p>
          <a:p>
            <a:pPr eaLnBrk="1" hangingPunct="1">
              <a:buFontTx/>
              <a:buNone/>
              <a:defRPr/>
            </a:pPr>
            <a:r>
              <a:rPr lang="ja-JP" altLang="en-US" sz="2400" dirty="0" smtClean="0"/>
              <a:t>ソートしたらおしまい</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2</a:t>
            </a:r>
            <a:r>
              <a:rPr lang="ja-JP" altLang="en-US" sz="2400" dirty="0" smtClean="0"/>
              <a:t>文字をまとめて</a:t>
            </a:r>
            <a:r>
              <a:rPr lang="en-US" altLang="ja-JP" sz="2400" dirty="0" smtClean="0"/>
              <a:t>1</a:t>
            </a:r>
            <a:r>
              <a:rPr lang="ja-JP" altLang="en-US" sz="2400" dirty="0" smtClean="0"/>
              <a:t>文字にする、という</a:t>
            </a:r>
          </a:p>
          <a:p>
            <a:pPr eaLnBrk="1" hangingPunct="1">
              <a:buFontTx/>
              <a:buNone/>
              <a:defRPr/>
            </a:pPr>
            <a:r>
              <a:rPr lang="ja-JP" altLang="en-US" sz="2400" dirty="0" smtClean="0"/>
              <a:t>操作をすると、各段階が線形時間でできる</a:t>
            </a:r>
          </a:p>
        </p:txBody>
      </p:sp>
      <p:sp>
        <p:nvSpPr>
          <p:cNvPr id="241668" name="Text Box 4"/>
          <p:cNvSpPr txBox="1">
            <a:spLocks noChangeArrowheads="1"/>
          </p:cNvSpPr>
          <p:nvPr/>
        </p:nvSpPr>
        <p:spPr bwMode="auto">
          <a:xfrm>
            <a:off x="6053138" y="3035300"/>
            <a:ext cx="1758950" cy="3633788"/>
          </a:xfrm>
          <a:prstGeom prst="rect">
            <a:avLst/>
          </a:prstGeom>
          <a:solidFill>
            <a:schemeClr val="bg1"/>
          </a:solidFill>
          <a:ln w="9525">
            <a:noFill/>
            <a:miter lim="800000"/>
            <a:headEnd/>
            <a:tailEnd/>
          </a:ln>
        </p:spPr>
        <p:txBody>
          <a:bodyPr wrap="none">
            <a:spAutoFit/>
          </a:bodyPr>
          <a:lstStyle/>
          <a:p>
            <a:pPr>
              <a:lnSpc>
                <a:spcPct val="90000"/>
              </a:lnSpc>
              <a:spcBef>
                <a:spcPct val="20000"/>
              </a:spcBef>
            </a:pPr>
            <a:r>
              <a:rPr lang="en-US" altLang="ja-JP" b="1">
                <a:solidFill>
                  <a:schemeClr val="accent2"/>
                </a:solidFill>
              </a:rPr>
              <a:t>ABCABAB</a:t>
            </a:r>
          </a:p>
          <a:p>
            <a:pPr>
              <a:lnSpc>
                <a:spcPct val="90000"/>
              </a:lnSpc>
              <a:spcBef>
                <a:spcPct val="20000"/>
              </a:spcBef>
            </a:pPr>
            <a:endParaRPr lang="en-US" altLang="ja-JP" b="1">
              <a:solidFill>
                <a:schemeClr val="accent2"/>
              </a:solidFill>
            </a:endParaRPr>
          </a:p>
          <a:p>
            <a:pPr>
              <a:lnSpc>
                <a:spcPct val="90000"/>
              </a:lnSpc>
              <a:spcBef>
                <a:spcPct val="20000"/>
              </a:spcBef>
            </a:pPr>
            <a:r>
              <a:rPr lang="en-US" altLang="ja-JP" b="1">
                <a:solidFill>
                  <a:schemeClr val="accent2"/>
                </a:solidFill>
              </a:rPr>
              <a:t>AB</a:t>
            </a:r>
          </a:p>
          <a:p>
            <a:pPr>
              <a:lnSpc>
                <a:spcPct val="90000"/>
              </a:lnSpc>
              <a:spcBef>
                <a:spcPct val="20000"/>
              </a:spcBef>
            </a:pPr>
            <a:r>
              <a:rPr lang="ja-JP" altLang="en-US" b="1">
                <a:solidFill>
                  <a:schemeClr val="accent2"/>
                </a:solidFill>
              </a:rPr>
              <a:t>　</a:t>
            </a:r>
            <a:r>
              <a:rPr lang="en-US" altLang="ja-JP" b="1">
                <a:solidFill>
                  <a:schemeClr val="accent2"/>
                </a:solidFill>
              </a:rPr>
              <a:t>BC</a:t>
            </a:r>
          </a:p>
          <a:p>
            <a:pPr>
              <a:lnSpc>
                <a:spcPct val="90000"/>
              </a:lnSpc>
              <a:spcBef>
                <a:spcPct val="20000"/>
              </a:spcBef>
            </a:pPr>
            <a:r>
              <a:rPr lang="ja-JP" altLang="en-US" b="1">
                <a:solidFill>
                  <a:schemeClr val="accent2"/>
                </a:solidFill>
              </a:rPr>
              <a:t>　　</a:t>
            </a:r>
            <a:r>
              <a:rPr lang="en-US" altLang="ja-JP" b="1">
                <a:solidFill>
                  <a:schemeClr val="accent2"/>
                </a:solidFill>
              </a:rPr>
              <a:t>CA</a:t>
            </a:r>
          </a:p>
          <a:p>
            <a:pPr>
              <a:lnSpc>
                <a:spcPct val="90000"/>
              </a:lnSpc>
              <a:spcBef>
                <a:spcPct val="20000"/>
              </a:spcBef>
            </a:pPr>
            <a:r>
              <a:rPr lang="ja-JP" altLang="en-US" b="1">
                <a:solidFill>
                  <a:schemeClr val="accent2"/>
                </a:solidFill>
              </a:rPr>
              <a:t>　　　</a:t>
            </a:r>
            <a:r>
              <a:rPr lang="en-US" altLang="ja-JP" b="1">
                <a:solidFill>
                  <a:schemeClr val="accent2"/>
                </a:solidFill>
              </a:rPr>
              <a:t>AB</a:t>
            </a:r>
          </a:p>
          <a:p>
            <a:pPr>
              <a:lnSpc>
                <a:spcPct val="90000"/>
              </a:lnSpc>
              <a:spcBef>
                <a:spcPct val="20000"/>
              </a:spcBef>
            </a:pPr>
            <a:r>
              <a:rPr lang="ja-JP" altLang="en-US" b="1">
                <a:solidFill>
                  <a:schemeClr val="accent2"/>
                </a:solidFill>
              </a:rPr>
              <a:t>　　　　</a:t>
            </a:r>
            <a:r>
              <a:rPr lang="en-US" altLang="ja-JP" b="1">
                <a:solidFill>
                  <a:schemeClr val="accent2"/>
                </a:solidFill>
              </a:rPr>
              <a:t>BA</a:t>
            </a:r>
          </a:p>
          <a:p>
            <a:pPr>
              <a:lnSpc>
                <a:spcPct val="90000"/>
              </a:lnSpc>
              <a:spcBef>
                <a:spcPct val="20000"/>
              </a:spcBef>
            </a:pPr>
            <a:r>
              <a:rPr lang="ja-JP" altLang="en-US" b="1">
                <a:solidFill>
                  <a:schemeClr val="accent2"/>
                </a:solidFill>
              </a:rPr>
              <a:t>　　　　　</a:t>
            </a:r>
            <a:r>
              <a:rPr lang="en-US" altLang="ja-JP" b="1">
                <a:solidFill>
                  <a:schemeClr val="accent2"/>
                </a:solidFill>
              </a:rPr>
              <a:t>AB</a:t>
            </a:r>
          </a:p>
          <a:p>
            <a:pPr>
              <a:lnSpc>
                <a:spcPct val="90000"/>
              </a:lnSpc>
              <a:spcBef>
                <a:spcPct val="20000"/>
              </a:spcBef>
            </a:pPr>
            <a:r>
              <a:rPr lang="ja-JP" altLang="en-US" b="1">
                <a:solidFill>
                  <a:schemeClr val="accent2"/>
                </a:solidFill>
              </a:rPr>
              <a:t>　　　　　　</a:t>
            </a:r>
            <a:r>
              <a:rPr lang="en-US" altLang="ja-JP" b="1">
                <a:solidFill>
                  <a:schemeClr val="accent2"/>
                </a:solidFill>
              </a:rPr>
              <a:t>B_</a:t>
            </a:r>
          </a:p>
        </p:txBody>
      </p:sp>
      <p:sp>
        <p:nvSpPr>
          <p:cNvPr id="241670" name="Text Box 6"/>
          <p:cNvSpPr txBox="1">
            <a:spLocks noChangeArrowheads="1"/>
          </p:cNvSpPr>
          <p:nvPr/>
        </p:nvSpPr>
        <p:spPr bwMode="auto">
          <a:xfrm>
            <a:off x="6053138" y="3035300"/>
            <a:ext cx="1758950" cy="3633788"/>
          </a:xfrm>
          <a:prstGeom prst="rect">
            <a:avLst/>
          </a:prstGeom>
          <a:solidFill>
            <a:schemeClr val="bg1"/>
          </a:solidFill>
          <a:ln w="9525">
            <a:noFill/>
            <a:miter lim="800000"/>
            <a:headEnd/>
            <a:tailEnd/>
          </a:ln>
        </p:spPr>
        <p:txBody>
          <a:bodyPr wrap="none">
            <a:spAutoFit/>
          </a:bodyPr>
          <a:lstStyle/>
          <a:p>
            <a:pPr>
              <a:lnSpc>
                <a:spcPct val="90000"/>
              </a:lnSpc>
              <a:spcBef>
                <a:spcPct val="20000"/>
              </a:spcBef>
            </a:pPr>
            <a:r>
              <a:rPr lang="en-US" altLang="ja-JP" b="1">
                <a:solidFill>
                  <a:schemeClr val="accent2"/>
                </a:solidFill>
              </a:rPr>
              <a:t>ABCABAB</a:t>
            </a:r>
          </a:p>
          <a:p>
            <a:pPr>
              <a:lnSpc>
                <a:spcPct val="90000"/>
              </a:lnSpc>
              <a:spcBef>
                <a:spcPct val="20000"/>
              </a:spcBef>
            </a:pPr>
            <a:endParaRPr lang="en-US" altLang="ja-JP" b="1">
              <a:solidFill>
                <a:schemeClr val="accent2"/>
              </a:solidFill>
            </a:endParaRPr>
          </a:p>
          <a:p>
            <a:pPr>
              <a:lnSpc>
                <a:spcPct val="90000"/>
              </a:lnSpc>
              <a:spcBef>
                <a:spcPct val="20000"/>
              </a:spcBef>
            </a:pPr>
            <a:r>
              <a:rPr lang="en-US" altLang="ja-JP" b="1">
                <a:solidFill>
                  <a:schemeClr val="accent2"/>
                </a:solidFill>
              </a:rPr>
              <a:t>A*</a:t>
            </a:r>
          </a:p>
          <a:p>
            <a:pPr>
              <a:lnSpc>
                <a:spcPct val="90000"/>
              </a:lnSpc>
              <a:spcBef>
                <a:spcPct val="20000"/>
              </a:spcBef>
            </a:pPr>
            <a:r>
              <a:rPr lang="ja-JP" altLang="en-US" b="1">
                <a:solidFill>
                  <a:schemeClr val="accent2"/>
                </a:solidFill>
              </a:rPr>
              <a:t>　</a:t>
            </a:r>
            <a:r>
              <a:rPr lang="en-US" altLang="ja-JP" b="1">
                <a:solidFill>
                  <a:schemeClr val="accent2"/>
                </a:solidFill>
              </a:rPr>
              <a:t>B</a:t>
            </a:r>
            <a:r>
              <a:rPr lang="ja-JP" altLang="en-US" b="1">
                <a:solidFill>
                  <a:schemeClr val="accent2"/>
                </a:solidFill>
              </a:rPr>
              <a:t>*</a:t>
            </a:r>
          </a:p>
          <a:p>
            <a:pPr>
              <a:lnSpc>
                <a:spcPct val="90000"/>
              </a:lnSpc>
              <a:spcBef>
                <a:spcPct val="20000"/>
              </a:spcBef>
            </a:pPr>
            <a:r>
              <a:rPr lang="ja-JP" altLang="en-US" b="1">
                <a:solidFill>
                  <a:schemeClr val="accent2"/>
                </a:solidFill>
              </a:rPr>
              <a:t>　　</a:t>
            </a:r>
            <a:r>
              <a:rPr lang="en-US" altLang="ja-JP" b="1">
                <a:solidFill>
                  <a:schemeClr val="accent2"/>
                </a:solidFill>
              </a:rPr>
              <a:t>D*</a:t>
            </a:r>
          </a:p>
          <a:p>
            <a:pPr>
              <a:lnSpc>
                <a:spcPct val="90000"/>
              </a:lnSpc>
              <a:spcBef>
                <a:spcPct val="20000"/>
              </a:spcBef>
            </a:pPr>
            <a:r>
              <a:rPr lang="ja-JP" altLang="en-US" b="1">
                <a:solidFill>
                  <a:schemeClr val="accent2"/>
                </a:solidFill>
              </a:rPr>
              <a:t>　　　</a:t>
            </a:r>
            <a:r>
              <a:rPr lang="en-US" altLang="ja-JP" b="1">
                <a:solidFill>
                  <a:schemeClr val="accent2"/>
                </a:solidFill>
              </a:rPr>
              <a:t>A</a:t>
            </a:r>
            <a:r>
              <a:rPr lang="ja-JP" altLang="en-US" b="1">
                <a:solidFill>
                  <a:schemeClr val="accent2"/>
                </a:solidFill>
              </a:rPr>
              <a:t>*</a:t>
            </a:r>
          </a:p>
          <a:p>
            <a:pPr>
              <a:lnSpc>
                <a:spcPct val="90000"/>
              </a:lnSpc>
              <a:spcBef>
                <a:spcPct val="20000"/>
              </a:spcBef>
            </a:pPr>
            <a:r>
              <a:rPr lang="ja-JP" altLang="en-US" b="1">
                <a:solidFill>
                  <a:schemeClr val="accent2"/>
                </a:solidFill>
              </a:rPr>
              <a:t>　　　　</a:t>
            </a:r>
            <a:r>
              <a:rPr lang="en-US" altLang="ja-JP" b="1">
                <a:solidFill>
                  <a:schemeClr val="accent2"/>
                </a:solidFill>
              </a:rPr>
              <a:t>C*</a:t>
            </a:r>
          </a:p>
          <a:p>
            <a:pPr>
              <a:lnSpc>
                <a:spcPct val="90000"/>
              </a:lnSpc>
              <a:spcBef>
                <a:spcPct val="20000"/>
              </a:spcBef>
            </a:pPr>
            <a:r>
              <a:rPr lang="ja-JP" altLang="en-US" b="1">
                <a:solidFill>
                  <a:schemeClr val="accent2"/>
                </a:solidFill>
              </a:rPr>
              <a:t>　　　　　</a:t>
            </a:r>
            <a:r>
              <a:rPr lang="en-US" altLang="ja-JP" b="1">
                <a:solidFill>
                  <a:schemeClr val="accent2"/>
                </a:solidFill>
              </a:rPr>
              <a:t>A*</a:t>
            </a:r>
          </a:p>
          <a:p>
            <a:pPr>
              <a:lnSpc>
                <a:spcPct val="90000"/>
              </a:lnSpc>
              <a:spcBef>
                <a:spcPct val="20000"/>
              </a:spcBef>
            </a:pPr>
            <a:r>
              <a:rPr lang="ja-JP" altLang="en-US" b="1">
                <a:solidFill>
                  <a:schemeClr val="accent2"/>
                </a:solidFill>
              </a:rPr>
              <a:t>　　　　　　</a:t>
            </a:r>
            <a:r>
              <a:rPr lang="en-US" altLang="ja-JP" b="1">
                <a:solidFill>
                  <a:schemeClr val="accent2"/>
                </a:solidFill>
              </a:rPr>
              <a:t>E*</a:t>
            </a:r>
          </a:p>
        </p:txBody>
      </p:sp>
      <p:sp>
        <p:nvSpPr>
          <p:cNvPr id="241671" name="Text Box 7"/>
          <p:cNvSpPr txBox="1">
            <a:spLocks noChangeArrowheads="1"/>
          </p:cNvSpPr>
          <p:nvPr/>
        </p:nvSpPr>
        <p:spPr bwMode="auto">
          <a:xfrm>
            <a:off x="6053138" y="3068638"/>
            <a:ext cx="1911350" cy="3633787"/>
          </a:xfrm>
          <a:prstGeom prst="rect">
            <a:avLst/>
          </a:prstGeom>
          <a:solidFill>
            <a:schemeClr val="bg1"/>
          </a:solidFill>
          <a:ln w="9525">
            <a:noFill/>
            <a:miter lim="800000"/>
            <a:headEnd/>
            <a:tailEnd/>
          </a:ln>
        </p:spPr>
        <p:txBody>
          <a:bodyPr wrap="none">
            <a:spAutoFit/>
          </a:bodyPr>
          <a:lstStyle/>
          <a:p>
            <a:pPr>
              <a:lnSpc>
                <a:spcPct val="90000"/>
              </a:lnSpc>
              <a:spcBef>
                <a:spcPct val="20000"/>
              </a:spcBef>
            </a:pPr>
            <a:r>
              <a:rPr lang="en-US" altLang="ja-JP" b="1">
                <a:solidFill>
                  <a:schemeClr val="accent2"/>
                </a:solidFill>
              </a:rPr>
              <a:t>ABCABAB</a:t>
            </a:r>
          </a:p>
          <a:p>
            <a:pPr>
              <a:lnSpc>
                <a:spcPct val="90000"/>
              </a:lnSpc>
              <a:spcBef>
                <a:spcPct val="20000"/>
              </a:spcBef>
            </a:pPr>
            <a:endParaRPr lang="en-US" altLang="ja-JP" b="1">
              <a:solidFill>
                <a:schemeClr val="accent2"/>
              </a:solidFill>
            </a:endParaRPr>
          </a:p>
          <a:p>
            <a:pPr>
              <a:lnSpc>
                <a:spcPct val="90000"/>
              </a:lnSpc>
              <a:spcBef>
                <a:spcPct val="20000"/>
              </a:spcBef>
            </a:pPr>
            <a:r>
              <a:rPr lang="en-US" altLang="ja-JP" b="1">
                <a:solidFill>
                  <a:schemeClr val="accent2"/>
                </a:solidFill>
              </a:rPr>
              <a:t>A*D*</a:t>
            </a:r>
          </a:p>
          <a:p>
            <a:pPr>
              <a:lnSpc>
                <a:spcPct val="90000"/>
              </a:lnSpc>
              <a:spcBef>
                <a:spcPct val="20000"/>
              </a:spcBef>
            </a:pPr>
            <a:r>
              <a:rPr lang="ja-JP" altLang="en-US" b="1">
                <a:solidFill>
                  <a:schemeClr val="accent2"/>
                </a:solidFill>
              </a:rPr>
              <a:t>　</a:t>
            </a:r>
            <a:r>
              <a:rPr lang="en-US" altLang="ja-JP" b="1">
                <a:solidFill>
                  <a:schemeClr val="accent2"/>
                </a:solidFill>
              </a:rPr>
              <a:t>B</a:t>
            </a:r>
            <a:r>
              <a:rPr lang="ja-JP" altLang="en-US" b="1">
                <a:solidFill>
                  <a:schemeClr val="accent2"/>
                </a:solidFill>
              </a:rPr>
              <a:t>*</a:t>
            </a:r>
            <a:r>
              <a:rPr lang="en-US" altLang="ja-JP" b="1">
                <a:solidFill>
                  <a:schemeClr val="accent2"/>
                </a:solidFill>
              </a:rPr>
              <a:t>A*</a:t>
            </a:r>
          </a:p>
          <a:p>
            <a:pPr>
              <a:lnSpc>
                <a:spcPct val="90000"/>
              </a:lnSpc>
              <a:spcBef>
                <a:spcPct val="20000"/>
              </a:spcBef>
            </a:pPr>
            <a:r>
              <a:rPr lang="ja-JP" altLang="en-US" b="1">
                <a:solidFill>
                  <a:schemeClr val="accent2"/>
                </a:solidFill>
              </a:rPr>
              <a:t>　　</a:t>
            </a:r>
            <a:r>
              <a:rPr lang="en-US" altLang="ja-JP" b="1">
                <a:solidFill>
                  <a:schemeClr val="accent2"/>
                </a:solidFill>
              </a:rPr>
              <a:t>D*C*</a:t>
            </a:r>
          </a:p>
          <a:p>
            <a:pPr>
              <a:lnSpc>
                <a:spcPct val="90000"/>
              </a:lnSpc>
              <a:spcBef>
                <a:spcPct val="20000"/>
              </a:spcBef>
            </a:pPr>
            <a:r>
              <a:rPr lang="ja-JP" altLang="en-US" b="1">
                <a:solidFill>
                  <a:schemeClr val="accent2"/>
                </a:solidFill>
              </a:rPr>
              <a:t>　　　</a:t>
            </a:r>
            <a:r>
              <a:rPr lang="en-US" altLang="ja-JP" b="1">
                <a:solidFill>
                  <a:schemeClr val="accent2"/>
                </a:solidFill>
              </a:rPr>
              <a:t>A</a:t>
            </a:r>
            <a:r>
              <a:rPr lang="ja-JP" altLang="en-US" b="1">
                <a:solidFill>
                  <a:schemeClr val="accent2"/>
                </a:solidFill>
              </a:rPr>
              <a:t>*</a:t>
            </a:r>
            <a:r>
              <a:rPr lang="en-US" altLang="ja-JP" b="1">
                <a:solidFill>
                  <a:schemeClr val="accent2"/>
                </a:solidFill>
              </a:rPr>
              <a:t>A*</a:t>
            </a:r>
          </a:p>
          <a:p>
            <a:pPr>
              <a:lnSpc>
                <a:spcPct val="90000"/>
              </a:lnSpc>
              <a:spcBef>
                <a:spcPct val="20000"/>
              </a:spcBef>
            </a:pPr>
            <a:r>
              <a:rPr lang="ja-JP" altLang="en-US" b="1">
                <a:solidFill>
                  <a:schemeClr val="accent2"/>
                </a:solidFill>
              </a:rPr>
              <a:t>　　　　</a:t>
            </a:r>
            <a:r>
              <a:rPr lang="en-US" altLang="ja-JP" b="1">
                <a:solidFill>
                  <a:schemeClr val="accent2"/>
                </a:solidFill>
              </a:rPr>
              <a:t>C*E*</a:t>
            </a:r>
          </a:p>
          <a:p>
            <a:pPr>
              <a:lnSpc>
                <a:spcPct val="90000"/>
              </a:lnSpc>
              <a:spcBef>
                <a:spcPct val="20000"/>
              </a:spcBef>
            </a:pPr>
            <a:r>
              <a:rPr lang="ja-JP" altLang="en-US" b="1">
                <a:solidFill>
                  <a:schemeClr val="accent2"/>
                </a:solidFill>
              </a:rPr>
              <a:t>　　　　　</a:t>
            </a:r>
            <a:r>
              <a:rPr lang="en-US" altLang="ja-JP" b="1">
                <a:solidFill>
                  <a:schemeClr val="accent2"/>
                </a:solidFill>
              </a:rPr>
              <a:t>A*_</a:t>
            </a:r>
          </a:p>
          <a:p>
            <a:pPr>
              <a:lnSpc>
                <a:spcPct val="90000"/>
              </a:lnSpc>
              <a:spcBef>
                <a:spcPct val="20000"/>
              </a:spcBef>
            </a:pPr>
            <a:r>
              <a:rPr lang="ja-JP" altLang="en-US" b="1">
                <a:solidFill>
                  <a:schemeClr val="accent2"/>
                </a:solidFill>
              </a:rPr>
              <a:t>　　　　　　</a:t>
            </a:r>
            <a:r>
              <a:rPr lang="en-US" altLang="ja-JP" b="1">
                <a:solidFill>
                  <a:schemeClr val="accent2"/>
                </a:solidFill>
              </a:rPr>
              <a:t>E*_</a:t>
            </a:r>
          </a:p>
        </p:txBody>
      </p:sp>
      <p:sp>
        <p:nvSpPr>
          <p:cNvPr id="241672" name="Text Box 8"/>
          <p:cNvSpPr txBox="1">
            <a:spLocks noChangeArrowheads="1"/>
          </p:cNvSpPr>
          <p:nvPr/>
        </p:nvSpPr>
        <p:spPr bwMode="auto">
          <a:xfrm>
            <a:off x="6045200" y="3068638"/>
            <a:ext cx="1944688" cy="3633787"/>
          </a:xfrm>
          <a:prstGeom prst="rect">
            <a:avLst/>
          </a:prstGeom>
          <a:solidFill>
            <a:schemeClr val="bg1"/>
          </a:solidFill>
          <a:ln w="9525">
            <a:noFill/>
            <a:miter lim="800000"/>
            <a:headEnd/>
            <a:tailEnd/>
          </a:ln>
        </p:spPr>
        <p:txBody>
          <a:bodyPr wrap="none">
            <a:spAutoFit/>
          </a:bodyPr>
          <a:lstStyle/>
          <a:p>
            <a:pPr>
              <a:lnSpc>
                <a:spcPct val="90000"/>
              </a:lnSpc>
              <a:spcBef>
                <a:spcPct val="20000"/>
              </a:spcBef>
            </a:pPr>
            <a:r>
              <a:rPr lang="en-US" altLang="ja-JP" b="1">
                <a:solidFill>
                  <a:schemeClr val="accent2"/>
                </a:solidFill>
              </a:rPr>
              <a:t>ABCABAB</a:t>
            </a:r>
          </a:p>
          <a:p>
            <a:pPr>
              <a:lnSpc>
                <a:spcPct val="90000"/>
              </a:lnSpc>
              <a:spcBef>
                <a:spcPct val="20000"/>
              </a:spcBef>
            </a:pPr>
            <a:endParaRPr lang="en-US" altLang="ja-JP" b="1">
              <a:solidFill>
                <a:schemeClr val="accent2"/>
              </a:solidFill>
            </a:endParaRPr>
          </a:p>
          <a:p>
            <a:pPr>
              <a:lnSpc>
                <a:spcPct val="90000"/>
              </a:lnSpc>
              <a:spcBef>
                <a:spcPct val="20000"/>
              </a:spcBef>
            </a:pPr>
            <a:r>
              <a:rPr lang="en-US" altLang="ja-JP" b="1">
                <a:solidFill>
                  <a:schemeClr val="accent2"/>
                </a:solidFill>
              </a:rPr>
              <a:t>B**</a:t>
            </a:r>
          </a:p>
          <a:p>
            <a:pPr>
              <a:lnSpc>
                <a:spcPct val="90000"/>
              </a:lnSpc>
              <a:spcBef>
                <a:spcPct val="20000"/>
              </a:spcBef>
            </a:pPr>
            <a:r>
              <a:rPr lang="ja-JP" altLang="en-US" b="1">
                <a:solidFill>
                  <a:schemeClr val="accent2"/>
                </a:solidFill>
              </a:rPr>
              <a:t>　</a:t>
            </a:r>
            <a:r>
              <a:rPr lang="en-US" altLang="ja-JP" b="1">
                <a:solidFill>
                  <a:schemeClr val="accent2"/>
                </a:solidFill>
              </a:rPr>
              <a:t>D*</a:t>
            </a:r>
            <a:r>
              <a:rPr lang="ja-JP" altLang="en-US" b="1">
                <a:solidFill>
                  <a:schemeClr val="accent2"/>
                </a:solidFill>
              </a:rPr>
              <a:t>*</a:t>
            </a:r>
          </a:p>
          <a:p>
            <a:pPr>
              <a:lnSpc>
                <a:spcPct val="90000"/>
              </a:lnSpc>
              <a:spcBef>
                <a:spcPct val="20000"/>
              </a:spcBef>
            </a:pPr>
            <a:r>
              <a:rPr lang="ja-JP" altLang="en-US" b="1">
                <a:solidFill>
                  <a:schemeClr val="accent2"/>
                </a:solidFill>
              </a:rPr>
              <a:t>　　</a:t>
            </a:r>
            <a:r>
              <a:rPr lang="en-US" altLang="ja-JP" b="1">
                <a:solidFill>
                  <a:schemeClr val="accent2"/>
                </a:solidFill>
              </a:rPr>
              <a:t>E**</a:t>
            </a:r>
          </a:p>
          <a:p>
            <a:pPr>
              <a:lnSpc>
                <a:spcPct val="90000"/>
              </a:lnSpc>
              <a:spcBef>
                <a:spcPct val="20000"/>
              </a:spcBef>
            </a:pPr>
            <a:r>
              <a:rPr lang="ja-JP" altLang="en-US" b="1">
                <a:solidFill>
                  <a:schemeClr val="accent2"/>
                </a:solidFill>
              </a:rPr>
              <a:t>　　　</a:t>
            </a:r>
            <a:r>
              <a:rPr lang="en-US" altLang="ja-JP" b="1">
                <a:solidFill>
                  <a:schemeClr val="accent2"/>
                </a:solidFill>
              </a:rPr>
              <a:t>A</a:t>
            </a:r>
            <a:r>
              <a:rPr lang="ja-JP" altLang="en-US" b="1">
                <a:solidFill>
                  <a:schemeClr val="accent2"/>
                </a:solidFill>
              </a:rPr>
              <a:t>**</a:t>
            </a:r>
          </a:p>
          <a:p>
            <a:pPr>
              <a:lnSpc>
                <a:spcPct val="90000"/>
              </a:lnSpc>
              <a:spcBef>
                <a:spcPct val="20000"/>
              </a:spcBef>
            </a:pPr>
            <a:r>
              <a:rPr lang="ja-JP" altLang="en-US" b="1">
                <a:solidFill>
                  <a:schemeClr val="accent2"/>
                </a:solidFill>
              </a:rPr>
              <a:t>　　　　</a:t>
            </a:r>
            <a:r>
              <a:rPr lang="en-US" altLang="ja-JP" b="1">
                <a:solidFill>
                  <a:schemeClr val="accent2"/>
                </a:solidFill>
              </a:rPr>
              <a:t>F</a:t>
            </a:r>
            <a:r>
              <a:rPr lang="ja-JP" altLang="en-US" b="1">
                <a:solidFill>
                  <a:schemeClr val="accent2"/>
                </a:solidFill>
              </a:rPr>
              <a:t>**</a:t>
            </a:r>
          </a:p>
          <a:p>
            <a:pPr>
              <a:lnSpc>
                <a:spcPct val="90000"/>
              </a:lnSpc>
              <a:spcBef>
                <a:spcPct val="20000"/>
              </a:spcBef>
            </a:pPr>
            <a:r>
              <a:rPr lang="ja-JP" altLang="en-US" b="1">
                <a:solidFill>
                  <a:schemeClr val="accent2"/>
                </a:solidFill>
              </a:rPr>
              <a:t>　　　　　</a:t>
            </a:r>
            <a:r>
              <a:rPr lang="en-US" altLang="ja-JP" b="1">
                <a:solidFill>
                  <a:schemeClr val="accent2"/>
                </a:solidFill>
              </a:rPr>
              <a:t>C**</a:t>
            </a:r>
          </a:p>
          <a:p>
            <a:pPr>
              <a:lnSpc>
                <a:spcPct val="90000"/>
              </a:lnSpc>
              <a:spcBef>
                <a:spcPct val="20000"/>
              </a:spcBef>
            </a:pPr>
            <a:r>
              <a:rPr lang="ja-JP" altLang="en-US" b="1">
                <a:solidFill>
                  <a:schemeClr val="accent2"/>
                </a:solidFill>
              </a:rPr>
              <a:t>　　　　　　</a:t>
            </a:r>
            <a:r>
              <a:rPr lang="en-US" altLang="ja-JP" b="1">
                <a:solidFill>
                  <a:schemeClr val="accent2"/>
                </a:solidFill>
              </a:rPr>
              <a:t>G*</a:t>
            </a:r>
            <a:r>
              <a:rPr lang="ja-JP" altLang="en-US" b="1">
                <a:solidFill>
                  <a:schemeClr val="accent2"/>
                </a:solidFill>
              </a:rPr>
              <a:t>*</a:t>
            </a:r>
            <a:endParaRPr lang="en-US" altLang="ja-JP"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4166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16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16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8" grpId="0" animBg="1"/>
      <p:bldP spid="241670" grpId="0" animBg="1"/>
      <p:bldP spid="241671" grpId="0" animBg="1"/>
      <p:bldP spid="24167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多数の質問がある場合</a:t>
            </a:r>
          </a:p>
        </p:txBody>
      </p:sp>
      <p:sp>
        <p:nvSpPr>
          <p:cNvPr id="262147" name="Rectangle 3"/>
          <p:cNvSpPr>
            <a:spLocks noGrp="1" noChangeArrowheads="1"/>
          </p:cNvSpPr>
          <p:nvPr>
            <p:ph type="body" idx="1"/>
          </p:nvPr>
        </p:nvSpPr>
        <p:spPr>
          <a:xfrm>
            <a:off x="323850" y="981075"/>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en-US" altLang="ja-JP" sz="2400" dirty="0" smtClean="0"/>
              <a:t>web </a:t>
            </a:r>
            <a:r>
              <a:rPr lang="ja-JP" altLang="en-US" sz="2400" dirty="0" smtClean="0"/>
              <a:t>検索のような、対話型のシステムでなければ、検索するものがある程度多数ある場合が多い</a:t>
            </a:r>
          </a:p>
          <a:p>
            <a:pPr eaLnBrk="1" hangingPunct="1">
              <a:lnSpc>
                <a:spcPct val="90000"/>
              </a:lnSpc>
              <a:buFontTx/>
              <a:buNone/>
              <a:defRPr/>
            </a:pPr>
            <a:r>
              <a:rPr lang="ja-JP" altLang="en-US" sz="2400" dirty="0" smtClean="0"/>
              <a:t>（あるいは質問がたまってからいっぺんに検索する）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こういった場合、</a:t>
            </a:r>
            <a:r>
              <a:rPr lang="en-US" altLang="ja-JP" sz="2400" b="1" dirty="0" smtClean="0">
                <a:solidFill>
                  <a:schemeClr val="accent2"/>
                </a:solidFill>
              </a:rPr>
              <a:t>S </a:t>
            </a:r>
            <a:r>
              <a:rPr lang="ja-JP" altLang="en-US" sz="2400" dirty="0" smtClean="0"/>
              <a:t>の部分文字列と質問文字列をいっぺんに全部ソートする、という方法がある</a:t>
            </a:r>
          </a:p>
          <a:p>
            <a:pPr eaLnBrk="1" hangingPunct="1">
              <a:lnSpc>
                <a:spcPct val="90000"/>
              </a:lnSpc>
              <a:buFontTx/>
              <a:buNone/>
              <a:defRPr/>
            </a:pPr>
            <a:r>
              <a:rPr lang="ja-JP" altLang="en-US" sz="2400" dirty="0" smtClean="0"/>
              <a:t>（質問がある部分に一致するなら、それらはソート列で隣り合う）</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質問数、質問文字列の長さの総和が</a:t>
            </a:r>
          </a:p>
          <a:p>
            <a:pPr eaLnBrk="1" hangingPunct="1">
              <a:lnSpc>
                <a:spcPct val="90000"/>
              </a:lnSpc>
              <a:buFontTx/>
              <a:buNone/>
              <a:defRPr/>
            </a:pPr>
            <a:r>
              <a:rPr lang="ja-JP" altLang="en-US" sz="2400" dirty="0" smtClean="0"/>
              <a:t> </a:t>
            </a:r>
            <a:r>
              <a:rPr lang="en-US" altLang="ja-JP" sz="2400" b="1" dirty="0" smtClean="0">
                <a:solidFill>
                  <a:schemeClr val="accent2"/>
                </a:solidFill>
              </a:rPr>
              <a:t>|S| </a:t>
            </a:r>
            <a:r>
              <a:rPr lang="ja-JP" altLang="en-US" sz="2400" dirty="0" smtClean="0"/>
              <a:t>に近いと、時間のロスがない。 </a:t>
            </a:r>
          </a:p>
          <a:p>
            <a:pPr eaLnBrk="1" hangingPunct="1">
              <a:lnSpc>
                <a:spcPct val="90000"/>
              </a:lnSpc>
              <a:buFontTx/>
              <a:buNone/>
              <a:defRPr/>
            </a:pPr>
            <a:endParaRPr lang="ja-JP" altLang="en-US" sz="2400" dirty="0" smtClean="0"/>
          </a:p>
        </p:txBody>
      </p:sp>
      <p:sp>
        <p:nvSpPr>
          <p:cNvPr id="35844" name="Rectangle 6"/>
          <p:cNvSpPr>
            <a:spLocks noChangeArrowheads="1"/>
          </p:cNvSpPr>
          <p:nvPr/>
        </p:nvSpPr>
        <p:spPr bwMode="auto">
          <a:xfrm>
            <a:off x="539750" y="5348288"/>
            <a:ext cx="360363"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45" name="Rectangle 8"/>
          <p:cNvSpPr>
            <a:spLocks noChangeArrowheads="1"/>
          </p:cNvSpPr>
          <p:nvPr/>
        </p:nvSpPr>
        <p:spPr bwMode="auto">
          <a:xfrm>
            <a:off x="900113" y="5348288"/>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46" name="Rectangle 9"/>
          <p:cNvSpPr>
            <a:spLocks noChangeArrowheads="1"/>
          </p:cNvSpPr>
          <p:nvPr/>
        </p:nvSpPr>
        <p:spPr bwMode="auto">
          <a:xfrm>
            <a:off x="1260475" y="5348288"/>
            <a:ext cx="360363"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47" name="Rectangle 10"/>
          <p:cNvSpPr>
            <a:spLocks noChangeArrowheads="1"/>
          </p:cNvSpPr>
          <p:nvPr/>
        </p:nvSpPr>
        <p:spPr bwMode="auto">
          <a:xfrm>
            <a:off x="1620838" y="5348288"/>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48" name="Rectangle 11"/>
          <p:cNvSpPr>
            <a:spLocks noChangeArrowheads="1"/>
          </p:cNvSpPr>
          <p:nvPr/>
        </p:nvSpPr>
        <p:spPr bwMode="auto">
          <a:xfrm>
            <a:off x="1981200" y="5348288"/>
            <a:ext cx="360363"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49" name="Rectangle 12"/>
          <p:cNvSpPr>
            <a:spLocks noChangeArrowheads="1"/>
          </p:cNvSpPr>
          <p:nvPr/>
        </p:nvSpPr>
        <p:spPr bwMode="auto">
          <a:xfrm>
            <a:off x="2341563" y="5348288"/>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50" name="Rectangle 13"/>
          <p:cNvSpPr>
            <a:spLocks noChangeArrowheads="1"/>
          </p:cNvSpPr>
          <p:nvPr/>
        </p:nvSpPr>
        <p:spPr bwMode="auto">
          <a:xfrm>
            <a:off x="2701925" y="5348288"/>
            <a:ext cx="360363"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51" name="Rectangle 14"/>
          <p:cNvSpPr>
            <a:spLocks noChangeArrowheads="1"/>
          </p:cNvSpPr>
          <p:nvPr/>
        </p:nvSpPr>
        <p:spPr bwMode="auto">
          <a:xfrm>
            <a:off x="3062288" y="5348288"/>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52" name="Rectangle 15"/>
          <p:cNvSpPr>
            <a:spLocks noChangeArrowheads="1"/>
          </p:cNvSpPr>
          <p:nvPr/>
        </p:nvSpPr>
        <p:spPr bwMode="auto">
          <a:xfrm>
            <a:off x="3422650" y="5348288"/>
            <a:ext cx="360363"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53" name="Rectangle 16"/>
          <p:cNvSpPr>
            <a:spLocks noChangeArrowheads="1"/>
          </p:cNvSpPr>
          <p:nvPr/>
        </p:nvSpPr>
        <p:spPr bwMode="auto">
          <a:xfrm>
            <a:off x="3783013" y="5348288"/>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54" name="Rectangle 17"/>
          <p:cNvSpPr>
            <a:spLocks noChangeArrowheads="1"/>
          </p:cNvSpPr>
          <p:nvPr/>
        </p:nvSpPr>
        <p:spPr bwMode="auto">
          <a:xfrm>
            <a:off x="4143375" y="5348288"/>
            <a:ext cx="360363"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55" name="Rectangle 18"/>
          <p:cNvSpPr>
            <a:spLocks noChangeArrowheads="1"/>
          </p:cNvSpPr>
          <p:nvPr/>
        </p:nvSpPr>
        <p:spPr bwMode="auto">
          <a:xfrm>
            <a:off x="827088" y="6165850"/>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56" name="Rectangle 19"/>
          <p:cNvSpPr>
            <a:spLocks noChangeArrowheads="1"/>
          </p:cNvSpPr>
          <p:nvPr/>
        </p:nvSpPr>
        <p:spPr bwMode="auto">
          <a:xfrm>
            <a:off x="1116013" y="6092825"/>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57" name="Rectangle 20"/>
          <p:cNvSpPr>
            <a:spLocks noChangeArrowheads="1"/>
          </p:cNvSpPr>
          <p:nvPr/>
        </p:nvSpPr>
        <p:spPr bwMode="auto">
          <a:xfrm>
            <a:off x="1835150" y="6381750"/>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58" name="Rectangle 21"/>
          <p:cNvSpPr>
            <a:spLocks noChangeArrowheads="1"/>
          </p:cNvSpPr>
          <p:nvPr/>
        </p:nvSpPr>
        <p:spPr bwMode="auto">
          <a:xfrm>
            <a:off x="1403350" y="5949950"/>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59" name="Rectangle 22"/>
          <p:cNvSpPr>
            <a:spLocks noChangeArrowheads="1"/>
          </p:cNvSpPr>
          <p:nvPr/>
        </p:nvSpPr>
        <p:spPr bwMode="auto">
          <a:xfrm>
            <a:off x="2338388" y="6021388"/>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60" name="Rectangle 23"/>
          <p:cNvSpPr>
            <a:spLocks noChangeArrowheads="1"/>
          </p:cNvSpPr>
          <p:nvPr/>
        </p:nvSpPr>
        <p:spPr bwMode="auto">
          <a:xfrm>
            <a:off x="2627313" y="5948363"/>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61" name="Rectangle 24"/>
          <p:cNvSpPr>
            <a:spLocks noChangeArrowheads="1"/>
          </p:cNvSpPr>
          <p:nvPr/>
        </p:nvSpPr>
        <p:spPr bwMode="auto">
          <a:xfrm>
            <a:off x="2914650" y="5805488"/>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62" name="Rectangle 25"/>
          <p:cNvSpPr>
            <a:spLocks noChangeArrowheads="1"/>
          </p:cNvSpPr>
          <p:nvPr/>
        </p:nvSpPr>
        <p:spPr bwMode="auto">
          <a:xfrm>
            <a:off x="2555875" y="6454775"/>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63" name="Rectangle 26"/>
          <p:cNvSpPr>
            <a:spLocks noChangeArrowheads="1"/>
          </p:cNvSpPr>
          <p:nvPr/>
        </p:nvSpPr>
        <p:spPr bwMode="auto">
          <a:xfrm>
            <a:off x="2844800" y="6381750"/>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64" name="Rectangle 27"/>
          <p:cNvSpPr>
            <a:spLocks noChangeArrowheads="1"/>
          </p:cNvSpPr>
          <p:nvPr/>
        </p:nvSpPr>
        <p:spPr bwMode="auto">
          <a:xfrm>
            <a:off x="3132138" y="6238875"/>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65" name="Rectangle 28"/>
          <p:cNvSpPr>
            <a:spLocks noChangeArrowheads="1"/>
          </p:cNvSpPr>
          <p:nvPr/>
        </p:nvSpPr>
        <p:spPr bwMode="auto">
          <a:xfrm>
            <a:off x="107950" y="5132388"/>
            <a:ext cx="354013" cy="457200"/>
          </a:xfrm>
          <a:prstGeom prst="rect">
            <a:avLst/>
          </a:prstGeom>
          <a:noFill/>
          <a:ln w="9525">
            <a:noFill/>
            <a:miter lim="800000"/>
            <a:headEnd/>
            <a:tailEnd/>
          </a:ln>
        </p:spPr>
        <p:txBody>
          <a:bodyPr wrap="none">
            <a:spAutoFit/>
          </a:bodyPr>
          <a:lstStyle/>
          <a:p>
            <a:r>
              <a:rPr lang="en-US" altLang="ja-JP" b="1">
                <a:solidFill>
                  <a:schemeClr val="accent2"/>
                </a:solidFill>
              </a:rPr>
              <a:t>S</a:t>
            </a:r>
            <a:endParaRPr lang="ja-JP" altLang="en-US" b="1">
              <a:solidFill>
                <a:schemeClr val="accent2"/>
              </a:solidFill>
            </a:endParaRPr>
          </a:p>
        </p:txBody>
      </p:sp>
      <p:sp>
        <p:nvSpPr>
          <p:cNvPr id="262173" name="AutoShape 29"/>
          <p:cNvSpPr>
            <a:spLocks noChangeArrowheads="1"/>
          </p:cNvSpPr>
          <p:nvPr/>
        </p:nvSpPr>
        <p:spPr bwMode="auto">
          <a:xfrm>
            <a:off x="4572000" y="5949950"/>
            <a:ext cx="936625" cy="431800"/>
          </a:xfrm>
          <a:prstGeom prst="rightArrow">
            <a:avLst>
              <a:gd name="adj1" fmla="val 50000"/>
              <a:gd name="adj2" fmla="val 54228"/>
            </a:avLst>
          </a:prstGeom>
          <a:solidFill>
            <a:srgbClr val="FFCC99"/>
          </a:solidFill>
          <a:ln w="19050">
            <a:solidFill>
              <a:srgbClr val="993300"/>
            </a:solidFill>
            <a:miter lim="800000"/>
            <a:headEnd/>
            <a:tailEnd/>
          </a:ln>
        </p:spPr>
        <p:txBody>
          <a:bodyPr wrap="none" anchor="ctr"/>
          <a:lstStyle/>
          <a:p>
            <a:endParaRPr lang="ja-JP" altLang="en-US"/>
          </a:p>
        </p:txBody>
      </p:sp>
      <p:sp>
        <p:nvSpPr>
          <p:cNvPr id="35867" name="Rectangle 30"/>
          <p:cNvSpPr>
            <a:spLocks noChangeArrowheads="1"/>
          </p:cNvSpPr>
          <p:nvPr/>
        </p:nvSpPr>
        <p:spPr bwMode="auto">
          <a:xfrm>
            <a:off x="5938838" y="4652963"/>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68" name="Rectangle 31"/>
          <p:cNvSpPr>
            <a:spLocks noChangeArrowheads="1"/>
          </p:cNvSpPr>
          <p:nvPr/>
        </p:nvSpPr>
        <p:spPr bwMode="auto">
          <a:xfrm>
            <a:off x="5938838" y="4868863"/>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69" name="Rectangle 32"/>
          <p:cNvSpPr>
            <a:spLocks noChangeArrowheads="1"/>
          </p:cNvSpPr>
          <p:nvPr/>
        </p:nvSpPr>
        <p:spPr bwMode="auto">
          <a:xfrm>
            <a:off x="5938838" y="5084763"/>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70" name="Rectangle 33"/>
          <p:cNvSpPr>
            <a:spLocks noChangeArrowheads="1"/>
          </p:cNvSpPr>
          <p:nvPr/>
        </p:nvSpPr>
        <p:spPr bwMode="auto">
          <a:xfrm>
            <a:off x="5938838" y="5300663"/>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71" name="Rectangle 34"/>
          <p:cNvSpPr>
            <a:spLocks noChangeArrowheads="1"/>
          </p:cNvSpPr>
          <p:nvPr/>
        </p:nvSpPr>
        <p:spPr bwMode="auto">
          <a:xfrm>
            <a:off x="5938838" y="5516563"/>
            <a:ext cx="360362" cy="144462"/>
          </a:xfrm>
          <a:prstGeom prst="rect">
            <a:avLst/>
          </a:prstGeom>
          <a:solidFill>
            <a:srgbClr val="00FF00"/>
          </a:solidFill>
          <a:ln w="19050">
            <a:solidFill>
              <a:schemeClr val="tx1"/>
            </a:solidFill>
            <a:miter lim="800000"/>
            <a:headEnd/>
            <a:tailEnd/>
          </a:ln>
        </p:spPr>
        <p:txBody>
          <a:bodyPr wrap="none" anchor="ctr"/>
          <a:lstStyle/>
          <a:p>
            <a:endParaRPr lang="ja-JP" altLang="en-US"/>
          </a:p>
        </p:txBody>
      </p:sp>
      <p:sp>
        <p:nvSpPr>
          <p:cNvPr id="35872" name="Rectangle 35"/>
          <p:cNvSpPr>
            <a:spLocks noChangeArrowheads="1"/>
          </p:cNvSpPr>
          <p:nvPr/>
        </p:nvSpPr>
        <p:spPr bwMode="auto">
          <a:xfrm>
            <a:off x="5938838" y="5734050"/>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73" name="Rectangle 36"/>
          <p:cNvSpPr>
            <a:spLocks noChangeArrowheads="1"/>
          </p:cNvSpPr>
          <p:nvPr/>
        </p:nvSpPr>
        <p:spPr bwMode="auto">
          <a:xfrm>
            <a:off x="5938838" y="5949950"/>
            <a:ext cx="720725" cy="142875"/>
          </a:xfrm>
          <a:prstGeom prst="rect">
            <a:avLst/>
          </a:prstGeom>
          <a:solidFill>
            <a:srgbClr val="00FFFF"/>
          </a:solidFill>
          <a:ln w="19050">
            <a:solidFill>
              <a:schemeClr val="tx1"/>
            </a:solidFill>
            <a:miter lim="800000"/>
            <a:headEnd/>
            <a:tailEnd/>
          </a:ln>
        </p:spPr>
        <p:txBody>
          <a:bodyPr wrap="none" anchor="ctr"/>
          <a:lstStyle/>
          <a:p>
            <a:endParaRPr lang="ja-JP" altLang="en-US"/>
          </a:p>
        </p:txBody>
      </p:sp>
      <p:sp>
        <p:nvSpPr>
          <p:cNvPr id="35874" name="Text Box 37"/>
          <p:cNvSpPr txBox="1">
            <a:spLocks noChangeArrowheads="1"/>
          </p:cNvSpPr>
          <p:nvPr/>
        </p:nvSpPr>
        <p:spPr bwMode="auto">
          <a:xfrm rot="5400000">
            <a:off x="5991225" y="6184900"/>
            <a:ext cx="641350" cy="457200"/>
          </a:xfrm>
          <a:prstGeom prst="rect">
            <a:avLst/>
          </a:prstGeom>
          <a:noFill/>
          <a:ln w="9525">
            <a:noFill/>
            <a:miter lim="800000"/>
            <a:headEnd/>
            <a:tailEnd/>
          </a:ln>
        </p:spPr>
        <p:txBody>
          <a:bodyPr wrap="none">
            <a:spAutoFit/>
          </a:bodyPr>
          <a:lstStyle/>
          <a:p>
            <a:r>
              <a:rPr lang="ja-JP" alt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21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7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0" y="692150"/>
            <a:ext cx="9144000" cy="18002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mtClean="0">
                <a:solidFill>
                  <a:schemeClr val="bg1"/>
                </a:solidFill>
                <a:effectLst>
                  <a:outerShdw blurRad="38100" dist="38100" dir="2700000" algn="tl">
                    <a:srgbClr val="000000"/>
                  </a:outerShdw>
                </a:effectLst>
              </a:rPr>
              <a:t>類似検索</a:t>
            </a:r>
          </a:p>
        </p:txBody>
      </p:sp>
      <p:sp>
        <p:nvSpPr>
          <p:cNvPr id="256003" name="Rectangle 3"/>
          <p:cNvSpPr>
            <a:spLocks noGrp="1" noChangeArrowheads="1"/>
          </p:cNvSpPr>
          <p:nvPr>
            <p:ph type="body" idx="1"/>
          </p:nvPr>
        </p:nvSpPr>
        <p:spPr>
          <a:xfrm>
            <a:off x="831850" y="2843213"/>
            <a:ext cx="7772400" cy="3394075"/>
          </a:xfrm>
        </p:spPr>
        <p:txBody>
          <a:bodyPr/>
          <a:lstStyle/>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部分的な一致を利用</a:t>
            </a:r>
          </a:p>
          <a:p>
            <a:pPr eaLnBrk="1" hangingPunct="1">
              <a:buFontTx/>
              <a:buNone/>
              <a:defRPr/>
            </a:pPr>
            <a:endParaRPr lang="ja-JP" altLang="en-US" dirty="0" smtClean="0"/>
          </a:p>
          <a:p>
            <a:pPr eaLnBrk="1" hangingPunct="1">
              <a:buFontTx/>
              <a:buNone/>
              <a:defRPr/>
            </a:pPr>
            <a:endParaRPr lang="ja-JP" alt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類似検索</a:t>
            </a:r>
          </a:p>
        </p:txBody>
      </p:sp>
      <p:sp>
        <p:nvSpPr>
          <p:cNvPr id="254979" name="Rectangle 3"/>
          <p:cNvSpPr>
            <a:spLocks noGrp="1" noChangeArrowheads="1"/>
          </p:cNvSpPr>
          <p:nvPr>
            <p:ph type="body" idx="1"/>
          </p:nvPr>
        </p:nvSpPr>
        <p:spPr>
          <a:xfrm>
            <a:off x="323850" y="1196975"/>
            <a:ext cx="8496300"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文字列マッチング、キーワード検索の問題設定は、質問文字列を含む文書・場所を見つけること</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しかし実際には、完全な一致ではなくあいまいな一致を見つけたいときも多い</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chemeClr val="accent2"/>
                </a:solidFill>
              </a:rPr>
              <a:t>S = ABCDEFGHIJKL</a:t>
            </a: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chemeClr val="accent2"/>
                </a:solidFill>
              </a:rPr>
              <a:t>B</a:t>
            </a:r>
            <a:r>
              <a:rPr lang="en-US" altLang="ja-JP" sz="2400" b="1" dirty="0" smtClean="0">
                <a:solidFill>
                  <a:srgbClr val="FF0000"/>
                </a:solidFill>
              </a:rPr>
              <a:t>D</a:t>
            </a:r>
            <a:r>
              <a:rPr lang="en-US" altLang="ja-JP" sz="2400" b="1" dirty="0" smtClean="0">
                <a:solidFill>
                  <a:schemeClr val="accent2"/>
                </a:solidFill>
              </a:rPr>
              <a:t>DEF</a:t>
            </a:r>
            <a:r>
              <a:rPr lang="ja-JP" altLang="en-US" sz="2400" b="1" dirty="0" smtClean="0">
                <a:solidFill>
                  <a:schemeClr val="accent2"/>
                </a:solidFill>
              </a:rPr>
              <a:t>　　</a:t>
            </a:r>
            <a:r>
              <a:rPr lang="ja-JP" altLang="en-US" sz="2400" dirty="0" smtClean="0"/>
              <a:t>変化</a:t>
            </a:r>
            <a:endParaRPr lang="en-US" altLang="ja-JP" sz="2400" b="1" dirty="0" smtClean="0">
              <a:solidFill>
                <a:schemeClr val="accent2"/>
              </a:solidFill>
            </a:endParaRP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chemeClr val="accent2"/>
                </a:solidFill>
              </a:rPr>
              <a:t>BC</a:t>
            </a:r>
            <a:r>
              <a:rPr lang="en-US" altLang="ja-JP" sz="2400" b="1" dirty="0" smtClean="0">
                <a:solidFill>
                  <a:srgbClr val="FF0000"/>
                </a:solidFill>
              </a:rPr>
              <a:t>EFG</a:t>
            </a:r>
            <a:r>
              <a:rPr lang="ja-JP" altLang="en-US" sz="2400" b="1" dirty="0" smtClean="0">
                <a:solidFill>
                  <a:srgbClr val="FF0000"/>
                </a:solidFill>
              </a:rPr>
              <a:t>　　</a:t>
            </a:r>
            <a:r>
              <a:rPr lang="ja-JP" altLang="en-US" sz="2400" dirty="0" smtClean="0"/>
              <a:t>挿入・削除</a:t>
            </a:r>
            <a:endParaRPr lang="en-US" altLang="ja-JP" sz="2400" b="1" dirty="0" smtClean="0">
              <a:solidFill>
                <a:srgbClr val="FF0000"/>
              </a:solidFill>
            </a:endParaRP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rgbClr val="FF0000"/>
                </a:solidFill>
              </a:rPr>
              <a:t>DEF</a:t>
            </a:r>
            <a:r>
              <a:rPr lang="en-US" altLang="ja-JP" sz="2400" b="1" dirty="0" smtClean="0">
                <a:solidFill>
                  <a:schemeClr val="accent2"/>
                </a:solidFill>
              </a:rPr>
              <a:t>BC</a:t>
            </a:r>
            <a:r>
              <a:rPr lang="ja-JP" altLang="en-US" sz="2400" b="1" dirty="0" smtClean="0">
                <a:solidFill>
                  <a:schemeClr val="accent2"/>
                </a:solidFill>
              </a:rPr>
              <a:t>　　</a:t>
            </a:r>
            <a:r>
              <a:rPr lang="ja-JP" altLang="en-US" sz="2400" dirty="0" smtClean="0"/>
              <a:t>入れ替わり</a:t>
            </a:r>
            <a:endParaRPr lang="ja-JP" altLang="en-US" sz="2400" b="1" dirty="0" smtClean="0">
              <a:solidFill>
                <a:srgbClr val="FF0000"/>
              </a:solidFill>
            </a:endParaRPr>
          </a:p>
          <a:p>
            <a:pPr eaLnBrk="1" hangingPunct="1">
              <a:lnSpc>
                <a:spcPct val="90000"/>
              </a:lnSpc>
              <a:buFontTx/>
              <a:buNone/>
              <a:defRPr/>
            </a:pPr>
            <a:r>
              <a:rPr lang="en-US" altLang="ja-JP" sz="2400" b="1" dirty="0" smtClean="0">
                <a:solidFill>
                  <a:schemeClr val="accent2"/>
                </a:solidFill>
              </a:rPr>
              <a:t> </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このような、曖昧性を許容した文字列マッチング、キーワード検索の方法を考えてみよう</a:t>
            </a:r>
          </a:p>
          <a:p>
            <a:pPr eaLnBrk="1" hangingPunct="1">
              <a:lnSpc>
                <a:spcPct val="90000"/>
              </a:lnSpc>
              <a:buFontTx/>
              <a:buNone/>
              <a:defRPr/>
            </a:pPr>
            <a:endParaRPr lang="ja-JP" altLang="en-US"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素朴な方法</a:t>
            </a:r>
          </a:p>
        </p:txBody>
      </p:sp>
      <p:sp>
        <p:nvSpPr>
          <p:cNvPr id="257027" name="Rectangle 3"/>
          <p:cNvSpPr>
            <a:spLocks noGrp="1" noChangeArrowheads="1"/>
          </p:cNvSpPr>
          <p:nvPr>
            <p:ph type="body" idx="1"/>
          </p:nvPr>
        </p:nvSpPr>
        <p:spPr>
          <a:xfrm>
            <a:off x="323850" y="981075"/>
            <a:ext cx="8640763"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文字列マッチングの場合、素朴な方法が使える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en-US" altLang="ja-JP" sz="2400" b="1" dirty="0" smtClean="0">
                <a:solidFill>
                  <a:schemeClr val="accent2"/>
                </a:solidFill>
              </a:rPr>
              <a:t>S </a:t>
            </a:r>
            <a:r>
              <a:rPr lang="ja-JP" altLang="en-US" sz="2400" dirty="0" smtClean="0"/>
              <a:t>の各場所と </a:t>
            </a:r>
            <a:r>
              <a:rPr lang="en-US" altLang="ja-JP" sz="2400" b="1" dirty="0" smtClean="0">
                <a:solidFill>
                  <a:schemeClr val="accent2"/>
                </a:solidFill>
              </a:rPr>
              <a:t>P </a:t>
            </a:r>
            <a:r>
              <a:rPr lang="ja-JP" altLang="en-US" sz="2400" dirty="0" smtClean="0"/>
              <a:t>とのハミング距離、編集距離を計算する</a:t>
            </a:r>
          </a:p>
          <a:p>
            <a:pPr eaLnBrk="1" hangingPunct="1">
              <a:lnSpc>
                <a:spcPct val="90000"/>
              </a:lnSpc>
              <a:buFontTx/>
              <a:buNone/>
              <a:defRPr/>
            </a:pPr>
            <a:r>
              <a:rPr lang="ja-JP" altLang="en-US" sz="2400" dirty="0" smtClean="0"/>
              <a:t>（ハミング距離は、異なる場所を数える</a:t>
            </a:r>
            <a:r>
              <a:rPr lang="en-US" altLang="ja-JP" sz="2400" dirty="0" smtClean="0"/>
              <a:t>: </a:t>
            </a:r>
            <a:r>
              <a:rPr lang="en-US" altLang="ja-JP" sz="2400" b="1" dirty="0" smtClean="0">
                <a:solidFill>
                  <a:schemeClr val="accent2"/>
                </a:solidFill>
              </a:rPr>
              <a:t>O( |S||P| )</a:t>
            </a:r>
            <a:endParaRPr lang="ja-JP" altLang="en-US" sz="2400" dirty="0" smtClean="0"/>
          </a:p>
          <a:p>
            <a:pPr eaLnBrk="1" hangingPunct="1">
              <a:lnSpc>
                <a:spcPct val="90000"/>
              </a:lnSpc>
              <a:buFontTx/>
              <a:buNone/>
              <a:defRPr/>
            </a:pPr>
            <a:r>
              <a:rPr lang="ja-JP" altLang="en-US" sz="2400" dirty="0" smtClean="0"/>
              <a:t>　編集距離は、最短路問題に帰着して解く</a:t>
            </a:r>
            <a:r>
              <a:rPr lang="en-US" altLang="ja-JP" sz="2400" dirty="0" smtClean="0"/>
              <a:t>: </a:t>
            </a:r>
            <a:r>
              <a:rPr lang="en-US" altLang="ja-JP" sz="2400" b="1" dirty="0" smtClean="0">
                <a:solidFill>
                  <a:schemeClr val="accent2"/>
                </a:solidFill>
              </a:rPr>
              <a:t>O( |S||P|</a:t>
            </a:r>
            <a:r>
              <a:rPr lang="en-US" altLang="ja-JP" sz="2400" b="1" baseline="30000" dirty="0" smtClean="0">
                <a:solidFill>
                  <a:schemeClr val="accent2"/>
                </a:solidFill>
              </a:rPr>
              <a:t>2 </a:t>
            </a:r>
            <a:r>
              <a:rPr lang="en-US" altLang="ja-JP" sz="2400" b="1" dirty="0" smtClean="0">
                <a:solidFill>
                  <a:schemeClr val="accent2"/>
                </a:solidFill>
              </a:rPr>
              <a:t>) </a:t>
            </a:r>
            <a:r>
              <a:rPr lang="ja-JP" altLang="en-US" sz="2400" dirty="0" smtClean="0"/>
              <a:t>）</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ja-JP" altLang="en-US" sz="2400" dirty="0" smtClean="0"/>
              <a:t>入れ替わりは、</a:t>
            </a:r>
            <a:r>
              <a:rPr lang="en-US" altLang="ja-JP" sz="2400" b="1" dirty="0" smtClean="0">
                <a:solidFill>
                  <a:schemeClr val="accent2"/>
                </a:solidFill>
              </a:rPr>
              <a:t>P </a:t>
            </a:r>
            <a:r>
              <a:rPr lang="ja-JP" altLang="en-US" sz="2400" dirty="0" smtClean="0"/>
              <a:t>の入れ替わり方全部を試す </a:t>
            </a:r>
            <a:r>
              <a:rPr lang="en-US" altLang="ja-JP" sz="2400" b="1" dirty="0" smtClean="0">
                <a:solidFill>
                  <a:schemeClr val="accent2"/>
                </a:solidFill>
              </a:rPr>
              <a:t>O(|S||P|</a:t>
            </a:r>
            <a:r>
              <a:rPr lang="en-US" altLang="ja-JP" sz="2400" b="1" baseline="30000" dirty="0" smtClean="0">
                <a:solidFill>
                  <a:schemeClr val="accent2"/>
                </a:solidFill>
              </a:rPr>
              <a:t>2</a:t>
            </a:r>
            <a:r>
              <a:rPr lang="en-US" altLang="ja-JP" sz="2400" b="1" dirty="0" smtClean="0">
                <a:solidFill>
                  <a:schemeClr val="accent2"/>
                </a:solidFill>
              </a:rPr>
              <a:t>)</a:t>
            </a:r>
            <a:endParaRPr lang="ja-JP" altLang="en-US" sz="2400" dirty="0" smtClean="0"/>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厳密一致の文字列マッチングに比べると遅め</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厳密検索の場合は、変化してできうる文字列を全部質問する</a:t>
            </a:r>
          </a:p>
          <a:p>
            <a:pPr eaLnBrk="1" hangingPunct="1">
              <a:lnSpc>
                <a:spcPct val="90000"/>
              </a:lnSpc>
              <a:buFontTx/>
              <a:buNone/>
              <a:defRPr/>
            </a:pPr>
            <a:r>
              <a:rPr lang="ja-JP" altLang="en-US" sz="2400" dirty="0" smtClean="0"/>
              <a:t>　　（距離に応じて、</a:t>
            </a:r>
            <a:r>
              <a:rPr lang="en-US" altLang="ja-JP" sz="2400" dirty="0" smtClean="0"/>
              <a:t>P </a:t>
            </a:r>
            <a:r>
              <a:rPr lang="ja-JP" altLang="en-US" sz="2400" dirty="0" smtClean="0"/>
              <a:t>の</a:t>
            </a:r>
            <a:r>
              <a:rPr lang="en-US" altLang="ja-JP" sz="2400" dirty="0" smtClean="0"/>
              <a:t>2</a:t>
            </a:r>
            <a:r>
              <a:rPr lang="ja-JP" altLang="en-US" sz="2400" dirty="0" smtClean="0"/>
              <a:t>文字を変化させたものを全部試す、等）</a:t>
            </a:r>
          </a:p>
          <a:p>
            <a:pPr eaLnBrk="1" hangingPunct="1">
              <a:lnSpc>
                <a:spcPct val="90000"/>
              </a:lnSpc>
              <a:buFontTx/>
              <a:buNone/>
              <a:defRPr/>
            </a:pPr>
            <a:endParaRPr lang="en-US" altLang="ja-JP" sz="2400" b="1" dirty="0" smtClean="0">
              <a:solidFill>
                <a:schemeClr val="accent2"/>
              </a:solidFill>
            </a:endParaRP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chemeClr val="accent2"/>
                </a:solidFill>
              </a:rPr>
              <a:t>B</a:t>
            </a:r>
            <a:r>
              <a:rPr lang="en-US" altLang="ja-JP" sz="2400" b="1" dirty="0" smtClean="0">
                <a:solidFill>
                  <a:srgbClr val="FF0000"/>
                </a:solidFill>
              </a:rPr>
              <a:t>D</a:t>
            </a:r>
            <a:r>
              <a:rPr lang="en-US" altLang="ja-JP" sz="2400" b="1" dirty="0" smtClean="0">
                <a:solidFill>
                  <a:schemeClr val="accent2"/>
                </a:solidFill>
              </a:rPr>
              <a:t>DEF</a:t>
            </a:r>
            <a:r>
              <a:rPr lang="ja-JP" altLang="en-US" sz="2400" b="1" dirty="0" smtClean="0">
                <a:solidFill>
                  <a:schemeClr val="accent2"/>
                </a:solidFill>
              </a:rPr>
              <a:t>　　</a:t>
            </a:r>
            <a:r>
              <a:rPr lang="ja-JP" altLang="en-US" sz="2400" dirty="0" smtClean="0"/>
              <a:t>変化（ハミング距離）</a:t>
            </a:r>
            <a:endParaRPr lang="en-US" altLang="ja-JP" sz="2400" b="1" dirty="0" smtClean="0">
              <a:solidFill>
                <a:schemeClr val="accent2"/>
              </a:solidFill>
            </a:endParaRP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chemeClr val="accent2"/>
                </a:solidFill>
              </a:rPr>
              <a:t>BC</a:t>
            </a:r>
            <a:r>
              <a:rPr lang="en-US" altLang="ja-JP" sz="2400" b="1" dirty="0" smtClean="0">
                <a:solidFill>
                  <a:srgbClr val="FF0000"/>
                </a:solidFill>
              </a:rPr>
              <a:t>EFG</a:t>
            </a:r>
            <a:r>
              <a:rPr lang="ja-JP" altLang="en-US" sz="2400" b="1" dirty="0" smtClean="0">
                <a:solidFill>
                  <a:srgbClr val="FF0000"/>
                </a:solidFill>
              </a:rPr>
              <a:t>　　</a:t>
            </a:r>
            <a:r>
              <a:rPr lang="ja-JP" altLang="en-US" sz="2400" dirty="0" smtClean="0"/>
              <a:t>挿入・削除（編集距離）</a:t>
            </a:r>
            <a:endParaRPr lang="en-US" altLang="ja-JP" sz="2400" b="1" dirty="0" smtClean="0">
              <a:solidFill>
                <a:srgbClr val="FF0000"/>
              </a:solidFill>
            </a:endParaRP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rgbClr val="FF0000"/>
                </a:solidFill>
              </a:rPr>
              <a:t>DEF</a:t>
            </a:r>
            <a:r>
              <a:rPr lang="en-US" altLang="ja-JP" sz="2400" b="1" dirty="0" smtClean="0">
                <a:solidFill>
                  <a:schemeClr val="accent2"/>
                </a:solidFill>
              </a:rPr>
              <a:t>BC</a:t>
            </a:r>
            <a:r>
              <a:rPr lang="ja-JP" altLang="en-US" sz="2400" b="1" dirty="0" smtClean="0">
                <a:solidFill>
                  <a:schemeClr val="accent2"/>
                </a:solidFill>
              </a:rPr>
              <a:t>　　</a:t>
            </a:r>
            <a:r>
              <a:rPr lang="ja-JP" altLang="en-US" sz="2400" dirty="0" smtClean="0"/>
              <a:t>入れ替わり</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あいまいキーワード検索</a:t>
            </a:r>
          </a:p>
        </p:txBody>
      </p:sp>
      <p:sp>
        <p:nvSpPr>
          <p:cNvPr id="258051" name="Rectangle 3"/>
          <p:cNvSpPr>
            <a:spLocks noGrp="1" noChangeArrowheads="1"/>
          </p:cNvSpPr>
          <p:nvPr>
            <p:ph type="body" idx="1"/>
          </p:nvPr>
        </p:nvSpPr>
        <p:spPr>
          <a:xfrm>
            <a:off x="323850" y="981075"/>
            <a:ext cx="8640763"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あいまいキーワード検索で、変化してできうる文字列全部を試す方法を使うと、曖昧さが大きくなると質問の数が巨大になる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ハミング距離 </a:t>
            </a:r>
            <a:r>
              <a:rPr lang="en-US" altLang="ja-JP" sz="2400" b="1" dirty="0" smtClean="0">
                <a:solidFill>
                  <a:schemeClr val="accent2"/>
                </a:solidFill>
              </a:rPr>
              <a:t>k</a:t>
            </a:r>
            <a:r>
              <a:rPr lang="en-US" altLang="ja-JP" sz="2400" dirty="0" smtClean="0"/>
              <a:t> </a:t>
            </a:r>
            <a:r>
              <a:rPr lang="ja-JP" altLang="en-US" sz="2400" dirty="0" smtClean="0"/>
              <a:t>の場合、</a:t>
            </a:r>
            <a:r>
              <a:rPr lang="en-US" altLang="ja-JP" sz="2400" b="1" dirty="0" smtClean="0">
                <a:solidFill>
                  <a:schemeClr val="accent2"/>
                </a:solidFill>
              </a:rPr>
              <a:t>(|Σ||P|)</a:t>
            </a:r>
            <a:r>
              <a:rPr lang="en-US" altLang="ja-JP" sz="2400" b="1" baseline="30000" dirty="0" smtClean="0">
                <a:solidFill>
                  <a:schemeClr val="accent2"/>
                </a:solidFill>
              </a:rPr>
              <a:t>k</a:t>
            </a:r>
            <a:r>
              <a:rPr lang="en-US" altLang="ja-JP" sz="2400" dirty="0" smtClean="0"/>
              <a:t>  </a:t>
            </a:r>
            <a:r>
              <a:rPr lang="ja-JP" altLang="en-US" sz="2400" dirty="0" smtClean="0"/>
              <a:t>個程度</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あいまい文字列マッチングに比べて、ロスが非常に大きいので、もう少しマシな方法を考えよう</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あいまいなマッチングにしても、何か特徴を使わないと</a:t>
            </a:r>
          </a:p>
          <a:p>
            <a:pPr eaLnBrk="1" hangingPunct="1">
              <a:lnSpc>
                <a:spcPct val="90000"/>
              </a:lnSpc>
              <a:buFontTx/>
              <a:buNone/>
              <a:defRPr/>
            </a:pPr>
            <a:r>
              <a:rPr lang="ja-JP" altLang="en-US" sz="2400" dirty="0" smtClean="0"/>
              <a:t>　</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質問文字列はある程度短く、ある程度長い</a:t>
            </a:r>
          </a:p>
          <a:p>
            <a:pPr eaLnBrk="1" hangingPunct="1">
              <a:lnSpc>
                <a:spcPct val="90000"/>
              </a:lnSpc>
              <a:buFontTx/>
              <a:buNone/>
              <a:defRPr/>
            </a:pPr>
            <a:r>
              <a:rPr lang="ja-JP" altLang="en-US" sz="2400" dirty="0" smtClean="0"/>
              <a:t>　</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エラーの比率はそれほど高くない？</a:t>
            </a:r>
          </a:p>
          <a:p>
            <a:pPr eaLnBrk="1" hangingPunct="1">
              <a:lnSpc>
                <a:spcPct val="90000"/>
              </a:lnSpc>
              <a:buFontTx/>
              <a:buNone/>
              <a:defRPr/>
            </a:pPr>
            <a:endParaRPr lang="en-US" altLang="ja-JP" sz="2400" b="1" dirty="0" smtClean="0">
              <a:solidFill>
                <a:schemeClr val="accent2"/>
              </a:solidFill>
            </a:endParaRP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chemeClr val="accent2"/>
                </a:solidFill>
              </a:rPr>
              <a:t>B</a:t>
            </a:r>
            <a:r>
              <a:rPr lang="en-US" altLang="ja-JP" sz="2400" b="1" dirty="0" smtClean="0">
                <a:solidFill>
                  <a:srgbClr val="FF0000"/>
                </a:solidFill>
              </a:rPr>
              <a:t>D</a:t>
            </a:r>
            <a:r>
              <a:rPr lang="en-US" altLang="ja-JP" sz="2400" b="1" dirty="0" smtClean="0">
                <a:solidFill>
                  <a:schemeClr val="accent2"/>
                </a:solidFill>
              </a:rPr>
              <a:t>DEF</a:t>
            </a:r>
            <a:r>
              <a:rPr lang="ja-JP" altLang="en-US" sz="2400" b="1" dirty="0" smtClean="0">
                <a:solidFill>
                  <a:schemeClr val="accent2"/>
                </a:solidFill>
              </a:rPr>
              <a:t>　　</a:t>
            </a:r>
            <a:r>
              <a:rPr lang="ja-JP" altLang="en-US" sz="2400" dirty="0" smtClean="0"/>
              <a:t>変化（ハミング距離）</a:t>
            </a:r>
            <a:endParaRPr lang="en-US" altLang="ja-JP" sz="2400" b="1" dirty="0" smtClean="0">
              <a:solidFill>
                <a:schemeClr val="accent2"/>
              </a:solidFill>
            </a:endParaRP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chemeClr val="accent2"/>
                </a:solidFill>
              </a:rPr>
              <a:t>BC</a:t>
            </a:r>
            <a:r>
              <a:rPr lang="en-US" altLang="ja-JP" sz="2400" b="1" dirty="0" smtClean="0">
                <a:solidFill>
                  <a:srgbClr val="FF0000"/>
                </a:solidFill>
              </a:rPr>
              <a:t>EFG</a:t>
            </a:r>
            <a:r>
              <a:rPr lang="ja-JP" altLang="en-US" sz="2400" b="1" dirty="0" smtClean="0">
                <a:solidFill>
                  <a:srgbClr val="FF0000"/>
                </a:solidFill>
              </a:rPr>
              <a:t>　　</a:t>
            </a:r>
            <a:r>
              <a:rPr lang="ja-JP" altLang="en-US" sz="2400" dirty="0" smtClean="0"/>
              <a:t>挿入・削除（編集距離）</a:t>
            </a:r>
            <a:endParaRPr lang="en-US" altLang="ja-JP" sz="2400" b="1" dirty="0" smtClean="0">
              <a:solidFill>
                <a:srgbClr val="FF0000"/>
              </a:solidFill>
            </a:endParaRPr>
          </a:p>
          <a:p>
            <a:pPr eaLnBrk="1" hangingPunct="1">
              <a:lnSpc>
                <a:spcPct val="90000"/>
              </a:lnSpc>
              <a:buFontTx/>
              <a:buNone/>
              <a:defRPr/>
            </a:pPr>
            <a:r>
              <a:rPr lang="en-US" altLang="ja-JP" sz="2400" b="1" dirty="0" smtClean="0">
                <a:solidFill>
                  <a:schemeClr val="accent2"/>
                </a:solidFill>
              </a:rPr>
              <a:t>P = </a:t>
            </a:r>
            <a:r>
              <a:rPr lang="ja-JP" altLang="en-US" sz="2400" b="1" dirty="0" smtClean="0">
                <a:solidFill>
                  <a:schemeClr val="accent2"/>
                </a:solidFill>
              </a:rPr>
              <a:t>　</a:t>
            </a:r>
            <a:r>
              <a:rPr lang="en-US" altLang="ja-JP" sz="2400" b="1" dirty="0" smtClean="0">
                <a:solidFill>
                  <a:srgbClr val="FF0000"/>
                </a:solidFill>
              </a:rPr>
              <a:t>DEF</a:t>
            </a:r>
            <a:r>
              <a:rPr lang="en-US" altLang="ja-JP" sz="2400" b="1" dirty="0" smtClean="0">
                <a:solidFill>
                  <a:schemeClr val="accent2"/>
                </a:solidFill>
              </a:rPr>
              <a:t>BC</a:t>
            </a:r>
            <a:r>
              <a:rPr lang="ja-JP" altLang="en-US" sz="2400" b="1" dirty="0" smtClean="0">
                <a:solidFill>
                  <a:schemeClr val="accent2"/>
                </a:solidFill>
              </a:rPr>
              <a:t>　　</a:t>
            </a:r>
            <a:r>
              <a:rPr lang="ja-JP" altLang="en-US" sz="2400" dirty="0" smtClean="0"/>
              <a:t>入れ替わり</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あいまいキーワード検索</a:t>
            </a:r>
          </a:p>
        </p:txBody>
      </p:sp>
      <p:sp>
        <p:nvSpPr>
          <p:cNvPr id="259075" name="Rectangle 3"/>
          <p:cNvSpPr>
            <a:spLocks noGrp="1" noChangeArrowheads="1"/>
          </p:cNvSpPr>
          <p:nvPr>
            <p:ph type="body" idx="1"/>
          </p:nvPr>
        </p:nvSpPr>
        <p:spPr>
          <a:xfrm>
            <a:off x="323850" y="981075"/>
            <a:ext cx="8640763" cy="21605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「エラーの比率はそれほど高くない」という観察を使う</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異なりや挿入削除の個数制限が </a:t>
            </a:r>
            <a:r>
              <a:rPr lang="en-US" altLang="ja-JP" sz="2400" b="1" dirty="0" smtClean="0">
                <a:solidFill>
                  <a:schemeClr val="accent2"/>
                </a:solidFill>
              </a:rPr>
              <a:t>k</a:t>
            </a:r>
            <a:r>
              <a:rPr lang="en-US" altLang="ja-JP" sz="2400" dirty="0" smtClean="0"/>
              <a:t> </a:t>
            </a:r>
            <a:r>
              <a:rPr lang="ja-JP" altLang="en-US" sz="2400" dirty="0" smtClean="0"/>
              <a:t>であるとき、質問文字列を </a:t>
            </a:r>
            <a:r>
              <a:rPr lang="en-US" altLang="ja-JP" sz="2400" b="1" dirty="0" smtClean="0">
                <a:solidFill>
                  <a:schemeClr val="accent2"/>
                </a:solidFill>
              </a:rPr>
              <a:t>k+1</a:t>
            </a:r>
            <a:r>
              <a:rPr lang="en-US" altLang="ja-JP" sz="2400" dirty="0" smtClean="0"/>
              <a:t> </a:t>
            </a:r>
            <a:r>
              <a:rPr lang="ja-JP" altLang="en-US" sz="2400" dirty="0" smtClean="0"/>
              <a:t>個に分割</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２つの文字列の距離が </a:t>
            </a:r>
            <a:r>
              <a:rPr lang="en-US" altLang="ja-JP" sz="2400" b="1" dirty="0" smtClean="0">
                <a:solidFill>
                  <a:schemeClr val="accent2"/>
                </a:solidFill>
              </a:rPr>
              <a:t>k</a:t>
            </a:r>
            <a:r>
              <a:rPr lang="en-US" altLang="ja-JP" sz="2400" dirty="0" smtClean="0"/>
              <a:t> </a:t>
            </a:r>
            <a:r>
              <a:rPr lang="ja-JP" altLang="en-US" sz="2400" dirty="0" smtClean="0"/>
              <a:t>以下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en-US" altLang="ja-JP" sz="2400" b="1" dirty="0" smtClean="0">
                <a:solidFill>
                  <a:schemeClr val="accent2"/>
                </a:solidFill>
              </a:rPr>
              <a:t>k+1</a:t>
            </a:r>
            <a:r>
              <a:rPr lang="en-US" altLang="ja-JP" sz="2400" dirty="0" smtClean="0"/>
              <a:t> </a:t>
            </a:r>
            <a:r>
              <a:rPr lang="ja-JP" altLang="en-US" sz="2400" dirty="0" smtClean="0"/>
              <a:t>個の分割のうち、少なくとも１つは完全一致</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これを使おう</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１．</a:t>
            </a:r>
            <a:r>
              <a:rPr lang="ja-JP" altLang="en-US" sz="2400" dirty="0" smtClean="0"/>
              <a:t>質問文字列を</a:t>
            </a:r>
            <a:r>
              <a:rPr lang="ja-JP" altLang="en-US" sz="2400" dirty="0" smtClean="0">
                <a:solidFill>
                  <a:srgbClr val="FF0000"/>
                </a:solidFill>
              </a:rPr>
              <a:t> </a:t>
            </a:r>
            <a:r>
              <a:rPr lang="en-US" altLang="ja-JP" sz="2400" b="1" dirty="0" smtClean="0">
                <a:solidFill>
                  <a:schemeClr val="accent2"/>
                </a:solidFill>
              </a:rPr>
              <a:t>k+1</a:t>
            </a:r>
            <a:r>
              <a:rPr lang="en-US" altLang="ja-JP" sz="2400" dirty="0" smtClean="0"/>
              <a:t> </a:t>
            </a:r>
            <a:r>
              <a:rPr lang="ja-JP" altLang="en-US" sz="2400" dirty="0" smtClean="0"/>
              <a:t>個に分割</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２．</a:t>
            </a:r>
            <a:r>
              <a:rPr lang="ja-JP" altLang="en-US" sz="2400" dirty="0" smtClean="0"/>
              <a:t>各分割に対し、データ文字列の中で完全一致の場所を検索</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３．</a:t>
            </a:r>
            <a:r>
              <a:rPr lang="ja-JP" altLang="en-US" sz="2400" dirty="0" smtClean="0"/>
              <a:t>一致する場所それぞれに対して、距離が </a:t>
            </a:r>
            <a:r>
              <a:rPr lang="en-US" altLang="ja-JP" sz="2400" b="1" dirty="0" smtClean="0">
                <a:solidFill>
                  <a:schemeClr val="accent2"/>
                </a:solidFill>
              </a:rPr>
              <a:t>k </a:t>
            </a:r>
            <a:r>
              <a:rPr lang="ja-JP" altLang="en-US" sz="2400" dirty="0" smtClean="0"/>
              <a:t>以内であるかどうかを計算</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ゲノム配列では、このような検索が使われている</a:t>
            </a:r>
          </a:p>
          <a:p>
            <a:pPr eaLnBrk="1" hangingPunct="1">
              <a:lnSpc>
                <a:spcPct val="90000"/>
              </a:lnSpc>
              <a:buFontTx/>
              <a:buNone/>
              <a:defRPr/>
            </a:pPr>
            <a:endParaRPr lang="ja-JP" alt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文字列マッチング</a:t>
            </a:r>
          </a:p>
        </p:txBody>
      </p:sp>
      <p:sp>
        <p:nvSpPr>
          <p:cNvPr id="219139" name="Rectangle 3"/>
          <p:cNvSpPr>
            <a:spLocks noGrp="1" noChangeArrowheads="1"/>
          </p:cNvSpPr>
          <p:nvPr>
            <p:ph type="body" idx="1"/>
          </p:nvPr>
        </p:nvSpPr>
        <p:spPr>
          <a:xfrm>
            <a:off x="539750" y="1052513"/>
            <a:ext cx="8139113" cy="518477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文字列 </a:t>
            </a:r>
            <a:r>
              <a:rPr lang="en-US" altLang="ja-JP" sz="2400" b="1" dirty="0" smtClean="0">
                <a:solidFill>
                  <a:schemeClr val="accent2"/>
                </a:solidFill>
              </a:rPr>
              <a:t>S</a:t>
            </a:r>
            <a:r>
              <a:rPr lang="en-US" altLang="ja-JP" sz="2400" dirty="0" smtClean="0"/>
              <a:t> </a:t>
            </a:r>
            <a:r>
              <a:rPr lang="ja-JP" altLang="en-US" sz="2400" dirty="0" smtClean="0"/>
              <a:t>の </a:t>
            </a:r>
            <a:r>
              <a:rPr lang="en-US" altLang="ja-JP" sz="2400" b="1" dirty="0" err="1" smtClean="0">
                <a:solidFill>
                  <a:schemeClr val="accent2"/>
                </a:solidFill>
              </a:rPr>
              <a:t>i</a:t>
            </a:r>
            <a:r>
              <a:rPr lang="en-US" altLang="ja-JP" sz="2400" dirty="0" smtClean="0"/>
              <a:t> </a:t>
            </a:r>
            <a:r>
              <a:rPr lang="ja-JP" altLang="en-US" sz="2400" dirty="0" smtClean="0"/>
              <a:t>番目の文字を  </a:t>
            </a:r>
            <a:r>
              <a:rPr lang="en-US" altLang="ja-JP" sz="2400" b="1" dirty="0" smtClean="0">
                <a:solidFill>
                  <a:schemeClr val="accent2"/>
                </a:solidFill>
              </a:rPr>
              <a:t>S[</a:t>
            </a:r>
            <a:r>
              <a:rPr lang="en-US" altLang="ja-JP" sz="2400" b="1" dirty="0" err="1" smtClean="0">
                <a:solidFill>
                  <a:schemeClr val="accent2"/>
                </a:solidFill>
              </a:rPr>
              <a:t>i</a:t>
            </a:r>
            <a:r>
              <a:rPr lang="en-US" altLang="ja-JP" sz="2400" b="1" dirty="0" smtClean="0">
                <a:solidFill>
                  <a:schemeClr val="accent2"/>
                </a:solidFill>
              </a:rPr>
              <a:t>]</a:t>
            </a:r>
            <a:r>
              <a:rPr lang="ja-JP" altLang="en-US" sz="2400" dirty="0" err="1" smtClean="0"/>
              <a:t>、</a:t>
            </a:r>
            <a:r>
              <a:rPr lang="ja-JP" altLang="en-US" sz="2400" dirty="0" smtClean="0"/>
              <a:t> </a:t>
            </a:r>
            <a:r>
              <a:rPr lang="en-US" altLang="ja-JP" sz="2400" b="1" dirty="0" err="1" smtClean="0">
                <a:solidFill>
                  <a:schemeClr val="accent2"/>
                </a:solidFill>
              </a:rPr>
              <a:t>i</a:t>
            </a:r>
            <a:r>
              <a:rPr lang="en-US" altLang="ja-JP" sz="2400" dirty="0" smtClean="0"/>
              <a:t> </a:t>
            </a:r>
            <a:r>
              <a:rPr lang="ja-JP" altLang="en-US" sz="2400" dirty="0" smtClean="0"/>
              <a:t>番目から </a:t>
            </a:r>
            <a:r>
              <a:rPr lang="en-US" altLang="ja-JP" sz="2400" b="1" dirty="0" smtClean="0">
                <a:solidFill>
                  <a:schemeClr val="accent2"/>
                </a:solidFill>
              </a:rPr>
              <a:t>j</a:t>
            </a:r>
            <a:r>
              <a:rPr lang="en-US" altLang="ja-JP" sz="2400" dirty="0" smtClean="0"/>
              <a:t> </a:t>
            </a:r>
            <a:r>
              <a:rPr lang="ja-JP" altLang="en-US" sz="2400" dirty="0" smtClean="0"/>
              <a:t>番目の文字からなる文字列を  </a:t>
            </a:r>
            <a:r>
              <a:rPr lang="en-US" altLang="ja-JP" sz="2400" b="1" dirty="0" smtClean="0">
                <a:solidFill>
                  <a:schemeClr val="accent2"/>
                </a:solidFill>
              </a:rPr>
              <a:t>S[</a:t>
            </a:r>
            <a:r>
              <a:rPr lang="en-US" altLang="ja-JP" sz="2400" b="1" dirty="0" err="1" smtClean="0">
                <a:solidFill>
                  <a:schemeClr val="accent2"/>
                </a:solidFill>
              </a:rPr>
              <a:t>i</a:t>
            </a:r>
            <a:r>
              <a:rPr lang="en-US" altLang="ja-JP" sz="2400" b="1" dirty="0" smtClean="0">
                <a:solidFill>
                  <a:schemeClr val="accent2"/>
                </a:solidFill>
              </a:rPr>
              <a:t>..j]</a:t>
            </a:r>
            <a:r>
              <a:rPr lang="en-US" altLang="ja-JP" sz="2400" dirty="0" smtClean="0"/>
              <a:t> </a:t>
            </a:r>
            <a:r>
              <a:rPr lang="ja-JP" altLang="en-US" sz="2400" dirty="0" smtClean="0"/>
              <a:t>と表記する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文字列 </a:t>
            </a:r>
            <a:r>
              <a:rPr lang="en-US" altLang="ja-JP" sz="2400" b="1" dirty="0" smtClean="0">
                <a:solidFill>
                  <a:schemeClr val="accent2"/>
                </a:solidFill>
              </a:rPr>
              <a:t>S</a:t>
            </a:r>
            <a:r>
              <a:rPr lang="en-US" altLang="ja-JP" sz="2400" dirty="0" smtClean="0"/>
              <a:t> </a:t>
            </a:r>
            <a:r>
              <a:rPr lang="ja-JP" altLang="en-US" sz="2400" dirty="0" smtClean="0"/>
              <a:t>の長さを </a:t>
            </a:r>
            <a:r>
              <a:rPr lang="en-US" altLang="ja-JP" sz="2400" b="1" dirty="0" smtClean="0">
                <a:solidFill>
                  <a:schemeClr val="accent2"/>
                </a:solidFill>
              </a:rPr>
              <a:t>|S|</a:t>
            </a:r>
            <a:r>
              <a:rPr lang="en-US" altLang="ja-JP" sz="2400" dirty="0" smtClean="0"/>
              <a:t> </a:t>
            </a:r>
            <a:r>
              <a:rPr lang="ja-JP" altLang="en-US" sz="2400" dirty="0" smtClean="0"/>
              <a:t>と書く</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文字列 </a:t>
            </a:r>
            <a:r>
              <a:rPr lang="en-US" altLang="ja-JP" sz="2400" b="1" dirty="0" smtClean="0">
                <a:solidFill>
                  <a:schemeClr val="accent2"/>
                </a:solidFill>
              </a:rPr>
              <a:t>S'</a:t>
            </a:r>
            <a:r>
              <a:rPr lang="en-US" altLang="ja-JP" sz="2400" dirty="0" smtClean="0"/>
              <a:t> </a:t>
            </a:r>
            <a:r>
              <a:rPr lang="ja-JP" altLang="en-US" sz="2400" dirty="0" smtClean="0"/>
              <a:t>が、ある </a:t>
            </a:r>
            <a:r>
              <a:rPr lang="en-US" altLang="ja-JP" sz="2400" b="1" dirty="0" err="1" smtClean="0">
                <a:solidFill>
                  <a:schemeClr val="accent2"/>
                </a:solidFill>
              </a:rPr>
              <a:t>i</a:t>
            </a:r>
            <a:r>
              <a:rPr lang="en-US" altLang="ja-JP" sz="2400" dirty="0" smtClean="0"/>
              <a:t> </a:t>
            </a:r>
            <a:r>
              <a:rPr lang="ja-JP" altLang="en-US" sz="2400" dirty="0" smtClean="0"/>
              <a:t>と </a:t>
            </a:r>
            <a:r>
              <a:rPr lang="en-US" altLang="ja-JP" sz="2400" b="1" dirty="0" smtClean="0">
                <a:solidFill>
                  <a:schemeClr val="accent2"/>
                </a:solidFill>
              </a:rPr>
              <a:t>j</a:t>
            </a:r>
            <a:r>
              <a:rPr lang="en-US" altLang="ja-JP" sz="2400" dirty="0" smtClean="0"/>
              <a:t> </a:t>
            </a:r>
            <a:r>
              <a:rPr lang="ja-JP" altLang="en-US" sz="2400" dirty="0" smtClean="0"/>
              <a:t>に対して  </a:t>
            </a:r>
            <a:r>
              <a:rPr lang="en-US" altLang="ja-JP" sz="2400" b="1" dirty="0" smtClean="0">
                <a:solidFill>
                  <a:schemeClr val="accent2"/>
                </a:solidFill>
              </a:rPr>
              <a:t>S' =</a:t>
            </a:r>
            <a:r>
              <a:rPr lang="en-US" altLang="ja-JP" sz="2400" dirty="0" smtClean="0"/>
              <a:t> </a:t>
            </a:r>
            <a:r>
              <a:rPr lang="en-US" altLang="ja-JP" sz="2400" b="1" dirty="0" smtClean="0">
                <a:solidFill>
                  <a:schemeClr val="accent2"/>
                </a:solidFill>
              </a:rPr>
              <a:t>S[</a:t>
            </a:r>
            <a:r>
              <a:rPr lang="en-US" altLang="ja-JP" sz="2400" b="1" dirty="0" err="1" smtClean="0">
                <a:solidFill>
                  <a:schemeClr val="accent2"/>
                </a:solidFill>
              </a:rPr>
              <a:t>i</a:t>
            </a:r>
            <a:r>
              <a:rPr lang="en-US" altLang="ja-JP" sz="2400" b="1" dirty="0" smtClean="0">
                <a:solidFill>
                  <a:schemeClr val="accent2"/>
                </a:solidFill>
              </a:rPr>
              <a:t>..j]</a:t>
            </a:r>
            <a:r>
              <a:rPr lang="en-US" altLang="ja-JP" sz="2400" dirty="0" smtClean="0"/>
              <a:t> </a:t>
            </a:r>
            <a:r>
              <a:rPr lang="ja-JP" altLang="en-US" sz="2400" dirty="0" smtClean="0"/>
              <a:t>となっているとき、</a:t>
            </a:r>
            <a:r>
              <a:rPr lang="en-US" altLang="ja-JP" sz="2400" b="1" dirty="0" smtClean="0">
                <a:solidFill>
                  <a:schemeClr val="accent2"/>
                </a:solidFill>
              </a:rPr>
              <a:t>S' </a:t>
            </a:r>
            <a:r>
              <a:rPr lang="ja-JP" altLang="en-US" sz="2400" dirty="0" smtClean="0"/>
              <a:t>は  </a:t>
            </a:r>
            <a:r>
              <a:rPr lang="en-US" altLang="ja-JP" sz="2400" b="1" dirty="0" smtClean="0">
                <a:solidFill>
                  <a:schemeClr val="accent2"/>
                </a:solidFill>
              </a:rPr>
              <a:t>S </a:t>
            </a:r>
            <a:r>
              <a:rPr lang="ja-JP" altLang="en-US" sz="2400" dirty="0" smtClean="0"/>
              <a:t>の</a:t>
            </a:r>
            <a:r>
              <a:rPr lang="ja-JP" altLang="en-US" sz="2400" b="1" i="1" dirty="0" smtClean="0"/>
              <a:t>部分文字列</a:t>
            </a:r>
            <a:r>
              <a:rPr lang="ja-JP" altLang="en-US" sz="2400" dirty="0" smtClean="0"/>
              <a:t>であるという。また、 </a:t>
            </a:r>
            <a:r>
              <a:rPr lang="en-US" altLang="ja-JP" sz="2400" b="1" dirty="0" smtClean="0">
                <a:solidFill>
                  <a:schemeClr val="accent2"/>
                </a:solidFill>
              </a:rPr>
              <a:t>S </a:t>
            </a:r>
            <a:r>
              <a:rPr lang="ja-JP" altLang="en-US" sz="2400" dirty="0" smtClean="0"/>
              <a:t>の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の文字目は </a:t>
            </a:r>
            <a:r>
              <a:rPr lang="en-US" altLang="ja-JP" sz="2400" b="1" dirty="0" smtClean="0">
                <a:solidFill>
                  <a:schemeClr val="accent2"/>
                </a:solidFill>
              </a:rPr>
              <a:t>S' </a:t>
            </a:r>
            <a:r>
              <a:rPr lang="ja-JP" altLang="en-US" sz="2400" dirty="0" smtClean="0"/>
              <a:t>とマッチするという </a:t>
            </a:r>
            <a:endParaRPr lang="en-US" altLang="ja-JP" sz="2400" b="1" dirty="0" smtClean="0">
              <a:solidFill>
                <a:srgbClr val="FF0000"/>
              </a:solidFill>
              <a:effectLst>
                <a:outerShdw blurRad="38100" dist="38100" dir="2700000" algn="tl">
                  <a:srgbClr val="C0C0C0"/>
                </a:outerShdw>
              </a:effectLst>
            </a:endParaRP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文字列マッチングとは、文字列 </a:t>
            </a:r>
            <a:r>
              <a:rPr lang="en-US" altLang="ja-JP" sz="2400" b="1" dirty="0" smtClean="0">
                <a:solidFill>
                  <a:schemeClr val="accent2"/>
                </a:solidFill>
              </a:rPr>
              <a:t>S</a:t>
            </a:r>
            <a:r>
              <a:rPr lang="en-US" altLang="ja-JP" sz="2400" dirty="0" smtClean="0"/>
              <a:t> </a:t>
            </a:r>
            <a:r>
              <a:rPr lang="ja-JP" altLang="en-US" sz="2400" dirty="0" smtClean="0"/>
              <a:t>と文字列 </a:t>
            </a:r>
            <a:r>
              <a:rPr lang="en-US" altLang="ja-JP" sz="2400" b="1" dirty="0" smtClean="0">
                <a:solidFill>
                  <a:schemeClr val="accent2"/>
                </a:solidFill>
              </a:rPr>
              <a:t>P </a:t>
            </a:r>
            <a:r>
              <a:rPr lang="ja-JP" altLang="en-US" sz="2400" dirty="0" smtClean="0"/>
              <a:t>を入力し、</a:t>
            </a:r>
            <a:r>
              <a:rPr lang="en-US" altLang="ja-JP" sz="2400" b="1" dirty="0" smtClean="0">
                <a:solidFill>
                  <a:schemeClr val="accent2"/>
                </a:solidFill>
              </a:rPr>
              <a:t>P </a:t>
            </a:r>
            <a:r>
              <a:rPr lang="ja-JP" altLang="en-US" sz="2400" dirty="0" smtClean="0"/>
              <a:t>が</a:t>
            </a:r>
            <a:r>
              <a:rPr lang="en-US" altLang="ja-JP" sz="2400" b="1" dirty="0" smtClean="0">
                <a:solidFill>
                  <a:schemeClr val="accent2"/>
                </a:solidFill>
              </a:rPr>
              <a:t>S </a:t>
            </a:r>
            <a:r>
              <a:rPr lang="ja-JP" altLang="en-US" sz="2400" dirty="0" smtClean="0"/>
              <a:t>の部分文字列となっている場所、つまり</a:t>
            </a:r>
            <a:r>
              <a:rPr lang="en-US" altLang="ja-JP" sz="2400" b="1" dirty="0" smtClean="0">
                <a:solidFill>
                  <a:schemeClr val="accent2"/>
                </a:solidFill>
              </a:rPr>
              <a:t> P = S[</a:t>
            </a:r>
            <a:r>
              <a:rPr lang="en-US" altLang="ja-JP" sz="2400" b="1" dirty="0" err="1" smtClean="0">
                <a:solidFill>
                  <a:schemeClr val="accent2"/>
                </a:solidFill>
              </a:rPr>
              <a:t>i</a:t>
            </a:r>
            <a:r>
              <a:rPr lang="en-US" altLang="ja-JP" sz="2400" b="1" dirty="0" smtClean="0">
                <a:solidFill>
                  <a:schemeClr val="accent2"/>
                </a:solidFill>
              </a:rPr>
              <a:t>..j]</a:t>
            </a:r>
            <a:r>
              <a:rPr lang="en-US" altLang="ja-JP" sz="2400" dirty="0" smtClean="0"/>
              <a:t> </a:t>
            </a:r>
            <a:r>
              <a:rPr lang="ja-JP" altLang="en-US" sz="2400" dirty="0" smtClean="0"/>
              <a:t>となる </a:t>
            </a:r>
            <a:r>
              <a:rPr lang="en-US" altLang="ja-JP" sz="2400" b="1" dirty="0" err="1" smtClean="0">
                <a:solidFill>
                  <a:schemeClr val="accent2"/>
                </a:solidFill>
              </a:rPr>
              <a:t>i</a:t>
            </a:r>
            <a:r>
              <a:rPr lang="ja-JP" altLang="en-US" sz="2400" dirty="0" smtClean="0"/>
              <a:t>を全て見つける問題</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chemeClr val="accent2"/>
                </a:solidFill>
              </a:rPr>
              <a:t>S = ABCDBDBBCCBABC</a:t>
            </a:r>
            <a:r>
              <a:rPr lang="ja-JP" altLang="en-US" sz="2400" b="1" dirty="0" err="1" smtClean="0">
                <a:solidFill>
                  <a:schemeClr val="accent2"/>
                </a:solidFill>
              </a:rPr>
              <a:t>、</a:t>
            </a:r>
            <a:r>
              <a:rPr lang="ja-JP" altLang="en-US" sz="2400" b="1" dirty="0" smtClean="0">
                <a:solidFill>
                  <a:schemeClr val="accent2"/>
                </a:solidFill>
              </a:rPr>
              <a:t>   </a:t>
            </a:r>
            <a:r>
              <a:rPr lang="en-US" altLang="ja-JP" sz="2400" b="1" dirty="0" smtClean="0">
                <a:solidFill>
                  <a:schemeClr val="accent2"/>
                </a:solidFill>
              </a:rPr>
              <a:t>P = ABC</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長い質問文字列</a:t>
            </a:r>
          </a:p>
        </p:txBody>
      </p:sp>
      <p:sp>
        <p:nvSpPr>
          <p:cNvPr id="261123" name="Rectangle 3"/>
          <p:cNvSpPr>
            <a:spLocks noGrp="1" noChangeArrowheads="1"/>
          </p:cNvSpPr>
          <p:nvPr>
            <p:ph type="body" idx="1"/>
          </p:nvPr>
        </p:nvSpPr>
        <p:spPr>
          <a:xfrm>
            <a:off x="323850" y="981075"/>
            <a:ext cx="8640763" cy="2160588"/>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長い質問文字列をもらった場合、全体が似ていることを調べたい、ということでは無いことも多い</a:t>
            </a:r>
          </a:p>
          <a:p>
            <a:pPr eaLnBrk="1" hangingPunct="1">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本や歌詞の中に、他と似ているところはありますか？</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solidFill>
                  <a:srgbClr val="FF0000"/>
                </a:solidFill>
              </a:rPr>
              <a:t> </a:t>
            </a:r>
            <a:r>
              <a:rPr lang="ja-JP" altLang="en-US" sz="2400" dirty="0" smtClean="0"/>
              <a:t>長い文字列は、短い文字列がたくさんつながっていると考える</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長さ一定の部分文字列を全てとって、全部完全一致検索、あるいはあいまい検索をして、マッチする場所を見つける</a:t>
            </a:r>
          </a:p>
          <a:p>
            <a:pPr eaLnBrk="1" hangingPunct="1">
              <a:buFontTx/>
              <a:buNone/>
              <a:defRPr/>
            </a:pP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部分的に似ている部分があると、その中には完全一致・似ているものがある場所がたくさんある</a:t>
            </a:r>
          </a:p>
          <a:p>
            <a:pPr eaLnBrk="1" hangingPunct="1">
              <a:buFontTx/>
              <a:buNone/>
              <a:defRPr/>
            </a:pPr>
            <a:endParaRPr lang="ja-JP" altLang="en-US" sz="2400" dirty="0" smtClean="0"/>
          </a:p>
        </p:txBody>
      </p:sp>
      <p:sp>
        <p:nvSpPr>
          <p:cNvPr id="41988" name="Line 4"/>
          <p:cNvSpPr>
            <a:spLocks noChangeShapeType="1"/>
          </p:cNvSpPr>
          <p:nvPr/>
        </p:nvSpPr>
        <p:spPr bwMode="auto">
          <a:xfrm>
            <a:off x="3276600" y="6308725"/>
            <a:ext cx="2159000" cy="0"/>
          </a:xfrm>
          <a:prstGeom prst="line">
            <a:avLst/>
          </a:prstGeom>
          <a:noFill/>
          <a:ln w="9525">
            <a:solidFill>
              <a:schemeClr val="tx1"/>
            </a:solidFill>
            <a:round/>
            <a:headEnd/>
            <a:tailEnd/>
          </a:ln>
        </p:spPr>
        <p:txBody>
          <a:bodyPr/>
          <a:lstStyle/>
          <a:p>
            <a:endParaRPr lang="ja-JP" altLang="en-US"/>
          </a:p>
        </p:txBody>
      </p:sp>
      <p:sp>
        <p:nvSpPr>
          <p:cNvPr id="41989" name="Line 5"/>
          <p:cNvSpPr>
            <a:spLocks noChangeShapeType="1"/>
          </p:cNvSpPr>
          <p:nvPr/>
        </p:nvSpPr>
        <p:spPr bwMode="auto">
          <a:xfrm>
            <a:off x="1476375" y="5876925"/>
            <a:ext cx="5688013" cy="0"/>
          </a:xfrm>
          <a:prstGeom prst="line">
            <a:avLst/>
          </a:prstGeom>
          <a:noFill/>
          <a:ln w="9525">
            <a:solidFill>
              <a:schemeClr val="tx1"/>
            </a:solidFill>
            <a:round/>
            <a:headEnd/>
            <a:tailEnd/>
          </a:ln>
        </p:spPr>
        <p:txBody>
          <a:bodyPr/>
          <a:lstStyle/>
          <a:p>
            <a:endParaRPr lang="ja-JP" altLang="en-US"/>
          </a:p>
        </p:txBody>
      </p:sp>
      <p:sp>
        <p:nvSpPr>
          <p:cNvPr id="41990" name="Line 6"/>
          <p:cNvSpPr>
            <a:spLocks noChangeShapeType="1"/>
          </p:cNvSpPr>
          <p:nvPr/>
        </p:nvSpPr>
        <p:spPr bwMode="auto">
          <a:xfrm flipH="1" flipV="1">
            <a:off x="3203575" y="5949950"/>
            <a:ext cx="504825" cy="358775"/>
          </a:xfrm>
          <a:prstGeom prst="line">
            <a:avLst/>
          </a:prstGeom>
          <a:noFill/>
          <a:ln w="9525">
            <a:solidFill>
              <a:schemeClr val="tx1"/>
            </a:solidFill>
            <a:round/>
            <a:headEnd/>
            <a:tailEnd type="triangle" w="med" len="med"/>
          </a:ln>
        </p:spPr>
        <p:txBody>
          <a:bodyPr/>
          <a:lstStyle/>
          <a:p>
            <a:endParaRPr lang="ja-JP" altLang="en-US"/>
          </a:p>
        </p:txBody>
      </p:sp>
      <p:sp>
        <p:nvSpPr>
          <p:cNvPr id="41991" name="Line 7"/>
          <p:cNvSpPr>
            <a:spLocks noChangeShapeType="1"/>
          </p:cNvSpPr>
          <p:nvPr/>
        </p:nvSpPr>
        <p:spPr bwMode="auto">
          <a:xfrm flipH="1" flipV="1">
            <a:off x="3348038" y="5949950"/>
            <a:ext cx="576262" cy="358775"/>
          </a:xfrm>
          <a:prstGeom prst="line">
            <a:avLst/>
          </a:prstGeom>
          <a:noFill/>
          <a:ln w="9525">
            <a:solidFill>
              <a:schemeClr val="tx1"/>
            </a:solidFill>
            <a:round/>
            <a:headEnd/>
            <a:tailEnd type="triangle" w="med" len="med"/>
          </a:ln>
        </p:spPr>
        <p:txBody>
          <a:bodyPr/>
          <a:lstStyle/>
          <a:p>
            <a:endParaRPr lang="ja-JP" altLang="en-US"/>
          </a:p>
        </p:txBody>
      </p:sp>
      <p:sp>
        <p:nvSpPr>
          <p:cNvPr id="41992" name="Line 8"/>
          <p:cNvSpPr>
            <a:spLocks noChangeShapeType="1"/>
          </p:cNvSpPr>
          <p:nvPr/>
        </p:nvSpPr>
        <p:spPr bwMode="auto">
          <a:xfrm flipH="1" flipV="1">
            <a:off x="3419475" y="5876925"/>
            <a:ext cx="431800" cy="431800"/>
          </a:xfrm>
          <a:prstGeom prst="line">
            <a:avLst/>
          </a:prstGeom>
          <a:noFill/>
          <a:ln w="9525">
            <a:solidFill>
              <a:schemeClr val="tx1"/>
            </a:solidFill>
            <a:round/>
            <a:headEnd/>
            <a:tailEnd type="triangle" w="med" len="med"/>
          </a:ln>
        </p:spPr>
        <p:txBody>
          <a:bodyPr/>
          <a:lstStyle/>
          <a:p>
            <a:endParaRPr lang="ja-JP" altLang="en-US"/>
          </a:p>
        </p:txBody>
      </p:sp>
      <p:sp>
        <p:nvSpPr>
          <p:cNvPr id="41993" name="Line 9"/>
          <p:cNvSpPr>
            <a:spLocks noChangeShapeType="1"/>
          </p:cNvSpPr>
          <p:nvPr/>
        </p:nvSpPr>
        <p:spPr bwMode="auto">
          <a:xfrm flipH="1" flipV="1">
            <a:off x="3635375" y="5949950"/>
            <a:ext cx="431800" cy="358775"/>
          </a:xfrm>
          <a:prstGeom prst="line">
            <a:avLst/>
          </a:prstGeom>
          <a:noFill/>
          <a:ln w="9525">
            <a:solidFill>
              <a:schemeClr val="tx1"/>
            </a:solidFill>
            <a:round/>
            <a:headEnd/>
            <a:tailEnd type="triangle" w="med" len="med"/>
          </a:ln>
        </p:spPr>
        <p:txBody>
          <a:bodyPr/>
          <a:lstStyle/>
          <a:p>
            <a:endParaRPr lang="ja-JP" altLang="en-US"/>
          </a:p>
        </p:txBody>
      </p:sp>
      <p:sp>
        <p:nvSpPr>
          <p:cNvPr id="41994" name="Oval 10"/>
          <p:cNvSpPr>
            <a:spLocks noChangeArrowheads="1"/>
          </p:cNvSpPr>
          <p:nvPr/>
        </p:nvSpPr>
        <p:spPr bwMode="auto">
          <a:xfrm>
            <a:off x="3132138" y="5805488"/>
            <a:ext cx="71437" cy="144462"/>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1995" name="Oval 11"/>
          <p:cNvSpPr>
            <a:spLocks noChangeArrowheads="1"/>
          </p:cNvSpPr>
          <p:nvPr/>
        </p:nvSpPr>
        <p:spPr bwMode="auto">
          <a:xfrm>
            <a:off x="3276600" y="5805488"/>
            <a:ext cx="71438" cy="144462"/>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1996" name="Oval 12"/>
          <p:cNvSpPr>
            <a:spLocks noChangeArrowheads="1"/>
          </p:cNvSpPr>
          <p:nvPr/>
        </p:nvSpPr>
        <p:spPr bwMode="auto">
          <a:xfrm>
            <a:off x="3421063" y="5805488"/>
            <a:ext cx="71437" cy="144462"/>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1997" name="Oval 13"/>
          <p:cNvSpPr>
            <a:spLocks noChangeArrowheads="1"/>
          </p:cNvSpPr>
          <p:nvPr/>
        </p:nvSpPr>
        <p:spPr bwMode="auto">
          <a:xfrm>
            <a:off x="3565525" y="5805488"/>
            <a:ext cx="71438" cy="144462"/>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1998" name="Oval 14"/>
          <p:cNvSpPr>
            <a:spLocks noChangeArrowheads="1"/>
          </p:cNvSpPr>
          <p:nvPr/>
        </p:nvSpPr>
        <p:spPr bwMode="auto">
          <a:xfrm>
            <a:off x="3635375" y="6237288"/>
            <a:ext cx="71438" cy="144462"/>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1999" name="Oval 15"/>
          <p:cNvSpPr>
            <a:spLocks noChangeArrowheads="1"/>
          </p:cNvSpPr>
          <p:nvPr/>
        </p:nvSpPr>
        <p:spPr bwMode="auto">
          <a:xfrm>
            <a:off x="3779838" y="6237288"/>
            <a:ext cx="71437" cy="144462"/>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2000" name="Oval 16"/>
          <p:cNvSpPr>
            <a:spLocks noChangeArrowheads="1"/>
          </p:cNvSpPr>
          <p:nvPr/>
        </p:nvSpPr>
        <p:spPr bwMode="auto">
          <a:xfrm>
            <a:off x="3852863" y="6237288"/>
            <a:ext cx="71437" cy="144462"/>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2001" name="Oval 17"/>
          <p:cNvSpPr>
            <a:spLocks noChangeArrowheads="1"/>
          </p:cNvSpPr>
          <p:nvPr/>
        </p:nvSpPr>
        <p:spPr bwMode="auto">
          <a:xfrm>
            <a:off x="3995738" y="6237288"/>
            <a:ext cx="71437" cy="144462"/>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少し距離が大きめの場合</a:t>
            </a:r>
          </a:p>
        </p:txBody>
      </p:sp>
      <p:sp>
        <p:nvSpPr>
          <p:cNvPr id="277507" name="Rectangle 3"/>
          <p:cNvSpPr>
            <a:spLocks noGrp="1" noChangeArrowheads="1"/>
          </p:cNvSpPr>
          <p:nvPr>
            <p:ph type="subTitle" idx="1"/>
          </p:nvPr>
        </p:nvSpPr>
        <p:spPr>
          <a:xfrm>
            <a:off x="323850" y="1339850"/>
            <a:ext cx="8424863" cy="3313113"/>
          </a:xfrm>
        </p:spPr>
        <p:txBody>
          <a:bodyPr/>
          <a:lstStyle/>
          <a:p>
            <a:pPr algn="l" eaLnBrk="1" hangingPunct="1">
              <a:defRPr/>
            </a:pPr>
            <a:r>
              <a:rPr lang="ja-JP" altLang="en-US" sz="2200" b="1" dirty="0" smtClean="0">
                <a:solidFill>
                  <a:srgbClr val="006600"/>
                </a:solidFill>
                <a:effectLst>
                  <a:outerShdw blurRad="38100" dist="38100" dir="2700000" algn="tl">
                    <a:srgbClr val="C0C0C0"/>
                  </a:outerShdw>
                </a:effectLst>
              </a:rPr>
              <a:t>問題：</a:t>
            </a:r>
            <a:r>
              <a:rPr lang="ja-JP" altLang="en-US" sz="2200" b="1" dirty="0" smtClean="0">
                <a:solidFill>
                  <a:srgbClr val="FF0000"/>
                </a:solidFill>
                <a:effectLst>
                  <a:outerShdw blurRad="38100" dist="38100" dir="2700000" algn="tl">
                    <a:srgbClr val="C0C0C0"/>
                  </a:outerShdw>
                </a:effectLst>
              </a:rPr>
              <a:t> </a:t>
            </a:r>
            <a:r>
              <a:rPr lang="ja-JP" altLang="en-US" sz="2200" dirty="0" smtClean="0"/>
              <a:t>各項目が</a:t>
            </a:r>
            <a:r>
              <a:rPr lang="ja-JP" altLang="en-US" sz="2400" dirty="0" smtClean="0"/>
              <a:t>同じ長さ </a:t>
            </a:r>
            <a:r>
              <a:rPr lang="en-US" altLang="ja-JP" sz="2400" b="1" dirty="0" smtClean="0">
                <a:solidFill>
                  <a:schemeClr val="accent2"/>
                </a:solidFill>
              </a:rPr>
              <a:t>l</a:t>
            </a:r>
            <a:r>
              <a:rPr lang="en-US" altLang="ja-JP" sz="2400" dirty="0" smtClean="0"/>
              <a:t> </a:t>
            </a:r>
            <a:r>
              <a:rPr lang="ja-JP" altLang="en-US" sz="2400" dirty="0" smtClean="0"/>
              <a:t>の短い文字列（</a:t>
            </a:r>
            <a:r>
              <a:rPr lang="en-US" altLang="ja-JP" sz="2400" dirty="0" smtClean="0"/>
              <a:t>50</a:t>
            </a:r>
            <a:r>
              <a:rPr lang="ja-JP" altLang="en-US" sz="2400" dirty="0" smtClean="0"/>
              <a:t>文字程度）であるデータベースを入力したときに、文字列のペアで異なり数（ハミング距離）が </a:t>
            </a:r>
            <a:r>
              <a:rPr lang="en-US" altLang="ja-JP" sz="2400" b="1" dirty="0" smtClean="0">
                <a:solidFill>
                  <a:schemeClr val="accent2"/>
                </a:solidFill>
              </a:rPr>
              <a:t>d</a:t>
            </a:r>
            <a:r>
              <a:rPr lang="en-US" altLang="ja-JP" sz="2400" dirty="0" smtClean="0"/>
              <a:t> </a:t>
            </a:r>
            <a:r>
              <a:rPr lang="ja-JP" altLang="en-US" sz="2400" dirty="0" smtClean="0"/>
              <a:t>文字以下である組を全て見つけよ</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ゲノム全体から各ポジションを先頭とする長さ </a:t>
            </a:r>
            <a:r>
              <a:rPr lang="en-US" altLang="ja-JP" sz="2400" b="1" dirty="0" smtClean="0">
                <a:solidFill>
                  <a:schemeClr val="accent2"/>
                </a:solidFill>
              </a:rPr>
              <a:t>l</a:t>
            </a:r>
            <a:r>
              <a:rPr lang="en-US" altLang="ja-JP" sz="2400" dirty="0" smtClean="0"/>
              <a:t> </a:t>
            </a:r>
            <a:r>
              <a:rPr lang="ja-JP" altLang="en-US" sz="2400" dirty="0" smtClean="0"/>
              <a:t>の部分文字列を全て集めてこの問題を解くと、似ている部分列が全て見つかる</a:t>
            </a:r>
          </a:p>
          <a:p>
            <a:pPr algn="l" eaLnBrk="1" hangingPunct="1">
              <a:defRPr/>
            </a:pPr>
            <a:r>
              <a:rPr lang="ja-JP" altLang="en-US" sz="2400" dirty="0" smtClean="0"/>
              <a:t>（ハミング距離の意味で似ている</a:t>
            </a:r>
            <a:r>
              <a:rPr lang="ja-JP" altLang="en-US" sz="2200" dirty="0" smtClean="0"/>
              <a:t>部分文字列）</a:t>
            </a:r>
          </a:p>
          <a:p>
            <a:pPr algn="l" eaLnBrk="1" hangingPunct="1">
              <a:defRPr/>
            </a:pPr>
            <a:endParaRPr lang="ja-JP" altLang="en-US" sz="2200" dirty="0" smtClean="0"/>
          </a:p>
        </p:txBody>
      </p:sp>
      <p:sp>
        <p:nvSpPr>
          <p:cNvPr id="277508" name="Text Box 4"/>
          <p:cNvSpPr txBox="1">
            <a:spLocks noChangeArrowheads="1"/>
          </p:cNvSpPr>
          <p:nvPr/>
        </p:nvSpPr>
        <p:spPr bwMode="auto">
          <a:xfrm>
            <a:off x="684213" y="4870450"/>
            <a:ext cx="1511300" cy="1822450"/>
          </a:xfrm>
          <a:prstGeom prst="rect">
            <a:avLst/>
          </a:prstGeom>
          <a:solidFill>
            <a:schemeClr val="bg1"/>
          </a:solidFill>
          <a:ln w="19050">
            <a:solidFill>
              <a:srgbClr val="008000"/>
            </a:solidFill>
            <a:miter lim="800000"/>
            <a:headEnd/>
            <a:tailEnd/>
          </a:ln>
          <a:effectLst>
            <a:outerShdw dist="107763" dir="2700000" algn="ctr" rotWithShape="0">
              <a:schemeClr val="bg2">
                <a:alpha val="50000"/>
              </a:schemeClr>
            </a:outerShdw>
          </a:effectLst>
        </p:spPr>
        <p:txBody>
          <a:bodyPr>
            <a:spAutoFit/>
          </a:bodyPr>
          <a:lstStyle/>
          <a:p>
            <a:pPr>
              <a:defRPr/>
            </a:pPr>
            <a:r>
              <a:rPr lang="en-US" altLang="ja-JP" sz="1600" b="1"/>
              <a:t>ATGCCGCG</a:t>
            </a:r>
          </a:p>
          <a:p>
            <a:pPr>
              <a:defRPr/>
            </a:pPr>
            <a:r>
              <a:rPr lang="en-US" altLang="ja-JP" sz="1600" b="1"/>
              <a:t>GCGTGTAC</a:t>
            </a:r>
          </a:p>
          <a:p>
            <a:pPr>
              <a:defRPr/>
            </a:pPr>
            <a:r>
              <a:rPr lang="en-US" altLang="ja-JP" sz="1600" b="1"/>
              <a:t>GCCTCTAT</a:t>
            </a:r>
          </a:p>
          <a:p>
            <a:pPr>
              <a:defRPr/>
            </a:pPr>
            <a:r>
              <a:rPr lang="en-US" altLang="ja-JP" sz="1600" b="1"/>
              <a:t>TGCGTTTC</a:t>
            </a:r>
          </a:p>
          <a:p>
            <a:pPr>
              <a:defRPr/>
            </a:pPr>
            <a:r>
              <a:rPr lang="en-US" altLang="ja-JP" sz="1600" b="1"/>
              <a:t>TGTAATGA</a:t>
            </a:r>
          </a:p>
          <a:p>
            <a:pPr>
              <a:defRPr/>
            </a:pPr>
            <a:r>
              <a:rPr lang="ja-JP" altLang="en-US" sz="1600"/>
              <a:t>　　</a:t>
            </a:r>
            <a:r>
              <a:rPr lang="ja-JP" altLang="en-US" sz="1600" b="1"/>
              <a:t>．．．</a:t>
            </a:r>
          </a:p>
          <a:p>
            <a:pPr>
              <a:defRPr/>
            </a:pPr>
            <a:endParaRPr lang="ja-JP" altLang="en-US" sz="1600" b="1"/>
          </a:p>
        </p:txBody>
      </p:sp>
      <p:sp>
        <p:nvSpPr>
          <p:cNvPr id="43013" name="AutoShape 5"/>
          <p:cNvSpPr>
            <a:spLocks noChangeArrowheads="1"/>
          </p:cNvSpPr>
          <p:nvPr/>
        </p:nvSpPr>
        <p:spPr bwMode="auto">
          <a:xfrm>
            <a:off x="2484438" y="5518150"/>
            <a:ext cx="647700" cy="503238"/>
          </a:xfrm>
          <a:prstGeom prst="rightArrow">
            <a:avLst>
              <a:gd name="adj1" fmla="val 50000"/>
              <a:gd name="adj2" fmla="val 32177"/>
            </a:avLst>
          </a:prstGeom>
          <a:solidFill>
            <a:srgbClr val="FF0000"/>
          </a:solidFill>
          <a:ln w="19050">
            <a:solidFill>
              <a:schemeClr val="tx1"/>
            </a:solidFill>
            <a:miter lim="800000"/>
            <a:headEnd/>
            <a:tailEnd/>
          </a:ln>
        </p:spPr>
        <p:txBody>
          <a:bodyPr wrap="none" anchor="ctr">
            <a:spAutoFit/>
          </a:bodyPr>
          <a:lstStyle/>
          <a:p>
            <a:endParaRPr lang="ja-JP" altLang="en-US"/>
          </a:p>
        </p:txBody>
      </p:sp>
      <p:sp>
        <p:nvSpPr>
          <p:cNvPr id="277510" name="Text Box 6"/>
          <p:cNvSpPr txBox="1">
            <a:spLocks noChangeArrowheads="1"/>
          </p:cNvSpPr>
          <p:nvPr/>
        </p:nvSpPr>
        <p:spPr bwMode="auto">
          <a:xfrm>
            <a:off x="3635375" y="5141913"/>
            <a:ext cx="3168650" cy="1333500"/>
          </a:xfrm>
          <a:prstGeom prst="rect">
            <a:avLst/>
          </a:prstGeom>
          <a:solidFill>
            <a:schemeClr val="bg1"/>
          </a:solidFill>
          <a:ln w="19050">
            <a:solidFill>
              <a:srgbClr val="008000"/>
            </a:solidFill>
            <a:miter lim="800000"/>
            <a:headEnd/>
            <a:tailEnd/>
          </a:ln>
          <a:effectLst>
            <a:outerShdw dist="107763" dir="2700000" algn="ctr" rotWithShape="0">
              <a:schemeClr val="bg2">
                <a:alpha val="50000"/>
              </a:schemeClr>
            </a:outerShdw>
          </a:effectLst>
        </p:spPr>
        <p:txBody>
          <a:bodyPr>
            <a:spAutoFit/>
          </a:bodyPr>
          <a:lstStyle/>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ATGCCGCG  </a:t>
            </a:r>
            <a:r>
              <a:rPr lang="ja-JP" altLang="en-US" sz="1600" dirty="0"/>
              <a:t> </a:t>
            </a:r>
            <a:r>
              <a:rPr lang="ja-JP" altLang="en-US" sz="1600" b="1" dirty="0">
                <a:solidFill>
                  <a:schemeClr val="accent2"/>
                </a:solidFill>
              </a:rPr>
              <a:t>と  </a:t>
            </a:r>
            <a:r>
              <a:rPr lang="ja-JP" altLang="en-US" sz="1600" dirty="0"/>
              <a:t> </a:t>
            </a:r>
            <a:r>
              <a:rPr lang="en-US" altLang="ja-JP" sz="1600" dirty="0"/>
              <a:t>AAGCCGCC</a:t>
            </a:r>
          </a:p>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GCCTCTAT    </a:t>
            </a:r>
            <a:r>
              <a:rPr lang="ja-JP" altLang="en-US" sz="1600" b="1" dirty="0">
                <a:solidFill>
                  <a:schemeClr val="accent2"/>
                </a:solidFill>
              </a:rPr>
              <a:t>と  </a:t>
            </a:r>
            <a:r>
              <a:rPr lang="ja-JP" altLang="en-US" sz="1600" dirty="0"/>
              <a:t> </a:t>
            </a:r>
            <a:r>
              <a:rPr lang="en-US" altLang="ja-JP" sz="1600" dirty="0"/>
              <a:t>GCTTCTAA</a:t>
            </a:r>
          </a:p>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TGTAATGA   </a:t>
            </a:r>
            <a:r>
              <a:rPr lang="ja-JP" altLang="en-US" sz="1600" b="1" dirty="0">
                <a:solidFill>
                  <a:schemeClr val="accent2"/>
                </a:solidFill>
              </a:rPr>
              <a:t>と  </a:t>
            </a:r>
            <a:r>
              <a:rPr lang="ja-JP" altLang="en-US" sz="1600" dirty="0"/>
              <a:t> </a:t>
            </a:r>
            <a:r>
              <a:rPr lang="en-US" altLang="ja-JP" sz="1600" dirty="0"/>
              <a:t>GGTAATGG</a:t>
            </a:r>
          </a:p>
          <a:p>
            <a:pPr>
              <a:defRPr/>
            </a:pPr>
            <a:r>
              <a:rPr lang="ja-JP" altLang="en-US" sz="1600" dirty="0"/>
              <a:t>　　　　              </a:t>
            </a:r>
            <a:r>
              <a:rPr lang="ja-JP" altLang="en-US" sz="1600" b="1" dirty="0" err="1"/>
              <a:t>．．．</a:t>
            </a:r>
            <a:endParaRPr lang="ja-JP" altLang="en-US" sz="1600" b="1" dirty="0"/>
          </a:p>
          <a:p>
            <a:pPr>
              <a:defRPr/>
            </a:pPr>
            <a:endParaRPr lang="ja-JP" altLang="en-US" sz="1600" b="1" dirty="0"/>
          </a:p>
        </p:txBody>
      </p:sp>
      <p:grpSp>
        <p:nvGrpSpPr>
          <p:cNvPr id="43015" name="Group 7"/>
          <p:cNvGrpSpPr>
            <a:grpSpLocks/>
          </p:cNvGrpSpPr>
          <p:nvPr/>
        </p:nvGrpSpPr>
        <p:grpSpPr bwMode="auto">
          <a:xfrm>
            <a:off x="7358063" y="5013325"/>
            <a:ext cx="742950" cy="1728788"/>
            <a:chOff x="4635" y="3158"/>
            <a:chExt cx="468" cy="1089"/>
          </a:xfrm>
        </p:grpSpPr>
        <p:sp>
          <p:nvSpPr>
            <p:cNvPr id="277512" name="Line 8"/>
            <p:cNvSpPr>
              <a:spLocks noChangeShapeType="1"/>
            </p:cNvSpPr>
            <p:nvPr/>
          </p:nvSpPr>
          <p:spPr bwMode="auto">
            <a:xfrm>
              <a:off x="4876" y="3158"/>
              <a:ext cx="0" cy="1089"/>
            </a:xfrm>
            <a:prstGeom prst="line">
              <a:avLst/>
            </a:prstGeom>
            <a:noFill/>
            <a:ln w="38100">
              <a:solidFill>
                <a:srgbClr val="008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7513" name="Line 9"/>
            <p:cNvSpPr>
              <a:spLocks noChangeShapeType="1"/>
            </p:cNvSpPr>
            <p:nvPr/>
          </p:nvSpPr>
          <p:spPr bwMode="auto">
            <a:xfrm>
              <a:off x="5103" y="3158"/>
              <a:ext cx="0" cy="1089"/>
            </a:xfrm>
            <a:prstGeom prst="line">
              <a:avLst/>
            </a:prstGeom>
            <a:noFill/>
            <a:ln w="38100">
              <a:solidFill>
                <a:schemeClr val="accent2"/>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nvGrpSpPr>
            <p:cNvPr id="43018" name="Group 10"/>
            <p:cNvGrpSpPr>
              <a:grpSpLocks/>
            </p:cNvGrpSpPr>
            <p:nvPr/>
          </p:nvGrpSpPr>
          <p:grpSpPr bwMode="auto">
            <a:xfrm>
              <a:off x="4635" y="3158"/>
              <a:ext cx="195" cy="306"/>
              <a:chOff x="4635" y="1706"/>
              <a:chExt cx="195" cy="306"/>
            </a:xfrm>
          </p:grpSpPr>
          <p:sp>
            <p:nvSpPr>
              <p:cNvPr id="277515" name="Line 11"/>
              <p:cNvSpPr>
                <a:spLocks noChangeShapeType="1"/>
              </p:cNvSpPr>
              <p:nvPr/>
            </p:nvSpPr>
            <p:spPr bwMode="auto">
              <a:xfrm>
                <a:off x="4830" y="170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7516" name="Line 12"/>
              <p:cNvSpPr>
                <a:spLocks noChangeShapeType="1"/>
              </p:cNvSpPr>
              <p:nvPr/>
            </p:nvSpPr>
            <p:spPr bwMode="auto">
              <a:xfrm>
                <a:off x="4795" y="172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7517" name="Line 13"/>
              <p:cNvSpPr>
                <a:spLocks noChangeShapeType="1"/>
              </p:cNvSpPr>
              <p:nvPr/>
            </p:nvSpPr>
            <p:spPr bwMode="auto">
              <a:xfrm>
                <a:off x="4755" y="1752"/>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7518" name="Line 14"/>
              <p:cNvSpPr>
                <a:spLocks noChangeShapeType="1"/>
              </p:cNvSpPr>
              <p:nvPr/>
            </p:nvSpPr>
            <p:spPr bwMode="auto">
              <a:xfrm>
                <a:off x="4715" y="1778"/>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7519" name="Line 15"/>
              <p:cNvSpPr>
                <a:spLocks noChangeShapeType="1"/>
              </p:cNvSpPr>
              <p:nvPr/>
            </p:nvSpPr>
            <p:spPr bwMode="auto">
              <a:xfrm>
                <a:off x="4675" y="1804"/>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7520" name="Line 16"/>
              <p:cNvSpPr>
                <a:spLocks noChangeShapeType="1"/>
              </p:cNvSpPr>
              <p:nvPr/>
            </p:nvSpPr>
            <p:spPr bwMode="auto">
              <a:xfrm>
                <a:off x="4635" y="1830"/>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sp>
          <p:nvSpPr>
            <p:cNvPr id="277521" name="Line 17"/>
            <p:cNvSpPr>
              <a:spLocks noChangeShapeType="1"/>
            </p:cNvSpPr>
            <p:nvPr/>
          </p:nvSpPr>
          <p:spPr bwMode="auto">
            <a:xfrm>
              <a:off x="4876" y="3748"/>
              <a:ext cx="0" cy="363"/>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7522" name="Line 18"/>
            <p:cNvSpPr>
              <a:spLocks noChangeShapeType="1"/>
            </p:cNvSpPr>
            <p:nvPr/>
          </p:nvSpPr>
          <p:spPr bwMode="auto">
            <a:xfrm>
              <a:off x="5103" y="3431"/>
              <a:ext cx="0" cy="363"/>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問題の難しさ</a:t>
            </a:r>
          </a:p>
        </p:txBody>
      </p:sp>
      <p:sp>
        <p:nvSpPr>
          <p:cNvPr id="278531" name="Rectangle 3"/>
          <p:cNvSpPr>
            <a:spLocks noGrp="1" noChangeArrowheads="1"/>
          </p:cNvSpPr>
          <p:nvPr>
            <p:ph type="subTitle" idx="1"/>
          </p:nvPr>
        </p:nvSpPr>
        <p:spPr>
          <a:xfrm>
            <a:off x="250825" y="981075"/>
            <a:ext cx="8424863" cy="3527425"/>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 </a:t>
            </a:r>
            <a:r>
              <a:rPr lang="ja-JP" altLang="en-US" sz="2400" dirty="0" smtClean="0"/>
              <a:t>全ての項目が同じだと、</a:t>
            </a:r>
            <a:r>
              <a:rPr lang="en-US" altLang="ja-JP" sz="2400" b="1" dirty="0" smtClean="0">
                <a:solidFill>
                  <a:schemeClr val="accent2"/>
                </a:solidFill>
              </a:rPr>
              <a:t>O(</a:t>
            </a:r>
            <a:r>
              <a:rPr lang="ja-JP" altLang="en-US" sz="2400" b="1" dirty="0" smtClean="0">
                <a:solidFill>
                  <a:schemeClr val="accent2"/>
                </a:solidFill>
              </a:rPr>
              <a:t>項目数</a:t>
            </a:r>
            <a:r>
              <a:rPr lang="en-US" altLang="ja-JP" sz="2400" b="1" baseline="30000" dirty="0" smtClean="0">
                <a:solidFill>
                  <a:schemeClr val="accent2"/>
                </a:solidFill>
              </a:rPr>
              <a:t>2</a:t>
            </a:r>
            <a:r>
              <a:rPr lang="en-US" altLang="ja-JP" sz="2400" b="1" dirty="0" smtClean="0">
                <a:solidFill>
                  <a:schemeClr val="accent2"/>
                </a:solidFill>
              </a:rPr>
              <a:t>)</a:t>
            </a:r>
            <a:r>
              <a:rPr lang="en-US" altLang="ja-JP" sz="2400" dirty="0" smtClean="0"/>
              <a:t> </a:t>
            </a:r>
            <a:r>
              <a:rPr lang="ja-JP" altLang="en-US" sz="2400" dirty="0" smtClean="0"/>
              <a:t>個の出力がある</a:t>
            </a:r>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b="1" dirty="0" smtClean="0">
                <a:solidFill>
                  <a:schemeClr val="accent2"/>
                </a:solidFill>
              </a:rPr>
              <a:t>l</a:t>
            </a:r>
            <a:r>
              <a:rPr lang="en-US" altLang="ja-JP" sz="2400" dirty="0" smtClean="0"/>
              <a:t> </a:t>
            </a:r>
            <a:r>
              <a:rPr lang="ja-JP" altLang="en-US" sz="2400" dirty="0" smtClean="0"/>
              <a:t>を定数だと思えば、単純な全対比較のアルゴリズムが</a:t>
            </a:r>
          </a:p>
          <a:p>
            <a:pPr algn="l" eaLnBrk="1" hangingPunct="1">
              <a:defRPr/>
            </a:pPr>
            <a:r>
              <a:rPr lang="ja-JP" altLang="en-US" sz="2400" dirty="0" smtClean="0"/>
              <a:t>　　　　　計算量の意味では最適になる</a:t>
            </a:r>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計算量理論的には面白くない問題</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 </a:t>
            </a:r>
            <a:r>
              <a:rPr lang="ja-JP" altLang="en-US" sz="2400" dirty="0" smtClean="0"/>
              <a:t>現実には、やたらと似ているものを比較しても意味が無い</a:t>
            </a:r>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出力は少ないと仮定する</a:t>
            </a:r>
          </a:p>
          <a:p>
            <a:pPr algn="l" eaLnBrk="1" hangingPunct="1">
              <a:defRPr/>
            </a:pPr>
            <a:endParaRPr lang="ja-JP" altLang="en-US" sz="2400" dirty="0" smtClean="0"/>
          </a:p>
        </p:txBody>
      </p:sp>
      <p:sp>
        <p:nvSpPr>
          <p:cNvPr id="278532" name="Text Box 4"/>
          <p:cNvSpPr txBox="1">
            <a:spLocks noChangeArrowheads="1"/>
          </p:cNvSpPr>
          <p:nvPr/>
        </p:nvSpPr>
        <p:spPr bwMode="auto">
          <a:xfrm>
            <a:off x="684213" y="4870450"/>
            <a:ext cx="1511300" cy="1822450"/>
          </a:xfrm>
          <a:prstGeom prst="rect">
            <a:avLst/>
          </a:prstGeom>
          <a:solidFill>
            <a:schemeClr val="bg1"/>
          </a:solidFill>
          <a:ln w="19050">
            <a:solidFill>
              <a:srgbClr val="008000"/>
            </a:solidFill>
            <a:miter lim="800000"/>
            <a:headEnd/>
            <a:tailEnd/>
          </a:ln>
          <a:effectLst>
            <a:outerShdw dist="107763" dir="2700000" algn="ctr" rotWithShape="0">
              <a:schemeClr val="bg2">
                <a:alpha val="50000"/>
              </a:schemeClr>
            </a:outerShdw>
          </a:effectLst>
        </p:spPr>
        <p:txBody>
          <a:bodyPr>
            <a:spAutoFit/>
          </a:bodyPr>
          <a:lstStyle/>
          <a:p>
            <a:pPr>
              <a:defRPr/>
            </a:pPr>
            <a:r>
              <a:rPr lang="en-US" altLang="ja-JP" sz="1600" b="1"/>
              <a:t>ATGCCGCG</a:t>
            </a:r>
          </a:p>
          <a:p>
            <a:pPr>
              <a:defRPr/>
            </a:pPr>
            <a:r>
              <a:rPr lang="en-US" altLang="ja-JP" sz="1600" b="1"/>
              <a:t>GCGTGTAC</a:t>
            </a:r>
          </a:p>
          <a:p>
            <a:pPr>
              <a:defRPr/>
            </a:pPr>
            <a:r>
              <a:rPr lang="en-US" altLang="ja-JP" sz="1600" b="1"/>
              <a:t>GCCTCTAT</a:t>
            </a:r>
          </a:p>
          <a:p>
            <a:pPr>
              <a:defRPr/>
            </a:pPr>
            <a:r>
              <a:rPr lang="en-US" altLang="ja-JP" sz="1600" b="1"/>
              <a:t>TGCGTTTC</a:t>
            </a:r>
          </a:p>
          <a:p>
            <a:pPr>
              <a:defRPr/>
            </a:pPr>
            <a:r>
              <a:rPr lang="en-US" altLang="ja-JP" sz="1600" b="1"/>
              <a:t>TGTAATGA</a:t>
            </a:r>
          </a:p>
          <a:p>
            <a:pPr>
              <a:defRPr/>
            </a:pPr>
            <a:r>
              <a:rPr lang="ja-JP" altLang="en-US" sz="1600"/>
              <a:t>　　</a:t>
            </a:r>
            <a:r>
              <a:rPr lang="ja-JP" altLang="en-US" sz="1600" b="1"/>
              <a:t>．．．</a:t>
            </a:r>
          </a:p>
          <a:p>
            <a:pPr>
              <a:defRPr/>
            </a:pPr>
            <a:endParaRPr lang="ja-JP" altLang="en-US" sz="1600" b="1"/>
          </a:p>
        </p:txBody>
      </p:sp>
      <p:sp>
        <p:nvSpPr>
          <p:cNvPr id="44037" name="AutoShape 5"/>
          <p:cNvSpPr>
            <a:spLocks noChangeArrowheads="1"/>
          </p:cNvSpPr>
          <p:nvPr/>
        </p:nvSpPr>
        <p:spPr bwMode="auto">
          <a:xfrm>
            <a:off x="2484438" y="5518150"/>
            <a:ext cx="647700" cy="503238"/>
          </a:xfrm>
          <a:prstGeom prst="rightArrow">
            <a:avLst>
              <a:gd name="adj1" fmla="val 50000"/>
              <a:gd name="adj2" fmla="val 32177"/>
            </a:avLst>
          </a:prstGeom>
          <a:solidFill>
            <a:srgbClr val="FF0000"/>
          </a:solidFill>
          <a:ln w="19050">
            <a:solidFill>
              <a:schemeClr val="tx1"/>
            </a:solidFill>
            <a:miter lim="800000"/>
            <a:headEnd/>
            <a:tailEnd/>
          </a:ln>
        </p:spPr>
        <p:txBody>
          <a:bodyPr wrap="none" anchor="ctr">
            <a:spAutoFit/>
          </a:bodyPr>
          <a:lstStyle/>
          <a:p>
            <a:endParaRPr lang="ja-JP" altLang="en-US"/>
          </a:p>
        </p:txBody>
      </p:sp>
      <p:sp>
        <p:nvSpPr>
          <p:cNvPr id="278534" name="Text Box 6"/>
          <p:cNvSpPr txBox="1">
            <a:spLocks noChangeArrowheads="1"/>
          </p:cNvSpPr>
          <p:nvPr/>
        </p:nvSpPr>
        <p:spPr bwMode="auto">
          <a:xfrm>
            <a:off x="3635375" y="5141913"/>
            <a:ext cx="3168650" cy="1333500"/>
          </a:xfrm>
          <a:prstGeom prst="rect">
            <a:avLst/>
          </a:prstGeom>
          <a:solidFill>
            <a:schemeClr val="bg1"/>
          </a:solidFill>
          <a:ln w="19050">
            <a:solidFill>
              <a:srgbClr val="008000"/>
            </a:solidFill>
            <a:miter lim="800000"/>
            <a:headEnd/>
            <a:tailEnd/>
          </a:ln>
          <a:effectLst>
            <a:outerShdw dist="107763" dir="2700000" algn="ctr" rotWithShape="0">
              <a:schemeClr val="bg2">
                <a:alpha val="50000"/>
              </a:schemeClr>
            </a:outerShdw>
          </a:effectLst>
        </p:spPr>
        <p:txBody>
          <a:bodyPr>
            <a:spAutoFit/>
          </a:bodyPr>
          <a:lstStyle/>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ATGCCGCG  </a:t>
            </a:r>
            <a:r>
              <a:rPr lang="ja-JP" altLang="en-US" sz="1600" dirty="0"/>
              <a:t> </a:t>
            </a:r>
            <a:r>
              <a:rPr lang="ja-JP" altLang="en-US" sz="1600" b="1" dirty="0">
                <a:solidFill>
                  <a:schemeClr val="accent2"/>
                </a:solidFill>
              </a:rPr>
              <a:t>と  </a:t>
            </a:r>
            <a:r>
              <a:rPr lang="ja-JP" altLang="en-US" sz="1600" dirty="0"/>
              <a:t> </a:t>
            </a:r>
            <a:r>
              <a:rPr lang="en-US" altLang="ja-JP" sz="1600" dirty="0"/>
              <a:t>AAGCCGCC</a:t>
            </a:r>
          </a:p>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GCCTCTAT    </a:t>
            </a:r>
            <a:r>
              <a:rPr lang="ja-JP" altLang="en-US" sz="1600" b="1" dirty="0">
                <a:solidFill>
                  <a:schemeClr val="accent2"/>
                </a:solidFill>
              </a:rPr>
              <a:t>と  </a:t>
            </a:r>
            <a:r>
              <a:rPr lang="ja-JP" altLang="en-US" sz="1600" dirty="0"/>
              <a:t> </a:t>
            </a:r>
            <a:r>
              <a:rPr lang="en-US" altLang="ja-JP" sz="1600" dirty="0"/>
              <a:t>GCTTCTAA</a:t>
            </a:r>
          </a:p>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TGTAATGA   </a:t>
            </a:r>
            <a:r>
              <a:rPr lang="ja-JP" altLang="en-US" sz="1600" b="1" dirty="0">
                <a:solidFill>
                  <a:schemeClr val="accent2"/>
                </a:solidFill>
              </a:rPr>
              <a:t>と  </a:t>
            </a:r>
            <a:r>
              <a:rPr lang="ja-JP" altLang="en-US" sz="1600" dirty="0"/>
              <a:t> </a:t>
            </a:r>
            <a:r>
              <a:rPr lang="en-US" altLang="ja-JP" sz="1600" dirty="0"/>
              <a:t>GGTAATGG</a:t>
            </a:r>
          </a:p>
          <a:p>
            <a:pPr>
              <a:defRPr/>
            </a:pPr>
            <a:r>
              <a:rPr lang="ja-JP" altLang="en-US" sz="1600" dirty="0"/>
              <a:t>　　　　              </a:t>
            </a:r>
            <a:r>
              <a:rPr lang="ja-JP" altLang="en-US" sz="1600" b="1" dirty="0" err="1"/>
              <a:t>．．．</a:t>
            </a:r>
            <a:endParaRPr lang="ja-JP" altLang="en-US" sz="1600" b="1" dirty="0"/>
          </a:p>
          <a:p>
            <a:pPr>
              <a:defRPr/>
            </a:pPr>
            <a:endParaRPr lang="ja-JP" altLang="en-US" sz="1600" b="1" dirty="0"/>
          </a:p>
        </p:txBody>
      </p:sp>
      <p:sp>
        <p:nvSpPr>
          <p:cNvPr id="278535" name="Line 7"/>
          <p:cNvSpPr>
            <a:spLocks noChangeShapeType="1"/>
          </p:cNvSpPr>
          <p:nvPr/>
        </p:nvSpPr>
        <p:spPr bwMode="auto">
          <a:xfrm>
            <a:off x="7740650" y="5013325"/>
            <a:ext cx="0" cy="1728788"/>
          </a:xfrm>
          <a:prstGeom prst="line">
            <a:avLst/>
          </a:prstGeom>
          <a:noFill/>
          <a:ln w="38100">
            <a:solidFill>
              <a:srgbClr val="008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8536" name="Line 8"/>
          <p:cNvSpPr>
            <a:spLocks noChangeShapeType="1"/>
          </p:cNvSpPr>
          <p:nvPr/>
        </p:nvSpPr>
        <p:spPr bwMode="auto">
          <a:xfrm>
            <a:off x="8101013" y="5013325"/>
            <a:ext cx="0" cy="1728788"/>
          </a:xfrm>
          <a:prstGeom prst="line">
            <a:avLst/>
          </a:prstGeom>
          <a:noFill/>
          <a:ln w="38100">
            <a:solidFill>
              <a:schemeClr val="accent2"/>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nvGrpSpPr>
          <p:cNvPr id="44041" name="Group 9"/>
          <p:cNvGrpSpPr>
            <a:grpSpLocks/>
          </p:cNvGrpSpPr>
          <p:nvPr/>
        </p:nvGrpSpPr>
        <p:grpSpPr bwMode="auto">
          <a:xfrm>
            <a:off x="7358063" y="5013325"/>
            <a:ext cx="309562" cy="485775"/>
            <a:chOff x="4635" y="1706"/>
            <a:chExt cx="195" cy="306"/>
          </a:xfrm>
        </p:grpSpPr>
        <p:sp>
          <p:nvSpPr>
            <p:cNvPr id="278538" name="Line 10"/>
            <p:cNvSpPr>
              <a:spLocks noChangeShapeType="1"/>
            </p:cNvSpPr>
            <p:nvPr/>
          </p:nvSpPr>
          <p:spPr bwMode="auto">
            <a:xfrm>
              <a:off x="4830" y="170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8539" name="Line 11"/>
            <p:cNvSpPr>
              <a:spLocks noChangeShapeType="1"/>
            </p:cNvSpPr>
            <p:nvPr/>
          </p:nvSpPr>
          <p:spPr bwMode="auto">
            <a:xfrm>
              <a:off x="4795" y="172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8540" name="Line 12"/>
            <p:cNvSpPr>
              <a:spLocks noChangeShapeType="1"/>
            </p:cNvSpPr>
            <p:nvPr/>
          </p:nvSpPr>
          <p:spPr bwMode="auto">
            <a:xfrm>
              <a:off x="4755" y="1752"/>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8541" name="Line 13"/>
            <p:cNvSpPr>
              <a:spLocks noChangeShapeType="1"/>
            </p:cNvSpPr>
            <p:nvPr/>
          </p:nvSpPr>
          <p:spPr bwMode="auto">
            <a:xfrm>
              <a:off x="4715" y="1778"/>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8542" name="Line 14"/>
            <p:cNvSpPr>
              <a:spLocks noChangeShapeType="1"/>
            </p:cNvSpPr>
            <p:nvPr/>
          </p:nvSpPr>
          <p:spPr bwMode="auto">
            <a:xfrm>
              <a:off x="4675" y="1804"/>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8543" name="Line 15"/>
            <p:cNvSpPr>
              <a:spLocks noChangeShapeType="1"/>
            </p:cNvSpPr>
            <p:nvPr/>
          </p:nvSpPr>
          <p:spPr bwMode="auto">
            <a:xfrm>
              <a:off x="4635" y="1830"/>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sp>
        <p:nvSpPr>
          <p:cNvPr id="278544" name="Line 16"/>
          <p:cNvSpPr>
            <a:spLocks noChangeShapeType="1"/>
          </p:cNvSpPr>
          <p:nvPr/>
        </p:nvSpPr>
        <p:spPr bwMode="auto">
          <a:xfrm>
            <a:off x="7740650" y="5949950"/>
            <a:ext cx="0" cy="576263"/>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78545" name="Line 17"/>
          <p:cNvSpPr>
            <a:spLocks noChangeShapeType="1"/>
          </p:cNvSpPr>
          <p:nvPr/>
        </p:nvSpPr>
        <p:spPr bwMode="auto">
          <a:xfrm>
            <a:off x="8101013" y="5446713"/>
            <a:ext cx="0" cy="576262"/>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基本のアイディア：文字列の分割</a:t>
            </a:r>
          </a:p>
        </p:txBody>
      </p:sp>
      <p:sp>
        <p:nvSpPr>
          <p:cNvPr id="279555" name="Rectangle 3"/>
          <p:cNvSpPr>
            <a:spLocks noGrp="1" noChangeArrowheads="1"/>
          </p:cNvSpPr>
          <p:nvPr>
            <p:ph type="subTitle" idx="1"/>
          </p:nvPr>
        </p:nvSpPr>
        <p:spPr>
          <a:xfrm>
            <a:off x="323850" y="1052513"/>
            <a:ext cx="8569325" cy="4681537"/>
          </a:xfrm>
        </p:spPr>
        <p:txBody>
          <a:bodyPr/>
          <a:lstStyle/>
          <a:p>
            <a:pPr algn="l" eaLnBrk="1" hangingPunct="1">
              <a:lnSpc>
                <a:spcPct val="9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各文字列を、</a:t>
            </a:r>
            <a:r>
              <a:rPr lang="en-US" altLang="ja-JP" sz="2400" b="1" dirty="0" smtClean="0">
                <a:solidFill>
                  <a:schemeClr val="accent2"/>
                </a:solidFill>
              </a:rPr>
              <a:t>k</a:t>
            </a:r>
            <a:r>
              <a:rPr lang="ja-JP" altLang="en-US" sz="2400" b="1" dirty="0" smtClean="0">
                <a:solidFill>
                  <a:schemeClr val="accent2"/>
                </a:solidFill>
              </a:rPr>
              <a:t>（</a:t>
            </a:r>
            <a:r>
              <a:rPr lang="en-US" altLang="ja-JP" sz="2400" b="1" dirty="0" smtClean="0">
                <a:solidFill>
                  <a:schemeClr val="accent2"/>
                </a:solidFill>
              </a:rPr>
              <a:t>&gt;d</a:t>
            </a:r>
            <a:r>
              <a:rPr lang="ja-JP" altLang="en-US" sz="2400" b="1" dirty="0" smtClean="0">
                <a:solidFill>
                  <a:schemeClr val="accent2"/>
                </a:solidFill>
              </a:rPr>
              <a:t>）</a:t>
            </a:r>
            <a:r>
              <a:rPr lang="ja-JP" altLang="en-US" sz="2400" dirty="0" smtClean="0"/>
              <a:t> 個のブロックに分割する</a:t>
            </a:r>
          </a:p>
          <a:p>
            <a:pPr algn="l" eaLnBrk="1" hangingPunct="1">
              <a:lnSpc>
                <a:spcPct val="9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en-US" altLang="ja-JP" sz="2400" b="1" dirty="0" smtClean="0">
                <a:solidFill>
                  <a:schemeClr val="accent2"/>
                </a:solidFill>
              </a:rPr>
              <a:t>k-d</a:t>
            </a:r>
            <a:r>
              <a:rPr lang="ja-JP" altLang="en-US" sz="2400" dirty="0" smtClean="0"/>
              <a:t> 個のブロックの場所を指定したときに、そこがまったく等しくて、かつハミング距離が</a:t>
            </a:r>
            <a:r>
              <a:rPr lang="en-US" altLang="ja-JP" sz="2400" b="1" dirty="0" smtClean="0">
                <a:solidFill>
                  <a:schemeClr val="accent2"/>
                </a:solidFill>
              </a:rPr>
              <a:t>d</a:t>
            </a:r>
            <a:r>
              <a:rPr lang="en-US" altLang="ja-JP" sz="2400" dirty="0" smtClean="0"/>
              <a:t> </a:t>
            </a:r>
            <a:r>
              <a:rPr lang="ja-JP" altLang="en-US" sz="2400" dirty="0" smtClean="0"/>
              <a:t>以下となるようなペアを全て見つけよ、という部分問題を考える</a:t>
            </a:r>
          </a:p>
          <a:p>
            <a:pPr algn="l" eaLnBrk="1" hangingPunct="1">
              <a:lnSpc>
                <a:spcPct val="90000"/>
              </a:lnSpc>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algn="l" eaLnBrk="1" hangingPunct="1">
              <a:lnSpc>
                <a:spcPct val="90000"/>
              </a:lnSpc>
              <a:defRPr/>
            </a:pP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各文字列の </a:t>
            </a:r>
            <a:r>
              <a:rPr lang="en-US" altLang="ja-JP" sz="2400" b="1" dirty="0" smtClean="0">
                <a:solidFill>
                  <a:schemeClr val="accent2"/>
                </a:solidFill>
              </a:rPr>
              <a:t>k-d </a:t>
            </a:r>
            <a:r>
              <a:rPr lang="ja-JP" altLang="en-US" sz="2400" dirty="0" smtClean="0"/>
              <a:t>個のブロックをつなげてキーにし、ソートをする。同じものはグループになる。それを総当りで比較すればよい</a:t>
            </a:r>
          </a:p>
          <a:p>
            <a:pPr algn="l" eaLnBrk="1" hangingPunct="1">
              <a:lnSpc>
                <a:spcPct val="9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ja-JP" altLang="en-US" sz="2400" dirty="0" smtClean="0"/>
              <a:t> </a:t>
            </a:r>
            <a:r>
              <a:rPr lang="en-US" altLang="ja-JP" sz="2400" b="1" dirty="0" smtClean="0">
                <a:solidFill>
                  <a:schemeClr val="accent2"/>
                </a:solidFill>
              </a:rPr>
              <a:t>k-d </a:t>
            </a:r>
            <a:r>
              <a:rPr lang="ja-JP" altLang="en-US" sz="2400" dirty="0" smtClean="0"/>
              <a:t>個のグループ数が大きければ、平均的にグループのメンバー数は小さくなるので、総当りで比較してもたいしたことない</a:t>
            </a:r>
          </a:p>
          <a:p>
            <a:pPr algn="l" eaLnBrk="1" hangingPunct="1">
              <a:lnSpc>
                <a:spcPct val="90000"/>
              </a:lnSpc>
              <a:defRPr/>
            </a:pPr>
            <a:endParaRPr lang="ja-JP" altLang="en-US" sz="2400" dirty="0" smtClean="0"/>
          </a:p>
        </p:txBody>
      </p:sp>
      <p:sp>
        <p:nvSpPr>
          <p:cNvPr id="279556" name="Rectangle 4"/>
          <p:cNvSpPr>
            <a:spLocks noChangeArrowheads="1"/>
          </p:cNvSpPr>
          <p:nvPr/>
        </p:nvSpPr>
        <p:spPr bwMode="auto">
          <a:xfrm>
            <a:off x="1619250" y="4579938"/>
            <a:ext cx="5040313"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2" name="Group 5"/>
          <p:cNvGrpSpPr>
            <a:grpSpLocks/>
          </p:cNvGrpSpPr>
          <p:nvPr/>
        </p:nvGrpSpPr>
        <p:grpSpPr bwMode="auto">
          <a:xfrm>
            <a:off x="1619250" y="4579938"/>
            <a:ext cx="5040313" cy="144462"/>
            <a:chOff x="1020" y="2885"/>
            <a:chExt cx="3175" cy="91"/>
          </a:xfrm>
        </p:grpSpPr>
        <p:sp>
          <p:nvSpPr>
            <p:cNvPr id="279558" name="Rectangle 6"/>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59" name="Rectangle 7"/>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60" name="Rectangle 8"/>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61" name="Rectangle 9"/>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62" name="Rectangle 10"/>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79563" name="Rectangle 11"/>
          <p:cNvSpPr>
            <a:spLocks noChangeArrowheads="1"/>
          </p:cNvSpPr>
          <p:nvPr/>
        </p:nvSpPr>
        <p:spPr bwMode="auto">
          <a:xfrm>
            <a:off x="1619250" y="4940300"/>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3" name="Group 12"/>
          <p:cNvGrpSpPr>
            <a:grpSpLocks/>
          </p:cNvGrpSpPr>
          <p:nvPr/>
        </p:nvGrpSpPr>
        <p:grpSpPr bwMode="auto">
          <a:xfrm>
            <a:off x="1619250" y="4940300"/>
            <a:ext cx="5040313" cy="144463"/>
            <a:chOff x="1020" y="2885"/>
            <a:chExt cx="3175" cy="91"/>
          </a:xfrm>
        </p:grpSpPr>
        <p:sp>
          <p:nvSpPr>
            <p:cNvPr id="279565" name="Rectangle 13"/>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66" name="Rectangle 14"/>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67" name="Rectangle 15"/>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68" name="Rectangle 16"/>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69" name="Rectangle 17"/>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79570" name="Rectangle 18"/>
          <p:cNvSpPr>
            <a:spLocks noChangeArrowheads="1"/>
          </p:cNvSpPr>
          <p:nvPr/>
        </p:nvSpPr>
        <p:spPr bwMode="auto">
          <a:xfrm>
            <a:off x="1619250" y="5300663"/>
            <a:ext cx="5040313"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4" name="Group 19"/>
          <p:cNvGrpSpPr>
            <a:grpSpLocks/>
          </p:cNvGrpSpPr>
          <p:nvPr/>
        </p:nvGrpSpPr>
        <p:grpSpPr bwMode="auto">
          <a:xfrm>
            <a:off x="1619250" y="5300663"/>
            <a:ext cx="5040313" cy="144462"/>
            <a:chOff x="1020" y="2885"/>
            <a:chExt cx="3175" cy="91"/>
          </a:xfrm>
        </p:grpSpPr>
        <p:sp>
          <p:nvSpPr>
            <p:cNvPr id="279572" name="Rectangle 20"/>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73" name="Rectangle 21"/>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74" name="Rectangle 22"/>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75" name="Rectangle 23"/>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76" name="Rectangle 24"/>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79577" name="Rectangle 25"/>
          <p:cNvSpPr>
            <a:spLocks noChangeArrowheads="1"/>
          </p:cNvSpPr>
          <p:nvPr/>
        </p:nvSpPr>
        <p:spPr bwMode="auto">
          <a:xfrm>
            <a:off x="1619250" y="5661025"/>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5" name="Group 26"/>
          <p:cNvGrpSpPr>
            <a:grpSpLocks/>
          </p:cNvGrpSpPr>
          <p:nvPr/>
        </p:nvGrpSpPr>
        <p:grpSpPr bwMode="auto">
          <a:xfrm>
            <a:off x="1619250" y="5661025"/>
            <a:ext cx="5040313" cy="144463"/>
            <a:chOff x="1020" y="2885"/>
            <a:chExt cx="3175" cy="91"/>
          </a:xfrm>
        </p:grpSpPr>
        <p:sp>
          <p:nvSpPr>
            <p:cNvPr id="279579" name="Rectangle 27"/>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80" name="Rectangle 28"/>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81" name="Rectangle 29"/>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82" name="Rectangle 30"/>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83" name="Rectangle 31"/>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79584" name="Rectangle 32"/>
          <p:cNvSpPr>
            <a:spLocks noChangeArrowheads="1"/>
          </p:cNvSpPr>
          <p:nvPr/>
        </p:nvSpPr>
        <p:spPr bwMode="auto">
          <a:xfrm>
            <a:off x="1619250" y="6021388"/>
            <a:ext cx="5040313"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6" name="Group 33"/>
          <p:cNvGrpSpPr>
            <a:grpSpLocks/>
          </p:cNvGrpSpPr>
          <p:nvPr/>
        </p:nvGrpSpPr>
        <p:grpSpPr bwMode="auto">
          <a:xfrm>
            <a:off x="1619250" y="6021388"/>
            <a:ext cx="5040313" cy="144462"/>
            <a:chOff x="1020" y="2885"/>
            <a:chExt cx="3175" cy="91"/>
          </a:xfrm>
        </p:grpSpPr>
        <p:sp>
          <p:nvSpPr>
            <p:cNvPr id="279586" name="Rectangle 34"/>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87" name="Rectangle 35"/>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88" name="Rectangle 36"/>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89" name="Rectangle 37"/>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90" name="Rectangle 38"/>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79591" name="Rectangle 39"/>
          <p:cNvSpPr>
            <a:spLocks noChangeArrowheads="1"/>
          </p:cNvSpPr>
          <p:nvPr/>
        </p:nvSpPr>
        <p:spPr bwMode="auto">
          <a:xfrm>
            <a:off x="1619250" y="6381750"/>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7" name="Group 40"/>
          <p:cNvGrpSpPr>
            <a:grpSpLocks/>
          </p:cNvGrpSpPr>
          <p:nvPr/>
        </p:nvGrpSpPr>
        <p:grpSpPr bwMode="auto">
          <a:xfrm>
            <a:off x="1619250" y="6381750"/>
            <a:ext cx="5040313" cy="144463"/>
            <a:chOff x="1020" y="2885"/>
            <a:chExt cx="3175" cy="91"/>
          </a:xfrm>
        </p:grpSpPr>
        <p:sp>
          <p:nvSpPr>
            <p:cNvPr id="279593" name="Rectangle 41"/>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94" name="Rectangle 42"/>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95" name="Rectangle 43"/>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96" name="Rectangle 44"/>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597" name="Rectangle 45"/>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grpSp>
        <p:nvGrpSpPr>
          <p:cNvPr id="8" name="Group 46"/>
          <p:cNvGrpSpPr>
            <a:grpSpLocks/>
          </p:cNvGrpSpPr>
          <p:nvPr/>
        </p:nvGrpSpPr>
        <p:grpSpPr bwMode="auto">
          <a:xfrm>
            <a:off x="2627313" y="4581525"/>
            <a:ext cx="4032250" cy="1943100"/>
            <a:chOff x="4377" y="3096"/>
            <a:chExt cx="2540" cy="1224"/>
          </a:xfrm>
        </p:grpSpPr>
        <p:sp>
          <p:nvSpPr>
            <p:cNvPr id="279599" name="Rectangle 47"/>
            <p:cNvSpPr>
              <a:spLocks noChangeArrowheads="1"/>
            </p:cNvSpPr>
            <p:nvPr/>
          </p:nvSpPr>
          <p:spPr bwMode="auto">
            <a:xfrm>
              <a:off x="6282" y="3322"/>
              <a:ext cx="635" cy="91"/>
            </a:xfrm>
            <a:prstGeom prst="rect">
              <a:avLst/>
            </a:prstGeom>
            <a:solidFill>
              <a:srgbClr val="00FF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0" name="Rectangle 48"/>
            <p:cNvSpPr>
              <a:spLocks noChangeArrowheads="1"/>
            </p:cNvSpPr>
            <p:nvPr/>
          </p:nvSpPr>
          <p:spPr bwMode="auto">
            <a:xfrm>
              <a:off x="5647" y="3322"/>
              <a:ext cx="635" cy="91"/>
            </a:xfrm>
            <a:prstGeom prst="rect">
              <a:avLst/>
            </a:prstGeom>
            <a:solidFill>
              <a:srgbClr val="33CCCC"/>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1" name="Rectangle 49"/>
            <p:cNvSpPr>
              <a:spLocks noChangeArrowheads="1"/>
            </p:cNvSpPr>
            <p:nvPr/>
          </p:nvSpPr>
          <p:spPr bwMode="auto">
            <a:xfrm>
              <a:off x="4377" y="3322"/>
              <a:ext cx="635" cy="91"/>
            </a:xfrm>
            <a:prstGeom prst="rect">
              <a:avLst/>
            </a:prstGeom>
            <a:solidFill>
              <a:srgbClr val="FFCC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2" name="Rectangle 50"/>
            <p:cNvSpPr>
              <a:spLocks noChangeArrowheads="1"/>
            </p:cNvSpPr>
            <p:nvPr/>
          </p:nvSpPr>
          <p:spPr bwMode="auto">
            <a:xfrm>
              <a:off x="6282" y="3096"/>
              <a:ext cx="635" cy="91"/>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3" name="Rectangle 51"/>
            <p:cNvSpPr>
              <a:spLocks noChangeArrowheads="1"/>
            </p:cNvSpPr>
            <p:nvPr/>
          </p:nvSpPr>
          <p:spPr bwMode="auto">
            <a:xfrm>
              <a:off x="5647" y="3096"/>
              <a:ext cx="635" cy="91"/>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4" name="Rectangle 52"/>
            <p:cNvSpPr>
              <a:spLocks noChangeArrowheads="1"/>
            </p:cNvSpPr>
            <p:nvPr/>
          </p:nvSpPr>
          <p:spPr bwMode="auto">
            <a:xfrm>
              <a:off x="4377" y="3096"/>
              <a:ext cx="635" cy="91"/>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5" name="Rectangle 53"/>
            <p:cNvSpPr>
              <a:spLocks noChangeArrowheads="1"/>
            </p:cNvSpPr>
            <p:nvPr/>
          </p:nvSpPr>
          <p:spPr bwMode="auto">
            <a:xfrm>
              <a:off x="6282" y="3776"/>
              <a:ext cx="635" cy="91"/>
            </a:xfrm>
            <a:prstGeom prst="rect">
              <a:avLst/>
            </a:prstGeom>
            <a:solidFill>
              <a:srgbClr val="9933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6" name="Rectangle 54"/>
            <p:cNvSpPr>
              <a:spLocks noChangeArrowheads="1"/>
            </p:cNvSpPr>
            <p:nvPr/>
          </p:nvSpPr>
          <p:spPr bwMode="auto">
            <a:xfrm>
              <a:off x="5647" y="3776"/>
              <a:ext cx="635" cy="91"/>
            </a:xfrm>
            <a:prstGeom prst="rect">
              <a:avLst/>
            </a:prstGeom>
            <a:solidFill>
              <a:srgbClr val="FFCC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7" name="Rectangle 55"/>
            <p:cNvSpPr>
              <a:spLocks noChangeArrowheads="1"/>
            </p:cNvSpPr>
            <p:nvPr/>
          </p:nvSpPr>
          <p:spPr bwMode="auto">
            <a:xfrm>
              <a:off x="4377" y="3776"/>
              <a:ext cx="635" cy="91"/>
            </a:xfrm>
            <a:prstGeom prst="rect">
              <a:avLst/>
            </a:prstGeom>
            <a:solidFill>
              <a:srgbClr val="8080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8" name="Rectangle 56"/>
            <p:cNvSpPr>
              <a:spLocks noChangeArrowheads="1"/>
            </p:cNvSpPr>
            <p:nvPr/>
          </p:nvSpPr>
          <p:spPr bwMode="auto">
            <a:xfrm>
              <a:off x="6282" y="3550"/>
              <a:ext cx="635" cy="91"/>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09" name="Rectangle 57"/>
            <p:cNvSpPr>
              <a:spLocks noChangeArrowheads="1"/>
            </p:cNvSpPr>
            <p:nvPr/>
          </p:nvSpPr>
          <p:spPr bwMode="auto">
            <a:xfrm>
              <a:off x="5647" y="3550"/>
              <a:ext cx="635" cy="91"/>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10" name="Rectangle 58"/>
            <p:cNvSpPr>
              <a:spLocks noChangeArrowheads="1"/>
            </p:cNvSpPr>
            <p:nvPr/>
          </p:nvSpPr>
          <p:spPr bwMode="auto">
            <a:xfrm>
              <a:off x="4377" y="3550"/>
              <a:ext cx="635" cy="91"/>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11" name="Rectangle 59"/>
            <p:cNvSpPr>
              <a:spLocks noChangeArrowheads="1"/>
            </p:cNvSpPr>
            <p:nvPr/>
          </p:nvSpPr>
          <p:spPr bwMode="auto">
            <a:xfrm>
              <a:off x="6282" y="4229"/>
              <a:ext cx="635" cy="91"/>
            </a:xfrm>
            <a:prstGeom prst="rect">
              <a:avLst/>
            </a:prstGeom>
            <a:solidFill>
              <a:srgbClr val="0080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12" name="Rectangle 60"/>
            <p:cNvSpPr>
              <a:spLocks noChangeArrowheads="1"/>
            </p:cNvSpPr>
            <p:nvPr/>
          </p:nvSpPr>
          <p:spPr bwMode="auto">
            <a:xfrm>
              <a:off x="5647" y="4229"/>
              <a:ext cx="635" cy="91"/>
            </a:xfrm>
            <a:prstGeom prst="rect">
              <a:avLst/>
            </a:prstGeom>
            <a:solidFill>
              <a:srgbClr val="FF66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13" name="Rectangle 61"/>
            <p:cNvSpPr>
              <a:spLocks noChangeArrowheads="1"/>
            </p:cNvSpPr>
            <p:nvPr/>
          </p:nvSpPr>
          <p:spPr bwMode="auto">
            <a:xfrm>
              <a:off x="4377" y="4229"/>
              <a:ext cx="635" cy="91"/>
            </a:xfrm>
            <a:prstGeom prst="rect">
              <a:avLst/>
            </a:prstGeom>
            <a:solidFill>
              <a:srgbClr val="FF00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14" name="Rectangle 62"/>
            <p:cNvSpPr>
              <a:spLocks noChangeArrowheads="1"/>
            </p:cNvSpPr>
            <p:nvPr/>
          </p:nvSpPr>
          <p:spPr bwMode="auto">
            <a:xfrm>
              <a:off x="6282" y="4003"/>
              <a:ext cx="635" cy="91"/>
            </a:xfrm>
            <a:prstGeom prst="rect">
              <a:avLst/>
            </a:prstGeom>
            <a:solidFill>
              <a:srgbClr val="9933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15" name="Rectangle 63"/>
            <p:cNvSpPr>
              <a:spLocks noChangeArrowheads="1"/>
            </p:cNvSpPr>
            <p:nvPr/>
          </p:nvSpPr>
          <p:spPr bwMode="auto">
            <a:xfrm>
              <a:off x="5647" y="4003"/>
              <a:ext cx="635" cy="91"/>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79616" name="Rectangle 64"/>
            <p:cNvSpPr>
              <a:spLocks noChangeArrowheads="1"/>
            </p:cNvSpPr>
            <p:nvPr/>
          </p:nvSpPr>
          <p:spPr bwMode="auto">
            <a:xfrm>
              <a:off x="4377" y="4003"/>
              <a:ext cx="635" cy="91"/>
            </a:xfrm>
            <a:prstGeom prst="rect">
              <a:avLst/>
            </a:prstGeom>
            <a:solidFill>
              <a:srgbClr val="8080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79555">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79555">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79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全ての場合を尽くす</a:t>
            </a:r>
          </a:p>
        </p:txBody>
      </p:sp>
      <p:sp>
        <p:nvSpPr>
          <p:cNvPr id="280579" name="Rectangle 3"/>
          <p:cNvSpPr>
            <a:spLocks noGrp="1" noChangeArrowheads="1"/>
          </p:cNvSpPr>
          <p:nvPr>
            <p:ph type="subTitle" idx="1"/>
          </p:nvPr>
        </p:nvSpPr>
        <p:spPr>
          <a:xfrm>
            <a:off x="323850" y="1052513"/>
            <a:ext cx="8569325" cy="4537075"/>
          </a:xfrm>
        </p:spPr>
        <p:txBody>
          <a:bodyPr/>
          <a:lstStyle/>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先の部分問題を、全ての場所の組合せについて解く</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２つの文字列が似てれば、必ずどこか </a:t>
            </a:r>
            <a:r>
              <a:rPr lang="en-US" altLang="ja-JP" sz="2400" b="1" dirty="0" smtClean="0">
                <a:solidFill>
                  <a:schemeClr val="accent2"/>
                </a:solidFill>
              </a:rPr>
              <a:t>k-d </a:t>
            </a:r>
            <a:r>
              <a:rPr lang="ja-JP" altLang="en-US" sz="2400" dirty="0" smtClean="0"/>
              <a:t>個のブロックが同じ</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必ずどれかの組合せで見つかる</a:t>
            </a:r>
          </a:p>
          <a:p>
            <a:pPr algn="l" eaLnBrk="1" hangingPunct="1">
              <a:defRPr/>
            </a:pPr>
            <a:endParaRPr lang="ja-JP" altLang="en-US" sz="2400" dirty="0" smtClean="0">
              <a:solidFill>
                <a:srgbClr val="FF0000"/>
              </a:solidFill>
              <a:effectLst>
                <a:outerShdw blurRad="38100" dist="38100" dir="2700000" algn="tl">
                  <a:srgbClr val="C0C0C0"/>
                </a:outerShdw>
              </a:effectLst>
            </a:endParaRPr>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部分問題は、バケツソートや</a:t>
            </a:r>
            <a:r>
              <a:rPr lang="en-US" altLang="ja-JP" sz="2400" dirty="0" smtClean="0"/>
              <a:t>Radix</a:t>
            </a:r>
            <a:r>
              <a:rPr lang="ja-JP" altLang="en-US" sz="2400" dirty="0" smtClean="0"/>
              <a:t>ソートで速く解ける</a:t>
            </a:r>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ja-JP" altLang="en-US" sz="2400" dirty="0" smtClean="0"/>
              <a:t>組合せの数は </a:t>
            </a:r>
            <a:r>
              <a:rPr lang="en-US" altLang="ja-JP" sz="2400" b="1" baseline="-25000" dirty="0" err="1" smtClean="0">
                <a:solidFill>
                  <a:schemeClr val="accent2"/>
                </a:solidFill>
              </a:rPr>
              <a:t>k</a:t>
            </a:r>
            <a:r>
              <a:rPr lang="en-US" altLang="ja-JP" sz="2400" b="1" dirty="0" err="1" smtClean="0">
                <a:solidFill>
                  <a:schemeClr val="accent2"/>
                </a:solidFill>
              </a:rPr>
              <a:t>C</a:t>
            </a:r>
            <a:r>
              <a:rPr lang="en-US" altLang="ja-JP" sz="2400" b="1" baseline="-25000" dirty="0" err="1" smtClean="0">
                <a:solidFill>
                  <a:schemeClr val="accent2"/>
                </a:solidFill>
              </a:rPr>
              <a:t>d</a:t>
            </a:r>
            <a:r>
              <a:rPr lang="en-US" altLang="ja-JP" sz="2400" baseline="-25000" dirty="0" smtClean="0"/>
              <a:t> </a:t>
            </a:r>
            <a:r>
              <a:rPr lang="ja-JP" altLang="en-US" sz="2400" baseline="-25000" dirty="0" err="1" smtClean="0"/>
              <a:t>。</a:t>
            </a:r>
            <a:r>
              <a:rPr lang="ja-JP" altLang="en-US" sz="2400" dirty="0" smtClean="0"/>
              <a:t>の</a:t>
            </a:r>
            <a:r>
              <a:rPr lang="en-US" altLang="ja-JP" sz="2400" b="1" dirty="0" smtClean="0">
                <a:solidFill>
                  <a:schemeClr val="accent2"/>
                </a:solidFill>
              </a:rPr>
              <a:t>k=5</a:t>
            </a:r>
            <a:r>
              <a:rPr lang="en-US" altLang="ja-JP" sz="2400" dirty="0" smtClean="0"/>
              <a:t> </a:t>
            </a:r>
            <a:r>
              <a:rPr lang="ja-JP" altLang="en-US" sz="2400" dirty="0" smtClean="0"/>
              <a:t>で </a:t>
            </a:r>
            <a:r>
              <a:rPr lang="en-US" altLang="ja-JP" sz="2400" b="1" dirty="0" smtClean="0">
                <a:solidFill>
                  <a:schemeClr val="accent2"/>
                </a:solidFill>
              </a:rPr>
              <a:t>d=2</a:t>
            </a:r>
            <a:r>
              <a:rPr lang="en-US" altLang="ja-JP" sz="2400" dirty="0" smtClean="0"/>
              <a:t> </a:t>
            </a:r>
            <a:r>
              <a:rPr lang="ja-JP" altLang="en-US" sz="2400" dirty="0" smtClean="0"/>
              <a:t>なら</a:t>
            </a:r>
            <a:r>
              <a:rPr lang="en-US" altLang="ja-JP" sz="2400" dirty="0" smtClean="0"/>
              <a:t>10</a:t>
            </a:r>
            <a:r>
              <a:rPr lang="ja-JP" altLang="en-US" sz="2400" dirty="0" smtClean="0"/>
              <a:t>通り</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ソート</a:t>
            </a:r>
            <a:r>
              <a:rPr lang="en-US" altLang="ja-JP" sz="2400" dirty="0" smtClean="0"/>
              <a:t>10</a:t>
            </a:r>
            <a:r>
              <a:rPr lang="ja-JP" altLang="en-US" sz="2400" dirty="0" smtClean="0"/>
              <a:t>回 </a:t>
            </a:r>
            <a:r>
              <a:rPr lang="ja-JP" altLang="en-US" sz="2400" b="1" dirty="0" smtClean="0"/>
              <a:t>＋</a:t>
            </a:r>
            <a:r>
              <a:rPr lang="en-US" altLang="ja-JP" sz="2400" b="1" dirty="0" smtClean="0"/>
              <a:t>α </a:t>
            </a:r>
            <a:r>
              <a:rPr lang="ja-JP" altLang="en-US" sz="2400" dirty="0" smtClean="0"/>
              <a:t>で解ける。全対比較よりもかなり高速</a:t>
            </a:r>
          </a:p>
          <a:p>
            <a:pPr algn="l" eaLnBrk="1" hangingPunct="1">
              <a:defRPr/>
            </a:pPr>
            <a:endParaRPr lang="ja-JP" altLang="en-US" sz="2400" dirty="0" smtClean="0">
              <a:solidFill>
                <a:srgbClr val="FF0000"/>
              </a:solidFill>
              <a:effectLst>
                <a:outerShdw blurRad="38100" dist="38100" dir="2700000" algn="tl">
                  <a:srgbClr val="C0C0C0"/>
                </a:outerShdw>
              </a:effectLst>
            </a:endParaRPr>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t>各文字の数から、１文字比較した場合に等しくなる確率を求め、適切な分割数 </a:t>
            </a:r>
            <a:r>
              <a:rPr lang="en-US" altLang="ja-JP" sz="2400" b="1" dirty="0" smtClean="0">
                <a:solidFill>
                  <a:schemeClr val="accent2"/>
                </a:solidFill>
              </a:rPr>
              <a:t>k</a:t>
            </a:r>
            <a:r>
              <a:rPr lang="en-US" altLang="ja-JP" sz="2400" dirty="0" smtClean="0"/>
              <a:t> </a:t>
            </a:r>
            <a:r>
              <a:rPr lang="ja-JP" altLang="en-US" sz="2400" dirty="0" smtClean="0"/>
              <a:t>を使用する</a:t>
            </a:r>
          </a:p>
        </p:txBody>
      </p:sp>
      <p:sp>
        <p:nvSpPr>
          <p:cNvPr id="280580" name="Rectangle 4"/>
          <p:cNvSpPr>
            <a:spLocks noChangeArrowheads="1"/>
          </p:cNvSpPr>
          <p:nvPr/>
        </p:nvSpPr>
        <p:spPr bwMode="auto">
          <a:xfrm>
            <a:off x="1619250" y="5657850"/>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46085" name="Group 5"/>
          <p:cNvGrpSpPr>
            <a:grpSpLocks/>
          </p:cNvGrpSpPr>
          <p:nvPr/>
        </p:nvGrpSpPr>
        <p:grpSpPr bwMode="auto">
          <a:xfrm>
            <a:off x="1619250" y="5657850"/>
            <a:ext cx="5040313" cy="144463"/>
            <a:chOff x="1020" y="2885"/>
            <a:chExt cx="3175" cy="91"/>
          </a:xfrm>
        </p:grpSpPr>
        <p:sp>
          <p:nvSpPr>
            <p:cNvPr id="280582" name="Rectangle 6"/>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83" name="Rectangle 7"/>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84" name="Rectangle 8"/>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85" name="Rectangle 9"/>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86" name="Rectangle 10"/>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80587" name="Rectangle 11"/>
          <p:cNvSpPr>
            <a:spLocks noChangeArrowheads="1"/>
          </p:cNvSpPr>
          <p:nvPr/>
        </p:nvSpPr>
        <p:spPr bwMode="auto">
          <a:xfrm>
            <a:off x="1619250" y="6018213"/>
            <a:ext cx="5040313"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46087" name="Group 12"/>
          <p:cNvGrpSpPr>
            <a:grpSpLocks/>
          </p:cNvGrpSpPr>
          <p:nvPr/>
        </p:nvGrpSpPr>
        <p:grpSpPr bwMode="auto">
          <a:xfrm>
            <a:off x="1619250" y="6018213"/>
            <a:ext cx="5040313" cy="144462"/>
            <a:chOff x="1020" y="2885"/>
            <a:chExt cx="3175" cy="91"/>
          </a:xfrm>
        </p:grpSpPr>
        <p:sp>
          <p:nvSpPr>
            <p:cNvPr id="280589" name="Rectangle 13"/>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90" name="Rectangle 14"/>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91" name="Rectangle 15"/>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92" name="Rectangle 16"/>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93" name="Rectangle 17"/>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80594" name="Rectangle 18"/>
          <p:cNvSpPr>
            <a:spLocks noChangeArrowheads="1"/>
          </p:cNvSpPr>
          <p:nvPr/>
        </p:nvSpPr>
        <p:spPr bwMode="auto">
          <a:xfrm>
            <a:off x="1619250" y="6378575"/>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46089" name="Group 19"/>
          <p:cNvGrpSpPr>
            <a:grpSpLocks/>
          </p:cNvGrpSpPr>
          <p:nvPr/>
        </p:nvGrpSpPr>
        <p:grpSpPr bwMode="auto">
          <a:xfrm>
            <a:off x="1619250" y="6378575"/>
            <a:ext cx="5040313" cy="144463"/>
            <a:chOff x="1020" y="2885"/>
            <a:chExt cx="3175" cy="91"/>
          </a:xfrm>
        </p:grpSpPr>
        <p:sp>
          <p:nvSpPr>
            <p:cNvPr id="280596" name="Rectangle 20"/>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97" name="Rectangle 21"/>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98" name="Rectangle 22"/>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599" name="Rectangle 23"/>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0" name="Rectangle 24"/>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80601" name="Rectangle 25"/>
          <p:cNvSpPr>
            <a:spLocks noChangeArrowheads="1"/>
          </p:cNvSpPr>
          <p:nvPr/>
        </p:nvSpPr>
        <p:spPr bwMode="auto">
          <a:xfrm>
            <a:off x="5651500" y="6018213"/>
            <a:ext cx="1008063" cy="144462"/>
          </a:xfrm>
          <a:prstGeom prst="rect">
            <a:avLst/>
          </a:prstGeom>
          <a:solidFill>
            <a:srgbClr val="00FF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2" name="Rectangle 26"/>
          <p:cNvSpPr>
            <a:spLocks noChangeArrowheads="1"/>
          </p:cNvSpPr>
          <p:nvPr/>
        </p:nvSpPr>
        <p:spPr bwMode="auto">
          <a:xfrm>
            <a:off x="4643438" y="6018213"/>
            <a:ext cx="1008062" cy="144462"/>
          </a:xfrm>
          <a:prstGeom prst="rect">
            <a:avLst/>
          </a:prstGeom>
          <a:solidFill>
            <a:srgbClr val="33CCCC"/>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3" name="Rectangle 27"/>
          <p:cNvSpPr>
            <a:spLocks noChangeArrowheads="1"/>
          </p:cNvSpPr>
          <p:nvPr/>
        </p:nvSpPr>
        <p:spPr bwMode="auto">
          <a:xfrm>
            <a:off x="2627313" y="6018213"/>
            <a:ext cx="1008062" cy="144462"/>
          </a:xfrm>
          <a:prstGeom prst="rect">
            <a:avLst/>
          </a:prstGeom>
          <a:solidFill>
            <a:srgbClr val="FFCC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4" name="Rectangle 28"/>
          <p:cNvSpPr>
            <a:spLocks noChangeArrowheads="1"/>
          </p:cNvSpPr>
          <p:nvPr/>
        </p:nvSpPr>
        <p:spPr bwMode="auto">
          <a:xfrm>
            <a:off x="5651500" y="5659438"/>
            <a:ext cx="1008063" cy="144462"/>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5" name="Rectangle 29"/>
          <p:cNvSpPr>
            <a:spLocks noChangeArrowheads="1"/>
          </p:cNvSpPr>
          <p:nvPr/>
        </p:nvSpPr>
        <p:spPr bwMode="auto">
          <a:xfrm>
            <a:off x="4643438" y="5659438"/>
            <a:ext cx="1008062" cy="144462"/>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6" name="Rectangle 30"/>
          <p:cNvSpPr>
            <a:spLocks noChangeArrowheads="1"/>
          </p:cNvSpPr>
          <p:nvPr/>
        </p:nvSpPr>
        <p:spPr bwMode="auto">
          <a:xfrm>
            <a:off x="2627313" y="5659438"/>
            <a:ext cx="1008062" cy="144462"/>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7" name="Rectangle 31"/>
          <p:cNvSpPr>
            <a:spLocks noChangeArrowheads="1"/>
          </p:cNvSpPr>
          <p:nvPr/>
        </p:nvSpPr>
        <p:spPr bwMode="auto">
          <a:xfrm>
            <a:off x="5651500" y="6380163"/>
            <a:ext cx="1008063" cy="144462"/>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8" name="Rectangle 32"/>
          <p:cNvSpPr>
            <a:spLocks noChangeArrowheads="1"/>
          </p:cNvSpPr>
          <p:nvPr/>
        </p:nvSpPr>
        <p:spPr bwMode="auto">
          <a:xfrm>
            <a:off x="4643438" y="6380163"/>
            <a:ext cx="1008062" cy="144462"/>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0609" name="Rectangle 33"/>
          <p:cNvSpPr>
            <a:spLocks noChangeArrowheads="1"/>
          </p:cNvSpPr>
          <p:nvPr/>
        </p:nvSpPr>
        <p:spPr bwMode="auto">
          <a:xfrm>
            <a:off x="2627313" y="6380163"/>
            <a:ext cx="1008062" cy="144462"/>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05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05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05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057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057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0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例題</a:t>
            </a:r>
          </a:p>
        </p:txBody>
      </p:sp>
      <p:sp>
        <p:nvSpPr>
          <p:cNvPr id="281603" name="Rectangle 3"/>
          <p:cNvSpPr>
            <a:spLocks noGrp="1" noChangeArrowheads="1"/>
          </p:cNvSpPr>
          <p:nvPr>
            <p:ph type="subTitle" idx="1"/>
          </p:nvPr>
        </p:nvSpPr>
        <p:spPr>
          <a:xfrm>
            <a:off x="539750" y="1052513"/>
            <a:ext cx="7777163" cy="936625"/>
          </a:xfrm>
        </p:spPr>
        <p:txBody>
          <a:bodyPr/>
          <a:lstStyle/>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en-US" altLang="ja-JP" sz="2400" dirty="0" smtClean="0"/>
              <a:t>ABC</a:t>
            </a:r>
            <a:r>
              <a:rPr lang="ja-JP" altLang="en-US" sz="2400" dirty="0" err="1" smtClean="0"/>
              <a:t>、</a:t>
            </a:r>
            <a:r>
              <a:rPr lang="en-US" altLang="ja-JP" sz="2400" dirty="0" smtClean="0"/>
              <a:t>ABD</a:t>
            </a:r>
            <a:r>
              <a:rPr lang="ja-JP" altLang="en-US" sz="2400" dirty="0" err="1" smtClean="0"/>
              <a:t>、</a:t>
            </a:r>
            <a:r>
              <a:rPr lang="en-US" altLang="ja-JP" sz="2400" dirty="0" smtClean="0"/>
              <a:t>ACC</a:t>
            </a:r>
            <a:r>
              <a:rPr lang="ja-JP" altLang="en-US" sz="2400" dirty="0" err="1" smtClean="0"/>
              <a:t>、</a:t>
            </a:r>
            <a:r>
              <a:rPr lang="en-US" altLang="ja-JP" sz="2400" dirty="0" smtClean="0"/>
              <a:t>EFG</a:t>
            </a:r>
            <a:r>
              <a:rPr lang="ja-JP" altLang="en-US" sz="2400" dirty="0" err="1" smtClean="0"/>
              <a:t>、</a:t>
            </a:r>
            <a:r>
              <a:rPr lang="en-US" altLang="ja-JP" sz="2400" dirty="0" smtClean="0"/>
              <a:t>FFG</a:t>
            </a:r>
            <a:r>
              <a:rPr lang="ja-JP" altLang="en-US" sz="2400" dirty="0" err="1" smtClean="0"/>
              <a:t>、</a:t>
            </a:r>
            <a:r>
              <a:rPr lang="en-US" altLang="ja-JP" sz="2400" dirty="0" smtClean="0"/>
              <a:t>AFG</a:t>
            </a:r>
            <a:r>
              <a:rPr lang="ja-JP" altLang="en-US" sz="2400" dirty="0" err="1" smtClean="0"/>
              <a:t>、</a:t>
            </a:r>
            <a:r>
              <a:rPr lang="en-US" altLang="ja-JP" sz="2400" dirty="0" smtClean="0"/>
              <a:t>GAB </a:t>
            </a:r>
            <a:r>
              <a:rPr lang="ja-JP" altLang="en-US" sz="2400" dirty="0" smtClean="0"/>
              <a:t>のペアでハミング距離が</a:t>
            </a:r>
            <a:r>
              <a:rPr lang="en-US" altLang="ja-JP" sz="2400" dirty="0" smtClean="0"/>
              <a:t>1</a:t>
            </a:r>
            <a:r>
              <a:rPr lang="ja-JP" altLang="en-US" sz="2400" dirty="0" smtClean="0"/>
              <a:t>以下のものを求めよ</a:t>
            </a:r>
          </a:p>
          <a:p>
            <a:pPr algn="l" eaLnBrk="1" hangingPunct="1">
              <a:defRPr/>
            </a:pPr>
            <a:endParaRPr lang="ja-JP" altLang="en-US" sz="2400" dirty="0" smtClean="0"/>
          </a:p>
        </p:txBody>
      </p:sp>
      <p:sp>
        <p:nvSpPr>
          <p:cNvPr id="281604" name="Text Box 4"/>
          <p:cNvSpPr txBox="1">
            <a:spLocks noChangeArrowheads="1"/>
          </p:cNvSpPr>
          <p:nvPr/>
        </p:nvSpPr>
        <p:spPr bwMode="auto">
          <a:xfrm>
            <a:off x="2700338" y="2924175"/>
            <a:ext cx="1076325" cy="2667000"/>
          </a:xfrm>
          <a:prstGeom prst="rect">
            <a:avLst/>
          </a:prstGeom>
          <a:solidFill>
            <a:schemeClr val="bg1"/>
          </a:solidFill>
          <a:ln w="19050" algn="ctr">
            <a:solidFill>
              <a:srgbClr val="008000"/>
            </a:solidFill>
            <a:miter lim="800000"/>
            <a:headEnd/>
            <a:tailEnd/>
          </a:ln>
          <a:effectLst>
            <a:outerShdw dist="53882" dir="2700000" algn="ctr" rotWithShape="0">
              <a:schemeClr val="bg2">
                <a:alpha val="50000"/>
              </a:schemeClr>
            </a:outerShdw>
          </a:effectLst>
        </p:spPr>
        <p:txBody>
          <a:bodyPr lIns="90000" tIns="46800" rIns="18000" bIns="46800">
            <a:spAutoFit/>
          </a:bodyPr>
          <a:lstStyle/>
          <a:p>
            <a:pPr>
              <a:defRPr/>
            </a:pPr>
            <a:r>
              <a:rPr lang="en-US" altLang="ja-JP" b="1">
                <a:latin typeface="HGｺﾞｼｯｸM" pitchFamily="49" charset="-128"/>
                <a:ea typeface="HGｺﾞｼｯｸM" pitchFamily="49" charset="-128"/>
              </a:rPr>
              <a:t>A BCDE</a:t>
            </a:r>
          </a:p>
          <a:p>
            <a:pPr>
              <a:defRPr/>
            </a:pPr>
            <a:r>
              <a:rPr lang="en-US" altLang="ja-JP" b="1">
                <a:latin typeface="HGｺﾞｼｯｸM" pitchFamily="49" charset="-128"/>
                <a:ea typeface="HGｺﾞｼｯｸM" pitchFamily="49" charset="-128"/>
              </a:rPr>
              <a:t>A BDDE</a:t>
            </a:r>
          </a:p>
          <a:p>
            <a:pPr>
              <a:defRPr/>
            </a:pPr>
            <a:r>
              <a:rPr lang="en-US" altLang="ja-JP" b="1">
                <a:latin typeface="HGｺﾞｼｯｸM" pitchFamily="49" charset="-128"/>
                <a:ea typeface="HGｺﾞｼｯｸM" pitchFamily="49" charset="-128"/>
              </a:rPr>
              <a:t>A DCDE</a:t>
            </a:r>
          </a:p>
          <a:p>
            <a:pPr>
              <a:defRPr/>
            </a:pPr>
            <a:r>
              <a:rPr lang="en-US" altLang="ja-JP" b="1">
                <a:latin typeface="HGｺﾞｼｯｸM" pitchFamily="49" charset="-128"/>
                <a:ea typeface="HGｺﾞｼｯｸM" pitchFamily="49" charset="-128"/>
              </a:rPr>
              <a:t>C DEFG</a:t>
            </a:r>
          </a:p>
          <a:p>
            <a:pPr>
              <a:defRPr/>
            </a:pPr>
            <a:r>
              <a:rPr lang="en-US" altLang="ja-JP" b="1">
                <a:latin typeface="HGｺﾞｼｯｸM" pitchFamily="49" charset="-128"/>
                <a:ea typeface="HGｺﾞｼｯｸM" pitchFamily="49" charset="-128"/>
              </a:rPr>
              <a:t>C DEFF</a:t>
            </a:r>
          </a:p>
          <a:p>
            <a:pPr>
              <a:defRPr/>
            </a:pPr>
            <a:r>
              <a:rPr lang="en-US" altLang="ja-JP" b="1">
                <a:latin typeface="HGｺﾞｼｯｸM" pitchFamily="49" charset="-128"/>
                <a:ea typeface="HGｺﾞｼｯｸM" pitchFamily="49" charset="-128"/>
              </a:rPr>
              <a:t>C DEGG</a:t>
            </a:r>
          </a:p>
          <a:p>
            <a:pPr>
              <a:defRPr/>
            </a:pPr>
            <a:r>
              <a:rPr lang="en-US" altLang="ja-JP" b="1">
                <a:latin typeface="HGｺﾞｼｯｸM" pitchFamily="49" charset="-128"/>
                <a:ea typeface="HGｺﾞｼｯｸM" pitchFamily="49" charset="-128"/>
              </a:rPr>
              <a:t>A AGAB</a:t>
            </a:r>
            <a:r>
              <a:rPr lang="ja-JP" altLang="en-US" b="1">
                <a:latin typeface="HGｺﾞｼｯｸM" pitchFamily="49" charset="-128"/>
                <a:ea typeface="HGｺﾞｼｯｸM" pitchFamily="49" charset="-128"/>
              </a:rPr>
              <a:t>　</a:t>
            </a:r>
          </a:p>
        </p:txBody>
      </p:sp>
      <p:sp>
        <p:nvSpPr>
          <p:cNvPr id="281605" name="Text Box 5"/>
          <p:cNvSpPr txBox="1">
            <a:spLocks noChangeArrowheads="1"/>
          </p:cNvSpPr>
          <p:nvPr/>
        </p:nvSpPr>
        <p:spPr bwMode="auto">
          <a:xfrm>
            <a:off x="250825" y="2924175"/>
            <a:ext cx="1008063" cy="2667000"/>
          </a:xfrm>
          <a:prstGeom prst="rect">
            <a:avLst/>
          </a:prstGeom>
          <a:solidFill>
            <a:schemeClr val="bg1"/>
          </a:solidFill>
          <a:ln w="19050" algn="ctr">
            <a:solidFill>
              <a:srgbClr val="008000"/>
            </a:solidFill>
            <a:miter lim="800000"/>
            <a:headEnd/>
            <a:tailEnd/>
          </a:ln>
          <a:effectLst>
            <a:outerShdw dist="53882" dir="2700000" algn="ctr" rotWithShape="0">
              <a:schemeClr val="bg2">
                <a:alpha val="50000"/>
              </a:schemeClr>
            </a:outerShdw>
          </a:effectLst>
        </p:spPr>
        <p:txBody>
          <a:bodyPr lIns="90000" tIns="46800" rIns="18000" bIns="46800">
            <a:spAutoFit/>
          </a:bodyPr>
          <a:lstStyle/>
          <a:p>
            <a:pPr>
              <a:defRPr/>
            </a:pPr>
            <a:r>
              <a:rPr lang="en-US" altLang="ja-JP" b="1">
                <a:latin typeface="HGｺﾞｼｯｸM" pitchFamily="49" charset="-128"/>
                <a:ea typeface="HGｺﾞｼｯｸM" pitchFamily="49" charset="-128"/>
              </a:rPr>
              <a:t>ABCDE</a:t>
            </a:r>
          </a:p>
          <a:p>
            <a:pPr>
              <a:defRPr/>
            </a:pPr>
            <a:r>
              <a:rPr lang="en-US" altLang="ja-JP" b="1">
                <a:latin typeface="HGｺﾞｼｯｸM" pitchFamily="49" charset="-128"/>
                <a:ea typeface="HGｺﾞｼｯｸM" pitchFamily="49" charset="-128"/>
              </a:rPr>
              <a:t>ABDDE</a:t>
            </a:r>
          </a:p>
          <a:p>
            <a:pPr>
              <a:defRPr/>
            </a:pPr>
            <a:r>
              <a:rPr lang="en-US" altLang="ja-JP" b="1">
                <a:latin typeface="HGｺﾞｼｯｸM" pitchFamily="49" charset="-128"/>
                <a:ea typeface="HGｺﾞｼｯｸM" pitchFamily="49" charset="-128"/>
              </a:rPr>
              <a:t>ADCDE</a:t>
            </a:r>
          </a:p>
          <a:p>
            <a:pPr>
              <a:defRPr/>
            </a:pPr>
            <a:r>
              <a:rPr lang="en-US" altLang="ja-JP" b="1">
                <a:latin typeface="HGｺﾞｼｯｸM" pitchFamily="49" charset="-128"/>
                <a:ea typeface="HGｺﾞｼｯｸM" pitchFamily="49" charset="-128"/>
              </a:rPr>
              <a:t>CDEFG</a:t>
            </a:r>
          </a:p>
          <a:p>
            <a:pPr>
              <a:defRPr/>
            </a:pPr>
            <a:r>
              <a:rPr lang="en-US" altLang="ja-JP" b="1">
                <a:latin typeface="HGｺﾞｼｯｸM" pitchFamily="49" charset="-128"/>
                <a:ea typeface="HGｺﾞｼｯｸM" pitchFamily="49" charset="-128"/>
              </a:rPr>
              <a:t>CDEFF</a:t>
            </a:r>
          </a:p>
          <a:p>
            <a:pPr>
              <a:defRPr/>
            </a:pPr>
            <a:r>
              <a:rPr lang="en-US" altLang="ja-JP" b="1">
                <a:latin typeface="HGｺﾞｼｯｸM" pitchFamily="49" charset="-128"/>
                <a:ea typeface="HGｺﾞｼｯｸM" pitchFamily="49" charset="-128"/>
              </a:rPr>
              <a:t>CDEGG</a:t>
            </a:r>
          </a:p>
          <a:p>
            <a:pPr>
              <a:defRPr/>
            </a:pPr>
            <a:r>
              <a:rPr lang="en-US" altLang="ja-JP" b="1">
                <a:latin typeface="HGｺﾞｼｯｸM" pitchFamily="49" charset="-128"/>
                <a:ea typeface="HGｺﾞｼｯｸM" pitchFamily="49" charset="-128"/>
              </a:rPr>
              <a:t>AAGAB</a:t>
            </a:r>
            <a:endParaRPr lang="ja-JP" altLang="en-US" b="1">
              <a:latin typeface="HGｺﾞｼｯｸM" pitchFamily="49" charset="-128"/>
              <a:ea typeface="HGｺﾞｼｯｸM" pitchFamily="49" charset="-128"/>
            </a:endParaRPr>
          </a:p>
        </p:txBody>
      </p:sp>
      <p:sp>
        <p:nvSpPr>
          <p:cNvPr id="281606" name="Rectangle 6"/>
          <p:cNvSpPr>
            <a:spLocks noChangeArrowheads="1"/>
          </p:cNvSpPr>
          <p:nvPr/>
        </p:nvSpPr>
        <p:spPr bwMode="auto">
          <a:xfrm>
            <a:off x="3055938" y="2565400"/>
            <a:ext cx="795337" cy="3455988"/>
          </a:xfrm>
          <a:prstGeom prst="rect">
            <a:avLst/>
          </a:prstGeom>
          <a:solidFill>
            <a:srgbClr val="FF0000">
              <a:alpha val="10196"/>
            </a:srgbClr>
          </a:solidFill>
          <a:ln w="19050" algn="ctr">
            <a:solidFill>
              <a:srgbClr val="FF0000"/>
            </a:solidFill>
            <a:miter lim="800000"/>
            <a:headEnd/>
            <a:tailEnd/>
          </a:ln>
        </p:spPr>
        <p:txBody>
          <a:bodyPr wrap="none" lIns="90000" tIns="46800" rIns="90000" bIns="46800" anchor="ctr"/>
          <a:lstStyle/>
          <a:p>
            <a:endParaRPr lang="ja-JP" altLang="en-US"/>
          </a:p>
        </p:txBody>
      </p:sp>
      <p:sp>
        <p:nvSpPr>
          <p:cNvPr id="281607" name="Text Box 7"/>
          <p:cNvSpPr txBox="1">
            <a:spLocks noChangeArrowheads="1"/>
          </p:cNvSpPr>
          <p:nvPr/>
        </p:nvSpPr>
        <p:spPr bwMode="auto">
          <a:xfrm>
            <a:off x="4905375" y="2925763"/>
            <a:ext cx="1193800" cy="2667000"/>
          </a:xfrm>
          <a:prstGeom prst="rect">
            <a:avLst/>
          </a:prstGeom>
          <a:solidFill>
            <a:schemeClr val="bg1"/>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18000" bIns="46800">
            <a:spAutoFit/>
          </a:bodyPr>
          <a:lstStyle/>
          <a:p>
            <a:pPr>
              <a:defRPr/>
            </a:pPr>
            <a:r>
              <a:rPr lang="en-US" altLang="ja-JP" b="1">
                <a:latin typeface="HGｺﾞｼｯｸM" pitchFamily="49" charset="-128"/>
                <a:ea typeface="HGｺﾞｼｯｸM" pitchFamily="49" charset="-128"/>
              </a:rPr>
              <a:t>A BC DE</a:t>
            </a:r>
          </a:p>
          <a:p>
            <a:pPr>
              <a:defRPr/>
            </a:pPr>
            <a:r>
              <a:rPr lang="en-US" altLang="ja-JP" b="1">
                <a:latin typeface="HGｺﾞｼｯｸM" pitchFamily="49" charset="-128"/>
                <a:ea typeface="HGｺﾞｼｯｸM" pitchFamily="49" charset="-128"/>
              </a:rPr>
              <a:t>A BD DE</a:t>
            </a:r>
          </a:p>
          <a:p>
            <a:pPr>
              <a:defRPr/>
            </a:pPr>
            <a:r>
              <a:rPr lang="en-US" altLang="ja-JP" b="1">
                <a:latin typeface="HGｺﾞｼｯｸM" pitchFamily="49" charset="-128"/>
                <a:ea typeface="HGｺﾞｼｯｸM" pitchFamily="49" charset="-128"/>
              </a:rPr>
              <a:t>A DC DE</a:t>
            </a:r>
          </a:p>
          <a:p>
            <a:pPr>
              <a:defRPr/>
            </a:pPr>
            <a:r>
              <a:rPr lang="en-US" altLang="ja-JP" b="1">
                <a:latin typeface="HGｺﾞｼｯｸM" pitchFamily="49" charset="-128"/>
                <a:ea typeface="HGｺﾞｼｯｸM" pitchFamily="49" charset="-128"/>
              </a:rPr>
              <a:t>C DE FG</a:t>
            </a:r>
          </a:p>
          <a:p>
            <a:pPr>
              <a:defRPr/>
            </a:pPr>
            <a:r>
              <a:rPr lang="en-US" altLang="ja-JP" b="1">
                <a:latin typeface="HGｺﾞｼｯｸM" pitchFamily="49" charset="-128"/>
                <a:ea typeface="HGｺﾞｼｯｸM" pitchFamily="49" charset="-128"/>
              </a:rPr>
              <a:t>C DE FF</a:t>
            </a:r>
          </a:p>
          <a:p>
            <a:pPr>
              <a:defRPr/>
            </a:pPr>
            <a:r>
              <a:rPr lang="en-US" altLang="ja-JP" b="1">
                <a:latin typeface="HGｺﾞｼｯｸM" pitchFamily="49" charset="-128"/>
                <a:ea typeface="HGｺﾞｼｯｸM" pitchFamily="49" charset="-128"/>
              </a:rPr>
              <a:t>C DE GG</a:t>
            </a:r>
          </a:p>
          <a:p>
            <a:pPr>
              <a:defRPr/>
            </a:pPr>
            <a:r>
              <a:rPr lang="en-US" altLang="ja-JP" b="1">
                <a:latin typeface="HGｺﾞｼｯｸM" pitchFamily="49" charset="-128"/>
                <a:ea typeface="HGｺﾞｼｯｸM" pitchFamily="49" charset="-128"/>
              </a:rPr>
              <a:t>A AG AB</a:t>
            </a:r>
            <a:endParaRPr lang="ja-JP" altLang="en-US" b="1">
              <a:latin typeface="HGｺﾞｼｯｸM" pitchFamily="49" charset="-128"/>
              <a:ea typeface="HGｺﾞｼｯｸM" pitchFamily="49" charset="-128"/>
            </a:endParaRPr>
          </a:p>
        </p:txBody>
      </p:sp>
      <p:sp>
        <p:nvSpPr>
          <p:cNvPr id="281608" name="Rectangle 8"/>
          <p:cNvSpPr>
            <a:spLocks noChangeArrowheads="1"/>
          </p:cNvSpPr>
          <p:nvPr/>
        </p:nvSpPr>
        <p:spPr bwMode="auto">
          <a:xfrm>
            <a:off x="5724525" y="2565400"/>
            <a:ext cx="431800" cy="3455988"/>
          </a:xfrm>
          <a:prstGeom prst="rect">
            <a:avLst/>
          </a:prstGeom>
          <a:solidFill>
            <a:srgbClr val="FF0000">
              <a:alpha val="10196"/>
            </a:srgbClr>
          </a:solidFill>
          <a:ln w="19050" algn="ctr">
            <a:solidFill>
              <a:srgbClr val="FF0000"/>
            </a:solidFill>
            <a:miter lim="800000"/>
            <a:headEnd/>
            <a:tailEnd/>
          </a:ln>
        </p:spPr>
        <p:txBody>
          <a:bodyPr wrap="none" lIns="90000" tIns="46800" rIns="90000" bIns="46800" anchor="ctr"/>
          <a:lstStyle/>
          <a:p>
            <a:endParaRPr lang="ja-JP" altLang="en-US"/>
          </a:p>
        </p:txBody>
      </p:sp>
      <p:sp>
        <p:nvSpPr>
          <p:cNvPr id="281609" name="Rectangle 9"/>
          <p:cNvSpPr>
            <a:spLocks noChangeArrowheads="1"/>
          </p:cNvSpPr>
          <p:nvPr/>
        </p:nvSpPr>
        <p:spPr bwMode="auto">
          <a:xfrm>
            <a:off x="4718050" y="2925763"/>
            <a:ext cx="1727200" cy="1150937"/>
          </a:xfrm>
          <a:prstGeom prst="rect">
            <a:avLst/>
          </a:prstGeom>
          <a:solidFill>
            <a:srgbClr val="0000FF">
              <a:alpha val="10196"/>
            </a:srgbClr>
          </a:solidFill>
          <a:ln w="19050" algn="ctr">
            <a:solidFill>
              <a:srgbClr val="0000FF"/>
            </a:solidFill>
            <a:miter lim="800000"/>
            <a:headEnd/>
            <a:tailEnd/>
          </a:ln>
        </p:spPr>
        <p:txBody>
          <a:bodyPr wrap="none" lIns="90000" tIns="46800" rIns="90000" bIns="46800" anchor="ctr"/>
          <a:lstStyle/>
          <a:p>
            <a:endParaRPr lang="ja-JP" altLang="en-US"/>
          </a:p>
        </p:txBody>
      </p:sp>
      <p:sp>
        <p:nvSpPr>
          <p:cNvPr id="281610" name="Rectangle 10"/>
          <p:cNvSpPr>
            <a:spLocks noChangeArrowheads="1"/>
          </p:cNvSpPr>
          <p:nvPr/>
        </p:nvSpPr>
        <p:spPr bwMode="auto">
          <a:xfrm>
            <a:off x="4932363" y="2565400"/>
            <a:ext cx="287337" cy="3455988"/>
          </a:xfrm>
          <a:prstGeom prst="rect">
            <a:avLst/>
          </a:prstGeom>
          <a:solidFill>
            <a:srgbClr val="FF0000">
              <a:alpha val="10196"/>
            </a:srgbClr>
          </a:solidFill>
          <a:ln w="19050" algn="ctr">
            <a:solidFill>
              <a:srgbClr val="FF0000"/>
            </a:solidFill>
            <a:miter lim="800000"/>
            <a:headEnd/>
            <a:tailEnd/>
          </a:ln>
        </p:spPr>
        <p:txBody>
          <a:bodyPr wrap="none" lIns="90000" tIns="46800" rIns="90000" bIns="46800" anchor="ctr"/>
          <a:lstStyle/>
          <a:p>
            <a:endParaRPr lang="ja-JP" altLang="en-US"/>
          </a:p>
        </p:txBody>
      </p:sp>
      <p:sp>
        <p:nvSpPr>
          <p:cNvPr id="281611" name="Text Box 11"/>
          <p:cNvSpPr txBox="1">
            <a:spLocks noChangeArrowheads="1"/>
          </p:cNvSpPr>
          <p:nvPr/>
        </p:nvSpPr>
        <p:spPr bwMode="auto">
          <a:xfrm>
            <a:off x="7092950" y="2997200"/>
            <a:ext cx="1079500" cy="2667000"/>
          </a:xfrm>
          <a:prstGeom prst="rect">
            <a:avLst/>
          </a:prstGeom>
          <a:solidFill>
            <a:schemeClr val="bg1"/>
          </a:solidFill>
          <a:ln w="19050" algn="ctr">
            <a:solidFill>
              <a:srgbClr val="008000"/>
            </a:solidFill>
            <a:miter lim="800000"/>
            <a:headEnd/>
            <a:tailEnd/>
          </a:ln>
          <a:effectLst>
            <a:outerShdw dist="53882" dir="2700000" algn="ctr" rotWithShape="0">
              <a:schemeClr val="bg2">
                <a:alpha val="50000"/>
              </a:schemeClr>
            </a:outerShdw>
          </a:effectLst>
        </p:spPr>
        <p:txBody>
          <a:bodyPr lIns="90000" tIns="46800" rIns="18000" bIns="46800">
            <a:spAutoFit/>
          </a:bodyPr>
          <a:lstStyle/>
          <a:p>
            <a:pPr>
              <a:defRPr/>
            </a:pPr>
            <a:r>
              <a:rPr lang="en-US" altLang="ja-JP" b="1">
                <a:latin typeface="HGｺﾞｼｯｸM" pitchFamily="49" charset="-128"/>
                <a:ea typeface="HGｺﾞｼｯｸM" pitchFamily="49" charset="-128"/>
              </a:rPr>
              <a:t>ABC DE</a:t>
            </a:r>
          </a:p>
          <a:p>
            <a:pPr>
              <a:defRPr/>
            </a:pPr>
            <a:r>
              <a:rPr lang="en-US" altLang="ja-JP" b="1">
                <a:latin typeface="HGｺﾞｼｯｸM" pitchFamily="49" charset="-128"/>
                <a:ea typeface="HGｺﾞｼｯｸM" pitchFamily="49" charset="-128"/>
              </a:rPr>
              <a:t>ABD DE</a:t>
            </a:r>
          </a:p>
          <a:p>
            <a:pPr>
              <a:defRPr/>
            </a:pPr>
            <a:r>
              <a:rPr lang="en-US" altLang="ja-JP" b="1">
                <a:latin typeface="HGｺﾞｼｯｸM" pitchFamily="49" charset="-128"/>
                <a:ea typeface="HGｺﾞｼｯｸM" pitchFamily="49" charset="-128"/>
              </a:rPr>
              <a:t>ADC DE</a:t>
            </a:r>
          </a:p>
          <a:p>
            <a:pPr>
              <a:defRPr/>
            </a:pPr>
            <a:r>
              <a:rPr lang="en-US" altLang="ja-JP" b="1">
                <a:latin typeface="HGｺﾞｼｯｸM" pitchFamily="49" charset="-128"/>
                <a:ea typeface="HGｺﾞｼｯｸM" pitchFamily="49" charset="-128"/>
              </a:rPr>
              <a:t>CDE FG</a:t>
            </a:r>
          </a:p>
          <a:p>
            <a:pPr>
              <a:defRPr/>
            </a:pPr>
            <a:r>
              <a:rPr lang="en-US" altLang="ja-JP" b="1">
                <a:latin typeface="HGｺﾞｼｯｸM" pitchFamily="49" charset="-128"/>
                <a:ea typeface="HGｺﾞｼｯｸM" pitchFamily="49" charset="-128"/>
              </a:rPr>
              <a:t>CDE FF</a:t>
            </a:r>
          </a:p>
          <a:p>
            <a:pPr>
              <a:defRPr/>
            </a:pPr>
            <a:r>
              <a:rPr lang="en-US" altLang="ja-JP" b="1">
                <a:latin typeface="HGｺﾞｼｯｸM" pitchFamily="49" charset="-128"/>
                <a:ea typeface="HGｺﾞｼｯｸM" pitchFamily="49" charset="-128"/>
              </a:rPr>
              <a:t>CDE GG</a:t>
            </a:r>
          </a:p>
          <a:p>
            <a:pPr>
              <a:defRPr/>
            </a:pPr>
            <a:r>
              <a:rPr lang="en-US" altLang="ja-JP" b="1">
                <a:latin typeface="HGｺﾞｼｯｸM" pitchFamily="49" charset="-128"/>
                <a:ea typeface="HGｺﾞｼｯｸM" pitchFamily="49" charset="-128"/>
              </a:rPr>
              <a:t>AAG AB</a:t>
            </a:r>
            <a:endParaRPr lang="ja-JP" altLang="en-US" b="1">
              <a:latin typeface="HGｺﾞｼｯｸM" pitchFamily="49" charset="-128"/>
              <a:ea typeface="HGｺﾞｼｯｸM" pitchFamily="49" charset="-128"/>
            </a:endParaRPr>
          </a:p>
        </p:txBody>
      </p:sp>
      <p:sp>
        <p:nvSpPr>
          <p:cNvPr id="281612" name="Rectangle 12"/>
          <p:cNvSpPr>
            <a:spLocks noChangeArrowheads="1"/>
          </p:cNvSpPr>
          <p:nvPr/>
        </p:nvSpPr>
        <p:spPr bwMode="auto">
          <a:xfrm>
            <a:off x="7019925" y="2565400"/>
            <a:ext cx="720725" cy="3455988"/>
          </a:xfrm>
          <a:prstGeom prst="rect">
            <a:avLst/>
          </a:prstGeom>
          <a:solidFill>
            <a:srgbClr val="FF0000">
              <a:alpha val="10196"/>
            </a:srgbClr>
          </a:solidFill>
          <a:ln w="19050" algn="ctr">
            <a:solidFill>
              <a:srgbClr val="FF0000"/>
            </a:solidFill>
            <a:miter lim="800000"/>
            <a:headEnd/>
            <a:tailEnd/>
          </a:ln>
        </p:spPr>
        <p:txBody>
          <a:bodyPr wrap="none" lIns="90000" tIns="46800" rIns="90000" bIns="46800" anchor="ctr"/>
          <a:lstStyle/>
          <a:p>
            <a:endParaRPr lang="ja-JP" altLang="en-US"/>
          </a:p>
        </p:txBody>
      </p:sp>
      <p:sp>
        <p:nvSpPr>
          <p:cNvPr id="281613" name="Rectangle 13"/>
          <p:cNvSpPr>
            <a:spLocks noChangeArrowheads="1"/>
          </p:cNvSpPr>
          <p:nvPr/>
        </p:nvSpPr>
        <p:spPr bwMode="auto">
          <a:xfrm>
            <a:off x="6731000" y="4149725"/>
            <a:ext cx="1727200" cy="1150938"/>
          </a:xfrm>
          <a:prstGeom prst="rect">
            <a:avLst/>
          </a:prstGeom>
          <a:solidFill>
            <a:srgbClr val="0000FF">
              <a:alpha val="10196"/>
            </a:srgbClr>
          </a:solidFill>
          <a:ln w="19050" algn="ctr">
            <a:solidFill>
              <a:srgbClr val="0000FF"/>
            </a:solidFill>
            <a:miter lim="800000"/>
            <a:headEnd/>
            <a:tailEnd/>
          </a:ln>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160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160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160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160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16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160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16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16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16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4" grpId="0" animBg="1"/>
      <p:bldP spid="281606" grpId="0" animBg="1"/>
      <p:bldP spid="281607" grpId="0" animBg="1"/>
      <p:bldP spid="281608" grpId="0" animBg="1"/>
      <p:bldP spid="281609" grpId="0" animBg="1"/>
      <p:bldP spid="281610" grpId="0" animBg="1"/>
      <p:bldP spid="281611" grpId="0" animBg="1"/>
      <p:bldP spid="281612" grpId="0" animBg="1"/>
      <p:bldP spid="28161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重複の回避</a:t>
            </a:r>
          </a:p>
        </p:txBody>
      </p:sp>
      <p:sp>
        <p:nvSpPr>
          <p:cNvPr id="282627" name="Rectangle 3"/>
          <p:cNvSpPr>
            <a:spLocks noGrp="1" noChangeArrowheads="1"/>
          </p:cNvSpPr>
          <p:nvPr>
            <p:ph type="subTitle" idx="1"/>
          </p:nvPr>
        </p:nvSpPr>
        <p:spPr>
          <a:xfrm>
            <a:off x="539750" y="1052513"/>
            <a:ext cx="8064500" cy="3600450"/>
          </a:xfrm>
        </p:spPr>
        <p:txBody>
          <a:bodyPr/>
          <a:lstStyle/>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ja-JP" altLang="en-US" sz="2400" dirty="0" smtClean="0"/>
              <a:t>まったく同じ文字列があると、全てのブロックの組合せで見つかるので、 </a:t>
            </a:r>
            <a:r>
              <a:rPr lang="en-US" altLang="ja-JP" sz="2400" b="1" baseline="-25000" dirty="0" err="1" smtClean="0">
                <a:solidFill>
                  <a:schemeClr val="accent2"/>
                </a:solidFill>
              </a:rPr>
              <a:t>k</a:t>
            </a:r>
            <a:r>
              <a:rPr lang="en-US" altLang="ja-JP" sz="2400" b="1" dirty="0" err="1" smtClean="0">
                <a:solidFill>
                  <a:schemeClr val="accent2"/>
                </a:solidFill>
              </a:rPr>
              <a:t>C</a:t>
            </a:r>
            <a:r>
              <a:rPr lang="en-US" altLang="ja-JP" sz="2400" b="1" baseline="-25000" dirty="0" err="1" smtClean="0">
                <a:solidFill>
                  <a:schemeClr val="accent2"/>
                </a:solidFill>
              </a:rPr>
              <a:t>d</a:t>
            </a:r>
            <a:r>
              <a:rPr lang="en-US" altLang="ja-JP" sz="2400" baseline="-25000" dirty="0" smtClean="0"/>
              <a:t> </a:t>
            </a:r>
            <a:r>
              <a:rPr lang="ja-JP" altLang="en-US" sz="2400" baseline="-25000" dirty="0" err="1" smtClean="0"/>
              <a:t>。</a:t>
            </a:r>
            <a:r>
              <a:rPr lang="ja-JP" altLang="en-US" sz="2400" dirty="0" smtClean="0"/>
              <a:t>回出力される</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重複を回避する必要がある</a:t>
            </a:r>
          </a:p>
          <a:p>
            <a:pPr algn="l" eaLnBrk="1" hangingPunct="1">
              <a:defRPr/>
            </a:pPr>
            <a:endParaRPr lang="ja-JP" altLang="en-US" sz="2400" dirty="0" smtClean="0"/>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ja-JP" altLang="en-US" sz="2400" dirty="0" smtClean="0"/>
              <a:t>各見つかったペアについて、選択されていないブロックが選択したブロックの間にあったら出力しないようにする</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 等しいブロックが一番左端によっている場合にのみ出力</a:t>
            </a:r>
          </a:p>
        </p:txBody>
      </p:sp>
      <p:sp>
        <p:nvSpPr>
          <p:cNvPr id="282628" name="Rectangle 4"/>
          <p:cNvSpPr>
            <a:spLocks noChangeArrowheads="1"/>
          </p:cNvSpPr>
          <p:nvPr/>
        </p:nvSpPr>
        <p:spPr bwMode="auto">
          <a:xfrm>
            <a:off x="1547813" y="4506913"/>
            <a:ext cx="5040312"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48133" name="Group 5"/>
          <p:cNvGrpSpPr>
            <a:grpSpLocks/>
          </p:cNvGrpSpPr>
          <p:nvPr/>
        </p:nvGrpSpPr>
        <p:grpSpPr bwMode="auto">
          <a:xfrm>
            <a:off x="1547813" y="4506913"/>
            <a:ext cx="5040312" cy="144462"/>
            <a:chOff x="1020" y="2885"/>
            <a:chExt cx="3175" cy="91"/>
          </a:xfrm>
        </p:grpSpPr>
        <p:sp>
          <p:nvSpPr>
            <p:cNvPr id="282630" name="Rectangle 6"/>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31" name="Rectangle 7"/>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32" name="Rectangle 8"/>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33" name="Rectangle 9"/>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34" name="Rectangle 10"/>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82635" name="Rectangle 11"/>
          <p:cNvSpPr>
            <a:spLocks noChangeArrowheads="1"/>
          </p:cNvSpPr>
          <p:nvPr/>
        </p:nvSpPr>
        <p:spPr bwMode="auto">
          <a:xfrm>
            <a:off x="1547813" y="4867275"/>
            <a:ext cx="5040312"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48135" name="Group 12"/>
          <p:cNvGrpSpPr>
            <a:grpSpLocks/>
          </p:cNvGrpSpPr>
          <p:nvPr/>
        </p:nvGrpSpPr>
        <p:grpSpPr bwMode="auto">
          <a:xfrm>
            <a:off x="1547813" y="4867275"/>
            <a:ext cx="5040312" cy="144463"/>
            <a:chOff x="1020" y="2885"/>
            <a:chExt cx="3175" cy="91"/>
          </a:xfrm>
        </p:grpSpPr>
        <p:sp>
          <p:nvSpPr>
            <p:cNvPr id="282637" name="Rectangle 13"/>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38" name="Rectangle 14"/>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39" name="Rectangle 15"/>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0" name="Rectangle 16"/>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1" name="Rectangle 17"/>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82642" name="Rectangle 18"/>
          <p:cNvSpPr>
            <a:spLocks noChangeArrowheads="1"/>
          </p:cNvSpPr>
          <p:nvPr/>
        </p:nvSpPr>
        <p:spPr bwMode="auto">
          <a:xfrm>
            <a:off x="5580063" y="4867275"/>
            <a:ext cx="1008062" cy="144463"/>
          </a:xfrm>
          <a:prstGeom prst="rect">
            <a:avLst/>
          </a:prstGeom>
          <a:solidFill>
            <a:srgbClr val="00FF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3" name="Rectangle 19"/>
          <p:cNvSpPr>
            <a:spLocks noChangeArrowheads="1"/>
          </p:cNvSpPr>
          <p:nvPr/>
        </p:nvSpPr>
        <p:spPr bwMode="auto">
          <a:xfrm>
            <a:off x="4572000" y="4867275"/>
            <a:ext cx="1008063" cy="144463"/>
          </a:xfrm>
          <a:prstGeom prst="rect">
            <a:avLst/>
          </a:prstGeom>
          <a:solidFill>
            <a:srgbClr val="33CCCC"/>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4" name="Rectangle 20"/>
          <p:cNvSpPr>
            <a:spLocks noChangeArrowheads="1"/>
          </p:cNvSpPr>
          <p:nvPr/>
        </p:nvSpPr>
        <p:spPr bwMode="auto">
          <a:xfrm>
            <a:off x="2555875" y="4867275"/>
            <a:ext cx="1008063" cy="144463"/>
          </a:xfrm>
          <a:prstGeom prst="rect">
            <a:avLst/>
          </a:prstGeom>
          <a:solidFill>
            <a:srgbClr val="FFCC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5" name="Rectangle 21"/>
          <p:cNvSpPr>
            <a:spLocks noChangeArrowheads="1"/>
          </p:cNvSpPr>
          <p:nvPr/>
        </p:nvSpPr>
        <p:spPr bwMode="auto">
          <a:xfrm>
            <a:off x="5580063" y="4508500"/>
            <a:ext cx="1008062" cy="144463"/>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6" name="Rectangle 22"/>
          <p:cNvSpPr>
            <a:spLocks noChangeArrowheads="1"/>
          </p:cNvSpPr>
          <p:nvPr/>
        </p:nvSpPr>
        <p:spPr bwMode="auto">
          <a:xfrm>
            <a:off x="4572000" y="4508500"/>
            <a:ext cx="1008063" cy="144463"/>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7" name="Rectangle 23"/>
          <p:cNvSpPr>
            <a:spLocks noChangeArrowheads="1"/>
          </p:cNvSpPr>
          <p:nvPr/>
        </p:nvSpPr>
        <p:spPr bwMode="auto">
          <a:xfrm>
            <a:off x="2555875" y="4508500"/>
            <a:ext cx="1008063" cy="144463"/>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8" name="Rectangle 24"/>
          <p:cNvSpPr>
            <a:spLocks noChangeArrowheads="1"/>
          </p:cNvSpPr>
          <p:nvPr/>
        </p:nvSpPr>
        <p:spPr bwMode="auto">
          <a:xfrm>
            <a:off x="1547813" y="4867275"/>
            <a:ext cx="1008062" cy="144463"/>
          </a:xfrm>
          <a:prstGeom prst="rect">
            <a:avLst/>
          </a:prstGeom>
          <a:solidFill>
            <a:srgbClr val="FF00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49" name="Rectangle 25"/>
          <p:cNvSpPr>
            <a:spLocks noChangeArrowheads="1"/>
          </p:cNvSpPr>
          <p:nvPr/>
        </p:nvSpPr>
        <p:spPr bwMode="auto">
          <a:xfrm>
            <a:off x="1547813" y="4508500"/>
            <a:ext cx="1008062" cy="144463"/>
          </a:xfrm>
          <a:prstGeom prst="rect">
            <a:avLst/>
          </a:prstGeom>
          <a:solidFill>
            <a:srgbClr val="FF00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2650" name="Text Box 26"/>
          <p:cNvSpPr txBox="1">
            <a:spLocks noChangeArrowheads="1"/>
          </p:cNvSpPr>
          <p:nvPr/>
        </p:nvSpPr>
        <p:spPr bwMode="auto">
          <a:xfrm>
            <a:off x="684213" y="5949950"/>
            <a:ext cx="7486650" cy="476250"/>
          </a:xfrm>
          <a:prstGeom prst="rect">
            <a:avLst/>
          </a:prstGeom>
          <a:solidFill>
            <a:schemeClr val="bg1"/>
          </a:solidFill>
          <a:ln w="19050">
            <a:solidFill>
              <a:srgbClr val="FF0000"/>
            </a:solidFill>
            <a:miter lim="800000"/>
            <a:headEnd/>
            <a:tailEnd/>
          </a:ln>
          <a:effectLst>
            <a:outerShdw dist="53882" dir="2700000" algn="ctr" rotWithShape="0">
              <a:schemeClr val="bg2">
                <a:alpha val="50000"/>
              </a:schemeClr>
            </a:outerShdw>
          </a:effectLst>
        </p:spPr>
        <p:txBody>
          <a:bodyPr>
            <a:spAutoFit/>
          </a:bodyPr>
          <a:lstStyle/>
          <a:p>
            <a:pPr algn="ctr">
              <a:defRPr/>
            </a:pPr>
            <a:r>
              <a:rPr lang="ja-JP" altLang="en-US" b="1"/>
              <a:t>メモリに解を保持せずとも、重複が回避できる</a:t>
            </a: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26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264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282642"/>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8264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2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42" grpId="0" animBg="1"/>
      <p:bldP spid="282645" grpId="0" animBg="1"/>
      <p:bldP spid="282648" grpId="0" animBg="1"/>
      <p:bldP spid="282649" grpId="0" animBg="1"/>
      <p:bldP spid="282650"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AutoShape 2"/>
          <p:cNvSpPr>
            <a:spLocks noChangeArrowheads="1"/>
          </p:cNvSpPr>
          <p:nvPr/>
        </p:nvSpPr>
        <p:spPr bwMode="auto">
          <a:xfrm rot="16200000">
            <a:off x="5741988" y="4275137"/>
            <a:ext cx="3348038" cy="1223963"/>
          </a:xfrm>
          <a:prstGeom prst="parallelogram">
            <a:avLst>
              <a:gd name="adj" fmla="val 62534"/>
            </a:avLst>
          </a:prstGeom>
          <a:solidFill>
            <a:schemeClr val="bg1"/>
          </a:solidFill>
          <a:ln w="19050" algn="ctr">
            <a:solidFill>
              <a:schemeClr val="tx1"/>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1" name="AutoShape 3"/>
          <p:cNvSpPr>
            <a:spLocks noChangeArrowheads="1"/>
          </p:cNvSpPr>
          <p:nvPr/>
        </p:nvSpPr>
        <p:spPr bwMode="auto">
          <a:xfrm rot="16023289">
            <a:off x="6732588" y="3502025"/>
            <a:ext cx="576262"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2" name="AutoShape 4"/>
          <p:cNvSpPr>
            <a:spLocks noChangeArrowheads="1"/>
          </p:cNvSpPr>
          <p:nvPr/>
        </p:nvSpPr>
        <p:spPr bwMode="auto">
          <a:xfrm rot="16023289">
            <a:off x="6877050" y="3789363"/>
            <a:ext cx="576263" cy="287337"/>
          </a:xfrm>
          <a:prstGeom prst="parallelogram">
            <a:avLst>
              <a:gd name="adj" fmla="val 73490"/>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3" name="AutoShape 5"/>
          <p:cNvSpPr>
            <a:spLocks noChangeArrowheads="1"/>
          </p:cNvSpPr>
          <p:nvPr/>
        </p:nvSpPr>
        <p:spPr bwMode="auto">
          <a:xfrm rot="16023289">
            <a:off x="6732587" y="4005263"/>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4" name="AutoShape 6"/>
          <p:cNvSpPr>
            <a:spLocks noChangeArrowheads="1"/>
          </p:cNvSpPr>
          <p:nvPr/>
        </p:nvSpPr>
        <p:spPr bwMode="auto">
          <a:xfrm rot="16023289">
            <a:off x="7307262" y="4005263"/>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5" name="AutoShape 7"/>
          <p:cNvSpPr>
            <a:spLocks noChangeArrowheads="1"/>
          </p:cNvSpPr>
          <p:nvPr/>
        </p:nvSpPr>
        <p:spPr bwMode="auto">
          <a:xfrm rot="16023289">
            <a:off x="7451726" y="4797425"/>
            <a:ext cx="576262" cy="287337"/>
          </a:xfrm>
          <a:prstGeom prst="parallelogram">
            <a:avLst>
              <a:gd name="adj" fmla="val 73490"/>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6" name="AutoShape 8"/>
          <p:cNvSpPr>
            <a:spLocks noChangeArrowheads="1"/>
          </p:cNvSpPr>
          <p:nvPr/>
        </p:nvSpPr>
        <p:spPr bwMode="auto">
          <a:xfrm rot="16023289">
            <a:off x="6875462" y="4725988"/>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7" name="AutoShape 9"/>
          <p:cNvSpPr>
            <a:spLocks noChangeArrowheads="1"/>
          </p:cNvSpPr>
          <p:nvPr/>
        </p:nvSpPr>
        <p:spPr bwMode="auto">
          <a:xfrm rot="16023289">
            <a:off x="7164387" y="5084763"/>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8" name="AutoShape 10"/>
          <p:cNvSpPr>
            <a:spLocks noChangeArrowheads="1"/>
          </p:cNvSpPr>
          <p:nvPr/>
        </p:nvSpPr>
        <p:spPr bwMode="auto">
          <a:xfrm rot="16023289">
            <a:off x="7524750" y="6021388"/>
            <a:ext cx="576263" cy="287337"/>
          </a:xfrm>
          <a:prstGeom prst="parallelogram">
            <a:avLst>
              <a:gd name="adj" fmla="val 73490"/>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59" name="AutoShape 11"/>
          <p:cNvSpPr>
            <a:spLocks noChangeArrowheads="1"/>
          </p:cNvSpPr>
          <p:nvPr/>
        </p:nvSpPr>
        <p:spPr bwMode="auto">
          <a:xfrm rot="16023289">
            <a:off x="7307262" y="5878513"/>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60" name="AutoShape 12"/>
          <p:cNvSpPr>
            <a:spLocks noChangeArrowheads="1"/>
          </p:cNvSpPr>
          <p:nvPr/>
        </p:nvSpPr>
        <p:spPr bwMode="auto">
          <a:xfrm rot="16023289">
            <a:off x="6875463" y="5518150"/>
            <a:ext cx="576262"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61" name="AutoShape 13"/>
          <p:cNvSpPr>
            <a:spLocks noChangeArrowheads="1"/>
          </p:cNvSpPr>
          <p:nvPr/>
        </p:nvSpPr>
        <p:spPr bwMode="auto">
          <a:xfrm rot="16023289">
            <a:off x="6732588" y="5445125"/>
            <a:ext cx="576262"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62" name="AutoShape 14"/>
          <p:cNvSpPr>
            <a:spLocks noChangeArrowheads="1"/>
          </p:cNvSpPr>
          <p:nvPr/>
        </p:nvSpPr>
        <p:spPr bwMode="auto">
          <a:xfrm rot="16023289">
            <a:off x="7524751" y="5445125"/>
            <a:ext cx="576262" cy="287337"/>
          </a:xfrm>
          <a:prstGeom prst="parallelogram">
            <a:avLst>
              <a:gd name="adj" fmla="val 73490"/>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2" name="Group 15"/>
          <p:cNvGrpSpPr>
            <a:grpSpLocks/>
          </p:cNvGrpSpPr>
          <p:nvPr/>
        </p:nvGrpSpPr>
        <p:grpSpPr bwMode="auto">
          <a:xfrm>
            <a:off x="6873875" y="3429000"/>
            <a:ext cx="1082675" cy="2808288"/>
            <a:chOff x="4330" y="2160"/>
            <a:chExt cx="682" cy="1769"/>
          </a:xfrm>
        </p:grpSpPr>
        <p:sp>
          <p:nvSpPr>
            <p:cNvPr id="283664" name="Oval 16"/>
            <p:cNvSpPr>
              <a:spLocks noChangeArrowheads="1"/>
            </p:cNvSpPr>
            <p:nvPr/>
          </p:nvSpPr>
          <p:spPr bwMode="auto">
            <a:xfrm>
              <a:off x="4376" y="261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65" name="Oval 17"/>
            <p:cNvSpPr>
              <a:spLocks noChangeArrowheads="1"/>
            </p:cNvSpPr>
            <p:nvPr/>
          </p:nvSpPr>
          <p:spPr bwMode="auto">
            <a:xfrm>
              <a:off x="4376" y="252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66" name="Oval 18"/>
            <p:cNvSpPr>
              <a:spLocks noChangeArrowheads="1"/>
            </p:cNvSpPr>
            <p:nvPr/>
          </p:nvSpPr>
          <p:spPr bwMode="auto">
            <a:xfrm>
              <a:off x="4422" y="2569"/>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67" name="Oval 19"/>
            <p:cNvSpPr>
              <a:spLocks noChangeArrowheads="1"/>
            </p:cNvSpPr>
            <p:nvPr/>
          </p:nvSpPr>
          <p:spPr bwMode="auto">
            <a:xfrm>
              <a:off x="4467" y="2478"/>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68" name="Oval 20"/>
            <p:cNvSpPr>
              <a:spLocks noChangeArrowheads="1"/>
            </p:cNvSpPr>
            <p:nvPr/>
          </p:nvSpPr>
          <p:spPr bwMode="auto">
            <a:xfrm>
              <a:off x="4376" y="2341"/>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69" name="Oval 21"/>
            <p:cNvSpPr>
              <a:spLocks noChangeArrowheads="1"/>
            </p:cNvSpPr>
            <p:nvPr/>
          </p:nvSpPr>
          <p:spPr bwMode="auto">
            <a:xfrm>
              <a:off x="4330" y="2160"/>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0" name="Oval 22"/>
            <p:cNvSpPr>
              <a:spLocks noChangeArrowheads="1"/>
            </p:cNvSpPr>
            <p:nvPr/>
          </p:nvSpPr>
          <p:spPr bwMode="auto">
            <a:xfrm>
              <a:off x="4784" y="252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1" name="Oval 23"/>
            <p:cNvSpPr>
              <a:spLocks noChangeArrowheads="1"/>
            </p:cNvSpPr>
            <p:nvPr/>
          </p:nvSpPr>
          <p:spPr bwMode="auto">
            <a:xfrm>
              <a:off x="4830" y="261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2" name="Oval 24"/>
            <p:cNvSpPr>
              <a:spLocks noChangeArrowheads="1"/>
            </p:cNvSpPr>
            <p:nvPr/>
          </p:nvSpPr>
          <p:spPr bwMode="auto">
            <a:xfrm>
              <a:off x="4785" y="270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3" name="Oval 25"/>
            <p:cNvSpPr>
              <a:spLocks noChangeArrowheads="1"/>
            </p:cNvSpPr>
            <p:nvPr/>
          </p:nvSpPr>
          <p:spPr bwMode="auto">
            <a:xfrm>
              <a:off x="4603" y="329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4" name="Oval 26"/>
            <p:cNvSpPr>
              <a:spLocks noChangeArrowheads="1"/>
            </p:cNvSpPr>
            <p:nvPr/>
          </p:nvSpPr>
          <p:spPr bwMode="auto">
            <a:xfrm>
              <a:off x="4649" y="320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5" name="Oval 27"/>
            <p:cNvSpPr>
              <a:spLocks noChangeArrowheads="1"/>
            </p:cNvSpPr>
            <p:nvPr/>
          </p:nvSpPr>
          <p:spPr bwMode="auto">
            <a:xfrm>
              <a:off x="4694" y="3339"/>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6" name="Oval 28"/>
            <p:cNvSpPr>
              <a:spLocks noChangeArrowheads="1"/>
            </p:cNvSpPr>
            <p:nvPr/>
          </p:nvSpPr>
          <p:spPr bwMode="auto">
            <a:xfrm>
              <a:off x="4694" y="2568"/>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7" name="Oval 29"/>
            <p:cNvSpPr>
              <a:spLocks noChangeArrowheads="1"/>
            </p:cNvSpPr>
            <p:nvPr/>
          </p:nvSpPr>
          <p:spPr bwMode="auto">
            <a:xfrm>
              <a:off x="4830" y="3475"/>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8" name="Oval 30"/>
            <p:cNvSpPr>
              <a:spLocks noChangeArrowheads="1"/>
            </p:cNvSpPr>
            <p:nvPr/>
          </p:nvSpPr>
          <p:spPr bwMode="auto">
            <a:xfrm>
              <a:off x="4966" y="3611"/>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79" name="Oval 31"/>
            <p:cNvSpPr>
              <a:spLocks noChangeArrowheads="1"/>
            </p:cNvSpPr>
            <p:nvPr/>
          </p:nvSpPr>
          <p:spPr bwMode="auto">
            <a:xfrm>
              <a:off x="4875" y="3067"/>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0" name="Oval 32"/>
            <p:cNvSpPr>
              <a:spLocks noChangeArrowheads="1"/>
            </p:cNvSpPr>
            <p:nvPr/>
          </p:nvSpPr>
          <p:spPr bwMode="auto">
            <a:xfrm>
              <a:off x="4512" y="2976"/>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1" name="Oval 33"/>
            <p:cNvSpPr>
              <a:spLocks noChangeArrowheads="1"/>
            </p:cNvSpPr>
            <p:nvPr/>
          </p:nvSpPr>
          <p:spPr bwMode="auto">
            <a:xfrm>
              <a:off x="4467" y="311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2" name="Oval 34"/>
            <p:cNvSpPr>
              <a:spLocks noChangeArrowheads="1"/>
            </p:cNvSpPr>
            <p:nvPr/>
          </p:nvSpPr>
          <p:spPr bwMode="auto">
            <a:xfrm>
              <a:off x="4467" y="3612"/>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3" name="Oval 35"/>
            <p:cNvSpPr>
              <a:spLocks noChangeArrowheads="1"/>
            </p:cNvSpPr>
            <p:nvPr/>
          </p:nvSpPr>
          <p:spPr bwMode="auto">
            <a:xfrm>
              <a:off x="4512" y="3475"/>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4" name="Oval 36"/>
            <p:cNvSpPr>
              <a:spLocks noChangeArrowheads="1"/>
            </p:cNvSpPr>
            <p:nvPr/>
          </p:nvSpPr>
          <p:spPr bwMode="auto">
            <a:xfrm>
              <a:off x="4376" y="3521"/>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5" name="Oval 37"/>
            <p:cNvSpPr>
              <a:spLocks noChangeArrowheads="1"/>
            </p:cNvSpPr>
            <p:nvPr/>
          </p:nvSpPr>
          <p:spPr bwMode="auto">
            <a:xfrm>
              <a:off x="4422" y="3430"/>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6" name="Oval 38"/>
            <p:cNvSpPr>
              <a:spLocks noChangeArrowheads="1"/>
            </p:cNvSpPr>
            <p:nvPr/>
          </p:nvSpPr>
          <p:spPr bwMode="auto">
            <a:xfrm>
              <a:off x="4739" y="379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7" name="Oval 39"/>
            <p:cNvSpPr>
              <a:spLocks noChangeArrowheads="1"/>
            </p:cNvSpPr>
            <p:nvPr/>
          </p:nvSpPr>
          <p:spPr bwMode="auto">
            <a:xfrm>
              <a:off x="4830" y="388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688" name="Oval 40"/>
            <p:cNvSpPr>
              <a:spLocks noChangeArrowheads="1"/>
            </p:cNvSpPr>
            <p:nvPr/>
          </p:nvSpPr>
          <p:spPr bwMode="auto">
            <a:xfrm>
              <a:off x="4921" y="388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283689" name="Rectangle 41"/>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イメージ的には</a:t>
            </a:r>
          </a:p>
        </p:txBody>
      </p:sp>
      <p:sp>
        <p:nvSpPr>
          <p:cNvPr id="283690" name="Rectangle 42"/>
          <p:cNvSpPr>
            <a:spLocks noGrp="1" noChangeArrowheads="1"/>
          </p:cNvSpPr>
          <p:nvPr>
            <p:ph type="subTitle" idx="1"/>
          </p:nvPr>
        </p:nvSpPr>
        <p:spPr>
          <a:xfrm>
            <a:off x="539750" y="1052513"/>
            <a:ext cx="8280400" cy="2952750"/>
          </a:xfrm>
        </p:spPr>
        <p:txBody>
          <a:bodyPr/>
          <a:lstStyle/>
          <a:p>
            <a:pPr algn="l" eaLnBrk="1" hangingPunct="1">
              <a:lnSpc>
                <a:spcPct val="8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似ているもののペアを探す問題は、マトリクスのセルの中で必要なものを全て見つける問題</a:t>
            </a:r>
          </a:p>
          <a:p>
            <a:pPr algn="l" eaLnBrk="1" hangingPunct="1">
              <a:lnSpc>
                <a:spcPct val="8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全対比較は、マトリクスのセルをすべて見ていることに対応</a:t>
            </a:r>
          </a:p>
          <a:p>
            <a:pPr algn="l" eaLnBrk="1" hangingPunct="1">
              <a:lnSpc>
                <a:spcPct val="8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分類によるアルゴリズムは、</a:t>
            </a:r>
          </a:p>
          <a:p>
            <a:pPr algn="l" eaLnBrk="1" hangingPunct="1">
              <a:lnSpc>
                <a:spcPct val="80000"/>
              </a:lnSpc>
              <a:defRPr/>
            </a:pPr>
            <a:r>
              <a:rPr lang="ja-JP" altLang="en-US" sz="2400" dirty="0" smtClean="0"/>
              <a:t>分類を順々にしていると思えば、</a:t>
            </a:r>
          </a:p>
          <a:p>
            <a:pPr algn="l" eaLnBrk="1" hangingPunct="1">
              <a:lnSpc>
                <a:spcPct val="80000"/>
              </a:lnSpc>
              <a:defRPr/>
            </a:pPr>
            <a:r>
              <a:rPr lang="ja-JP" altLang="en-US" sz="2400" dirty="0" smtClean="0"/>
              <a:t>木構造の探索を行っていることに対応</a:t>
            </a:r>
          </a:p>
          <a:p>
            <a:pPr algn="l" eaLnBrk="1" hangingPunct="1">
              <a:lnSpc>
                <a:spcPct val="80000"/>
              </a:lnSpc>
              <a:defRPr/>
            </a:pPr>
            <a:endParaRPr lang="ja-JP" altLang="en-US" sz="2400" dirty="0" smtClean="0"/>
          </a:p>
        </p:txBody>
      </p:sp>
      <p:grpSp>
        <p:nvGrpSpPr>
          <p:cNvPr id="3" name="Group 43"/>
          <p:cNvGrpSpPr>
            <a:grpSpLocks/>
          </p:cNvGrpSpPr>
          <p:nvPr/>
        </p:nvGrpSpPr>
        <p:grpSpPr bwMode="auto">
          <a:xfrm>
            <a:off x="6084888" y="3213100"/>
            <a:ext cx="1800225" cy="3240088"/>
            <a:chOff x="3833" y="2024"/>
            <a:chExt cx="1134" cy="2041"/>
          </a:xfrm>
        </p:grpSpPr>
        <p:sp>
          <p:nvSpPr>
            <p:cNvPr id="283692" name="Line 44"/>
            <p:cNvSpPr>
              <a:spLocks noChangeShapeType="1"/>
            </p:cNvSpPr>
            <p:nvPr/>
          </p:nvSpPr>
          <p:spPr bwMode="auto">
            <a:xfrm>
              <a:off x="3878" y="2160"/>
              <a:ext cx="590" cy="227"/>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693" name="Line 45"/>
            <p:cNvSpPr>
              <a:spLocks noChangeShapeType="1"/>
            </p:cNvSpPr>
            <p:nvPr/>
          </p:nvSpPr>
          <p:spPr bwMode="auto">
            <a:xfrm>
              <a:off x="3923" y="2432"/>
              <a:ext cx="862" cy="137"/>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694" name="Line 46"/>
            <p:cNvSpPr>
              <a:spLocks noChangeShapeType="1"/>
            </p:cNvSpPr>
            <p:nvPr/>
          </p:nvSpPr>
          <p:spPr bwMode="auto">
            <a:xfrm>
              <a:off x="4150" y="2659"/>
              <a:ext cx="272" cy="0"/>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695" name="Line 47"/>
            <p:cNvSpPr>
              <a:spLocks noChangeShapeType="1"/>
            </p:cNvSpPr>
            <p:nvPr/>
          </p:nvSpPr>
          <p:spPr bwMode="auto">
            <a:xfrm>
              <a:off x="3968" y="2840"/>
              <a:ext cx="545" cy="182"/>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696" name="Line 48"/>
            <p:cNvSpPr>
              <a:spLocks noChangeShapeType="1"/>
            </p:cNvSpPr>
            <p:nvPr/>
          </p:nvSpPr>
          <p:spPr bwMode="auto">
            <a:xfrm>
              <a:off x="4059" y="3022"/>
              <a:ext cx="771" cy="45"/>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697" name="Line 49"/>
            <p:cNvSpPr>
              <a:spLocks noChangeShapeType="1"/>
            </p:cNvSpPr>
            <p:nvPr/>
          </p:nvSpPr>
          <p:spPr bwMode="auto">
            <a:xfrm>
              <a:off x="4105" y="3203"/>
              <a:ext cx="589" cy="91"/>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698" name="Line 50"/>
            <p:cNvSpPr>
              <a:spLocks noChangeShapeType="1"/>
            </p:cNvSpPr>
            <p:nvPr/>
          </p:nvSpPr>
          <p:spPr bwMode="auto">
            <a:xfrm>
              <a:off x="3833" y="2024"/>
              <a:ext cx="544" cy="227"/>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699" name="Line 51"/>
            <p:cNvSpPr>
              <a:spLocks noChangeShapeType="1"/>
            </p:cNvSpPr>
            <p:nvPr/>
          </p:nvSpPr>
          <p:spPr bwMode="auto">
            <a:xfrm flipV="1">
              <a:off x="4150" y="3521"/>
              <a:ext cx="272" cy="45"/>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700" name="Line 52"/>
            <p:cNvSpPr>
              <a:spLocks noChangeShapeType="1"/>
            </p:cNvSpPr>
            <p:nvPr/>
          </p:nvSpPr>
          <p:spPr bwMode="auto">
            <a:xfrm>
              <a:off x="4105" y="3384"/>
              <a:ext cx="816" cy="137"/>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701" name="Line 53"/>
            <p:cNvSpPr>
              <a:spLocks noChangeShapeType="1"/>
            </p:cNvSpPr>
            <p:nvPr/>
          </p:nvSpPr>
          <p:spPr bwMode="auto">
            <a:xfrm flipV="1">
              <a:off x="4241" y="3612"/>
              <a:ext cx="272" cy="135"/>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702" name="Line 54"/>
            <p:cNvSpPr>
              <a:spLocks noChangeShapeType="1"/>
            </p:cNvSpPr>
            <p:nvPr/>
          </p:nvSpPr>
          <p:spPr bwMode="auto">
            <a:xfrm flipV="1">
              <a:off x="4286" y="3838"/>
              <a:ext cx="499" cy="46"/>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283703" name="Line 55"/>
            <p:cNvSpPr>
              <a:spLocks noChangeShapeType="1"/>
            </p:cNvSpPr>
            <p:nvPr/>
          </p:nvSpPr>
          <p:spPr bwMode="auto">
            <a:xfrm flipV="1">
              <a:off x="4468" y="3929"/>
              <a:ext cx="499" cy="136"/>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grpSp>
        <p:nvGrpSpPr>
          <p:cNvPr id="4" name="Group 56"/>
          <p:cNvGrpSpPr>
            <a:grpSpLocks/>
          </p:cNvGrpSpPr>
          <p:nvPr/>
        </p:nvGrpSpPr>
        <p:grpSpPr bwMode="auto">
          <a:xfrm>
            <a:off x="3924300" y="3068638"/>
            <a:ext cx="3097213" cy="3457575"/>
            <a:chOff x="2472" y="1933"/>
            <a:chExt cx="1951" cy="2178"/>
          </a:xfrm>
        </p:grpSpPr>
        <p:sp>
          <p:nvSpPr>
            <p:cNvPr id="283705" name="Oval 57"/>
            <p:cNvSpPr>
              <a:spLocks noChangeArrowheads="1"/>
            </p:cNvSpPr>
            <p:nvPr/>
          </p:nvSpPr>
          <p:spPr bwMode="auto">
            <a:xfrm>
              <a:off x="3742" y="2115"/>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06" name="Oval 58"/>
            <p:cNvSpPr>
              <a:spLocks noChangeArrowheads="1"/>
            </p:cNvSpPr>
            <p:nvPr/>
          </p:nvSpPr>
          <p:spPr bwMode="auto">
            <a:xfrm>
              <a:off x="3787" y="2341"/>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07" name="Oval 59"/>
            <p:cNvSpPr>
              <a:spLocks noChangeArrowheads="1"/>
            </p:cNvSpPr>
            <p:nvPr/>
          </p:nvSpPr>
          <p:spPr bwMode="auto">
            <a:xfrm>
              <a:off x="3969" y="3158"/>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08" name="Oval 60"/>
            <p:cNvSpPr>
              <a:spLocks noChangeArrowheads="1"/>
            </p:cNvSpPr>
            <p:nvPr/>
          </p:nvSpPr>
          <p:spPr bwMode="auto">
            <a:xfrm>
              <a:off x="3742" y="3566"/>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09" name="Oval 61"/>
            <p:cNvSpPr>
              <a:spLocks noChangeArrowheads="1"/>
            </p:cNvSpPr>
            <p:nvPr/>
          </p:nvSpPr>
          <p:spPr bwMode="auto">
            <a:xfrm>
              <a:off x="4332" y="4020"/>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10" name="Oval 62"/>
            <p:cNvSpPr>
              <a:spLocks noChangeArrowheads="1"/>
            </p:cNvSpPr>
            <p:nvPr/>
          </p:nvSpPr>
          <p:spPr bwMode="auto">
            <a:xfrm>
              <a:off x="3379" y="2659"/>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11" name="Oval 63"/>
            <p:cNvSpPr>
              <a:spLocks noChangeArrowheads="1"/>
            </p:cNvSpPr>
            <p:nvPr/>
          </p:nvSpPr>
          <p:spPr bwMode="auto">
            <a:xfrm>
              <a:off x="4014" y="2614"/>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12" name="Oval 64"/>
            <p:cNvSpPr>
              <a:spLocks noChangeArrowheads="1"/>
            </p:cNvSpPr>
            <p:nvPr/>
          </p:nvSpPr>
          <p:spPr bwMode="auto">
            <a:xfrm>
              <a:off x="3833" y="2795"/>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13" name="Oval 65"/>
            <p:cNvSpPr>
              <a:spLocks noChangeArrowheads="1"/>
            </p:cNvSpPr>
            <p:nvPr/>
          </p:nvSpPr>
          <p:spPr bwMode="auto">
            <a:xfrm>
              <a:off x="4150" y="3838"/>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14" name="Line 66"/>
            <p:cNvSpPr>
              <a:spLocks noChangeShapeType="1"/>
            </p:cNvSpPr>
            <p:nvPr/>
          </p:nvSpPr>
          <p:spPr bwMode="auto">
            <a:xfrm flipV="1">
              <a:off x="2517" y="2704"/>
              <a:ext cx="363" cy="454"/>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15" name="Line 67"/>
            <p:cNvSpPr>
              <a:spLocks noChangeShapeType="1"/>
            </p:cNvSpPr>
            <p:nvPr/>
          </p:nvSpPr>
          <p:spPr bwMode="auto">
            <a:xfrm flipV="1">
              <a:off x="2925" y="2432"/>
              <a:ext cx="318" cy="227"/>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16" name="Line 68"/>
            <p:cNvSpPr>
              <a:spLocks noChangeShapeType="1"/>
            </p:cNvSpPr>
            <p:nvPr/>
          </p:nvSpPr>
          <p:spPr bwMode="auto">
            <a:xfrm flipV="1">
              <a:off x="3333" y="2205"/>
              <a:ext cx="363" cy="182"/>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17" name="Line 69"/>
            <p:cNvSpPr>
              <a:spLocks noChangeShapeType="1"/>
            </p:cNvSpPr>
            <p:nvPr/>
          </p:nvSpPr>
          <p:spPr bwMode="auto">
            <a:xfrm flipV="1">
              <a:off x="3334" y="2387"/>
              <a:ext cx="408" cy="0"/>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18" name="Line 70"/>
            <p:cNvSpPr>
              <a:spLocks noChangeShapeType="1"/>
            </p:cNvSpPr>
            <p:nvPr/>
          </p:nvSpPr>
          <p:spPr bwMode="auto">
            <a:xfrm>
              <a:off x="2926" y="2659"/>
              <a:ext cx="408" cy="45"/>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19" name="Line 71"/>
            <p:cNvSpPr>
              <a:spLocks noChangeShapeType="1"/>
            </p:cNvSpPr>
            <p:nvPr/>
          </p:nvSpPr>
          <p:spPr bwMode="auto">
            <a:xfrm>
              <a:off x="3334" y="2387"/>
              <a:ext cx="680" cy="272"/>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0" name="Line 72"/>
            <p:cNvSpPr>
              <a:spLocks noChangeShapeType="1"/>
            </p:cNvSpPr>
            <p:nvPr/>
          </p:nvSpPr>
          <p:spPr bwMode="auto">
            <a:xfrm flipV="1">
              <a:off x="3470" y="2886"/>
              <a:ext cx="363" cy="408"/>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1" name="Line 73"/>
            <p:cNvSpPr>
              <a:spLocks noChangeShapeType="1"/>
            </p:cNvSpPr>
            <p:nvPr/>
          </p:nvSpPr>
          <p:spPr bwMode="auto">
            <a:xfrm flipV="1">
              <a:off x="2517" y="3067"/>
              <a:ext cx="681" cy="91"/>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2" name="Line 74"/>
            <p:cNvSpPr>
              <a:spLocks noChangeShapeType="1"/>
            </p:cNvSpPr>
            <p:nvPr/>
          </p:nvSpPr>
          <p:spPr bwMode="auto">
            <a:xfrm>
              <a:off x="2562" y="3158"/>
              <a:ext cx="590" cy="408"/>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3" name="Oval 75"/>
            <p:cNvSpPr>
              <a:spLocks noChangeArrowheads="1"/>
            </p:cNvSpPr>
            <p:nvPr/>
          </p:nvSpPr>
          <p:spPr bwMode="auto">
            <a:xfrm>
              <a:off x="3198" y="3022"/>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24" name="Line 76"/>
            <p:cNvSpPr>
              <a:spLocks noChangeShapeType="1"/>
            </p:cNvSpPr>
            <p:nvPr/>
          </p:nvSpPr>
          <p:spPr bwMode="auto">
            <a:xfrm flipV="1">
              <a:off x="3198" y="3339"/>
              <a:ext cx="226" cy="272"/>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5" name="Line 77"/>
            <p:cNvSpPr>
              <a:spLocks noChangeShapeType="1"/>
            </p:cNvSpPr>
            <p:nvPr/>
          </p:nvSpPr>
          <p:spPr bwMode="auto">
            <a:xfrm>
              <a:off x="3198" y="3611"/>
              <a:ext cx="498" cy="1"/>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6" name="Line 78"/>
            <p:cNvSpPr>
              <a:spLocks noChangeShapeType="1"/>
            </p:cNvSpPr>
            <p:nvPr/>
          </p:nvSpPr>
          <p:spPr bwMode="auto">
            <a:xfrm>
              <a:off x="3198" y="3611"/>
              <a:ext cx="498" cy="273"/>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7" name="Line 79"/>
            <p:cNvSpPr>
              <a:spLocks noChangeShapeType="1"/>
            </p:cNvSpPr>
            <p:nvPr/>
          </p:nvSpPr>
          <p:spPr bwMode="auto">
            <a:xfrm flipV="1">
              <a:off x="3742" y="3884"/>
              <a:ext cx="408" cy="45"/>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8" name="Line 80"/>
            <p:cNvSpPr>
              <a:spLocks noChangeShapeType="1"/>
            </p:cNvSpPr>
            <p:nvPr/>
          </p:nvSpPr>
          <p:spPr bwMode="auto">
            <a:xfrm>
              <a:off x="3742" y="3929"/>
              <a:ext cx="590" cy="136"/>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29" name="Line 81"/>
            <p:cNvSpPr>
              <a:spLocks noChangeShapeType="1"/>
            </p:cNvSpPr>
            <p:nvPr/>
          </p:nvSpPr>
          <p:spPr bwMode="auto">
            <a:xfrm flipV="1">
              <a:off x="3470" y="3203"/>
              <a:ext cx="453" cy="91"/>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30" name="Oval 82"/>
            <p:cNvSpPr>
              <a:spLocks noChangeArrowheads="1"/>
            </p:cNvSpPr>
            <p:nvPr/>
          </p:nvSpPr>
          <p:spPr bwMode="auto">
            <a:xfrm>
              <a:off x="2472" y="3113"/>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31" name="Oval 83"/>
            <p:cNvSpPr>
              <a:spLocks noChangeArrowheads="1"/>
            </p:cNvSpPr>
            <p:nvPr/>
          </p:nvSpPr>
          <p:spPr bwMode="auto">
            <a:xfrm>
              <a:off x="2880" y="2614"/>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32" name="Oval 84"/>
            <p:cNvSpPr>
              <a:spLocks noChangeArrowheads="1"/>
            </p:cNvSpPr>
            <p:nvPr/>
          </p:nvSpPr>
          <p:spPr bwMode="auto">
            <a:xfrm>
              <a:off x="3152" y="3566"/>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33" name="Oval 85"/>
            <p:cNvSpPr>
              <a:spLocks noChangeArrowheads="1"/>
            </p:cNvSpPr>
            <p:nvPr/>
          </p:nvSpPr>
          <p:spPr bwMode="auto">
            <a:xfrm>
              <a:off x="4104" y="3702"/>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34" name="Oval 86"/>
            <p:cNvSpPr>
              <a:spLocks noChangeArrowheads="1"/>
            </p:cNvSpPr>
            <p:nvPr/>
          </p:nvSpPr>
          <p:spPr bwMode="auto">
            <a:xfrm>
              <a:off x="3923" y="2976"/>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35" name="Oval 87"/>
            <p:cNvSpPr>
              <a:spLocks noChangeArrowheads="1"/>
            </p:cNvSpPr>
            <p:nvPr/>
          </p:nvSpPr>
          <p:spPr bwMode="auto">
            <a:xfrm>
              <a:off x="3969" y="3339"/>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36" name="Line 88"/>
            <p:cNvSpPr>
              <a:spLocks noChangeShapeType="1"/>
            </p:cNvSpPr>
            <p:nvPr/>
          </p:nvSpPr>
          <p:spPr bwMode="auto">
            <a:xfrm>
              <a:off x="3470" y="3294"/>
              <a:ext cx="453" cy="91"/>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37" name="Line 89"/>
            <p:cNvSpPr>
              <a:spLocks noChangeShapeType="1"/>
            </p:cNvSpPr>
            <p:nvPr/>
          </p:nvSpPr>
          <p:spPr bwMode="auto">
            <a:xfrm flipV="1">
              <a:off x="3470" y="3067"/>
              <a:ext cx="453" cy="227"/>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38" name="Oval 90"/>
            <p:cNvSpPr>
              <a:spLocks noChangeArrowheads="1"/>
            </p:cNvSpPr>
            <p:nvPr/>
          </p:nvSpPr>
          <p:spPr bwMode="auto">
            <a:xfrm>
              <a:off x="3696" y="1933"/>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39" name="Line 91"/>
            <p:cNvSpPr>
              <a:spLocks noChangeShapeType="1"/>
            </p:cNvSpPr>
            <p:nvPr/>
          </p:nvSpPr>
          <p:spPr bwMode="auto">
            <a:xfrm flipV="1">
              <a:off x="3333" y="2024"/>
              <a:ext cx="363" cy="363"/>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40" name="Line 92"/>
            <p:cNvSpPr>
              <a:spLocks noChangeShapeType="1"/>
            </p:cNvSpPr>
            <p:nvPr/>
          </p:nvSpPr>
          <p:spPr bwMode="auto">
            <a:xfrm flipV="1">
              <a:off x="3742" y="3793"/>
              <a:ext cx="317" cy="136"/>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41" name="Oval 93"/>
            <p:cNvSpPr>
              <a:spLocks noChangeArrowheads="1"/>
            </p:cNvSpPr>
            <p:nvPr/>
          </p:nvSpPr>
          <p:spPr bwMode="auto">
            <a:xfrm>
              <a:off x="4014" y="3521"/>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42" name="Line 94"/>
            <p:cNvSpPr>
              <a:spLocks noChangeShapeType="1"/>
            </p:cNvSpPr>
            <p:nvPr/>
          </p:nvSpPr>
          <p:spPr bwMode="auto">
            <a:xfrm flipV="1">
              <a:off x="3742" y="3612"/>
              <a:ext cx="272" cy="317"/>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283743" name="Oval 95"/>
            <p:cNvSpPr>
              <a:spLocks noChangeArrowheads="1"/>
            </p:cNvSpPr>
            <p:nvPr/>
          </p:nvSpPr>
          <p:spPr bwMode="auto">
            <a:xfrm>
              <a:off x="3288" y="2341"/>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44" name="Oval 96"/>
            <p:cNvSpPr>
              <a:spLocks noChangeArrowheads="1"/>
            </p:cNvSpPr>
            <p:nvPr/>
          </p:nvSpPr>
          <p:spPr bwMode="auto">
            <a:xfrm>
              <a:off x="3696" y="3884"/>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283745" name="Oval 97"/>
            <p:cNvSpPr>
              <a:spLocks noChangeArrowheads="1"/>
            </p:cNvSpPr>
            <p:nvPr/>
          </p:nvSpPr>
          <p:spPr bwMode="auto">
            <a:xfrm>
              <a:off x="3424" y="3249"/>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36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369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3690">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369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8365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365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365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365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365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365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366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365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366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8366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8365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3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animBg="1"/>
      <p:bldP spid="283651" grpId="0" animBg="1"/>
      <p:bldP spid="283652" grpId="0" animBg="1"/>
      <p:bldP spid="283653" grpId="0" animBg="1"/>
      <p:bldP spid="283654" grpId="0" animBg="1"/>
      <p:bldP spid="283655" grpId="0" animBg="1"/>
      <p:bldP spid="283656" grpId="0" animBg="1"/>
      <p:bldP spid="283657" grpId="0" animBg="1"/>
      <p:bldP spid="283658" grpId="0" animBg="1"/>
      <p:bldP spid="283659" grpId="0" animBg="1"/>
      <p:bldP spid="283660" grpId="0" animBg="1"/>
      <p:bldP spid="283661" grpId="0" animBg="1"/>
      <p:bldP spid="28366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ctrTitle"/>
          </p:nvPr>
        </p:nvSpPr>
        <p:spPr>
          <a:xfrm>
            <a:off x="0" y="-26988"/>
            <a:ext cx="9144000" cy="792163"/>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ゲノムの比較</a:t>
            </a:r>
          </a:p>
        </p:txBody>
      </p:sp>
      <p:sp>
        <p:nvSpPr>
          <p:cNvPr id="285699" name="Rectangle 3"/>
          <p:cNvSpPr>
            <a:spLocks noGrp="1" noChangeArrowheads="1"/>
          </p:cNvSpPr>
          <p:nvPr>
            <p:ph type="subTitle" idx="1"/>
          </p:nvPr>
        </p:nvSpPr>
        <p:spPr>
          <a:xfrm>
            <a:off x="323850" y="1125538"/>
            <a:ext cx="8820150" cy="4535487"/>
          </a:xfrm>
        </p:spPr>
        <p:txBody>
          <a:bodyPr/>
          <a:lstStyle/>
          <a:p>
            <a:pPr algn="l" eaLnBrk="1" hangingPunct="1">
              <a:lnSpc>
                <a:spcPct val="90000"/>
              </a:lnSpc>
              <a:defRPr/>
            </a:pPr>
            <a:r>
              <a:rPr lang="ja-JP" altLang="en-US" sz="2400" b="1" dirty="0" smtClean="0">
                <a:solidFill>
                  <a:srgbClr val="006600"/>
                </a:solidFill>
              </a:rPr>
              <a:t>ヒト</a:t>
            </a:r>
            <a:r>
              <a:rPr lang="en-US" altLang="ja-JP" sz="2400" b="1" dirty="0" smtClean="0">
                <a:solidFill>
                  <a:srgbClr val="006600"/>
                </a:solidFill>
              </a:rPr>
              <a:t>21</a:t>
            </a:r>
            <a:r>
              <a:rPr lang="ja-JP" altLang="en-US" sz="2400" b="1" dirty="0" smtClean="0">
                <a:solidFill>
                  <a:srgbClr val="006600"/>
                </a:solidFill>
              </a:rPr>
              <a:t>番染色体とチンパンジー</a:t>
            </a:r>
            <a:r>
              <a:rPr lang="en-US" altLang="ja-JP" sz="2400" b="1" dirty="0" smtClean="0">
                <a:solidFill>
                  <a:srgbClr val="006600"/>
                </a:solidFill>
              </a:rPr>
              <a:t>22</a:t>
            </a:r>
            <a:r>
              <a:rPr lang="ja-JP" altLang="en-US" sz="2400" b="1" dirty="0" smtClean="0">
                <a:solidFill>
                  <a:srgbClr val="006600"/>
                </a:solidFill>
              </a:rPr>
              <a:t>番染色体の比較</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en-US" altLang="ja-JP" sz="2400" dirty="0" smtClean="0"/>
              <a:t>3000</a:t>
            </a:r>
            <a:r>
              <a:rPr lang="ja-JP" altLang="en-US" sz="2400" dirty="0" smtClean="0"/>
              <a:t>万文字の文字列</a:t>
            </a:r>
            <a:r>
              <a:rPr lang="en-US" altLang="ja-JP" sz="2400" dirty="0" smtClean="0"/>
              <a:t>×2 </a:t>
            </a:r>
            <a:r>
              <a:rPr lang="ja-JP" altLang="en-US" sz="2400" dirty="0" smtClean="0"/>
              <a:t>から、</a:t>
            </a:r>
            <a:r>
              <a:rPr lang="en-US" altLang="ja-JP" sz="2400" dirty="0" smtClean="0"/>
              <a:t>30</a:t>
            </a:r>
            <a:r>
              <a:rPr lang="ja-JP" altLang="en-US" sz="2400" dirty="0" smtClean="0"/>
              <a:t>文字の切片を</a:t>
            </a:r>
            <a:r>
              <a:rPr lang="en-US" altLang="ja-JP" sz="2400" dirty="0" smtClean="0"/>
              <a:t>3000</a:t>
            </a:r>
            <a:r>
              <a:rPr lang="ja-JP" altLang="en-US" sz="2400" dirty="0" smtClean="0"/>
              <a:t>万個取る</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類似するペアを見つける</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横方向がヒト、縦方向がチンパンジー、というマトリクスを作って、類似するペアがたくさん</a:t>
            </a:r>
          </a:p>
          <a:p>
            <a:pPr algn="l" eaLnBrk="1" hangingPunct="1">
              <a:lnSpc>
                <a:spcPct val="90000"/>
              </a:lnSpc>
              <a:defRPr/>
            </a:pPr>
            <a:r>
              <a:rPr lang="ja-JP" altLang="en-US" sz="2400" dirty="0" smtClean="0"/>
              <a:t>あるセルの色を白くする</a:t>
            </a:r>
          </a:p>
          <a:p>
            <a:pPr algn="l" eaLnBrk="1" hangingPunct="1">
              <a:lnSpc>
                <a:spcPct val="90000"/>
              </a:lnSpc>
              <a:defRPr/>
            </a:pPr>
            <a:endParaRPr lang="ja-JP" altLang="en-US" sz="2400" b="1" dirty="0" smtClean="0">
              <a:solidFill>
                <a:srgbClr val="FF0000"/>
              </a:solidFill>
              <a:effectLst>
                <a:outerShdw blurRad="38100" dist="38100" dir="2700000" algn="tl">
                  <a:srgbClr val="C0C0C0"/>
                </a:outerShdw>
              </a:effectLst>
            </a:endParaRP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白い部分が</a:t>
            </a:r>
          </a:p>
          <a:p>
            <a:pPr algn="l" eaLnBrk="1" hangingPunct="1">
              <a:lnSpc>
                <a:spcPct val="90000"/>
              </a:lnSpc>
              <a:defRPr/>
            </a:pPr>
            <a:r>
              <a:rPr lang="ja-JP" altLang="en-US" sz="2400" dirty="0" smtClean="0"/>
              <a:t>「似ている可能性のある部分」</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黒い部分が</a:t>
            </a:r>
          </a:p>
          <a:p>
            <a:pPr algn="l" eaLnBrk="1" hangingPunct="1">
              <a:lnSpc>
                <a:spcPct val="90000"/>
              </a:lnSpc>
              <a:defRPr/>
            </a:pPr>
            <a:r>
              <a:rPr lang="ja-JP" altLang="en-US" sz="2400" dirty="0" smtClean="0"/>
              <a:t>「</a:t>
            </a:r>
            <a:r>
              <a:rPr lang="en-US" altLang="ja-JP" sz="2400" dirty="0" smtClean="0"/>
              <a:t>(</a:t>
            </a:r>
            <a:r>
              <a:rPr lang="ja-JP" altLang="en-US" sz="2400" dirty="0" smtClean="0"/>
              <a:t>絶対に</a:t>
            </a:r>
            <a:r>
              <a:rPr lang="en-US" altLang="ja-JP" sz="2400" dirty="0" smtClean="0"/>
              <a:t>)</a:t>
            </a:r>
            <a:r>
              <a:rPr lang="ja-JP" altLang="en-US" sz="2400" dirty="0" smtClean="0"/>
              <a:t>似ていない部分」</a:t>
            </a:r>
          </a:p>
          <a:p>
            <a:pPr algn="l" eaLnBrk="1" hangingPunct="1">
              <a:lnSpc>
                <a:spcPct val="90000"/>
              </a:lnSpc>
              <a:defRPr/>
            </a:pPr>
            <a:endParaRPr lang="ja-JP" altLang="en-US" sz="2400" dirty="0" smtClean="0"/>
          </a:p>
          <a:p>
            <a:pPr algn="l" eaLnBrk="1" hangingPunct="1">
              <a:lnSpc>
                <a:spcPct val="90000"/>
              </a:lnSpc>
              <a:defRPr/>
            </a:pPr>
            <a:endParaRPr lang="ja-JP" altLang="en-US" sz="2400" b="1" dirty="0" smtClean="0">
              <a:solidFill>
                <a:srgbClr val="800000"/>
              </a:solidFill>
              <a:effectLst>
                <a:outerShdw blurRad="38100" dist="38100" dir="2700000" algn="tl">
                  <a:srgbClr val="C0C0C0"/>
                </a:outerShdw>
              </a:effectLst>
            </a:endParaRPr>
          </a:p>
          <a:p>
            <a:pPr algn="l" eaLnBrk="1" hangingPunct="1">
              <a:lnSpc>
                <a:spcPct val="90000"/>
              </a:lnSpc>
              <a:defRPr/>
            </a:pPr>
            <a:endParaRPr lang="ja-JP" altLang="en-US" sz="2400" dirty="0" smtClean="0"/>
          </a:p>
        </p:txBody>
      </p:sp>
      <p:grpSp>
        <p:nvGrpSpPr>
          <p:cNvPr id="2" name="Group 4"/>
          <p:cNvGrpSpPr>
            <a:grpSpLocks/>
          </p:cNvGrpSpPr>
          <p:nvPr/>
        </p:nvGrpSpPr>
        <p:grpSpPr bwMode="auto">
          <a:xfrm>
            <a:off x="4787900" y="2768600"/>
            <a:ext cx="4010025" cy="3973513"/>
            <a:chOff x="3016" y="1744"/>
            <a:chExt cx="2526" cy="2503"/>
          </a:xfrm>
        </p:grpSpPr>
        <p:pic>
          <p:nvPicPr>
            <p:cNvPr id="50182" name="Picture 5" descr="small_"/>
            <p:cNvPicPr>
              <a:picLocks noChangeAspect="1" noChangeArrowheads="1"/>
            </p:cNvPicPr>
            <p:nvPr/>
          </p:nvPicPr>
          <p:blipFill>
            <a:blip r:embed="rId2" cstate="print"/>
            <a:srcRect/>
            <a:stretch>
              <a:fillRect/>
            </a:stretch>
          </p:blipFill>
          <p:spPr bwMode="auto">
            <a:xfrm>
              <a:off x="3274" y="1979"/>
              <a:ext cx="2268" cy="2268"/>
            </a:xfrm>
            <a:prstGeom prst="rect">
              <a:avLst/>
            </a:prstGeom>
            <a:noFill/>
            <a:ln w="9525">
              <a:noFill/>
              <a:miter lim="800000"/>
              <a:headEnd/>
              <a:tailEnd/>
            </a:ln>
          </p:spPr>
        </p:pic>
        <p:sp>
          <p:nvSpPr>
            <p:cNvPr id="50183" name="Text Box 6"/>
            <p:cNvSpPr txBox="1">
              <a:spLocks noChangeArrowheads="1"/>
            </p:cNvSpPr>
            <p:nvPr/>
          </p:nvSpPr>
          <p:spPr bwMode="auto">
            <a:xfrm>
              <a:off x="3787" y="1744"/>
              <a:ext cx="1076" cy="231"/>
            </a:xfrm>
            <a:prstGeom prst="rect">
              <a:avLst/>
            </a:prstGeom>
            <a:noFill/>
            <a:ln w="19050">
              <a:noFill/>
              <a:miter lim="800000"/>
              <a:headEnd/>
              <a:tailEnd/>
            </a:ln>
          </p:spPr>
          <p:txBody>
            <a:bodyPr wrap="none">
              <a:spAutoFit/>
            </a:bodyPr>
            <a:lstStyle/>
            <a:p>
              <a:r>
                <a:rPr lang="ja-JP" altLang="en-US" sz="1800" b="1">
                  <a:solidFill>
                    <a:srgbClr val="006600"/>
                  </a:solidFill>
                </a:rPr>
                <a:t>ヒト </a:t>
              </a:r>
              <a:r>
                <a:rPr lang="en-US" altLang="ja-JP" sz="1800" b="1">
                  <a:solidFill>
                    <a:srgbClr val="006600"/>
                  </a:solidFill>
                </a:rPr>
                <a:t>21</a:t>
              </a:r>
              <a:r>
                <a:rPr lang="ja-JP" altLang="en-US" sz="1800" b="1">
                  <a:solidFill>
                    <a:srgbClr val="006600"/>
                  </a:solidFill>
                </a:rPr>
                <a:t>番染色体</a:t>
              </a:r>
            </a:p>
          </p:txBody>
        </p:sp>
        <p:sp>
          <p:nvSpPr>
            <p:cNvPr id="50184" name="Line 7"/>
            <p:cNvSpPr>
              <a:spLocks noChangeShapeType="1"/>
            </p:cNvSpPr>
            <p:nvPr/>
          </p:nvSpPr>
          <p:spPr bwMode="auto">
            <a:xfrm flipH="1" flipV="1">
              <a:off x="3274" y="1879"/>
              <a:ext cx="545" cy="9"/>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50185" name="Line 8"/>
            <p:cNvSpPr>
              <a:spLocks noChangeShapeType="1"/>
            </p:cNvSpPr>
            <p:nvPr/>
          </p:nvSpPr>
          <p:spPr bwMode="auto">
            <a:xfrm flipV="1">
              <a:off x="4862" y="1879"/>
              <a:ext cx="635" cy="9"/>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50186" name="Text Box 9"/>
            <p:cNvSpPr txBox="1">
              <a:spLocks noChangeArrowheads="1"/>
            </p:cNvSpPr>
            <p:nvPr/>
          </p:nvSpPr>
          <p:spPr bwMode="auto">
            <a:xfrm>
              <a:off x="3016" y="2255"/>
              <a:ext cx="289" cy="1544"/>
            </a:xfrm>
            <a:prstGeom prst="rect">
              <a:avLst/>
            </a:prstGeom>
            <a:noFill/>
            <a:ln w="19050">
              <a:noFill/>
              <a:miter lim="800000"/>
              <a:headEnd/>
              <a:tailEnd/>
            </a:ln>
          </p:spPr>
          <p:txBody>
            <a:bodyPr vert="eaVert" wrap="none">
              <a:spAutoFit/>
            </a:bodyPr>
            <a:lstStyle/>
            <a:p>
              <a:r>
                <a:rPr lang="ja-JP" altLang="en-US" sz="1800" b="1">
                  <a:solidFill>
                    <a:srgbClr val="006600"/>
                  </a:solidFill>
                </a:rPr>
                <a:t>チンパンジー</a:t>
              </a:r>
              <a:r>
                <a:rPr lang="en-US" altLang="ja-JP" sz="1800" b="1">
                  <a:solidFill>
                    <a:srgbClr val="006600"/>
                  </a:solidFill>
                </a:rPr>
                <a:t>22</a:t>
              </a:r>
              <a:r>
                <a:rPr lang="ja-JP" altLang="en-US" sz="1800" b="1">
                  <a:solidFill>
                    <a:srgbClr val="006600"/>
                  </a:solidFill>
                </a:rPr>
                <a:t>番染色体</a:t>
              </a:r>
            </a:p>
          </p:txBody>
        </p:sp>
        <p:sp>
          <p:nvSpPr>
            <p:cNvPr id="50187" name="Line 10"/>
            <p:cNvSpPr>
              <a:spLocks noChangeShapeType="1"/>
            </p:cNvSpPr>
            <p:nvPr/>
          </p:nvSpPr>
          <p:spPr bwMode="auto">
            <a:xfrm flipH="1" flipV="1">
              <a:off x="3138" y="1979"/>
              <a:ext cx="0" cy="226"/>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50188" name="Line 11"/>
            <p:cNvSpPr>
              <a:spLocks noChangeShapeType="1"/>
            </p:cNvSpPr>
            <p:nvPr/>
          </p:nvSpPr>
          <p:spPr bwMode="auto">
            <a:xfrm>
              <a:off x="3138" y="3838"/>
              <a:ext cx="0" cy="363"/>
            </a:xfrm>
            <a:prstGeom prst="line">
              <a:avLst/>
            </a:prstGeom>
            <a:noFill/>
            <a:ln w="38100">
              <a:solidFill>
                <a:schemeClr val="accent1"/>
              </a:solidFill>
              <a:round/>
              <a:headEnd/>
              <a:tailEnd type="triangle" w="med" len="med"/>
            </a:ln>
          </p:spPr>
          <p:txBody>
            <a:bodyPr>
              <a:spAutoFit/>
            </a:bodyPr>
            <a:lstStyle/>
            <a:p>
              <a:endParaRPr lang="ja-JP" altLang="en-US"/>
            </a:p>
          </p:txBody>
        </p:sp>
      </p:grpSp>
      <p:sp>
        <p:nvSpPr>
          <p:cNvPr id="285708" name="Text Box 12"/>
          <p:cNvSpPr txBox="1">
            <a:spLocks noChangeArrowheads="1"/>
          </p:cNvSpPr>
          <p:nvPr/>
        </p:nvSpPr>
        <p:spPr bwMode="auto">
          <a:xfrm>
            <a:off x="1160463" y="5964238"/>
            <a:ext cx="2628900" cy="488950"/>
          </a:xfrm>
          <a:prstGeom prst="rect">
            <a:avLst/>
          </a:prstGeom>
          <a:solidFill>
            <a:schemeClr val="bg1"/>
          </a:solidFill>
          <a:ln w="31750">
            <a:solidFill>
              <a:srgbClr val="FF0000"/>
            </a:solidFill>
            <a:miter lim="800000"/>
            <a:headEnd/>
            <a:tailEnd/>
          </a:ln>
          <a:effectLst/>
        </p:spPr>
        <p:txBody>
          <a:bodyPr wrap="none">
            <a:spAutoFit/>
          </a:bodyPr>
          <a:lstStyle/>
          <a:p>
            <a:pPr>
              <a:defRPr/>
            </a:pPr>
            <a:r>
              <a:rPr lang="en-US" altLang="ja-JP" b="1">
                <a:effectLst>
                  <a:outerShdw blurRad="38100" dist="38100" dir="2700000" algn="tl">
                    <a:srgbClr val="C0C0C0"/>
                  </a:outerShdw>
                </a:effectLst>
              </a:rPr>
              <a:t>PC</a:t>
            </a:r>
            <a:r>
              <a:rPr lang="ja-JP" altLang="en-US" b="1">
                <a:effectLst>
                  <a:outerShdw blurRad="38100" dist="38100" dir="2700000" algn="tl">
                    <a:srgbClr val="C0C0C0"/>
                  </a:outerShdw>
                </a:effectLst>
              </a:rPr>
              <a:t>で</a:t>
            </a:r>
            <a:r>
              <a:rPr lang="en-US" altLang="ja-JP" b="1">
                <a:effectLst>
                  <a:outerShdw blurRad="38100" dist="38100" dir="2700000" algn="tl">
                    <a:srgbClr val="C0C0C0"/>
                  </a:outerShdw>
                </a:effectLst>
              </a:rPr>
              <a:t> 1</a:t>
            </a:r>
            <a:r>
              <a:rPr lang="ja-JP" altLang="en-US" b="1">
                <a:effectLst>
                  <a:outerShdw blurRad="38100" dist="38100" dir="2700000" algn="tl">
                    <a:srgbClr val="C0C0C0"/>
                  </a:outerShdw>
                </a:effectLst>
              </a:rPr>
              <a:t>時間で可能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569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569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569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569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85699">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5699">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5699">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5699">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57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ctrTitle"/>
          </p:nvPr>
        </p:nvSpPr>
        <p:spPr>
          <a:xfrm>
            <a:off x="0" y="-26988"/>
            <a:ext cx="9144000" cy="792163"/>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ゲノムの比較 </a:t>
            </a:r>
            <a:r>
              <a:rPr lang="en-US" altLang="ja-JP" sz="3600" smtClean="0">
                <a:solidFill>
                  <a:schemeClr val="bg1"/>
                </a:solidFill>
                <a:effectLst>
                  <a:outerShdw blurRad="38100" dist="38100" dir="2700000" algn="tl">
                    <a:srgbClr val="000000"/>
                  </a:outerShdw>
                </a:effectLst>
              </a:rPr>
              <a:t>(2)</a:t>
            </a:r>
          </a:p>
        </p:txBody>
      </p:sp>
      <p:sp>
        <p:nvSpPr>
          <p:cNvPr id="286723" name="Rectangle 3"/>
          <p:cNvSpPr>
            <a:spLocks noGrp="1" noChangeArrowheads="1"/>
          </p:cNvSpPr>
          <p:nvPr>
            <p:ph type="subTitle" idx="1"/>
          </p:nvPr>
        </p:nvSpPr>
        <p:spPr>
          <a:xfrm>
            <a:off x="250825" y="1125538"/>
            <a:ext cx="8208963" cy="4535487"/>
          </a:xfrm>
        </p:spPr>
        <p:txBody>
          <a:bodyPr/>
          <a:lstStyle/>
          <a:p>
            <a:pPr algn="l" eaLnBrk="1" hangingPunct="1">
              <a:defRPr/>
            </a:pPr>
            <a:r>
              <a:rPr lang="ja-JP" altLang="en-US" sz="2200" b="1" dirty="0" smtClean="0">
                <a:solidFill>
                  <a:srgbClr val="006600"/>
                </a:solidFill>
              </a:rPr>
              <a:t>ヒト</a:t>
            </a:r>
            <a:r>
              <a:rPr lang="en-US" altLang="ja-JP" sz="2200" b="1" dirty="0" smtClean="0">
                <a:solidFill>
                  <a:srgbClr val="006600"/>
                </a:solidFill>
              </a:rPr>
              <a:t>X</a:t>
            </a:r>
            <a:r>
              <a:rPr lang="ja-JP" altLang="en-US" sz="2200" b="1" dirty="0" smtClean="0">
                <a:solidFill>
                  <a:srgbClr val="006600"/>
                </a:solidFill>
              </a:rPr>
              <a:t>染色体とマウス</a:t>
            </a:r>
            <a:r>
              <a:rPr lang="en-US" altLang="ja-JP" sz="2200" b="1" dirty="0" smtClean="0">
                <a:solidFill>
                  <a:srgbClr val="006600"/>
                </a:solidFill>
              </a:rPr>
              <a:t>X</a:t>
            </a:r>
            <a:r>
              <a:rPr lang="ja-JP" altLang="en-US" sz="2200" b="1" dirty="0" smtClean="0">
                <a:solidFill>
                  <a:srgbClr val="006600"/>
                </a:solidFill>
              </a:rPr>
              <a:t>染色体の比較</a:t>
            </a:r>
          </a:p>
          <a:p>
            <a:pPr algn="l" eaLnBrk="1" hangingPunct="1">
              <a:defRPr/>
            </a:pPr>
            <a:r>
              <a:rPr lang="en-US" altLang="ja-JP" sz="2200" b="1" dirty="0" smtClean="0">
                <a:solidFill>
                  <a:srgbClr val="FF0000"/>
                </a:solidFill>
                <a:effectLst>
                  <a:outerShdw blurRad="38100" dist="38100" dir="2700000" algn="tl">
                    <a:srgbClr val="C0C0C0"/>
                  </a:outerShdw>
                </a:effectLst>
              </a:rPr>
              <a:t>•</a:t>
            </a:r>
            <a:r>
              <a:rPr lang="ja-JP" altLang="en-US" sz="2200" b="1" dirty="0" smtClean="0">
                <a:solidFill>
                  <a:srgbClr val="FF0000"/>
                </a:solidFill>
                <a:effectLst>
                  <a:outerShdw blurRad="38100" dist="38100" dir="2700000" algn="tl">
                    <a:srgbClr val="C0C0C0"/>
                  </a:outerShdw>
                </a:effectLst>
              </a:rPr>
              <a:t> </a:t>
            </a:r>
            <a:r>
              <a:rPr lang="ja-JP" altLang="en-US" sz="2200" dirty="0" smtClean="0"/>
              <a:t>マウスはオーバーラップさせ、ヒトはオーバーラップさせずに、</a:t>
            </a:r>
          </a:p>
          <a:p>
            <a:pPr algn="l" eaLnBrk="1" hangingPunct="1">
              <a:defRPr/>
            </a:pPr>
            <a:r>
              <a:rPr lang="en-US" altLang="ja-JP" sz="2200" dirty="0" smtClean="0"/>
              <a:t> 30</a:t>
            </a:r>
            <a:r>
              <a:rPr lang="ja-JP" altLang="en-US" sz="2200" dirty="0" smtClean="0"/>
              <a:t>文字ずつにスライス</a:t>
            </a:r>
          </a:p>
          <a:p>
            <a:pPr algn="l" eaLnBrk="1" hangingPunct="1">
              <a:defRPr/>
            </a:pPr>
            <a:r>
              <a:rPr lang="en-US" altLang="ja-JP" sz="2200" b="1" dirty="0" smtClean="0">
                <a:solidFill>
                  <a:srgbClr val="FF0000"/>
                </a:solidFill>
                <a:effectLst>
                  <a:outerShdw blurRad="38100" dist="38100" dir="2700000" algn="tl">
                    <a:srgbClr val="C0C0C0"/>
                  </a:outerShdw>
                </a:effectLst>
              </a:rPr>
              <a:t>•</a:t>
            </a:r>
            <a:r>
              <a:rPr lang="en-US" altLang="ja-JP" sz="2200" dirty="0" smtClean="0"/>
              <a:t> </a:t>
            </a:r>
            <a:r>
              <a:rPr lang="ja-JP" altLang="en-US" sz="2200" dirty="0" smtClean="0"/>
              <a:t>間違い </a:t>
            </a:r>
            <a:r>
              <a:rPr lang="en-US" altLang="ja-JP" sz="2200" dirty="0" smtClean="0"/>
              <a:t>2</a:t>
            </a:r>
            <a:r>
              <a:rPr lang="ja-JP" altLang="en-US" sz="2200" dirty="0" smtClean="0"/>
              <a:t>文字以下のペアを列挙</a:t>
            </a:r>
          </a:p>
          <a:p>
            <a:pPr algn="l" eaLnBrk="1" hangingPunct="1">
              <a:defRPr/>
            </a:pPr>
            <a:r>
              <a:rPr lang="en-US" altLang="ja-JP" sz="2200" b="1" dirty="0" smtClean="0">
                <a:solidFill>
                  <a:srgbClr val="FF0000"/>
                </a:solidFill>
                <a:effectLst>
                  <a:outerShdw blurRad="38100" dist="38100" dir="2700000" algn="tl">
                    <a:srgbClr val="C0C0C0"/>
                  </a:outerShdw>
                </a:effectLst>
              </a:rPr>
              <a:t>•</a:t>
            </a:r>
            <a:r>
              <a:rPr lang="ja-JP" altLang="en-US" sz="2200" b="1" dirty="0" smtClean="0">
                <a:solidFill>
                  <a:srgbClr val="FF0000"/>
                </a:solidFill>
                <a:effectLst>
                  <a:outerShdw blurRad="38100" dist="38100" dir="2700000" algn="tl">
                    <a:srgbClr val="C0C0C0"/>
                  </a:outerShdw>
                </a:effectLst>
              </a:rPr>
              <a:t> </a:t>
            </a:r>
            <a:r>
              <a:rPr lang="ja-JP" altLang="en-US" sz="2200" dirty="0" smtClean="0"/>
              <a:t>解が多すぎるため、ペアの両方に</a:t>
            </a:r>
          </a:p>
          <a:p>
            <a:pPr algn="l" eaLnBrk="1" hangingPunct="1">
              <a:defRPr/>
            </a:pPr>
            <a:r>
              <a:rPr lang="en-US" altLang="ja-JP" sz="2200" dirty="0" smtClean="0"/>
              <a:t>250</a:t>
            </a:r>
            <a:r>
              <a:rPr lang="ja-JP" altLang="en-US" sz="2200" dirty="0" smtClean="0"/>
              <a:t>個以上の相方が見つかっている</a:t>
            </a:r>
          </a:p>
          <a:p>
            <a:pPr algn="l" eaLnBrk="1" hangingPunct="1">
              <a:defRPr/>
            </a:pPr>
            <a:r>
              <a:rPr lang="ja-JP" altLang="en-US" sz="2200" dirty="0" smtClean="0"/>
              <a:t>場合無視</a:t>
            </a:r>
          </a:p>
          <a:p>
            <a:pPr algn="l" eaLnBrk="1" hangingPunct="1">
              <a:defRPr/>
            </a:pPr>
            <a:endParaRPr lang="ja-JP" altLang="en-US" sz="2200" dirty="0" smtClean="0"/>
          </a:p>
          <a:p>
            <a:pPr algn="l" eaLnBrk="1" hangingPunct="1">
              <a:defRPr/>
            </a:pPr>
            <a:r>
              <a:rPr lang="en-US" altLang="ja-JP" sz="2200" b="1" dirty="0" smtClean="0">
                <a:solidFill>
                  <a:srgbClr val="FF0000"/>
                </a:solidFill>
                <a:effectLst>
                  <a:outerShdw blurRad="38100" dist="38100" dir="2700000" algn="tl">
                    <a:srgbClr val="C0C0C0"/>
                  </a:outerShdw>
                </a:effectLst>
              </a:rPr>
              <a:t>•</a:t>
            </a:r>
            <a:r>
              <a:rPr lang="ja-JP" altLang="en-US" sz="2200" b="1" dirty="0" smtClean="0">
                <a:solidFill>
                  <a:srgbClr val="FF0000"/>
                </a:solidFill>
                <a:effectLst>
                  <a:outerShdw blurRad="38100" dist="38100" dir="2700000" algn="tl">
                    <a:srgbClr val="C0C0C0"/>
                  </a:outerShdw>
                </a:effectLst>
              </a:rPr>
              <a:t> </a:t>
            </a:r>
            <a:r>
              <a:rPr lang="ja-JP" altLang="en-US" sz="2200" dirty="0" smtClean="0"/>
              <a:t>長さ</a:t>
            </a:r>
            <a:r>
              <a:rPr lang="en-US" altLang="ja-JP" sz="2200" dirty="0" smtClean="0"/>
              <a:t>3000</a:t>
            </a:r>
            <a:r>
              <a:rPr lang="ja-JP" altLang="en-US" sz="2200" dirty="0" smtClean="0"/>
              <a:t>で、幅</a:t>
            </a:r>
            <a:r>
              <a:rPr lang="en-US" altLang="ja-JP" sz="2200" dirty="0" smtClean="0"/>
              <a:t>300</a:t>
            </a:r>
            <a:r>
              <a:rPr lang="ja-JP" altLang="en-US" sz="2200" dirty="0" smtClean="0"/>
              <a:t>の斜めの</a:t>
            </a:r>
          </a:p>
          <a:p>
            <a:pPr algn="l" eaLnBrk="1" hangingPunct="1">
              <a:defRPr/>
            </a:pPr>
            <a:r>
              <a:rPr lang="ja-JP" altLang="en-US" sz="2200" dirty="0" smtClean="0"/>
              <a:t>領域に</a:t>
            </a:r>
            <a:r>
              <a:rPr lang="en-US" altLang="ja-JP" sz="2200" dirty="0" smtClean="0"/>
              <a:t>3</a:t>
            </a:r>
            <a:r>
              <a:rPr lang="ja-JP" altLang="en-US" sz="2200" dirty="0" smtClean="0"/>
              <a:t>つペアがあれば点を打つ</a:t>
            </a:r>
          </a:p>
        </p:txBody>
      </p:sp>
      <p:sp>
        <p:nvSpPr>
          <p:cNvPr id="51204" name="Text Box 4"/>
          <p:cNvSpPr txBox="1">
            <a:spLocks noChangeArrowheads="1"/>
          </p:cNvSpPr>
          <p:nvPr/>
        </p:nvSpPr>
        <p:spPr bwMode="auto">
          <a:xfrm>
            <a:off x="6178550" y="2349500"/>
            <a:ext cx="1595438" cy="366713"/>
          </a:xfrm>
          <a:prstGeom prst="rect">
            <a:avLst/>
          </a:prstGeom>
          <a:noFill/>
          <a:ln w="19050">
            <a:noFill/>
            <a:miter lim="800000"/>
            <a:headEnd/>
            <a:tailEnd/>
          </a:ln>
        </p:spPr>
        <p:txBody>
          <a:bodyPr wrap="none">
            <a:spAutoFit/>
          </a:bodyPr>
          <a:lstStyle/>
          <a:p>
            <a:r>
              <a:rPr lang="ja-JP" altLang="en-US" sz="1800" b="1">
                <a:solidFill>
                  <a:srgbClr val="006600"/>
                </a:solidFill>
              </a:rPr>
              <a:t>ヒト</a:t>
            </a:r>
            <a:r>
              <a:rPr lang="en-US" altLang="ja-JP" sz="1800" b="1">
                <a:solidFill>
                  <a:srgbClr val="006600"/>
                </a:solidFill>
              </a:rPr>
              <a:t>X</a:t>
            </a:r>
            <a:r>
              <a:rPr lang="ja-JP" altLang="en-US" sz="1800" b="1">
                <a:solidFill>
                  <a:srgbClr val="006600"/>
                </a:solidFill>
              </a:rPr>
              <a:t>番染色体</a:t>
            </a:r>
          </a:p>
        </p:txBody>
      </p:sp>
      <p:sp>
        <p:nvSpPr>
          <p:cNvPr id="51205" name="Line 5"/>
          <p:cNvSpPr>
            <a:spLocks noChangeShapeType="1"/>
          </p:cNvSpPr>
          <p:nvPr/>
        </p:nvSpPr>
        <p:spPr bwMode="auto">
          <a:xfrm flipH="1" flipV="1">
            <a:off x="5364163" y="2563813"/>
            <a:ext cx="865187" cy="14287"/>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51206" name="Line 6"/>
          <p:cNvSpPr>
            <a:spLocks noChangeShapeType="1"/>
          </p:cNvSpPr>
          <p:nvPr/>
        </p:nvSpPr>
        <p:spPr bwMode="auto">
          <a:xfrm flipV="1">
            <a:off x="7885113" y="2563813"/>
            <a:ext cx="1008062" cy="14287"/>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51207" name="Text Box 7"/>
          <p:cNvSpPr txBox="1">
            <a:spLocks noChangeArrowheads="1"/>
          </p:cNvSpPr>
          <p:nvPr/>
        </p:nvSpPr>
        <p:spPr bwMode="auto">
          <a:xfrm>
            <a:off x="4572000" y="4062413"/>
            <a:ext cx="458788" cy="1527175"/>
          </a:xfrm>
          <a:prstGeom prst="rect">
            <a:avLst/>
          </a:prstGeom>
          <a:noFill/>
          <a:ln w="19050">
            <a:noFill/>
            <a:miter lim="800000"/>
            <a:headEnd/>
            <a:tailEnd/>
          </a:ln>
        </p:spPr>
        <p:txBody>
          <a:bodyPr vert="eaVert" wrap="none">
            <a:spAutoFit/>
          </a:bodyPr>
          <a:lstStyle/>
          <a:p>
            <a:r>
              <a:rPr lang="ja-JP" altLang="en-US" sz="1800" b="1">
                <a:solidFill>
                  <a:srgbClr val="006600"/>
                </a:solidFill>
              </a:rPr>
              <a:t>マウス</a:t>
            </a:r>
            <a:r>
              <a:rPr lang="en-US" altLang="ja-JP" sz="1800" b="1">
                <a:solidFill>
                  <a:srgbClr val="006600"/>
                </a:solidFill>
              </a:rPr>
              <a:t>X</a:t>
            </a:r>
            <a:r>
              <a:rPr lang="ja-JP" altLang="en-US" sz="1800" b="1">
                <a:solidFill>
                  <a:srgbClr val="006600"/>
                </a:solidFill>
              </a:rPr>
              <a:t>染色体</a:t>
            </a:r>
          </a:p>
        </p:txBody>
      </p:sp>
      <p:sp>
        <p:nvSpPr>
          <p:cNvPr id="51208" name="Line 8"/>
          <p:cNvSpPr>
            <a:spLocks noChangeShapeType="1"/>
          </p:cNvSpPr>
          <p:nvPr/>
        </p:nvSpPr>
        <p:spPr bwMode="auto">
          <a:xfrm flipH="1" flipV="1">
            <a:off x="4805363" y="3141663"/>
            <a:ext cx="0" cy="935037"/>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51209" name="Line 9"/>
          <p:cNvSpPr>
            <a:spLocks noChangeShapeType="1"/>
          </p:cNvSpPr>
          <p:nvPr/>
        </p:nvSpPr>
        <p:spPr bwMode="auto">
          <a:xfrm flipH="1">
            <a:off x="4805363" y="5589588"/>
            <a:ext cx="0" cy="1079500"/>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286730" name="Text Box 10"/>
          <p:cNvSpPr txBox="1">
            <a:spLocks noChangeArrowheads="1"/>
          </p:cNvSpPr>
          <p:nvPr/>
        </p:nvSpPr>
        <p:spPr bwMode="auto">
          <a:xfrm>
            <a:off x="1160463" y="5964238"/>
            <a:ext cx="2628900" cy="488950"/>
          </a:xfrm>
          <a:prstGeom prst="rect">
            <a:avLst/>
          </a:prstGeom>
          <a:solidFill>
            <a:schemeClr val="bg1"/>
          </a:solidFill>
          <a:ln w="31750">
            <a:solidFill>
              <a:srgbClr val="FF0000"/>
            </a:solidFill>
            <a:miter lim="800000"/>
            <a:headEnd/>
            <a:tailEnd/>
          </a:ln>
          <a:effectLst/>
        </p:spPr>
        <p:txBody>
          <a:bodyPr wrap="none">
            <a:spAutoFit/>
          </a:bodyPr>
          <a:lstStyle/>
          <a:p>
            <a:pPr>
              <a:defRPr/>
            </a:pPr>
            <a:r>
              <a:rPr lang="en-US" altLang="ja-JP" b="1">
                <a:effectLst>
                  <a:outerShdw blurRad="38100" dist="38100" dir="2700000" algn="tl">
                    <a:srgbClr val="C0C0C0"/>
                  </a:outerShdw>
                </a:effectLst>
              </a:rPr>
              <a:t>PC</a:t>
            </a:r>
            <a:r>
              <a:rPr lang="ja-JP" altLang="en-US" b="1">
                <a:effectLst>
                  <a:outerShdw blurRad="38100" dist="38100" dir="2700000" algn="tl">
                    <a:srgbClr val="C0C0C0"/>
                  </a:outerShdw>
                </a:effectLst>
              </a:rPr>
              <a:t>で</a:t>
            </a:r>
            <a:r>
              <a:rPr lang="en-US" altLang="ja-JP" b="1">
                <a:effectLst>
                  <a:outerShdw blurRad="38100" dist="38100" dir="2700000" algn="tl">
                    <a:srgbClr val="C0C0C0"/>
                  </a:outerShdw>
                </a:effectLst>
              </a:rPr>
              <a:t> 1</a:t>
            </a:r>
            <a:r>
              <a:rPr lang="ja-JP" altLang="en-US" b="1">
                <a:effectLst>
                  <a:outerShdw blurRad="38100" dist="38100" dir="2700000" algn="tl">
                    <a:srgbClr val="C0C0C0"/>
                  </a:outerShdw>
                </a:effectLst>
              </a:rPr>
              <a:t>時間で可能</a:t>
            </a:r>
          </a:p>
        </p:txBody>
      </p:sp>
      <p:pic>
        <p:nvPicPr>
          <p:cNvPr id="51211" name="Picture 11" descr="hsX-musX_30c2x"/>
          <p:cNvPicPr>
            <a:picLocks noChangeAspect="1" noChangeArrowheads="1"/>
          </p:cNvPicPr>
          <p:nvPr/>
        </p:nvPicPr>
        <p:blipFill>
          <a:blip r:embed="rId2" cstate="print">
            <a:lum bright="90000" contrast="100000"/>
          </a:blip>
          <a:srcRect/>
          <a:stretch>
            <a:fillRect/>
          </a:stretch>
        </p:blipFill>
        <p:spPr bwMode="auto">
          <a:xfrm>
            <a:off x="5003800" y="2781300"/>
            <a:ext cx="3960813" cy="3960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2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2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2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672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672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672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86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文字列マッチングを簡単に解く</a:t>
            </a:r>
          </a:p>
        </p:txBody>
      </p:sp>
      <p:sp>
        <p:nvSpPr>
          <p:cNvPr id="220163" name="Rectangle 3"/>
          <p:cNvSpPr>
            <a:spLocks noGrp="1" noChangeArrowheads="1"/>
          </p:cNvSpPr>
          <p:nvPr>
            <p:ph type="body" idx="1"/>
          </p:nvPr>
        </p:nvSpPr>
        <p:spPr>
          <a:xfrm>
            <a:off x="609600" y="1196975"/>
            <a:ext cx="8139113" cy="518477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文字列マッチングを簡単に解こうと思ったら、各 </a:t>
            </a:r>
            <a:r>
              <a:rPr lang="en-US" altLang="ja-JP" sz="2400" b="1" dirty="0" err="1" smtClean="0">
                <a:solidFill>
                  <a:schemeClr val="accent2"/>
                </a:solidFill>
              </a:rPr>
              <a:t>i</a:t>
            </a:r>
            <a:r>
              <a:rPr lang="en-US" altLang="ja-JP" sz="2400" dirty="0" smtClean="0"/>
              <a:t> </a:t>
            </a:r>
            <a:r>
              <a:rPr lang="ja-JP" altLang="en-US" sz="2400" dirty="0" smtClean="0"/>
              <a:t>について、 </a:t>
            </a:r>
            <a:r>
              <a:rPr lang="en-US" altLang="ja-JP" sz="2400" b="1" dirty="0" smtClean="0">
                <a:solidFill>
                  <a:schemeClr val="accent2"/>
                </a:solidFill>
              </a:rPr>
              <a:t>P =</a:t>
            </a:r>
            <a:r>
              <a:rPr lang="en-US" altLang="ja-JP" sz="2400" dirty="0" smtClean="0"/>
              <a:t> </a:t>
            </a:r>
            <a:r>
              <a:rPr lang="en-US" altLang="ja-JP" sz="2400" b="1" dirty="0" smtClean="0">
                <a:solidFill>
                  <a:schemeClr val="accent2"/>
                </a:solidFill>
              </a:rPr>
              <a:t>S[</a:t>
            </a:r>
            <a:r>
              <a:rPr lang="en-US" altLang="ja-JP" sz="2400" b="1" dirty="0" err="1" smtClean="0">
                <a:solidFill>
                  <a:schemeClr val="accent2"/>
                </a:solidFill>
              </a:rPr>
              <a:t>i</a:t>
            </a:r>
            <a:r>
              <a:rPr lang="en-US" altLang="ja-JP" sz="2400" b="1" dirty="0" smtClean="0">
                <a:solidFill>
                  <a:schemeClr val="accent2"/>
                </a:solidFill>
              </a:rPr>
              <a:t>..</a:t>
            </a:r>
            <a:r>
              <a:rPr lang="en-US" altLang="ja-JP" sz="2400" b="1" dirty="0" err="1" smtClean="0">
                <a:solidFill>
                  <a:schemeClr val="accent2"/>
                </a:solidFill>
              </a:rPr>
              <a:t>i</a:t>
            </a:r>
            <a:r>
              <a:rPr lang="en-US" altLang="ja-JP" sz="2400" b="1" dirty="0" smtClean="0">
                <a:solidFill>
                  <a:schemeClr val="accent2"/>
                </a:solidFill>
              </a:rPr>
              <a:t>+|P|-1]</a:t>
            </a:r>
            <a:r>
              <a:rPr lang="en-US" altLang="ja-JP" sz="2400" dirty="0" smtClean="0"/>
              <a:t> </a:t>
            </a:r>
            <a:r>
              <a:rPr lang="ja-JP" altLang="en-US" sz="2400" dirty="0" smtClean="0"/>
              <a:t>となるかどうかを調べればよい</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rPr>
              <a:t> </a:t>
            </a:r>
            <a:r>
              <a:rPr lang="en-US" altLang="ja-JP" sz="2400" dirty="0" smtClean="0"/>
              <a:t> </a:t>
            </a:r>
            <a:r>
              <a:rPr lang="en-US" altLang="ja-JP" sz="2400" b="1" dirty="0" smtClean="0">
                <a:solidFill>
                  <a:schemeClr val="accent2"/>
                </a:solidFill>
              </a:rPr>
              <a:t>O( |S| × |P| ) </a:t>
            </a:r>
            <a:r>
              <a:rPr lang="ja-JP" altLang="en-US" sz="2400" dirty="0" smtClean="0"/>
              <a:t>時間のアルゴリズムができる</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もう一工夫して速くする方法を考えよう</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まとめ</a:t>
            </a:r>
          </a:p>
        </p:txBody>
      </p:sp>
      <p:sp>
        <p:nvSpPr>
          <p:cNvPr id="260099" name="Rectangle 3"/>
          <p:cNvSpPr>
            <a:spLocks noGrp="1" noChangeArrowheads="1"/>
          </p:cNvSpPr>
          <p:nvPr>
            <p:ph type="body" idx="1"/>
          </p:nvPr>
        </p:nvSpPr>
        <p:spPr>
          <a:xfrm>
            <a:off x="322263" y="1125538"/>
            <a:ext cx="7634287" cy="532765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文字列マッチング</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単純な方法と </a:t>
            </a:r>
            <a:r>
              <a:rPr lang="en-US" altLang="ja-JP" sz="2400" dirty="0" smtClean="0"/>
              <a:t>KMP</a:t>
            </a:r>
            <a:r>
              <a:rPr lang="ja-JP" altLang="en-US" sz="2400" dirty="0" smtClean="0"/>
              <a:t>法を使った方法</a:t>
            </a: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キーワード検索と </a:t>
            </a:r>
            <a:r>
              <a:rPr lang="en-US" altLang="ja-JP" sz="2400" dirty="0" smtClean="0"/>
              <a:t>suffix array</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キーワードを限定：</a:t>
            </a:r>
            <a:r>
              <a:rPr lang="en-US" altLang="ja-JP" sz="2400" dirty="0" smtClean="0"/>
              <a:t>2</a:t>
            </a:r>
            <a:r>
              <a:rPr lang="ja-JP" altLang="en-US" sz="2400" dirty="0" smtClean="0"/>
              <a:t>分木による検索</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キーワードを限定せず：</a:t>
            </a:r>
            <a:r>
              <a:rPr lang="en-US" altLang="ja-JP" sz="2400" dirty="0" smtClean="0"/>
              <a:t>suffix tree</a:t>
            </a:r>
            <a:r>
              <a:rPr lang="ja-JP" altLang="en-US" sz="2400" dirty="0" err="1" smtClean="0"/>
              <a:t>、</a:t>
            </a:r>
            <a:r>
              <a:rPr lang="en-US" altLang="ja-JP" sz="2400" dirty="0" smtClean="0"/>
              <a:t>suffix array</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大量に検索する場合はまとめたものをソート</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あいまい検索</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分割して部分的な完全一致を見つける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長い質問文字列は短くスライス</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距離が大きめの時は、複数の完全一致を利用</a:t>
            </a:r>
          </a:p>
          <a:p>
            <a:pPr eaLnBrk="1" hangingPunct="1">
              <a:lnSpc>
                <a:spcPct val="90000"/>
              </a:lnSpc>
              <a:buFontTx/>
              <a:buNone/>
              <a:defRPr/>
            </a:pPr>
            <a:endParaRPr lang="ja-JP" alt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KMP</a:t>
            </a:r>
            <a:r>
              <a:rPr lang="ja-JP" altLang="en-US" sz="3600" smtClean="0">
                <a:solidFill>
                  <a:schemeClr val="bg1"/>
                </a:solidFill>
                <a:effectLst>
                  <a:outerShdw blurRad="38100" dist="38100" dir="2700000" algn="tl">
                    <a:srgbClr val="000000"/>
                  </a:outerShdw>
                </a:effectLst>
              </a:rPr>
              <a:t>アルゴリズム</a:t>
            </a:r>
          </a:p>
        </p:txBody>
      </p:sp>
      <p:sp>
        <p:nvSpPr>
          <p:cNvPr id="242691" name="Rectangle 3"/>
          <p:cNvSpPr>
            <a:spLocks noGrp="1" noChangeArrowheads="1"/>
          </p:cNvSpPr>
          <p:nvPr>
            <p:ph type="body" idx="1"/>
          </p:nvPr>
        </p:nvSpPr>
        <p:spPr>
          <a:xfrm>
            <a:off x="609600" y="1196975"/>
            <a:ext cx="8139113" cy="518477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S </a:t>
            </a:r>
            <a:r>
              <a:rPr lang="ja-JP" altLang="en-US" sz="2400" dirty="0" smtClean="0"/>
              <a:t>と </a:t>
            </a:r>
            <a:r>
              <a:rPr lang="en-US" altLang="ja-JP" sz="2400" b="1" dirty="0" smtClean="0">
                <a:solidFill>
                  <a:schemeClr val="accent2"/>
                </a:solidFill>
              </a:rPr>
              <a:t>P </a:t>
            </a:r>
            <a:r>
              <a:rPr lang="ja-JP" altLang="en-US" sz="2400" dirty="0" smtClean="0"/>
              <a:t>を先頭から比較して、</a:t>
            </a:r>
            <a:r>
              <a:rPr lang="en-US" altLang="ja-JP" sz="2400" b="1" dirty="0" smtClean="0">
                <a:solidFill>
                  <a:schemeClr val="accent2"/>
                </a:solidFill>
              </a:rPr>
              <a:t>i-1</a:t>
            </a:r>
            <a:r>
              <a:rPr lang="en-US" altLang="ja-JP" sz="2400" dirty="0" smtClean="0"/>
              <a:t> </a:t>
            </a:r>
            <a:r>
              <a:rPr lang="ja-JP" altLang="en-US" sz="2400" dirty="0" smtClean="0"/>
              <a:t>文字目まで一致し、</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文字目で不一致が起きたとする</a:t>
            </a:r>
          </a:p>
          <a:p>
            <a:pPr eaLnBrk="1" hangingPunct="1">
              <a:buFontTx/>
              <a:buNone/>
              <a:defRPr/>
            </a:pPr>
            <a:endParaRPr lang="en-US" altLang="ja-JP" sz="24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rPr>
              <a:t> </a:t>
            </a:r>
            <a:r>
              <a:rPr lang="en-US" altLang="ja-JP" sz="2400" dirty="0" smtClean="0"/>
              <a:t> </a:t>
            </a:r>
            <a:r>
              <a:rPr lang="en-US" altLang="ja-JP" sz="2400" b="1" dirty="0" smtClean="0">
                <a:solidFill>
                  <a:schemeClr val="accent2"/>
                </a:solidFill>
              </a:rPr>
              <a:t>i-1</a:t>
            </a:r>
            <a:r>
              <a:rPr lang="en-US" altLang="ja-JP" sz="2400" dirty="0" smtClean="0"/>
              <a:t> </a:t>
            </a:r>
            <a:r>
              <a:rPr lang="ja-JP" altLang="en-US" sz="2400" dirty="0" smtClean="0"/>
              <a:t>文字目までは、どのようになっているかきっちりわかっているのに、</a:t>
            </a:r>
            <a:r>
              <a:rPr lang="ja-JP" altLang="en-US" sz="2400" dirty="0" smtClean="0">
                <a:solidFill>
                  <a:srgbClr val="FF0000"/>
                </a:solidFill>
              </a:rPr>
              <a:t> </a:t>
            </a:r>
            <a:r>
              <a:rPr lang="en-US" altLang="ja-JP" sz="2400" b="1" dirty="0" smtClean="0">
                <a:solidFill>
                  <a:schemeClr val="accent2"/>
                </a:solidFill>
              </a:rPr>
              <a:t>S </a:t>
            </a:r>
            <a:r>
              <a:rPr lang="ja-JP" altLang="en-US" sz="2400" dirty="0" smtClean="0"/>
              <a:t>の</a:t>
            </a:r>
            <a:r>
              <a:rPr lang="en-US" altLang="ja-JP" sz="2400" dirty="0" smtClean="0"/>
              <a:t>2</a:t>
            </a:r>
            <a:r>
              <a:rPr lang="ja-JP" altLang="en-US" sz="2400" dirty="0" smtClean="0"/>
              <a:t>文字目からと </a:t>
            </a:r>
            <a:r>
              <a:rPr lang="en-US" altLang="ja-JP" sz="2400" b="1" dirty="0" smtClean="0">
                <a:solidFill>
                  <a:schemeClr val="accent2"/>
                </a:solidFill>
              </a:rPr>
              <a:t>P </a:t>
            </a:r>
            <a:r>
              <a:rPr lang="ja-JP" altLang="en-US" sz="2400" dirty="0" smtClean="0"/>
              <a:t>を比較しなおすのは無駄なのではないか？</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では、何文字目からやり直せばよいか見てみよう</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ja-JP" altLang="en-US" sz="2400" b="1" dirty="0" smtClean="0">
                <a:solidFill>
                  <a:srgbClr val="FF0000"/>
                </a:solidFill>
                <a:effectLst>
                  <a:outerShdw blurRad="38100" dist="38100" dir="2700000" algn="tl">
                    <a:srgbClr val="C0C0C0"/>
                  </a:outerShdw>
                </a:effectLst>
              </a:rPr>
              <a:t>例：</a:t>
            </a:r>
          </a:p>
          <a:p>
            <a:pPr eaLnBrk="1" hangingPunct="1">
              <a:buFontTx/>
              <a:buNone/>
              <a:defRPr/>
            </a:pPr>
            <a:r>
              <a:rPr lang="en-US" altLang="ja-JP" sz="2400" dirty="0" smtClean="0">
                <a:solidFill>
                  <a:schemeClr val="accent2"/>
                </a:solidFill>
              </a:rPr>
              <a:t>S = ABABABCABCABCABABACACABABABB</a:t>
            </a:r>
          </a:p>
          <a:p>
            <a:pPr eaLnBrk="1" hangingPunct="1">
              <a:buFontTx/>
              <a:buNone/>
              <a:defRPr/>
            </a:pPr>
            <a:r>
              <a:rPr lang="en-US" altLang="ja-JP" sz="2400" dirty="0" smtClean="0">
                <a:solidFill>
                  <a:schemeClr val="accent2"/>
                </a:solidFill>
              </a:rPr>
              <a:t>P = ABABCAB</a:t>
            </a:r>
            <a:endParaRPr lang="ja-JP" altLang="en-US" sz="2400" b="1" dirty="0" smtClean="0">
              <a:solidFill>
                <a:srgbClr val="FF00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比較のやり直しはどこから？</a:t>
            </a:r>
          </a:p>
        </p:txBody>
      </p:sp>
      <p:sp>
        <p:nvSpPr>
          <p:cNvPr id="243715" name="Rectangle 3"/>
          <p:cNvSpPr>
            <a:spLocks noGrp="1" noChangeArrowheads="1"/>
          </p:cNvSpPr>
          <p:nvPr>
            <p:ph type="body" idx="1"/>
          </p:nvPr>
        </p:nvSpPr>
        <p:spPr>
          <a:xfrm>
            <a:off x="539750" y="981075"/>
            <a:ext cx="8139113" cy="331152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b="1" dirty="0" smtClean="0">
                <a:solidFill>
                  <a:schemeClr val="accent2"/>
                </a:solidFill>
              </a:rPr>
              <a:t>S </a:t>
            </a:r>
            <a:r>
              <a:rPr lang="ja-JP" altLang="en-US" sz="2400" dirty="0" smtClean="0"/>
              <a:t>と </a:t>
            </a:r>
            <a:r>
              <a:rPr lang="en-US" altLang="ja-JP" sz="2400" b="1" dirty="0" smtClean="0">
                <a:solidFill>
                  <a:schemeClr val="accent2"/>
                </a:solidFill>
              </a:rPr>
              <a:t>P </a:t>
            </a:r>
            <a:r>
              <a:rPr lang="ja-JP" altLang="en-US" sz="2400" dirty="0" smtClean="0"/>
              <a:t>を先頭から比較して、</a:t>
            </a:r>
            <a:r>
              <a:rPr lang="en-US" altLang="ja-JP" sz="2400" b="1" dirty="0" smtClean="0">
                <a:solidFill>
                  <a:schemeClr val="accent2"/>
                </a:solidFill>
              </a:rPr>
              <a:t>i-1</a:t>
            </a:r>
            <a:r>
              <a:rPr lang="en-US" altLang="ja-JP" sz="2400" dirty="0" smtClean="0"/>
              <a:t> </a:t>
            </a:r>
            <a:r>
              <a:rPr lang="ja-JP" altLang="en-US" sz="2400" dirty="0" smtClean="0"/>
              <a:t>文字目まで一致し、</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文字目で不一致が起きたとする</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（このとき、</a:t>
            </a:r>
            <a:r>
              <a:rPr lang="en-US" altLang="ja-JP" sz="2400" b="1" dirty="0" smtClean="0">
                <a:solidFill>
                  <a:schemeClr val="accent2"/>
                </a:solidFill>
              </a:rPr>
              <a:t>S </a:t>
            </a:r>
            <a:r>
              <a:rPr lang="ja-JP" altLang="en-US" sz="2400" dirty="0" smtClean="0"/>
              <a:t>の </a:t>
            </a:r>
            <a:r>
              <a:rPr lang="en-US" altLang="ja-JP" sz="2400" b="1" dirty="0" smtClean="0">
                <a:solidFill>
                  <a:schemeClr val="accent2"/>
                </a:solidFill>
              </a:rPr>
              <a:t>i-1</a:t>
            </a:r>
            <a:r>
              <a:rPr lang="en-US" altLang="ja-JP" sz="2400" dirty="0" smtClean="0"/>
              <a:t> </a:t>
            </a:r>
            <a:r>
              <a:rPr lang="ja-JP" altLang="en-US" sz="2400" dirty="0" smtClean="0"/>
              <a:t>文字目までは </a:t>
            </a:r>
            <a:r>
              <a:rPr lang="en-US" altLang="ja-JP" sz="2400" b="1" dirty="0" smtClean="0">
                <a:solidFill>
                  <a:schemeClr val="accent2"/>
                </a:solidFill>
              </a:rPr>
              <a:t>P </a:t>
            </a:r>
            <a:r>
              <a:rPr lang="ja-JP" altLang="en-US" sz="2400" dirty="0" smtClean="0"/>
              <a:t>とまったく同じ）</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まず、やり直しがいらない場合を見てみる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もし、</a:t>
            </a:r>
            <a:r>
              <a:rPr lang="en-US" altLang="ja-JP" sz="2400" b="1" dirty="0" smtClean="0">
                <a:solidFill>
                  <a:schemeClr val="accent2"/>
                </a:solidFill>
              </a:rPr>
              <a:t>P </a:t>
            </a:r>
            <a:r>
              <a:rPr lang="ja-JP" altLang="en-US" sz="2400" dirty="0" smtClean="0"/>
              <a:t>を </a:t>
            </a:r>
            <a:r>
              <a:rPr lang="en-US" altLang="ja-JP" sz="2400" b="1" dirty="0" smtClean="0">
                <a:solidFill>
                  <a:schemeClr val="accent2"/>
                </a:solidFill>
              </a:rPr>
              <a:t>j</a:t>
            </a:r>
            <a:r>
              <a:rPr lang="en-US" altLang="ja-JP" sz="2400" dirty="0" smtClean="0"/>
              <a:t> </a:t>
            </a:r>
            <a:r>
              <a:rPr lang="ja-JP" altLang="en-US" sz="2400" dirty="0" smtClean="0"/>
              <a:t>文字ずらしたもので、 </a:t>
            </a:r>
            <a:r>
              <a:rPr lang="en-US" altLang="ja-JP" sz="2400" b="1" dirty="0" smtClean="0">
                <a:solidFill>
                  <a:schemeClr val="accent2"/>
                </a:solidFill>
              </a:rPr>
              <a:t>P </a:t>
            </a:r>
            <a:r>
              <a:rPr lang="ja-JP" altLang="en-US" sz="2400" dirty="0" smtClean="0"/>
              <a:t>の </a:t>
            </a:r>
            <a:r>
              <a:rPr lang="en-US" altLang="ja-JP" sz="2400" b="1" dirty="0" smtClean="0">
                <a:solidFill>
                  <a:schemeClr val="accent2"/>
                </a:solidFill>
              </a:rPr>
              <a:t>i-1-j</a:t>
            </a:r>
            <a:r>
              <a:rPr lang="en-US" altLang="ja-JP" sz="2400" dirty="0" smtClean="0"/>
              <a:t> </a:t>
            </a:r>
            <a:r>
              <a:rPr lang="ja-JP" altLang="en-US" sz="2400" dirty="0" smtClean="0"/>
              <a:t>文字目まで一致するものがないなら、</a:t>
            </a:r>
            <a:r>
              <a:rPr lang="en-US" altLang="ja-JP" sz="2400" b="1" dirty="0" smtClean="0">
                <a:solidFill>
                  <a:schemeClr val="accent2"/>
                </a:solidFill>
              </a:rPr>
              <a:t>S </a:t>
            </a:r>
            <a:r>
              <a:rPr lang="ja-JP" altLang="en-US" sz="2400" dirty="0" smtClean="0"/>
              <a:t>の </a:t>
            </a:r>
            <a:r>
              <a:rPr lang="en-US" altLang="ja-JP" sz="2400" b="1" dirty="0" smtClean="0">
                <a:solidFill>
                  <a:schemeClr val="accent2"/>
                </a:solidFill>
              </a:rPr>
              <a:t>1,…, i-1</a:t>
            </a:r>
            <a:r>
              <a:rPr lang="en-US" altLang="ja-JP" sz="2400" dirty="0" smtClean="0"/>
              <a:t> </a:t>
            </a:r>
            <a:r>
              <a:rPr lang="ja-JP" altLang="en-US" sz="2400" dirty="0" smtClean="0"/>
              <a:t>文字目は  </a:t>
            </a:r>
            <a:r>
              <a:rPr lang="en-US" altLang="ja-JP" sz="2400" b="1" dirty="0" smtClean="0">
                <a:solidFill>
                  <a:schemeClr val="accent2"/>
                </a:solidFill>
              </a:rPr>
              <a:t>P </a:t>
            </a:r>
            <a:r>
              <a:rPr lang="ja-JP" altLang="en-US" sz="2400" dirty="0" smtClean="0"/>
              <a:t>とマッチすることはない　（任意の</a:t>
            </a:r>
            <a:r>
              <a:rPr lang="en-US" altLang="ja-JP" sz="2400" b="1" dirty="0" smtClean="0">
                <a:solidFill>
                  <a:schemeClr val="accent2"/>
                </a:solidFill>
              </a:rPr>
              <a:t>j</a:t>
            </a:r>
            <a:r>
              <a:rPr lang="ja-JP" altLang="en-US" sz="2400" b="1" dirty="0" smtClean="0">
                <a:solidFill>
                  <a:schemeClr val="accent2"/>
                </a:solidFill>
              </a:rPr>
              <a:t>≧</a:t>
            </a:r>
            <a:r>
              <a:rPr lang="en-US" altLang="ja-JP" sz="2400" b="1" dirty="0" smtClean="0">
                <a:solidFill>
                  <a:schemeClr val="accent2"/>
                </a:solidFill>
              </a:rPr>
              <a:t>2</a:t>
            </a:r>
            <a:r>
              <a:rPr lang="ja-JP" altLang="en-US" sz="2400" dirty="0" smtClean="0"/>
              <a:t>に対して </a:t>
            </a:r>
            <a:r>
              <a:rPr lang="en-US" altLang="ja-JP" sz="2400" b="1" dirty="0" smtClean="0">
                <a:solidFill>
                  <a:schemeClr val="accent2"/>
                </a:solidFill>
              </a:rPr>
              <a:t>P[j..i-1] </a:t>
            </a:r>
            <a:r>
              <a:rPr lang="ja-JP" altLang="en-US" sz="2400" b="1" dirty="0" smtClean="0">
                <a:solidFill>
                  <a:schemeClr val="accent2"/>
                </a:solidFill>
              </a:rPr>
              <a:t>≠ </a:t>
            </a:r>
            <a:r>
              <a:rPr lang="en-US" altLang="ja-JP" sz="2400" b="1" dirty="0" smtClean="0">
                <a:solidFill>
                  <a:schemeClr val="accent2"/>
                </a:solidFill>
              </a:rPr>
              <a:t>P[1..i-j]</a:t>
            </a:r>
            <a:r>
              <a:rPr lang="ja-JP" altLang="en-US" sz="2400" dirty="0" smtClean="0"/>
              <a:t>）</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この場合、次の比較は、</a:t>
            </a:r>
            <a:r>
              <a:rPr lang="en-US" altLang="ja-JP" sz="2400" b="1" dirty="0" smtClean="0">
                <a:solidFill>
                  <a:schemeClr val="accent2"/>
                </a:solidFill>
              </a:rPr>
              <a:t>P</a:t>
            </a:r>
            <a:r>
              <a:rPr lang="en-US" altLang="ja-JP" sz="2400" dirty="0" smtClean="0"/>
              <a:t> </a:t>
            </a:r>
            <a:r>
              <a:rPr lang="ja-JP" altLang="en-US" sz="2400" dirty="0" smtClean="0"/>
              <a:t>の先頭と </a:t>
            </a:r>
            <a:r>
              <a:rPr lang="en-US" altLang="ja-JP" sz="2400" b="1" dirty="0" smtClean="0">
                <a:solidFill>
                  <a:schemeClr val="accent2"/>
                </a:solidFill>
              </a:rPr>
              <a:t>S</a:t>
            </a:r>
            <a:r>
              <a:rPr lang="en-US" altLang="ja-JP" sz="2400" dirty="0" smtClean="0"/>
              <a:t> </a:t>
            </a:r>
            <a:r>
              <a:rPr lang="ja-JP" altLang="en-US" sz="2400" dirty="0" smtClean="0"/>
              <a:t>の </a:t>
            </a:r>
            <a:r>
              <a:rPr lang="en-US" altLang="ja-JP" sz="2400" b="1" dirty="0" err="1" smtClean="0">
                <a:solidFill>
                  <a:schemeClr val="accent2"/>
                </a:solidFill>
              </a:rPr>
              <a:t>i</a:t>
            </a:r>
            <a:r>
              <a:rPr lang="en-US" altLang="ja-JP" sz="2400" dirty="0" smtClean="0"/>
              <a:t> </a:t>
            </a:r>
            <a:r>
              <a:rPr lang="ja-JP" altLang="en-US" sz="2400" dirty="0" smtClean="0"/>
              <a:t>文字目から</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ja-JP" altLang="en-US" sz="2400" b="1" dirty="0" smtClean="0">
                <a:solidFill>
                  <a:srgbClr val="FF0000"/>
                </a:solidFill>
                <a:effectLst>
                  <a:outerShdw blurRad="38100" dist="38100" dir="2700000" algn="tl">
                    <a:srgbClr val="C0C0C0"/>
                  </a:outerShdw>
                </a:effectLst>
              </a:rPr>
              <a:t>例：</a:t>
            </a:r>
          </a:p>
          <a:p>
            <a:pPr eaLnBrk="1" hangingPunct="1">
              <a:buFontTx/>
              <a:buNone/>
              <a:defRPr/>
            </a:pPr>
            <a:r>
              <a:rPr lang="en-US" altLang="ja-JP" sz="2400" b="1" dirty="0" smtClean="0">
                <a:solidFill>
                  <a:schemeClr val="accent2"/>
                </a:solidFill>
              </a:rPr>
              <a:t>S = </a:t>
            </a:r>
            <a:r>
              <a:rPr lang="en-US" altLang="ja-JP" sz="2400" b="1" dirty="0" smtClean="0">
                <a:solidFill>
                  <a:srgbClr val="FF0000"/>
                </a:solidFill>
              </a:rPr>
              <a:t>ABCB</a:t>
            </a:r>
            <a:r>
              <a:rPr lang="en-US" altLang="ja-JP" sz="2400" b="1" dirty="0" smtClean="0">
                <a:solidFill>
                  <a:schemeClr val="accent2"/>
                </a:solidFill>
              </a:rPr>
              <a:t>BCCABABA</a:t>
            </a:r>
          </a:p>
          <a:p>
            <a:pPr eaLnBrk="1" hangingPunct="1">
              <a:buFontTx/>
              <a:buNone/>
              <a:defRPr/>
            </a:pPr>
            <a:r>
              <a:rPr lang="en-US" altLang="ja-JP" sz="2400" b="1" dirty="0" smtClean="0">
                <a:solidFill>
                  <a:schemeClr val="accent2"/>
                </a:solidFill>
              </a:rPr>
              <a:t>P = </a:t>
            </a:r>
            <a:r>
              <a:rPr lang="en-US" altLang="ja-JP" sz="2400" b="1" dirty="0" smtClean="0">
                <a:solidFill>
                  <a:srgbClr val="FF0000"/>
                </a:solidFill>
              </a:rPr>
              <a:t>ABCB</a:t>
            </a:r>
            <a:r>
              <a:rPr lang="en-US" altLang="ja-JP" sz="2400" b="1" dirty="0" smtClean="0">
                <a:solidFill>
                  <a:schemeClr val="accent2"/>
                </a:solidFill>
              </a:rPr>
              <a:t>C</a:t>
            </a:r>
          </a:p>
        </p:txBody>
      </p:sp>
      <p:sp>
        <p:nvSpPr>
          <p:cNvPr id="8196" name="Text Box 4"/>
          <p:cNvSpPr txBox="1">
            <a:spLocks noChangeArrowheads="1"/>
          </p:cNvSpPr>
          <p:nvPr/>
        </p:nvSpPr>
        <p:spPr bwMode="auto">
          <a:xfrm>
            <a:off x="4500563" y="4941888"/>
            <a:ext cx="1171575" cy="155257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ABCB</a:t>
            </a:r>
            <a:endParaRPr lang="en-US" altLang="ja-JP" b="1">
              <a:solidFill>
                <a:schemeClr val="accent2"/>
              </a:solidFill>
            </a:endParaRPr>
          </a:p>
          <a:p>
            <a:r>
              <a:rPr lang="ja-JP" altLang="en-US"/>
              <a:t>　</a:t>
            </a:r>
            <a:r>
              <a:rPr lang="en-US" altLang="ja-JP" b="1">
                <a:solidFill>
                  <a:schemeClr val="accent2"/>
                </a:solidFill>
              </a:rPr>
              <a:t>ABC</a:t>
            </a:r>
          </a:p>
          <a:p>
            <a:r>
              <a:rPr lang="ja-JP" altLang="en-US">
                <a:solidFill>
                  <a:schemeClr val="accent2"/>
                </a:solidFill>
              </a:rPr>
              <a:t>　　</a:t>
            </a:r>
            <a:r>
              <a:rPr lang="en-US" altLang="ja-JP" b="1">
                <a:solidFill>
                  <a:schemeClr val="accent2"/>
                </a:solidFill>
              </a:rPr>
              <a:t>AB</a:t>
            </a:r>
          </a:p>
          <a:p>
            <a:r>
              <a:rPr lang="ja-JP" altLang="en-US">
                <a:solidFill>
                  <a:schemeClr val="accent2"/>
                </a:solidFill>
              </a:rPr>
              <a:t>　　　</a:t>
            </a:r>
            <a:r>
              <a:rPr lang="en-US" altLang="ja-JP" b="1">
                <a:solidFill>
                  <a:schemeClr val="accent2"/>
                </a:solidFill>
              </a:rPr>
              <a:t>A</a:t>
            </a:r>
            <a:endParaRPr lang="ja-JP" altLang="en-US">
              <a:solidFill>
                <a:schemeClr val="accent2"/>
              </a:solidFill>
            </a:endParaRPr>
          </a:p>
        </p:txBody>
      </p:sp>
      <p:sp>
        <p:nvSpPr>
          <p:cNvPr id="8197" name="AutoShape 5"/>
          <p:cNvSpPr>
            <a:spLocks noChangeArrowheads="1"/>
          </p:cNvSpPr>
          <p:nvPr/>
        </p:nvSpPr>
        <p:spPr bwMode="auto">
          <a:xfrm>
            <a:off x="2051050" y="4868863"/>
            <a:ext cx="1439863" cy="431800"/>
          </a:xfrm>
          <a:prstGeom prst="wedgeRectCallout">
            <a:avLst>
              <a:gd name="adj1" fmla="val -43935"/>
              <a:gd name="adj2" fmla="val 134190"/>
            </a:avLst>
          </a:prstGeom>
          <a:solidFill>
            <a:schemeClr val="bg1"/>
          </a:solidFill>
          <a:ln w="19050">
            <a:solidFill>
              <a:schemeClr val="accent2"/>
            </a:solidFill>
            <a:miter lim="800000"/>
            <a:headEnd/>
            <a:tailEnd/>
          </a:ln>
        </p:spPr>
        <p:txBody>
          <a:bodyPr/>
          <a:lstStyle/>
          <a:p>
            <a:pPr algn="ctr"/>
            <a:r>
              <a:rPr lang="en-US" altLang="ja-JP" b="1">
                <a:solidFill>
                  <a:schemeClr val="accent2"/>
                </a:solidFill>
              </a:rPr>
              <a:t>i</a:t>
            </a:r>
            <a:r>
              <a:rPr lang="en-US" altLang="ja-JP"/>
              <a:t> </a:t>
            </a:r>
            <a:r>
              <a:rPr lang="ja-JP" altLang="en-US"/>
              <a:t>文字目</a:t>
            </a:r>
          </a:p>
        </p:txBody>
      </p:sp>
      <p:sp>
        <p:nvSpPr>
          <p:cNvPr id="8198" name="AutoShape 6"/>
          <p:cNvSpPr>
            <a:spLocks/>
          </p:cNvSpPr>
          <p:nvPr/>
        </p:nvSpPr>
        <p:spPr bwMode="auto">
          <a:xfrm>
            <a:off x="5508625" y="5445125"/>
            <a:ext cx="71438" cy="1008063"/>
          </a:xfrm>
          <a:prstGeom prst="rightBrace">
            <a:avLst>
              <a:gd name="adj1" fmla="val 117592"/>
              <a:gd name="adj2" fmla="val 50000"/>
            </a:avLst>
          </a:prstGeom>
          <a:noFill/>
          <a:ln w="9525">
            <a:solidFill>
              <a:schemeClr val="tx1"/>
            </a:solidFill>
            <a:round/>
            <a:headEnd/>
            <a:tailEnd/>
          </a:ln>
        </p:spPr>
        <p:txBody>
          <a:bodyPr wrap="none" anchor="ctr"/>
          <a:lstStyle/>
          <a:p>
            <a:endParaRPr lang="ja-JP" altLang="en-US"/>
          </a:p>
        </p:txBody>
      </p:sp>
      <p:sp>
        <p:nvSpPr>
          <p:cNvPr id="8199" name="Text Box 7"/>
          <p:cNvSpPr txBox="1">
            <a:spLocks noChangeArrowheads="1"/>
          </p:cNvSpPr>
          <p:nvPr/>
        </p:nvSpPr>
        <p:spPr bwMode="auto">
          <a:xfrm>
            <a:off x="5775325" y="5516563"/>
            <a:ext cx="2170113" cy="822325"/>
          </a:xfrm>
          <a:prstGeom prst="rect">
            <a:avLst/>
          </a:prstGeom>
          <a:noFill/>
          <a:ln w="9525">
            <a:noFill/>
            <a:miter lim="800000"/>
            <a:headEnd/>
            <a:tailEnd/>
          </a:ln>
        </p:spPr>
        <p:txBody>
          <a:bodyPr wrap="none">
            <a:spAutoFit/>
          </a:bodyPr>
          <a:lstStyle/>
          <a:p>
            <a:r>
              <a:rPr lang="ja-JP" altLang="en-US"/>
              <a:t>ずらしたものが</a:t>
            </a:r>
          </a:p>
          <a:p>
            <a:r>
              <a:rPr lang="ja-JP" altLang="en-US"/>
              <a:t>全て一致しない</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部分的に一致している場合</a:t>
            </a:r>
          </a:p>
        </p:txBody>
      </p:sp>
      <p:sp>
        <p:nvSpPr>
          <p:cNvPr id="244739" name="Rectangle 3"/>
          <p:cNvSpPr>
            <a:spLocks noGrp="1" noChangeArrowheads="1"/>
          </p:cNvSpPr>
          <p:nvPr>
            <p:ph type="body" idx="1"/>
          </p:nvPr>
        </p:nvSpPr>
        <p:spPr>
          <a:xfrm>
            <a:off x="539750" y="981075"/>
            <a:ext cx="8139113" cy="331152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次はやり直しがいる場合</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もし、</a:t>
            </a:r>
            <a:r>
              <a:rPr lang="en-US" altLang="ja-JP" sz="2400" b="1" dirty="0" smtClean="0">
                <a:solidFill>
                  <a:schemeClr val="accent2"/>
                </a:solidFill>
              </a:rPr>
              <a:t>P </a:t>
            </a:r>
            <a:r>
              <a:rPr lang="ja-JP" altLang="en-US" sz="2400" dirty="0" smtClean="0"/>
              <a:t>を </a:t>
            </a:r>
            <a:r>
              <a:rPr lang="en-US" altLang="ja-JP" sz="2400" b="1" dirty="0" smtClean="0">
                <a:solidFill>
                  <a:schemeClr val="accent2"/>
                </a:solidFill>
              </a:rPr>
              <a:t>j</a:t>
            </a:r>
            <a:r>
              <a:rPr lang="en-US" altLang="ja-JP" sz="2400" dirty="0" smtClean="0"/>
              <a:t> </a:t>
            </a:r>
            <a:r>
              <a:rPr lang="ja-JP" altLang="en-US" sz="2400" dirty="0" smtClean="0"/>
              <a:t>文字ずらしたもので、 </a:t>
            </a:r>
            <a:r>
              <a:rPr lang="en-US" altLang="ja-JP" sz="2400" b="1" dirty="0" smtClean="0">
                <a:solidFill>
                  <a:schemeClr val="accent2"/>
                </a:solidFill>
              </a:rPr>
              <a:t>P </a:t>
            </a:r>
            <a:r>
              <a:rPr lang="ja-JP" altLang="en-US" sz="2400" dirty="0" smtClean="0"/>
              <a:t>の </a:t>
            </a:r>
            <a:r>
              <a:rPr lang="en-US" altLang="ja-JP" sz="2400" b="1" dirty="0" smtClean="0">
                <a:solidFill>
                  <a:schemeClr val="accent2"/>
                </a:solidFill>
              </a:rPr>
              <a:t>i-1-j</a:t>
            </a:r>
            <a:r>
              <a:rPr lang="en-US" altLang="ja-JP" sz="2400" dirty="0" smtClean="0"/>
              <a:t> </a:t>
            </a:r>
            <a:r>
              <a:rPr lang="ja-JP" altLang="en-US" sz="2400" dirty="0" smtClean="0"/>
              <a:t>文字目まで一致するものがあるなら、</a:t>
            </a:r>
            <a:r>
              <a:rPr lang="en-US" altLang="ja-JP" sz="2400" b="1" dirty="0" smtClean="0">
                <a:solidFill>
                  <a:schemeClr val="accent2"/>
                </a:solidFill>
              </a:rPr>
              <a:t>S </a:t>
            </a:r>
            <a:r>
              <a:rPr lang="ja-JP" altLang="en-US" sz="2400" dirty="0" smtClean="0"/>
              <a:t>の </a:t>
            </a:r>
            <a:r>
              <a:rPr lang="en-US" altLang="ja-JP" sz="2400" b="1" dirty="0" smtClean="0">
                <a:solidFill>
                  <a:schemeClr val="accent2"/>
                </a:solidFill>
              </a:rPr>
              <a:t>j</a:t>
            </a:r>
            <a:r>
              <a:rPr lang="en-US" altLang="ja-JP" sz="2400" dirty="0" smtClean="0"/>
              <a:t> </a:t>
            </a:r>
            <a:r>
              <a:rPr lang="ja-JP" altLang="en-US" sz="2400" dirty="0" smtClean="0"/>
              <a:t>文字目は  </a:t>
            </a:r>
            <a:r>
              <a:rPr lang="en-US" altLang="ja-JP" sz="2400" b="1" dirty="0" smtClean="0">
                <a:solidFill>
                  <a:schemeClr val="accent2"/>
                </a:solidFill>
              </a:rPr>
              <a:t>P </a:t>
            </a:r>
            <a:r>
              <a:rPr lang="ja-JP" altLang="en-US" sz="2400" dirty="0" smtClean="0"/>
              <a:t>とマッチする可能性がある　（ある </a:t>
            </a:r>
            <a:r>
              <a:rPr lang="en-US" altLang="ja-JP" sz="2400" b="1" dirty="0" smtClean="0">
                <a:solidFill>
                  <a:schemeClr val="accent2"/>
                </a:solidFill>
              </a:rPr>
              <a:t>j</a:t>
            </a:r>
            <a:r>
              <a:rPr lang="ja-JP" altLang="en-US" sz="2400" b="1" dirty="0" smtClean="0">
                <a:solidFill>
                  <a:schemeClr val="accent2"/>
                </a:solidFill>
              </a:rPr>
              <a:t>≧</a:t>
            </a:r>
            <a:r>
              <a:rPr lang="en-US" altLang="ja-JP" sz="2400" b="1" dirty="0" smtClean="0">
                <a:solidFill>
                  <a:schemeClr val="accent2"/>
                </a:solidFill>
              </a:rPr>
              <a:t>2</a:t>
            </a:r>
            <a:r>
              <a:rPr lang="ja-JP" altLang="en-US" sz="2400" dirty="0" smtClean="0"/>
              <a:t>に対して </a:t>
            </a:r>
            <a:r>
              <a:rPr lang="en-US" altLang="ja-JP" sz="2400" b="1" dirty="0" smtClean="0">
                <a:solidFill>
                  <a:schemeClr val="accent2"/>
                </a:solidFill>
              </a:rPr>
              <a:t>P[j..i-1] = P[1..i-j]</a:t>
            </a:r>
            <a:r>
              <a:rPr lang="ja-JP" altLang="en-US" sz="2400" dirty="0" smtClean="0"/>
              <a:t>）</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この場合、次の比較は、そのような最小の </a:t>
            </a:r>
            <a:r>
              <a:rPr lang="en-US" altLang="ja-JP" sz="2400" b="1" dirty="0" smtClean="0">
                <a:solidFill>
                  <a:schemeClr val="accent2"/>
                </a:solidFill>
              </a:rPr>
              <a:t>j</a:t>
            </a:r>
            <a:r>
              <a:rPr lang="en-US" altLang="ja-JP" sz="2400" dirty="0" smtClean="0"/>
              <a:t> </a:t>
            </a:r>
            <a:r>
              <a:rPr lang="ja-JP" altLang="en-US" sz="2400" dirty="0" smtClean="0"/>
              <a:t>に対して行いたいが、すでに </a:t>
            </a:r>
            <a:r>
              <a:rPr lang="en-US" altLang="ja-JP" sz="2400" b="1" dirty="0" smtClean="0">
                <a:solidFill>
                  <a:schemeClr val="accent2"/>
                </a:solidFill>
              </a:rPr>
              <a:t>P</a:t>
            </a:r>
            <a:r>
              <a:rPr lang="en-US" altLang="ja-JP" sz="2400" dirty="0" smtClean="0"/>
              <a:t> </a:t>
            </a:r>
            <a:r>
              <a:rPr lang="ja-JP" altLang="en-US" sz="2400" dirty="0" smtClean="0"/>
              <a:t>の </a:t>
            </a:r>
            <a:r>
              <a:rPr lang="en-US" altLang="ja-JP" sz="2400" b="1" dirty="0" err="1" smtClean="0">
                <a:solidFill>
                  <a:schemeClr val="accent2"/>
                </a:solidFill>
              </a:rPr>
              <a:t>i</a:t>
            </a:r>
            <a:r>
              <a:rPr lang="en-US" altLang="ja-JP" sz="2400" dirty="0" smtClean="0"/>
              <a:t> </a:t>
            </a:r>
            <a:r>
              <a:rPr lang="ja-JP" altLang="en-US" sz="2400" dirty="0" smtClean="0"/>
              <a:t>文字目一致していることがわかっているので、やはり </a:t>
            </a:r>
            <a:r>
              <a:rPr lang="en-US" altLang="ja-JP" sz="2400" b="1" dirty="0" smtClean="0">
                <a:solidFill>
                  <a:schemeClr val="accent2"/>
                </a:solidFill>
              </a:rPr>
              <a:t>S</a:t>
            </a:r>
            <a:r>
              <a:rPr lang="en-US" altLang="ja-JP" sz="2400" dirty="0" smtClean="0"/>
              <a:t> </a:t>
            </a:r>
            <a:r>
              <a:rPr lang="ja-JP" altLang="en-US" sz="2400" dirty="0" smtClean="0"/>
              <a:t>の </a:t>
            </a:r>
            <a:r>
              <a:rPr lang="en-US" altLang="ja-JP" sz="2400" b="1" dirty="0" err="1" smtClean="0">
                <a:solidFill>
                  <a:schemeClr val="accent2"/>
                </a:solidFill>
              </a:rPr>
              <a:t>i</a:t>
            </a:r>
            <a:r>
              <a:rPr lang="en-US" altLang="ja-JP" sz="2400" dirty="0" smtClean="0"/>
              <a:t> </a:t>
            </a:r>
            <a:r>
              <a:rPr lang="ja-JP" altLang="en-US" sz="2400" dirty="0" smtClean="0"/>
              <a:t>文字目から比較を始めればよい</a:t>
            </a:r>
          </a:p>
          <a:p>
            <a:pPr eaLnBrk="1" hangingPunct="1">
              <a:buFontTx/>
              <a:buNone/>
              <a:defRPr/>
            </a:pPr>
            <a:r>
              <a:rPr lang="ja-JP" altLang="en-US" sz="2400" dirty="0" smtClean="0"/>
              <a:t>（ただし、</a:t>
            </a:r>
            <a:r>
              <a:rPr lang="en-US" altLang="ja-JP" sz="2400" b="1" dirty="0" smtClean="0">
                <a:solidFill>
                  <a:schemeClr val="accent2"/>
                </a:solidFill>
              </a:rPr>
              <a:t>P</a:t>
            </a:r>
            <a:r>
              <a:rPr lang="en-US" altLang="ja-JP" sz="2400" dirty="0" smtClean="0"/>
              <a:t> </a:t>
            </a:r>
            <a:r>
              <a:rPr lang="ja-JP" altLang="en-US" sz="2400" dirty="0" smtClean="0"/>
              <a:t>は</a:t>
            </a:r>
            <a:r>
              <a:rPr lang="en-US" altLang="ja-JP" sz="2400" b="1" dirty="0" smtClean="0">
                <a:solidFill>
                  <a:schemeClr val="accent2"/>
                </a:solidFill>
              </a:rPr>
              <a:t>i-j+1</a:t>
            </a:r>
            <a:r>
              <a:rPr lang="en-US" altLang="ja-JP" sz="2400" dirty="0" smtClean="0"/>
              <a:t> </a:t>
            </a:r>
            <a:r>
              <a:rPr lang="ja-JP" altLang="en-US" sz="2400" dirty="0" smtClean="0"/>
              <a:t>文字目から）</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ja-JP" altLang="en-US" sz="2400" b="1" dirty="0" smtClean="0">
                <a:solidFill>
                  <a:srgbClr val="FF0000"/>
                </a:solidFill>
                <a:effectLst>
                  <a:outerShdw blurRad="38100" dist="38100" dir="2700000" algn="tl">
                    <a:srgbClr val="C0C0C0"/>
                  </a:outerShdw>
                </a:effectLst>
              </a:rPr>
              <a:t>例：</a:t>
            </a:r>
          </a:p>
          <a:p>
            <a:pPr eaLnBrk="1" hangingPunct="1">
              <a:buFontTx/>
              <a:buNone/>
              <a:defRPr/>
            </a:pPr>
            <a:r>
              <a:rPr lang="en-US" altLang="ja-JP" sz="2400" b="1" dirty="0" smtClean="0">
                <a:solidFill>
                  <a:schemeClr val="accent2"/>
                </a:solidFill>
              </a:rPr>
              <a:t>S = </a:t>
            </a:r>
            <a:r>
              <a:rPr lang="en-US" altLang="ja-JP" sz="2400" b="1" dirty="0" smtClean="0">
                <a:solidFill>
                  <a:srgbClr val="FF0000"/>
                </a:solidFill>
              </a:rPr>
              <a:t>ABABAB</a:t>
            </a:r>
            <a:r>
              <a:rPr lang="en-US" altLang="ja-JP" sz="2400" b="1" dirty="0" smtClean="0">
                <a:solidFill>
                  <a:schemeClr val="accent2"/>
                </a:solidFill>
              </a:rPr>
              <a:t>BCCABABA</a:t>
            </a:r>
          </a:p>
          <a:p>
            <a:pPr eaLnBrk="1" hangingPunct="1">
              <a:buFontTx/>
              <a:buNone/>
              <a:defRPr/>
            </a:pPr>
            <a:r>
              <a:rPr lang="en-US" altLang="ja-JP" sz="2400" b="1" dirty="0" smtClean="0">
                <a:solidFill>
                  <a:schemeClr val="accent2"/>
                </a:solidFill>
              </a:rPr>
              <a:t>P = </a:t>
            </a:r>
            <a:r>
              <a:rPr lang="en-US" altLang="ja-JP" sz="2400" b="1" dirty="0" smtClean="0">
                <a:solidFill>
                  <a:srgbClr val="FF0000"/>
                </a:solidFill>
              </a:rPr>
              <a:t>ABABAB</a:t>
            </a:r>
            <a:r>
              <a:rPr lang="en-US" altLang="ja-JP" sz="2400" b="1" dirty="0" smtClean="0">
                <a:solidFill>
                  <a:schemeClr val="accent2"/>
                </a:solidFill>
              </a:rPr>
              <a:t>C</a:t>
            </a:r>
          </a:p>
        </p:txBody>
      </p:sp>
      <p:sp>
        <p:nvSpPr>
          <p:cNvPr id="9220" name="Text Box 4"/>
          <p:cNvSpPr txBox="1">
            <a:spLocks noChangeArrowheads="1"/>
          </p:cNvSpPr>
          <p:nvPr/>
        </p:nvSpPr>
        <p:spPr bwMode="auto">
          <a:xfrm>
            <a:off x="4970463" y="4365625"/>
            <a:ext cx="1727200" cy="228282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ABABAB</a:t>
            </a:r>
            <a:endParaRPr lang="en-US" altLang="ja-JP" b="1">
              <a:solidFill>
                <a:schemeClr val="accent2"/>
              </a:solidFill>
            </a:endParaRPr>
          </a:p>
          <a:p>
            <a:r>
              <a:rPr lang="ja-JP" altLang="en-US"/>
              <a:t>　</a:t>
            </a:r>
            <a:r>
              <a:rPr lang="en-US" altLang="ja-JP" b="1">
                <a:solidFill>
                  <a:schemeClr val="accent2"/>
                </a:solidFill>
              </a:rPr>
              <a:t>ABABA</a:t>
            </a:r>
          </a:p>
          <a:p>
            <a:r>
              <a:rPr lang="ja-JP" altLang="en-US"/>
              <a:t>　　</a:t>
            </a:r>
            <a:r>
              <a:rPr lang="en-US" altLang="ja-JP" b="1">
                <a:solidFill>
                  <a:srgbClr val="FF0000"/>
                </a:solidFill>
              </a:rPr>
              <a:t>ABAB</a:t>
            </a:r>
            <a:endParaRPr lang="en-US" altLang="ja-JP" b="1">
              <a:solidFill>
                <a:schemeClr val="accent2"/>
              </a:solidFill>
            </a:endParaRPr>
          </a:p>
          <a:p>
            <a:r>
              <a:rPr lang="ja-JP" altLang="en-US"/>
              <a:t>　　　</a:t>
            </a:r>
            <a:r>
              <a:rPr lang="en-US" altLang="ja-JP" b="1">
                <a:solidFill>
                  <a:schemeClr val="accent2"/>
                </a:solidFill>
              </a:rPr>
              <a:t>ABA</a:t>
            </a:r>
          </a:p>
          <a:p>
            <a:r>
              <a:rPr lang="ja-JP" altLang="en-US" b="1">
                <a:solidFill>
                  <a:srgbClr val="FF0000"/>
                </a:solidFill>
              </a:rPr>
              <a:t>　　　　</a:t>
            </a:r>
            <a:r>
              <a:rPr lang="en-US" altLang="ja-JP" b="1">
                <a:solidFill>
                  <a:srgbClr val="FF0000"/>
                </a:solidFill>
              </a:rPr>
              <a:t>AB</a:t>
            </a:r>
          </a:p>
          <a:p>
            <a:r>
              <a:rPr lang="ja-JP" altLang="en-US" b="1">
                <a:solidFill>
                  <a:srgbClr val="FF0000"/>
                </a:solidFill>
              </a:rPr>
              <a:t>　　　　　</a:t>
            </a:r>
            <a:r>
              <a:rPr lang="en-US" altLang="ja-JP" b="1">
                <a:solidFill>
                  <a:schemeClr val="accent2"/>
                </a:solidFill>
              </a:rPr>
              <a:t>A</a:t>
            </a:r>
            <a:endParaRPr lang="en-US" altLang="ja-JP">
              <a:solidFill>
                <a:schemeClr val="accent2"/>
              </a:solidFill>
            </a:endParaRPr>
          </a:p>
        </p:txBody>
      </p:sp>
      <p:sp>
        <p:nvSpPr>
          <p:cNvPr id="9221" name="Line 5"/>
          <p:cNvSpPr>
            <a:spLocks noChangeShapeType="1"/>
          </p:cNvSpPr>
          <p:nvPr/>
        </p:nvSpPr>
        <p:spPr bwMode="auto">
          <a:xfrm flipH="1" flipV="1">
            <a:off x="6410325" y="5300663"/>
            <a:ext cx="647700" cy="433387"/>
          </a:xfrm>
          <a:prstGeom prst="line">
            <a:avLst/>
          </a:prstGeom>
          <a:noFill/>
          <a:ln w="9525">
            <a:solidFill>
              <a:schemeClr val="tx1"/>
            </a:solidFill>
            <a:round/>
            <a:headEnd/>
            <a:tailEnd type="triangle" w="med" len="med"/>
          </a:ln>
        </p:spPr>
        <p:txBody>
          <a:bodyPr/>
          <a:lstStyle/>
          <a:p>
            <a:endParaRPr lang="ja-JP" altLang="en-US"/>
          </a:p>
        </p:txBody>
      </p:sp>
      <p:sp>
        <p:nvSpPr>
          <p:cNvPr id="9222" name="Line 6"/>
          <p:cNvSpPr>
            <a:spLocks noChangeShapeType="1"/>
          </p:cNvSpPr>
          <p:nvPr/>
        </p:nvSpPr>
        <p:spPr bwMode="auto">
          <a:xfrm flipH="1">
            <a:off x="6410325" y="5734050"/>
            <a:ext cx="720725" cy="287338"/>
          </a:xfrm>
          <a:prstGeom prst="line">
            <a:avLst/>
          </a:prstGeom>
          <a:noFill/>
          <a:ln w="9525">
            <a:solidFill>
              <a:schemeClr val="tx1"/>
            </a:solidFill>
            <a:round/>
            <a:headEnd/>
            <a:tailEnd type="triangle" w="med" len="med"/>
          </a:ln>
        </p:spPr>
        <p:txBody>
          <a:bodyPr/>
          <a:lstStyle/>
          <a:p>
            <a:endParaRPr lang="ja-JP" altLang="en-US"/>
          </a:p>
        </p:txBody>
      </p:sp>
      <p:sp>
        <p:nvSpPr>
          <p:cNvPr id="9223" name="AutoShape 7"/>
          <p:cNvSpPr>
            <a:spLocks noChangeArrowheads="1"/>
          </p:cNvSpPr>
          <p:nvPr/>
        </p:nvSpPr>
        <p:spPr bwMode="auto">
          <a:xfrm>
            <a:off x="2411413" y="4797425"/>
            <a:ext cx="1439862" cy="431800"/>
          </a:xfrm>
          <a:prstGeom prst="wedgeRectCallout">
            <a:avLst>
              <a:gd name="adj1" fmla="val -43935"/>
              <a:gd name="adj2" fmla="val 134190"/>
            </a:avLst>
          </a:prstGeom>
          <a:solidFill>
            <a:schemeClr val="bg1"/>
          </a:solidFill>
          <a:ln w="19050">
            <a:solidFill>
              <a:schemeClr val="accent2"/>
            </a:solidFill>
            <a:miter lim="800000"/>
            <a:headEnd/>
            <a:tailEnd/>
          </a:ln>
        </p:spPr>
        <p:txBody>
          <a:bodyPr/>
          <a:lstStyle/>
          <a:p>
            <a:pPr algn="ctr"/>
            <a:r>
              <a:rPr lang="en-US" altLang="ja-JP" b="1">
                <a:solidFill>
                  <a:schemeClr val="accent2"/>
                </a:solidFill>
              </a:rPr>
              <a:t>i</a:t>
            </a:r>
            <a:r>
              <a:rPr lang="en-US" altLang="ja-JP"/>
              <a:t> </a:t>
            </a:r>
            <a:r>
              <a:rPr lang="ja-JP" altLang="en-US"/>
              <a:t>文字目</a:t>
            </a:r>
          </a:p>
        </p:txBody>
      </p:sp>
      <p:sp>
        <p:nvSpPr>
          <p:cNvPr id="9224" name="Text Box 8"/>
          <p:cNvSpPr txBox="1">
            <a:spLocks noChangeArrowheads="1"/>
          </p:cNvSpPr>
          <p:nvPr/>
        </p:nvSpPr>
        <p:spPr bwMode="auto">
          <a:xfrm>
            <a:off x="7110413" y="5516563"/>
            <a:ext cx="1854200" cy="457200"/>
          </a:xfrm>
          <a:prstGeom prst="rect">
            <a:avLst/>
          </a:prstGeom>
          <a:noFill/>
          <a:ln w="9525">
            <a:noFill/>
            <a:miter lim="800000"/>
            <a:headEnd/>
            <a:tailEnd/>
          </a:ln>
        </p:spPr>
        <p:txBody>
          <a:bodyPr wrap="none">
            <a:spAutoFit/>
          </a:bodyPr>
          <a:lstStyle/>
          <a:p>
            <a:r>
              <a:rPr lang="ja-JP" altLang="en-US"/>
              <a:t>一致している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つまりは、、、</a:t>
            </a:r>
          </a:p>
        </p:txBody>
      </p:sp>
      <p:sp>
        <p:nvSpPr>
          <p:cNvPr id="245763" name="Rectangle 3"/>
          <p:cNvSpPr>
            <a:spLocks noGrp="1" noChangeArrowheads="1"/>
          </p:cNvSpPr>
          <p:nvPr>
            <p:ph type="body" idx="1"/>
          </p:nvPr>
        </p:nvSpPr>
        <p:spPr>
          <a:xfrm>
            <a:off x="539750" y="981075"/>
            <a:ext cx="8139113" cy="331152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つまりは、 </a:t>
            </a:r>
            <a:r>
              <a:rPr lang="en-US" altLang="ja-JP" sz="2400" b="1" dirty="0" smtClean="0">
                <a:solidFill>
                  <a:schemeClr val="accent2"/>
                </a:solidFill>
              </a:rPr>
              <a:t>P </a:t>
            </a:r>
            <a:r>
              <a:rPr lang="ja-JP" altLang="en-US" sz="2400" dirty="0" smtClean="0"/>
              <a:t>の </a:t>
            </a:r>
            <a:r>
              <a:rPr lang="en-US" altLang="ja-JP" sz="2400" b="1" dirty="0" smtClean="0">
                <a:solidFill>
                  <a:schemeClr val="accent2"/>
                </a:solidFill>
              </a:rPr>
              <a:t>i-1</a:t>
            </a:r>
            <a:r>
              <a:rPr lang="en-US" altLang="ja-JP" sz="2400" dirty="0" smtClean="0"/>
              <a:t> </a:t>
            </a:r>
            <a:r>
              <a:rPr lang="ja-JP" altLang="en-US" sz="2400" dirty="0" smtClean="0"/>
              <a:t>文字目まで一致し、 </a:t>
            </a:r>
            <a:r>
              <a:rPr lang="en-US" altLang="ja-JP" sz="2400" b="1" dirty="0" err="1" smtClean="0">
                <a:solidFill>
                  <a:schemeClr val="accent2"/>
                </a:solidFill>
              </a:rPr>
              <a:t>i</a:t>
            </a:r>
            <a:r>
              <a:rPr lang="en-US" altLang="ja-JP" sz="2400" dirty="0" smtClean="0"/>
              <a:t> </a:t>
            </a:r>
            <a:r>
              <a:rPr lang="ja-JP" altLang="en-US" sz="2400" dirty="0" smtClean="0"/>
              <a:t>文字目が一致しなかった場合は、比較される文字列 </a:t>
            </a:r>
            <a:r>
              <a:rPr lang="en-US" altLang="ja-JP" sz="2400" b="1" dirty="0" smtClean="0">
                <a:solidFill>
                  <a:schemeClr val="accent2"/>
                </a:solidFill>
              </a:rPr>
              <a:t>S </a:t>
            </a:r>
            <a:r>
              <a:rPr lang="ja-JP" altLang="en-US" sz="2400" dirty="0" smtClean="0"/>
              <a:t>によらず、</a:t>
            </a:r>
            <a:r>
              <a:rPr lang="en-US" altLang="ja-JP" sz="2400" b="1" dirty="0" smtClean="0">
                <a:solidFill>
                  <a:schemeClr val="accent2"/>
                </a:solidFill>
              </a:rPr>
              <a:t>S </a:t>
            </a:r>
            <a:r>
              <a:rPr lang="ja-JP" altLang="en-US" sz="2400" dirty="0" smtClean="0"/>
              <a:t>の</a:t>
            </a:r>
            <a:r>
              <a:rPr lang="en-US" altLang="ja-JP" sz="2400" dirty="0" smtClean="0"/>
              <a:t> </a:t>
            </a:r>
            <a:r>
              <a:rPr lang="en-US" altLang="ja-JP" sz="2400" b="1" dirty="0" smtClean="0">
                <a:solidFill>
                  <a:schemeClr val="accent2"/>
                </a:solidFill>
              </a:rPr>
              <a:t>j</a:t>
            </a:r>
            <a:r>
              <a:rPr lang="en-US" altLang="ja-JP" sz="2400" dirty="0" smtClean="0"/>
              <a:t> </a:t>
            </a:r>
            <a:r>
              <a:rPr lang="ja-JP" altLang="en-US" sz="2400" dirty="0" smtClean="0"/>
              <a:t>文字目が </a:t>
            </a:r>
            <a:r>
              <a:rPr lang="en-US" altLang="ja-JP" sz="2400" b="1" dirty="0" smtClean="0">
                <a:solidFill>
                  <a:schemeClr val="accent2"/>
                </a:solidFill>
              </a:rPr>
              <a:t>P</a:t>
            </a:r>
            <a:r>
              <a:rPr lang="en-US" altLang="ja-JP" sz="2400" dirty="0" smtClean="0"/>
              <a:t> </a:t>
            </a:r>
            <a:r>
              <a:rPr lang="ja-JP" altLang="en-US" sz="2400" dirty="0" smtClean="0"/>
              <a:t>とマッチするかどうかを調べることにすればよいことがわかる。</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しかも、途中まで一致していることがわかっているので、比較は </a:t>
            </a:r>
            <a:r>
              <a:rPr lang="en-US" altLang="ja-JP" sz="2400" b="1" dirty="0" smtClean="0">
                <a:solidFill>
                  <a:schemeClr val="accent2"/>
                </a:solidFill>
              </a:rPr>
              <a:t>S</a:t>
            </a:r>
            <a:r>
              <a:rPr lang="en-US" altLang="ja-JP" sz="2400" dirty="0" smtClean="0"/>
              <a:t> </a:t>
            </a:r>
            <a:r>
              <a:rPr lang="ja-JP" altLang="en-US" sz="2400" dirty="0" smtClean="0"/>
              <a:t>の </a:t>
            </a:r>
            <a:r>
              <a:rPr lang="en-US" altLang="ja-JP" sz="2400" b="1" dirty="0" err="1" smtClean="0">
                <a:solidFill>
                  <a:schemeClr val="accent2"/>
                </a:solidFill>
              </a:rPr>
              <a:t>i</a:t>
            </a:r>
            <a:r>
              <a:rPr lang="en-US" altLang="ja-JP" sz="2400" dirty="0" smtClean="0"/>
              <a:t> </a:t>
            </a:r>
            <a:r>
              <a:rPr lang="ja-JP" altLang="en-US" sz="2400" dirty="0" smtClean="0"/>
              <a:t>文字目から再開すればよい（ただし、</a:t>
            </a:r>
            <a:r>
              <a:rPr lang="en-US" altLang="ja-JP" sz="2400" b="1" dirty="0" smtClean="0">
                <a:solidFill>
                  <a:schemeClr val="accent2"/>
                </a:solidFill>
              </a:rPr>
              <a:t>P</a:t>
            </a:r>
            <a:r>
              <a:rPr lang="en-US" altLang="ja-JP" sz="2400" dirty="0" smtClean="0"/>
              <a:t> </a:t>
            </a:r>
            <a:r>
              <a:rPr lang="ja-JP" altLang="en-US" sz="2400" dirty="0" smtClean="0"/>
              <a:t>は </a:t>
            </a:r>
            <a:r>
              <a:rPr lang="en-US" altLang="ja-JP" sz="2400" b="1" dirty="0" smtClean="0">
                <a:solidFill>
                  <a:schemeClr val="accent2"/>
                </a:solidFill>
              </a:rPr>
              <a:t>i-j+1</a:t>
            </a:r>
            <a:r>
              <a:rPr lang="en-US" altLang="ja-JP" sz="2400" dirty="0" smtClean="0"/>
              <a:t> </a:t>
            </a:r>
            <a:r>
              <a:rPr lang="ja-JP" altLang="en-US" sz="2400" dirty="0" smtClean="0"/>
              <a:t>文字目から）</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ja-JP" altLang="en-US" sz="2400" b="1" dirty="0" smtClean="0">
                <a:solidFill>
                  <a:srgbClr val="FF0000"/>
                </a:solidFill>
                <a:effectLst>
                  <a:outerShdw blurRad="38100" dist="38100" dir="2700000" algn="tl">
                    <a:srgbClr val="C0C0C0"/>
                  </a:outerShdw>
                </a:effectLst>
              </a:rPr>
              <a:t>例：</a:t>
            </a:r>
          </a:p>
          <a:p>
            <a:pPr eaLnBrk="1" hangingPunct="1">
              <a:buFontTx/>
              <a:buNone/>
              <a:defRPr/>
            </a:pPr>
            <a:r>
              <a:rPr lang="en-US" altLang="ja-JP" sz="2400" b="1" dirty="0" smtClean="0">
                <a:solidFill>
                  <a:schemeClr val="accent2"/>
                </a:solidFill>
              </a:rPr>
              <a:t>S = </a:t>
            </a:r>
            <a:r>
              <a:rPr lang="en-US" altLang="ja-JP" sz="2400" b="1" dirty="0" smtClean="0">
                <a:solidFill>
                  <a:srgbClr val="FF0000"/>
                </a:solidFill>
              </a:rPr>
              <a:t>ABABAB</a:t>
            </a:r>
            <a:r>
              <a:rPr lang="en-US" altLang="ja-JP" sz="2400" b="1" dirty="0" smtClean="0">
                <a:solidFill>
                  <a:schemeClr val="accent2"/>
                </a:solidFill>
              </a:rPr>
              <a:t>BCCABABA</a:t>
            </a:r>
          </a:p>
          <a:p>
            <a:pPr eaLnBrk="1" hangingPunct="1">
              <a:buFontTx/>
              <a:buNone/>
              <a:defRPr/>
            </a:pPr>
            <a:r>
              <a:rPr lang="en-US" altLang="ja-JP" sz="2400" b="1" dirty="0" smtClean="0">
                <a:solidFill>
                  <a:schemeClr val="accent2"/>
                </a:solidFill>
              </a:rPr>
              <a:t>P = </a:t>
            </a:r>
            <a:r>
              <a:rPr lang="en-US" altLang="ja-JP" sz="2400" b="1" dirty="0" smtClean="0">
                <a:solidFill>
                  <a:srgbClr val="FF0000"/>
                </a:solidFill>
              </a:rPr>
              <a:t>ABABAB</a:t>
            </a:r>
            <a:r>
              <a:rPr lang="en-US" altLang="ja-JP" sz="2400" b="1" dirty="0" smtClean="0">
                <a:solidFill>
                  <a:schemeClr val="accent2"/>
                </a:solidFill>
              </a:rPr>
              <a:t>C</a:t>
            </a:r>
          </a:p>
        </p:txBody>
      </p:sp>
      <p:sp>
        <p:nvSpPr>
          <p:cNvPr id="10244" name="Text Box 4"/>
          <p:cNvSpPr txBox="1">
            <a:spLocks noChangeArrowheads="1"/>
          </p:cNvSpPr>
          <p:nvPr/>
        </p:nvSpPr>
        <p:spPr bwMode="auto">
          <a:xfrm>
            <a:off x="4970463" y="4365625"/>
            <a:ext cx="1727200" cy="2282825"/>
          </a:xfrm>
          <a:prstGeom prst="rect">
            <a:avLst/>
          </a:prstGeom>
          <a:noFill/>
          <a:ln w="9525">
            <a:noFill/>
            <a:miter lim="800000"/>
            <a:headEnd/>
            <a:tailEnd/>
          </a:ln>
        </p:spPr>
        <p:txBody>
          <a:bodyPr>
            <a:spAutoFit/>
          </a:bodyPr>
          <a:lstStyle/>
          <a:p>
            <a:pPr>
              <a:spcBef>
                <a:spcPct val="20000"/>
              </a:spcBef>
            </a:pPr>
            <a:r>
              <a:rPr lang="en-US" altLang="ja-JP" b="1">
                <a:solidFill>
                  <a:srgbClr val="FF0000"/>
                </a:solidFill>
              </a:rPr>
              <a:t>ABABAB</a:t>
            </a:r>
            <a:endParaRPr lang="en-US" altLang="ja-JP" b="1">
              <a:solidFill>
                <a:schemeClr val="accent2"/>
              </a:solidFill>
            </a:endParaRPr>
          </a:p>
          <a:p>
            <a:r>
              <a:rPr lang="ja-JP" altLang="en-US"/>
              <a:t>　</a:t>
            </a:r>
            <a:r>
              <a:rPr lang="en-US" altLang="ja-JP" b="1">
                <a:solidFill>
                  <a:schemeClr val="accent2"/>
                </a:solidFill>
              </a:rPr>
              <a:t>ABABA</a:t>
            </a:r>
          </a:p>
          <a:p>
            <a:r>
              <a:rPr lang="ja-JP" altLang="en-US"/>
              <a:t>　　</a:t>
            </a:r>
            <a:r>
              <a:rPr lang="en-US" altLang="ja-JP" b="1">
                <a:solidFill>
                  <a:srgbClr val="FF0000"/>
                </a:solidFill>
              </a:rPr>
              <a:t>ABAB</a:t>
            </a:r>
            <a:endParaRPr lang="en-US" altLang="ja-JP" b="1">
              <a:solidFill>
                <a:schemeClr val="accent2"/>
              </a:solidFill>
            </a:endParaRPr>
          </a:p>
          <a:p>
            <a:r>
              <a:rPr lang="ja-JP" altLang="en-US"/>
              <a:t>　　　</a:t>
            </a:r>
            <a:r>
              <a:rPr lang="en-US" altLang="ja-JP" b="1">
                <a:solidFill>
                  <a:schemeClr val="accent2"/>
                </a:solidFill>
              </a:rPr>
              <a:t>ABA</a:t>
            </a:r>
          </a:p>
          <a:p>
            <a:r>
              <a:rPr lang="ja-JP" altLang="en-US" b="1">
                <a:solidFill>
                  <a:srgbClr val="FF0000"/>
                </a:solidFill>
              </a:rPr>
              <a:t>　　　　</a:t>
            </a:r>
            <a:r>
              <a:rPr lang="en-US" altLang="ja-JP" b="1">
                <a:solidFill>
                  <a:srgbClr val="FF0000"/>
                </a:solidFill>
              </a:rPr>
              <a:t>AB</a:t>
            </a:r>
          </a:p>
          <a:p>
            <a:r>
              <a:rPr lang="ja-JP" altLang="en-US" b="1">
                <a:solidFill>
                  <a:srgbClr val="FF0000"/>
                </a:solidFill>
              </a:rPr>
              <a:t>　　　　　</a:t>
            </a:r>
            <a:r>
              <a:rPr lang="en-US" altLang="ja-JP" b="1">
                <a:solidFill>
                  <a:schemeClr val="accent2"/>
                </a:solidFill>
              </a:rPr>
              <a:t>A</a:t>
            </a:r>
            <a:endParaRPr lang="en-US" altLang="ja-JP">
              <a:solidFill>
                <a:schemeClr val="accent2"/>
              </a:solidFill>
            </a:endParaRPr>
          </a:p>
        </p:txBody>
      </p:sp>
      <p:sp>
        <p:nvSpPr>
          <p:cNvPr id="10245" name="Line 5"/>
          <p:cNvSpPr>
            <a:spLocks noChangeShapeType="1"/>
          </p:cNvSpPr>
          <p:nvPr/>
        </p:nvSpPr>
        <p:spPr bwMode="auto">
          <a:xfrm flipH="1" flipV="1">
            <a:off x="6410325" y="5300663"/>
            <a:ext cx="647700" cy="433387"/>
          </a:xfrm>
          <a:prstGeom prst="line">
            <a:avLst/>
          </a:prstGeom>
          <a:noFill/>
          <a:ln w="9525">
            <a:solidFill>
              <a:schemeClr val="tx1"/>
            </a:solidFill>
            <a:round/>
            <a:headEnd/>
            <a:tailEnd type="triangle" w="med" len="med"/>
          </a:ln>
        </p:spPr>
        <p:txBody>
          <a:bodyPr/>
          <a:lstStyle/>
          <a:p>
            <a:endParaRPr lang="ja-JP" altLang="en-US"/>
          </a:p>
        </p:txBody>
      </p:sp>
      <p:sp>
        <p:nvSpPr>
          <p:cNvPr id="10246" name="Line 6"/>
          <p:cNvSpPr>
            <a:spLocks noChangeShapeType="1"/>
          </p:cNvSpPr>
          <p:nvPr/>
        </p:nvSpPr>
        <p:spPr bwMode="auto">
          <a:xfrm flipH="1">
            <a:off x="6410325" y="5734050"/>
            <a:ext cx="720725" cy="287338"/>
          </a:xfrm>
          <a:prstGeom prst="line">
            <a:avLst/>
          </a:prstGeom>
          <a:noFill/>
          <a:ln w="9525">
            <a:solidFill>
              <a:schemeClr val="tx1"/>
            </a:solidFill>
            <a:round/>
            <a:headEnd/>
            <a:tailEnd type="triangle" w="med" len="med"/>
          </a:ln>
        </p:spPr>
        <p:txBody>
          <a:bodyPr/>
          <a:lstStyle/>
          <a:p>
            <a:endParaRPr lang="ja-JP" altLang="en-US"/>
          </a:p>
        </p:txBody>
      </p:sp>
      <p:sp>
        <p:nvSpPr>
          <p:cNvPr id="10247" name="AutoShape 7"/>
          <p:cNvSpPr>
            <a:spLocks noChangeArrowheads="1"/>
          </p:cNvSpPr>
          <p:nvPr/>
        </p:nvSpPr>
        <p:spPr bwMode="auto">
          <a:xfrm>
            <a:off x="2411413" y="4797425"/>
            <a:ext cx="1439862" cy="431800"/>
          </a:xfrm>
          <a:prstGeom prst="wedgeRectCallout">
            <a:avLst>
              <a:gd name="adj1" fmla="val -43935"/>
              <a:gd name="adj2" fmla="val 134190"/>
            </a:avLst>
          </a:prstGeom>
          <a:solidFill>
            <a:schemeClr val="bg1"/>
          </a:solidFill>
          <a:ln w="19050">
            <a:solidFill>
              <a:schemeClr val="accent2"/>
            </a:solidFill>
            <a:miter lim="800000"/>
            <a:headEnd/>
            <a:tailEnd/>
          </a:ln>
        </p:spPr>
        <p:txBody>
          <a:bodyPr/>
          <a:lstStyle/>
          <a:p>
            <a:pPr algn="ctr"/>
            <a:r>
              <a:rPr lang="en-US" altLang="ja-JP" b="1">
                <a:solidFill>
                  <a:schemeClr val="accent2"/>
                </a:solidFill>
              </a:rPr>
              <a:t>i</a:t>
            </a:r>
            <a:r>
              <a:rPr lang="en-US" altLang="ja-JP"/>
              <a:t> </a:t>
            </a:r>
            <a:r>
              <a:rPr lang="ja-JP" altLang="en-US"/>
              <a:t>文字目</a:t>
            </a:r>
          </a:p>
        </p:txBody>
      </p:sp>
      <p:sp>
        <p:nvSpPr>
          <p:cNvPr id="10248" name="Text Box 8"/>
          <p:cNvSpPr txBox="1">
            <a:spLocks noChangeArrowheads="1"/>
          </p:cNvSpPr>
          <p:nvPr/>
        </p:nvSpPr>
        <p:spPr bwMode="auto">
          <a:xfrm>
            <a:off x="7110413" y="5516563"/>
            <a:ext cx="1854200" cy="457200"/>
          </a:xfrm>
          <a:prstGeom prst="rect">
            <a:avLst/>
          </a:prstGeom>
          <a:noFill/>
          <a:ln w="9525">
            <a:noFill/>
            <a:miter lim="800000"/>
            <a:headEnd/>
            <a:tailEnd/>
          </a:ln>
        </p:spPr>
        <p:txBody>
          <a:bodyPr wrap="none">
            <a:spAutoFit/>
          </a:bodyPr>
          <a:lstStyle/>
          <a:p>
            <a:r>
              <a:rPr lang="ja-JP" altLang="en-US"/>
              <a:t>一致している</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28357</TotalTime>
  <Words>3451</Words>
  <Application>Microsoft Office PowerPoint</Application>
  <PresentationFormat>画面に合わせる (4:3)</PresentationFormat>
  <Paragraphs>798</Paragraphs>
  <Slides>50</Slides>
  <Notes>0</Notes>
  <HiddenSlides>1</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50</vt:i4>
      </vt:variant>
    </vt:vector>
  </HeadingPairs>
  <TitlesOfParts>
    <vt:vector size="57" baseType="lpstr">
      <vt:lpstr>Times New Roman</vt:lpstr>
      <vt:lpstr>ＭＳ Ｐゴシック</vt:lpstr>
      <vt:lpstr>Arial</vt:lpstr>
      <vt:lpstr>Calibri</vt:lpstr>
      <vt:lpstr>Wingdings</vt:lpstr>
      <vt:lpstr>HGｺﾞｼｯｸM</vt:lpstr>
      <vt:lpstr>標準デザイン</vt:lpstr>
      <vt:lpstr>文字列アルゴリズム</vt:lpstr>
      <vt:lpstr>文字列</vt:lpstr>
      <vt:lpstr>文字列マッチング</vt:lpstr>
      <vt:lpstr>文字列マッチング</vt:lpstr>
      <vt:lpstr>文字列マッチングを簡単に解く</vt:lpstr>
      <vt:lpstr>KMPアルゴリズム</vt:lpstr>
      <vt:lpstr>比較のやり直しはどこから？</vt:lpstr>
      <vt:lpstr>部分的に一致している場合</vt:lpstr>
      <vt:lpstr>つまりは、、、</vt:lpstr>
      <vt:lpstr>アルゴリズム</vt:lpstr>
      <vt:lpstr>計算量</vt:lpstr>
      <vt:lpstr>テーブルの作りかた</vt:lpstr>
      <vt:lpstr>P と P の比較</vt:lpstr>
      <vt:lpstr>一致しない場合</vt:lpstr>
      <vt:lpstr>TABLEの自己利用</vt:lpstr>
      <vt:lpstr>キーワード検索</vt:lpstr>
      <vt:lpstr>キーワード検索</vt:lpstr>
      <vt:lpstr>テーブルを作る</vt:lpstr>
      <vt:lpstr>キーワードIDテーブル</vt:lpstr>
      <vt:lpstr>キーワードIDの検索</vt:lpstr>
      <vt:lpstr>テーブルの大きさ</vt:lpstr>
      <vt:lpstr>極大キーワードの利用</vt:lpstr>
      <vt:lpstr>極大でないキーワード</vt:lpstr>
      <vt:lpstr>任意のキーワードに対応</vt:lpstr>
      <vt:lpstr>trie の検索</vt:lpstr>
      <vt:lpstr>trie 検索の計算時間</vt:lpstr>
      <vt:lpstr>suffix tree</vt:lpstr>
      <vt:lpstr>suffix tree による改善</vt:lpstr>
      <vt:lpstr>implicit suffix tree</vt:lpstr>
      <vt:lpstr>suffix array</vt:lpstr>
      <vt:lpstr>メモリの改善</vt:lpstr>
      <vt:lpstr>実は suffix tree でも</vt:lpstr>
      <vt:lpstr>構築の時間</vt:lpstr>
      <vt:lpstr>多数の質問がある場合</vt:lpstr>
      <vt:lpstr>類似検索</vt:lpstr>
      <vt:lpstr>類似検索</vt:lpstr>
      <vt:lpstr>素朴な方法</vt:lpstr>
      <vt:lpstr>あいまいキーワード検索</vt:lpstr>
      <vt:lpstr>あいまいキーワード検索</vt:lpstr>
      <vt:lpstr>長い質問文字列</vt:lpstr>
      <vt:lpstr>少し距離が大きめの場合</vt:lpstr>
      <vt:lpstr>問題の難しさ</vt:lpstr>
      <vt:lpstr>基本のアイディア：文字列の分割</vt:lpstr>
      <vt:lpstr>全ての場合を尽くす</vt:lpstr>
      <vt:lpstr>例題</vt:lpstr>
      <vt:lpstr>重複の回避</vt:lpstr>
      <vt:lpstr>イメージ的には</vt:lpstr>
      <vt:lpstr>ゲノムの比較</vt:lpstr>
      <vt:lpstr>ゲノムの比較 (2)</vt:lpstr>
      <vt:lpstr>まとめ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uno</cp:lastModifiedBy>
  <cp:revision>2113</cp:revision>
  <dcterms:created xsi:type="dcterms:W3CDTF">1601-01-01T00:00:00Z</dcterms:created>
  <dcterms:modified xsi:type="dcterms:W3CDTF">2012-12-21T15:48:28Z</dcterms:modified>
</cp:coreProperties>
</file>