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74" r:id="rId5"/>
    <p:sldId id="263" r:id="rId6"/>
    <p:sldId id="275" r:id="rId7"/>
    <p:sldId id="261" r:id="rId8"/>
    <p:sldId id="262" r:id="rId9"/>
    <p:sldId id="292" r:id="rId10"/>
    <p:sldId id="294" r:id="rId11"/>
    <p:sldId id="276" r:id="rId12"/>
    <p:sldId id="288" r:id="rId13"/>
    <p:sldId id="289" r:id="rId14"/>
    <p:sldId id="277" r:id="rId15"/>
    <p:sldId id="278" r:id="rId16"/>
    <p:sldId id="279" r:id="rId17"/>
    <p:sldId id="283" r:id="rId18"/>
    <p:sldId id="284" r:id="rId19"/>
    <p:sldId id="280" r:id="rId20"/>
    <p:sldId id="281" r:id="rId21"/>
    <p:sldId id="282" r:id="rId22"/>
    <p:sldId id="293" r:id="rId23"/>
    <p:sldId id="285" r:id="rId24"/>
    <p:sldId id="295" r:id="rId25"/>
    <p:sldId id="296" r:id="rId26"/>
    <p:sldId id="297" r:id="rId27"/>
    <p:sldId id="298" r:id="rId28"/>
    <p:sldId id="287" r:id="rId29"/>
    <p:sldId id="290" r:id="rId30"/>
    <p:sldId id="291" r:id="rId31"/>
    <p:sldId id="28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0" autoAdjust="0"/>
    <p:restoredTop sz="94257" autoAdjust="0"/>
  </p:normalViewPr>
  <p:slideViewPr>
    <p:cSldViewPr>
      <p:cViewPr varScale="1">
        <p:scale>
          <a:sx n="64" d="100"/>
          <a:sy n="64" d="100"/>
        </p:scale>
        <p:origin x="-5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AD9CD-00AF-410E-815F-D3E932C50D1E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72AD0-5068-4975-8817-14264B4D4513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0BC26-C21F-4CC1-BFE4-D119A34ADCF8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59D41-B53A-4B34-9F39-EF663C4B44B8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E8DA7-9FA2-4C8C-9019-7B36DB146EAF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A1948-8E8D-43F6-8B75-B97B123D7718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87B1B-08A3-4C64-BEAF-5714440F238C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5F443-DFF0-43A7-AEB0-F7A1700118D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037D6-48BB-4A3F-BAC7-DD9AF493087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8FCD1-FB94-4872-8168-4654CC2CC4B6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35868-B43B-440C-B3A5-F8E7EA6815FE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866BA69F-07EF-43F5-A39F-542279A196D2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1675"/>
            <a:ext cx="9144000" cy="1790700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動的計画法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708275"/>
            <a:ext cx="7772400" cy="3024188"/>
          </a:xfrm>
        </p:spPr>
        <p:txBody>
          <a:bodyPr/>
          <a:lstStyle/>
          <a:p>
            <a:pPr eaLnBrk="1" hangingPunct="1"/>
            <a:r>
              <a:rPr lang="ja-JP" altLang="en-US" smtClean="0"/>
              <a:t>表の作成</a:t>
            </a:r>
          </a:p>
          <a:p>
            <a:pPr eaLnBrk="1" hangingPunct="1"/>
            <a:r>
              <a:rPr lang="ja-JP" altLang="en-US" smtClean="0"/>
              <a:t>制約の追加</a:t>
            </a:r>
          </a:p>
          <a:p>
            <a:pPr eaLnBrk="1" hangingPunct="1"/>
            <a:r>
              <a:rPr lang="ja-JP" altLang="en-US" smtClean="0"/>
              <a:t>練習問題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もっと短いやつ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208963" cy="568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 </a:t>
            </a:r>
            <a:r>
              <a:rPr lang="ja-JP" altLang="en-US" sz="2400" dirty="0" smtClean="0"/>
              <a:t>に数値を格納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err="1" smtClean="0"/>
              <a:t>DP_setsum</a:t>
            </a:r>
            <a:r>
              <a:rPr lang="en-US" altLang="ja-JP" sz="2400" dirty="0" smtClean="0"/>
              <a:t> (</a:t>
            </a:r>
            <a:r>
              <a:rPr lang="en-US" altLang="ja-JP" sz="2400" b="1" dirty="0" err="1" smtClean="0"/>
              <a:t>int</a:t>
            </a:r>
            <a:r>
              <a:rPr lang="en-US" altLang="ja-JP" sz="2400" dirty="0" smtClean="0"/>
              <a:t> *a, </a:t>
            </a:r>
            <a:r>
              <a:rPr lang="en-US" altLang="ja-JP" sz="2400" b="1" dirty="0" err="1" smtClean="0"/>
              <a:t>int</a:t>
            </a:r>
            <a:r>
              <a:rPr lang="en-US" altLang="ja-JP" sz="2400" dirty="0" smtClean="0"/>
              <a:t> n, </a:t>
            </a:r>
            <a:r>
              <a:rPr lang="en-US" altLang="ja-JP" sz="2400" b="1" dirty="0" err="1" smtClean="0"/>
              <a:t>int</a:t>
            </a:r>
            <a:r>
              <a:rPr lang="en-US" altLang="ja-JP" sz="2400" dirty="0" smtClean="0"/>
              <a:t> b){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/>
              <a:t>  </a:t>
            </a:r>
            <a:r>
              <a:rPr lang="en-US" altLang="ja-JP" sz="2400" b="1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j, f[b+1];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/>
              <a:t>  for</a:t>
            </a:r>
            <a:r>
              <a:rPr lang="en-US" altLang="ja-JP" sz="2400" dirty="0" smtClean="0"/>
              <a:t> ( j=0 ; j&lt;=b ; j++ ) f[j] = j;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/>
              <a:t>for</a:t>
            </a:r>
            <a:r>
              <a:rPr lang="en-US" altLang="ja-JP" sz="2400" dirty="0" smtClean="0"/>
              <a:t> (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 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&lt;n 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++ ){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/>
              <a:t>     for</a:t>
            </a:r>
            <a:r>
              <a:rPr lang="en-US" altLang="ja-JP" sz="2400" dirty="0" smtClean="0"/>
              <a:t> ( j=b-a[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 ; j&gt;=0 ; j-- ){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/>
              <a:t>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( f[j] &lt; f[</a:t>
            </a:r>
            <a:r>
              <a:rPr lang="en-US" altLang="ja-JP" sz="2400" dirty="0" err="1" smtClean="0"/>
              <a:t>j+a</a:t>
            </a: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]] ) f[</a:t>
            </a:r>
            <a:r>
              <a:rPr lang="en-US" altLang="ja-JP" sz="2400" dirty="0" err="1" smtClean="0"/>
              <a:t>j+a</a:t>
            </a: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]] = f[j];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/>
              <a:t>    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/>
              <a:t> 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(“%d\n”, b-f[b] 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/>
              <a:t>}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どっちが速い？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分枝限定法 ：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 </a:t>
            </a:r>
            <a:r>
              <a:rPr lang="ja-JP" altLang="en-US" sz="2400" b="1" dirty="0" smtClean="0"/>
              <a:t>時間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動的計画法 ：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nb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 </a:t>
            </a:r>
            <a:r>
              <a:rPr lang="ja-JP" altLang="en-US" sz="2400" b="1" dirty="0" smtClean="0"/>
              <a:t>時間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だいたい、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&gt;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</a:t>
            </a:r>
            <a:r>
              <a:rPr lang="ja-JP" altLang="en-US" sz="2400" b="1" dirty="0" smtClean="0"/>
              <a:t>ならば動的計画法が速い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n = 30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⇒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≒ 10億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 </a:t>
            </a:r>
            <a:endParaRPr lang="ja-JP" altLang="en-US" sz="2400" b="1" baseline="30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ウィークポイント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355013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数に小数があるときは、表に当てはまらない数が出てくる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</a:t>
            </a:r>
            <a:r>
              <a:rPr lang="ja-JP" altLang="en-US" sz="2400" dirty="0" smtClean="0"/>
              <a:t> ある程度の桁数までなら、小数点以下の数を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１単位とした表を作ればよい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それでも、循環小数・無理数のような数があると計算できない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メモリを省略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07375" cy="4464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サブセットサム問題を解く動的計画法は、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</a:t>
            </a:r>
            <a:r>
              <a:rPr lang="ja-JP" altLang="en-US" sz="2400" dirty="0" smtClean="0"/>
              <a:t>が大きいと、大きなメモリと時間を消費する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精度を犠牲にして、メモリと時間を節約する方法がある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表のマスを、縦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ja-JP" altLang="en-US" sz="2400" dirty="0" smtClean="0"/>
              <a:t>個ずつまとめる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縦のマスの数は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ｂ／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ja-JP" altLang="en-US" sz="2400" dirty="0" smtClean="0"/>
              <a:t>個に減る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x,y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ja-JP" altLang="en-US" sz="2400" dirty="0" smtClean="0"/>
              <a:t>のマスに書き込む代わりに、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(x,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Ｌ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／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」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ja-JP" altLang="en-US" sz="2400" dirty="0" smtClean="0"/>
              <a:t>に書き込む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エラーが最大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－１ </a:t>
            </a:r>
            <a:r>
              <a:rPr lang="ja-JP" altLang="en-US" sz="2400" dirty="0" smtClean="0"/>
              <a:t>発生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ja-JP" altLang="en-US" sz="2400" dirty="0" smtClean="0"/>
              <a:t>反復繰り返すと、エラーの最大は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ε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－１）</a:t>
            </a:r>
            <a:endParaRPr lang="ja-JP" altLang="en-US" sz="2400" b="1" dirty="0" smtClean="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11188" y="5734050"/>
            <a:ext cx="8064500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誤差が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n</a:t>
            </a:r>
            <a:r>
              <a:rPr lang="ja-JP" altLang="en-US" b="1">
                <a:solidFill>
                  <a:schemeClr val="accent2"/>
                </a:solidFill>
                <a:ea typeface="ＭＳ Ｐゴシック" pitchFamily="50" charset="-128"/>
              </a:rPr>
              <a:t>（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ε</a:t>
            </a:r>
            <a:r>
              <a:rPr lang="ja-JP" altLang="en-US" b="1">
                <a:solidFill>
                  <a:schemeClr val="accent2"/>
                </a:solidFill>
                <a:ea typeface="ＭＳ Ｐゴシック" pitchFamily="50" charset="-128"/>
              </a:rPr>
              <a:t>－１）</a:t>
            </a:r>
            <a:r>
              <a:rPr lang="ja-JP" altLang="en-US" b="1">
                <a:ea typeface="ＭＳ Ｐゴシック" pitchFamily="50" charset="-128"/>
              </a:rPr>
              <a:t> の範囲のものしか見つけられないが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メモリと時間は </a:t>
            </a:r>
            <a:r>
              <a:rPr lang="ja-JP" altLang="en-US" b="1">
                <a:solidFill>
                  <a:schemeClr val="accent2"/>
                </a:solidFill>
                <a:ea typeface="ＭＳ Ｐゴシック" pitchFamily="50" charset="-128"/>
              </a:rPr>
              <a:t>１／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ε</a:t>
            </a:r>
            <a:r>
              <a:rPr lang="ja-JP" altLang="en-US" b="1">
                <a:ea typeface="ＭＳ Ｐゴシック" pitchFamily="50" charset="-128"/>
              </a:rPr>
              <a:t>にできる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サブセットサムの解の数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</a:t>
            </a:r>
            <a:r>
              <a:rPr lang="ja-JP" altLang="en-US" sz="2400" dirty="0" smtClean="0"/>
              <a:t> 個の数（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）がある。これらの数の組合せで、合計がちょうど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になるようなものは、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いくつあるか</a:t>
            </a:r>
            <a:r>
              <a:rPr lang="ja-JP" altLang="en-US" sz="2400" dirty="0" smtClean="0"/>
              <a:t>？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15, 24, 65, 32, 4, 55, 54, 23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　　　　　　の組合せで合計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　</a:t>
            </a:r>
            <a:r>
              <a:rPr lang="ja-JP" altLang="en-US" sz="2400" b="1" dirty="0" smtClean="0"/>
              <a:t>となるものはいくつ？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動的計画の拡張</a:t>
            </a:r>
            <a:endParaRPr lang="en-US" altLang="ja-JP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29892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</a:t>
            </a:r>
            <a:r>
              <a:rPr lang="en-US" altLang="ja-JP" sz="2400" dirty="0" smtClean="0"/>
              <a:t> ：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の組合せで、和が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 </a:t>
            </a:r>
            <a:r>
              <a:rPr lang="ja-JP" altLang="en-US" sz="2400" dirty="0" smtClean="0"/>
              <a:t>となるものの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数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= 1,…,n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 = 0,…,b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に対して、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を計算する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 = f( i-1, m ) + f( i-1, m-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f( 1, m )    </a:t>
            </a:r>
            <a:r>
              <a:rPr lang="ja-JP" altLang="en-US" sz="2400" dirty="0" err="1" smtClean="0"/>
              <a:t>は簡</a:t>
            </a:r>
            <a:r>
              <a:rPr lang="ja-JP" altLang="en-US" sz="2400" dirty="0" smtClean="0"/>
              <a:t>単に計算できる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331913" y="5516563"/>
            <a:ext cx="5924550" cy="43973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計算時間は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O</a:t>
            </a:r>
            <a:r>
              <a:rPr lang="ja-JP" altLang="en-US" b="1">
                <a:solidFill>
                  <a:schemeClr val="accent2"/>
                </a:solidFill>
                <a:ea typeface="ＭＳ Ｐゴシック" pitchFamily="50" charset="-128"/>
              </a:rPr>
              <a:t>(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nb)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練習問題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1,1,2,3,3,4,5,7 </a:t>
            </a:r>
            <a:r>
              <a:rPr lang="ja-JP" altLang="en-US" sz="2400" b="1" dirty="0" smtClean="0"/>
              <a:t>の組合せで、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　　　　　　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10　</a:t>
            </a:r>
            <a:r>
              <a:rPr lang="ja-JP" altLang="en-US" sz="2400" b="1" dirty="0" smtClean="0"/>
              <a:t>となる組合せは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いくつあるか</a:t>
            </a:r>
            <a:r>
              <a:rPr lang="ja-JP" altLang="en-US" sz="2400" b="1" dirty="0" smtClean="0"/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ちょうど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 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個の和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582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>
                <a:solidFill>
                  <a:schemeClr val="accent2"/>
                </a:solidFill>
              </a:rPr>
              <a:t> n</a:t>
            </a:r>
            <a:r>
              <a:rPr lang="ja-JP" altLang="en-US" sz="2400" dirty="0" smtClean="0"/>
              <a:t> 個の数（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）がある。これらの数の</a:t>
            </a:r>
            <a:r>
              <a:rPr lang="en-US" altLang="ja-JP" sz="2400" u="sng" dirty="0" smtClean="0">
                <a:solidFill>
                  <a:srgbClr val="FF0000"/>
                </a:solidFill>
              </a:rPr>
              <a:t>k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個の</a:t>
            </a:r>
            <a:r>
              <a:rPr lang="ja-JP" altLang="en-US" sz="2400" dirty="0" smtClean="0"/>
              <a:t>組合せで、合計がちょうど </a:t>
            </a:r>
            <a:r>
              <a:rPr lang="en-US" altLang="ja-JP" sz="2400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になるようなものは、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いくつあるか</a:t>
            </a:r>
            <a:r>
              <a:rPr lang="ja-JP" altLang="en-US" sz="2400" dirty="0" smtClean="0"/>
              <a:t>？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例）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15, 24, 65, 32, 4, 55, 54, 23</a:t>
            </a:r>
            <a:r>
              <a:rPr lang="ja-JP" altLang="en-US" sz="2400" b="1" dirty="0" smtClean="0"/>
              <a:t> の中の 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4個の</a:t>
            </a:r>
            <a:r>
              <a:rPr lang="ja-JP" altLang="en-US" sz="2400" b="1" dirty="0" smtClean="0"/>
              <a:t>数の組合せで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　　　　　　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　</a:t>
            </a:r>
            <a:r>
              <a:rPr lang="ja-JP" altLang="en-US" sz="2400" b="1" dirty="0" smtClean="0"/>
              <a:t>となる組合せはいくつ？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動的計画の拡張</a:t>
            </a:r>
            <a:endParaRPr lang="en-US" altLang="ja-JP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7848600" cy="3887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j, m )</a:t>
            </a:r>
            <a:r>
              <a:rPr lang="en-US" altLang="ja-JP" sz="2400" dirty="0" smtClean="0"/>
              <a:t> ：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 </a:t>
            </a:r>
            <a:r>
              <a:rPr lang="ja-JP" altLang="en-US" sz="2400" dirty="0" smtClean="0"/>
              <a:t>個の組合せで、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　　　和が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 </a:t>
            </a:r>
            <a:r>
              <a:rPr lang="ja-JP" altLang="en-US" sz="2400" dirty="0" smtClean="0"/>
              <a:t>となるものの数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=1,…,n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、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j=0,…,k</a:t>
            </a:r>
            <a:r>
              <a:rPr lang="en-US" altLang="ja-JP" sz="2400" dirty="0" smtClean="0"/>
              <a:t> 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m=0,…,b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に対して、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　　　　　　　　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i,j,m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を計算する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j, m ) = f( i-1, j, m ) + f( i-1, j-1, m-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f(1,j,m)    </a:t>
            </a:r>
            <a:r>
              <a:rPr lang="ja-JP" altLang="en-US" sz="2400" dirty="0" err="1" smtClean="0"/>
              <a:t>は簡</a:t>
            </a:r>
            <a:r>
              <a:rPr lang="ja-JP" altLang="en-US" sz="2400" dirty="0" smtClean="0"/>
              <a:t>単に計算できる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619250" y="5589588"/>
            <a:ext cx="5924550" cy="43973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計算時間は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O</a:t>
            </a:r>
            <a:r>
              <a:rPr lang="ja-JP" altLang="en-US" b="1">
                <a:solidFill>
                  <a:schemeClr val="accent2"/>
                </a:solidFill>
                <a:ea typeface="ＭＳ Ｐゴシック" pitchFamily="50" charset="-128"/>
              </a:rPr>
              <a:t>(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nkb)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350"/>
            <a:ext cx="9144000" cy="7715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ナップサック問題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3600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最大積載量のあるナップサックに荷物を詰める問題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荷物はいくつかある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荷物はそれぞれ重さが違う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荷物はそれぞれ価値が違う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荷物の重さの合計は、最大積載量を超えてはいけない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このとき、荷物の価値の合計が最大になる詰め込み方を求めよ</a:t>
            </a:r>
          </a:p>
        </p:txBody>
      </p:sp>
      <p:pic>
        <p:nvPicPr>
          <p:cNvPr id="30724" name="Picture 4" descr="BD0712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953000"/>
            <a:ext cx="636588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 descr="BD0730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105400"/>
            <a:ext cx="9588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572000"/>
            <a:ext cx="6969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5562600"/>
            <a:ext cx="13716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6096000"/>
            <a:ext cx="11541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572000"/>
            <a:ext cx="6096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10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334000"/>
            <a:ext cx="11541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Picture 11" descr="HH01519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4772025"/>
            <a:ext cx="83820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動的計画法とは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66088" cy="4718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（組合せ最適化などの）問題を解く解法のひとつ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問題が直線的な構造を持つとき、その構造にそって反復的に解く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特徴は、簡単な問題をたくさん解き、その解の表から、ひとつずつ問題を解く、というもの。最終的に、解きたい大きさの問題が解ける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44538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ナップサック問題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413"/>
            <a:ext cx="800735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荷物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の重さを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価値を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ナップサックの最大積載量を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</a:t>
            </a:r>
            <a:r>
              <a:rPr lang="ja-JP" altLang="en-US" sz="2400" dirty="0" smtClean="0"/>
              <a:t>とすると、定式化は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max. Σ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err="1" smtClean="0">
                <a:solidFill>
                  <a:schemeClr val="accent2"/>
                </a:solidFill>
              </a:rPr>
              <a:t>s.t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. Σ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 { 0,1 }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NP-hard </a:t>
            </a:r>
            <a:r>
              <a:rPr lang="ja-JP" altLang="en-US" sz="2400" dirty="0" smtClean="0"/>
              <a:t>問題である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動的計画の拡張</a:t>
            </a:r>
            <a:endParaRPr lang="en-US" altLang="ja-JP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848600" cy="43926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：</a:t>
            </a:r>
            <a:r>
              <a:rPr lang="ja-JP" altLang="en-US" sz="2400" dirty="0" smtClean="0"/>
              <a:t>　荷物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の組合せで、重さの和が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 </a:t>
            </a:r>
            <a:r>
              <a:rPr lang="ja-JP" altLang="en-US" sz="2400" dirty="0" smtClean="0"/>
              <a:t>となるものの中での、 価値の和の最大値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max. Σ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err="1" smtClean="0">
                <a:solidFill>
                  <a:schemeClr val="accent2"/>
                </a:solidFill>
              </a:rPr>
              <a:t>s.t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. Σ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m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1,…,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∈ { 0,1 }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 = max { f( i-1, m ),  f( i-1, m-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}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f(1,m)    </a:t>
            </a:r>
            <a:r>
              <a:rPr lang="ja-JP" altLang="en-US" sz="2400" dirty="0" err="1" smtClean="0"/>
              <a:t>は簡</a:t>
            </a:r>
            <a:r>
              <a:rPr lang="ja-JP" altLang="en-US" sz="2400" dirty="0" smtClean="0"/>
              <a:t>単に計算できる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547813" y="5734050"/>
            <a:ext cx="5924550" cy="43973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計算時間は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O</a:t>
            </a:r>
            <a:r>
              <a:rPr lang="ja-JP" altLang="en-US" b="1">
                <a:solidFill>
                  <a:schemeClr val="accent2"/>
                </a:solidFill>
                <a:ea typeface="ＭＳ Ｐゴシック" pitchFamily="50" charset="-128"/>
              </a:rPr>
              <a:t>(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nb)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3059113" y="1989138"/>
            <a:ext cx="2441575" cy="1727200"/>
          </a:xfrm>
          <a:prstGeom prst="wedgeRectCallout">
            <a:avLst>
              <a:gd name="adj1" fmla="val -37468"/>
              <a:gd name="adj2" fmla="val 86491"/>
            </a:avLst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/>
              <a:t> </a:t>
            </a:r>
            <a:r>
              <a:rPr lang="en-US" altLang="ja-JP" b="1">
                <a:solidFill>
                  <a:schemeClr val="accent2"/>
                </a:solidFill>
              </a:rPr>
              <a:t>max. Σ c</a:t>
            </a:r>
            <a:r>
              <a:rPr lang="en-US" altLang="ja-JP" b="1" baseline="-25000">
                <a:solidFill>
                  <a:schemeClr val="accent2"/>
                </a:solidFill>
              </a:rPr>
              <a:t>j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j</a:t>
            </a:r>
            <a:endParaRPr lang="en-US" altLang="ja-JP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s.t. Σ a</a:t>
            </a:r>
            <a:r>
              <a:rPr lang="en-US" altLang="ja-JP" b="1" baseline="-25000">
                <a:solidFill>
                  <a:schemeClr val="accent2"/>
                </a:solidFill>
              </a:rPr>
              <a:t>j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j  </a:t>
            </a:r>
            <a:r>
              <a:rPr lang="en-US" altLang="ja-JP" b="1">
                <a:solidFill>
                  <a:schemeClr val="accent2"/>
                </a:solidFill>
              </a:rPr>
              <a:t>= m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   </a:t>
            </a:r>
            <a:r>
              <a:rPr lang="ja-JP" altLang="en-US" b="1" baseline="-25000">
                <a:solidFill>
                  <a:schemeClr val="accent2"/>
                </a:solidFill>
              </a:rPr>
              <a:t> </a:t>
            </a:r>
            <a:r>
              <a:rPr lang="en-US" altLang="ja-JP" b="1" baseline="-25000">
                <a:solidFill>
                  <a:schemeClr val="accent2"/>
                </a:solidFill>
              </a:rPr>
              <a:t>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i </a:t>
            </a:r>
            <a:r>
              <a:rPr lang="en-US" altLang="ja-JP" b="1">
                <a:solidFill>
                  <a:schemeClr val="accent2"/>
                </a:solidFill>
              </a:rPr>
              <a:t>= 0</a:t>
            </a:r>
            <a:endParaRPr lang="ja-JP" altLang="en-US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1,…,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i -1 </a:t>
            </a:r>
            <a:r>
              <a:rPr lang="en-US" altLang="ja-JP" b="1">
                <a:solidFill>
                  <a:schemeClr val="accent2"/>
                </a:solidFill>
              </a:rPr>
              <a:t>∈ { 0,1 }</a:t>
            </a:r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651500" y="1989138"/>
            <a:ext cx="2563813" cy="1727200"/>
          </a:xfrm>
          <a:prstGeom prst="wedgeRectCallout">
            <a:avLst>
              <a:gd name="adj1" fmla="val -78306"/>
              <a:gd name="adj2" fmla="val 84009"/>
            </a:avLst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/>
              <a:t> </a:t>
            </a:r>
            <a:r>
              <a:rPr lang="en-US" altLang="ja-JP" b="1">
                <a:solidFill>
                  <a:schemeClr val="accent2"/>
                </a:solidFill>
              </a:rPr>
              <a:t>max. Σ c</a:t>
            </a:r>
            <a:r>
              <a:rPr lang="en-US" altLang="ja-JP" b="1" baseline="-25000">
                <a:solidFill>
                  <a:schemeClr val="accent2"/>
                </a:solidFill>
              </a:rPr>
              <a:t>j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j</a:t>
            </a:r>
            <a:endParaRPr lang="en-US" altLang="ja-JP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s.t. Σ a</a:t>
            </a:r>
            <a:r>
              <a:rPr lang="en-US" altLang="ja-JP" b="1" baseline="-25000">
                <a:solidFill>
                  <a:schemeClr val="accent2"/>
                </a:solidFill>
              </a:rPr>
              <a:t>j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j  </a:t>
            </a:r>
            <a:r>
              <a:rPr lang="en-US" altLang="ja-JP" b="1">
                <a:solidFill>
                  <a:schemeClr val="accent2"/>
                </a:solidFill>
              </a:rPr>
              <a:t>= m- a</a:t>
            </a:r>
            <a:r>
              <a:rPr lang="en-US" altLang="ja-JP" b="1" baseline="-25000">
                <a:solidFill>
                  <a:schemeClr val="accent2"/>
                </a:solidFill>
              </a:rPr>
              <a:t>i</a:t>
            </a:r>
            <a:endParaRPr lang="en-US" altLang="ja-JP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   </a:t>
            </a:r>
            <a:r>
              <a:rPr lang="ja-JP" altLang="en-US" b="1" baseline="-25000">
                <a:solidFill>
                  <a:schemeClr val="accent2"/>
                </a:solidFill>
              </a:rPr>
              <a:t> </a:t>
            </a:r>
            <a:r>
              <a:rPr lang="en-US" altLang="ja-JP" b="1" baseline="-25000">
                <a:solidFill>
                  <a:schemeClr val="accent2"/>
                </a:solidFill>
              </a:rPr>
              <a:t>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i </a:t>
            </a:r>
            <a:r>
              <a:rPr lang="en-US" altLang="ja-JP" b="1">
                <a:solidFill>
                  <a:schemeClr val="accent2"/>
                </a:solidFill>
              </a:rPr>
              <a:t>= 1</a:t>
            </a:r>
            <a:endParaRPr lang="ja-JP" altLang="en-US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1,…, </a:t>
            </a:r>
            <a:r>
              <a:rPr lang="en-US" altLang="ja-JP" b="1">
                <a:solidFill>
                  <a:schemeClr val="accent2"/>
                </a:solidFill>
              </a:rPr>
              <a:t>x</a:t>
            </a:r>
            <a:r>
              <a:rPr lang="en-US" altLang="ja-JP" b="1" baseline="-25000">
                <a:solidFill>
                  <a:schemeClr val="accent2"/>
                </a:solidFill>
              </a:rPr>
              <a:t>i-1  </a:t>
            </a:r>
            <a:r>
              <a:rPr lang="en-US" altLang="ja-JP" b="1">
                <a:solidFill>
                  <a:schemeClr val="accent2"/>
                </a:solidFill>
              </a:rPr>
              <a:t>∈ { 0,1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  <p:bldP spid="3277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ナップサック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DP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コード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208963" cy="5689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a[0],…,a[n-1] </a:t>
            </a:r>
            <a:r>
              <a:rPr lang="ja-JP" altLang="en-US" sz="2400" dirty="0" smtClean="0"/>
              <a:t>に重さ、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c[0],…,c[n-1] </a:t>
            </a:r>
            <a:r>
              <a:rPr lang="ja-JP" altLang="en-US" sz="2400" dirty="0" smtClean="0"/>
              <a:t>に価値を格納 </a:t>
            </a:r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dirty="0" err="1" smtClean="0"/>
              <a:t>DP_knapsack</a:t>
            </a:r>
            <a:r>
              <a:rPr lang="en-US" altLang="ja-JP" sz="2000" dirty="0" smtClean="0"/>
              <a:t> (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*a,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*c,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n,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b){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j, m=0, </a:t>
            </a:r>
            <a:r>
              <a:rPr lang="en-US" altLang="ja-JP" sz="2000" dirty="0" err="1" smtClean="0"/>
              <a:t>mx</a:t>
            </a:r>
            <a:r>
              <a:rPr lang="en-US" altLang="ja-JP" sz="2000" dirty="0" smtClean="0"/>
              <a:t>=0, f[b+1];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for</a:t>
            </a:r>
            <a:r>
              <a:rPr lang="en-US" altLang="ja-JP" sz="2000" dirty="0" smtClean="0"/>
              <a:t> ( j=0 ; j&lt;=b ; j++ ) f[j] = -1;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</a:t>
            </a:r>
            <a:r>
              <a:rPr lang="en-US" altLang="ja-JP" sz="2000" dirty="0" smtClean="0"/>
              <a:t> f[0] = 0;</a:t>
            </a:r>
            <a:endParaRPr lang="en-US" altLang="ja-JP" sz="20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for</a:t>
            </a:r>
            <a:r>
              <a:rPr lang="en-US" altLang="ja-JP" sz="2000" dirty="0" smtClean="0"/>
              <a:t> (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 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&lt;n 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++ 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   for</a:t>
            </a:r>
            <a:r>
              <a:rPr lang="en-US" altLang="ja-JP" sz="2000" dirty="0" smtClean="0"/>
              <a:t> ( j=b-a[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 ; j&gt;=0 ; j-- ){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( f[j] &gt;= 0 &amp;&amp; f[</a:t>
            </a:r>
            <a:r>
              <a:rPr lang="en-US" altLang="ja-JP" sz="2000" dirty="0" err="1" smtClean="0"/>
              <a:t>j+a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]] &lt; f[j]+c[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 ) f[</a:t>
            </a:r>
            <a:r>
              <a:rPr lang="en-US" altLang="ja-JP" sz="2000" dirty="0" err="1" smtClean="0"/>
              <a:t>j+a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]] = f[j]+c[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  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/>
              <a:t>  for</a:t>
            </a:r>
            <a:r>
              <a:rPr lang="en-US" altLang="ja-JP" sz="2000" dirty="0" smtClean="0"/>
              <a:t> ( j=b ; j&gt;=0 ; j-- 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( f[j] &gt; m ){ m = f[j]; </a:t>
            </a:r>
            <a:r>
              <a:rPr lang="en-US" altLang="ja-JP" sz="2000" dirty="0" err="1" smtClean="0"/>
              <a:t>mx</a:t>
            </a:r>
            <a:r>
              <a:rPr lang="en-US" altLang="ja-JP" sz="2000" dirty="0" smtClean="0"/>
              <a:t> = j; }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(“weight = %d, profit = %d\n”, </a:t>
            </a:r>
            <a:r>
              <a:rPr lang="en-US" altLang="ja-JP" sz="2000" dirty="0" err="1" smtClean="0"/>
              <a:t>mx</a:t>
            </a:r>
            <a:r>
              <a:rPr lang="en-US" altLang="ja-JP" sz="2000" dirty="0" smtClean="0"/>
              <a:t>, m );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}</a:t>
            </a:r>
            <a:endParaRPr lang="ja-JP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練習問題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582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</a:t>
            </a:r>
            <a:r>
              <a:rPr lang="ja-JP" altLang="en-US" sz="2400" dirty="0" smtClean="0"/>
              <a:t> 個の数（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）がある。これらの数を3つのグループに分け、 1つ目のグループの合計が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に、２つ目のグループの合計が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になるようなものはあるか？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この問題を解くための動的計画法を設計しなさい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問題の例）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15, 24, 65, 32, 4, 55, 54, 23 </a:t>
            </a:r>
            <a:r>
              <a:rPr lang="ja-JP" altLang="en-US" sz="2400" b="1" dirty="0" smtClean="0"/>
              <a:t>を１番目、２番目のグループの合計が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120,110　</a:t>
            </a:r>
            <a:r>
              <a:rPr lang="ja-JP" altLang="en-US" sz="2400" b="1" dirty="0" smtClean="0"/>
              <a:t>とするようななる分け方はあるか？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直線構造の利用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97888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動的計画法のキモは、大きさが小さい問題の解を用いて、現在の問題が解けるかどうか。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言い方を変えれば、左から右に問題を解いていったときに、自分の答えが、自分の左だけを見て作れるか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これは、ある種の直線構造があるかどうか、と考えていいだろう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（現時点の右側を変更しても、左側に影響がない、あるいは影響が簡単なパラメータになる（重みの合計とか、組合せ的でない））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つまり、直線構造があれば動的計画を使えばいいし、動的計画を使えるかどうかは、直線構造があるかないか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（有向非閉路的グラフとか、木も直線構造）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最長昇順列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97888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与えられた数列の中で、小さい順になっている部分列を昇順部分列と言う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例）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1,5,4,7,2,5,3,9,6,8  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  1,2,6 </a:t>
            </a:r>
            <a:r>
              <a:rPr lang="ja-JP" altLang="en-US" sz="2400" b="1" dirty="0" smtClean="0">
                <a:solidFill>
                  <a:schemeClr val="accent2"/>
                </a:solidFill>
                <a:sym typeface="Wingdings" pitchFamily="2" charset="2"/>
              </a:rPr>
              <a:t>など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与えられた数列の中から、最も長い昇順列を見つける問題を最長昇順列問題という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この問題は直線構造がある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直線構造はあるか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97888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番目の数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が最後となるような昇順列を考える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このような昇順列の後ろに何を追加しても、前半部分が昇順列でなくなることはない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つまり、もし、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が最適解に含まれるなら、前半部分（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より小さな添え字を持つ数）が作る昇順列は、そのようなものの中で最長になっているはず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このあたりが直線構造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直線構造はあるか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497888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番目の数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が最後となるような昇順列の中で最も長いものの長さを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とする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番目の数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が最後となるような昇順列は、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,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j&lt;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であるような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で終わる昇順列の最後に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を付け足して得られる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各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err="1" smtClean="0"/>
              <a:t>まで</a:t>
            </a:r>
            <a:r>
              <a:rPr lang="ja-JP" altLang="en-US" sz="2400" dirty="0" smtClean="0"/>
              <a:t>終わる最長列の中で、最も長いものに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を付け加えればいい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=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max { f(j) |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j&lt;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} +1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計算時間は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ヒープの亜種に、「添え字がここまでのものの中で最大値は何？」という質問に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n) </a:t>
            </a:r>
            <a:r>
              <a:rPr lang="ja-JP" altLang="en-US" sz="2400" dirty="0" smtClean="0"/>
              <a:t>時間で答えられるやつがあるので、それを使うと、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パスの数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58200" cy="129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有向サイクルを含まないような、非閉路的グラフの、２点間を結ぶ有向パスの数を計算する</a:t>
            </a:r>
          </a:p>
        </p:txBody>
      </p:sp>
      <p:sp>
        <p:nvSpPr>
          <p:cNvPr id="29700" name="Oval 39"/>
          <p:cNvSpPr>
            <a:spLocks noChangeArrowheads="1"/>
          </p:cNvSpPr>
          <p:nvPr/>
        </p:nvSpPr>
        <p:spPr bwMode="auto">
          <a:xfrm>
            <a:off x="3810000" y="35052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1" name="Oval 40"/>
          <p:cNvSpPr>
            <a:spLocks noChangeArrowheads="1"/>
          </p:cNvSpPr>
          <p:nvPr/>
        </p:nvSpPr>
        <p:spPr bwMode="auto">
          <a:xfrm>
            <a:off x="3886200" y="47244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2" name="Oval 41"/>
          <p:cNvSpPr>
            <a:spLocks noChangeArrowheads="1"/>
          </p:cNvSpPr>
          <p:nvPr/>
        </p:nvSpPr>
        <p:spPr bwMode="auto">
          <a:xfrm>
            <a:off x="5257800" y="54864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Oval 42"/>
          <p:cNvSpPr>
            <a:spLocks noChangeArrowheads="1"/>
          </p:cNvSpPr>
          <p:nvPr/>
        </p:nvSpPr>
        <p:spPr bwMode="auto">
          <a:xfrm>
            <a:off x="5791200" y="4191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4" name="Oval 43"/>
          <p:cNvSpPr>
            <a:spLocks noChangeArrowheads="1"/>
          </p:cNvSpPr>
          <p:nvPr/>
        </p:nvSpPr>
        <p:spPr bwMode="auto">
          <a:xfrm>
            <a:off x="5410200" y="28194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5" name="Line 44"/>
          <p:cNvSpPr>
            <a:spLocks noChangeShapeType="1"/>
          </p:cNvSpPr>
          <p:nvPr/>
        </p:nvSpPr>
        <p:spPr bwMode="auto">
          <a:xfrm>
            <a:off x="2590800" y="3657600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6" name="Line 45"/>
          <p:cNvSpPr>
            <a:spLocks noChangeShapeType="1"/>
          </p:cNvSpPr>
          <p:nvPr/>
        </p:nvSpPr>
        <p:spPr bwMode="auto">
          <a:xfrm flipV="1">
            <a:off x="3048000" y="3886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7" name="Line 46"/>
          <p:cNvSpPr>
            <a:spLocks noChangeShapeType="1"/>
          </p:cNvSpPr>
          <p:nvPr/>
        </p:nvSpPr>
        <p:spPr bwMode="auto">
          <a:xfrm>
            <a:off x="3048000" y="45720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8" name="Line 47"/>
          <p:cNvSpPr>
            <a:spLocks noChangeShapeType="1"/>
          </p:cNvSpPr>
          <p:nvPr/>
        </p:nvSpPr>
        <p:spPr bwMode="auto">
          <a:xfrm flipV="1">
            <a:off x="3048000" y="5029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9" name="Line 48"/>
          <p:cNvSpPr>
            <a:spLocks noChangeShapeType="1"/>
          </p:cNvSpPr>
          <p:nvPr/>
        </p:nvSpPr>
        <p:spPr bwMode="auto">
          <a:xfrm>
            <a:off x="3048000" y="5410200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0" name="Line 49"/>
          <p:cNvSpPr>
            <a:spLocks noChangeShapeType="1"/>
          </p:cNvSpPr>
          <p:nvPr/>
        </p:nvSpPr>
        <p:spPr bwMode="auto">
          <a:xfrm flipV="1">
            <a:off x="2590800" y="3048000"/>
            <a:ext cx="2590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1" name="Line 50"/>
          <p:cNvSpPr>
            <a:spLocks noChangeShapeType="1"/>
          </p:cNvSpPr>
          <p:nvPr/>
        </p:nvSpPr>
        <p:spPr bwMode="auto">
          <a:xfrm flipV="1">
            <a:off x="4343400" y="32004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2" name="Line 51"/>
          <p:cNvSpPr>
            <a:spLocks noChangeShapeType="1"/>
          </p:cNvSpPr>
          <p:nvPr/>
        </p:nvSpPr>
        <p:spPr bwMode="auto">
          <a:xfrm>
            <a:off x="4343400" y="38100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3" name="Line 52"/>
          <p:cNvSpPr>
            <a:spLocks noChangeShapeType="1"/>
          </p:cNvSpPr>
          <p:nvPr/>
        </p:nvSpPr>
        <p:spPr bwMode="auto">
          <a:xfrm flipV="1">
            <a:off x="4419600" y="44958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4" name="Line 53"/>
          <p:cNvSpPr>
            <a:spLocks noChangeShapeType="1"/>
          </p:cNvSpPr>
          <p:nvPr/>
        </p:nvSpPr>
        <p:spPr bwMode="auto">
          <a:xfrm>
            <a:off x="4419600" y="5029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5" name="Line 54"/>
          <p:cNvSpPr>
            <a:spLocks noChangeShapeType="1"/>
          </p:cNvSpPr>
          <p:nvPr/>
        </p:nvSpPr>
        <p:spPr bwMode="auto">
          <a:xfrm>
            <a:off x="1676400" y="4876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6" name="Line 55"/>
          <p:cNvSpPr>
            <a:spLocks noChangeShapeType="1"/>
          </p:cNvSpPr>
          <p:nvPr/>
        </p:nvSpPr>
        <p:spPr bwMode="auto">
          <a:xfrm flipV="1">
            <a:off x="1524000" y="38100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7" name="Line 56"/>
          <p:cNvSpPr>
            <a:spLocks noChangeShapeType="1"/>
          </p:cNvSpPr>
          <p:nvPr/>
        </p:nvSpPr>
        <p:spPr bwMode="auto">
          <a:xfrm>
            <a:off x="5943600" y="3276600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8" name="Line 57"/>
          <p:cNvSpPr>
            <a:spLocks noChangeShapeType="1"/>
          </p:cNvSpPr>
          <p:nvPr/>
        </p:nvSpPr>
        <p:spPr bwMode="auto">
          <a:xfrm>
            <a:off x="6400800" y="44958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9" name="Line 58"/>
          <p:cNvSpPr>
            <a:spLocks noChangeShapeType="1"/>
          </p:cNvSpPr>
          <p:nvPr/>
        </p:nvSpPr>
        <p:spPr bwMode="auto">
          <a:xfrm flipV="1">
            <a:off x="1752600" y="4495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0" name="Line 59"/>
          <p:cNvSpPr>
            <a:spLocks noChangeShapeType="1"/>
          </p:cNvSpPr>
          <p:nvPr/>
        </p:nvSpPr>
        <p:spPr bwMode="auto">
          <a:xfrm flipV="1">
            <a:off x="4419600" y="3276600"/>
            <a:ext cx="990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1" name="Line 60"/>
          <p:cNvSpPr>
            <a:spLocks noChangeShapeType="1"/>
          </p:cNvSpPr>
          <p:nvPr/>
        </p:nvSpPr>
        <p:spPr bwMode="auto">
          <a:xfrm flipV="1">
            <a:off x="5791200" y="49530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2" name="Oval 61"/>
          <p:cNvSpPr>
            <a:spLocks noChangeArrowheads="1"/>
          </p:cNvSpPr>
          <p:nvPr/>
        </p:nvSpPr>
        <p:spPr bwMode="auto">
          <a:xfrm>
            <a:off x="1143000" y="44958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3" name="Oval 62"/>
          <p:cNvSpPr>
            <a:spLocks noChangeArrowheads="1"/>
          </p:cNvSpPr>
          <p:nvPr/>
        </p:nvSpPr>
        <p:spPr bwMode="auto">
          <a:xfrm>
            <a:off x="7772400" y="4572000"/>
            <a:ext cx="457200" cy="4572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4" name="Oval 63"/>
          <p:cNvSpPr>
            <a:spLocks noChangeArrowheads="1"/>
          </p:cNvSpPr>
          <p:nvPr/>
        </p:nvSpPr>
        <p:spPr bwMode="auto">
          <a:xfrm>
            <a:off x="1981200" y="33528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5" name="Oval 64"/>
          <p:cNvSpPr>
            <a:spLocks noChangeArrowheads="1"/>
          </p:cNvSpPr>
          <p:nvPr/>
        </p:nvSpPr>
        <p:spPr bwMode="auto">
          <a:xfrm>
            <a:off x="2514600" y="4191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6" name="Oval 65"/>
          <p:cNvSpPr>
            <a:spLocks noChangeArrowheads="1"/>
          </p:cNvSpPr>
          <p:nvPr/>
        </p:nvSpPr>
        <p:spPr bwMode="auto">
          <a:xfrm>
            <a:off x="2514600" y="51054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7" name="Line 66"/>
          <p:cNvSpPr>
            <a:spLocks noChangeShapeType="1"/>
          </p:cNvSpPr>
          <p:nvPr/>
        </p:nvSpPr>
        <p:spPr bwMode="auto">
          <a:xfrm flipH="1">
            <a:off x="5638800" y="47244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8" name="Line 67"/>
          <p:cNvSpPr>
            <a:spLocks noChangeShapeType="1"/>
          </p:cNvSpPr>
          <p:nvPr/>
        </p:nvSpPr>
        <p:spPr bwMode="auto">
          <a:xfrm>
            <a:off x="4067175" y="40767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9" name="Line 68"/>
          <p:cNvSpPr>
            <a:spLocks noChangeShapeType="1"/>
          </p:cNvSpPr>
          <p:nvPr/>
        </p:nvSpPr>
        <p:spPr bwMode="auto">
          <a:xfrm flipV="1">
            <a:off x="27432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0" name="Line 69"/>
          <p:cNvSpPr>
            <a:spLocks noChangeShapeType="1"/>
          </p:cNvSpPr>
          <p:nvPr/>
        </p:nvSpPr>
        <p:spPr bwMode="auto">
          <a:xfrm flipH="1" flipV="1">
            <a:off x="2438400" y="3886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1" name="Line 70"/>
          <p:cNvSpPr>
            <a:spLocks noChangeShapeType="1"/>
          </p:cNvSpPr>
          <p:nvPr/>
        </p:nvSpPr>
        <p:spPr bwMode="auto">
          <a:xfrm>
            <a:off x="5724525" y="3357563"/>
            <a:ext cx="14287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2" name="Line 71"/>
          <p:cNvSpPr>
            <a:spLocks noChangeShapeType="1"/>
          </p:cNvSpPr>
          <p:nvPr/>
        </p:nvSpPr>
        <p:spPr bwMode="auto">
          <a:xfrm flipV="1">
            <a:off x="3059113" y="4365625"/>
            <a:ext cx="2592387" cy="9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グラフの直線的な構造を利用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21605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非閉路的なので、グラフの頂点に終点から始点方向に、終点に近いほうが必ず小さくなるような番号付けができる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（自分から行ける頂点は自分よりも小さい）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この順番でスキャンすることで、表を作ることはできないが、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数が数えられる</a:t>
            </a: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3810000" y="39433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５</a:t>
            </a:r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3886200" y="51625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４</a:t>
            </a:r>
            <a:endParaRPr lang="en-US" altLang="ja-JP" b="1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5257800" y="59245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１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5791200" y="46291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２</a:t>
            </a:r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5410200" y="32575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３</a:t>
            </a: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095750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3048000" y="432435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048000" y="501015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V="1">
            <a:off x="3048000" y="546735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48000" y="5848350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V="1">
            <a:off x="2590800" y="3486150"/>
            <a:ext cx="2590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4343400" y="363855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4343400" y="424815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4419600" y="493395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4419600" y="546735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1676400" y="531495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V="1">
            <a:off x="1524000" y="424815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5943600" y="3714750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6400800" y="493395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 flipV="1">
            <a:off x="1752600" y="493395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V="1">
            <a:off x="4419600" y="3714750"/>
            <a:ext cx="990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V="1">
            <a:off x="5791200" y="539115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86" name="Oval 26"/>
          <p:cNvSpPr>
            <a:spLocks noChangeArrowheads="1"/>
          </p:cNvSpPr>
          <p:nvPr/>
        </p:nvSpPr>
        <p:spPr bwMode="auto">
          <a:xfrm>
            <a:off x="1143000" y="493395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９</a:t>
            </a:r>
          </a:p>
        </p:txBody>
      </p:sp>
      <p:sp>
        <p:nvSpPr>
          <p:cNvPr id="40987" name="Oval 27"/>
          <p:cNvSpPr>
            <a:spLocks noChangeArrowheads="1"/>
          </p:cNvSpPr>
          <p:nvPr/>
        </p:nvSpPr>
        <p:spPr bwMode="auto">
          <a:xfrm>
            <a:off x="7772400" y="5010150"/>
            <a:ext cx="457200" cy="4572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０</a:t>
            </a:r>
          </a:p>
        </p:txBody>
      </p:sp>
      <p:sp>
        <p:nvSpPr>
          <p:cNvPr id="40988" name="Oval 28"/>
          <p:cNvSpPr>
            <a:spLocks noChangeArrowheads="1"/>
          </p:cNvSpPr>
          <p:nvPr/>
        </p:nvSpPr>
        <p:spPr bwMode="auto">
          <a:xfrm>
            <a:off x="1981200" y="37909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６</a:t>
            </a:r>
          </a:p>
        </p:txBody>
      </p:sp>
      <p:sp>
        <p:nvSpPr>
          <p:cNvPr id="40989" name="Oval 29"/>
          <p:cNvSpPr>
            <a:spLocks noChangeArrowheads="1"/>
          </p:cNvSpPr>
          <p:nvPr/>
        </p:nvSpPr>
        <p:spPr bwMode="auto">
          <a:xfrm>
            <a:off x="2514600" y="46291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７</a:t>
            </a:r>
          </a:p>
        </p:txBody>
      </p:sp>
      <p:sp>
        <p:nvSpPr>
          <p:cNvPr id="40990" name="Oval 30"/>
          <p:cNvSpPr>
            <a:spLocks noChangeArrowheads="1"/>
          </p:cNvSpPr>
          <p:nvPr/>
        </p:nvSpPr>
        <p:spPr bwMode="auto">
          <a:xfrm>
            <a:off x="2514600" y="554355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８</a:t>
            </a:r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 flipH="1">
            <a:off x="5638800" y="516255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4067175" y="45148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 flipV="1">
            <a:off x="2743200" y="51625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 flipV="1">
            <a:off x="2438400" y="432435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5724525" y="3795713"/>
            <a:ext cx="14287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V="1">
            <a:off x="3059113" y="4803775"/>
            <a:ext cx="2592387" cy="9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サブセットサム問題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</a:t>
            </a:r>
            <a:r>
              <a:rPr lang="ja-JP" altLang="en-US" sz="2400" dirty="0" smtClean="0"/>
              <a:t> 個の数（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）がある。これらの数の組合せで、合計がちょうど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になるようなものがあるか？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例題）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15, 24, 65, 32, 4, 55, 54, 23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　　　　の組合せで合計が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 </a:t>
            </a:r>
            <a:r>
              <a:rPr lang="ja-JP" altLang="en-US" sz="2400" b="1" dirty="0" smtClean="0"/>
              <a:t>となるものはあるか？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番号順にパスの数を数える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21605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グラフが非閉路的なので、頂点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から終点へのパスの数は、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からいける頂点から終点までのパスの数の総和</a:t>
            </a:r>
          </a:p>
          <a:p>
            <a:pPr eaLnBrk="1" hangingPunct="1">
              <a:buFontTx/>
              <a:buNone/>
              <a:defRPr/>
            </a:pPr>
            <a:endParaRPr lang="ja-JP" altLang="en-US" sz="1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番号順に、パスの数を計算すればよい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025900" y="37988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５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4102100" y="50180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４</a:t>
            </a:r>
            <a:endParaRPr lang="en-US" altLang="ja-JP" b="1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473700" y="57800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１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007100" y="44846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２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5626100" y="31130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３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806700" y="3951288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V="1">
            <a:off x="3263900" y="4179888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3263900" y="4865688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V="1">
            <a:off x="3263900" y="5322888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263900" y="5703888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V="1">
            <a:off x="2806700" y="3341688"/>
            <a:ext cx="2590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V="1">
            <a:off x="4559300" y="3494088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4559300" y="4103688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V="1">
            <a:off x="4635500" y="4789488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4635500" y="5322888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1892300" y="5170488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 flipV="1">
            <a:off x="1739900" y="4103688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6159500" y="3570288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6616700" y="4789488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 flipV="1">
            <a:off x="1968500" y="4789488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 flipV="1">
            <a:off x="4635500" y="3570288"/>
            <a:ext cx="990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 flipV="1">
            <a:off x="6007100" y="5246688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0" name="Oval 26"/>
          <p:cNvSpPr>
            <a:spLocks noChangeArrowheads="1"/>
          </p:cNvSpPr>
          <p:nvPr/>
        </p:nvSpPr>
        <p:spPr bwMode="auto">
          <a:xfrm>
            <a:off x="1358900" y="4789488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９</a:t>
            </a:r>
          </a:p>
        </p:txBody>
      </p:sp>
      <p:sp>
        <p:nvSpPr>
          <p:cNvPr id="31771" name="Oval 27"/>
          <p:cNvSpPr>
            <a:spLocks noChangeArrowheads="1"/>
          </p:cNvSpPr>
          <p:nvPr/>
        </p:nvSpPr>
        <p:spPr bwMode="auto">
          <a:xfrm>
            <a:off x="7988300" y="4865688"/>
            <a:ext cx="457200" cy="4572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０</a:t>
            </a:r>
          </a:p>
        </p:txBody>
      </p:sp>
      <p:sp>
        <p:nvSpPr>
          <p:cNvPr id="31772" name="Oval 28"/>
          <p:cNvSpPr>
            <a:spLocks noChangeArrowheads="1"/>
          </p:cNvSpPr>
          <p:nvPr/>
        </p:nvSpPr>
        <p:spPr bwMode="auto">
          <a:xfrm>
            <a:off x="2197100" y="36464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６</a:t>
            </a:r>
          </a:p>
        </p:txBody>
      </p:sp>
      <p:sp>
        <p:nvSpPr>
          <p:cNvPr id="31773" name="Oval 29"/>
          <p:cNvSpPr>
            <a:spLocks noChangeArrowheads="1"/>
          </p:cNvSpPr>
          <p:nvPr/>
        </p:nvSpPr>
        <p:spPr bwMode="auto">
          <a:xfrm>
            <a:off x="2730500" y="44846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７</a:t>
            </a:r>
          </a:p>
        </p:txBody>
      </p:sp>
      <p:sp>
        <p:nvSpPr>
          <p:cNvPr id="31774" name="Oval 30"/>
          <p:cNvSpPr>
            <a:spLocks noChangeArrowheads="1"/>
          </p:cNvSpPr>
          <p:nvPr/>
        </p:nvSpPr>
        <p:spPr bwMode="auto">
          <a:xfrm>
            <a:off x="2730500" y="5399088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/>
              <a:t>８</a:t>
            </a:r>
          </a:p>
        </p:txBody>
      </p:sp>
      <p:sp>
        <p:nvSpPr>
          <p:cNvPr id="31775" name="Line 31"/>
          <p:cNvSpPr>
            <a:spLocks noChangeShapeType="1"/>
          </p:cNvSpPr>
          <p:nvPr/>
        </p:nvSpPr>
        <p:spPr bwMode="auto">
          <a:xfrm flipH="1">
            <a:off x="5854700" y="501808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6" name="Line 32"/>
          <p:cNvSpPr>
            <a:spLocks noChangeShapeType="1"/>
          </p:cNvSpPr>
          <p:nvPr/>
        </p:nvSpPr>
        <p:spPr bwMode="auto">
          <a:xfrm>
            <a:off x="4283075" y="43703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 flipV="1">
            <a:off x="2959100" y="50180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H="1" flipV="1">
            <a:off x="2654300" y="4179888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>
            <a:off x="5940425" y="3651250"/>
            <a:ext cx="14287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V="1">
            <a:off x="3275013" y="4659313"/>
            <a:ext cx="2592387" cy="9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2021" name="Oval 37"/>
          <p:cNvSpPr>
            <a:spLocks noChangeArrowheads="1"/>
          </p:cNvSpPr>
          <p:nvPr/>
        </p:nvSpPr>
        <p:spPr bwMode="auto">
          <a:xfrm>
            <a:off x="5483225" y="5780088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42022" name="AutoShape 38"/>
          <p:cNvSpPr>
            <a:spLocks noChangeArrowheads="1"/>
          </p:cNvSpPr>
          <p:nvPr/>
        </p:nvSpPr>
        <p:spPr bwMode="auto">
          <a:xfrm>
            <a:off x="6875463" y="3213100"/>
            <a:ext cx="1008062" cy="503238"/>
          </a:xfrm>
          <a:prstGeom prst="wedgeRectCallout">
            <a:avLst>
              <a:gd name="adj1" fmla="val -86694"/>
              <a:gd name="adj2" fmla="val 21340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１＋１</a:t>
            </a:r>
          </a:p>
        </p:txBody>
      </p:sp>
      <p:sp>
        <p:nvSpPr>
          <p:cNvPr id="42023" name="Oval 39"/>
          <p:cNvSpPr>
            <a:spLocks noChangeArrowheads="1"/>
          </p:cNvSpPr>
          <p:nvPr/>
        </p:nvSpPr>
        <p:spPr bwMode="auto">
          <a:xfrm>
            <a:off x="8002588" y="4868863"/>
            <a:ext cx="457200" cy="4572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42024" name="Oval 40"/>
          <p:cNvSpPr>
            <a:spLocks noChangeArrowheads="1"/>
          </p:cNvSpPr>
          <p:nvPr/>
        </p:nvSpPr>
        <p:spPr bwMode="auto">
          <a:xfrm>
            <a:off x="6011863" y="4483100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42025" name="Oval 41"/>
          <p:cNvSpPr>
            <a:spLocks noChangeArrowheads="1"/>
          </p:cNvSpPr>
          <p:nvPr/>
        </p:nvSpPr>
        <p:spPr bwMode="auto">
          <a:xfrm>
            <a:off x="5626100" y="3114675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３</a:t>
            </a:r>
          </a:p>
        </p:txBody>
      </p:sp>
      <p:sp>
        <p:nvSpPr>
          <p:cNvPr id="42026" name="AutoShape 42"/>
          <p:cNvSpPr>
            <a:spLocks noChangeArrowheads="1"/>
          </p:cNvSpPr>
          <p:nvPr/>
        </p:nvSpPr>
        <p:spPr bwMode="auto">
          <a:xfrm>
            <a:off x="6588125" y="2420938"/>
            <a:ext cx="1008063" cy="503237"/>
          </a:xfrm>
          <a:prstGeom prst="wedgeRectCallout">
            <a:avLst>
              <a:gd name="adj1" fmla="val -86694"/>
              <a:gd name="adj2" fmla="val 113093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１＋２</a:t>
            </a:r>
          </a:p>
        </p:txBody>
      </p:sp>
      <p:sp>
        <p:nvSpPr>
          <p:cNvPr id="42027" name="Oval 43"/>
          <p:cNvSpPr>
            <a:spLocks noChangeArrowheads="1"/>
          </p:cNvSpPr>
          <p:nvPr/>
        </p:nvSpPr>
        <p:spPr bwMode="auto">
          <a:xfrm>
            <a:off x="4043363" y="3789363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１１</a:t>
            </a:r>
          </a:p>
        </p:txBody>
      </p:sp>
      <p:sp>
        <p:nvSpPr>
          <p:cNvPr id="42028" name="Oval 44"/>
          <p:cNvSpPr>
            <a:spLocks noChangeArrowheads="1"/>
          </p:cNvSpPr>
          <p:nvPr/>
        </p:nvSpPr>
        <p:spPr bwMode="auto">
          <a:xfrm>
            <a:off x="2195513" y="3644900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１４</a:t>
            </a:r>
          </a:p>
        </p:txBody>
      </p:sp>
      <p:sp>
        <p:nvSpPr>
          <p:cNvPr id="42029" name="Oval 45"/>
          <p:cNvSpPr>
            <a:spLocks noChangeArrowheads="1"/>
          </p:cNvSpPr>
          <p:nvPr/>
        </p:nvSpPr>
        <p:spPr bwMode="auto">
          <a:xfrm>
            <a:off x="2746375" y="4483100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３３</a:t>
            </a:r>
          </a:p>
        </p:txBody>
      </p:sp>
      <p:sp>
        <p:nvSpPr>
          <p:cNvPr id="42030" name="Oval 46"/>
          <p:cNvSpPr>
            <a:spLocks noChangeArrowheads="1"/>
          </p:cNvSpPr>
          <p:nvPr/>
        </p:nvSpPr>
        <p:spPr bwMode="auto">
          <a:xfrm>
            <a:off x="4114800" y="5013325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６</a:t>
            </a:r>
          </a:p>
        </p:txBody>
      </p:sp>
      <p:sp>
        <p:nvSpPr>
          <p:cNvPr id="42031" name="AutoShape 47"/>
          <p:cNvSpPr>
            <a:spLocks noChangeArrowheads="1"/>
          </p:cNvSpPr>
          <p:nvPr/>
        </p:nvSpPr>
        <p:spPr bwMode="auto">
          <a:xfrm>
            <a:off x="3852863" y="6021388"/>
            <a:ext cx="1439862" cy="503237"/>
          </a:xfrm>
          <a:prstGeom prst="wedgeRectCallout">
            <a:avLst>
              <a:gd name="adj1" fmla="val -5458"/>
              <a:gd name="adj2" fmla="val -15378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１＋２＋３</a:t>
            </a:r>
          </a:p>
        </p:txBody>
      </p:sp>
      <p:sp>
        <p:nvSpPr>
          <p:cNvPr id="42032" name="AutoShape 48"/>
          <p:cNvSpPr>
            <a:spLocks noChangeArrowheads="1"/>
          </p:cNvSpPr>
          <p:nvPr/>
        </p:nvSpPr>
        <p:spPr bwMode="auto">
          <a:xfrm>
            <a:off x="3635375" y="2779713"/>
            <a:ext cx="1439863" cy="503237"/>
          </a:xfrm>
          <a:prstGeom prst="wedgeRectCallout">
            <a:avLst>
              <a:gd name="adj1" fmla="val 11741"/>
              <a:gd name="adj2" fmla="val 15378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２＋３＋６</a:t>
            </a:r>
          </a:p>
        </p:txBody>
      </p:sp>
      <p:sp>
        <p:nvSpPr>
          <p:cNvPr id="42033" name="Oval 49"/>
          <p:cNvSpPr>
            <a:spLocks noChangeArrowheads="1"/>
          </p:cNvSpPr>
          <p:nvPr/>
        </p:nvSpPr>
        <p:spPr bwMode="auto">
          <a:xfrm>
            <a:off x="2746375" y="5419725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４０</a:t>
            </a:r>
          </a:p>
        </p:txBody>
      </p:sp>
      <p:sp>
        <p:nvSpPr>
          <p:cNvPr id="42034" name="Oval 50"/>
          <p:cNvSpPr>
            <a:spLocks noChangeArrowheads="1"/>
          </p:cNvSpPr>
          <p:nvPr/>
        </p:nvSpPr>
        <p:spPr bwMode="auto">
          <a:xfrm>
            <a:off x="1377950" y="4797425"/>
            <a:ext cx="4572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８７</a:t>
            </a:r>
          </a:p>
        </p:txBody>
      </p:sp>
      <p:sp>
        <p:nvSpPr>
          <p:cNvPr id="42035" name="AutoShape 51"/>
          <p:cNvSpPr>
            <a:spLocks noChangeArrowheads="1"/>
          </p:cNvSpPr>
          <p:nvPr/>
        </p:nvSpPr>
        <p:spPr bwMode="auto">
          <a:xfrm>
            <a:off x="2051050" y="2779713"/>
            <a:ext cx="1152525" cy="503237"/>
          </a:xfrm>
          <a:prstGeom prst="wedgeRectCallout">
            <a:avLst>
              <a:gd name="adj1" fmla="val 2204"/>
              <a:gd name="adj2" fmla="val 15378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１１＋３</a:t>
            </a:r>
          </a:p>
        </p:txBody>
      </p:sp>
      <p:sp>
        <p:nvSpPr>
          <p:cNvPr id="42036" name="AutoShape 52"/>
          <p:cNvSpPr>
            <a:spLocks noChangeArrowheads="1"/>
          </p:cNvSpPr>
          <p:nvPr/>
        </p:nvSpPr>
        <p:spPr bwMode="auto">
          <a:xfrm>
            <a:off x="395288" y="5732463"/>
            <a:ext cx="1366837" cy="792162"/>
          </a:xfrm>
          <a:prstGeom prst="wedgeRectCallout">
            <a:avLst>
              <a:gd name="adj1" fmla="val 109931"/>
              <a:gd name="adj2" fmla="val -14759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１４＋１１＋２＋６</a:t>
            </a:r>
          </a:p>
        </p:txBody>
      </p:sp>
      <p:sp>
        <p:nvSpPr>
          <p:cNvPr id="42037" name="AutoShape 53"/>
          <p:cNvSpPr>
            <a:spLocks noChangeArrowheads="1"/>
          </p:cNvSpPr>
          <p:nvPr/>
        </p:nvSpPr>
        <p:spPr bwMode="auto">
          <a:xfrm>
            <a:off x="2052638" y="6092825"/>
            <a:ext cx="1655762" cy="503238"/>
          </a:xfrm>
          <a:prstGeom prst="wedgeRectCallout">
            <a:avLst>
              <a:gd name="adj1" fmla="val -11264"/>
              <a:gd name="adj2" fmla="val -153787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３３＋６＋１</a:t>
            </a:r>
          </a:p>
        </p:txBody>
      </p:sp>
      <p:sp>
        <p:nvSpPr>
          <p:cNvPr id="42038" name="AutoShape 54"/>
          <p:cNvSpPr>
            <a:spLocks noChangeArrowheads="1"/>
          </p:cNvSpPr>
          <p:nvPr/>
        </p:nvSpPr>
        <p:spPr bwMode="auto">
          <a:xfrm>
            <a:off x="179388" y="3141663"/>
            <a:ext cx="1366837" cy="792162"/>
          </a:xfrm>
          <a:prstGeom prst="wedgeRectCallout">
            <a:avLst>
              <a:gd name="adj1" fmla="val 41755"/>
              <a:gd name="adj2" fmla="val 134370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ja-JP" altLang="en-US">
                <a:ea typeface="ＭＳ Ｐゴシック" pitchFamily="50" charset="-128"/>
              </a:rPr>
              <a:t>１４＋３３＋４０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  <p:bldP spid="42028" grpId="0" animBg="1"/>
      <p:bldP spid="42029" grpId="0" animBg="1"/>
      <p:bldP spid="42030" grpId="0" animBg="1"/>
      <p:bldP spid="42031" grpId="0" animBg="1"/>
      <p:bldP spid="42032" grpId="0" animBg="1"/>
      <p:bldP spid="42033" grpId="0" animBg="1"/>
      <p:bldP spid="42034" grpId="0" animBg="1"/>
      <p:bldP spid="42035" grpId="0" animBg="1"/>
      <p:bldP spid="42036" grpId="0" animBg="1"/>
      <p:bldP spid="42037" grpId="0" animBg="1"/>
      <p:bldP spid="4203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まとめ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424863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組合せ最適化問題に対する動的計画法の作り方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（漸化式を作れれば良い）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サブセットサム・その変形・ナップサック問題・最長部分昇順列・非閉路的グラフの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点間を結ぶパスの数、に対する動的計画法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サブセットサム問題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1534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 番目の数だけ取り除いた問題を考える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元の問題に合計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の組合せがある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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取り除いた問題で合計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-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 の組合せがある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例題）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15, 24, 65, 32, 4, 55, 54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23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　　　　の組合せで合計が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 </a:t>
            </a:r>
            <a:r>
              <a:rPr lang="ja-JP" altLang="en-US" sz="2400" b="1" dirty="0" smtClean="0"/>
              <a:t>となるものはあるか？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15, 24, 65, 32, 4, 55, 54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　　　　　　の組合せで合計が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 </a:t>
            </a:r>
            <a:r>
              <a:rPr lang="ja-JP" altLang="en-US" sz="2400" b="1" dirty="0" err="1" smtClean="0">
                <a:solidFill>
                  <a:schemeClr val="accent2"/>
                </a:solidFill>
              </a:rPr>
              <a:t>か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122 </a:t>
            </a:r>
            <a:r>
              <a:rPr lang="ja-JP" altLang="en-US" sz="2400" b="1" dirty="0" smtClean="0"/>
              <a:t>となるものはあるか？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分枝限定法で解く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要素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から順番に、使う／使わない</a:t>
            </a:r>
            <a:r>
              <a:rPr lang="ja-JP" altLang="en-US" sz="2400" dirty="0" err="1" smtClean="0"/>
              <a:t>を</a:t>
            </a:r>
            <a:r>
              <a:rPr lang="ja-JP" altLang="en-US" sz="2400" dirty="0" smtClean="0"/>
              <a:t>決め、問題を分割し、再帰的に解く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最後の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23</a:t>
            </a:r>
            <a:r>
              <a:rPr lang="ja-JP" altLang="en-US" sz="2400" dirty="0" smtClean="0"/>
              <a:t> を取り除く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問題0：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15, 24, 65, 32, 4, 55, 54 </a:t>
            </a:r>
            <a:r>
              <a:rPr lang="ja-JP" altLang="en-US" sz="2400" b="1" dirty="0" smtClean="0"/>
              <a:t>　　　　　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　</a:t>
            </a:r>
            <a:r>
              <a:rPr lang="ja-JP" altLang="en-US" sz="2400" b="1" dirty="0" smtClean="0"/>
              <a:t>はある？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問題1：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15, 24, 65, 32, 4, 55, 54 </a:t>
            </a:r>
            <a:r>
              <a:rPr lang="ja-JP" altLang="en-US" sz="2400" b="1" dirty="0" smtClean="0"/>
              <a:t>　　　　　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122　</a:t>
            </a:r>
            <a:r>
              <a:rPr lang="ja-JP" altLang="en-US" sz="2400" b="1" dirty="0" smtClean="0"/>
              <a:t>はある？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同様に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問題00：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 </a:t>
            </a:r>
            <a:r>
              <a:rPr lang="ja-JP" altLang="en-US" sz="2400" b="1" dirty="0" smtClean="0"/>
              <a:t>　　　　　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　</a:t>
            </a:r>
            <a:r>
              <a:rPr lang="ja-JP" altLang="en-US" sz="2400" b="1" dirty="0" smtClean="0"/>
              <a:t>はある？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問題01：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 </a:t>
            </a:r>
            <a:r>
              <a:rPr lang="ja-JP" altLang="en-US" sz="2400" b="1" dirty="0" smtClean="0"/>
              <a:t>　　　　　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91　</a:t>
            </a:r>
            <a:r>
              <a:rPr lang="ja-JP" altLang="en-US" sz="2400" b="1" dirty="0" smtClean="0"/>
              <a:t>はある？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問題10：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 </a:t>
            </a:r>
            <a:r>
              <a:rPr lang="ja-JP" altLang="en-US" sz="2400" b="1" dirty="0" smtClean="0"/>
              <a:t>　　　　　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122　</a:t>
            </a:r>
            <a:r>
              <a:rPr lang="ja-JP" altLang="en-US" sz="2400" b="1" dirty="0" smtClean="0"/>
              <a:t>はある？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問題11：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15, 24, 65, 32, 4, 55 </a:t>
            </a:r>
            <a:r>
              <a:rPr lang="ja-JP" altLang="en-US" sz="2400" b="1" dirty="0" smtClean="0"/>
              <a:t>　　　　　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68　</a:t>
            </a:r>
            <a:r>
              <a:rPr lang="ja-JP" altLang="en-US" sz="2400" b="1" dirty="0" smtClean="0"/>
              <a:t>はある？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分枝限定法で解く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411288"/>
            <a:ext cx="8964612" cy="21621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b="1" dirty="0" smtClean="0"/>
              <a:t>問題</a:t>
            </a:r>
            <a:r>
              <a:rPr lang="ja-JP" altLang="en-US" sz="2400" dirty="0" smtClean="0"/>
              <a:t>11111：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 </a:t>
            </a:r>
            <a:r>
              <a:rPr lang="ja-JP" altLang="en-US" sz="2400" b="1" dirty="0" smtClean="0"/>
              <a:t>　　　　合計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-23 </a:t>
            </a:r>
            <a:r>
              <a:rPr lang="ja-JP" altLang="en-US" sz="2400" b="1" dirty="0" smtClean="0"/>
              <a:t>となるものはあるか？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b="1" dirty="0" smtClean="0"/>
              <a:t>問題</a:t>
            </a:r>
            <a:r>
              <a:rPr lang="ja-JP" altLang="en-US" sz="2400" dirty="0" smtClean="0"/>
              <a:t>000：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15, 24, 65, 32, 4 </a:t>
            </a:r>
            <a:r>
              <a:rPr lang="ja-JP" altLang="en-US" sz="2400" b="1" dirty="0" smtClean="0"/>
              <a:t>　　合計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145　</a:t>
            </a:r>
            <a:r>
              <a:rPr lang="ja-JP" altLang="en-US" sz="2400" b="1" dirty="0" smtClean="0"/>
              <a:t>はとなるものはあるか？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こういった明らかに実行不能な問題は、すぐに答えが分かる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7175" y="4005263"/>
            <a:ext cx="5924550" cy="43973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最悪で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O(2</a:t>
            </a:r>
            <a:r>
              <a:rPr lang="en-US" altLang="ja-JP" b="1" baseline="30000">
                <a:solidFill>
                  <a:schemeClr val="accent2"/>
                </a:solidFill>
                <a:ea typeface="ＭＳ Ｐゴシック" pitchFamily="50" charset="-128"/>
              </a:rPr>
              <a:t>n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) </a:t>
            </a:r>
            <a:r>
              <a:rPr lang="en-US" altLang="ja-JP" b="1">
                <a:ea typeface="ＭＳ Ｐゴシック" pitchFamily="50" charset="-128"/>
              </a:rPr>
              <a:t> </a:t>
            </a:r>
            <a:r>
              <a:rPr lang="ja-JP" altLang="en-US" b="1">
                <a:ea typeface="ＭＳ Ｐゴシック" pitchFamily="50" charset="-128"/>
              </a:rPr>
              <a:t>時間かかる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動的計画法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アイディア：</a:t>
            </a:r>
            <a:endParaRPr lang="en-US" altLang="ja-JP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0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から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までの</a:t>
            </a:r>
            <a:r>
              <a:rPr lang="ja-JP" altLang="en-US" sz="2400" dirty="0" smtClean="0"/>
              <a:t>全ての数について、合計がその数になる組合せがあるかどうかを調べ、表を作る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を取り除いた問題で、組合せてできる数を全て調べる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 </a:t>
            </a:r>
            <a:r>
              <a:rPr lang="ja-JP" altLang="en-US" sz="2400" dirty="0" smtClean="0"/>
              <a:t>元の問題で組合せてできる数は、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これらに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ja-JP" altLang="en-US" sz="2400" dirty="0" smtClean="0"/>
              <a:t>を加えた／加えないもの</a:t>
            </a:r>
            <a:endParaRPr lang="en-US" altLang="ja-JP" sz="2400" dirty="0" smtClean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31913" y="5300663"/>
            <a:ext cx="6337300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１つ数を取り除き、小さくした問題の、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すべての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b</a:t>
            </a:r>
            <a:r>
              <a:rPr lang="en-US" altLang="ja-JP" b="1">
                <a:ea typeface="ＭＳ Ｐゴシック" pitchFamily="50" charset="-128"/>
              </a:rPr>
              <a:t> </a:t>
            </a:r>
            <a:r>
              <a:rPr lang="ja-JP" altLang="en-US" b="1">
                <a:ea typeface="ＭＳ Ｐゴシック" pitchFamily="50" charset="-128"/>
              </a:rPr>
              <a:t>についての答えの表を作れればよい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アルゴリズム</a:t>
            </a:r>
            <a:endParaRPr lang="en-US" altLang="ja-JP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7848600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</a:t>
            </a:r>
            <a:r>
              <a:rPr lang="en-US" altLang="ja-JP" sz="2400" dirty="0" smtClean="0"/>
              <a:t> ：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の組合せで、和が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 </a:t>
            </a:r>
            <a:r>
              <a:rPr lang="ja-JP" altLang="en-US" sz="2400" dirty="0" smtClean="0"/>
              <a:t>となるものがあれば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そうでなければ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= 1,…,n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に対して、以下の操作を実行する。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全ての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m≦ b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に対して、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m )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を計算する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= 1            f(i-1,m) =1 </a:t>
            </a:r>
            <a:r>
              <a:rPr lang="ja-JP" altLang="en-US" sz="2400" dirty="0" smtClean="0"/>
              <a:t>または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f(i-1,m-a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 =1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= 0            f(i-1,m) =0 </a:t>
            </a:r>
            <a:r>
              <a:rPr lang="ja-JP" altLang="en-US" sz="2400" dirty="0" smtClean="0"/>
              <a:t>かつ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f(i-1,m-a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) =0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f(1,m)    </a:t>
            </a:r>
            <a:r>
              <a:rPr lang="ja-JP" altLang="en-US" sz="2400" dirty="0" err="1" smtClean="0"/>
              <a:t>は簡</a:t>
            </a:r>
            <a:r>
              <a:rPr lang="ja-JP" altLang="en-US" sz="2400" dirty="0" smtClean="0"/>
              <a:t>単に計算できる</a:t>
            </a: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763713" y="5734050"/>
            <a:ext cx="5924550" cy="43973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b="1">
                <a:ea typeface="ＭＳ Ｐゴシック" pitchFamily="50" charset="-128"/>
              </a:rPr>
              <a:t>計算時間は 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O</a:t>
            </a:r>
            <a:r>
              <a:rPr lang="ja-JP" altLang="en-US" b="1">
                <a:solidFill>
                  <a:schemeClr val="accent2"/>
                </a:solidFill>
                <a:ea typeface="ＭＳ Ｐゴシック" pitchFamily="50" charset="-128"/>
              </a:rPr>
              <a:t>(</a:t>
            </a:r>
            <a:r>
              <a:rPr lang="en-US" altLang="ja-JP" b="1">
                <a:solidFill>
                  <a:schemeClr val="accent2"/>
                </a:solidFill>
                <a:ea typeface="ＭＳ Ｐゴシック" pitchFamily="50" charset="-128"/>
              </a:rPr>
              <a:t>nb)</a:t>
            </a:r>
            <a:endParaRPr lang="ja-JP" altLang="en-US" b="1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動的計画法コード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208963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a[0],…,a[n-1] </a:t>
            </a:r>
            <a:r>
              <a:rPr lang="ja-JP" altLang="en-US" sz="2000" dirty="0" smtClean="0"/>
              <a:t>に数値を格納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1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err="1" smtClean="0"/>
              <a:t>DP_setsum</a:t>
            </a:r>
            <a:r>
              <a:rPr lang="en-US" altLang="ja-JP" sz="1800" dirty="0" smtClean="0"/>
              <a:t> (</a:t>
            </a:r>
            <a:r>
              <a:rPr lang="en-US" altLang="ja-JP" sz="1800" b="1" dirty="0" err="1" smtClean="0"/>
              <a:t>int</a:t>
            </a:r>
            <a:r>
              <a:rPr lang="en-US" altLang="ja-JP" sz="1800" dirty="0" smtClean="0"/>
              <a:t> *a, </a:t>
            </a:r>
            <a:r>
              <a:rPr lang="en-US" altLang="ja-JP" sz="1800" b="1" dirty="0" err="1" smtClean="0"/>
              <a:t>int</a:t>
            </a:r>
            <a:r>
              <a:rPr lang="en-US" altLang="ja-JP" sz="1800" dirty="0" smtClean="0"/>
              <a:t> n, </a:t>
            </a:r>
            <a:r>
              <a:rPr lang="en-US" altLang="ja-JP" sz="1800" b="1" dirty="0" err="1" smtClean="0"/>
              <a:t>int</a:t>
            </a:r>
            <a:r>
              <a:rPr lang="en-US" altLang="ja-JP" sz="1800" dirty="0" smtClean="0"/>
              <a:t> b){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</a:t>
            </a:r>
            <a:r>
              <a:rPr lang="en-US" altLang="ja-JP" sz="1800" b="1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, j, f[b+1];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b="1" dirty="0" smtClean="0"/>
              <a:t>  for</a:t>
            </a:r>
            <a:r>
              <a:rPr lang="en-US" altLang="ja-JP" sz="1800" dirty="0" smtClean="0"/>
              <a:t> ( j=0 ; j&lt;=b ; j++ ) f[j] = 0;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f[0] = 1;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b="1" dirty="0" smtClean="0"/>
              <a:t>  for</a:t>
            </a:r>
            <a:r>
              <a:rPr lang="en-US" altLang="ja-JP" sz="1800" dirty="0" smtClean="0"/>
              <a:t> (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=0 ;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&lt;n ;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++ ){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b="1" dirty="0" smtClean="0"/>
              <a:t>     for</a:t>
            </a:r>
            <a:r>
              <a:rPr lang="en-US" altLang="ja-JP" sz="1800" dirty="0" smtClean="0"/>
              <a:t> ( j=b-a[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] ; j&gt;=0 ; j-- ){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      </a:t>
            </a:r>
            <a:r>
              <a:rPr lang="en-US" altLang="ja-JP" sz="1800" b="1" dirty="0" smtClean="0"/>
              <a:t>if</a:t>
            </a:r>
            <a:r>
              <a:rPr lang="en-US" altLang="ja-JP" sz="1800" dirty="0" smtClean="0"/>
              <a:t> ( f[j] = = 1 ) f[</a:t>
            </a:r>
            <a:r>
              <a:rPr lang="en-US" altLang="ja-JP" sz="1800" dirty="0" err="1" smtClean="0"/>
              <a:t>j+a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]] = 1;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  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b="1" dirty="0" smtClean="0"/>
              <a:t>  for</a:t>
            </a:r>
            <a:r>
              <a:rPr lang="en-US" altLang="ja-JP" sz="1800" dirty="0" smtClean="0"/>
              <a:t> ( j=b ; j&gt;=0 ; j-- ){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   </a:t>
            </a:r>
            <a:r>
              <a:rPr lang="en-US" altLang="ja-JP" sz="1800" b="1" dirty="0" smtClean="0"/>
              <a:t>if</a:t>
            </a:r>
            <a:r>
              <a:rPr lang="en-US" altLang="ja-JP" sz="1800" dirty="0" smtClean="0"/>
              <a:t> ( f[j] = = 1 ){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      </a:t>
            </a:r>
            <a:r>
              <a:rPr lang="en-US" altLang="ja-JP" sz="1800" dirty="0" err="1" smtClean="0"/>
              <a:t>printf</a:t>
            </a:r>
            <a:r>
              <a:rPr lang="en-US" altLang="ja-JP" sz="1800" dirty="0" smtClean="0"/>
              <a:t> (“%d\n”, j 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      break;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  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 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 smtClean="0"/>
              <a:t>}</a:t>
            </a:r>
            <a:endParaRPr lang="ja-JP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4809</TotalTime>
  <Words>1965</Words>
  <Application>Microsoft Office PowerPoint</Application>
  <PresentationFormat>画面に合わせる (4:3)</PresentationFormat>
  <Paragraphs>305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7" baseType="lpstr">
      <vt:lpstr>Times New Roman</vt:lpstr>
      <vt:lpstr>ＭＳ Ｐゴシック</vt:lpstr>
      <vt:lpstr>Arial</vt:lpstr>
      <vt:lpstr>Calibri</vt:lpstr>
      <vt:lpstr>Wingdings</vt:lpstr>
      <vt:lpstr>標準デザイン</vt:lpstr>
      <vt:lpstr>動的計画法</vt:lpstr>
      <vt:lpstr>動的計画法とは</vt:lpstr>
      <vt:lpstr>サブセットサム問題</vt:lpstr>
      <vt:lpstr>サブセットサム問題 (2)</vt:lpstr>
      <vt:lpstr>分枝限定法で解く</vt:lpstr>
      <vt:lpstr>分枝限定法で解く (2)</vt:lpstr>
      <vt:lpstr>動的計画法</vt:lpstr>
      <vt:lpstr>アルゴリズム</vt:lpstr>
      <vt:lpstr>動的計画法コード</vt:lpstr>
      <vt:lpstr>もっと短いやつ</vt:lpstr>
      <vt:lpstr>どっちが速い？</vt:lpstr>
      <vt:lpstr>ウィークポイント</vt:lpstr>
      <vt:lpstr>メモリを省略</vt:lpstr>
      <vt:lpstr>サブセットサムの解の数</vt:lpstr>
      <vt:lpstr>動的計画の拡張</vt:lpstr>
      <vt:lpstr>練習問題</vt:lpstr>
      <vt:lpstr>ちょうど k 個の和</vt:lpstr>
      <vt:lpstr>動的計画の拡張</vt:lpstr>
      <vt:lpstr>ナップサック問題</vt:lpstr>
      <vt:lpstr>ナップサック問題 (2)</vt:lpstr>
      <vt:lpstr>動的計画の拡張</vt:lpstr>
      <vt:lpstr>ナップサックDPコード</vt:lpstr>
      <vt:lpstr>練習問題</vt:lpstr>
      <vt:lpstr>直線構造の利用</vt:lpstr>
      <vt:lpstr>最長昇順列</vt:lpstr>
      <vt:lpstr>直線構造はあるか</vt:lpstr>
      <vt:lpstr>直線構造はあるか</vt:lpstr>
      <vt:lpstr>パスの数</vt:lpstr>
      <vt:lpstr>グラフの直線的な構造を利用</vt:lpstr>
      <vt:lpstr>番号順にパスの数を数える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415</cp:revision>
  <dcterms:created xsi:type="dcterms:W3CDTF">1601-01-01T00:00:00Z</dcterms:created>
  <dcterms:modified xsi:type="dcterms:W3CDTF">2012-08-26T13:56:10Z</dcterms:modified>
</cp:coreProperties>
</file>