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77" r:id="rId4"/>
    <p:sldId id="278" r:id="rId5"/>
    <p:sldId id="279" r:id="rId6"/>
    <p:sldId id="280" r:id="rId7"/>
    <p:sldId id="281" r:id="rId8"/>
    <p:sldId id="282" r:id="rId9"/>
    <p:sldId id="289" r:id="rId10"/>
    <p:sldId id="283" r:id="rId11"/>
    <p:sldId id="285" r:id="rId12"/>
    <p:sldId id="284" r:id="rId13"/>
    <p:sldId id="286" r:id="rId14"/>
    <p:sldId id="287" r:id="rId15"/>
    <p:sldId id="288" r:id="rId16"/>
    <p:sldId id="290" r:id="rId17"/>
    <p:sldId id="291" r:id="rId18"/>
    <p:sldId id="296" r:id="rId19"/>
    <p:sldId id="292" r:id="rId20"/>
    <p:sldId id="295" r:id="rId21"/>
    <p:sldId id="293" r:id="rId22"/>
    <p:sldId id="294" r:id="rId23"/>
    <p:sldId id="297" r:id="rId24"/>
    <p:sldId id="298" r:id="rId25"/>
    <p:sldId id="299" r:id="rId26"/>
    <p:sldId id="276" r:id="rId27"/>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70" autoAdjust="0"/>
    <p:restoredTop sz="94590" autoAdjust="0"/>
  </p:normalViewPr>
  <p:slideViewPr>
    <p:cSldViewPr>
      <p:cViewPr varScale="1">
        <p:scale>
          <a:sx n="65" d="100"/>
          <a:sy n="65" d="100"/>
        </p:scale>
        <p:origin x="-4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9631410-98E0-4217-84AB-766E1C69B7C2}" type="slidenum">
              <a:rPr lang="ja-JP" altLang="en-US"/>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352C95-5D2A-4053-95F7-9E9A43ACE3E8}" type="slidenum">
              <a:rPr lang="ja-JP" altLang="en-US"/>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83FD2BA-932A-48FA-AE27-391D780C7979}" type="slidenum">
              <a:rPr lang="ja-JP" altLang="en-US"/>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7B29E44-47CD-4DD4-961B-AEE3AF4E253D}" type="slidenum">
              <a:rPr lang="ja-JP" altLang="en-US"/>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0CE8FC5-0CAC-460C-922D-0C68DF150D18}" type="slidenum">
              <a:rPr lang="ja-JP" altLang="en-US"/>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8FF4D26-9E59-4F63-8239-BB07B1AC8C8E}" type="slidenum">
              <a:rPr lang="ja-JP" altLang="en-US"/>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84003DC0-ECAA-4498-8127-7A3167F7E544}" type="slidenum">
              <a:rPr lang="ja-JP" altLang="en-US"/>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E52A9CA-3AD9-47A3-84A4-24B6AE616522}" type="slidenum">
              <a:rPr lang="ja-JP" altLang="en-US"/>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731A372B-43BF-42BF-A096-B11BDE1A57FB}" type="slidenum">
              <a:rPr lang="ja-JP" altLang="en-US"/>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5FAE9F1-0E5F-4198-A443-00BAC459BFFD}" type="slidenum">
              <a:rPr lang="ja-JP" altLang="en-US"/>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E5DFCEF-3553-4B20-A028-756204097F87}" type="slidenum">
              <a:rPr lang="ja-JP" altLang="en-US"/>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smtClean="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smtClean="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smtClean="0">
                <a:ea typeface="ＭＳ Ｐゴシック" pitchFamily="50" charset="-128"/>
              </a:defRPr>
            </a:lvl1pPr>
          </a:lstStyle>
          <a:p>
            <a:pPr>
              <a:defRPr/>
            </a:pPr>
            <a:fld id="{68BECE48-CD6E-497E-B940-EC3A78619612}"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692150"/>
            <a:ext cx="9144000" cy="1800225"/>
          </a:xfrm>
          <a:gradFill rotWithShape="1">
            <a:gsLst>
              <a:gs pos="0">
                <a:srgbClr val="006600"/>
              </a:gs>
              <a:gs pos="50000">
                <a:srgbClr val="008000"/>
              </a:gs>
              <a:gs pos="100000">
                <a:srgbClr val="006600"/>
              </a:gs>
            </a:gsLst>
            <a:lin ang="5400000" scaled="1"/>
          </a:gradFill>
          <a:effectLst>
            <a:outerShdw dist="71842" dir="2700000" algn="ctr" rotWithShape="0">
              <a:schemeClr val="bg2">
                <a:alpha val="50000"/>
              </a:schemeClr>
            </a:outerShdw>
          </a:effectLst>
        </p:spPr>
        <p:txBody>
          <a:bodyPr/>
          <a:lstStyle/>
          <a:p>
            <a:pPr eaLnBrk="1" hangingPunct="1">
              <a:defRPr/>
            </a:pPr>
            <a:r>
              <a:rPr lang="ja-JP" altLang="en-US" smtClean="0">
                <a:solidFill>
                  <a:schemeClr val="bg1"/>
                </a:solidFill>
                <a:effectLst>
                  <a:outerShdw blurRad="38100" dist="38100" dir="2700000" algn="tl">
                    <a:srgbClr val="000000"/>
                  </a:outerShdw>
                </a:effectLst>
              </a:rPr>
              <a:t>スケジューリング</a:t>
            </a:r>
            <a:endParaRPr lang="ja-JP" altLang="en-US" b="1" smtClean="0">
              <a:solidFill>
                <a:schemeClr val="bg1"/>
              </a:solidFill>
              <a:effectLst>
                <a:outerShdw blurRad="38100" dist="38100" dir="2700000" algn="tl">
                  <a:srgbClr val="000000"/>
                </a:outerShdw>
              </a:effectLst>
            </a:endParaRPr>
          </a:p>
        </p:txBody>
      </p:sp>
      <p:sp>
        <p:nvSpPr>
          <p:cNvPr id="2051" name="Rectangle 3"/>
          <p:cNvSpPr>
            <a:spLocks noGrp="1" noChangeArrowheads="1"/>
          </p:cNvSpPr>
          <p:nvPr>
            <p:ph type="body" idx="1"/>
          </p:nvPr>
        </p:nvSpPr>
        <p:spPr>
          <a:xfrm>
            <a:off x="684213" y="2743200"/>
            <a:ext cx="7772400" cy="3565525"/>
          </a:xfrm>
        </p:spPr>
        <p:txBody>
          <a:bodyPr/>
          <a:lstStyle/>
          <a:p>
            <a:pPr eaLnBrk="1" hangingPunct="1"/>
            <a:r>
              <a:rPr lang="en-US" altLang="ja-JP" dirty="0" smtClean="0"/>
              <a:t>1</a:t>
            </a:r>
            <a:r>
              <a:rPr lang="ja-JP" altLang="en-US" dirty="0" smtClean="0"/>
              <a:t>機械スケジューリング</a:t>
            </a:r>
          </a:p>
          <a:p>
            <a:pPr eaLnBrk="1" hangingPunct="1"/>
            <a:r>
              <a:rPr lang="ja-JP" altLang="en-US" dirty="0" smtClean="0"/>
              <a:t>ジョブショップとバリエーション</a:t>
            </a:r>
          </a:p>
          <a:p>
            <a:pPr eaLnBrk="1" hangingPunct="1"/>
            <a:r>
              <a:rPr lang="ja-JP" altLang="en-US" dirty="0" smtClean="0"/>
              <a:t>フォワード・バックワード</a:t>
            </a:r>
          </a:p>
          <a:p>
            <a:pPr eaLnBrk="1" hangingPunct="1"/>
            <a:r>
              <a:rPr lang="ja-JP" altLang="en-US" dirty="0" smtClean="0"/>
              <a:t>資源制約</a:t>
            </a:r>
          </a:p>
          <a:p>
            <a:pPr eaLnBrk="1" hangingPunct="1"/>
            <a:r>
              <a:rPr lang="ja-JP" altLang="en-US" dirty="0" smtClean="0"/>
              <a:t>部品表</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最早開始時刻があると</a:t>
            </a:r>
            <a:r>
              <a:rPr lang="en-US" altLang="ja-JP" sz="3600" smtClean="0">
                <a:solidFill>
                  <a:schemeClr val="bg1"/>
                </a:solidFill>
              </a:rPr>
              <a:t>…</a:t>
            </a:r>
          </a:p>
        </p:txBody>
      </p:sp>
      <p:sp>
        <p:nvSpPr>
          <p:cNvPr id="32771" name="Rectangle 3"/>
          <p:cNvSpPr>
            <a:spLocks noGrp="1" noChangeArrowheads="1"/>
          </p:cNvSpPr>
          <p:nvPr>
            <p:ph type="subTitle" idx="1"/>
          </p:nvPr>
        </p:nvSpPr>
        <p:spPr>
          <a:xfrm>
            <a:off x="323850" y="1125538"/>
            <a:ext cx="8281988" cy="46799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最早開始時刻があると、「納期の早い順に仕事をすればいい」という規則が成り立たなくなる</a:t>
            </a:r>
          </a:p>
          <a:p>
            <a:pPr algn="l" eaLnBrk="1" hangingPunct="1">
              <a:defRPr/>
            </a:pPr>
            <a:r>
              <a:rPr lang="en-US" altLang="ja-JP" sz="2400" b="1" dirty="0" smtClean="0">
                <a:solidFill>
                  <a:srgbClr val="FF0000"/>
                </a:solidFill>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b="1" dirty="0" smtClean="0">
                <a:solidFill>
                  <a:srgbClr val="FF0000"/>
                </a:solidFill>
                <a:sym typeface="Wingdings" pitchFamily="2" charset="2"/>
              </a:rPr>
              <a:t>  </a:t>
            </a:r>
            <a:r>
              <a:rPr lang="ja-JP" altLang="en-US" sz="2400" dirty="0" smtClean="0"/>
              <a:t>納期が遅くても、最早開始時刻が早い仕事は先にしておいたほうがいいかもしれない</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こうなると動的計画法は成り立たない</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メタ･ヒューリスティックで解くしかない。が、ある程度変数を固定するテストができる</a:t>
            </a:r>
          </a:p>
          <a:p>
            <a:pPr algn="l" eaLnBrk="1" hangingPunct="1">
              <a:defRPr/>
            </a:pPr>
            <a:endParaRPr lang="ja-JP" altLang="en-US" sz="2400" dirty="0" smtClean="0"/>
          </a:p>
          <a:p>
            <a:pPr algn="l" eaLnBrk="1" hangingPunct="1">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入力テスト</a:t>
            </a:r>
            <a:endParaRPr lang="en-US" altLang="ja-JP" sz="3600" smtClean="0">
              <a:solidFill>
                <a:schemeClr val="bg1"/>
              </a:solidFill>
            </a:endParaRPr>
          </a:p>
        </p:txBody>
      </p:sp>
      <p:sp>
        <p:nvSpPr>
          <p:cNvPr id="34819" name="Rectangle 3"/>
          <p:cNvSpPr>
            <a:spLocks noGrp="1" noChangeArrowheads="1"/>
          </p:cNvSpPr>
          <p:nvPr>
            <p:ph type="subTitle" idx="1"/>
          </p:nvPr>
        </p:nvSpPr>
        <p:spPr>
          <a:xfrm>
            <a:off x="323850" y="1125538"/>
            <a:ext cx="8281988" cy="46799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「納期の早い順に仕事をすればいい」という規則はもはや成り立たないが、納期と最早開始時刻の条件から、一部の順序関係を導くことができる</a:t>
            </a:r>
          </a:p>
          <a:p>
            <a:pPr algn="l" eaLnBrk="1" hangingPunct="1">
              <a:defRPr/>
            </a:pPr>
            <a:r>
              <a:rPr lang="en-US" altLang="ja-JP" sz="2400" b="1" dirty="0" smtClean="0">
                <a:solidFill>
                  <a:srgbClr val="FF0000"/>
                </a:solidFill>
                <a:sym typeface="Wingdings" pitchFamily="2" charset="2"/>
              </a:rPr>
              <a:t> </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以下、「全ての納期を守れるか」という問題に着目する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ある仕事 </a:t>
            </a:r>
            <a:r>
              <a:rPr lang="en-US" altLang="ja-JP" sz="2400" b="1" dirty="0" err="1" smtClean="0">
                <a:solidFill>
                  <a:schemeClr val="accent2"/>
                </a:solidFill>
              </a:rPr>
              <a:t>i</a:t>
            </a:r>
            <a:r>
              <a:rPr lang="en-US" altLang="ja-JP" sz="2400" dirty="0" smtClean="0"/>
              <a:t> </a:t>
            </a:r>
            <a:r>
              <a:rPr lang="ja-JP" altLang="en-US" sz="2400" dirty="0" smtClean="0"/>
              <a:t>を納期ぎりぎりに行うとする。</a:t>
            </a:r>
          </a:p>
          <a:p>
            <a:pPr algn="l" eaLnBrk="1" hangingPunct="1">
              <a:defRPr/>
            </a:pPr>
            <a:r>
              <a:rPr lang="ja-JP" altLang="en-US" sz="2400" dirty="0" smtClean="0"/>
              <a:t>このとき、（納期</a:t>
            </a:r>
            <a:r>
              <a:rPr lang="en-US" altLang="ja-JP" sz="2400" dirty="0" smtClean="0"/>
              <a:t>-</a:t>
            </a:r>
            <a:r>
              <a:rPr lang="ja-JP" altLang="en-US" sz="2400" dirty="0" smtClean="0"/>
              <a:t>作業時間） が </a:t>
            </a:r>
            <a:r>
              <a:rPr lang="en-US" altLang="ja-JP" sz="2400" b="1" dirty="0" err="1" smtClean="0">
                <a:solidFill>
                  <a:schemeClr val="accent2"/>
                </a:solidFill>
              </a:rPr>
              <a:t>i</a:t>
            </a:r>
            <a:r>
              <a:rPr lang="en-US" altLang="ja-JP" sz="2400" dirty="0" smtClean="0"/>
              <a:t> </a:t>
            </a:r>
            <a:r>
              <a:rPr lang="ja-JP" altLang="en-US" sz="2400" dirty="0" smtClean="0"/>
              <a:t>の納期より早いものは、かならず </a:t>
            </a:r>
            <a:r>
              <a:rPr lang="en-US" altLang="ja-JP" sz="2400" b="1" dirty="0" err="1" smtClean="0">
                <a:solidFill>
                  <a:schemeClr val="accent2"/>
                </a:solidFill>
              </a:rPr>
              <a:t>i</a:t>
            </a:r>
            <a:r>
              <a:rPr lang="en-US" altLang="ja-JP" sz="2400" dirty="0" smtClean="0"/>
              <a:t> </a:t>
            </a:r>
            <a:r>
              <a:rPr lang="ja-JP" altLang="en-US" sz="2400" dirty="0" smtClean="0"/>
              <a:t>よりも先に作業をしなければならない</a:t>
            </a:r>
            <a:r>
              <a:rPr lang="en-US" altLang="ja-JP" sz="2400" dirty="0" smtClean="0"/>
              <a:t> </a:t>
            </a:r>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そのような仕事の集合を </a:t>
            </a:r>
            <a:r>
              <a:rPr lang="en-US" altLang="ja-JP" sz="2400" b="1" dirty="0" smtClean="0">
                <a:solidFill>
                  <a:schemeClr val="accent2"/>
                </a:solidFill>
              </a:rPr>
              <a:t>X</a:t>
            </a:r>
            <a:r>
              <a:rPr lang="en-US" altLang="ja-JP" sz="2400" dirty="0" smtClean="0"/>
              <a:t> </a:t>
            </a:r>
            <a:r>
              <a:rPr lang="ja-JP" altLang="en-US" sz="2400" dirty="0" smtClean="0"/>
              <a:t>とする</a:t>
            </a:r>
          </a:p>
          <a:p>
            <a:pPr algn="l" eaLnBrk="1" hangingPunct="1">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8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変数（順序）固定テスト</a:t>
            </a:r>
            <a:endParaRPr lang="en-US" altLang="ja-JP" sz="3600" smtClean="0">
              <a:solidFill>
                <a:schemeClr val="bg1"/>
              </a:solidFill>
            </a:endParaRPr>
          </a:p>
        </p:txBody>
      </p:sp>
      <p:sp>
        <p:nvSpPr>
          <p:cNvPr id="33795" name="Rectangle 3"/>
          <p:cNvSpPr>
            <a:spLocks noGrp="1" noChangeArrowheads="1"/>
          </p:cNvSpPr>
          <p:nvPr>
            <p:ph type="subTitle" idx="1"/>
          </p:nvPr>
        </p:nvSpPr>
        <p:spPr>
          <a:xfrm>
            <a:off x="467493" y="1125538"/>
            <a:ext cx="8208963" cy="4608512"/>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en-US" altLang="ja-JP" sz="2400" b="1" dirty="0" smtClean="0">
                <a:solidFill>
                  <a:schemeClr val="accent2"/>
                </a:solidFill>
              </a:rPr>
              <a:t>X</a:t>
            </a:r>
            <a:r>
              <a:rPr lang="en-US" altLang="ja-JP" sz="2400" dirty="0" smtClean="0"/>
              <a:t> </a:t>
            </a:r>
            <a:r>
              <a:rPr lang="ja-JP" altLang="en-US" sz="2400" dirty="0" smtClean="0"/>
              <a:t>の部分集合 </a:t>
            </a:r>
            <a:r>
              <a:rPr lang="en-US" altLang="ja-JP" sz="2400" b="1" dirty="0" smtClean="0">
                <a:solidFill>
                  <a:schemeClr val="accent2"/>
                </a:solidFill>
              </a:rPr>
              <a:t>Y</a:t>
            </a:r>
            <a:r>
              <a:rPr lang="en-US" altLang="ja-JP" sz="2400" dirty="0" smtClean="0"/>
              <a:t> </a:t>
            </a:r>
            <a:r>
              <a:rPr lang="ja-JP" altLang="en-US" sz="2400" dirty="0" smtClean="0"/>
              <a:t>に対して、 </a:t>
            </a:r>
            <a:r>
              <a:rPr lang="en-US" altLang="ja-JP" sz="2400" b="1" dirty="0" smtClean="0">
                <a:solidFill>
                  <a:schemeClr val="accent2"/>
                </a:solidFill>
              </a:rPr>
              <a:t>Y</a:t>
            </a:r>
            <a:r>
              <a:rPr lang="ja-JP" altLang="en-US" sz="2400" dirty="0" smtClean="0"/>
              <a:t>に入っている仕事の作業時間の合計を </a:t>
            </a:r>
            <a:r>
              <a:rPr lang="en-US" altLang="ja-JP" sz="2400" b="1" dirty="0" smtClean="0">
                <a:solidFill>
                  <a:schemeClr val="accent2"/>
                </a:solidFill>
              </a:rPr>
              <a:t>p(Y)</a:t>
            </a:r>
            <a:r>
              <a:rPr lang="ja-JP" altLang="en-US" sz="2400" dirty="0" err="1" smtClean="0"/>
              <a:t>、</a:t>
            </a:r>
            <a:r>
              <a:rPr lang="ja-JP" altLang="en-US" sz="2400" dirty="0" smtClean="0"/>
              <a:t> </a:t>
            </a:r>
            <a:r>
              <a:rPr lang="en-US" altLang="ja-JP" sz="2400" b="1" dirty="0" smtClean="0">
                <a:solidFill>
                  <a:schemeClr val="accent2"/>
                </a:solidFill>
              </a:rPr>
              <a:t>Y</a:t>
            </a:r>
            <a:r>
              <a:rPr lang="ja-JP" altLang="en-US" sz="2400" dirty="0" smtClean="0"/>
              <a:t>に入っている仕事の最早開始時刻で最も早いものを </a:t>
            </a:r>
            <a:r>
              <a:rPr lang="en-US" altLang="ja-JP" sz="2400" b="1" dirty="0" smtClean="0">
                <a:solidFill>
                  <a:schemeClr val="accent2"/>
                </a:solidFill>
              </a:rPr>
              <a:t>s(Y) </a:t>
            </a:r>
            <a:r>
              <a:rPr lang="ja-JP" altLang="en-US" sz="2400" dirty="0" smtClean="0"/>
              <a:t>とする</a:t>
            </a:r>
          </a:p>
          <a:p>
            <a:pPr algn="l" eaLnBrk="1" hangingPunct="1">
              <a:defRPr/>
            </a:pPr>
            <a:r>
              <a:rPr lang="en-US" altLang="ja-JP" sz="2400" b="1" dirty="0" smtClean="0">
                <a:solidFill>
                  <a:srgbClr val="FF0000"/>
                </a:solidFill>
                <a:sym typeface="Wingdings" pitchFamily="2" charset="2"/>
              </a:rPr>
              <a:t> </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もし、</a:t>
            </a:r>
            <a:r>
              <a:rPr lang="en-US" altLang="ja-JP" sz="2400" b="1" dirty="0" err="1" smtClean="0">
                <a:solidFill>
                  <a:schemeClr val="accent2"/>
                </a:solidFill>
              </a:rPr>
              <a:t>t</a:t>
            </a:r>
            <a:r>
              <a:rPr lang="en-US" altLang="ja-JP" sz="2400" b="1" baseline="-25000" dirty="0" err="1" smtClean="0">
                <a:solidFill>
                  <a:schemeClr val="accent2"/>
                </a:solidFill>
              </a:rPr>
              <a:t>i</a:t>
            </a:r>
            <a:r>
              <a:rPr lang="ja-JP" altLang="en-US" sz="2400" dirty="0" smtClean="0"/>
              <a:t> </a:t>
            </a:r>
            <a:r>
              <a:rPr lang="en-US" altLang="ja-JP" sz="2400" dirty="0" smtClean="0">
                <a:solidFill>
                  <a:schemeClr val="accent2"/>
                </a:solidFill>
              </a:rPr>
              <a:t>-</a:t>
            </a:r>
            <a:r>
              <a:rPr lang="en-US" altLang="ja-JP" sz="2400" dirty="0" smtClean="0"/>
              <a:t> </a:t>
            </a:r>
            <a:r>
              <a:rPr lang="en-US" altLang="ja-JP" sz="2400" b="1" dirty="0" smtClean="0">
                <a:solidFill>
                  <a:schemeClr val="accent2"/>
                </a:solidFill>
              </a:rPr>
              <a:t>p</a:t>
            </a:r>
            <a:r>
              <a:rPr lang="en-US" altLang="ja-JP" sz="2400" b="1" baseline="-25000" dirty="0" smtClean="0">
                <a:solidFill>
                  <a:schemeClr val="accent2"/>
                </a:solidFill>
              </a:rPr>
              <a:t>i</a:t>
            </a:r>
            <a:r>
              <a:rPr lang="ja-JP" altLang="en-US" sz="2400" dirty="0" smtClean="0"/>
              <a:t> </a:t>
            </a:r>
            <a:r>
              <a:rPr lang="en-US" altLang="ja-JP" sz="2400" dirty="0" smtClean="0">
                <a:solidFill>
                  <a:schemeClr val="accent2"/>
                </a:solidFill>
              </a:rPr>
              <a:t>-</a:t>
            </a:r>
            <a:r>
              <a:rPr lang="ja-JP" altLang="en-US" sz="2400" dirty="0" smtClean="0"/>
              <a:t> </a:t>
            </a:r>
            <a:r>
              <a:rPr lang="en-US" altLang="ja-JP" sz="2400" b="1" dirty="0" smtClean="0">
                <a:solidFill>
                  <a:schemeClr val="accent2"/>
                </a:solidFill>
              </a:rPr>
              <a:t>p(Y) &lt; s(Y)</a:t>
            </a:r>
            <a:r>
              <a:rPr lang="en-US" altLang="ja-JP" sz="2400" dirty="0" smtClean="0"/>
              <a:t> </a:t>
            </a:r>
            <a:r>
              <a:rPr lang="ja-JP" altLang="en-US" sz="2400" dirty="0" smtClean="0"/>
              <a:t>ならば、</a:t>
            </a:r>
            <a:r>
              <a:rPr lang="en-US" altLang="ja-JP" sz="2400" b="1" dirty="0" smtClean="0">
                <a:solidFill>
                  <a:schemeClr val="accent2"/>
                </a:solidFill>
              </a:rPr>
              <a:t>Y </a:t>
            </a:r>
            <a:r>
              <a:rPr lang="ja-JP" altLang="en-US" sz="2400" dirty="0" smtClean="0"/>
              <a:t>のどれかは納期を守るようスケジュールできない</a:t>
            </a:r>
          </a:p>
          <a:p>
            <a:pPr algn="l" eaLnBrk="1" hangingPunct="1">
              <a:defRPr/>
            </a:pPr>
            <a:r>
              <a:rPr lang="en-US" altLang="ja-JP" sz="2400" b="1" dirty="0" smtClean="0">
                <a:solidFill>
                  <a:srgbClr val="FF0000"/>
                </a:solidFill>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en-US" altLang="ja-JP" sz="2400" b="1" dirty="0" smtClean="0">
                <a:solidFill>
                  <a:srgbClr val="FF0000"/>
                </a:solidFill>
                <a:sym typeface="Wingdings" pitchFamily="2" charset="2"/>
              </a:rPr>
              <a:t>  </a:t>
            </a:r>
            <a:r>
              <a:rPr lang="en-US" altLang="ja-JP" sz="2400" b="1" dirty="0" smtClean="0">
                <a:solidFill>
                  <a:schemeClr val="accent2"/>
                </a:solidFill>
              </a:rPr>
              <a:t>Y </a:t>
            </a:r>
            <a:r>
              <a:rPr lang="ja-JP" altLang="en-US" sz="2400" dirty="0" smtClean="0"/>
              <a:t>のうち少なくともひとつは、 </a:t>
            </a:r>
            <a:r>
              <a:rPr lang="en-US" altLang="ja-JP" sz="2400" b="1" dirty="0" err="1" smtClean="0">
                <a:solidFill>
                  <a:schemeClr val="accent2"/>
                </a:solidFill>
              </a:rPr>
              <a:t>i</a:t>
            </a:r>
            <a:r>
              <a:rPr lang="en-US" altLang="ja-JP" sz="2400" b="1" dirty="0" smtClean="0">
                <a:solidFill>
                  <a:schemeClr val="accent2"/>
                </a:solidFill>
              </a:rPr>
              <a:t> </a:t>
            </a:r>
            <a:r>
              <a:rPr lang="ja-JP" altLang="en-US" sz="2400" dirty="0" smtClean="0"/>
              <a:t>より後にスケジュールしなければいけない</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逆向きの関係も導ける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このような関係を見つけることを、入力（出力）テストという</a:t>
            </a:r>
          </a:p>
        </p:txBody>
      </p:sp>
      <p:sp>
        <p:nvSpPr>
          <p:cNvPr id="33796" name="Text Box 4"/>
          <p:cNvSpPr txBox="1">
            <a:spLocks noChangeArrowheads="1"/>
          </p:cNvSpPr>
          <p:nvPr/>
        </p:nvSpPr>
        <p:spPr bwMode="auto">
          <a:xfrm>
            <a:off x="539750" y="5976938"/>
            <a:ext cx="7920038" cy="476250"/>
          </a:xfrm>
          <a:prstGeom prst="rect">
            <a:avLst/>
          </a:prstGeom>
          <a:solidFill>
            <a:schemeClr val="bg1"/>
          </a:solidFill>
          <a:ln w="19050">
            <a:solidFill>
              <a:schemeClr val="accent2"/>
            </a:solidFill>
            <a:miter lim="800000"/>
            <a:headEnd/>
            <a:tailEnd/>
          </a:ln>
          <a:effectLst>
            <a:outerShdw dist="35921" dir="2700000" algn="ctr" rotWithShape="0">
              <a:schemeClr val="bg2">
                <a:alpha val="50000"/>
              </a:schemeClr>
            </a:outerShdw>
          </a:effectLst>
        </p:spPr>
        <p:txBody>
          <a:bodyPr>
            <a:spAutoFit/>
          </a:bodyPr>
          <a:lstStyle/>
          <a:p>
            <a:pPr algn="ctr">
              <a:defRPr/>
            </a:pPr>
            <a:r>
              <a:rPr lang="ja-JP" altLang="en-US" b="1">
                <a:ea typeface="ＭＳ Ｐゴシック" pitchFamily="50" charset="-128"/>
              </a:rPr>
              <a:t>このような条件を満たす </a:t>
            </a:r>
            <a:r>
              <a:rPr lang="en-US" altLang="ja-JP" b="1">
                <a:solidFill>
                  <a:schemeClr val="accent2"/>
                </a:solidFill>
                <a:ea typeface="ＭＳ Ｐゴシック" pitchFamily="50" charset="-128"/>
              </a:rPr>
              <a:t>Y</a:t>
            </a:r>
            <a:r>
              <a:rPr lang="en-US" altLang="ja-JP" b="1">
                <a:ea typeface="ＭＳ Ｐゴシック" pitchFamily="50" charset="-128"/>
              </a:rPr>
              <a:t> </a:t>
            </a:r>
            <a:r>
              <a:rPr lang="ja-JP" altLang="en-US" b="1">
                <a:ea typeface="ＭＳ Ｐゴシック" pitchFamily="50" charset="-128"/>
              </a:rPr>
              <a:t>をどのようにして見つけるか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79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7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スウィープして見つける</a:t>
            </a:r>
            <a:endParaRPr lang="en-US" altLang="ja-JP" sz="3600" smtClean="0">
              <a:solidFill>
                <a:schemeClr val="bg1"/>
              </a:solidFill>
            </a:endParaRPr>
          </a:p>
        </p:txBody>
      </p:sp>
      <p:sp>
        <p:nvSpPr>
          <p:cNvPr id="35843" name="Rectangle 3"/>
          <p:cNvSpPr>
            <a:spLocks noGrp="1" noChangeArrowheads="1"/>
          </p:cNvSpPr>
          <p:nvPr>
            <p:ph type="subTitle" idx="1"/>
          </p:nvPr>
        </p:nvSpPr>
        <p:spPr>
          <a:xfrm>
            <a:off x="466476" y="1125538"/>
            <a:ext cx="8137972" cy="4679950"/>
          </a:xfrm>
        </p:spPr>
        <p:txBody>
          <a:bodyPr/>
          <a:lstStyle/>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一般性を失うことなく、仕事が（納期－作業時間）順に並んでいるとする</a:t>
            </a:r>
          </a:p>
          <a:p>
            <a:pPr algn="l" eaLnBrk="1" hangingPunct="1">
              <a:lnSpc>
                <a:spcPct val="90000"/>
              </a:lnSpc>
              <a:defRPr/>
            </a:pPr>
            <a:r>
              <a:rPr lang="en-US" altLang="ja-JP" sz="2400" b="1" dirty="0" smtClean="0">
                <a:solidFill>
                  <a:srgbClr val="FF0000"/>
                </a:solidFill>
                <a:sym typeface="Wingdings" pitchFamily="2" charset="2"/>
              </a:rPr>
              <a:t> </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仕事 </a:t>
            </a:r>
            <a:r>
              <a:rPr lang="en-US" altLang="ja-JP" sz="2400" b="1" dirty="0" err="1" smtClean="0">
                <a:solidFill>
                  <a:schemeClr val="accent2"/>
                </a:solidFill>
              </a:rPr>
              <a:t>i</a:t>
            </a:r>
            <a:r>
              <a:rPr lang="en-US" altLang="ja-JP" sz="2400" b="1" baseline="-25000" dirty="0" smtClean="0">
                <a:solidFill>
                  <a:schemeClr val="accent2"/>
                </a:solidFill>
              </a:rPr>
              <a:t> </a:t>
            </a:r>
            <a:r>
              <a:rPr lang="en-US" altLang="ja-JP" sz="2400" dirty="0" smtClean="0"/>
              <a:t> </a:t>
            </a:r>
            <a:r>
              <a:rPr lang="ja-JP" altLang="en-US" sz="2400" dirty="0" smtClean="0"/>
              <a:t>に対して </a:t>
            </a:r>
            <a:r>
              <a:rPr lang="en-US" altLang="ja-JP" sz="2400" b="1" dirty="0" smtClean="0">
                <a:solidFill>
                  <a:schemeClr val="accent2"/>
                </a:solidFill>
              </a:rPr>
              <a:t>X </a:t>
            </a:r>
            <a:r>
              <a:rPr lang="ja-JP" altLang="en-US" sz="2400" dirty="0" smtClean="0"/>
              <a:t>を求め、最早開始時刻順に並べる</a:t>
            </a:r>
          </a:p>
          <a:p>
            <a:pPr algn="l" eaLnBrk="1" hangingPunct="1">
              <a:lnSpc>
                <a:spcPct val="90000"/>
              </a:lnSpc>
              <a:defRPr/>
            </a:pPr>
            <a:r>
              <a:rPr lang="ja-JP" altLang="en-US" sz="2400" dirty="0" smtClean="0"/>
              <a:t>　　（それらが、 </a:t>
            </a:r>
            <a:r>
              <a:rPr lang="en-US" altLang="ja-JP" sz="2400" b="1" dirty="0" smtClean="0">
                <a:solidFill>
                  <a:schemeClr val="accent2"/>
                </a:solidFill>
              </a:rPr>
              <a:t>j,…,m</a:t>
            </a:r>
            <a:r>
              <a:rPr lang="en-US" altLang="ja-JP" sz="2400" dirty="0" smtClean="0"/>
              <a:t> </a:t>
            </a:r>
            <a:r>
              <a:rPr lang="ja-JP" altLang="en-US" sz="2400" dirty="0" smtClean="0"/>
              <a:t>であるとする）</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各 </a:t>
            </a:r>
            <a:r>
              <a:rPr lang="en-US" altLang="ja-JP" sz="2400" b="1" dirty="0" smtClean="0">
                <a:solidFill>
                  <a:schemeClr val="accent2"/>
                </a:solidFill>
              </a:rPr>
              <a:t>j</a:t>
            </a:r>
            <a:r>
              <a:rPr lang="en-US" altLang="ja-JP" sz="2400" b="1" baseline="-25000" dirty="0" smtClean="0">
                <a:solidFill>
                  <a:schemeClr val="accent2"/>
                </a:solidFill>
              </a:rPr>
              <a:t> </a:t>
            </a:r>
            <a:r>
              <a:rPr lang="en-US" altLang="ja-JP" sz="2400" dirty="0" smtClean="0"/>
              <a:t> </a:t>
            </a:r>
            <a:r>
              <a:rPr lang="ja-JP" altLang="en-US" sz="2400" dirty="0" smtClean="0"/>
              <a:t>に対して </a:t>
            </a:r>
            <a:r>
              <a:rPr lang="en-US" altLang="ja-JP" sz="2400" b="1" dirty="0" smtClean="0">
                <a:solidFill>
                  <a:schemeClr val="accent2"/>
                </a:solidFill>
              </a:rPr>
              <a:t>z(j) =s({j,…,m}) + </a:t>
            </a:r>
            <a:r>
              <a:rPr lang="ja-JP" altLang="en-US" sz="2400" dirty="0" smtClean="0"/>
              <a:t> </a:t>
            </a:r>
            <a:r>
              <a:rPr lang="en-US" altLang="ja-JP" sz="2400" b="1" dirty="0" smtClean="0">
                <a:solidFill>
                  <a:schemeClr val="accent2"/>
                </a:solidFill>
              </a:rPr>
              <a:t>p({j,…,m}) </a:t>
            </a:r>
            <a:r>
              <a:rPr lang="ja-JP" altLang="en-US" sz="2400" dirty="0" smtClean="0"/>
              <a:t>と定義する</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最早開始時刻順に仕事が並んでいる２分木</a:t>
            </a:r>
            <a:r>
              <a:rPr lang="en-US" altLang="ja-JP" sz="2400" dirty="0" smtClean="0"/>
              <a:t>(</a:t>
            </a:r>
            <a:r>
              <a:rPr lang="ja-JP" altLang="en-US" sz="2400" dirty="0" smtClean="0"/>
              <a:t>特殊なヒープ</a:t>
            </a:r>
            <a:r>
              <a:rPr lang="en-US" altLang="ja-JP" sz="2400" dirty="0" smtClean="0"/>
              <a:t>)</a:t>
            </a:r>
            <a:r>
              <a:rPr lang="ja-JP" altLang="en-US" sz="2400" dirty="0" smtClean="0"/>
              <a:t>を作り、</a:t>
            </a:r>
            <a:r>
              <a:rPr lang="en-US" altLang="ja-JP" sz="2400" b="1" dirty="0" smtClean="0">
                <a:solidFill>
                  <a:schemeClr val="accent2"/>
                </a:solidFill>
              </a:rPr>
              <a:t>z(j) </a:t>
            </a:r>
            <a:r>
              <a:rPr lang="ja-JP" altLang="en-US" sz="2400" dirty="0" smtClean="0"/>
              <a:t>を最大化するものが </a:t>
            </a:r>
            <a:r>
              <a:rPr lang="en-US" altLang="ja-JP" sz="2400" b="1" dirty="0" smtClean="0">
                <a:solidFill>
                  <a:schemeClr val="accent2"/>
                </a:solidFill>
              </a:rPr>
              <a:t>log n </a:t>
            </a:r>
            <a:r>
              <a:rPr lang="ja-JP" altLang="en-US" sz="2400" dirty="0" smtClean="0"/>
              <a:t>時間で見つかるようにする </a:t>
            </a:r>
          </a:p>
          <a:p>
            <a:pPr algn="l" eaLnBrk="1" hangingPunct="1">
              <a:lnSpc>
                <a:spcPct val="90000"/>
              </a:lnSpc>
              <a:defRPr/>
            </a:pPr>
            <a:endParaRPr lang="ja-JP" altLang="en-US" sz="2400" dirty="0" smtClean="0"/>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最大化する </a:t>
            </a:r>
            <a:r>
              <a:rPr lang="en-US" altLang="ja-JP" sz="2400" b="1" dirty="0" smtClean="0">
                <a:solidFill>
                  <a:schemeClr val="accent2"/>
                </a:solidFill>
              </a:rPr>
              <a:t>j </a:t>
            </a:r>
            <a:r>
              <a:rPr lang="ja-JP" altLang="en-US" sz="2400" dirty="0" smtClean="0"/>
              <a:t>が入力テストの条件にひっかからなければ、他のどれも条件を満たさない</a:t>
            </a:r>
          </a:p>
          <a:p>
            <a:pPr algn="l" eaLnBrk="1" hangingPunct="1">
              <a:lnSpc>
                <a:spcPct val="90000"/>
              </a:lnSpc>
              <a:defRPr/>
            </a:pPr>
            <a:endParaRPr lang="ja-JP" altLang="en-US" sz="2400" b="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84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8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２分木の更新</a:t>
            </a:r>
            <a:endParaRPr lang="en-US" altLang="ja-JP" sz="3600" smtClean="0">
              <a:solidFill>
                <a:schemeClr val="bg1"/>
              </a:solidFill>
            </a:endParaRPr>
          </a:p>
        </p:txBody>
      </p:sp>
      <p:sp>
        <p:nvSpPr>
          <p:cNvPr id="36867" name="Rectangle 3"/>
          <p:cNvSpPr>
            <a:spLocks noGrp="1" noChangeArrowheads="1"/>
          </p:cNvSpPr>
          <p:nvPr>
            <p:ph type="subTitle" idx="1"/>
          </p:nvPr>
        </p:nvSpPr>
        <p:spPr>
          <a:xfrm>
            <a:off x="323850" y="1125538"/>
            <a:ext cx="8281988" cy="46799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 </a:t>
            </a:r>
            <a:r>
              <a:rPr lang="ja-JP" altLang="en-US" sz="2400" dirty="0" smtClean="0"/>
              <a:t>仕事 </a:t>
            </a:r>
            <a:r>
              <a:rPr lang="en-US" altLang="ja-JP" sz="2400" b="1" dirty="0" err="1" smtClean="0">
                <a:solidFill>
                  <a:schemeClr val="accent2"/>
                </a:solidFill>
              </a:rPr>
              <a:t>i</a:t>
            </a:r>
            <a:r>
              <a:rPr lang="en-US" altLang="ja-JP" sz="2400" b="1" baseline="-25000" dirty="0" smtClean="0">
                <a:solidFill>
                  <a:schemeClr val="accent2"/>
                </a:solidFill>
              </a:rPr>
              <a:t> </a:t>
            </a:r>
            <a:r>
              <a:rPr lang="en-US" altLang="ja-JP" sz="2400" dirty="0" smtClean="0"/>
              <a:t> </a:t>
            </a:r>
            <a:r>
              <a:rPr lang="ja-JP" altLang="en-US" sz="2400" dirty="0" smtClean="0"/>
              <a:t>に対するテストが終了したら、次は仕事 </a:t>
            </a:r>
            <a:r>
              <a:rPr lang="en-US" altLang="ja-JP" sz="2400" b="1" dirty="0" smtClean="0">
                <a:solidFill>
                  <a:schemeClr val="accent2"/>
                </a:solidFill>
              </a:rPr>
              <a:t>i+1</a:t>
            </a:r>
            <a:r>
              <a:rPr lang="en-US" altLang="ja-JP" sz="2400" dirty="0" smtClean="0"/>
              <a:t> </a:t>
            </a:r>
            <a:r>
              <a:rPr lang="ja-JP" altLang="en-US" sz="2400" dirty="0" smtClean="0"/>
              <a:t>のテストを行う</a:t>
            </a:r>
          </a:p>
          <a:p>
            <a:pPr algn="l" eaLnBrk="1" hangingPunct="1">
              <a:defRPr/>
            </a:pPr>
            <a:r>
              <a:rPr lang="en-US" altLang="ja-JP" sz="2400" b="1" dirty="0" smtClean="0">
                <a:solidFill>
                  <a:srgbClr val="FF0000"/>
                </a:solidFill>
                <a:sym typeface="Wingdings" pitchFamily="2" charset="2"/>
              </a:rPr>
              <a:t> </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仕事 </a:t>
            </a:r>
            <a:r>
              <a:rPr lang="en-US" altLang="ja-JP" sz="2400" b="1" dirty="0" smtClean="0">
                <a:solidFill>
                  <a:schemeClr val="accent2"/>
                </a:solidFill>
              </a:rPr>
              <a:t>i+1</a:t>
            </a:r>
            <a:r>
              <a:rPr lang="en-US" altLang="ja-JP" sz="2400" b="1" baseline="-25000" dirty="0" smtClean="0">
                <a:solidFill>
                  <a:schemeClr val="accent2"/>
                </a:solidFill>
              </a:rPr>
              <a:t> </a:t>
            </a:r>
            <a:r>
              <a:rPr lang="en-US" altLang="ja-JP" sz="2400" dirty="0" smtClean="0"/>
              <a:t> </a:t>
            </a:r>
            <a:r>
              <a:rPr lang="ja-JP" altLang="en-US" sz="2400" dirty="0" smtClean="0"/>
              <a:t>に対する </a:t>
            </a:r>
            <a:r>
              <a:rPr lang="en-US" altLang="ja-JP" sz="2400" b="1" dirty="0" smtClean="0">
                <a:solidFill>
                  <a:schemeClr val="accent2"/>
                </a:solidFill>
              </a:rPr>
              <a:t>X </a:t>
            </a:r>
            <a:r>
              <a:rPr lang="ja-JP" altLang="en-US" sz="2400" dirty="0" smtClean="0"/>
              <a:t>は、仕事 </a:t>
            </a:r>
            <a:r>
              <a:rPr lang="en-US" altLang="ja-JP" sz="2400" b="1" dirty="0" err="1" smtClean="0">
                <a:solidFill>
                  <a:schemeClr val="accent2"/>
                </a:solidFill>
              </a:rPr>
              <a:t>i</a:t>
            </a:r>
            <a:r>
              <a:rPr lang="en-US" altLang="ja-JP" sz="2400" b="1" dirty="0" smtClean="0">
                <a:solidFill>
                  <a:schemeClr val="accent2"/>
                </a:solidFill>
              </a:rPr>
              <a:t> </a:t>
            </a:r>
            <a:r>
              <a:rPr lang="ja-JP" altLang="en-US" sz="2400" dirty="0" smtClean="0"/>
              <a:t>に対する </a:t>
            </a:r>
            <a:r>
              <a:rPr lang="en-US" altLang="ja-JP" sz="2400" b="1" dirty="0" smtClean="0">
                <a:solidFill>
                  <a:schemeClr val="accent2"/>
                </a:solidFill>
              </a:rPr>
              <a:t>X </a:t>
            </a:r>
            <a:r>
              <a:rPr lang="ja-JP" altLang="en-US" sz="2400" dirty="0" smtClean="0"/>
              <a:t>に、（納期－作業時間）の早い順に仕事を追加すれば求まる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２分木も更新する。基本的に仕事 </a:t>
            </a:r>
            <a:r>
              <a:rPr lang="en-US" altLang="ja-JP" sz="2400" b="1" dirty="0" smtClean="0">
                <a:solidFill>
                  <a:schemeClr val="accent2"/>
                </a:solidFill>
              </a:rPr>
              <a:t>j</a:t>
            </a:r>
            <a:r>
              <a:rPr lang="ja-JP" altLang="en-US" sz="2400" dirty="0" smtClean="0"/>
              <a:t> を挿入して</a:t>
            </a:r>
            <a:r>
              <a:rPr lang="en-US" altLang="ja-JP" sz="2400" b="1" dirty="0" smtClean="0">
                <a:solidFill>
                  <a:schemeClr val="accent2"/>
                </a:solidFill>
              </a:rPr>
              <a:t>s({j,…,m}) </a:t>
            </a:r>
            <a:r>
              <a:rPr lang="ja-JP" altLang="en-US" sz="2400" b="1" dirty="0" smtClean="0">
                <a:solidFill>
                  <a:schemeClr val="accent2"/>
                </a:solidFill>
              </a:rPr>
              <a:t>＋</a:t>
            </a:r>
            <a:r>
              <a:rPr lang="ja-JP" altLang="en-US" sz="2400" dirty="0" smtClean="0"/>
              <a:t> </a:t>
            </a:r>
            <a:r>
              <a:rPr lang="en-US" altLang="ja-JP" sz="2400" b="1" dirty="0" smtClean="0">
                <a:solidFill>
                  <a:schemeClr val="accent2"/>
                </a:solidFill>
              </a:rPr>
              <a:t>p({j,…,m})</a:t>
            </a:r>
            <a:r>
              <a:rPr lang="ja-JP" altLang="en-US" sz="2400" dirty="0" smtClean="0"/>
              <a:t>を更新すればよい</a:t>
            </a:r>
          </a:p>
          <a:p>
            <a:pPr algn="l" eaLnBrk="1" hangingPunct="1">
              <a:defRPr/>
            </a:pPr>
            <a:r>
              <a:rPr lang="ja-JP" altLang="en-US" sz="2400" b="1" dirty="0" smtClean="0">
                <a:solidFill>
                  <a:srgbClr val="FF0000"/>
                </a:solidFill>
              </a:rPr>
              <a:t> </a:t>
            </a:r>
            <a:r>
              <a:rPr lang="ja-JP" altLang="en-US" sz="2400" dirty="0" smtClean="0"/>
              <a:t>（ </a:t>
            </a:r>
            <a:r>
              <a:rPr lang="en-US" altLang="ja-JP" sz="2400" b="1" dirty="0" smtClean="0">
                <a:solidFill>
                  <a:schemeClr val="accent2"/>
                </a:solidFill>
              </a:rPr>
              <a:t>s({j,…,m})</a:t>
            </a:r>
            <a:r>
              <a:rPr lang="ja-JP" altLang="en-US" sz="2400" dirty="0" smtClean="0"/>
              <a:t> は </a:t>
            </a:r>
            <a:r>
              <a:rPr lang="en-US" altLang="ja-JP" sz="2400" b="1" dirty="0" smtClean="0">
                <a:solidFill>
                  <a:schemeClr val="accent2"/>
                </a:solidFill>
              </a:rPr>
              <a:t>j</a:t>
            </a:r>
            <a:r>
              <a:rPr lang="ja-JP" altLang="en-US" sz="2400" dirty="0" smtClean="0"/>
              <a:t> </a:t>
            </a:r>
            <a:r>
              <a:rPr lang="en-US" altLang="ja-JP" sz="2400" dirty="0" smtClean="0"/>
              <a:t> </a:t>
            </a:r>
            <a:r>
              <a:rPr lang="ja-JP" altLang="en-US" sz="2400" dirty="0" smtClean="0"/>
              <a:t>に対して階段状の関数。</a:t>
            </a:r>
            <a:r>
              <a:rPr lang="en-US" altLang="ja-JP" sz="2400" dirty="0" smtClean="0"/>
              <a:t>1</a:t>
            </a:r>
            <a:r>
              <a:rPr lang="ja-JP" altLang="en-US" sz="2400" dirty="0" smtClean="0"/>
              <a:t>箇所更新されると、階段の段数が１つ減るので、トータルで</a:t>
            </a:r>
            <a:r>
              <a:rPr lang="ja-JP" altLang="en-US" sz="2400" b="1" dirty="0" smtClean="0">
                <a:solidFill>
                  <a:schemeClr val="accent2"/>
                </a:solidFill>
              </a:rPr>
              <a:t> </a:t>
            </a:r>
            <a:r>
              <a:rPr lang="en-US" altLang="ja-JP" sz="2400" b="1" dirty="0" smtClean="0">
                <a:solidFill>
                  <a:schemeClr val="accent2"/>
                </a:solidFill>
              </a:rPr>
              <a:t>n</a:t>
            </a:r>
            <a:r>
              <a:rPr lang="en-US" altLang="ja-JP" sz="2400" dirty="0" smtClean="0"/>
              <a:t> </a:t>
            </a:r>
            <a:r>
              <a:rPr lang="ja-JP" altLang="en-US" sz="2400" dirty="0" smtClean="0"/>
              <a:t>回しか更新されない。</a:t>
            </a:r>
          </a:p>
          <a:p>
            <a:pPr algn="l" eaLnBrk="1" hangingPunct="1">
              <a:defRPr/>
            </a:pPr>
            <a:r>
              <a:rPr lang="en-US" altLang="ja-JP" sz="2400" b="1" dirty="0" smtClean="0">
                <a:solidFill>
                  <a:schemeClr val="accent2"/>
                </a:solidFill>
              </a:rPr>
              <a:t>p({j,…,m}) </a:t>
            </a:r>
            <a:r>
              <a:rPr lang="ja-JP" altLang="en-US" sz="2400" dirty="0" smtClean="0"/>
              <a:t>は、ある範囲の </a:t>
            </a:r>
            <a:r>
              <a:rPr lang="en-US" altLang="ja-JP" sz="2400" b="1" dirty="0" smtClean="0">
                <a:solidFill>
                  <a:schemeClr val="accent2"/>
                </a:solidFill>
              </a:rPr>
              <a:t>j </a:t>
            </a:r>
            <a:r>
              <a:rPr lang="ja-JP" altLang="en-US" sz="2400" dirty="0" smtClean="0"/>
              <a:t>に対して一定値を足しこむ作業）</a:t>
            </a:r>
          </a:p>
        </p:txBody>
      </p:sp>
      <p:sp>
        <p:nvSpPr>
          <p:cNvPr id="36868" name="Text Box 4"/>
          <p:cNvSpPr txBox="1">
            <a:spLocks noChangeArrowheads="1"/>
          </p:cNvSpPr>
          <p:nvPr/>
        </p:nvSpPr>
        <p:spPr bwMode="auto">
          <a:xfrm>
            <a:off x="539750" y="5976938"/>
            <a:ext cx="7920038" cy="476250"/>
          </a:xfrm>
          <a:prstGeom prst="rect">
            <a:avLst/>
          </a:prstGeom>
          <a:solidFill>
            <a:schemeClr val="bg1"/>
          </a:solidFill>
          <a:ln w="19050">
            <a:solidFill>
              <a:schemeClr val="accent2"/>
            </a:solidFill>
            <a:miter lim="800000"/>
            <a:headEnd/>
            <a:tailEnd/>
          </a:ln>
          <a:effectLst>
            <a:outerShdw dist="35921" dir="2700000" algn="ctr" rotWithShape="0">
              <a:schemeClr val="bg2">
                <a:alpha val="50000"/>
              </a:schemeClr>
            </a:outerShdw>
          </a:effectLst>
        </p:spPr>
        <p:txBody>
          <a:bodyPr>
            <a:spAutoFit/>
          </a:bodyPr>
          <a:lstStyle/>
          <a:p>
            <a:pPr algn="ctr">
              <a:defRPr/>
            </a:pPr>
            <a:r>
              <a:rPr lang="en-US" altLang="ja-JP" b="1">
                <a:solidFill>
                  <a:schemeClr val="accent2"/>
                </a:solidFill>
                <a:ea typeface="ＭＳ Ｐゴシック" pitchFamily="50" charset="-128"/>
              </a:rPr>
              <a:t>O(n log n)</a:t>
            </a:r>
            <a:r>
              <a:rPr lang="en-US" altLang="ja-JP" b="1">
                <a:ea typeface="ＭＳ Ｐゴシック" pitchFamily="50" charset="-128"/>
              </a:rPr>
              <a:t> </a:t>
            </a:r>
            <a:r>
              <a:rPr lang="ja-JP" altLang="en-US" b="1">
                <a:ea typeface="ＭＳ Ｐゴシック" pitchFamily="50" charset="-128"/>
              </a:rPr>
              <a:t>時間で全てのテストができる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86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686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8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仕事を途中で中断できる場合</a:t>
            </a:r>
            <a:endParaRPr lang="en-US" altLang="ja-JP" sz="3600" smtClean="0">
              <a:solidFill>
                <a:schemeClr val="bg1"/>
              </a:solidFill>
            </a:endParaRPr>
          </a:p>
        </p:txBody>
      </p:sp>
      <p:sp>
        <p:nvSpPr>
          <p:cNvPr id="37891" name="Rectangle 3"/>
          <p:cNvSpPr>
            <a:spLocks noGrp="1" noChangeArrowheads="1"/>
          </p:cNvSpPr>
          <p:nvPr>
            <p:ph type="subTitle" idx="1"/>
          </p:nvPr>
        </p:nvSpPr>
        <p:spPr>
          <a:xfrm>
            <a:off x="323850" y="1125538"/>
            <a:ext cx="8208963" cy="4608512"/>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en-US" altLang="ja-JP" sz="2400" b="1" dirty="0" smtClean="0">
                <a:solidFill>
                  <a:schemeClr val="accent2"/>
                </a:solidFill>
              </a:rPr>
              <a:t>X</a:t>
            </a:r>
            <a:r>
              <a:rPr lang="en-US" altLang="ja-JP" sz="2400" dirty="0" smtClean="0"/>
              <a:t> </a:t>
            </a:r>
            <a:r>
              <a:rPr lang="ja-JP" altLang="en-US" sz="2400" dirty="0" smtClean="0"/>
              <a:t>の仕事が途中で中断できるなら、今できる仕事のうち、納期が最も早いものを行うのがベスト。他の仕事の最早開始時刻が来て、そちらのほうが納期が早ければ、仕事を中断してそちらを行えばよい</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仕事に重みがあり、重み和を最小化する場合は、重みが重いものからぺたぺたと納期ぎりぎりのところに仕事を貼り付ければよい</a:t>
            </a:r>
          </a:p>
          <a:p>
            <a:pPr algn="l" eaLnBrk="1" hangingPunct="1">
              <a:defRPr/>
            </a:pPr>
            <a:r>
              <a:rPr lang="en-US" altLang="ja-JP" sz="2400" b="1" dirty="0" smtClean="0">
                <a:solidFill>
                  <a:srgbClr val="FF0000"/>
                </a:solidFill>
                <a:sym typeface="Wingdings" pitchFamily="2" charset="2"/>
              </a:rPr>
              <a:t> </a:t>
            </a:r>
          </a:p>
        </p:txBody>
      </p:sp>
      <p:sp>
        <p:nvSpPr>
          <p:cNvPr id="37892" name="Text Box 4"/>
          <p:cNvSpPr txBox="1">
            <a:spLocks noChangeArrowheads="1"/>
          </p:cNvSpPr>
          <p:nvPr/>
        </p:nvSpPr>
        <p:spPr bwMode="auto">
          <a:xfrm>
            <a:off x="539750" y="5976938"/>
            <a:ext cx="7920038" cy="476250"/>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spAutoFit/>
          </a:bodyPr>
          <a:lstStyle/>
          <a:p>
            <a:pPr algn="ctr">
              <a:defRPr/>
            </a:pPr>
            <a:r>
              <a:rPr lang="ja-JP" altLang="en-US" b="1">
                <a:ea typeface="ＭＳ Ｐゴシック" pitchFamily="50" charset="-128"/>
              </a:rPr>
              <a:t>結局、中断を許したほうが簡単になる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機械が </a:t>
            </a:r>
            <a:r>
              <a:rPr lang="en-US" altLang="ja-JP" sz="3600" smtClean="0">
                <a:solidFill>
                  <a:schemeClr val="bg1"/>
                </a:solidFill>
              </a:rPr>
              <a:t>k </a:t>
            </a:r>
            <a:r>
              <a:rPr lang="ja-JP" altLang="en-US" sz="3600" smtClean="0">
                <a:solidFill>
                  <a:schemeClr val="bg1"/>
                </a:solidFill>
              </a:rPr>
              <a:t>個ある場合</a:t>
            </a:r>
            <a:endParaRPr lang="en-US" altLang="ja-JP" sz="3600" smtClean="0">
              <a:solidFill>
                <a:schemeClr val="bg1"/>
              </a:solidFill>
            </a:endParaRPr>
          </a:p>
        </p:txBody>
      </p:sp>
      <p:sp>
        <p:nvSpPr>
          <p:cNvPr id="39939" name="Rectangle 3"/>
          <p:cNvSpPr>
            <a:spLocks noGrp="1" noChangeArrowheads="1"/>
          </p:cNvSpPr>
          <p:nvPr>
            <p:ph type="subTitle" idx="1"/>
          </p:nvPr>
        </p:nvSpPr>
        <p:spPr>
          <a:xfrm>
            <a:off x="323850" y="1125538"/>
            <a:ext cx="8208963" cy="3598862"/>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動的計画法で解けた問題も、各仕事が </a:t>
            </a:r>
            <a:r>
              <a:rPr lang="en-US" altLang="ja-JP" sz="2400" b="1" dirty="0" smtClean="0">
                <a:solidFill>
                  <a:schemeClr val="accent2"/>
                </a:solidFill>
              </a:rPr>
              <a:t>k </a:t>
            </a:r>
            <a:r>
              <a:rPr lang="ja-JP" altLang="en-US" sz="2400" dirty="0" smtClean="0"/>
              <a:t>個の選択肢を持つようになるため、時間が </a:t>
            </a:r>
            <a:r>
              <a:rPr lang="en-US" altLang="ja-JP" sz="2400" b="1" dirty="0" smtClean="0">
                <a:solidFill>
                  <a:schemeClr val="accent2"/>
                </a:solidFill>
              </a:rPr>
              <a:t>k</a:t>
            </a:r>
            <a:r>
              <a:rPr lang="en-US" altLang="ja-JP" sz="2400" dirty="0" smtClean="0"/>
              <a:t> </a:t>
            </a:r>
            <a:r>
              <a:rPr lang="ja-JP" altLang="en-US" sz="2400" dirty="0" smtClean="0"/>
              <a:t>乗になる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中断を許す場合、他の機械で仕事を再開できるようにすると、機械が</a:t>
            </a:r>
            <a:r>
              <a:rPr lang="en-US" altLang="ja-JP" sz="2400" dirty="0" smtClean="0"/>
              <a:t>1</a:t>
            </a:r>
            <a:r>
              <a:rPr lang="ja-JP" altLang="en-US" sz="2400" dirty="0" err="1" smtClean="0"/>
              <a:t>つの</a:t>
            </a:r>
            <a:r>
              <a:rPr lang="ja-JP" altLang="en-US" sz="2400" dirty="0" smtClean="0"/>
              <a:t>問題と等価になる。他の機械には移れないようにすると、やはり選択肢の問題が出てきて、単純にぺたぺた張ればよい、ということはなくなる</a:t>
            </a:r>
          </a:p>
          <a:p>
            <a:pPr algn="l" eaLnBrk="1" hangingPunct="1">
              <a:defRPr/>
            </a:pPr>
            <a:endParaRPr lang="ja-JP" altLang="en-US" sz="2400" b="1" dirty="0" smtClean="0">
              <a:solidFill>
                <a:srgbClr val="FF0000"/>
              </a:solidFill>
            </a:endParaRPr>
          </a:p>
        </p:txBody>
      </p:sp>
      <p:sp>
        <p:nvSpPr>
          <p:cNvPr id="39940" name="Text Box 4"/>
          <p:cNvSpPr txBox="1">
            <a:spLocks noChangeArrowheads="1"/>
          </p:cNvSpPr>
          <p:nvPr/>
        </p:nvSpPr>
        <p:spPr bwMode="auto">
          <a:xfrm>
            <a:off x="468313" y="5229225"/>
            <a:ext cx="7920037" cy="476250"/>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spAutoFit/>
          </a:bodyPr>
          <a:lstStyle/>
          <a:p>
            <a:pPr algn="ctr">
              <a:defRPr/>
            </a:pPr>
            <a:r>
              <a:rPr lang="ja-JP" altLang="en-US" b="1">
                <a:ea typeface="ＭＳ Ｐゴシック" pitchFamily="50" charset="-128"/>
              </a:rPr>
              <a:t>機械の個数が増しただけで、問題はとたんに難しくなる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dirty="0" smtClean="0">
                <a:solidFill>
                  <a:schemeClr val="bg1"/>
                </a:solidFill>
              </a:rPr>
              <a:t>資源制約・先行制約</a:t>
            </a:r>
          </a:p>
        </p:txBody>
      </p:sp>
      <p:sp>
        <p:nvSpPr>
          <p:cNvPr id="40963" name="Rectangle 3"/>
          <p:cNvSpPr>
            <a:spLocks noGrp="1" noChangeArrowheads="1"/>
          </p:cNvSpPr>
          <p:nvPr>
            <p:ph type="subTitle" idx="1"/>
          </p:nvPr>
        </p:nvSpPr>
        <p:spPr>
          <a:xfrm>
            <a:off x="323850" y="1125538"/>
            <a:ext cx="8208963" cy="3598862"/>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複数の、異なる機械があり、ある種の仕事は２つの機械で順番に作業されなければならないという状況を考える（組み立て </a:t>
            </a:r>
            <a:r>
              <a:rPr lang="en-US" altLang="ja-JP" sz="2400" dirty="0" smtClean="0">
                <a:sym typeface="Wingdings" pitchFamily="2" charset="2"/>
              </a:rPr>
              <a:t></a:t>
            </a:r>
            <a:r>
              <a:rPr lang="ja-JP" altLang="en-US" sz="2400" dirty="0" smtClean="0"/>
              <a:t> 塗装、など）</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この場合、「組み立て」と「塗装」という２つの仕事が必要で、それぞれが、順番に作業されなければいけない。つまり</a:t>
            </a:r>
          </a:p>
          <a:p>
            <a:pPr algn="l" eaLnBrk="1" hangingPunct="1">
              <a:defRPr/>
            </a:pPr>
            <a:endParaRPr lang="ja-JP" altLang="en-US" sz="2400" dirty="0" smtClean="0"/>
          </a:p>
          <a:p>
            <a:pPr algn="l" eaLnBrk="1" hangingPunct="1">
              <a:defRPr/>
            </a:pPr>
            <a:r>
              <a:rPr lang="ja-JP" altLang="en-US" sz="2400" dirty="0" smtClean="0"/>
              <a:t>仕事 </a:t>
            </a:r>
            <a:r>
              <a:rPr lang="en-US" altLang="ja-JP" sz="2400" dirty="0" smtClean="0"/>
              <a:t>A </a:t>
            </a:r>
            <a:r>
              <a:rPr lang="ja-JP" altLang="en-US" sz="2400" dirty="0" smtClean="0"/>
              <a:t>を機械</a:t>
            </a:r>
            <a:r>
              <a:rPr lang="en-US" altLang="ja-JP" sz="2400" dirty="0" smtClean="0"/>
              <a:t>1 </a:t>
            </a:r>
            <a:r>
              <a:rPr lang="ja-JP" altLang="en-US" sz="2400" dirty="0" smtClean="0"/>
              <a:t>で行ってから、仕事</a:t>
            </a:r>
            <a:r>
              <a:rPr lang="en-US" altLang="ja-JP" sz="2400" dirty="0" smtClean="0"/>
              <a:t>B</a:t>
            </a:r>
            <a:r>
              <a:rPr lang="ja-JP" altLang="en-US" sz="2400" dirty="0" smtClean="0"/>
              <a:t>を機械</a:t>
            </a:r>
            <a:r>
              <a:rPr lang="en-US" altLang="ja-JP" sz="2400" dirty="0" smtClean="0"/>
              <a:t>2</a:t>
            </a:r>
            <a:r>
              <a:rPr lang="ja-JP" altLang="en-US" sz="2400" dirty="0" err="1" smtClean="0"/>
              <a:t>で</a:t>
            </a:r>
            <a:r>
              <a:rPr lang="ja-JP" altLang="en-US" sz="2400" dirty="0" smtClean="0"/>
              <a:t>すること</a:t>
            </a:r>
          </a:p>
          <a:p>
            <a:pPr algn="l" eaLnBrk="1" hangingPunct="1">
              <a:defRPr/>
            </a:pPr>
            <a:endParaRPr lang="ja-JP" altLang="en-US" sz="2400" dirty="0" smtClean="0"/>
          </a:p>
          <a:p>
            <a:pPr algn="l" eaLnBrk="1" hangingPunct="1">
              <a:defRPr/>
            </a:pPr>
            <a:r>
              <a:rPr lang="ja-JP" altLang="en-US" sz="2400" dirty="0" smtClean="0"/>
              <a:t>といった制約が出てくる</a:t>
            </a:r>
          </a:p>
          <a:p>
            <a:pPr algn="l" eaLnBrk="1" hangingPunct="1">
              <a:defRPr/>
            </a:pPr>
            <a:endParaRPr lang="ja-JP" altLang="en-US" sz="2400" dirty="0" smtClean="0"/>
          </a:p>
          <a:p>
            <a:pPr algn="l" eaLnBrk="1" hangingPunct="1">
              <a:defRPr/>
            </a:pPr>
            <a:endParaRPr lang="ja-JP" altLang="en-US" sz="2400" dirty="0" smtClean="0"/>
          </a:p>
          <a:p>
            <a:pPr algn="l" eaLnBrk="1" hangingPunct="1">
              <a:defRPr/>
            </a:pPr>
            <a:endParaRPr lang="ja-JP" altLang="en-US" sz="2400" b="1" dirty="0" smtClean="0">
              <a:solidFill>
                <a:srgbClr val="FF0000"/>
              </a:solidFill>
            </a:endParaRPr>
          </a:p>
        </p:txBody>
      </p:sp>
      <p:sp>
        <p:nvSpPr>
          <p:cNvPr id="40965" name="AutoShape 5"/>
          <p:cNvSpPr>
            <a:spLocks noChangeArrowheads="1"/>
          </p:cNvSpPr>
          <p:nvPr/>
        </p:nvSpPr>
        <p:spPr bwMode="auto">
          <a:xfrm>
            <a:off x="1547813" y="5661025"/>
            <a:ext cx="1655762" cy="576263"/>
          </a:xfrm>
          <a:prstGeom prst="wedgeRectCallout">
            <a:avLst>
              <a:gd name="adj1" fmla="val -47796"/>
              <a:gd name="adj2" fmla="val -266528"/>
            </a:avLst>
          </a:prstGeom>
          <a:solidFill>
            <a:schemeClr val="bg1"/>
          </a:solidFill>
          <a:ln w="19050">
            <a:solidFill>
              <a:srgbClr val="008000"/>
            </a:solidFill>
            <a:miter lim="800000"/>
            <a:headEnd/>
            <a:tailEnd/>
          </a:ln>
          <a:effectLst>
            <a:outerShdw dist="35921" dir="2700000" algn="ctr" rotWithShape="0">
              <a:schemeClr val="bg2">
                <a:alpha val="50000"/>
              </a:schemeClr>
            </a:outerShdw>
          </a:effectLst>
        </p:spPr>
        <p:txBody>
          <a:bodyPr/>
          <a:lstStyle/>
          <a:p>
            <a:pPr algn="ctr">
              <a:defRPr/>
            </a:pPr>
            <a:r>
              <a:rPr lang="ja-JP" altLang="en-US" b="1">
                <a:ea typeface="ＭＳ Ｐゴシック" pitchFamily="50" charset="-128"/>
              </a:rPr>
              <a:t>資源制約</a:t>
            </a:r>
          </a:p>
        </p:txBody>
      </p:sp>
      <p:sp>
        <p:nvSpPr>
          <p:cNvPr id="40966" name="AutoShape 6"/>
          <p:cNvSpPr>
            <a:spLocks noChangeArrowheads="1"/>
          </p:cNvSpPr>
          <p:nvPr/>
        </p:nvSpPr>
        <p:spPr bwMode="auto">
          <a:xfrm>
            <a:off x="4067175" y="5661025"/>
            <a:ext cx="1655763" cy="576263"/>
          </a:xfrm>
          <a:prstGeom prst="wedgeRectCallout">
            <a:avLst>
              <a:gd name="adj1" fmla="val -93241"/>
              <a:gd name="adj2" fmla="val -257440"/>
            </a:avLst>
          </a:prstGeom>
          <a:solidFill>
            <a:schemeClr val="bg1"/>
          </a:solidFill>
          <a:ln w="19050">
            <a:solidFill>
              <a:srgbClr val="008000"/>
            </a:solidFill>
            <a:miter lim="800000"/>
            <a:headEnd/>
            <a:tailEnd/>
          </a:ln>
          <a:effectLst>
            <a:outerShdw dist="35921" dir="2700000" algn="ctr" rotWithShape="0">
              <a:schemeClr val="bg2">
                <a:alpha val="50000"/>
              </a:schemeClr>
            </a:outerShdw>
          </a:effectLst>
        </p:spPr>
        <p:txBody>
          <a:bodyPr/>
          <a:lstStyle/>
          <a:p>
            <a:pPr algn="ctr">
              <a:defRPr/>
            </a:pPr>
            <a:r>
              <a:rPr lang="ja-JP" altLang="en-US" b="1">
                <a:ea typeface="ＭＳ Ｐゴシック" pitchFamily="50" charset="-128"/>
              </a:rPr>
              <a:t>先行制約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6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96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096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animBg="1"/>
      <p:bldP spid="4096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困難さ</a:t>
            </a:r>
          </a:p>
        </p:txBody>
      </p:sp>
      <p:sp>
        <p:nvSpPr>
          <p:cNvPr id="46083" name="Rectangle 3"/>
          <p:cNvSpPr>
            <a:spLocks noGrp="1" noChangeArrowheads="1"/>
          </p:cNvSpPr>
          <p:nvPr>
            <p:ph type="subTitle" idx="1"/>
          </p:nvPr>
        </p:nvSpPr>
        <p:spPr>
          <a:xfrm>
            <a:off x="250825" y="1125538"/>
            <a:ext cx="8497888" cy="4824412"/>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１つのプロジェクトがいくつかの仕事で構成され、それらが異なる機械で順番に処理される必要があるとする</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さらに、その順番はプロジェクトごとに異なるとする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このような制約を与えたスケジューリング問題を「ジョブショップスケジューリング」とよぶ</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プロジェクトの仕事がからまるように配置することでコストを減らせるため、複雑な配置を行わなければならず、最適化が難しい</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en-US" altLang="ja-JP" sz="2400" dirty="0" smtClean="0"/>
              <a:t>20</a:t>
            </a:r>
            <a:r>
              <a:rPr lang="ja-JP" altLang="en-US" sz="2400" dirty="0" smtClean="0"/>
              <a:t>プロジェクト、</a:t>
            </a:r>
            <a:r>
              <a:rPr lang="en-US" altLang="ja-JP" sz="2400" dirty="0" smtClean="0"/>
              <a:t>20</a:t>
            </a:r>
            <a:r>
              <a:rPr lang="ja-JP" altLang="en-US" sz="2400" dirty="0" smtClean="0"/>
              <a:t>機械程度で解けなくなるそうだ</a:t>
            </a:r>
          </a:p>
          <a:p>
            <a:pPr algn="l" eaLnBrk="1" hangingPunct="1">
              <a:defRPr/>
            </a:pPr>
            <a:endParaRPr lang="ja-JP" altLang="en-US" sz="2400" dirty="0" smtClean="0"/>
          </a:p>
          <a:p>
            <a:pPr algn="l" eaLnBrk="1" hangingPunct="1">
              <a:defRPr/>
            </a:pPr>
            <a:endParaRPr lang="ja-JP" altLang="en-US" sz="2400" b="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608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0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決定変数の単純化</a:t>
            </a:r>
            <a:endParaRPr lang="en-US" altLang="ja-JP" sz="3600" smtClean="0">
              <a:solidFill>
                <a:schemeClr val="bg1"/>
              </a:solidFill>
            </a:endParaRPr>
          </a:p>
        </p:txBody>
      </p:sp>
      <p:sp>
        <p:nvSpPr>
          <p:cNvPr id="41987" name="Rectangle 3"/>
          <p:cNvSpPr>
            <a:spLocks noGrp="1" noChangeArrowheads="1"/>
          </p:cNvSpPr>
          <p:nvPr>
            <p:ph type="subTitle" idx="1"/>
          </p:nvPr>
        </p:nvSpPr>
        <p:spPr>
          <a:xfrm>
            <a:off x="323850" y="1125538"/>
            <a:ext cx="8208963" cy="3598862"/>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スケジューリング問題の解は、各仕事の開始時間と、機械の割り当てからなる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開始時間は連続変数なので、組合せよりも多様性があり、局所探索などが重たくなる</a:t>
            </a:r>
          </a:p>
          <a:p>
            <a:pPr algn="l" eaLnBrk="1" hangingPunct="1">
              <a:defRPr/>
            </a:pPr>
            <a:endParaRPr lang="ja-JP" altLang="en-US" sz="2400" dirty="0" smtClean="0"/>
          </a:p>
          <a:p>
            <a:pPr algn="l" eaLnBrk="1" hangingPunct="1">
              <a:defRPr/>
            </a:pPr>
            <a:r>
              <a:rPr lang="en-US" altLang="ja-JP" sz="2400" b="1" dirty="0" smtClean="0">
                <a:solidFill>
                  <a:srgbClr val="FF0000"/>
                </a:solidFill>
                <a:sym typeface="Wingdings" pitchFamily="2" charset="2"/>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b="1" dirty="0" smtClean="0">
                <a:solidFill>
                  <a:srgbClr val="FF0000"/>
                </a:solidFill>
                <a:sym typeface="Wingdings" pitchFamily="2" charset="2"/>
              </a:rPr>
              <a:t> </a:t>
            </a:r>
            <a:r>
              <a:rPr lang="ja-JP" altLang="en-US" sz="2400" dirty="0" smtClean="0"/>
              <a:t>なんとかしたい</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各機械への割り当てと、その機械で行う仕事の順序だけを決めるようにする</a:t>
            </a:r>
          </a:p>
          <a:p>
            <a:pPr algn="l" eaLnBrk="1" hangingPunct="1">
              <a:defRPr/>
            </a:pPr>
            <a:endParaRPr lang="ja-JP" altLang="en-US" sz="2400" dirty="0" smtClean="0"/>
          </a:p>
        </p:txBody>
      </p:sp>
      <p:sp>
        <p:nvSpPr>
          <p:cNvPr id="41988" name="Text Box 4"/>
          <p:cNvSpPr txBox="1">
            <a:spLocks noChangeArrowheads="1"/>
          </p:cNvSpPr>
          <p:nvPr/>
        </p:nvSpPr>
        <p:spPr bwMode="auto">
          <a:xfrm>
            <a:off x="468313" y="5516563"/>
            <a:ext cx="7920037" cy="841375"/>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spAutoFit/>
          </a:bodyPr>
          <a:lstStyle/>
          <a:p>
            <a:pPr algn="ctr">
              <a:defRPr/>
            </a:pPr>
            <a:r>
              <a:rPr lang="ja-JP" altLang="en-US" b="1">
                <a:ea typeface="ＭＳ Ｐゴシック" pitchFamily="50" charset="-128"/>
              </a:rPr>
              <a:t>あとは、機械の順番＆先行制約の早い順に、各仕事をできるだけ早い時間にスケジュールすればよい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98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9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期日に遅れずに仕事をしたい</a:t>
            </a:r>
          </a:p>
        </p:txBody>
      </p:sp>
      <p:sp>
        <p:nvSpPr>
          <p:cNvPr id="24579" name="Rectangle 3"/>
          <p:cNvSpPr>
            <a:spLocks noGrp="1" noChangeArrowheads="1"/>
          </p:cNvSpPr>
          <p:nvPr>
            <p:ph type="subTitle" idx="1"/>
          </p:nvPr>
        </p:nvSpPr>
        <p:spPr>
          <a:xfrm>
            <a:off x="395288" y="1196975"/>
            <a:ext cx="8140700" cy="3311525"/>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仕事</a:t>
            </a:r>
            <a:r>
              <a:rPr lang="ja-JP" altLang="en-US" sz="2400" dirty="0" smtClean="0"/>
              <a:t>をする上で、期日を守ることは基本中の基本</a:t>
            </a:r>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しかし仕事をたくさん請け過ぎると、期日に間に合わなくなる</a:t>
            </a:r>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いかに期日に間に合うように、仕事をするか、あるいは期日が守れる範囲で以下に多くの仕事を請けるか、という問題は、</a:t>
            </a:r>
            <a:r>
              <a:rPr lang="ja-JP" altLang="en-US" sz="2400" b="1" dirty="0" smtClean="0">
                <a:solidFill>
                  <a:srgbClr val="006600"/>
                </a:solidFill>
              </a:rPr>
              <a:t>スケジューリング</a:t>
            </a:r>
            <a:r>
              <a:rPr lang="ja-JP" altLang="en-US" sz="2400" dirty="0" smtClean="0"/>
              <a:t>と呼ばれる最適化の問題となる</a:t>
            </a:r>
          </a:p>
        </p:txBody>
      </p:sp>
      <p:sp>
        <p:nvSpPr>
          <p:cNvPr id="24580" name="Text Box 4"/>
          <p:cNvSpPr txBox="1">
            <a:spLocks noChangeArrowheads="1"/>
          </p:cNvSpPr>
          <p:nvPr/>
        </p:nvSpPr>
        <p:spPr bwMode="auto">
          <a:xfrm>
            <a:off x="1311275" y="4940300"/>
            <a:ext cx="5965825" cy="476250"/>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wrap="none">
            <a:spAutoFit/>
          </a:bodyPr>
          <a:lstStyle/>
          <a:p>
            <a:pPr>
              <a:defRPr/>
            </a:pPr>
            <a:r>
              <a:rPr lang="ja-JP" altLang="en-US" b="1">
                <a:ea typeface="ＭＳ Ｐゴシック" pitchFamily="50" charset="-128"/>
              </a:rPr>
              <a:t>製造業での工程管理などでよく扱われる問題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近傍探索</a:t>
            </a:r>
            <a:endParaRPr lang="en-US" altLang="ja-JP" sz="3600" smtClean="0">
              <a:solidFill>
                <a:schemeClr val="bg1"/>
              </a:solidFill>
            </a:endParaRPr>
          </a:p>
        </p:txBody>
      </p:sp>
      <p:sp>
        <p:nvSpPr>
          <p:cNvPr id="45059" name="Rectangle 3"/>
          <p:cNvSpPr>
            <a:spLocks noGrp="1" noChangeArrowheads="1"/>
          </p:cNvSpPr>
          <p:nvPr>
            <p:ph type="subTitle" idx="1"/>
          </p:nvPr>
        </p:nvSpPr>
        <p:spPr>
          <a:xfrm>
            <a:off x="323850" y="1125538"/>
            <a:ext cx="8208963" cy="3598862"/>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解が組合せ的になったので、近傍探索が楽に設計できる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各機械での順序を入れ替え、移動し、近傍を設計すれば、局所探索法が設計できる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比較的、良好に動くようだ。順番の制約が、局所的に移動を妨害しないため、解の間をスムースに移動できるのが効いているのだろう</a:t>
            </a:r>
          </a:p>
          <a:p>
            <a:pPr algn="l" eaLnBrk="1" hangingPunct="1">
              <a:defRPr/>
            </a:pPr>
            <a:endParaRPr lang="ja-JP" altLang="en-US" sz="2400" dirty="0" smtClean="0"/>
          </a:p>
          <a:p>
            <a:pPr algn="l" eaLnBrk="1" hangingPunct="1">
              <a:defRPr/>
            </a:pPr>
            <a:endParaRPr lang="ja-JP" altLang="en-US" sz="2400" dirty="0" smtClean="0"/>
          </a:p>
        </p:txBody>
      </p:sp>
      <p:sp>
        <p:nvSpPr>
          <p:cNvPr id="45060" name="Text Box 4"/>
          <p:cNvSpPr txBox="1">
            <a:spLocks noChangeArrowheads="1"/>
          </p:cNvSpPr>
          <p:nvPr/>
        </p:nvSpPr>
        <p:spPr bwMode="auto">
          <a:xfrm>
            <a:off x="468313" y="5516563"/>
            <a:ext cx="7920037" cy="841375"/>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spAutoFit/>
          </a:bodyPr>
          <a:lstStyle/>
          <a:p>
            <a:pPr algn="ctr">
              <a:defRPr/>
            </a:pPr>
            <a:r>
              <a:rPr lang="ja-JP" altLang="en-US" b="1">
                <a:ea typeface="ＭＳ Ｐゴシック" pitchFamily="50" charset="-128"/>
              </a:rPr>
              <a:t>大きめの問題（仕事が</a:t>
            </a:r>
            <a:r>
              <a:rPr lang="en-US" altLang="ja-JP" b="1">
                <a:ea typeface="ＭＳ Ｐゴシック" pitchFamily="50" charset="-128"/>
              </a:rPr>
              <a:t>1000</a:t>
            </a:r>
            <a:r>
              <a:rPr lang="ja-JP" altLang="en-US" b="1">
                <a:ea typeface="ＭＳ Ｐゴシック" pitchFamily="50" charset="-128"/>
              </a:rPr>
              <a:t>など）でも、</a:t>
            </a:r>
          </a:p>
          <a:p>
            <a:pPr algn="ctr">
              <a:defRPr/>
            </a:pPr>
            <a:r>
              <a:rPr lang="ja-JP" altLang="en-US" b="1">
                <a:ea typeface="ＭＳ Ｐゴシック" pitchFamily="50" charset="-128"/>
              </a:rPr>
              <a:t>短時間でかなり良い解が得られる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05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２次元パッキングへの応用</a:t>
            </a:r>
            <a:endParaRPr lang="en-US" altLang="ja-JP" sz="3600" smtClean="0">
              <a:solidFill>
                <a:schemeClr val="bg1"/>
              </a:solidFill>
            </a:endParaRPr>
          </a:p>
        </p:txBody>
      </p:sp>
      <p:sp>
        <p:nvSpPr>
          <p:cNvPr id="43011" name="Rectangle 3"/>
          <p:cNvSpPr>
            <a:spLocks noGrp="1" noChangeArrowheads="1"/>
          </p:cNvSpPr>
          <p:nvPr>
            <p:ph type="subTitle" idx="1"/>
          </p:nvPr>
        </p:nvSpPr>
        <p:spPr>
          <a:xfrm>
            <a:off x="323850" y="1125538"/>
            <a:ext cx="8208963" cy="53276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「順番だけ決めて、実際の配置は貪欲的に決める」</a:t>
            </a:r>
          </a:p>
          <a:p>
            <a:pPr algn="l" eaLnBrk="1" hangingPunct="1">
              <a:defRPr/>
            </a:pPr>
            <a:r>
              <a:rPr lang="ja-JP" altLang="en-US" sz="2400" dirty="0" smtClean="0"/>
              <a:t>という手法は、２次元パッキング問題にも適用できる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２次元パッキング問題とは、与えられた四角の中に、小さな四角の切片複数を、重ならないように配置する問題</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横方向と縦方向が機械だと思い、それぞれの方向に対して順番を決める</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実際に配置するときには、左下のものから順に、「できるだけ左下」に配置する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こうして得られる配置の中に、必ず最適解がある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3011">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3011">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30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フロー的な制約</a:t>
            </a:r>
            <a:endParaRPr lang="en-US" altLang="ja-JP" sz="3600" smtClean="0">
              <a:solidFill>
                <a:schemeClr val="bg1"/>
              </a:solidFill>
            </a:endParaRPr>
          </a:p>
        </p:txBody>
      </p:sp>
      <p:sp>
        <p:nvSpPr>
          <p:cNvPr id="44035" name="Rectangle 3"/>
          <p:cNvSpPr>
            <a:spLocks noGrp="1" noChangeArrowheads="1"/>
          </p:cNvSpPr>
          <p:nvPr>
            <p:ph type="subTitle" idx="1"/>
          </p:nvPr>
        </p:nvSpPr>
        <p:spPr>
          <a:xfrm>
            <a:off x="323850" y="1125538"/>
            <a:ext cx="8208963" cy="53276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組み立てネットワークで見たように、製造業での工程では、複数の部品を作り、それをいくつもの工程で使う</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b="1" dirty="0" smtClean="0">
                <a:solidFill>
                  <a:srgbClr val="FF0000"/>
                </a:solidFill>
              </a:rPr>
              <a:t> </a:t>
            </a:r>
            <a:r>
              <a:rPr lang="ja-JP" altLang="en-US" sz="2400" dirty="0" smtClean="0"/>
              <a:t>制約条件に、「部品の数」の概念が必要</a:t>
            </a:r>
            <a:endParaRPr lang="ja-JP" altLang="en-US" sz="2400" b="1" dirty="0" smtClean="0">
              <a:solidFill>
                <a:srgbClr val="FF0000"/>
              </a:solidFill>
            </a:endParaRPr>
          </a:p>
          <a:p>
            <a:pPr algn="l" eaLnBrk="1" hangingPunct="1">
              <a:defRPr/>
            </a:pPr>
            <a:endParaRPr lang="ja-JP" altLang="en-US" sz="2400" b="1" dirty="0" smtClean="0">
              <a:solidFill>
                <a:srgbClr val="FF0000"/>
              </a:solidFill>
              <a:effectLst>
                <a:outerShdw blurRad="38100" dist="38100" dir="2700000" algn="tl">
                  <a:srgbClr val="C0C0C0"/>
                </a:outerShdw>
              </a:effectLst>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a:t>
            </a:r>
            <a:r>
              <a:rPr lang="ja-JP" altLang="en-US" sz="2400" dirty="0" smtClean="0"/>
              <a:t>この条件を入れると、「どの枝にフローを流すか」という側面と、「頂点をどこに配置するか」という側面を持つ問題になる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比較的問題規模が大きくなり、最適化は結構面倒</a:t>
            </a:r>
          </a:p>
          <a:p>
            <a:pPr algn="l" eaLnBrk="1" hangingPunct="1">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0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部品表の展開</a:t>
            </a:r>
            <a:endParaRPr lang="en-US" altLang="ja-JP" sz="3600" smtClean="0">
              <a:solidFill>
                <a:schemeClr val="bg1"/>
              </a:solidFill>
            </a:endParaRPr>
          </a:p>
        </p:txBody>
      </p:sp>
      <p:sp>
        <p:nvSpPr>
          <p:cNvPr id="47107" name="Rectangle 3"/>
          <p:cNvSpPr>
            <a:spLocks noGrp="1" noChangeArrowheads="1"/>
          </p:cNvSpPr>
          <p:nvPr>
            <p:ph type="subTitle" idx="1"/>
          </p:nvPr>
        </p:nvSpPr>
        <p:spPr>
          <a:xfrm>
            <a:off x="323850" y="1125538"/>
            <a:ext cx="8208963" cy="53276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製造業では通常、製品には部品表と言うものがある</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b="1" dirty="0" smtClean="0">
                <a:solidFill>
                  <a:srgbClr val="FF0000"/>
                </a:solidFill>
              </a:rPr>
              <a:t> </a:t>
            </a:r>
            <a:r>
              <a:rPr lang="ja-JP" altLang="en-US" sz="2400" dirty="0" smtClean="0"/>
              <a:t>それぞれの部品を作るために必要な部品の種類と数を記述したデータベース</a:t>
            </a:r>
          </a:p>
          <a:p>
            <a:pPr algn="l" eaLnBrk="1" hangingPunct="1">
              <a:defRPr/>
            </a:pPr>
            <a:endParaRPr lang="ja-JP" altLang="en-US" sz="2400" b="1" dirty="0" smtClean="0">
              <a:solidFill>
                <a:srgbClr val="FF0000"/>
              </a:solidFill>
              <a:effectLst>
                <a:outerShdw blurRad="38100" dist="38100" dir="2700000" algn="tl">
                  <a:srgbClr val="C0C0C0"/>
                </a:outerShdw>
              </a:effectLst>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a:t>
            </a:r>
            <a:r>
              <a:rPr lang="ja-JP" altLang="en-US" sz="2400" dirty="0" smtClean="0"/>
              <a:t>ある製品の受注をすると、この部品表に沿って「それぞれの部品を作る工程」を作成する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できた工程をスケジュールする</a:t>
            </a:r>
          </a:p>
          <a:p>
            <a:pPr algn="l" eaLnBrk="1" hangingPunct="1">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1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実用でのスケジューリング</a:t>
            </a:r>
            <a:endParaRPr lang="en-US" altLang="ja-JP" sz="3600" smtClean="0">
              <a:solidFill>
                <a:schemeClr val="bg1"/>
              </a:solidFill>
            </a:endParaRPr>
          </a:p>
        </p:txBody>
      </p:sp>
      <p:sp>
        <p:nvSpPr>
          <p:cNvPr id="48131" name="Rectangle 3"/>
          <p:cNvSpPr>
            <a:spLocks noGrp="1" noChangeArrowheads="1"/>
          </p:cNvSpPr>
          <p:nvPr>
            <p:ph type="subTitle" idx="1"/>
          </p:nvPr>
        </p:nvSpPr>
        <p:spPr>
          <a:xfrm>
            <a:off x="323850" y="1125538"/>
            <a:ext cx="8496300" cy="53276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実用上はある程度粗いスケジューリングで十分のようだ</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b="1" dirty="0" smtClean="0">
                <a:solidFill>
                  <a:srgbClr val="FF0000"/>
                </a:solidFill>
              </a:rPr>
              <a:t> </a:t>
            </a:r>
            <a:r>
              <a:rPr lang="ja-JP" altLang="en-US" sz="2400" dirty="0" smtClean="0"/>
              <a:t>例えば、時間が足りなくなったら、残業をすればいい</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b="1" dirty="0" smtClean="0">
                <a:solidFill>
                  <a:srgbClr val="FF0000"/>
                </a:solidFill>
              </a:rPr>
              <a:t> </a:t>
            </a:r>
            <a:r>
              <a:rPr lang="ja-JP" altLang="en-US" sz="2400" dirty="0" smtClean="0"/>
              <a:t>中長期的な製造計画をきれいにデザインすることも重要だし、長いスパンで工程単位まで見ると、問題が大きくなりすぎる</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b="1" dirty="0" smtClean="0">
                <a:solidFill>
                  <a:srgbClr val="FF0000"/>
                </a:solidFill>
              </a:rPr>
              <a:t> </a:t>
            </a:r>
            <a:r>
              <a:rPr lang="ja-JP" altLang="en-US" sz="2400" dirty="0" smtClean="0"/>
              <a:t>作業時間や、製品のロスなどがあるので、そのあたりも調整しなければならない</a:t>
            </a:r>
          </a:p>
          <a:p>
            <a:pPr algn="l" eaLnBrk="1" hangingPunct="1">
              <a:defRPr/>
            </a:pPr>
            <a:endParaRPr lang="ja-JP" altLang="en-US" sz="2400" b="1" dirty="0" smtClean="0">
              <a:solidFill>
                <a:srgbClr val="FF0000"/>
              </a:solidFill>
              <a:effectLst>
                <a:outerShdw blurRad="38100" dist="38100" dir="2700000" algn="tl">
                  <a:srgbClr val="C0C0C0"/>
                </a:outerShdw>
              </a:effectLst>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a:t>
            </a:r>
            <a:r>
              <a:rPr lang="ja-JP" altLang="en-US" sz="2400" dirty="0" smtClean="0"/>
              <a:t>実用特有の問題もある</a:t>
            </a:r>
          </a:p>
          <a:p>
            <a:pPr algn="l" eaLnBrk="1" hangingPunct="1">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 </a:t>
            </a:r>
            <a:r>
              <a:rPr lang="ja-JP" altLang="en-US" sz="2400" dirty="0" smtClean="0"/>
              <a:t>ある重要な機械の稼働率を上げたい。のこりはけっこう融通が利くので、ここを集中的にスケジューリングしたい</a:t>
            </a:r>
          </a:p>
          <a:p>
            <a:pPr algn="l" eaLnBrk="1" hangingPunct="1">
              <a:defRPr/>
            </a:pPr>
            <a:r>
              <a:rPr lang="ja-JP" altLang="en-US" sz="2400" b="1" dirty="0" smtClean="0">
                <a:solidFill>
                  <a:srgbClr val="FF0000"/>
                </a:solidFill>
                <a:effectLst>
                  <a:outerShdw blurRad="38100" dist="38100" dir="2700000" algn="tl">
                    <a:srgbClr val="C0C0C0"/>
                  </a:outerShdw>
                </a:effectLst>
              </a:rPr>
              <a:t>　－ </a:t>
            </a:r>
            <a:r>
              <a:rPr lang="ja-JP" altLang="en-US" sz="2400" dirty="0" smtClean="0"/>
              <a:t>部品表が複雑で、普通に展開すると工程が爆発的に増える。大規模な問題が解きたい </a:t>
            </a:r>
            <a:r>
              <a:rPr lang="en-US" altLang="ja-JP" sz="2400" dirty="0" smtClean="0"/>
              <a:t>or </a:t>
            </a:r>
            <a:r>
              <a:rPr lang="ja-JP" altLang="en-US" sz="2400" dirty="0" smtClean="0"/>
              <a:t>１工程でまとめて作るよう、工程をまとめたい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13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813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81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フォワード（バックワード）割付け</a:t>
            </a:r>
            <a:endParaRPr lang="en-US" altLang="ja-JP" sz="3600" smtClean="0">
              <a:solidFill>
                <a:schemeClr val="bg1"/>
              </a:solidFill>
            </a:endParaRPr>
          </a:p>
        </p:txBody>
      </p:sp>
      <p:sp>
        <p:nvSpPr>
          <p:cNvPr id="49155" name="Rectangle 3"/>
          <p:cNvSpPr>
            <a:spLocks noGrp="1" noChangeArrowheads="1"/>
          </p:cNvSpPr>
          <p:nvPr>
            <p:ph type="subTitle" idx="1"/>
          </p:nvPr>
        </p:nvSpPr>
        <p:spPr>
          <a:xfrm>
            <a:off x="323850" y="1125538"/>
            <a:ext cx="8640763" cy="53276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実用上では、大規模な問題を（ある種適当に）解く要望が強い</a:t>
            </a:r>
          </a:p>
          <a:p>
            <a:pPr algn="l" eaLnBrk="1" hangingPunct="1">
              <a:defRPr/>
            </a:pPr>
            <a:r>
              <a:rPr lang="ja-JP" altLang="en-US" sz="2400" b="1" dirty="0" smtClean="0">
                <a:solidFill>
                  <a:srgbClr val="FF0000"/>
                </a:solidFill>
              </a:rPr>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en-US" altLang="ja-JP" sz="2400" b="1" dirty="0" smtClean="0">
                <a:solidFill>
                  <a:srgbClr val="FF0000"/>
                </a:solidFill>
              </a:rPr>
              <a:t> </a:t>
            </a:r>
            <a:r>
              <a:rPr lang="ja-JP" altLang="en-US" sz="2400" dirty="0" smtClean="0"/>
              <a:t>例えば、最適性より（どういう理屈でこのスケジュールになったか、がわかることは説明責任の上で重要）</a:t>
            </a:r>
          </a:p>
          <a:p>
            <a:pPr algn="l" eaLnBrk="1" hangingPunct="1">
              <a:defRPr/>
            </a:pPr>
            <a:endParaRPr lang="ja-JP" altLang="en-US" sz="2400" b="1" dirty="0" smtClean="0">
              <a:solidFill>
                <a:srgbClr val="FF0000"/>
              </a:solidFill>
              <a:effectLst>
                <a:outerShdw blurRad="38100" dist="38100" dir="2700000" algn="tl">
                  <a:srgbClr val="C0C0C0"/>
                </a:outerShdw>
              </a:effectLst>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a:t>
            </a:r>
            <a:r>
              <a:rPr lang="ja-JP" altLang="en-US" sz="2400" dirty="0" smtClean="0"/>
              <a:t>こういった事情から、簡単なロジックを用いた最適化手法が多く使われている</a:t>
            </a:r>
          </a:p>
          <a:p>
            <a:pPr algn="l" eaLnBrk="1" hangingPunct="1">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 </a:t>
            </a:r>
            <a:r>
              <a:rPr lang="ja-JP" altLang="en-US" sz="2400" dirty="0" smtClean="0"/>
              <a:t>フォワード（バックワード）割付：全ての仕事を、時刻の早いほうから先行順序順に従い、貪欲的に割り付ける。一生懸命仕事をするとどれくらい余裕があるか、が見れる。バックワードでは、在庫をなるべく抱えない計画が見える</a:t>
            </a:r>
          </a:p>
          <a:p>
            <a:pPr algn="l" eaLnBrk="1" hangingPunct="1">
              <a:defRPr/>
            </a:pPr>
            <a:r>
              <a:rPr lang="ja-JP" altLang="en-US" sz="2400" b="1" dirty="0" smtClean="0">
                <a:solidFill>
                  <a:srgbClr val="FF0000"/>
                </a:solidFill>
                <a:effectLst>
                  <a:outerShdw blurRad="38100" dist="38100" dir="2700000" algn="tl">
                    <a:srgbClr val="C0C0C0"/>
                  </a:outerShdw>
                </a:effectLst>
              </a:rPr>
              <a:t>　－ </a:t>
            </a:r>
            <a:r>
              <a:rPr lang="ja-JP" altLang="en-US" sz="2400" dirty="0" smtClean="0"/>
              <a:t>仕事に優先順位をつけ、その順番でフォワード／バックワードする方法もある。マニュアル的な操作が可能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1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まとめ</a:t>
            </a:r>
          </a:p>
        </p:txBody>
      </p:sp>
      <p:sp>
        <p:nvSpPr>
          <p:cNvPr id="25603" name="Rectangle 3"/>
          <p:cNvSpPr>
            <a:spLocks noGrp="1" noChangeArrowheads="1"/>
          </p:cNvSpPr>
          <p:nvPr>
            <p:ph type="subTitle" idx="1"/>
          </p:nvPr>
        </p:nvSpPr>
        <p:spPr>
          <a:xfrm>
            <a:off x="609600" y="1752600"/>
            <a:ext cx="7924800" cy="40386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006600"/>
                </a:solidFill>
              </a:rPr>
              <a:t> </a:t>
            </a:r>
            <a:r>
              <a:rPr lang="en-US" altLang="ja-JP" sz="2400" dirty="0" smtClean="0"/>
              <a:t>1</a:t>
            </a:r>
            <a:r>
              <a:rPr lang="ja-JP" altLang="en-US" sz="2400" dirty="0" smtClean="0"/>
              <a:t>機械スケジューリング問題</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006600"/>
                </a:solidFill>
              </a:rPr>
              <a:t> </a:t>
            </a:r>
            <a:r>
              <a:rPr lang="ja-JP" altLang="en-US" sz="2400" dirty="0" smtClean="0"/>
              <a:t>最早開始時刻＆中断可能のバリエーション</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006600"/>
                </a:solidFill>
              </a:rPr>
              <a:t> </a:t>
            </a:r>
            <a:r>
              <a:rPr lang="ja-JP" altLang="en-US" sz="2400" dirty="0" smtClean="0"/>
              <a:t>複数の機械</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006600"/>
                </a:solidFill>
              </a:rPr>
              <a:t> </a:t>
            </a:r>
            <a:r>
              <a:rPr lang="ja-JP" altLang="en-US" sz="2400" dirty="0" smtClean="0"/>
              <a:t>先行制約と資源制約</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006600"/>
                </a:solidFill>
              </a:rPr>
              <a:t> </a:t>
            </a:r>
            <a:r>
              <a:rPr lang="ja-JP" altLang="en-US" sz="2400" dirty="0" smtClean="0"/>
              <a:t>部品表の展開とフロー制約</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006600"/>
                </a:solidFill>
              </a:rPr>
              <a:t> </a:t>
            </a:r>
            <a:r>
              <a:rPr lang="ja-JP" altLang="en-US" sz="2400" dirty="0" smtClean="0"/>
              <a:t>フォワード割付け、バックワード割付け</a:t>
            </a:r>
          </a:p>
          <a:p>
            <a:pPr algn="l" eaLnBrk="1" hangingPunct="1">
              <a:defRPr/>
            </a:pPr>
            <a:endParaRPr lang="ja-JP" altLang="en-US" sz="2400" dirty="0" smtClean="0"/>
          </a:p>
          <a:p>
            <a:pPr algn="l" eaLnBrk="1" hangingPunct="1">
              <a:defRPr/>
            </a:pPr>
            <a:endParaRPr lang="ja-JP" alt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データをそろえる</a:t>
            </a:r>
          </a:p>
        </p:txBody>
      </p:sp>
      <p:sp>
        <p:nvSpPr>
          <p:cNvPr id="26627" name="Rectangle 3"/>
          <p:cNvSpPr>
            <a:spLocks noGrp="1" noChangeArrowheads="1"/>
          </p:cNvSpPr>
          <p:nvPr>
            <p:ph type="subTitle" idx="1"/>
          </p:nvPr>
        </p:nvSpPr>
        <p:spPr>
          <a:xfrm>
            <a:off x="611188" y="1196975"/>
            <a:ext cx="7924800" cy="5184775"/>
          </a:xfrm>
        </p:spPr>
        <p:txBody>
          <a:bodyPr/>
          <a:lstStyle/>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 </a:t>
            </a:r>
            <a:r>
              <a:rPr lang="ja-JP" altLang="en-US" sz="2400" dirty="0" smtClean="0"/>
              <a:t>仕事</a:t>
            </a:r>
            <a:r>
              <a:rPr lang="ja-JP" altLang="en-US" sz="2400" dirty="0" smtClean="0"/>
              <a:t>に関するデータがなければ、そもそもスケジュールが作れない</a:t>
            </a:r>
          </a:p>
          <a:p>
            <a:pPr algn="l" eaLnBrk="1" hangingPunct="1">
              <a:lnSpc>
                <a:spcPct val="90000"/>
              </a:lnSpc>
              <a:defRPr/>
            </a:pPr>
            <a:endParaRPr lang="en-US" altLang="ja-JP" sz="2400" dirty="0" smtClean="0"/>
          </a:p>
          <a:p>
            <a:pPr algn="l" eaLnBrk="1" hangingPunct="1">
              <a:lnSpc>
                <a:spcPct val="90000"/>
              </a:lnSpc>
              <a:defRPr/>
            </a:pPr>
            <a:r>
              <a:rPr lang="ja-JP" altLang="en-US" sz="2400" b="1" dirty="0" smtClean="0">
                <a:solidFill>
                  <a:srgbClr val="FF0000"/>
                </a:solidFill>
              </a:rPr>
              <a:t>　</a:t>
            </a: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本／人からもらった材料・知識が必要 （部品）</a:t>
            </a:r>
          </a:p>
          <a:p>
            <a:pPr algn="l" eaLnBrk="1" hangingPunct="1">
              <a:lnSpc>
                <a:spcPct val="90000"/>
              </a:lnSpc>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昼しかできない／夜もできる （時間）</a:t>
            </a:r>
          </a:p>
          <a:p>
            <a:pPr algn="l" eaLnBrk="1" hangingPunct="1">
              <a:lnSpc>
                <a:spcPct val="90000"/>
              </a:lnSpc>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大学でしかできない／家でもできる （場所）</a:t>
            </a:r>
          </a:p>
          <a:p>
            <a:pPr algn="l" eaLnBrk="1" hangingPunct="1">
              <a:lnSpc>
                <a:spcPct val="90000"/>
              </a:lnSpc>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他の作業をしないとできない （先行制約）</a:t>
            </a:r>
          </a:p>
          <a:p>
            <a:pPr algn="l" eaLnBrk="1" hangingPunct="1">
              <a:lnSpc>
                <a:spcPct val="90000"/>
              </a:lnSpc>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どのくらい時間がかかるか （作業時間）</a:t>
            </a:r>
          </a:p>
          <a:p>
            <a:pPr algn="l" eaLnBrk="1" hangingPunct="1">
              <a:lnSpc>
                <a:spcPct val="90000"/>
              </a:lnSpc>
              <a:defRPr/>
            </a:pPr>
            <a:r>
              <a:rPr lang="ja-JP" altLang="en-US" sz="2400" dirty="0" smtClean="0"/>
              <a:t>　</a:t>
            </a: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仕事は中断できるか （プリエンプティブ）</a:t>
            </a:r>
          </a:p>
          <a:p>
            <a:pPr algn="l" eaLnBrk="1" hangingPunct="1">
              <a:lnSpc>
                <a:spcPct val="90000"/>
              </a:lnSpc>
              <a:defRPr/>
            </a:pPr>
            <a:r>
              <a:rPr lang="ja-JP" altLang="en-US" sz="2400" dirty="0" smtClean="0"/>
              <a:t>　　　　</a:t>
            </a:r>
            <a:r>
              <a:rPr lang="ja-JP" altLang="en-US" sz="2400" dirty="0" err="1" smtClean="0"/>
              <a:t>．．．</a:t>
            </a:r>
            <a:endParaRPr lang="ja-JP" altLang="en-US" sz="2400" dirty="0" smtClean="0"/>
          </a:p>
          <a:p>
            <a:pPr algn="l" eaLnBrk="1" hangingPunct="1">
              <a:lnSpc>
                <a:spcPct val="90000"/>
              </a:lnSpc>
              <a:defRPr/>
            </a:pPr>
            <a:endParaRPr lang="en-US" altLang="ja-JP" sz="2400" dirty="0" smtClean="0"/>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これらのデータから、実行可能な、作業の順番を決める問題を考える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62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62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62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627">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62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2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en-US" altLang="ja-JP" sz="3600" smtClean="0">
                <a:solidFill>
                  <a:schemeClr val="bg1"/>
                </a:solidFill>
              </a:rPr>
              <a:t>1</a:t>
            </a:r>
            <a:r>
              <a:rPr lang="ja-JP" altLang="en-US" sz="3600" smtClean="0">
                <a:solidFill>
                  <a:schemeClr val="bg1"/>
                </a:solidFill>
              </a:rPr>
              <a:t>機械スケジューリング</a:t>
            </a:r>
          </a:p>
        </p:txBody>
      </p:sp>
      <p:sp>
        <p:nvSpPr>
          <p:cNvPr id="27651" name="Rectangle 3"/>
          <p:cNvSpPr>
            <a:spLocks noGrp="1" noChangeArrowheads="1"/>
          </p:cNvSpPr>
          <p:nvPr>
            <p:ph type="subTitle" idx="1"/>
          </p:nvPr>
        </p:nvSpPr>
        <p:spPr>
          <a:xfrm>
            <a:off x="394841" y="1124744"/>
            <a:ext cx="8353623" cy="53276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まずは最も簡単なケースを考える</a:t>
            </a:r>
          </a:p>
          <a:p>
            <a:pPr algn="l" eaLnBrk="1" hangingPunct="1">
              <a:defRPr/>
            </a:pPr>
            <a:endParaRPr lang="en-US" altLang="ja-JP" sz="2400" dirty="0" smtClean="0"/>
          </a:p>
          <a:p>
            <a:pPr algn="l" eaLnBrk="1" hangingPunct="1">
              <a:defRPr/>
            </a:pP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人間が</a:t>
            </a:r>
            <a:r>
              <a:rPr lang="en-US" altLang="ja-JP" sz="2400" dirty="0" smtClean="0"/>
              <a:t>1</a:t>
            </a:r>
            <a:r>
              <a:rPr lang="ja-JP" altLang="en-US" sz="2400" dirty="0" smtClean="0"/>
              <a:t>人（あるいは機械が</a:t>
            </a:r>
            <a:r>
              <a:rPr lang="en-US" altLang="ja-JP" sz="2400" dirty="0" smtClean="0"/>
              <a:t>1</a:t>
            </a:r>
            <a:r>
              <a:rPr lang="ja-JP" altLang="en-US" sz="2400" dirty="0" smtClean="0"/>
              <a:t>つ）いて、それが順番に仕事をする</a:t>
            </a:r>
          </a:p>
          <a:p>
            <a:pPr algn="l" eaLnBrk="1" hangingPunct="1">
              <a:defRPr/>
            </a:pP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各仕事には、</a:t>
            </a:r>
          </a:p>
          <a:p>
            <a:pPr algn="l" eaLnBrk="1" hangingPunct="1">
              <a:defRPr/>
            </a:pPr>
            <a:r>
              <a:rPr lang="ja-JP" altLang="en-US" sz="2400" dirty="0" smtClean="0"/>
              <a:t>　　　納期（この時間までに仕事を終わらせないといけない）</a:t>
            </a:r>
          </a:p>
          <a:p>
            <a:pPr algn="l" eaLnBrk="1" hangingPunct="1">
              <a:defRPr/>
            </a:pPr>
            <a:r>
              <a:rPr lang="ja-JP" altLang="en-US" sz="2400" dirty="0" smtClean="0"/>
              <a:t>　　　作業時間</a:t>
            </a:r>
          </a:p>
          <a:p>
            <a:pPr algn="l" eaLnBrk="1" hangingPunct="1">
              <a:defRPr/>
            </a:pPr>
            <a:r>
              <a:rPr lang="ja-JP" altLang="en-US" sz="2400" dirty="0" smtClean="0"/>
              <a:t>　が与えられている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この条件だと、全ての仕事の納期を守れるようなスケジュールがあるなら、納期の早い順に作業をしたものがそれになる</a:t>
            </a:r>
          </a:p>
          <a:p>
            <a:pPr algn="l" eaLnBrk="1" hangingPunct="1">
              <a:defRPr/>
            </a:pPr>
            <a:r>
              <a:rPr lang="ja-JP" altLang="en-US" sz="2400" dirty="0" smtClean="0"/>
              <a:t>（そうでなければ、入れ替えればよい）</a:t>
            </a:r>
          </a:p>
          <a:p>
            <a:pPr algn="l" eaLnBrk="1" hangingPunct="1">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65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651">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651">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7651">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6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en-US" altLang="ja-JP" sz="3600" smtClean="0">
                <a:solidFill>
                  <a:schemeClr val="bg1"/>
                </a:solidFill>
              </a:rPr>
              <a:t>1</a:t>
            </a:r>
            <a:r>
              <a:rPr lang="ja-JP" altLang="en-US" sz="3600" smtClean="0">
                <a:solidFill>
                  <a:schemeClr val="bg1"/>
                </a:solidFill>
              </a:rPr>
              <a:t>機械スケジューリングを解く</a:t>
            </a:r>
          </a:p>
        </p:txBody>
      </p:sp>
      <p:sp>
        <p:nvSpPr>
          <p:cNvPr id="28675" name="Rectangle 3"/>
          <p:cNvSpPr>
            <a:spLocks noGrp="1" noChangeArrowheads="1"/>
          </p:cNvSpPr>
          <p:nvPr>
            <p:ph type="subTitle" idx="1"/>
          </p:nvPr>
        </p:nvSpPr>
        <p:spPr>
          <a:xfrm>
            <a:off x="538857" y="1196975"/>
            <a:ext cx="8137599" cy="53276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では次に、全ての納期を守れるわけではない、という状況を考えよう</a:t>
            </a:r>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こうなると、目的はなるべく納期遅れを少なくすること</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解の評価尺度はいくつか考えられるが、簡単なものは、</a:t>
            </a:r>
          </a:p>
          <a:p>
            <a:pPr algn="l" eaLnBrk="1" hangingPunct="1">
              <a:defRPr/>
            </a:pPr>
            <a:r>
              <a:rPr lang="ja-JP" altLang="en-US" sz="2400" b="1" dirty="0" smtClean="0">
                <a:solidFill>
                  <a:srgbClr val="FF0000"/>
                </a:solidFill>
              </a:rPr>
              <a:t>　① </a:t>
            </a:r>
            <a:r>
              <a:rPr lang="ja-JP" altLang="en-US" sz="2400" dirty="0" smtClean="0"/>
              <a:t>納期に間に合わない仕事の数を最小化する</a:t>
            </a:r>
          </a:p>
          <a:p>
            <a:pPr algn="l" eaLnBrk="1" hangingPunct="1">
              <a:defRPr/>
            </a:pPr>
            <a:r>
              <a:rPr lang="ja-JP" altLang="en-US" sz="2400" b="1" dirty="0" smtClean="0">
                <a:solidFill>
                  <a:srgbClr val="FF0000"/>
                </a:solidFill>
              </a:rPr>
              <a:t>　② </a:t>
            </a:r>
            <a:r>
              <a:rPr lang="ja-JP" altLang="en-US" sz="2400" dirty="0" smtClean="0"/>
              <a:t>遅れた時間の総和を最小化する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それぞれ、どのように最適化できるか見ていこう</a:t>
            </a:r>
          </a:p>
          <a:p>
            <a:pPr algn="l" eaLnBrk="1" hangingPunct="1">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納期遅れ数最小化</a:t>
            </a:r>
          </a:p>
        </p:txBody>
      </p:sp>
      <p:sp>
        <p:nvSpPr>
          <p:cNvPr id="29699" name="Rectangle 3"/>
          <p:cNvSpPr>
            <a:spLocks noGrp="1" noChangeArrowheads="1"/>
          </p:cNvSpPr>
          <p:nvPr>
            <p:ph type="subTitle" idx="1"/>
          </p:nvPr>
        </p:nvSpPr>
        <p:spPr>
          <a:xfrm>
            <a:off x="466849" y="1196975"/>
            <a:ext cx="8209607" cy="53276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納期に遅れる数を最小化する場合、遅れてしまった仕事は、果てしなく先延ばしにしてもコスト的には変わらない</a:t>
            </a:r>
          </a:p>
          <a:p>
            <a:pPr algn="l" eaLnBrk="1" hangingPunct="1">
              <a:defRPr/>
            </a:pPr>
            <a:endParaRPr lang="en-US" altLang="ja-JP" sz="2400" b="1" dirty="0" smtClean="0">
              <a:solidFill>
                <a:srgbClr val="FF0000"/>
              </a:solidFill>
              <a:sym typeface="Wingdings" pitchFamily="2" charset="2"/>
            </a:endParaRPr>
          </a:p>
          <a:p>
            <a:pPr algn="l" eaLnBrk="1" hangingPunct="1">
              <a:defRPr/>
            </a:pPr>
            <a:r>
              <a:rPr lang="ja-JP" altLang="en-US" sz="2400" b="1" dirty="0" smtClean="0">
                <a:solidFill>
                  <a:srgbClr val="FF0000"/>
                </a:solidFill>
                <a:sym typeface="Wingdings" pitchFamily="2" charset="2"/>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en-US" altLang="ja-JP" sz="2400" b="1" dirty="0" smtClean="0">
                <a:solidFill>
                  <a:srgbClr val="FF0000"/>
                </a:solidFill>
                <a:sym typeface="Wingdings" pitchFamily="2" charset="2"/>
              </a:rPr>
              <a:t> </a:t>
            </a:r>
            <a:r>
              <a:rPr lang="ja-JP" altLang="en-US" sz="2400" dirty="0" smtClean="0"/>
              <a:t>事実上、「納期に間に合うようスケジュールできる仕事の集合を見つける」という問題になる</a:t>
            </a:r>
          </a:p>
          <a:p>
            <a:pPr algn="l" eaLnBrk="1" hangingPunct="1">
              <a:defRPr/>
            </a:pPr>
            <a:endParaRPr lang="ja-JP" altLang="en-US" sz="2400" dirty="0" smtClean="0"/>
          </a:p>
          <a:p>
            <a:pPr algn="l" eaLnBrk="1" hangingPunct="1">
              <a:defRPr/>
            </a:pPr>
            <a:r>
              <a:rPr lang="ja-JP" altLang="en-US" sz="2400" b="1" dirty="0" smtClean="0">
                <a:solidFill>
                  <a:srgbClr val="FF0000"/>
                </a:solidFill>
                <a:sym typeface="Wingdings" pitchFamily="2" charset="2"/>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sym typeface="Wingdings" pitchFamily="2" charset="2"/>
              </a:rPr>
              <a:t> </a:t>
            </a:r>
            <a:r>
              <a:rPr lang="ja-JP" altLang="en-US" sz="2400" dirty="0" smtClean="0"/>
              <a:t> ナップサック問題が帰着できて、</a:t>
            </a:r>
            <a:r>
              <a:rPr lang="en-US" altLang="ja-JP" sz="2400" dirty="0" smtClean="0"/>
              <a:t>NP</a:t>
            </a:r>
            <a:r>
              <a:rPr lang="ja-JP" altLang="en-US" sz="2400" dirty="0" smtClean="0"/>
              <a:t>困難</a:t>
            </a:r>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間に合う仕事は、納期順でする、としてよい</a:t>
            </a:r>
          </a:p>
          <a:p>
            <a:pPr algn="l" eaLnBrk="1" hangingPunct="1">
              <a:defRPr/>
            </a:pPr>
            <a:r>
              <a:rPr lang="ja-JP" altLang="en-US" sz="2400" b="1" dirty="0" smtClean="0">
                <a:solidFill>
                  <a:srgbClr val="FF0000"/>
                </a:solidFill>
                <a:sym typeface="Wingdings" pitchFamily="2" charset="2"/>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sym typeface="Wingdings" pitchFamily="2" charset="2"/>
              </a:rPr>
              <a:t> </a:t>
            </a:r>
            <a:r>
              <a:rPr lang="ja-JP" altLang="en-US" sz="2400" dirty="0" smtClean="0"/>
              <a:t>ここに直線的な構造がある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動的計画法でアプローチしよう</a:t>
            </a:r>
          </a:p>
          <a:p>
            <a:pPr algn="l" eaLnBrk="1" hangingPunct="1">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699">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69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ある時刻より前のみの最適化</a:t>
            </a:r>
          </a:p>
        </p:txBody>
      </p:sp>
      <p:sp>
        <p:nvSpPr>
          <p:cNvPr id="30723" name="Rectangle 3"/>
          <p:cNvSpPr>
            <a:spLocks noGrp="1" noChangeArrowheads="1"/>
          </p:cNvSpPr>
          <p:nvPr>
            <p:ph type="subTitle" idx="1"/>
          </p:nvPr>
        </p:nvSpPr>
        <p:spPr>
          <a:xfrm>
            <a:off x="466849" y="1196975"/>
            <a:ext cx="8137599" cy="53276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仕事の集合を </a:t>
            </a:r>
            <a:r>
              <a:rPr lang="en-US" altLang="ja-JP" sz="2400" b="1" dirty="0" smtClean="0">
                <a:solidFill>
                  <a:schemeClr val="accent2"/>
                </a:solidFill>
              </a:rPr>
              <a:t>{1,…,n}</a:t>
            </a:r>
            <a:r>
              <a:rPr lang="en-US" altLang="ja-JP" sz="2400" dirty="0" smtClean="0"/>
              <a:t> </a:t>
            </a:r>
            <a:r>
              <a:rPr lang="ja-JP" altLang="en-US" sz="2400" dirty="0" smtClean="0"/>
              <a:t>とし、作業時間を </a:t>
            </a:r>
            <a:r>
              <a:rPr lang="en-US" altLang="ja-JP" sz="2400" b="1" dirty="0" smtClean="0">
                <a:solidFill>
                  <a:schemeClr val="accent2"/>
                </a:solidFill>
              </a:rPr>
              <a:t>p</a:t>
            </a:r>
            <a:r>
              <a:rPr lang="en-US" altLang="ja-JP" sz="2400" b="1" baseline="-25000" dirty="0" smtClean="0">
                <a:solidFill>
                  <a:schemeClr val="accent2"/>
                </a:solidFill>
              </a:rPr>
              <a:t>i</a:t>
            </a:r>
            <a:r>
              <a:rPr lang="en-US" altLang="ja-JP" sz="2400" dirty="0" smtClean="0"/>
              <a:t> </a:t>
            </a:r>
            <a:r>
              <a:rPr lang="ja-JP" altLang="en-US" sz="2400" dirty="0" smtClean="0"/>
              <a:t>とする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納期、作業時間は、ある単位時間の倍数で与えられるとする（例えば、分／時間）</a:t>
            </a:r>
          </a:p>
          <a:p>
            <a:pPr algn="l" eaLnBrk="1" hangingPunct="1">
              <a:defRPr/>
            </a:pPr>
            <a:endParaRPr lang="en-US" altLang="ja-JP" sz="2400" b="1" dirty="0" smtClean="0">
              <a:solidFill>
                <a:srgbClr val="FF0000"/>
              </a:solidFill>
              <a:sym typeface="Wingdings" pitchFamily="2" charset="2"/>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時刻 </a:t>
            </a:r>
            <a:r>
              <a:rPr lang="en-US" altLang="ja-JP" sz="2400" b="1" dirty="0" smtClean="0">
                <a:solidFill>
                  <a:schemeClr val="accent2"/>
                </a:solidFill>
              </a:rPr>
              <a:t>t</a:t>
            </a:r>
            <a:r>
              <a:rPr lang="en-US" altLang="ja-JP" sz="2400" dirty="0" smtClean="0"/>
              <a:t> </a:t>
            </a:r>
            <a:r>
              <a:rPr lang="ja-JP" altLang="en-US" sz="2400" dirty="0" err="1" smtClean="0"/>
              <a:t>までに</a:t>
            </a:r>
            <a:r>
              <a:rPr lang="ja-JP" altLang="en-US" sz="2400" dirty="0" smtClean="0"/>
              <a:t>作業が終わるよう、仕事 </a:t>
            </a:r>
            <a:r>
              <a:rPr lang="en-US" altLang="ja-JP" sz="2400" b="1" dirty="0" smtClean="0">
                <a:solidFill>
                  <a:schemeClr val="accent2"/>
                </a:solidFill>
              </a:rPr>
              <a:t>{1,…,k} </a:t>
            </a:r>
            <a:r>
              <a:rPr lang="ja-JP" altLang="en-US" sz="2400" dirty="0" smtClean="0"/>
              <a:t>をスケジュールしたときに、詰め込めない仕事の数の最小値を</a:t>
            </a:r>
            <a:r>
              <a:rPr lang="en-US" altLang="ja-JP" sz="2400" dirty="0" smtClean="0"/>
              <a:t> </a:t>
            </a:r>
            <a:r>
              <a:rPr lang="en-US" altLang="ja-JP" sz="2400" b="1" dirty="0" smtClean="0">
                <a:solidFill>
                  <a:schemeClr val="accent2"/>
                </a:solidFill>
              </a:rPr>
              <a:t>f(</a:t>
            </a:r>
            <a:r>
              <a:rPr lang="en-US" altLang="ja-JP" sz="2400" b="1" dirty="0" err="1" smtClean="0">
                <a:solidFill>
                  <a:schemeClr val="accent2"/>
                </a:solidFill>
              </a:rPr>
              <a:t>t,k</a:t>
            </a:r>
            <a:r>
              <a:rPr lang="en-US" altLang="ja-JP" sz="2400" b="1" dirty="0" smtClean="0">
                <a:solidFill>
                  <a:schemeClr val="accent2"/>
                </a:solidFill>
              </a:rPr>
              <a:t>)</a:t>
            </a:r>
            <a:r>
              <a:rPr lang="en-US" altLang="ja-JP" sz="2400" dirty="0" smtClean="0"/>
              <a:t> </a:t>
            </a:r>
            <a:r>
              <a:rPr lang="ja-JP" altLang="en-US" sz="2400" dirty="0" smtClean="0"/>
              <a:t>とする</a:t>
            </a:r>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en-US" altLang="ja-JP" sz="2400" b="1" dirty="0" smtClean="0">
                <a:solidFill>
                  <a:schemeClr val="accent2"/>
                </a:solidFill>
              </a:rPr>
              <a:t>k</a:t>
            </a:r>
            <a:r>
              <a:rPr lang="ja-JP" altLang="en-US" sz="2400" dirty="0" smtClean="0"/>
              <a:t>番目の仕事は最後にするから、（もし行うなら）その開始時刻は </a:t>
            </a:r>
            <a:r>
              <a:rPr lang="en-US" altLang="ja-JP" sz="2400" b="1" dirty="0" smtClean="0">
                <a:solidFill>
                  <a:schemeClr val="accent2"/>
                </a:solidFill>
              </a:rPr>
              <a:t>t-</a:t>
            </a:r>
            <a:r>
              <a:rPr lang="en-US" altLang="ja-JP" sz="2400" b="1" dirty="0" err="1" smtClean="0">
                <a:solidFill>
                  <a:schemeClr val="accent2"/>
                </a:solidFill>
              </a:rPr>
              <a:t>p</a:t>
            </a:r>
            <a:r>
              <a:rPr lang="en-US" altLang="ja-JP" sz="2400" b="1" baseline="-25000" dirty="0" err="1" smtClean="0">
                <a:solidFill>
                  <a:schemeClr val="accent2"/>
                </a:solidFill>
              </a:rPr>
              <a:t>k</a:t>
            </a:r>
            <a:r>
              <a:rPr lang="en-US" altLang="ja-JP" sz="2400" dirty="0" smtClean="0"/>
              <a:t> </a:t>
            </a:r>
            <a:r>
              <a:rPr lang="ja-JP" altLang="en-US" sz="2400" dirty="0" smtClean="0"/>
              <a:t>としてよい</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en-US" altLang="ja-JP" sz="2400" b="1" dirty="0" smtClean="0">
                <a:solidFill>
                  <a:schemeClr val="accent2"/>
                </a:solidFill>
              </a:rPr>
              <a:t>k</a:t>
            </a:r>
            <a:r>
              <a:rPr lang="ja-JP" altLang="en-US" sz="2400" dirty="0" smtClean="0"/>
              <a:t>番目の仕事をする場合／しない場合を考えよう</a:t>
            </a:r>
          </a:p>
          <a:p>
            <a:pPr algn="l" eaLnBrk="1" hangingPunct="1">
              <a:defRPr/>
            </a:pPr>
            <a:endParaRPr lang="ja-JP"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再帰式を作って動的計画法</a:t>
            </a:r>
            <a:endParaRPr lang="en-US" altLang="ja-JP" sz="3600" smtClean="0">
              <a:solidFill>
                <a:schemeClr val="bg1"/>
              </a:solidFill>
            </a:endParaRPr>
          </a:p>
        </p:txBody>
      </p:sp>
      <p:sp>
        <p:nvSpPr>
          <p:cNvPr id="31747" name="Rectangle 3"/>
          <p:cNvSpPr>
            <a:spLocks noGrp="1" noChangeArrowheads="1"/>
          </p:cNvSpPr>
          <p:nvPr>
            <p:ph type="subTitle" idx="1"/>
          </p:nvPr>
        </p:nvSpPr>
        <p:spPr>
          <a:xfrm>
            <a:off x="323850" y="1125538"/>
            <a:ext cx="8281988" cy="467995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en-US" altLang="ja-JP" sz="2400" b="1" dirty="0" smtClean="0">
                <a:solidFill>
                  <a:schemeClr val="accent2"/>
                </a:solidFill>
              </a:rPr>
              <a:t>k</a:t>
            </a:r>
            <a:r>
              <a:rPr lang="ja-JP" altLang="en-US" sz="2400" dirty="0" smtClean="0"/>
              <a:t>番目の仕事をする場合の最小納期遅れ数は、 </a:t>
            </a:r>
            <a:r>
              <a:rPr lang="en-US" altLang="ja-JP" sz="2400" b="1" dirty="0" smtClean="0">
                <a:solidFill>
                  <a:schemeClr val="accent2"/>
                </a:solidFill>
              </a:rPr>
              <a:t>f(t-</a:t>
            </a:r>
            <a:r>
              <a:rPr lang="en-US" altLang="ja-JP" sz="2400" b="1" dirty="0" err="1" smtClean="0">
                <a:solidFill>
                  <a:schemeClr val="accent2"/>
                </a:solidFill>
              </a:rPr>
              <a:t>p</a:t>
            </a:r>
            <a:r>
              <a:rPr lang="en-US" altLang="ja-JP" sz="2400" b="1" baseline="-25000" dirty="0" err="1" smtClean="0">
                <a:solidFill>
                  <a:schemeClr val="accent2"/>
                </a:solidFill>
              </a:rPr>
              <a:t>k</a:t>
            </a:r>
            <a:r>
              <a:rPr lang="en-US" altLang="ja-JP" sz="2400" b="1" dirty="0" smtClean="0">
                <a:solidFill>
                  <a:schemeClr val="accent2"/>
                </a:solidFill>
              </a:rPr>
              <a:t>, k-1)</a:t>
            </a:r>
            <a:r>
              <a:rPr lang="en-US" altLang="ja-JP" sz="2400" b="1" baseline="-25000" dirty="0" smtClean="0">
                <a:solidFill>
                  <a:schemeClr val="accent2"/>
                </a:solidFill>
              </a:rPr>
              <a:t> </a:t>
            </a: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en-US" altLang="ja-JP" sz="2400" b="1" dirty="0" smtClean="0">
                <a:solidFill>
                  <a:schemeClr val="accent2"/>
                </a:solidFill>
              </a:rPr>
              <a:t>k</a:t>
            </a:r>
            <a:r>
              <a:rPr lang="ja-JP" altLang="en-US" sz="2400" dirty="0" smtClean="0"/>
              <a:t>番目の仕事をしない場合の最小納期遅れ数は、 </a:t>
            </a:r>
            <a:r>
              <a:rPr lang="en-US" altLang="ja-JP" sz="2400" b="1" dirty="0" smtClean="0">
                <a:solidFill>
                  <a:schemeClr val="accent2"/>
                </a:solidFill>
              </a:rPr>
              <a:t>f(t, k-1) +1</a:t>
            </a:r>
            <a:r>
              <a:rPr lang="en-US" altLang="ja-JP" sz="2400" b="1" baseline="-25000" dirty="0" smtClean="0">
                <a:solidFill>
                  <a:schemeClr val="accent2"/>
                </a:solidFill>
              </a:rPr>
              <a:t> </a:t>
            </a:r>
            <a:endParaRPr lang="en-US" altLang="ja-JP" sz="2400" dirty="0" smtClean="0"/>
          </a:p>
          <a:p>
            <a:pPr algn="l" eaLnBrk="1" hangingPunct="1">
              <a:defRPr/>
            </a:pPr>
            <a:endParaRPr lang="ja-JP" altLang="en-US" sz="2400" dirty="0" smtClean="0"/>
          </a:p>
          <a:p>
            <a:pPr algn="l" eaLnBrk="1" hangingPunct="1">
              <a:defRPr/>
            </a:pPr>
            <a:r>
              <a:rPr lang="ja-JP" altLang="en-US" sz="2400" b="1" dirty="0" smtClean="0">
                <a:solidFill>
                  <a:srgbClr val="FF0000"/>
                </a:solidFill>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rPr>
              <a:t> </a:t>
            </a:r>
            <a:r>
              <a:rPr lang="ja-JP" altLang="en-US" sz="2400" dirty="0" smtClean="0"/>
              <a:t>動的計画法で利用できる、簡単な再帰式になる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各 </a:t>
            </a:r>
            <a:r>
              <a:rPr lang="en-US" altLang="ja-JP" sz="2400" b="1" dirty="0" smtClean="0">
                <a:solidFill>
                  <a:schemeClr val="accent2"/>
                </a:solidFill>
              </a:rPr>
              <a:t>t</a:t>
            </a:r>
            <a:r>
              <a:rPr lang="en-US" altLang="ja-JP" sz="2400" dirty="0" smtClean="0"/>
              <a:t> </a:t>
            </a:r>
            <a:r>
              <a:rPr lang="ja-JP" altLang="en-US" sz="2400" dirty="0" smtClean="0"/>
              <a:t>について順に、 </a:t>
            </a:r>
            <a:r>
              <a:rPr lang="en-US" altLang="ja-JP" sz="2400" b="1" dirty="0" smtClean="0">
                <a:solidFill>
                  <a:schemeClr val="accent2"/>
                </a:solidFill>
              </a:rPr>
              <a:t>f(t, k) </a:t>
            </a:r>
            <a:r>
              <a:rPr lang="ja-JP" altLang="en-US" sz="2400" dirty="0" smtClean="0"/>
              <a:t>を </a:t>
            </a:r>
            <a:r>
              <a:rPr lang="en-US" altLang="ja-JP" sz="2400" b="1" dirty="0" smtClean="0">
                <a:solidFill>
                  <a:schemeClr val="accent2"/>
                </a:solidFill>
              </a:rPr>
              <a:t>k = 1,…,n </a:t>
            </a:r>
            <a:r>
              <a:rPr lang="ja-JP" altLang="en-US" sz="2400" dirty="0" smtClean="0"/>
              <a:t>について計算する</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一回の計算は </a:t>
            </a:r>
            <a:r>
              <a:rPr lang="en-US" altLang="ja-JP" sz="2400" b="1" dirty="0" smtClean="0">
                <a:solidFill>
                  <a:schemeClr val="accent2"/>
                </a:solidFill>
              </a:rPr>
              <a:t>O(1) </a:t>
            </a:r>
            <a:r>
              <a:rPr lang="ja-JP" altLang="en-US" sz="2400" dirty="0" err="1" smtClean="0"/>
              <a:t>で</a:t>
            </a:r>
            <a:r>
              <a:rPr lang="ja-JP" altLang="en-US" sz="2400" dirty="0" smtClean="0"/>
              <a:t>できる</a:t>
            </a:r>
          </a:p>
          <a:p>
            <a:pPr algn="l" eaLnBrk="1" hangingPunct="1">
              <a:defRPr/>
            </a:pPr>
            <a:endParaRPr lang="ja-JP" altLang="en-US" sz="2400" dirty="0" smtClean="0"/>
          </a:p>
          <a:p>
            <a:pPr algn="l" eaLnBrk="1" hangingPunct="1">
              <a:defRPr/>
            </a:pPr>
            <a:endParaRPr lang="ja-JP" altLang="en-US" sz="2400" dirty="0" smtClean="0"/>
          </a:p>
          <a:p>
            <a:pPr algn="l" eaLnBrk="1" hangingPunct="1">
              <a:defRPr/>
            </a:pPr>
            <a:r>
              <a:rPr lang="ja-JP" altLang="en-US" sz="2400" dirty="0" smtClean="0"/>
              <a:t>最も遅い納期を </a:t>
            </a:r>
            <a:r>
              <a:rPr lang="en-US" altLang="ja-JP" sz="2400" b="1" dirty="0" smtClean="0">
                <a:solidFill>
                  <a:schemeClr val="accent2"/>
                </a:solidFill>
              </a:rPr>
              <a:t>T </a:t>
            </a:r>
            <a:r>
              <a:rPr lang="ja-JP" altLang="en-US" sz="2400" dirty="0" smtClean="0"/>
              <a:t>とする</a:t>
            </a:r>
          </a:p>
        </p:txBody>
      </p:sp>
      <p:sp>
        <p:nvSpPr>
          <p:cNvPr id="31748" name="Text Box 4"/>
          <p:cNvSpPr txBox="1">
            <a:spLocks noChangeArrowheads="1"/>
          </p:cNvSpPr>
          <p:nvPr/>
        </p:nvSpPr>
        <p:spPr bwMode="auto">
          <a:xfrm>
            <a:off x="900113" y="5734050"/>
            <a:ext cx="6488112" cy="476250"/>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wrap="none">
            <a:spAutoFit/>
          </a:bodyPr>
          <a:lstStyle/>
          <a:p>
            <a:pPr>
              <a:defRPr/>
            </a:pPr>
            <a:r>
              <a:rPr lang="ja-JP" altLang="en-US" b="1">
                <a:ea typeface="ＭＳ Ｐゴシック" pitchFamily="50" charset="-128"/>
              </a:rPr>
              <a:t>納期遅れ数最小化問題は </a:t>
            </a:r>
            <a:r>
              <a:rPr lang="en-US" altLang="ja-JP" b="1">
                <a:solidFill>
                  <a:schemeClr val="accent2"/>
                </a:solidFill>
                <a:ea typeface="ＭＳ Ｐゴシック" pitchFamily="50" charset="-128"/>
              </a:rPr>
              <a:t>O(Tn)</a:t>
            </a:r>
            <a:r>
              <a:rPr lang="ja-JP" altLang="en-US" b="1">
                <a:ea typeface="ＭＳ Ｐゴシック" pitchFamily="50" charset="-128"/>
              </a:rPr>
              <a:t>で時間で解ける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747">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7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rPr>
              <a:t>バリエーション</a:t>
            </a:r>
            <a:endParaRPr lang="en-US" altLang="ja-JP" sz="3600" smtClean="0">
              <a:solidFill>
                <a:schemeClr val="bg1"/>
              </a:solidFill>
            </a:endParaRPr>
          </a:p>
        </p:txBody>
      </p:sp>
      <p:sp>
        <p:nvSpPr>
          <p:cNvPr id="38915" name="Rectangle 3"/>
          <p:cNvSpPr>
            <a:spLocks noGrp="1" noChangeArrowheads="1"/>
          </p:cNvSpPr>
          <p:nvPr>
            <p:ph type="subTitle" idx="1"/>
          </p:nvPr>
        </p:nvSpPr>
        <p:spPr>
          <a:xfrm>
            <a:off x="467866" y="1125538"/>
            <a:ext cx="7992566" cy="4608512"/>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納期遅れ時間の総和を最小化する場合</a:t>
            </a:r>
          </a:p>
          <a:p>
            <a:pPr algn="l" eaLnBrk="1" hangingPunct="1">
              <a:defRPr/>
            </a:pPr>
            <a:r>
              <a:rPr lang="ja-JP" altLang="en-US" sz="2400" b="1" dirty="0" smtClean="0">
                <a:solidFill>
                  <a:srgbClr val="FF0000"/>
                </a:solidFill>
                <a:sym typeface="Wingdings" pitchFamily="2" charset="2"/>
              </a:rPr>
              <a:t>   </a:t>
            </a: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sym typeface="Wingdings" pitchFamily="2" charset="2"/>
              </a:rPr>
              <a:t> </a:t>
            </a:r>
            <a:r>
              <a:rPr lang="ja-JP" altLang="en-US" sz="2400" dirty="0" smtClean="0"/>
              <a:t>納期順に行うのがベスト。最適解は簡単にもとまる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仕事に重みがあり、納期遅れになる仕事の重み和を最小化する場合、納期順に行うのがベストとは限らなくなる。そのため、動的計画法は使えなくなる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これは、遅れ時間総和最小化の場合も同じ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2115</TotalTime>
  <Words>1874</Words>
  <Application>Microsoft Office PowerPoint</Application>
  <PresentationFormat>画面に合わせる (4:3)</PresentationFormat>
  <Paragraphs>223</Paragraphs>
  <Slides>26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26</vt:i4>
      </vt:variant>
    </vt:vector>
  </HeadingPairs>
  <TitlesOfParts>
    <vt:vector size="32" baseType="lpstr">
      <vt:lpstr>Times New Roman</vt:lpstr>
      <vt:lpstr>ＭＳ Ｐゴシック</vt:lpstr>
      <vt:lpstr>Arial</vt:lpstr>
      <vt:lpstr>Calibri</vt:lpstr>
      <vt:lpstr>Wingdings</vt:lpstr>
      <vt:lpstr>標準デザイン</vt:lpstr>
      <vt:lpstr>スケジューリング</vt:lpstr>
      <vt:lpstr>期日に遅れずに仕事をしたい</vt:lpstr>
      <vt:lpstr>データをそろえる</vt:lpstr>
      <vt:lpstr>1機械スケジューリング</vt:lpstr>
      <vt:lpstr>1機械スケジューリングを解く</vt:lpstr>
      <vt:lpstr>納期遅れ数最小化</vt:lpstr>
      <vt:lpstr>ある時刻より前のみの最適化</vt:lpstr>
      <vt:lpstr>再帰式を作って動的計画法</vt:lpstr>
      <vt:lpstr>バリエーション</vt:lpstr>
      <vt:lpstr>最早開始時刻があると…</vt:lpstr>
      <vt:lpstr>入力テスト</vt:lpstr>
      <vt:lpstr>変数（順序）固定テスト</vt:lpstr>
      <vt:lpstr>スウィープして見つける</vt:lpstr>
      <vt:lpstr>２分木の更新</vt:lpstr>
      <vt:lpstr>仕事を途中で中断できる場合</vt:lpstr>
      <vt:lpstr>機械が k 個ある場合</vt:lpstr>
      <vt:lpstr>資源制約・先行制約</vt:lpstr>
      <vt:lpstr>困難さ</vt:lpstr>
      <vt:lpstr>決定変数の単純化</vt:lpstr>
      <vt:lpstr>近傍探索</vt:lpstr>
      <vt:lpstr>２次元パッキングへの応用</vt:lpstr>
      <vt:lpstr>フロー的な制約</vt:lpstr>
      <vt:lpstr>部品表の展開</vt:lpstr>
      <vt:lpstr>実用でのスケジューリング</vt:lpstr>
      <vt:lpstr>フォワード（バックワード）割付け</vt:lpstr>
      <vt:lpstr>まとめ</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uno</cp:lastModifiedBy>
  <cp:revision>289</cp:revision>
  <dcterms:created xsi:type="dcterms:W3CDTF">1601-01-01T00:00:00Z</dcterms:created>
  <dcterms:modified xsi:type="dcterms:W3CDTF">2012-08-26T13:51:25Z</dcterms:modified>
</cp:coreProperties>
</file>