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9" r:id="rId2"/>
    <p:sldId id="258" r:id="rId3"/>
    <p:sldId id="260" r:id="rId4"/>
    <p:sldId id="296" r:id="rId5"/>
    <p:sldId id="295" r:id="rId6"/>
    <p:sldId id="293" r:id="rId7"/>
    <p:sldId id="294" r:id="rId8"/>
    <p:sldId id="274" r:id="rId9"/>
    <p:sldId id="276" r:id="rId10"/>
    <p:sldId id="275" r:id="rId11"/>
    <p:sldId id="297" r:id="rId12"/>
    <p:sldId id="277" r:id="rId13"/>
    <p:sldId id="281" r:id="rId14"/>
    <p:sldId id="292" r:id="rId15"/>
    <p:sldId id="299" r:id="rId16"/>
    <p:sldId id="302" r:id="rId17"/>
    <p:sldId id="300" r:id="rId18"/>
    <p:sldId id="301" r:id="rId19"/>
    <p:sldId id="282" r:id="rId20"/>
    <p:sldId id="278" r:id="rId21"/>
    <p:sldId id="288" r:id="rId22"/>
    <p:sldId id="303" r:id="rId23"/>
    <p:sldId id="284" r:id="rId24"/>
    <p:sldId id="283" r:id="rId25"/>
    <p:sldId id="286" r:id="rId26"/>
    <p:sldId id="287" r:id="rId27"/>
    <p:sldId id="290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70" autoAdjust="0"/>
    <p:restoredTop sz="94590" autoAdjust="0"/>
  </p:normalViewPr>
  <p:slideViewPr>
    <p:cSldViewPr>
      <p:cViewPr varScale="1">
        <p:scale>
          <a:sx n="65" d="100"/>
          <a:sy n="65" d="100"/>
        </p:scale>
        <p:origin x="-4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FF9010C-9DC6-41C2-A3AC-7EEF04E4D944}" type="slidenum">
              <a:rPr lang="ja-JP" altLang="en-US"/>
              <a:pPr/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831E2F-1DAB-4CA4-8D3A-82493FC0519C}" type="slidenum">
              <a:rPr lang="ja-JP" altLang="en-US"/>
              <a:pPr/>
              <a:t>6</a:t>
            </a:fld>
            <a:endParaRPr lang="en-US" altLang="ja-JP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ja-JP" altLang="en-US"/>
              <a:t>小さいデータではできることが、大きなデータではぜんぜんできない</a:t>
            </a:r>
          </a:p>
          <a:p>
            <a:r>
              <a:rPr lang="ja-JP" altLang="en-US"/>
              <a:t>例</a:t>
            </a:r>
            <a:r>
              <a:rPr lang="en-US" altLang="ja-JP"/>
              <a:t>1</a:t>
            </a:r>
            <a:r>
              <a:rPr lang="ja-JP" altLang="en-US"/>
              <a:t>：データを眺めて、特徴を得ること</a:t>
            </a:r>
          </a:p>
          <a:p>
            <a:r>
              <a:rPr lang="ja-JP" altLang="en-US"/>
              <a:t>例</a:t>
            </a:r>
            <a:r>
              <a:rPr lang="en-US" altLang="ja-JP"/>
              <a:t>2</a:t>
            </a:r>
            <a:r>
              <a:rPr lang="ja-JP" altLang="en-US"/>
              <a:t>： </a:t>
            </a:r>
            <a:r>
              <a:rPr lang="en-US" altLang="ja-JP"/>
              <a:t>web</a:t>
            </a:r>
            <a:r>
              <a:rPr lang="ja-JP" altLang="en-US"/>
              <a:t>検索、最近の話題を知りたい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875E60-7A48-4CA0-A2E7-5A89583C4F76}" type="slidenum">
              <a:rPr lang="ja-JP" altLang="en-US"/>
              <a:pPr/>
              <a:t>7</a:t>
            </a:fld>
            <a:endParaRPr lang="en-US" altLang="ja-JP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ja-JP" altLang="en-US"/>
              <a:t>小さいデータではできることが、大きなデータではぜんぜんできない</a:t>
            </a:r>
          </a:p>
          <a:p>
            <a:r>
              <a:rPr lang="ja-JP" altLang="en-US"/>
              <a:t>例</a:t>
            </a:r>
            <a:r>
              <a:rPr lang="en-US" altLang="ja-JP"/>
              <a:t>1</a:t>
            </a:r>
            <a:r>
              <a:rPr lang="ja-JP" altLang="en-US"/>
              <a:t>：データを眺めて、特徴を得ること</a:t>
            </a:r>
          </a:p>
          <a:p>
            <a:r>
              <a:rPr lang="ja-JP" altLang="en-US"/>
              <a:t>例</a:t>
            </a:r>
            <a:r>
              <a:rPr lang="en-US" altLang="ja-JP"/>
              <a:t>2</a:t>
            </a:r>
            <a:r>
              <a:rPr lang="ja-JP" altLang="en-US"/>
              <a:t>： </a:t>
            </a:r>
            <a:r>
              <a:rPr lang="en-US" altLang="ja-JP"/>
              <a:t>web</a:t>
            </a:r>
            <a:r>
              <a:rPr lang="ja-JP" altLang="en-US"/>
              <a:t>検索、最近の話題を知りたい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F4BF2B-05C8-4B13-9ACC-BC082A8344D9}" type="slidenum">
              <a:rPr lang="ja-JP" altLang="en-US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9C723-02CD-4EBF-9EAE-E6F64979160A}" type="slidenum">
              <a:rPr lang="ja-JP" altLang="en-US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38DC1F-90F6-4883-8EB1-DA3F50711E24}" type="slidenum">
              <a:rPr lang="ja-JP" altLang="en-US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CA1572-11BB-4C70-A4D9-BB16CC3B3DBA}" type="slidenum">
              <a:rPr lang="ja-JP" altLang="en-US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9531AC-AC88-43B7-954B-FEA1C0E217E0}" type="slidenum">
              <a:rPr lang="ja-JP" altLang="en-US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698C90-F826-4E9A-8A27-5CBF691B9089}" type="slidenum">
              <a:rPr lang="ja-JP" altLang="en-US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914B15-F70F-4168-8621-71913708A8BF}" type="slidenum">
              <a:rPr lang="ja-JP" altLang="en-US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59BFD-E234-4B2C-95C9-094BDB2A8555}" type="slidenum">
              <a:rPr lang="ja-JP" altLang="en-US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16B8C-BAFB-4036-9201-29E47192E6AC}" type="slidenum">
              <a:rPr lang="ja-JP" altLang="en-US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612976-191D-4AFD-8722-141601921FF9}" type="slidenum">
              <a:rPr lang="ja-JP" altLang="en-US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E0C756-1D32-4E9E-A4BB-256121FD7E91}" type="slidenum">
              <a:rPr lang="ja-JP" altLang="en-US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5B23113B-845B-4C5A-A12B-4D53618F16D6}" type="slidenum">
              <a:rPr lang="ja-JP" altLang="en-US"/>
              <a:pPr/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800225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ja-JP" altLang="en-US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列挙問題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770188"/>
            <a:ext cx="7772400" cy="3395662"/>
          </a:xfrm>
        </p:spPr>
        <p:txBody>
          <a:bodyPr/>
          <a:lstStyle/>
          <a:p>
            <a:r>
              <a:rPr lang="ja-JP" altLang="en-US"/>
              <a:t>列挙問題の定義</a:t>
            </a:r>
          </a:p>
          <a:p>
            <a:r>
              <a:rPr lang="ja-JP" altLang="en-US"/>
              <a:t>アルゴリズムの速度</a:t>
            </a:r>
          </a:p>
          <a:p>
            <a:r>
              <a:rPr lang="ja-JP" altLang="en-US"/>
              <a:t>バックトラッキング</a:t>
            </a:r>
          </a:p>
          <a:p>
            <a:r>
              <a:rPr lang="ja-JP" altLang="en-US"/>
              <a:t>分割法</a:t>
            </a:r>
          </a:p>
          <a:p>
            <a:r>
              <a:rPr lang="ja-JP" altLang="en-US"/>
              <a:t>逆探索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ja-JP" alt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出力の数で時間を計る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848600" cy="25574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/>
              <a:t>列挙問題は解がたくさんあるので、解が多ければそれだけ時間がかかるのはしょうがない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/>
              <a:t>でも、解が少なければ、早く終わってほしい</a:t>
            </a:r>
          </a:p>
          <a:p>
            <a:pPr>
              <a:buFontTx/>
              <a:buNone/>
            </a:pPr>
            <a:endParaRPr lang="ja-JP" altLang="en-US" sz="2400" dirty="0">
              <a:solidFill>
                <a:srgbClr val="FF0000"/>
              </a:solidFill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/>
              <a:t>問題が与えられれば、その解の数</a:t>
            </a:r>
            <a:r>
              <a:rPr lang="en-US" altLang="ja-JP" sz="2400" b="1" dirty="0">
                <a:solidFill>
                  <a:schemeClr val="accent2"/>
                </a:solidFill>
              </a:rPr>
              <a:t>N</a:t>
            </a:r>
            <a:r>
              <a:rPr lang="ja-JP" altLang="en-US" sz="2400" dirty="0"/>
              <a:t>は決まるので、</a:t>
            </a:r>
            <a:r>
              <a:rPr lang="en-US" altLang="ja-JP" sz="2400" b="1" dirty="0">
                <a:solidFill>
                  <a:schemeClr val="accent2"/>
                </a:solidFill>
              </a:rPr>
              <a:t>N</a:t>
            </a:r>
            <a:r>
              <a:rPr lang="en-US" altLang="ja-JP" sz="2400" dirty="0"/>
              <a:t> </a:t>
            </a:r>
            <a:r>
              <a:rPr lang="ja-JP" altLang="en-US" sz="2400" dirty="0"/>
              <a:t>に対して短時間なアルゴリズムがほしい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84213" y="4221163"/>
            <a:ext cx="7848600" cy="120650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ja-JP" altLang="en-US" b="1"/>
              <a:t>あるアルゴリズムの計算時間が、</a:t>
            </a:r>
          </a:p>
          <a:p>
            <a:r>
              <a:rPr lang="ja-JP" altLang="en-US" b="1"/>
              <a:t>入力の大きさ </a:t>
            </a:r>
            <a:r>
              <a:rPr lang="en-US" altLang="ja-JP" b="1">
                <a:solidFill>
                  <a:schemeClr val="accent2"/>
                </a:solidFill>
              </a:rPr>
              <a:t>n </a:t>
            </a:r>
            <a:r>
              <a:rPr lang="ja-JP" altLang="en-US" b="1"/>
              <a:t>と出力する解の数 </a:t>
            </a:r>
            <a:r>
              <a:rPr lang="en-US" altLang="ja-JP" b="1">
                <a:solidFill>
                  <a:schemeClr val="accent2"/>
                </a:solidFill>
              </a:rPr>
              <a:t>N</a:t>
            </a:r>
            <a:r>
              <a:rPr lang="en-US" altLang="ja-JP" b="1"/>
              <a:t> </a:t>
            </a:r>
            <a:r>
              <a:rPr lang="ja-JP" altLang="en-US" b="1"/>
              <a:t>のみに依存する多項式であるとき、</a:t>
            </a:r>
            <a:r>
              <a:rPr lang="ja-JP" altLang="en-US" b="1">
                <a:solidFill>
                  <a:srgbClr val="006600"/>
                </a:solidFill>
              </a:rPr>
              <a:t>出力多項式時間</a:t>
            </a:r>
            <a:r>
              <a:rPr lang="ja-JP" altLang="en-US" b="1"/>
              <a:t>である、という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84213" y="5678488"/>
            <a:ext cx="7848600" cy="84137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ja-JP" altLang="en-US" b="1"/>
              <a:t>任意の解の次の解を出力するまでの時間が入力の大きさ </a:t>
            </a:r>
            <a:r>
              <a:rPr lang="en-US" altLang="ja-JP" b="1">
                <a:solidFill>
                  <a:schemeClr val="accent2"/>
                </a:solidFill>
              </a:rPr>
              <a:t>n</a:t>
            </a:r>
            <a:r>
              <a:rPr lang="ja-JP" altLang="en-US" b="1"/>
              <a:t>の多項式であるとき、</a:t>
            </a:r>
            <a:r>
              <a:rPr lang="ja-JP" altLang="en-US" b="1">
                <a:solidFill>
                  <a:srgbClr val="006600"/>
                </a:solidFill>
              </a:rPr>
              <a:t>多項式時間遅延</a:t>
            </a:r>
            <a:r>
              <a:rPr lang="ja-JP" altLang="en-US" b="1"/>
              <a:t>である、という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  <p:bldP spid="2458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ja-JP" alt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列挙アルゴリズムの作成手法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96752"/>
            <a:ext cx="8280920" cy="457358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/>
              <a:t>比較的、基礎的な</a:t>
            </a:r>
            <a:r>
              <a:rPr lang="ja-JP" altLang="en-US" sz="2400" dirty="0" smtClean="0"/>
              <a:t>問題なので</a:t>
            </a:r>
            <a:r>
              <a:rPr lang="ja-JP" altLang="en-US" sz="2400" dirty="0"/>
              <a:t>、アルゴリズム作成手法も単純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>
              <a:solidFill>
                <a:srgbClr val="FF0000"/>
              </a:solidFill>
              <a:sym typeface="Wingdings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/>
              <a:t>しかし、逆に言うと、バリエーションが少ない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　 － </a:t>
            </a:r>
            <a:r>
              <a:rPr lang="ja-JP" altLang="en-US" sz="2400" b="1" dirty="0">
                <a:solidFill>
                  <a:srgbClr val="006600"/>
                </a:solidFill>
              </a:rPr>
              <a:t>バックトラック法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　　　　　深さ優先的＋辞書順の優先度で隣接関係を探索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 － </a:t>
            </a:r>
            <a:r>
              <a:rPr lang="ja-JP" altLang="en-US" sz="2400" b="1" dirty="0">
                <a:solidFill>
                  <a:srgbClr val="006600"/>
                </a:solidFill>
              </a:rPr>
              <a:t>分割法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　　　　　分枝限定法のように、問題を再帰的に分割する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 </a:t>
            </a:r>
            <a:r>
              <a:rPr lang="ja-JP" altLang="en-US" sz="2400" dirty="0"/>
              <a:t>　 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－ </a:t>
            </a:r>
            <a:r>
              <a:rPr lang="ja-JP" altLang="en-US" sz="2400" b="1" dirty="0">
                <a:solidFill>
                  <a:srgbClr val="006600"/>
                </a:solidFill>
              </a:rPr>
              <a:t>逆探索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　　　　　親子関係という隣接性から得られる探索路を進む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ja-JP" alt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バックトラック法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439150" cy="4800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ja-JP" altLang="en-US" sz="2400" dirty="0"/>
              <a:t>あるいはバックトラッキングと呼ばれる</a:t>
            </a:r>
            <a:endParaRPr lang="ja-JP" altLang="en-US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/>
              <a:t>主に、単調な集合族の要素の列挙、あるいはその極大要素の列挙に使われる</a:t>
            </a:r>
            <a:endParaRPr lang="ja-JP" altLang="en-US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/>
              <a:t>単調な集合族 </a:t>
            </a:r>
            <a:r>
              <a:rPr lang="en-US" altLang="ja-JP" sz="2400" b="1" dirty="0">
                <a:solidFill>
                  <a:schemeClr val="accent2"/>
                </a:solidFill>
              </a:rPr>
              <a:t>F</a:t>
            </a:r>
            <a:r>
              <a:rPr lang="en-US" altLang="ja-JP" sz="2400" dirty="0"/>
              <a:t>： 　</a:t>
            </a:r>
            <a:r>
              <a:rPr lang="en-US" altLang="ja-JP" sz="2400" b="1" dirty="0">
                <a:solidFill>
                  <a:schemeClr val="accent2"/>
                </a:solidFill>
              </a:rPr>
              <a:t>X</a:t>
            </a:r>
            <a:r>
              <a:rPr lang="ja-JP" altLang="en-US" sz="2400" b="1" dirty="0">
                <a:solidFill>
                  <a:schemeClr val="accent2"/>
                </a:solidFill>
              </a:rPr>
              <a:t>∈</a:t>
            </a:r>
            <a:r>
              <a:rPr lang="en-US" altLang="ja-JP" sz="2400" b="1" dirty="0">
                <a:solidFill>
                  <a:schemeClr val="accent2"/>
                </a:solidFill>
              </a:rPr>
              <a:t>F </a:t>
            </a:r>
            <a:r>
              <a:rPr lang="ja-JP" altLang="en-US" sz="2400" dirty="0"/>
              <a:t>　 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/>
              <a:t>任意の </a:t>
            </a:r>
            <a:r>
              <a:rPr lang="en-US" altLang="ja-JP" sz="2400" b="1" dirty="0">
                <a:solidFill>
                  <a:schemeClr val="accent2"/>
                </a:solidFill>
              </a:rPr>
              <a:t>X'</a:t>
            </a:r>
            <a:r>
              <a:rPr lang="ja-JP" altLang="en-US" sz="2400" b="1" dirty="0">
                <a:solidFill>
                  <a:schemeClr val="accent2"/>
                </a:solidFill>
              </a:rPr>
              <a:t>⊆</a:t>
            </a:r>
            <a:r>
              <a:rPr lang="en-US" altLang="ja-JP" sz="2400" b="1" dirty="0">
                <a:solidFill>
                  <a:schemeClr val="accent2"/>
                </a:solidFill>
              </a:rPr>
              <a:t>X </a:t>
            </a:r>
            <a:r>
              <a:rPr lang="ja-JP" altLang="en-US" sz="2400" dirty="0"/>
              <a:t>に対して </a:t>
            </a:r>
            <a:r>
              <a:rPr lang="en-US" altLang="ja-JP" sz="2400" b="1" dirty="0">
                <a:solidFill>
                  <a:schemeClr val="accent2"/>
                </a:solidFill>
              </a:rPr>
              <a:t>X'</a:t>
            </a:r>
            <a:r>
              <a:rPr lang="ja-JP" altLang="en-US" sz="2400" b="1" dirty="0">
                <a:solidFill>
                  <a:schemeClr val="accent2"/>
                </a:solidFill>
              </a:rPr>
              <a:t>∈</a:t>
            </a:r>
            <a:r>
              <a:rPr lang="en-US" altLang="ja-JP" sz="2400" b="1" dirty="0">
                <a:solidFill>
                  <a:schemeClr val="accent2"/>
                </a:solidFill>
              </a:rPr>
              <a:t>F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　　　　　</a:t>
            </a:r>
            <a:r>
              <a:rPr lang="en-US" altLang="ja-JP" sz="2400" dirty="0"/>
              <a:t>（ </a:t>
            </a:r>
            <a:r>
              <a:rPr lang="en-US" altLang="ja-JP" sz="2400" b="1" dirty="0">
                <a:solidFill>
                  <a:schemeClr val="accent2"/>
                </a:solidFill>
              </a:rPr>
              <a:t>X</a:t>
            </a:r>
            <a:r>
              <a:rPr lang="ja-JP" altLang="en-US" sz="2400" b="1" dirty="0">
                <a:solidFill>
                  <a:schemeClr val="accent2"/>
                </a:solidFill>
              </a:rPr>
              <a:t>∈</a:t>
            </a:r>
            <a:r>
              <a:rPr lang="en-US" altLang="ja-JP" sz="2400" b="1" dirty="0">
                <a:solidFill>
                  <a:schemeClr val="accent2"/>
                </a:solidFill>
              </a:rPr>
              <a:t>F </a:t>
            </a:r>
            <a:r>
              <a:rPr lang="ja-JP" altLang="en-US" sz="2400" dirty="0"/>
              <a:t>　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X</a:t>
            </a:r>
            <a:r>
              <a:rPr lang="ja-JP" altLang="en-US" sz="2400" dirty="0"/>
              <a:t>の任意の部分集合は </a:t>
            </a:r>
            <a:r>
              <a:rPr lang="en-US" altLang="ja-JP" sz="2400" b="1" dirty="0">
                <a:solidFill>
                  <a:schemeClr val="accent2"/>
                </a:solidFill>
              </a:rPr>
              <a:t>F </a:t>
            </a:r>
            <a:r>
              <a:rPr lang="ja-JP" altLang="en-US" sz="2400" dirty="0"/>
              <a:t>に含まれる）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/>
              <a:t>単調な集合族の例）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>
                <a:solidFill>
                  <a:srgbClr val="FF0000"/>
                </a:solidFill>
              </a:rPr>
              <a:t>　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ja-JP" altLang="en-US" sz="2400" dirty="0"/>
              <a:t>グラフのクリーク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>
                <a:solidFill>
                  <a:srgbClr val="FF0000"/>
                </a:solidFill>
              </a:rPr>
              <a:t>　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ja-JP" altLang="en-US" sz="2400" dirty="0"/>
              <a:t>ナップサック問題の実行可能解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>
                <a:solidFill>
                  <a:srgbClr val="FF0000"/>
                </a:solidFill>
              </a:rPr>
              <a:t>　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ja-JP" altLang="en-US" sz="2400" dirty="0"/>
              <a:t>マッチングの集合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4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だめな例）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パス</a:t>
            </a:r>
            <a:r>
              <a:rPr lang="ja-JP" altLang="en-US" sz="2400" dirty="0"/>
              <a:t>の</a:t>
            </a:r>
            <a:r>
              <a:rPr lang="ja-JP" altLang="en-US" sz="2400" dirty="0" smtClean="0"/>
              <a:t>集合、サイクルの集合</a:t>
            </a:r>
            <a:r>
              <a:rPr lang="en-US" altLang="ja-JP" sz="2400" dirty="0" smtClean="0"/>
              <a:t>,…</a:t>
            </a:r>
            <a:endParaRPr lang="ja-JP" altLang="en-US" sz="2400" dirty="0"/>
          </a:p>
        </p:txBody>
      </p:sp>
      <p:sp>
        <p:nvSpPr>
          <p:cNvPr id="26693" name="Freeform 69"/>
          <p:cNvSpPr>
            <a:spLocks/>
          </p:cNvSpPr>
          <p:nvPr/>
        </p:nvSpPr>
        <p:spPr bwMode="auto">
          <a:xfrm>
            <a:off x="6327775" y="5260975"/>
            <a:ext cx="2417763" cy="1397000"/>
          </a:xfrm>
          <a:custGeom>
            <a:avLst/>
            <a:gdLst/>
            <a:ahLst/>
            <a:cxnLst>
              <a:cxn ang="0">
                <a:pos x="0" y="326"/>
              </a:cxn>
              <a:cxn ang="0">
                <a:pos x="243" y="38"/>
              </a:cxn>
              <a:cxn ang="0">
                <a:pos x="511" y="288"/>
              </a:cxn>
              <a:cxn ang="0">
                <a:pos x="857" y="9"/>
              </a:cxn>
              <a:cxn ang="0">
                <a:pos x="1097" y="288"/>
              </a:cxn>
              <a:cxn ang="0">
                <a:pos x="1433" y="0"/>
              </a:cxn>
              <a:cxn ang="0">
                <a:pos x="1635" y="345"/>
              </a:cxn>
              <a:cxn ang="0">
                <a:pos x="1951" y="67"/>
              </a:cxn>
              <a:cxn ang="0">
                <a:pos x="2121" y="259"/>
              </a:cxn>
              <a:cxn ang="0">
                <a:pos x="1039" y="1219"/>
              </a:cxn>
              <a:cxn ang="0">
                <a:pos x="0" y="326"/>
              </a:cxn>
            </a:cxnLst>
            <a:rect l="0" t="0" r="r" b="b"/>
            <a:pathLst>
              <a:path w="2121" h="1219">
                <a:moveTo>
                  <a:pt x="0" y="326"/>
                </a:moveTo>
                <a:lnTo>
                  <a:pt x="243" y="38"/>
                </a:lnTo>
                <a:lnTo>
                  <a:pt x="511" y="288"/>
                </a:lnTo>
                <a:lnTo>
                  <a:pt x="857" y="9"/>
                </a:lnTo>
                <a:lnTo>
                  <a:pt x="1097" y="288"/>
                </a:lnTo>
                <a:lnTo>
                  <a:pt x="1433" y="0"/>
                </a:lnTo>
                <a:lnTo>
                  <a:pt x="1635" y="345"/>
                </a:lnTo>
                <a:lnTo>
                  <a:pt x="1951" y="67"/>
                </a:lnTo>
                <a:lnTo>
                  <a:pt x="2121" y="259"/>
                </a:lnTo>
                <a:lnTo>
                  <a:pt x="1039" y="1219"/>
                </a:lnTo>
                <a:lnTo>
                  <a:pt x="0" y="326"/>
                </a:lnTo>
                <a:close/>
              </a:path>
            </a:pathLst>
          </a:custGeom>
          <a:solidFill>
            <a:srgbClr val="FFCC99"/>
          </a:solidFill>
          <a:ln w="31750" cap="flat" cmpd="sng">
            <a:solidFill>
              <a:srgbClr val="FF0000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695" name="AutoShape 71"/>
          <p:cNvSpPr>
            <a:spLocks noChangeArrowheads="1"/>
          </p:cNvSpPr>
          <p:nvPr/>
        </p:nvSpPr>
        <p:spPr bwMode="auto">
          <a:xfrm>
            <a:off x="6084888" y="4171950"/>
            <a:ext cx="2844800" cy="2497138"/>
          </a:xfrm>
          <a:prstGeom prst="diamond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6696" name="Text Box 72"/>
          <p:cNvSpPr txBox="1">
            <a:spLocks noChangeArrowheads="1"/>
          </p:cNvSpPr>
          <p:nvPr/>
        </p:nvSpPr>
        <p:spPr bwMode="auto">
          <a:xfrm>
            <a:off x="6904038" y="3860800"/>
            <a:ext cx="1095375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b="1">
                <a:solidFill>
                  <a:schemeClr val="tx2"/>
                </a:solidFill>
              </a:rPr>
              <a:t>111…1</a:t>
            </a:r>
          </a:p>
        </p:txBody>
      </p:sp>
      <p:sp>
        <p:nvSpPr>
          <p:cNvPr id="26714" name="Text Box 90"/>
          <p:cNvSpPr txBox="1">
            <a:spLocks noChangeArrowheads="1"/>
          </p:cNvSpPr>
          <p:nvPr/>
        </p:nvSpPr>
        <p:spPr bwMode="auto">
          <a:xfrm>
            <a:off x="7813675" y="6400800"/>
            <a:ext cx="1095375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b="1">
                <a:solidFill>
                  <a:schemeClr val="tx2"/>
                </a:solidFill>
              </a:rPr>
              <a:t>000…0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ja-JP" alt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バックトラック法 </a:t>
            </a:r>
            <a:r>
              <a:rPr lang="en-US" altLang="ja-JP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(2)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24000"/>
            <a:ext cx="7924800" cy="48577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/>
              <a:t>空集合から出発し、各反復で要素を１つずつ付け加えていき、再帰的に解を作る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/>
              <a:t>ただし、加える要素は、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　集合中の最大添え字より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　大きいもののみ</a:t>
            </a:r>
            <a:br>
              <a:rPr lang="ja-JP" altLang="en-US" sz="2400" dirty="0"/>
            </a:b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/>
              <a:t>付け加えたものが解にならない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なら、引き返す（バックトラック）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/>
              <a:t>すべての要素を付け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　加え終えたら、反復終了</a:t>
            </a:r>
          </a:p>
        </p:txBody>
      </p:sp>
      <p:grpSp>
        <p:nvGrpSpPr>
          <p:cNvPr id="31845" name="Group 101"/>
          <p:cNvGrpSpPr>
            <a:grpSpLocks/>
          </p:cNvGrpSpPr>
          <p:nvPr/>
        </p:nvGrpSpPr>
        <p:grpSpPr bwMode="auto">
          <a:xfrm>
            <a:off x="4332288" y="2251075"/>
            <a:ext cx="4583112" cy="3444875"/>
            <a:chOff x="2729" y="1418"/>
            <a:chExt cx="2887" cy="2170"/>
          </a:xfrm>
        </p:grpSpPr>
        <p:sp>
          <p:nvSpPr>
            <p:cNvPr id="31844" name="Freeform 100"/>
            <p:cNvSpPr>
              <a:spLocks/>
            </p:cNvSpPr>
            <p:nvPr/>
          </p:nvSpPr>
          <p:spPr bwMode="auto">
            <a:xfrm>
              <a:off x="2729" y="1723"/>
              <a:ext cx="2602" cy="1865"/>
            </a:xfrm>
            <a:custGeom>
              <a:avLst/>
              <a:gdLst/>
              <a:ahLst/>
              <a:cxnLst>
                <a:cxn ang="0">
                  <a:pos x="2273" y="1814"/>
                </a:cxn>
                <a:cxn ang="0">
                  <a:pos x="1240" y="1752"/>
                </a:cxn>
                <a:cxn ang="0">
                  <a:pos x="559" y="1435"/>
                </a:cxn>
                <a:cxn ang="0">
                  <a:pos x="151" y="845"/>
                </a:cxn>
                <a:cxn ang="0">
                  <a:pos x="15" y="165"/>
                </a:cxn>
                <a:cxn ang="0">
                  <a:pos x="242" y="74"/>
                </a:cxn>
                <a:cxn ang="0">
                  <a:pos x="636" y="15"/>
                </a:cxn>
                <a:cxn ang="0">
                  <a:pos x="695" y="165"/>
                </a:cxn>
                <a:cxn ang="0">
                  <a:pos x="695" y="392"/>
                </a:cxn>
                <a:cxn ang="0">
                  <a:pos x="786" y="528"/>
                </a:cxn>
                <a:cxn ang="0">
                  <a:pos x="1104" y="482"/>
                </a:cxn>
                <a:cxn ang="0">
                  <a:pos x="1194" y="618"/>
                </a:cxn>
                <a:cxn ang="0">
                  <a:pos x="1149" y="891"/>
                </a:cxn>
                <a:cxn ang="0">
                  <a:pos x="1376" y="936"/>
                </a:cxn>
                <a:cxn ang="0">
                  <a:pos x="1603" y="845"/>
                </a:cxn>
                <a:cxn ang="0">
                  <a:pos x="1603" y="528"/>
                </a:cxn>
                <a:cxn ang="0">
                  <a:pos x="1784" y="482"/>
                </a:cxn>
                <a:cxn ang="0">
                  <a:pos x="2011" y="482"/>
                </a:cxn>
                <a:cxn ang="0">
                  <a:pos x="2011" y="573"/>
                </a:cxn>
                <a:cxn ang="0">
                  <a:pos x="2056" y="800"/>
                </a:cxn>
                <a:cxn ang="0">
                  <a:pos x="2147" y="981"/>
                </a:cxn>
                <a:cxn ang="0">
                  <a:pos x="2419" y="936"/>
                </a:cxn>
                <a:cxn ang="0">
                  <a:pos x="2555" y="1117"/>
                </a:cxn>
                <a:cxn ang="0">
                  <a:pos x="2555" y="1662"/>
                </a:cxn>
                <a:cxn ang="0">
                  <a:pos x="2273" y="1814"/>
                </a:cxn>
              </a:cxnLst>
              <a:rect l="0" t="0" r="r" b="b"/>
              <a:pathLst>
                <a:path w="2602" h="1865">
                  <a:moveTo>
                    <a:pt x="2273" y="1814"/>
                  </a:moveTo>
                  <a:cubicBezTo>
                    <a:pt x="2051" y="1865"/>
                    <a:pt x="1526" y="1815"/>
                    <a:pt x="1240" y="1752"/>
                  </a:cubicBezTo>
                  <a:cubicBezTo>
                    <a:pt x="954" y="1689"/>
                    <a:pt x="741" y="1586"/>
                    <a:pt x="559" y="1435"/>
                  </a:cubicBezTo>
                  <a:cubicBezTo>
                    <a:pt x="377" y="1284"/>
                    <a:pt x="242" y="1057"/>
                    <a:pt x="151" y="845"/>
                  </a:cubicBezTo>
                  <a:cubicBezTo>
                    <a:pt x="60" y="633"/>
                    <a:pt x="0" y="293"/>
                    <a:pt x="15" y="165"/>
                  </a:cubicBezTo>
                  <a:cubicBezTo>
                    <a:pt x="30" y="37"/>
                    <a:pt x="139" y="99"/>
                    <a:pt x="242" y="74"/>
                  </a:cubicBezTo>
                  <a:cubicBezTo>
                    <a:pt x="345" y="49"/>
                    <a:pt x="561" y="0"/>
                    <a:pt x="636" y="15"/>
                  </a:cubicBezTo>
                  <a:cubicBezTo>
                    <a:pt x="711" y="30"/>
                    <a:pt x="685" y="102"/>
                    <a:pt x="695" y="165"/>
                  </a:cubicBezTo>
                  <a:cubicBezTo>
                    <a:pt x="705" y="228"/>
                    <a:pt x="680" y="332"/>
                    <a:pt x="695" y="392"/>
                  </a:cubicBezTo>
                  <a:cubicBezTo>
                    <a:pt x="710" y="452"/>
                    <a:pt x="718" y="513"/>
                    <a:pt x="786" y="528"/>
                  </a:cubicBezTo>
                  <a:cubicBezTo>
                    <a:pt x="854" y="543"/>
                    <a:pt x="1036" y="467"/>
                    <a:pt x="1104" y="482"/>
                  </a:cubicBezTo>
                  <a:cubicBezTo>
                    <a:pt x="1172" y="497"/>
                    <a:pt x="1187" y="550"/>
                    <a:pt x="1194" y="618"/>
                  </a:cubicBezTo>
                  <a:cubicBezTo>
                    <a:pt x="1201" y="686"/>
                    <a:pt x="1119" y="838"/>
                    <a:pt x="1149" y="891"/>
                  </a:cubicBezTo>
                  <a:cubicBezTo>
                    <a:pt x="1179" y="944"/>
                    <a:pt x="1300" y="944"/>
                    <a:pt x="1376" y="936"/>
                  </a:cubicBezTo>
                  <a:cubicBezTo>
                    <a:pt x="1452" y="928"/>
                    <a:pt x="1565" y="913"/>
                    <a:pt x="1603" y="845"/>
                  </a:cubicBezTo>
                  <a:cubicBezTo>
                    <a:pt x="1641" y="777"/>
                    <a:pt x="1573" y="588"/>
                    <a:pt x="1603" y="528"/>
                  </a:cubicBezTo>
                  <a:cubicBezTo>
                    <a:pt x="1633" y="468"/>
                    <a:pt x="1716" y="490"/>
                    <a:pt x="1784" y="482"/>
                  </a:cubicBezTo>
                  <a:cubicBezTo>
                    <a:pt x="1852" y="474"/>
                    <a:pt x="1973" y="467"/>
                    <a:pt x="2011" y="482"/>
                  </a:cubicBezTo>
                  <a:cubicBezTo>
                    <a:pt x="2049" y="497"/>
                    <a:pt x="2004" y="520"/>
                    <a:pt x="2011" y="573"/>
                  </a:cubicBezTo>
                  <a:cubicBezTo>
                    <a:pt x="2018" y="626"/>
                    <a:pt x="2033" y="732"/>
                    <a:pt x="2056" y="800"/>
                  </a:cubicBezTo>
                  <a:cubicBezTo>
                    <a:pt x="2079" y="868"/>
                    <a:pt x="2087" y="958"/>
                    <a:pt x="2147" y="981"/>
                  </a:cubicBezTo>
                  <a:cubicBezTo>
                    <a:pt x="2207" y="1004"/>
                    <a:pt x="2351" y="913"/>
                    <a:pt x="2419" y="936"/>
                  </a:cubicBezTo>
                  <a:cubicBezTo>
                    <a:pt x="2487" y="959"/>
                    <a:pt x="2532" y="996"/>
                    <a:pt x="2555" y="1117"/>
                  </a:cubicBezTo>
                  <a:cubicBezTo>
                    <a:pt x="2578" y="1238"/>
                    <a:pt x="2602" y="1546"/>
                    <a:pt x="2555" y="1662"/>
                  </a:cubicBezTo>
                  <a:cubicBezTo>
                    <a:pt x="2508" y="1778"/>
                    <a:pt x="2495" y="1763"/>
                    <a:pt x="2273" y="1814"/>
                  </a:cubicBezTo>
                  <a:close/>
                </a:path>
              </a:pathLst>
            </a:custGeom>
            <a:solidFill>
              <a:srgbClr val="FFCC00"/>
            </a:solidFill>
            <a:ln w="44450" cap="flat">
              <a:solidFill>
                <a:srgbClr val="FF6600"/>
              </a:solidFill>
              <a:prstDash val="solid"/>
              <a:round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1843" name="Line 99"/>
            <p:cNvSpPr>
              <a:spLocks noChangeShapeType="1"/>
            </p:cNvSpPr>
            <p:nvPr/>
          </p:nvSpPr>
          <p:spPr bwMode="auto">
            <a:xfrm flipH="1">
              <a:off x="3168" y="1632"/>
              <a:ext cx="48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1813" name="Line 69"/>
            <p:cNvSpPr>
              <a:spLocks noChangeShapeType="1"/>
            </p:cNvSpPr>
            <p:nvPr/>
          </p:nvSpPr>
          <p:spPr bwMode="auto">
            <a:xfrm>
              <a:off x="3168" y="2544"/>
              <a:ext cx="48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1814" name="Line 70"/>
            <p:cNvSpPr>
              <a:spLocks noChangeShapeType="1"/>
            </p:cNvSpPr>
            <p:nvPr/>
          </p:nvSpPr>
          <p:spPr bwMode="auto">
            <a:xfrm flipV="1">
              <a:off x="4896" y="2965"/>
              <a:ext cx="576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1815" name="Line 71"/>
            <p:cNvSpPr>
              <a:spLocks noChangeShapeType="1"/>
            </p:cNvSpPr>
            <p:nvPr/>
          </p:nvSpPr>
          <p:spPr bwMode="auto">
            <a:xfrm flipV="1">
              <a:off x="4896" y="3013"/>
              <a:ext cx="192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1816" name="Line 72"/>
            <p:cNvSpPr>
              <a:spLocks noChangeShapeType="1"/>
            </p:cNvSpPr>
            <p:nvPr/>
          </p:nvSpPr>
          <p:spPr bwMode="auto">
            <a:xfrm>
              <a:off x="4656" y="3013"/>
              <a:ext cx="24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1817" name="Line 73"/>
            <p:cNvSpPr>
              <a:spLocks noChangeShapeType="1"/>
            </p:cNvSpPr>
            <p:nvPr/>
          </p:nvSpPr>
          <p:spPr bwMode="auto">
            <a:xfrm>
              <a:off x="3648" y="3024"/>
              <a:ext cx="1248" cy="3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1818" name="Line 74"/>
            <p:cNvSpPr>
              <a:spLocks noChangeShapeType="1"/>
            </p:cNvSpPr>
            <p:nvPr/>
          </p:nvSpPr>
          <p:spPr bwMode="auto">
            <a:xfrm flipH="1">
              <a:off x="3648" y="2544"/>
              <a:ext cx="48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1819" name="Text Box 75"/>
            <p:cNvSpPr txBox="1">
              <a:spLocks noChangeArrowheads="1"/>
            </p:cNvSpPr>
            <p:nvPr/>
          </p:nvSpPr>
          <p:spPr bwMode="auto">
            <a:xfrm>
              <a:off x="4747" y="3194"/>
              <a:ext cx="286" cy="262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altLang="ja-JP" sz="2000">
                  <a:solidFill>
                    <a:schemeClr val="tx2"/>
                  </a:solidFill>
                </a:rPr>
                <a:t>φ</a:t>
              </a:r>
            </a:p>
          </p:txBody>
        </p:sp>
        <p:sp>
          <p:nvSpPr>
            <p:cNvPr id="31820" name="Line 76"/>
            <p:cNvSpPr>
              <a:spLocks noChangeShapeType="1"/>
            </p:cNvSpPr>
            <p:nvPr/>
          </p:nvSpPr>
          <p:spPr bwMode="auto">
            <a:xfrm flipH="1">
              <a:off x="5088" y="2533"/>
              <a:ext cx="336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1821" name="Line 77"/>
            <p:cNvSpPr>
              <a:spLocks noChangeShapeType="1"/>
            </p:cNvSpPr>
            <p:nvPr/>
          </p:nvSpPr>
          <p:spPr bwMode="auto">
            <a:xfrm flipH="1">
              <a:off x="4656" y="2533"/>
              <a:ext cx="336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1822" name="Line 78"/>
            <p:cNvSpPr>
              <a:spLocks noChangeShapeType="1"/>
            </p:cNvSpPr>
            <p:nvPr/>
          </p:nvSpPr>
          <p:spPr bwMode="auto">
            <a:xfrm>
              <a:off x="4560" y="2533"/>
              <a:ext cx="96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1823" name="Line 79"/>
            <p:cNvSpPr>
              <a:spLocks noChangeShapeType="1"/>
            </p:cNvSpPr>
            <p:nvPr/>
          </p:nvSpPr>
          <p:spPr bwMode="auto">
            <a:xfrm flipH="1">
              <a:off x="3648" y="2544"/>
              <a:ext cx="48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1824" name="Line 80"/>
            <p:cNvSpPr>
              <a:spLocks noChangeShapeType="1"/>
            </p:cNvSpPr>
            <p:nvPr/>
          </p:nvSpPr>
          <p:spPr bwMode="auto">
            <a:xfrm>
              <a:off x="3168" y="2064"/>
              <a:ext cx="48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1825" name="Line 81"/>
            <p:cNvSpPr>
              <a:spLocks noChangeShapeType="1"/>
            </p:cNvSpPr>
            <p:nvPr/>
          </p:nvSpPr>
          <p:spPr bwMode="auto">
            <a:xfrm flipH="1">
              <a:off x="3216" y="2112"/>
              <a:ext cx="48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1826" name="Line 82"/>
            <p:cNvSpPr>
              <a:spLocks noChangeShapeType="1"/>
            </p:cNvSpPr>
            <p:nvPr/>
          </p:nvSpPr>
          <p:spPr bwMode="auto">
            <a:xfrm flipH="1">
              <a:off x="3696" y="2112"/>
              <a:ext cx="624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1827" name="Line 83"/>
            <p:cNvSpPr>
              <a:spLocks noChangeShapeType="1"/>
            </p:cNvSpPr>
            <p:nvPr/>
          </p:nvSpPr>
          <p:spPr bwMode="auto">
            <a:xfrm flipH="1">
              <a:off x="4608" y="2112"/>
              <a:ext cx="432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1828" name="Text Box 84"/>
            <p:cNvSpPr txBox="1">
              <a:spLocks noChangeArrowheads="1"/>
            </p:cNvSpPr>
            <p:nvPr/>
          </p:nvSpPr>
          <p:spPr bwMode="auto">
            <a:xfrm>
              <a:off x="3504" y="2304"/>
              <a:ext cx="326" cy="262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ja-JP" altLang="en-US" sz="2000">
                  <a:solidFill>
                    <a:schemeClr val="tx2"/>
                  </a:solidFill>
                </a:rPr>
                <a:t>1,3</a:t>
              </a:r>
            </a:p>
          </p:txBody>
        </p:sp>
        <p:sp>
          <p:nvSpPr>
            <p:cNvPr id="31829" name="Text Box 85"/>
            <p:cNvSpPr txBox="1">
              <a:spLocks noChangeArrowheads="1"/>
            </p:cNvSpPr>
            <p:nvPr/>
          </p:nvSpPr>
          <p:spPr bwMode="auto">
            <a:xfrm>
              <a:off x="3034" y="2315"/>
              <a:ext cx="326" cy="262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ja-JP" altLang="en-US" sz="2000">
                  <a:solidFill>
                    <a:schemeClr val="tx2"/>
                  </a:solidFill>
                </a:rPr>
                <a:t>1,2</a:t>
              </a:r>
            </a:p>
          </p:txBody>
        </p:sp>
        <p:sp>
          <p:nvSpPr>
            <p:cNvPr id="31830" name="Text Box 86"/>
            <p:cNvSpPr txBox="1">
              <a:spLocks noChangeArrowheads="1"/>
            </p:cNvSpPr>
            <p:nvPr/>
          </p:nvSpPr>
          <p:spPr bwMode="auto">
            <a:xfrm>
              <a:off x="2928" y="1872"/>
              <a:ext cx="446" cy="262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ja-JP" altLang="en-US" sz="2000">
                  <a:solidFill>
                    <a:schemeClr val="tx2"/>
                  </a:solidFill>
                </a:rPr>
                <a:t>1,2,3</a:t>
              </a:r>
            </a:p>
          </p:txBody>
        </p:sp>
        <p:sp>
          <p:nvSpPr>
            <p:cNvPr id="31831" name="Text Box 87"/>
            <p:cNvSpPr txBox="1">
              <a:spLocks noChangeArrowheads="1"/>
            </p:cNvSpPr>
            <p:nvPr/>
          </p:nvSpPr>
          <p:spPr bwMode="auto">
            <a:xfrm>
              <a:off x="3504" y="1872"/>
              <a:ext cx="446" cy="262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ja-JP" altLang="en-US" sz="2000">
                  <a:solidFill>
                    <a:schemeClr val="tx2"/>
                  </a:solidFill>
                </a:rPr>
                <a:t>1,2,4</a:t>
              </a:r>
            </a:p>
          </p:txBody>
        </p:sp>
        <p:sp>
          <p:nvSpPr>
            <p:cNvPr id="31832" name="Text Box 88"/>
            <p:cNvSpPr txBox="1">
              <a:spLocks noChangeArrowheads="1"/>
            </p:cNvSpPr>
            <p:nvPr/>
          </p:nvSpPr>
          <p:spPr bwMode="auto">
            <a:xfrm>
              <a:off x="4210" y="1872"/>
              <a:ext cx="446" cy="262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ja-JP" altLang="en-US" sz="2000">
                  <a:solidFill>
                    <a:schemeClr val="tx2"/>
                  </a:solidFill>
                </a:rPr>
                <a:t>1,3,4</a:t>
              </a:r>
            </a:p>
          </p:txBody>
        </p:sp>
        <p:sp>
          <p:nvSpPr>
            <p:cNvPr id="31833" name="Text Box 89"/>
            <p:cNvSpPr txBox="1">
              <a:spLocks noChangeArrowheads="1"/>
            </p:cNvSpPr>
            <p:nvPr/>
          </p:nvSpPr>
          <p:spPr bwMode="auto">
            <a:xfrm>
              <a:off x="4834" y="1872"/>
              <a:ext cx="446" cy="262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ja-JP" altLang="en-US" sz="2000">
                  <a:solidFill>
                    <a:schemeClr val="tx2"/>
                  </a:solidFill>
                </a:rPr>
                <a:t>2,3,4</a:t>
              </a:r>
            </a:p>
          </p:txBody>
        </p:sp>
        <p:sp>
          <p:nvSpPr>
            <p:cNvPr id="31834" name="Text Box 90"/>
            <p:cNvSpPr txBox="1">
              <a:spLocks noChangeArrowheads="1"/>
            </p:cNvSpPr>
            <p:nvPr/>
          </p:nvSpPr>
          <p:spPr bwMode="auto">
            <a:xfrm>
              <a:off x="3552" y="2773"/>
              <a:ext cx="206" cy="262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ja-JP" altLang="en-US" sz="2000">
                  <a:solidFill>
                    <a:schemeClr val="tx2"/>
                  </a:solidFill>
                </a:rPr>
                <a:t>1</a:t>
              </a:r>
            </a:p>
          </p:txBody>
        </p:sp>
        <p:sp>
          <p:nvSpPr>
            <p:cNvPr id="31835" name="Text Box 91"/>
            <p:cNvSpPr txBox="1">
              <a:spLocks noChangeArrowheads="1"/>
            </p:cNvSpPr>
            <p:nvPr/>
          </p:nvSpPr>
          <p:spPr bwMode="auto">
            <a:xfrm>
              <a:off x="4546" y="2773"/>
              <a:ext cx="206" cy="262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ja-JP" altLang="en-US" sz="2000">
                  <a:solidFill>
                    <a:schemeClr val="tx2"/>
                  </a:solidFill>
                </a:rPr>
                <a:t>2</a:t>
              </a:r>
            </a:p>
          </p:txBody>
        </p:sp>
        <p:sp>
          <p:nvSpPr>
            <p:cNvPr id="31836" name="Text Box 92"/>
            <p:cNvSpPr txBox="1">
              <a:spLocks noChangeArrowheads="1"/>
            </p:cNvSpPr>
            <p:nvPr/>
          </p:nvSpPr>
          <p:spPr bwMode="auto">
            <a:xfrm>
              <a:off x="4978" y="2773"/>
              <a:ext cx="206" cy="262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ja-JP" altLang="en-US" sz="2000">
                  <a:solidFill>
                    <a:schemeClr val="tx2"/>
                  </a:solidFill>
                </a:rPr>
                <a:t>3</a:t>
              </a:r>
            </a:p>
          </p:txBody>
        </p:sp>
        <p:sp>
          <p:nvSpPr>
            <p:cNvPr id="31837" name="Text Box 93"/>
            <p:cNvSpPr txBox="1">
              <a:spLocks noChangeArrowheads="1"/>
            </p:cNvSpPr>
            <p:nvPr/>
          </p:nvSpPr>
          <p:spPr bwMode="auto">
            <a:xfrm>
              <a:off x="5376" y="2773"/>
              <a:ext cx="206" cy="262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ja-JP" altLang="en-US" sz="2000">
                  <a:solidFill>
                    <a:schemeClr val="tx2"/>
                  </a:solidFill>
                </a:rPr>
                <a:t>4</a:t>
              </a:r>
            </a:p>
          </p:txBody>
        </p:sp>
        <p:sp>
          <p:nvSpPr>
            <p:cNvPr id="31838" name="Text Box 94"/>
            <p:cNvSpPr txBox="1">
              <a:spLocks noChangeArrowheads="1"/>
            </p:cNvSpPr>
            <p:nvPr/>
          </p:nvSpPr>
          <p:spPr bwMode="auto">
            <a:xfrm>
              <a:off x="5290" y="2293"/>
              <a:ext cx="326" cy="262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ja-JP" altLang="en-US" sz="2000">
                  <a:solidFill>
                    <a:schemeClr val="tx2"/>
                  </a:solidFill>
                </a:rPr>
                <a:t>3,4</a:t>
              </a:r>
            </a:p>
          </p:txBody>
        </p:sp>
        <p:sp>
          <p:nvSpPr>
            <p:cNvPr id="31839" name="Text Box 95"/>
            <p:cNvSpPr txBox="1">
              <a:spLocks noChangeArrowheads="1"/>
            </p:cNvSpPr>
            <p:nvPr/>
          </p:nvSpPr>
          <p:spPr bwMode="auto">
            <a:xfrm>
              <a:off x="4810" y="2293"/>
              <a:ext cx="326" cy="262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ja-JP" altLang="en-US" sz="2000">
                  <a:solidFill>
                    <a:schemeClr val="tx2"/>
                  </a:solidFill>
                </a:rPr>
                <a:t>2,4</a:t>
              </a:r>
            </a:p>
          </p:txBody>
        </p:sp>
        <p:sp>
          <p:nvSpPr>
            <p:cNvPr id="31840" name="Text Box 96"/>
            <p:cNvSpPr txBox="1">
              <a:spLocks noChangeArrowheads="1"/>
            </p:cNvSpPr>
            <p:nvPr/>
          </p:nvSpPr>
          <p:spPr bwMode="auto">
            <a:xfrm>
              <a:off x="3946" y="2293"/>
              <a:ext cx="326" cy="262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ja-JP" altLang="en-US" sz="2000">
                  <a:solidFill>
                    <a:schemeClr val="tx2"/>
                  </a:solidFill>
                </a:rPr>
                <a:t>1,4</a:t>
              </a:r>
            </a:p>
          </p:txBody>
        </p:sp>
        <p:sp>
          <p:nvSpPr>
            <p:cNvPr id="31841" name="Text Box 97"/>
            <p:cNvSpPr txBox="1">
              <a:spLocks noChangeArrowheads="1"/>
            </p:cNvSpPr>
            <p:nvPr/>
          </p:nvSpPr>
          <p:spPr bwMode="auto">
            <a:xfrm>
              <a:off x="4426" y="2293"/>
              <a:ext cx="326" cy="262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ja-JP" altLang="en-US" sz="2000">
                  <a:solidFill>
                    <a:schemeClr val="tx2"/>
                  </a:solidFill>
                </a:rPr>
                <a:t>2,3</a:t>
              </a:r>
            </a:p>
          </p:txBody>
        </p:sp>
        <p:sp>
          <p:nvSpPr>
            <p:cNvPr id="31842" name="Text Box 98"/>
            <p:cNvSpPr txBox="1">
              <a:spLocks noChangeArrowheads="1"/>
            </p:cNvSpPr>
            <p:nvPr/>
          </p:nvSpPr>
          <p:spPr bwMode="auto">
            <a:xfrm>
              <a:off x="2928" y="1418"/>
              <a:ext cx="576" cy="262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/>
              <a:r>
                <a:rPr lang="ja-JP" altLang="en-US" sz="2000">
                  <a:solidFill>
                    <a:schemeClr val="tx2"/>
                  </a:solidFill>
                </a:rPr>
                <a:t>1,2,3,4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Line 2"/>
          <p:cNvSpPr>
            <a:spLocks noChangeShapeType="1"/>
          </p:cNvSpPr>
          <p:nvPr/>
        </p:nvSpPr>
        <p:spPr bwMode="auto">
          <a:xfrm flipH="1">
            <a:off x="5029200" y="2590800"/>
            <a:ext cx="762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ja-JP" alt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バックトラック法 </a:t>
            </a:r>
            <a:r>
              <a:rPr lang="en-US" altLang="ja-JP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(3)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7924800" cy="4038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/>
              <a:t>空集合から出発し、各反復で集合中の最大添え字より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　大きい添え字の要素を加える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ja-JP" sz="2400" b="1" dirty="0">
                <a:solidFill>
                  <a:schemeClr val="accent2"/>
                </a:solidFill>
              </a:rPr>
              <a:t>Backtrack　(S) </a:t>
            </a:r>
          </a:p>
          <a:p>
            <a:pPr>
              <a:buFontTx/>
              <a:buNone/>
            </a:pPr>
            <a:r>
              <a:rPr lang="ja-JP" altLang="en-US" sz="2400" b="1" dirty="0">
                <a:solidFill>
                  <a:schemeClr val="accent2"/>
                </a:solidFill>
              </a:rPr>
              <a:t>1   </a:t>
            </a:r>
            <a:r>
              <a:rPr lang="en-US" altLang="ja-JP" sz="2400" b="1" dirty="0"/>
              <a:t>Output</a:t>
            </a:r>
            <a:r>
              <a:rPr lang="en-US" altLang="ja-JP" sz="2400" b="1" dirty="0">
                <a:solidFill>
                  <a:schemeClr val="accent2"/>
                </a:solidFill>
              </a:rPr>
              <a:t> S</a:t>
            </a:r>
            <a:endParaRPr lang="en-US" altLang="ja-JP" sz="2400" b="1" dirty="0"/>
          </a:p>
          <a:p>
            <a:pPr>
              <a:buFontTx/>
              <a:buNone/>
            </a:pPr>
            <a:r>
              <a:rPr lang="ja-JP" altLang="en-US" sz="2400" b="1" dirty="0">
                <a:solidFill>
                  <a:schemeClr val="accent2"/>
                </a:solidFill>
              </a:rPr>
              <a:t>2   </a:t>
            </a:r>
            <a:r>
              <a:rPr lang="en-US" altLang="ja-JP" sz="2400" b="1" dirty="0"/>
              <a:t>For each </a:t>
            </a:r>
            <a:r>
              <a:rPr lang="en-US" altLang="ja-JP" sz="2400" b="1" dirty="0">
                <a:solidFill>
                  <a:schemeClr val="accent2"/>
                </a:solidFill>
              </a:rPr>
              <a:t>e 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&gt; </a:t>
            </a:r>
            <a:r>
              <a:rPr lang="en-US" altLang="ja-JP" sz="2400" b="1" dirty="0">
                <a:solidFill>
                  <a:schemeClr val="accent2"/>
                </a:solidFill>
              </a:rPr>
              <a:t>S</a:t>
            </a:r>
            <a:r>
              <a:rPr lang="en-US" altLang="ja-JP" sz="2400" b="1" i="1" dirty="0">
                <a:solidFill>
                  <a:schemeClr val="accent2"/>
                </a:solidFill>
              </a:rPr>
              <a:t> </a:t>
            </a:r>
            <a:r>
              <a:rPr lang="ja-JP" altLang="en-US" sz="2400" dirty="0"/>
              <a:t>の末尾</a:t>
            </a:r>
          </a:p>
          <a:p>
            <a:pPr>
              <a:buFontTx/>
              <a:buNone/>
            </a:pPr>
            <a:r>
              <a:rPr lang="ja-JP" altLang="en-US" sz="2400" dirty="0"/>
              <a:t>　　　（</a:t>
            </a:r>
            <a:r>
              <a:rPr lang="en-US" altLang="ja-JP" sz="2400" b="1" dirty="0">
                <a:solidFill>
                  <a:schemeClr val="accent2"/>
                </a:solidFill>
              </a:rPr>
              <a:t>S</a:t>
            </a:r>
            <a:r>
              <a:rPr lang="en-US" altLang="ja-JP" sz="2400" b="1" i="1" dirty="0">
                <a:solidFill>
                  <a:schemeClr val="accent2"/>
                </a:solidFill>
              </a:rPr>
              <a:t> </a:t>
            </a:r>
            <a:r>
              <a:rPr lang="ja-JP" altLang="en-US" sz="2400" dirty="0"/>
              <a:t>の最大添え字の要素）</a:t>
            </a:r>
          </a:p>
          <a:p>
            <a:pPr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  <a:r>
              <a:rPr lang="en-US" altLang="ja-JP" sz="2400" b="1" dirty="0"/>
              <a:t>If</a:t>
            </a:r>
            <a:r>
              <a:rPr lang="en-US" altLang="ja-JP" sz="2400" b="1" dirty="0">
                <a:solidFill>
                  <a:schemeClr val="accent2"/>
                </a:solidFill>
              </a:rPr>
              <a:t> S</a:t>
            </a:r>
            <a:r>
              <a:rPr lang="en-US" altLang="ja-JP" sz="2400" b="1" i="1" dirty="0">
                <a:solidFill>
                  <a:schemeClr val="accent2"/>
                </a:solidFill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∪{e}</a:t>
            </a:r>
            <a:r>
              <a:rPr lang="ja-JP" altLang="en-US" sz="2400" dirty="0"/>
              <a:t>が解 </a:t>
            </a:r>
            <a:r>
              <a:rPr lang="en-US" altLang="ja-JP" sz="2400" b="1" dirty="0"/>
              <a:t>then</a:t>
            </a:r>
          </a:p>
          <a:p>
            <a:pPr>
              <a:buFontTx/>
              <a:buNone/>
            </a:pPr>
            <a:r>
              <a:rPr lang="en-US" altLang="ja-JP" sz="2400" dirty="0"/>
              <a:t>           c</a:t>
            </a:r>
            <a:r>
              <a:rPr lang="en-US" altLang="ja-JP" sz="2400" b="1" dirty="0"/>
              <a:t>all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Backtrack (S</a:t>
            </a:r>
            <a:r>
              <a:rPr lang="en-US" altLang="ja-JP" sz="2400" b="1" i="1" dirty="0">
                <a:solidFill>
                  <a:schemeClr val="accent2"/>
                </a:solidFill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∪{e}) </a:t>
            </a:r>
            <a:endParaRPr lang="ja-JP" altLang="en-US" sz="2400" dirty="0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914400" y="5791200"/>
            <a:ext cx="7391400" cy="841375"/>
          </a:xfrm>
          <a:prstGeom prst="rect">
            <a:avLst/>
          </a:prstGeom>
          <a:solidFill>
            <a:schemeClr val="bg1"/>
          </a:solidFill>
          <a:ln w="19050">
            <a:solidFill>
              <a:srgbClr val="FF33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en-US" altLang="ja-JP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b="1" dirty="0" smtClean="0"/>
              <a:t>仕組み</a:t>
            </a:r>
            <a:r>
              <a:rPr lang="ja-JP" altLang="en-US" b="1" dirty="0"/>
              <a:t>が単純、多項式</a:t>
            </a:r>
            <a:r>
              <a:rPr lang="ja-JP" altLang="en-US" b="1" dirty="0">
                <a:solidFill>
                  <a:srgbClr val="FF3300"/>
                </a:solidFill>
              </a:rPr>
              <a:t>空間</a:t>
            </a:r>
            <a:endParaRPr lang="ja-JP" altLang="en-US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en-US" altLang="ja-JP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b="1" dirty="0" smtClean="0"/>
              <a:t>多項式</a:t>
            </a:r>
            <a:r>
              <a:rPr lang="ja-JP" altLang="en-US" b="1" dirty="0"/>
              <a:t>時間遅延　（出力多項式時間）</a:t>
            </a:r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5029200" y="4038600"/>
            <a:ext cx="7620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 flipV="1">
            <a:off x="7772400" y="4706938"/>
            <a:ext cx="9144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 flipV="1">
            <a:off x="7772400" y="4783138"/>
            <a:ext cx="3048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>
            <a:off x="7391400" y="4783138"/>
            <a:ext cx="381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5791200" y="4800600"/>
            <a:ext cx="1981200" cy="5159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 flipH="1">
            <a:off x="5791200" y="4038600"/>
            <a:ext cx="7620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7535863" y="5070475"/>
            <a:ext cx="4540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>
                <a:solidFill>
                  <a:schemeClr val="tx2"/>
                </a:solidFill>
              </a:rPr>
              <a:t>φ</a:t>
            </a:r>
          </a:p>
        </p:txBody>
      </p:sp>
      <p:sp>
        <p:nvSpPr>
          <p:cNvPr id="44045" name="Line 13"/>
          <p:cNvSpPr>
            <a:spLocks noChangeShapeType="1"/>
          </p:cNvSpPr>
          <p:nvPr/>
        </p:nvSpPr>
        <p:spPr bwMode="auto">
          <a:xfrm flipH="1">
            <a:off x="8077200" y="4021138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4046" name="Line 14"/>
          <p:cNvSpPr>
            <a:spLocks noChangeShapeType="1"/>
          </p:cNvSpPr>
          <p:nvPr/>
        </p:nvSpPr>
        <p:spPr bwMode="auto">
          <a:xfrm flipH="1">
            <a:off x="7391400" y="4021138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>
            <a:off x="7239000" y="4021138"/>
            <a:ext cx="152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 flipH="1">
            <a:off x="5791200" y="4038600"/>
            <a:ext cx="762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>
            <a:off x="5029200" y="3276600"/>
            <a:ext cx="762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 flipH="1">
            <a:off x="5105400" y="3352800"/>
            <a:ext cx="7620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4051" name="Line 19"/>
          <p:cNvSpPr>
            <a:spLocks noChangeShapeType="1"/>
          </p:cNvSpPr>
          <p:nvPr/>
        </p:nvSpPr>
        <p:spPr bwMode="auto">
          <a:xfrm flipH="1">
            <a:off x="5867400" y="3352800"/>
            <a:ext cx="990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4052" name="Line 20"/>
          <p:cNvSpPr>
            <a:spLocks noChangeShapeType="1"/>
          </p:cNvSpPr>
          <p:nvPr/>
        </p:nvSpPr>
        <p:spPr bwMode="auto">
          <a:xfrm flipH="1">
            <a:off x="7315200" y="3352800"/>
            <a:ext cx="6858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4053" name="Text Box 21"/>
          <p:cNvSpPr txBox="1">
            <a:spLocks noChangeArrowheads="1"/>
          </p:cNvSpPr>
          <p:nvPr/>
        </p:nvSpPr>
        <p:spPr bwMode="auto">
          <a:xfrm>
            <a:off x="5562600" y="3657600"/>
            <a:ext cx="5175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ja-JP" altLang="en-US" sz="2000">
                <a:solidFill>
                  <a:schemeClr val="tx2"/>
                </a:solidFill>
              </a:rPr>
              <a:t>1,3</a:t>
            </a:r>
          </a:p>
        </p:txBody>
      </p:sp>
      <p:sp>
        <p:nvSpPr>
          <p:cNvPr id="44054" name="Text Box 22"/>
          <p:cNvSpPr txBox="1">
            <a:spLocks noChangeArrowheads="1"/>
          </p:cNvSpPr>
          <p:nvPr/>
        </p:nvSpPr>
        <p:spPr bwMode="auto">
          <a:xfrm>
            <a:off x="4816475" y="3675063"/>
            <a:ext cx="5175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ja-JP" altLang="en-US" sz="2000">
                <a:solidFill>
                  <a:schemeClr val="tx2"/>
                </a:solidFill>
              </a:rPr>
              <a:t>1,2</a:t>
            </a:r>
          </a:p>
        </p:txBody>
      </p:sp>
      <p:sp>
        <p:nvSpPr>
          <p:cNvPr id="44055" name="Text Box 23"/>
          <p:cNvSpPr txBox="1">
            <a:spLocks noChangeArrowheads="1"/>
          </p:cNvSpPr>
          <p:nvPr/>
        </p:nvSpPr>
        <p:spPr bwMode="auto">
          <a:xfrm>
            <a:off x="4648200" y="2971800"/>
            <a:ext cx="7080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ja-JP" altLang="en-US" sz="2000">
                <a:solidFill>
                  <a:schemeClr val="tx2"/>
                </a:solidFill>
              </a:rPr>
              <a:t>1,2,3</a:t>
            </a:r>
          </a:p>
        </p:txBody>
      </p:sp>
      <p:sp>
        <p:nvSpPr>
          <p:cNvPr id="44056" name="Text Box 24"/>
          <p:cNvSpPr txBox="1">
            <a:spLocks noChangeArrowheads="1"/>
          </p:cNvSpPr>
          <p:nvPr/>
        </p:nvSpPr>
        <p:spPr bwMode="auto">
          <a:xfrm>
            <a:off x="5562600" y="2971800"/>
            <a:ext cx="7080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ja-JP" altLang="en-US" sz="2000">
                <a:solidFill>
                  <a:schemeClr val="tx2"/>
                </a:solidFill>
              </a:rPr>
              <a:t>1,2,4</a:t>
            </a:r>
          </a:p>
        </p:txBody>
      </p:sp>
      <p:sp>
        <p:nvSpPr>
          <p:cNvPr id="44057" name="Text Box 25"/>
          <p:cNvSpPr txBox="1">
            <a:spLocks noChangeArrowheads="1"/>
          </p:cNvSpPr>
          <p:nvPr/>
        </p:nvSpPr>
        <p:spPr bwMode="auto">
          <a:xfrm>
            <a:off x="6683375" y="2971800"/>
            <a:ext cx="7080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ja-JP" altLang="en-US" sz="2000">
                <a:solidFill>
                  <a:schemeClr val="tx2"/>
                </a:solidFill>
              </a:rPr>
              <a:t>1,3,4</a:t>
            </a:r>
          </a:p>
        </p:txBody>
      </p:sp>
      <p:sp>
        <p:nvSpPr>
          <p:cNvPr id="44058" name="Text Box 26"/>
          <p:cNvSpPr txBox="1">
            <a:spLocks noChangeArrowheads="1"/>
          </p:cNvSpPr>
          <p:nvPr/>
        </p:nvSpPr>
        <p:spPr bwMode="auto">
          <a:xfrm>
            <a:off x="7673975" y="2971800"/>
            <a:ext cx="7080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ja-JP" altLang="en-US" sz="2000">
                <a:solidFill>
                  <a:schemeClr val="tx2"/>
                </a:solidFill>
              </a:rPr>
              <a:t>2,3,4</a:t>
            </a:r>
          </a:p>
        </p:txBody>
      </p:sp>
      <p:sp>
        <p:nvSpPr>
          <p:cNvPr id="44059" name="Text Box 27"/>
          <p:cNvSpPr txBox="1">
            <a:spLocks noChangeArrowheads="1"/>
          </p:cNvSpPr>
          <p:nvPr/>
        </p:nvSpPr>
        <p:spPr bwMode="auto">
          <a:xfrm>
            <a:off x="5638800" y="4402138"/>
            <a:ext cx="3270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ja-JP" altLang="en-US" sz="200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44060" name="Text Box 28"/>
          <p:cNvSpPr txBox="1">
            <a:spLocks noChangeArrowheads="1"/>
          </p:cNvSpPr>
          <p:nvPr/>
        </p:nvSpPr>
        <p:spPr bwMode="auto">
          <a:xfrm>
            <a:off x="7216775" y="4402138"/>
            <a:ext cx="3270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ja-JP" altLang="en-US" sz="200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44061" name="Text Box 29"/>
          <p:cNvSpPr txBox="1">
            <a:spLocks noChangeArrowheads="1"/>
          </p:cNvSpPr>
          <p:nvPr/>
        </p:nvSpPr>
        <p:spPr bwMode="auto">
          <a:xfrm>
            <a:off x="7902575" y="4402138"/>
            <a:ext cx="3270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ja-JP" altLang="en-US" sz="200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44062" name="Text Box 30"/>
          <p:cNvSpPr txBox="1">
            <a:spLocks noChangeArrowheads="1"/>
          </p:cNvSpPr>
          <p:nvPr/>
        </p:nvSpPr>
        <p:spPr bwMode="auto">
          <a:xfrm>
            <a:off x="8534400" y="4402138"/>
            <a:ext cx="3270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ja-JP" altLang="en-US" sz="200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44063" name="Text Box 31"/>
          <p:cNvSpPr txBox="1">
            <a:spLocks noChangeArrowheads="1"/>
          </p:cNvSpPr>
          <p:nvPr/>
        </p:nvSpPr>
        <p:spPr bwMode="auto">
          <a:xfrm>
            <a:off x="8397875" y="3640138"/>
            <a:ext cx="5175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ja-JP" altLang="en-US" sz="2000">
                <a:solidFill>
                  <a:schemeClr val="tx2"/>
                </a:solidFill>
              </a:rPr>
              <a:t>3,4</a:t>
            </a:r>
          </a:p>
        </p:txBody>
      </p:sp>
      <p:sp>
        <p:nvSpPr>
          <p:cNvPr id="44064" name="Text Box 32"/>
          <p:cNvSpPr txBox="1">
            <a:spLocks noChangeArrowheads="1"/>
          </p:cNvSpPr>
          <p:nvPr/>
        </p:nvSpPr>
        <p:spPr bwMode="auto">
          <a:xfrm>
            <a:off x="7635875" y="3640138"/>
            <a:ext cx="5175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ja-JP" altLang="en-US" sz="2000">
                <a:solidFill>
                  <a:schemeClr val="tx2"/>
                </a:solidFill>
              </a:rPr>
              <a:t>2,4</a:t>
            </a:r>
          </a:p>
        </p:txBody>
      </p:sp>
      <p:sp>
        <p:nvSpPr>
          <p:cNvPr id="44065" name="Text Box 33"/>
          <p:cNvSpPr txBox="1">
            <a:spLocks noChangeArrowheads="1"/>
          </p:cNvSpPr>
          <p:nvPr/>
        </p:nvSpPr>
        <p:spPr bwMode="auto">
          <a:xfrm>
            <a:off x="6264275" y="3640138"/>
            <a:ext cx="5175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ja-JP" altLang="en-US" sz="2000">
                <a:solidFill>
                  <a:schemeClr val="tx2"/>
                </a:solidFill>
              </a:rPr>
              <a:t>1,4</a:t>
            </a:r>
          </a:p>
        </p:txBody>
      </p:sp>
      <p:sp>
        <p:nvSpPr>
          <p:cNvPr id="44066" name="Text Box 34"/>
          <p:cNvSpPr txBox="1">
            <a:spLocks noChangeArrowheads="1"/>
          </p:cNvSpPr>
          <p:nvPr/>
        </p:nvSpPr>
        <p:spPr bwMode="auto">
          <a:xfrm>
            <a:off x="7026275" y="3640138"/>
            <a:ext cx="5175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ja-JP" altLang="en-US" sz="2000">
                <a:solidFill>
                  <a:schemeClr val="tx2"/>
                </a:solidFill>
              </a:rPr>
              <a:t>2,3</a:t>
            </a:r>
          </a:p>
        </p:txBody>
      </p:sp>
      <p:sp>
        <p:nvSpPr>
          <p:cNvPr id="44067" name="Text Box 35"/>
          <p:cNvSpPr txBox="1">
            <a:spLocks noChangeArrowheads="1"/>
          </p:cNvSpPr>
          <p:nvPr/>
        </p:nvSpPr>
        <p:spPr bwMode="auto">
          <a:xfrm>
            <a:off x="4648200" y="2251075"/>
            <a:ext cx="914400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/>
            <a:r>
              <a:rPr lang="ja-JP" altLang="en-US" sz="2000">
                <a:solidFill>
                  <a:schemeClr val="tx2"/>
                </a:solidFill>
              </a:rPr>
              <a:t>1,2,3,4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ja-JP" alt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バックトラックでナップサック問題の解列挙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219200"/>
            <a:ext cx="8686800" cy="525780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ja-JP" altLang="en-US" sz="2400" b="1">
                <a:solidFill>
                  <a:srgbClr val="006600"/>
                </a:solidFill>
              </a:rPr>
              <a:t>問題：</a:t>
            </a:r>
            <a:r>
              <a:rPr lang="ja-JP" altLang="en-US" sz="2400">
                <a:solidFill>
                  <a:srgbClr val="FF0000"/>
                </a:solidFill>
              </a:rPr>
              <a:t> </a:t>
            </a:r>
            <a:r>
              <a:rPr lang="ja-JP" altLang="en-US" sz="2400" b="1">
                <a:solidFill>
                  <a:schemeClr val="accent2"/>
                </a:solidFill>
              </a:rPr>
              <a:t> </a:t>
            </a:r>
            <a:r>
              <a:rPr lang="en-US" altLang="ja-JP" sz="2400" b="1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>
                <a:solidFill>
                  <a:schemeClr val="accent2"/>
                </a:solidFill>
              </a:rPr>
              <a:t>1</a:t>
            </a:r>
            <a:r>
              <a:rPr lang="en-US" altLang="ja-JP" sz="2400" b="1">
                <a:solidFill>
                  <a:schemeClr val="accent2"/>
                </a:solidFill>
              </a:rPr>
              <a:t>,…,a</a:t>
            </a:r>
            <a:r>
              <a:rPr lang="en-US" altLang="ja-JP" sz="2400" b="1" baseline="-25000">
                <a:solidFill>
                  <a:schemeClr val="accent2"/>
                </a:solidFill>
              </a:rPr>
              <a:t>n</a:t>
            </a:r>
            <a:r>
              <a:rPr lang="en-US" altLang="ja-JP" sz="2400"/>
              <a:t> </a:t>
            </a:r>
            <a:r>
              <a:rPr lang="ja-JP" altLang="en-US" sz="2400"/>
              <a:t>の組合せで、合計が </a:t>
            </a:r>
            <a:r>
              <a:rPr lang="en-US" altLang="ja-JP" sz="2400" b="1">
                <a:solidFill>
                  <a:schemeClr val="accent2"/>
                </a:solidFill>
              </a:rPr>
              <a:t>b</a:t>
            </a:r>
            <a:r>
              <a:rPr lang="en-US" altLang="ja-JP" sz="2400"/>
              <a:t> </a:t>
            </a:r>
            <a:r>
              <a:rPr lang="ja-JP" altLang="en-US" sz="2400"/>
              <a:t>以下のものを全て見つけよ</a:t>
            </a:r>
          </a:p>
          <a:p>
            <a:pPr algn="l">
              <a:lnSpc>
                <a:spcPct val="80000"/>
              </a:lnSpc>
            </a:pPr>
            <a:endParaRPr lang="ja-JP" altLang="en-US" sz="2400">
              <a:solidFill>
                <a:srgbClr val="FF0000"/>
              </a:solidFill>
            </a:endParaRPr>
          </a:p>
          <a:p>
            <a:pPr algn="l"/>
            <a:r>
              <a:rPr lang="en-US" altLang="ja-JP" sz="2400" b="1">
                <a:solidFill>
                  <a:schemeClr val="accent2"/>
                </a:solidFill>
              </a:rPr>
              <a:t>Backtrack　(S) </a:t>
            </a:r>
          </a:p>
          <a:p>
            <a:pPr algn="l"/>
            <a:r>
              <a:rPr lang="ja-JP" altLang="en-US" sz="2400" b="1">
                <a:solidFill>
                  <a:schemeClr val="accent2"/>
                </a:solidFill>
              </a:rPr>
              <a:t>1   </a:t>
            </a:r>
            <a:r>
              <a:rPr lang="en-US" altLang="ja-JP" sz="2400" b="1"/>
              <a:t>Output</a:t>
            </a:r>
            <a:r>
              <a:rPr lang="en-US" altLang="ja-JP" sz="2400" b="1">
                <a:solidFill>
                  <a:schemeClr val="accent2"/>
                </a:solidFill>
              </a:rPr>
              <a:t> S</a:t>
            </a:r>
            <a:endParaRPr lang="en-US" altLang="ja-JP" sz="2400" b="1"/>
          </a:p>
          <a:p>
            <a:pPr algn="l"/>
            <a:r>
              <a:rPr lang="ja-JP" altLang="en-US" sz="2400" b="1">
                <a:solidFill>
                  <a:schemeClr val="accent2"/>
                </a:solidFill>
              </a:rPr>
              <a:t>2   </a:t>
            </a:r>
            <a:r>
              <a:rPr lang="en-US" altLang="ja-JP" sz="2400" b="1"/>
              <a:t>For each </a:t>
            </a:r>
            <a:r>
              <a:rPr lang="en-US" altLang="ja-JP" sz="2400" b="1">
                <a:solidFill>
                  <a:schemeClr val="accent2"/>
                </a:solidFill>
              </a:rPr>
              <a:t>i </a:t>
            </a:r>
            <a:r>
              <a:rPr lang="en-US" altLang="ja-JP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&gt;</a:t>
            </a:r>
            <a:r>
              <a:rPr lang="ja-JP" alt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>
                <a:solidFill>
                  <a:schemeClr val="accent2"/>
                </a:solidFill>
              </a:rPr>
              <a:t>S</a:t>
            </a:r>
            <a:r>
              <a:rPr lang="en-US" altLang="ja-JP" sz="2400" b="1" i="1">
                <a:solidFill>
                  <a:schemeClr val="accent2"/>
                </a:solidFill>
              </a:rPr>
              <a:t> </a:t>
            </a:r>
            <a:r>
              <a:rPr lang="ja-JP" altLang="en-US" sz="2400"/>
              <a:t>の末尾（</a:t>
            </a:r>
            <a:r>
              <a:rPr lang="en-US" altLang="ja-JP" sz="2400" b="1">
                <a:solidFill>
                  <a:schemeClr val="accent2"/>
                </a:solidFill>
              </a:rPr>
              <a:t>S</a:t>
            </a:r>
            <a:r>
              <a:rPr lang="en-US" altLang="ja-JP" sz="2400" b="1" i="1">
                <a:solidFill>
                  <a:schemeClr val="accent2"/>
                </a:solidFill>
              </a:rPr>
              <a:t> </a:t>
            </a:r>
            <a:r>
              <a:rPr lang="ja-JP" altLang="en-US" sz="2400"/>
              <a:t>の最大添え字の要素）</a:t>
            </a:r>
          </a:p>
          <a:p>
            <a:pPr algn="l"/>
            <a:r>
              <a:rPr lang="ja-JP" alt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  <a:r>
              <a:rPr lang="en-US" altLang="ja-JP" sz="2400" b="1"/>
              <a:t>If</a:t>
            </a:r>
            <a:r>
              <a:rPr lang="en-US" altLang="ja-JP" sz="2400" b="1">
                <a:solidFill>
                  <a:schemeClr val="accent2"/>
                </a:solidFill>
              </a:rPr>
              <a:t> </a:t>
            </a:r>
            <a:r>
              <a:rPr lang="ja-JP" altLang="en-US" sz="2400" b="1">
                <a:solidFill>
                  <a:schemeClr val="accent2"/>
                </a:solidFill>
              </a:rPr>
              <a:t>∑</a:t>
            </a:r>
            <a:r>
              <a:rPr lang="en-US" altLang="ja-JP" sz="2400" b="1">
                <a:solidFill>
                  <a:schemeClr val="accent2"/>
                </a:solidFill>
              </a:rPr>
              <a:t>S </a:t>
            </a:r>
            <a:r>
              <a:rPr lang="ja-JP" altLang="en-US" sz="2400" b="1">
                <a:solidFill>
                  <a:schemeClr val="accent2"/>
                </a:solidFill>
              </a:rPr>
              <a:t>＋</a:t>
            </a:r>
            <a:r>
              <a:rPr lang="ja-JP" altLang="en-US" sz="2400" b="1" i="1">
                <a:solidFill>
                  <a:schemeClr val="accent2"/>
                </a:solidFill>
              </a:rPr>
              <a:t> </a:t>
            </a:r>
            <a:r>
              <a:rPr lang="en-US" altLang="ja-JP" sz="2400" b="1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>
                <a:solidFill>
                  <a:schemeClr val="accent2"/>
                </a:solidFill>
              </a:rPr>
              <a:t>i </a:t>
            </a:r>
            <a:r>
              <a:rPr lang="ja-JP" alt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en-US" altLang="ja-JP" sz="2400" b="1">
                <a:solidFill>
                  <a:schemeClr val="accent2"/>
                </a:solidFill>
              </a:rPr>
              <a:t>b</a:t>
            </a:r>
            <a:r>
              <a:rPr lang="ja-JP" altLang="en-US" sz="2400"/>
              <a:t> </a:t>
            </a:r>
            <a:r>
              <a:rPr lang="en-US" altLang="ja-JP" sz="2400" b="1"/>
              <a:t>then</a:t>
            </a:r>
          </a:p>
          <a:p>
            <a:pPr algn="l"/>
            <a:r>
              <a:rPr lang="en-US" altLang="ja-JP" sz="2400"/>
              <a:t>           c</a:t>
            </a:r>
            <a:r>
              <a:rPr lang="en-US" altLang="ja-JP" sz="2400" b="1"/>
              <a:t>all</a:t>
            </a:r>
            <a:r>
              <a:rPr lang="ja-JP" alt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>
                <a:solidFill>
                  <a:schemeClr val="accent2"/>
                </a:solidFill>
              </a:rPr>
              <a:t>Backtrack (S</a:t>
            </a:r>
            <a:r>
              <a:rPr lang="en-US" altLang="ja-JP" sz="2400" b="1" i="1">
                <a:solidFill>
                  <a:schemeClr val="accent2"/>
                </a:solidFill>
              </a:rPr>
              <a:t> </a:t>
            </a:r>
            <a:r>
              <a:rPr lang="en-US" altLang="ja-JP" sz="2400" b="1">
                <a:solidFill>
                  <a:schemeClr val="accent2"/>
                </a:solidFill>
              </a:rPr>
              <a:t>∪{a</a:t>
            </a:r>
            <a:r>
              <a:rPr lang="en-US" altLang="ja-JP" sz="2400" b="1" baseline="-25000">
                <a:solidFill>
                  <a:schemeClr val="accent2"/>
                </a:solidFill>
              </a:rPr>
              <a:t>i</a:t>
            </a:r>
            <a:r>
              <a:rPr lang="en-US" altLang="ja-JP" sz="2400" b="1">
                <a:solidFill>
                  <a:schemeClr val="accent2"/>
                </a:solidFill>
              </a:rPr>
              <a:t>}) </a:t>
            </a:r>
            <a:endParaRPr lang="ja-JP" altLang="en-US" sz="2400"/>
          </a:p>
          <a:p>
            <a:pPr algn="l">
              <a:lnSpc>
                <a:spcPct val="80000"/>
              </a:lnSpc>
            </a:pPr>
            <a:endParaRPr lang="ja-JP" altLang="en-US" sz="2400"/>
          </a:p>
          <a:p>
            <a:pPr algn="l">
              <a:lnSpc>
                <a:spcPct val="80000"/>
              </a:lnSpc>
            </a:pPr>
            <a:r>
              <a:rPr lang="ja-JP" altLang="en-US" sz="2400" b="1">
                <a:solidFill>
                  <a:srgbClr val="006600"/>
                </a:solidFill>
              </a:rPr>
              <a:t>計算時間：</a:t>
            </a:r>
            <a:endParaRPr lang="ja-JP" altLang="en-US" sz="2400"/>
          </a:p>
          <a:p>
            <a:pPr algn="l">
              <a:lnSpc>
                <a:spcPct val="80000"/>
              </a:lnSpc>
            </a:pPr>
            <a:r>
              <a:rPr lang="ja-JP" altLang="en-US" sz="2400"/>
              <a:t>　1反復</a:t>
            </a:r>
            <a:r>
              <a:rPr lang="ja-JP" altLang="en-US" sz="2400" b="1">
                <a:solidFill>
                  <a:schemeClr val="accent2"/>
                </a:solidFill>
              </a:rPr>
              <a:t> </a:t>
            </a:r>
            <a:r>
              <a:rPr lang="en-US" altLang="ja-JP" sz="2400" b="1">
                <a:solidFill>
                  <a:schemeClr val="accent2"/>
                </a:solidFill>
              </a:rPr>
              <a:t>O(n) 　 </a:t>
            </a:r>
            <a:r>
              <a:rPr lang="ja-JP" altLang="en-US" sz="2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b="1">
                <a:solidFill>
                  <a:schemeClr val="accent2"/>
                </a:solidFill>
              </a:rPr>
              <a:t> 　</a:t>
            </a:r>
            <a:r>
              <a:rPr lang="ja-JP" altLang="en-US" sz="2400"/>
              <a:t>解1つあたり</a:t>
            </a:r>
            <a:r>
              <a:rPr lang="en-US" altLang="ja-JP" sz="2400" b="1">
                <a:solidFill>
                  <a:schemeClr val="accent2"/>
                </a:solidFill>
              </a:rPr>
              <a:t>　 O(n) </a:t>
            </a:r>
          </a:p>
          <a:p>
            <a:pPr algn="l">
              <a:lnSpc>
                <a:spcPct val="80000"/>
              </a:lnSpc>
            </a:pPr>
            <a:endParaRPr lang="en-US" altLang="ja-JP" sz="2400" b="1">
              <a:solidFill>
                <a:schemeClr val="accent2"/>
              </a:solidFill>
            </a:endParaRPr>
          </a:p>
          <a:p>
            <a:pPr algn="l">
              <a:lnSpc>
                <a:spcPct val="80000"/>
              </a:lnSpc>
            </a:pPr>
            <a:r>
              <a:rPr lang="en-US" altLang="ja-JP" sz="2400" b="1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>
                <a:solidFill>
                  <a:schemeClr val="accent2"/>
                </a:solidFill>
              </a:rPr>
              <a:t>1</a:t>
            </a:r>
            <a:r>
              <a:rPr lang="en-US" altLang="ja-JP" sz="2400" b="1">
                <a:solidFill>
                  <a:schemeClr val="accent2"/>
                </a:solidFill>
              </a:rPr>
              <a:t>,…,a</a:t>
            </a:r>
            <a:r>
              <a:rPr lang="en-US" altLang="ja-JP" sz="2400" b="1" baseline="-25000">
                <a:solidFill>
                  <a:schemeClr val="accent2"/>
                </a:solidFill>
              </a:rPr>
              <a:t>n</a:t>
            </a:r>
            <a:r>
              <a:rPr lang="en-US" altLang="ja-JP" sz="2400"/>
              <a:t> </a:t>
            </a:r>
            <a:r>
              <a:rPr lang="ja-JP" altLang="en-US" sz="2400"/>
              <a:t>をあらかじめ大きい順にソートしておくと、</a:t>
            </a:r>
          </a:p>
          <a:p>
            <a:pPr algn="l">
              <a:lnSpc>
                <a:spcPct val="80000"/>
              </a:lnSpc>
            </a:pPr>
            <a:r>
              <a:rPr lang="ja-JP" altLang="en-US" sz="2400"/>
              <a:t>　1反復</a:t>
            </a:r>
            <a:r>
              <a:rPr lang="ja-JP" altLang="en-US" sz="2400" b="1">
                <a:solidFill>
                  <a:schemeClr val="accent2"/>
                </a:solidFill>
              </a:rPr>
              <a:t> </a:t>
            </a:r>
            <a:r>
              <a:rPr lang="en-US" altLang="ja-JP" sz="2400" b="1">
                <a:solidFill>
                  <a:schemeClr val="accent2"/>
                </a:solidFill>
              </a:rPr>
              <a:t>O(</a:t>
            </a:r>
            <a:r>
              <a:rPr lang="ja-JP" altLang="en-US" sz="2400" b="1">
                <a:solidFill>
                  <a:schemeClr val="accent2"/>
                </a:solidFill>
              </a:rPr>
              <a:t>子どもの数</a:t>
            </a:r>
            <a:r>
              <a:rPr lang="en-US" altLang="ja-JP" sz="2400" b="1">
                <a:solidFill>
                  <a:schemeClr val="accent2"/>
                </a:solidFill>
              </a:rPr>
              <a:t>) 　 </a:t>
            </a:r>
            <a:r>
              <a:rPr lang="ja-JP" altLang="en-US" sz="2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b="1">
                <a:solidFill>
                  <a:schemeClr val="accent2"/>
                </a:solidFill>
              </a:rPr>
              <a:t> 　</a:t>
            </a:r>
            <a:r>
              <a:rPr lang="ja-JP" altLang="en-US" sz="2400"/>
              <a:t>解1つあたり</a:t>
            </a:r>
            <a:r>
              <a:rPr lang="en-US" altLang="ja-JP" sz="2400" b="1">
                <a:solidFill>
                  <a:schemeClr val="accent2"/>
                </a:solidFill>
              </a:rPr>
              <a:t>　 O(1) </a:t>
            </a:r>
          </a:p>
          <a:p>
            <a:pPr algn="l">
              <a:lnSpc>
                <a:spcPct val="80000"/>
              </a:lnSpc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ja-JP" alt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ナップサック解列挙のコード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08963" cy="53276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a[0],…,a[n]</a:t>
            </a:r>
            <a:r>
              <a:rPr lang="en-US" altLang="ja-JP" sz="2400" dirty="0"/>
              <a:t> </a:t>
            </a:r>
            <a:r>
              <a:rPr lang="ja-JP" altLang="en-US" sz="2400" dirty="0"/>
              <a:t>の組合せで、合計が </a:t>
            </a:r>
            <a:r>
              <a:rPr lang="en-US" altLang="ja-JP" sz="2400" b="1" dirty="0">
                <a:solidFill>
                  <a:schemeClr val="accent2"/>
                </a:solidFill>
              </a:rPr>
              <a:t>b</a:t>
            </a:r>
            <a:r>
              <a:rPr lang="en-US" altLang="ja-JP" sz="2400" dirty="0"/>
              <a:t> </a:t>
            </a:r>
            <a:r>
              <a:rPr lang="ja-JP" altLang="en-US" sz="2400" dirty="0"/>
              <a:t>以下になるものを表示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 dirty="0" err="1"/>
              <a:t>int</a:t>
            </a:r>
            <a:r>
              <a:rPr lang="en-US" altLang="ja-JP" sz="2000" dirty="0"/>
              <a:t> a[n], flag[n];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/>
              <a:t>sub (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, 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s){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/>
              <a:t>  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j;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000" dirty="0"/>
              <a:t>  </a:t>
            </a:r>
            <a:r>
              <a:rPr lang="en-US" altLang="ja-JP" sz="2000" b="1" dirty="0"/>
              <a:t>for</a:t>
            </a:r>
            <a:r>
              <a:rPr lang="en-US" altLang="ja-JP" sz="2000" dirty="0"/>
              <a:t> (j=0 ; j&lt;n ; j++ )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/>
              <a:t>       </a:t>
            </a:r>
            <a:r>
              <a:rPr lang="en-US" altLang="ja-JP" sz="2000" b="1" dirty="0"/>
              <a:t>if </a:t>
            </a:r>
            <a:r>
              <a:rPr lang="en-US" altLang="ja-JP" sz="2000" dirty="0"/>
              <a:t> (flag[j] = = 1) 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 (“%d\n”, a[j]);   </a:t>
            </a:r>
            <a:r>
              <a:rPr lang="en-US" altLang="ja-JP" sz="2000" dirty="0">
                <a:solidFill>
                  <a:srgbClr val="CC3300"/>
                </a:solidFill>
              </a:rPr>
              <a:t>//   </a:t>
            </a:r>
            <a:r>
              <a:rPr lang="ja-JP" altLang="en-US" sz="2000" dirty="0">
                <a:solidFill>
                  <a:srgbClr val="CC3300"/>
                </a:solidFill>
              </a:rPr>
              <a:t>数の表示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000" dirty="0"/>
              <a:t>  </a:t>
            </a:r>
            <a:r>
              <a:rPr lang="en-US" altLang="ja-JP" sz="2000" b="1" dirty="0"/>
              <a:t>for</a:t>
            </a:r>
            <a:r>
              <a:rPr lang="en-US" altLang="ja-JP" sz="2000" dirty="0"/>
              <a:t> (j=i+1 ; j&lt;n ; j++ ){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 dirty="0"/>
              <a:t>    if</a:t>
            </a:r>
            <a:r>
              <a:rPr lang="en-US" altLang="ja-JP" sz="2000" dirty="0"/>
              <a:t> ( </a:t>
            </a:r>
            <a:r>
              <a:rPr lang="en-US" altLang="ja-JP" sz="2000" dirty="0" err="1"/>
              <a:t>s+a</a:t>
            </a:r>
            <a:r>
              <a:rPr lang="en-US" altLang="ja-JP" sz="2000" dirty="0"/>
              <a:t>[j] &lt;= b ){    </a:t>
            </a:r>
            <a:r>
              <a:rPr lang="en-US" altLang="ja-JP" sz="2000" dirty="0">
                <a:solidFill>
                  <a:srgbClr val="CC3300"/>
                </a:solidFill>
              </a:rPr>
              <a:t>//  </a:t>
            </a:r>
            <a:r>
              <a:rPr lang="ja-JP" altLang="en-US" sz="2000" dirty="0">
                <a:solidFill>
                  <a:srgbClr val="CC3300"/>
                </a:solidFill>
              </a:rPr>
              <a:t>解のチェック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/>
              <a:t>      flag[j] = 1;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/>
              <a:t>      sub(</a:t>
            </a:r>
            <a:r>
              <a:rPr lang="en-US" altLang="ja-JP" sz="2000" dirty="0" err="1"/>
              <a:t>i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s+a</a:t>
            </a:r>
            <a:r>
              <a:rPr lang="en-US" altLang="ja-JP" sz="2000" dirty="0"/>
              <a:t>[j]);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/>
              <a:t> 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/>
              <a:t>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/>
              <a:t>}</a:t>
            </a:r>
            <a:endParaRPr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ja-JP" alt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極大解に注目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96975"/>
            <a:ext cx="8820150" cy="4800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ja-JP" altLang="en-US" sz="2400" dirty="0"/>
              <a:t>単調な集合族は、台集合</a:t>
            </a:r>
            <a:r>
              <a:rPr lang="en-US" altLang="ja-JP" sz="2400" dirty="0"/>
              <a:t>or</a:t>
            </a:r>
            <a:r>
              <a:rPr lang="ja-JP" altLang="en-US" sz="2400" dirty="0"/>
              <a:t>要素の平均の大きさが大きくなると、爆発的に要素数が大きくなる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/>
              <a:t>解数が大きいと、求解後の処理も大変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/>
              <a:t>極大解のみを列挙することで冗長性をなくす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dirty="0"/>
              <a:t>　</a:t>
            </a:r>
            <a:r>
              <a:rPr lang="en-US" altLang="ja-JP" sz="2400" b="1" dirty="0">
                <a:solidFill>
                  <a:schemeClr val="accent2"/>
                </a:solidFill>
              </a:rPr>
              <a:t>X</a:t>
            </a:r>
            <a:r>
              <a:rPr lang="ja-JP" altLang="en-US" sz="2400" b="1" dirty="0">
                <a:solidFill>
                  <a:schemeClr val="accent2"/>
                </a:solidFill>
              </a:rPr>
              <a:t>∈</a:t>
            </a:r>
            <a:r>
              <a:rPr lang="en-US" altLang="ja-JP" sz="2400" b="1" dirty="0">
                <a:solidFill>
                  <a:schemeClr val="accent2"/>
                </a:solidFill>
              </a:rPr>
              <a:t>F </a:t>
            </a:r>
            <a:r>
              <a:rPr lang="ja-JP" altLang="en-US" sz="2400" dirty="0"/>
              <a:t>が </a:t>
            </a:r>
            <a:r>
              <a:rPr lang="en-US" altLang="ja-JP" sz="2400" b="1" dirty="0">
                <a:solidFill>
                  <a:schemeClr val="accent2"/>
                </a:solidFill>
              </a:rPr>
              <a:t>F </a:t>
            </a:r>
            <a:r>
              <a:rPr lang="ja-JP" altLang="en-US" sz="2400" dirty="0"/>
              <a:t>の極大解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</a:t>
            </a:r>
            <a:r>
              <a:rPr lang="en-US" altLang="ja-JP" sz="2400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/>
              <a:t>任意の </a:t>
            </a:r>
            <a:r>
              <a:rPr lang="en-US" altLang="ja-JP" sz="2400" b="1" dirty="0">
                <a:solidFill>
                  <a:schemeClr val="accent2"/>
                </a:solidFill>
              </a:rPr>
              <a:t>X</a:t>
            </a:r>
            <a:r>
              <a:rPr lang="ja-JP" altLang="en-US" sz="2400" b="1" dirty="0">
                <a:solidFill>
                  <a:schemeClr val="accent2"/>
                </a:solidFill>
              </a:rPr>
              <a:t>⊆</a:t>
            </a:r>
            <a:r>
              <a:rPr lang="en-US" altLang="ja-JP" sz="2400" b="1" dirty="0">
                <a:solidFill>
                  <a:schemeClr val="accent2"/>
                </a:solidFill>
              </a:rPr>
              <a:t>X’ </a:t>
            </a:r>
            <a:r>
              <a:rPr lang="ja-JP" altLang="en-US" sz="2400" dirty="0"/>
              <a:t>に対して </a:t>
            </a:r>
            <a:r>
              <a:rPr lang="en-US" altLang="ja-JP" sz="2400" b="1" dirty="0">
                <a:solidFill>
                  <a:schemeClr val="accent2"/>
                </a:solidFill>
              </a:rPr>
              <a:t>X’</a:t>
            </a:r>
            <a:r>
              <a:rPr lang="ja-JP" altLang="en-US" sz="2400" b="1" dirty="0">
                <a:solidFill>
                  <a:schemeClr val="accent2"/>
                </a:solidFill>
              </a:rPr>
              <a:t>∈</a:t>
            </a:r>
            <a:r>
              <a:rPr lang="en-US" altLang="ja-JP" sz="2400" b="1" dirty="0">
                <a:solidFill>
                  <a:schemeClr val="accent2"/>
                </a:solidFill>
              </a:rPr>
              <a:t>F</a:t>
            </a:r>
            <a:r>
              <a:rPr lang="ja-JP" altLang="en-US" sz="2400" dirty="0"/>
              <a:t>でない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/>
              <a:t>極大解は、一般に隣接して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いないので、探索が難しい</a:t>
            </a:r>
          </a:p>
        </p:txBody>
      </p:sp>
      <p:sp>
        <p:nvSpPr>
          <p:cNvPr id="56324" name="Freeform 4"/>
          <p:cNvSpPr>
            <a:spLocks/>
          </p:cNvSpPr>
          <p:nvPr/>
        </p:nvSpPr>
        <p:spPr bwMode="auto">
          <a:xfrm>
            <a:off x="6327775" y="5260975"/>
            <a:ext cx="2417763" cy="1397000"/>
          </a:xfrm>
          <a:custGeom>
            <a:avLst/>
            <a:gdLst/>
            <a:ahLst/>
            <a:cxnLst>
              <a:cxn ang="0">
                <a:pos x="0" y="326"/>
              </a:cxn>
              <a:cxn ang="0">
                <a:pos x="243" y="38"/>
              </a:cxn>
              <a:cxn ang="0">
                <a:pos x="511" y="288"/>
              </a:cxn>
              <a:cxn ang="0">
                <a:pos x="857" y="9"/>
              </a:cxn>
              <a:cxn ang="0">
                <a:pos x="1097" y="288"/>
              </a:cxn>
              <a:cxn ang="0">
                <a:pos x="1433" y="0"/>
              </a:cxn>
              <a:cxn ang="0">
                <a:pos x="1635" y="345"/>
              </a:cxn>
              <a:cxn ang="0">
                <a:pos x="1951" y="67"/>
              </a:cxn>
              <a:cxn ang="0">
                <a:pos x="2121" y="259"/>
              </a:cxn>
              <a:cxn ang="0">
                <a:pos x="1039" y="1219"/>
              </a:cxn>
              <a:cxn ang="0">
                <a:pos x="0" y="326"/>
              </a:cxn>
            </a:cxnLst>
            <a:rect l="0" t="0" r="r" b="b"/>
            <a:pathLst>
              <a:path w="2121" h="1219">
                <a:moveTo>
                  <a:pt x="0" y="326"/>
                </a:moveTo>
                <a:lnTo>
                  <a:pt x="243" y="38"/>
                </a:lnTo>
                <a:lnTo>
                  <a:pt x="511" y="288"/>
                </a:lnTo>
                <a:lnTo>
                  <a:pt x="857" y="9"/>
                </a:lnTo>
                <a:lnTo>
                  <a:pt x="1097" y="288"/>
                </a:lnTo>
                <a:lnTo>
                  <a:pt x="1433" y="0"/>
                </a:lnTo>
                <a:lnTo>
                  <a:pt x="1635" y="345"/>
                </a:lnTo>
                <a:lnTo>
                  <a:pt x="1951" y="67"/>
                </a:lnTo>
                <a:lnTo>
                  <a:pt x="2121" y="259"/>
                </a:lnTo>
                <a:lnTo>
                  <a:pt x="1039" y="1219"/>
                </a:lnTo>
                <a:lnTo>
                  <a:pt x="0" y="326"/>
                </a:lnTo>
                <a:close/>
              </a:path>
            </a:pathLst>
          </a:custGeom>
          <a:solidFill>
            <a:srgbClr val="FFCC99"/>
          </a:solidFill>
          <a:ln w="31750" cap="flat" cmpd="sng">
            <a:solidFill>
              <a:srgbClr val="FF0000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56325" name="AutoShape 5"/>
          <p:cNvSpPr>
            <a:spLocks noChangeArrowheads="1"/>
          </p:cNvSpPr>
          <p:nvPr/>
        </p:nvSpPr>
        <p:spPr bwMode="auto">
          <a:xfrm>
            <a:off x="6084888" y="4171950"/>
            <a:ext cx="2844800" cy="2497138"/>
          </a:xfrm>
          <a:prstGeom prst="diamond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6904038" y="3860800"/>
            <a:ext cx="1095375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b="1">
                <a:solidFill>
                  <a:schemeClr val="tx2"/>
                </a:solidFill>
              </a:rPr>
              <a:t>111…1</a:t>
            </a:r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7813675" y="6400800"/>
            <a:ext cx="1095375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b="1">
                <a:solidFill>
                  <a:schemeClr val="tx2"/>
                </a:solidFill>
              </a:rPr>
              <a:t>000…0</a:t>
            </a:r>
          </a:p>
        </p:txBody>
      </p:sp>
      <p:sp>
        <p:nvSpPr>
          <p:cNvPr id="56331" name="Oval 11"/>
          <p:cNvSpPr>
            <a:spLocks noChangeArrowheads="1"/>
          </p:cNvSpPr>
          <p:nvPr/>
        </p:nvSpPr>
        <p:spPr bwMode="auto">
          <a:xfrm>
            <a:off x="7885113" y="5157788"/>
            <a:ext cx="215900" cy="215900"/>
          </a:xfrm>
          <a:prstGeom prst="ellipse">
            <a:avLst/>
          </a:prstGeom>
          <a:solidFill>
            <a:srgbClr val="FF6600"/>
          </a:solidFill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ja-JP" altLang="en-US"/>
          </a:p>
        </p:txBody>
      </p:sp>
      <p:sp>
        <p:nvSpPr>
          <p:cNvPr id="56332" name="Oval 12"/>
          <p:cNvSpPr>
            <a:spLocks noChangeArrowheads="1"/>
          </p:cNvSpPr>
          <p:nvPr/>
        </p:nvSpPr>
        <p:spPr bwMode="auto">
          <a:xfrm>
            <a:off x="8459788" y="5229225"/>
            <a:ext cx="215900" cy="215900"/>
          </a:xfrm>
          <a:prstGeom prst="ellipse">
            <a:avLst/>
          </a:prstGeom>
          <a:solidFill>
            <a:srgbClr val="FF6600"/>
          </a:solidFill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ja-JP" altLang="en-US"/>
          </a:p>
        </p:txBody>
      </p:sp>
      <p:sp>
        <p:nvSpPr>
          <p:cNvPr id="56333" name="Oval 13"/>
          <p:cNvSpPr>
            <a:spLocks noChangeArrowheads="1"/>
          </p:cNvSpPr>
          <p:nvPr/>
        </p:nvSpPr>
        <p:spPr bwMode="auto">
          <a:xfrm>
            <a:off x="7164388" y="5157788"/>
            <a:ext cx="215900" cy="215900"/>
          </a:xfrm>
          <a:prstGeom prst="ellipse">
            <a:avLst/>
          </a:prstGeom>
          <a:solidFill>
            <a:srgbClr val="FF6600"/>
          </a:solidFill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ja-JP" altLang="en-US"/>
          </a:p>
        </p:txBody>
      </p:sp>
      <p:sp>
        <p:nvSpPr>
          <p:cNvPr id="56334" name="Oval 14"/>
          <p:cNvSpPr>
            <a:spLocks noChangeArrowheads="1"/>
          </p:cNvSpPr>
          <p:nvPr/>
        </p:nvSpPr>
        <p:spPr bwMode="auto">
          <a:xfrm>
            <a:off x="6516688" y="5157788"/>
            <a:ext cx="215900" cy="215900"/>
          </a:xfrm>
          <a:prstGeom prst="ellipse">
            <a:avLst/>
          </a:prstGeom>
          <a:solidFill>
            <a:srgbClr val="FF6600"/>
          </a:solidFill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1" grpId="0" animBg="1"/>
      <p:bldP spid="56332" grpId="0" animBg="1"/>
      <p:bldP spid="56333" grpId="0" animBg="1"/>
      <p:bldP spid="5633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ja-JP" alt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ナップサック問題の極大解列挙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219200"/>
            <a:ext cx="8686800" cy="525780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ja-JP" altLang="en-US" sz="2400" b="1" dirty="0">
                <a:solidFill>
                  <a:srgbClr val="006600"/>
                </a:solidFill>
              </a:rPr>
              <a:t>問題：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ja-JP" altLang="en-US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1</a:t>
            </a:r>
            <a:r>
              <a:rPr lang="en-US" altLang="ja-JP" sz="2400" b="1" dirty="0">
                <a:solidFill>
                  <a:schemeClr val="accent2"/>
                </a:solidFill>
              </a:rPr>
              <a:t>,…,a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n</a:t>
            </a:r>
            <a:r>
              <a:rPr lang="en-US" altLang="ja-JP" sz="2400" dirty="0"/>
              <a:t> </a:t>
            </a:r>
            <a:r>
              <a:rPr lang="ja-JP" altLang="en-US" sz="2400" dirty="0"/>
              <a:t>の組合せで合計が </a:t>
            </a:r>
            <a:r>
              <a:rPr lang="en-US" altLang="ja-JP" sz="2400" b="1" dirty="0">
                <a:solidFill>
                  <a:schemeClr val="accent2"/>
                </a:solidFill>
              </a:rPr>
              <a:t>b</a:t>
            </a:r>
            <a:r>
              <a:rPr lang="en-US" altLang="ja-JP" sz="2400" dirty="0"/>
              <a:t> </a:t>
            </a:r>
            <a:r>
              <a:rPr lang="ja-JP" altLang="en-US" sz="2400" dirty="0"/>
              <a:t>以下のものの中で、極大なものを全て見つけよ</a:t>
            </a:r>
          </a:p>
          <a:p>
            <a:pPr algn="l">
              <a:lnSpc>
                <a:spcPct val="80000"/>
              </a:lnSpc>
            </a:pPr>
            <a:endParaRPr lang="ja-JP" altLang="en-US" sz="2400" dirty="0">
              <a:solidFill>
                <a:srgbClr val="FF0000"/>
              </a:solidFill>
            </a:endParaRPr>
          </a:p>
          <a:p>
            <a:pPr algn="l">
              <a:lnSpc>
                <a:spcPct val="80000"/>
              </a:lnSpc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1</a:t>
            </a:r>
            <a:r>
              <a:rPr lang="en-US" altLang="ja-JP" sz="2400" b="1" dirty="0">
                <a:solidFill>
                  <a:schemeClr val="accent2"/>
                </a:solidFill>
              </a:rPr>
              <a:t>,…,a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n</a:t>
            </a:r>
            <a:r>
              <a:rPr lang="en-US" altLang="ja-JP" sz="2400" dirty="0"/>
              <a:t> </a:t>
            </a:r>
            <a:r>
              <a:rPr lang="ja-JP" altLang="en-US" sz="2400" dirty="0"/>
              <a:t>をあらかじめ大きい順にソートしておく</a:t>
            </a:r>
            <a:endParaRPr lang="en-US" altLang="ja-JP" sz="2400" dirty="0"/>
          </a:p>
          <a:p>
            <a:pPr algn="l">
              <a:lnSpc>
                <a:spcPct val="80000"/>
              </a:lnSpc>
            </a:pPr>
            <a:endParaRPr lang="en-US" altLang="ja-JP" sz="2400" b="1" dirty="0">
              <a:solidFill>
                <a:schemeClr val="accent2"/>
              </a:solidFill>
            </a:endParaRPr>
          </a:p>
          <a:p>
            <a:pPr algn="l">
              <a:lnSpc>
                <a:spcPct val="80000"/>
              </a:lnSpc>
            </a:pPr>
            <a:r>
              <a:rPr lang="en-US" altLang="ja-JP" sz="2400" b="1" dirty="0">
                <a:solidFill>
                  <a:schemeClr val="accent2"/>
                </a:solidFill>
              </a:rPr>
              <a:t>Backtrack　(S) </a:t>
            </a:r>
          </a:p>
          <a:p>
            <a:pPr algn="l">
              <a:lnSpc>
                <a:spcPct val="80000"/>
              </a:lnSpc>
            </a:pPr>
            <a:r>
              <a:rPr lang="ja-JP" altLang="en-US" sz="2400" b="1" dirty="0">
                <a:solidFill>
                  <a:schemeClr val="accent2"/>
                </a:solidFill>
              </a:rPr>
              <a:t>1   </a:t>
            </a:r>
            <a:r>
              <a:rPr lang="en-US" altLang="ja-JP" sz="2400" b="1" dirty="0"/>
              <a:t>Output</a:t>
            </a:r>
            <a:r>
              <a:rPr lang="en-US" altLang="ja-JP" sz="2400" b="1" dirty="0">
                <a:solidFill>
                  <a:schemeClr val="accent2"/>
                </a:solidFill>
              </a:rPr>
              <a:t> S</a:t>
            </a:r>
            <a:endParaRPr lang="en-US" altLang="ja-JP" sz="2400" b="1" dirty="0"/>
          </a:p>
          <a:p>
            <a:pPr algn="l">
              <a:lnSpc>
                <a:spcPct val="80000"/>
              </a:lnSpc>
            </a:pPr>
            <a:r>
              <a:rPr lang="ja-JP" altLang="en-US" sz="2400" b="1" dirty="0">
                <a:solidFill>
                  <a:schemeClr val="accent2"/>
                </a:solidFill>
              </a:rPr>
              <a:t>2   </a:t>
            </a:r>
            <a:r>
              <a:rPr lang="en-US" altLang="ja-JP" sz="2400" b="1" dirty="0"/>
              <a:t>For each </a:t>
            </a:r>
            <a:r>
              <a:rPr lang="en-US" altLang="ja-JP" sz="2400" b="1" dirty="0" err="1">
                <a:solidFill>
                  <a:schemeClr val="accent2"/>
                </a:solidFill>
              </a:rPr>
              <a:t>i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&gt;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S</a:t>
            </a:r>
            <a:r>
              <a:rPr lang="en-US" altLang="ja-JP" sz="2400" b="1" i="1" dirty="0">
                <a:solidFill>
                  <a:schemeClr val="accent2"/>
                </a:solidFill>
              </a:rPr>
              <a:t> </a:t>
            </a:r>
            <a:r>
              <a:rPr lang="ja-JP" altLang="en-US" sz="2400" dirty="0"/>
              <a:t>の末尾（</a:t>
            </a:r>
            <a:r>
              <a:rPr lang="en-US" altLang="ja-JP" sz="2400" b="1" dirty="0">
                <a:solidFill>
                  <a:schemeClr val="accent2"/>
                </a:solidFill>
              </a:rPr>
              <a:t>S</a:t>
            </a:r>
            <a:r>
              <a:rPr lang="en-US" altLang="ja-JP" sz="2400" b="1" i="1" dirty="0">
                <a:solidFill>
                  <a:schemeClr val="accent2"/>
                </a:solidFill>
              </a:rPr>
              <a:t> </a:t>
            </a:r>
            <a:r>
              <a:rPr lang="ja-JP" altLang="en-US" sz="2400" dirty="0"/>
              <a:t>の最大添え字の要素）</a:t>
            </a:r>
          </a:p>
          <a:p>
            <a:pPr algn="l">
              <a:lnSpc>
                <a:spcPct val="80000"/>
              </a:lnSpc>
            </a:pPr>
            <a:r>
              <a:rPr lang="ja-JP" altLang="en-US" sz="2400" dirty="0"/>
              <a:t>                   </a:t>
            </a:r>
            <a:r>
              <a:rPr lang="en-US" altLang="ja-JP" sz="2400" b="1" dirty="0"/>
              <a:t>and </a:t>
            </a:r>
            <a:r>
              <a:rPr lang="ja-JP" altLang="en-US" sz="2400" b="1" dirty="0">
                <a:solidFill>
                  <a:schemeClr val="accent2"/>
                </a:solidFill>
              </a:rPr>
              <a:t>∑</a:t>
            </a:r>
            <a:r>
              <a:rPr lang="en-US" altLang="ja-JP" sz="2400" b="1" dirty="0">
                <a:solidFill>
                  <a:schemeClr val="accent2"/>
                </a:solidFill>
              </a:rPr>
              <a:t>S </a:t>
            </a:r>
            <a:r>
              <a:rPr lang="ja-JP" altLang="en-US" sz="2400" b="1" dirty="0">
                <a:solidFill>
                  <a:schemeClr val="accent2"/>
                </a:solidFill>
              </a:rPr>
              <a:t>＋</a:t>
            </a:r>
            <a:r>
              <a:rPr lang="ja-JP" altLang="en-US" sz="2400" b="1" i="1" dirty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 </a:t>
            </a:r>
            <a:r>
              <a:rPr lang="ja-JP" altLang="en-US" sz="2400" b="1" dirty="0">
                <a:solidFill>
                  <a:schemeClr val="accent2"/>
                </a:solidFill>
              </a:rPr>
              <a:t>＋</a:t>
            </a:r>
            <a:r>
              <a:rPr lang="en-US" altLang="ja-JP" sz="2400" b="1" dirty="0">
                <a:solidFill>
                  <a:schemeClr val="accent2"/>
                </a:solidFill>
              </a:rPr>
              <a:t>…+ a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n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&gt; </a:t>
            </a:r>
            <a:r>
              <a:rPr lang="en-US" altLang="ja-JP" sz="2400" b="1" dirty="0">
                <a:solidFill>
                  <a:schemeClr val="accent2"/>
                </a:solidFill>
              </a:rPr>
              <a:t>b – a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i-1</a:t>
            </a:r>
            <a:endParaRPr lang="en-US" altLang="ja-JP" sz="2400" dirty="0"/>
          </a:p>
          <a:p>
            <a:pPr algn="l"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  <a:r>
              <a:rPr lang="en-US" altLang="ja-JP" sz="2400" b="1" dirty="0"/>
              <a:t>If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ja-JP" altLang="en-US" sz="2400" b="1" dirty="0">
                <a:solidFill>
                  <a:schemeClr val="accent2"/>
                </a:solidFill>
              </a:rPr>
              <a:t>∑</a:t>
            </a:r>
            <a:r>
              <a:rPr lang="en-US" altLang="ja-JP" sz="2400" b="1" dirty="0">
                <a:solidFill>
                  <a:schemeClr val="accent2"/>
                </a:solidFill>
              </a:rPr>
              <a:t>S </a:t>
            </a:r>
            <a:r>
              <a:rPr lang="ja-JP" altLang="en-US" sz="2400" b="1" dirty="0">
                <a:solidFill>
                  <a:schemeClr val="accent2"/>
                </a:solidFill>
              </a:rPr>
              <a:t>＋</a:t>
            </a:r>
            <a:r>
              <a:rPr lang="ja-JP" altLang="en-US" sz="2400" b="1" i="1" dirty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 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en-US" altLang="ja-JP" sz="2400" b="1" dirty="0">
                <a:solidFill>
                  <a:schemeClr val="accent2"/>
                </a:solidFill>
              </a:rPr>
              <a:t>b</a:t>
            </a:r>
            <a:r>
              <a:rPr lang="ja-JP" altLang="en-US" sz="2400" dirty="0"/>
              <a:t> </a:t>
            </a:r>
            <a:r>
              <a:rPr lang="en-US" altLang="ja-JP" sz="2400" b="1" dirty="0"/>
              <a:t>then</a:t>
            </a:r>
          </a:p>
          <a:p>
            <a:pPr algn="l">
              <a:lnSpc>
                <a:spcPct val="80000"/>
              </a:lnSpc>
            </a:pPr>
            <a:r>
              <a:rPr lang="en-US" altLang="ja-JP" sz="2400" dirty="0"/>
              <a:t>           c</a:t>
            </a:r>
            <a:r>
              <a:rPr lang="en-US" altLang="ja-JP" sz="2400" b="1" dirty="0"/>
              <a:t>all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Backtrack (</a:t>
            </a:r>
            <a:r>
              <a:rPr lang="en-US" altLang="ja-JP" sz="2400" b="1" i="1" dirty="0">
                <a:solidFill>
                  <a:schemeClr val="accent2"/>
                </a:solidFill>
              </a:rPr>
              <a:t>S </a:t>
            </a:r>
            <a:r>
              <a:rPr lang="en-US" altLang="ja-JP" sz="2400" b="1" dirty="0">
                <a:solidFill>
                  <a:schemeClr val="accent2"/>
                </a:solidFill>
              </a:rPr>
              <a:t>∪{</a:t>
            </a:r>
            <a:r>
              <a:rPr lang="en-US" altLang="ja-JP" sz="2400" b="1" dirty="0" err="1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>
                <a:solidFill>
                  <a:schemeClr val="accent2"/>
                </a:solidFill>
              </a:rPr>
              <a:t>i</a:t>
            </a:r>
            <a:r>
              <a:rPr lang="en-US" altLang="ja-JP" sz="2400" b="1" dirty="0">
                <a:solidFill>
                  <a:schemeClr val="accent2"/>
                </a:solidFill>
              </a:rPr>
              <a:t>}) </a:t>
            </a:r>
            <a:endParaRPr lang="ja-JP" altLang="en-US" sz="2400" dirty="0"/>
          </a:p>
          <a:p>
            <a:pPr algn="l">
              <a:lnSpc>
                <a:spcPct val="80000"/>
              </a:lnSpc>
            </a:pPr>
            <a:endParaRPr lang="ja-JP" altLang="en-US" sz="2400" dirty="0"/>
          </a:p>
          <a:p>
            <a:pPr algn="l">
              <a:lnSpc>
                <a:spcPct val="80000"/>
              </a:lnSpc>
            </a:pPr>
            <a:r>
              <a:rPr lang="ja-JP" altLang="en-US" sz="2400" b="1" dirty="0">
                <a:solidFill>
                  <a:srgbClr val="006600"/>
                </a:solidFill>
              </a:rPr>
              <a:t>計算時間：</a:t>
            </a:r>
            <a:endParaRPr lang="ja-JP" altLang="en-US" sz="2400" dirty="0"/>
          </a:p>
          <a:p>
            <a:pPr algn="l">
              <a:lnSpc>
                <a:spcPct val="80000"/>
              </a:lnSpc>
            </a:pPr>
            <a:r>
              <a:rPr lang="ja-JP" altLang="en-US" sz="2400" dirty="0"/>
              <a:t>　1反復</a:t>
            </a:r>
            <a:r>
              <a:rPr lang="ja-JP" altLang="en-US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O(n) </a:t>
            </a:r>
            <a:r>
              <a:rPr lang="en-US" altLang="ja-JP" sz="2400" b="1" dirty="0">
                <a:solidFill>
                  <a:schemeClr val="accent2"/>
                </a:solidFill>
              </a:rPr>
              <a:t>　 </a:t>
            </a:r>
            <a:r>
              <a:rPr lang="ja-JP" altLang="en-US" sz="2400" dirty="0">
                <a:solidFill>
                  <a:srgbClr val="FF0000"/>
                </a:solidFill>
                <a:sym typeface="Wingdings" pitchFamily="2" charset="2"/>
              </a:rPr>
              <a:t></a:t>
            </a:r>
            <a:r>
              <a:rPr lang="en-US" altLang="ja-JP" sz="2400" b="1" dirty="0">
                <a:solidFill>
                  <a:schemeClr val="accent2"/>
                </a:solidFill>
              </a:rPr>
              <a:t> 　</a:t>
            </a:r>
            <a:r>
              <a:rPr lang="ja-JP" altLang="en-US" sz="2400" dirty="0"/>
              <a:t>解1つあたり</a:t>
            </a:r>
            <a:r>
              <a:rPr lang="en-US" altLang="ja-JP" sz="2400" b="1" dirty="0">
                <a:solidFill>
                  <a:schemeClr val="accent2"/>
                </a:solidFill>
              </a:rPr>
              <a:t>　 O(n) </a:t>
            </a:r>
          </a:p>
          <a:p>
            <a:pPr algn="l">
              <a:lnSpc>
                <a:spcPct val="80000"/>
              </a:lnSpc>
            </a:pPr>
            <a:endParaRPr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ja-JP" alt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分枝限定法的バックトラック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229600" cy="3352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dirty="0" smtClean="0">
                <a:solidFill>
                  <a:srgbClr val="FF0000"/>
                </a:solidFill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/>
              <a:t>任意の組合せ最適化問題の実行可能解を全探索的に探索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各反復で　</a:t>
            </a:r>
            <a:r>
              <a:rPr lang="en-US" altLang="ja-JP" sz="2400" dirty="0" smtClean="0">
                <a:solidFill>
                  <a:srgbClr val="FF0000"/>
                </a:solidFill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/>
              <a:t>現在解が実行可能なら出力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>
                <a:solidFill>
                  <a:srgbClr val="FF0000"/>
                </a:solidFill>
              </a:rPr>
              <a:t>　　　　　　　</a:t>
            </a:r>
            <a:r>
              <a:rPr lang="en-US" altLang="ja-JP" sz="2400" dirty="0" smtClean="0">
                <a:solidFill>
                  <a:srgbClr val="FF0000"/>
                </a:solidFill>
              </a:rPr>
              <a:t>•</a:t>
            </a:r>
            <a:r>
              <a:rPr lang="ja-JP" altLang="en-US" sz="2400" dirty="0" smtClean="0"/>
              <a:t>末尾</a:t>
            </a:r>
            <a:r>
              <a:rPr lang="ja-JP" altLang="en-US" sz="2400" dirty="0"/>
              <a:t>より大きな各要素について、それを加えた解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　　　　　　　　が存在する可能性があるなら、再帰呼び出し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400" b="1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>
                <a:solidFill>
                  <a:schemeClr val="accent2"/>
                </a:solidFill>
              </a:rPr>
              <a:t>Backtrack (</a:t>
            </a:r>
            <a:r>
              <a:rPr lang="en-US" altLang="ja-JP" sz="2400" b="1" i="1" dirty="0">
                <a:solidFill>
                  <a:schemeClr val="accent2"/>
                </a:solidFill>
              </a:rPr>
              <a:t>S</a:t>
            </a:r>
            <a:r>
              <a:rPr lang="en-US" altLang="ja-JP" sz="2400" b="1" dirty="0">
                <a:solidFill>
                  <a:schemeClr val="accent2"/>
                </a:solidFill>
              </a:rPr>
              <a:t>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b="1" dirty="0">
                <a:solidFill>
                  <a:schemeClr val="accent2"/>
                </a:solidFill>
              </a:rPr>
              <a:t>1   </a:t>
            </a:r>
            <a:r>
              <a:rPr lang="en-US" altLang="ja-JP" sz="2400" b="1" dirty="0"/>
              <a:t>If </a:t>
            </a:r>
            <a:r>
              <a:rPr lang="en-US" altLang="ja-JP" sz="2400" b="1" i="1" dirty="0">
                <a:solidFill>
                  <a:schemeClr val="accent2"/>
                </a:solidFill>
              </a:rPr>
              <a:t>S </a:t>
            </a:r>
            <a:r>
              <a:rPr lang="ja-JP" altLang="en-US" sz="2400" dirty="0"/>
              <a:t>が実行可能 </a:t>
            </a:r>
            <a:r>
              <a:rPr lang="en-US" altLang="ja-JP" sz="2400" b="1" dirty="0"/>
              <a:t>Output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b="1" i="1" dirty="0">
                <a:solidFill>
                  <a:schemeClr val="accent2"/>
                </a:solidFill>
              </a:rPr>
              <a:t>S</a:t>
            </a:r>
            <a:endParaRPr lang="en-US" altLang="ja-JP" sz="2400" b="1" i="1" dirty="0"/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b="1" dirty="0">
                <a:solidFill>
                  <a:schemeClr val="accent2"/>
                </a:solidFill>
              </a:rPr>
              <a:t>2   </a:t>
            </a:r>
            <a:r>
              <a:rPr lang="en-US" altLang="ja-JP" sz="2400" b="1" dirty="0"/>
              <a:t>For each </a:t>
            </a:r>
            <a:r>
              <a:rPr lang="en-US" altLang="ja-JP" sz="2400" b="1" i="1" dirty="0">
                <a:solidFill>
                  <a:schemeClr val="accent2"/>
                </a:solidFill>
              </a:rPr>
              <a:t>e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&gt; </a:t>
            </a:r>
            <a:r>
              <a:rPr lang="en-US" altLang="ja-JP" sz="2400" b="1" i="1" dirty="0">
                <a:solidFill>
                  <a:schemeClr val="accent2"/>
                </a:solidFill>
              </a:rPr>
              <a:t>S </a:t>
            </a:r>
            <a:r>
              <a:rPr lang="ja-JP" altLang="en-US" sz="2400" dirty="0"/>
              <a:t>の末尾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/>
              <a:t>　If</a:t>
            </a:r>
            <a:r>
              <a:rPr lang="en-US" altLang="ja-JP" sz="2400" b="1" dirty="0">
                <a:solidFill>
                  <a:schemeClr val="accent2"/>
                </a:solidFill>
              </a:rPr>
              <a:t>  </a:t>
            </a:r>
            <a:r>
              <a:rPr lang="en-US" altLang="ja-JP" sz="2400" b="1" i="1" dirty="0">
                <a:solidFill>
                  <a:schemeClr val="accent2"/>
                </a:solidFill>
              </a:rPr>
              <a:t>S </a:t>
            </a:r>
            <a:r>
              <a:rPr lang="ja-JP" altLang="en-US" sz="2400" dirty="0"/>
              <a:t>に </a:t>
            </a:r>
            <a:r>
              <a:rPr lang="en-US" altLang="ja-JP" sz="2400" b="1" i="1" dirty="0">
                <a:solidFill>
                  <a:schemeClr val="accent2"/>
                </a:solidFill>
              </a:rPr>
              <a:t>e</a:t>
            </a:r>
            <a:r>
              <a:rPr lang="en-US" altLang="ja-JP" sz="2400" dirty="0"/>
              <a:t> </a:t>
            </a:r>
            <a:r>
              <a:rPr lang="ja-JP" altLang="en-US" sz="2400" dirty="0"/>
              <a:t>以降の要素を加えた解が存在する可能性がある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dirty="0"/>
              <a:t>          </a:t>
            </a:r>
            <a:r>
              <a:rPr lang="en-US" altLang="ja-JP" sz="2400" b="1" dirty="0"/>
              <a:t>then </a:t>
            </a:r>
            <a:r>
              <a:rPr lang="en-US" altLang="ja-JP" sz="2400" dirty="0"/>
              <a:t>c</a:t>
            </a:r>
            <a:r>
              <a:rPr lang="en-US" altLang="ja-JP" sz="2400" b="1" dirty="0"/>
              <a:t>all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Backtrack (</a:t>
            </a:r>
            <a:r>
              <a:rPr lang="en-US" altLang="ja-JP" sz="2400" b="1" i="1" dirty="0">
                <a:solidFill>
                  <a:schemeClr val="accent2"/>
                </a:solidFill>
              </a:rPr>
              <a:t>S </a:t>
            </a:r>
            <a:r>
              <a:rPr lang="en-US" altLang="ja-JP" sz="2400" b="1" dirty="0">
                <a:solidFill>
                  <a:schemeClr val="accent2"/>
                </a:solidFill>
              </a:rPr>
              <a:t>∪{</a:t>
            </a:r>
            <a:r>
              <a:rPr lang="en-US" altLang="ja-JP" sz="2400" b="1" i="1" dirty="0">
                <a:solidFill>
                  <a:schemeClr val="accent2"/>
                </a:solidFill>
              </a:rPr>
              <a:t>e</a:t>
            </a:r>
            <a:r>
              <a:rPr lang="en-US" altLang="ja-JP" sz="2400" b="1" dirty="0">
                <a:solidFill>
                  <a:schemeClr val="accent2"/>
                </a:solidFill>
              </a:rPr>
              <a:t>}) </a:t>
            </a:r>
            <a:endParaRPr lang="ja-JP" altLang="en-US" sz="2400" b="1" dirty="0">
              <a:solidFill>
                <a:schemeClr val="accent2"/>
              </a:solidFill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914400" y="5873750"/>
            <a:ext cx="7391400" cy="83185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ja-JP" dirty="0" smtClean="0"/>
              <a:t>• </a:t>
            </a:r>
            <a:r>
              <a:rPr lang="ja-JP" altLang="en-US" dirty="0" smtClean="0"/>
              <a:t>仕組み</a:t>
            </a:r>
            <a:r>
              <a:rPr lang="ja-JP" altLang="en-US" dirty="0"/>
              <a:t>が単純、多項式</a:t>
            </a:r>
            <a:r>
              <a:rPr lang="ja-JP" altLang="en-US" dirty="0">
                <a:solidFill>
                  <a:srgbClr val="FF3300"/>
                </a:solidFill>
              </a:rPr>
              <a:t>空間</a:t>
            </a:r>
          </a:p>
          <a:p>
            <a:r>
              <a:rPr lang="en-US" altLang="ja-JP" dirty="0" smtClean="0"/>
              <a:t>• </a:t>
            </a:r>
            <a:r>
              <a:rPr lang="ja-JP" altLang="en-US" dirty="0" smtClean="0"/>
              <a:t>出力</a:t>
            </a:r>
            <a:r>
              <a:rPr lang="ja-JP" altLang="en-US" dirty="0"/>
              <a:t>多項式時間になるとは限らない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ja-JP" alt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列挙問題の定義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47800"/>
            <a:ext cx="8497888" cy="4953000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 sz="2400" b="1" dirty="0">
                <a:solidFill>
                  <a:srgbClr val="006600"/>
                </a:solidFill>
              </a:rPr>
              <a:t>列挙問題</a:t>
            </a:r>
          </a:p>
          <a:p>
            <a:pPr>
              <a:buFontTx/>
              <a:buNone/>
            </a:pPr>
            <a:r>
              <a:rPr lang="ja-JP" altLang="en-US" sz="2400" dirty="0"/>
              <a:t>　与えられた集合の要素（あるいは問題の解）を全て、ちょうど１度ずつ出力せよ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ja-JP" altLang="en-US" sz="2400" b="1" dirty="0">
                <a:solidFill>
                  <a:srgbClr val="006600"/>
                </a:solidFill>
              </a:rPr>
              <a:t>例）</a:t>
            </a:r>
          </a:p>
          <a:p>
            <a:pPr>
              <a:buFontTx/>
              <a:buNone/>
            </a:pPr>
            <a:r>
              <a:rPr lang="ja-JP" altLang="en-US" sz="2400" dirty="0"/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/>
              <a:t>与えられたグラフの、頂点 </a:t>
            </a:r>
            <a:r>
              <a:rPr lang="en-US" altLang="ja-JP" sz="2400" dirty="0"/>
              <a:t>s </a:t>
            </a:r>
            <a:r>
              <a:rPr lang="ja-JP" altLang="en-US" sz="2400" dirty="0"/>
              <a:t>から頂点 </a:t>
            </a:r>
            <a:r>
              <a:rPr lang="en-US" altLang="ja-JP" sz="2400" dirty="0"/>
              <a:t>t </a:t>
            </a:r>
            <a:r>
              <a:rPr lang="ja-JP" altLang="en-US" sz="2400" dirty="0" err="1"/>
              <a:t>までの</a:t>
            </a:r>
            <a:r>
              <a:rPr lang="ja-JP" altLang="en-US" sz="2400" dirty="0"/>
              <a:t>パスを列挙せよ</a:t>
            </a:r>
          </a:p>
          <a:p>
            <a:pPr>
              <a:buFontTx/>
              <a:buNone/>
            </a:pPr>
            <a:r>
              <a:rPr lang="ja-JP" altLang="en-US" sz="2400" dirty="0"/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/>
              <a:t>ナップサック問題の実行可能解を列挙せよ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ja-JP" altLang="en-US" sz="2400" dirty="0"/>
              <a:t>列挙問題を解くアルゴリズム 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dirty="0">
                <a:solidFill>
                  <a:srgbClr val="FF0000"/>
                </a:solidFill>
                <a:sym typeface="Wingdings" pitchFamily="2" charset="2"/>
              </a:rPr>
              <a:t>  </a:t>
            </a:r>
            <a:r>
              <a:rPr lang="ja-JP" altLang="en-US" sz="2400" dirty="0"/>
              <a:t>列挙アルゴリズム</a:t>
            </a:r>
          </a:p>
          <a:p>
            <a:pPr>
              <a:buFontTx/>
              <a:buNone/>
            </a:pPr>
            <a:endParaRPr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7086600" y="2286000"/>
            <a:ext cx="320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ja-JP"/>
              <a:t>F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7451725" y="2619375"/>
            <a:ext cx="1371600" cy="10969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7667625" y="2708275"/>
            <a:ext cx="914400" cy="79216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7924800" y="29718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/>
              <a:t>X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ja-JP" alt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分割法</a:t>
            </a:r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6553200" cy="4267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/>
              <a:t>実行可能解集合</a:t>
            </a:r>
            <a:r>
              <a:rPr lang="en-US" altLang="ja-JP" sz="2400" b="1" dirty="0">
                <a:solidFill>
                  <a:schemeClr val="accent2"/>
                </a:solidFill>
              </a:rPr>
              <a:t>X 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>
                <a:solidFill>
                  <a:schemeClr val="accent2"/>
                </a:solidFill>
              </a:rPr>
              <a:t>　　　　 F</a:t>
            </a:r>
            <a:r>
              <a:rPr lang="en-US" altLang="ja-JP" sz="2400" dirty="0"/>
              <a:t> </a:t>
            </a:r>
            <a:r>
              <a:rPr lang="ja-JP" altLang="en-US" sz="2400" dirty="0"/>
              <a:t>の要素で 性質 </a:t>
            </a:r>
            <a:r>
              <a:rPr lang="en-US" altLang="ja-JP" sz="2400" b="1" dirty="0">
                <a:solidFill>
                  <a:schemeClr val="accent2"/>
                </a:solidFill>
              </a:rPr>
              <a:t>P</a:t>
            </a:r>
            <a:r>
              <a:rPr lang="en-US" altLang="ja-JP" sz="2400" dirty="0"/>
              <a:t> </a:t>
            </a:r>
            <a:r>
              <a:rPr lang="ja-JP" altLang="en-US" sz="2400" dirty="0"/>
              <a:t>を満たすもの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X</a:t>
            </a:r>
            <a:r>
              <a:rPr lang="en-US" altLang="ja-JP" sz="2400" dirty="0"/>
              <a:t> </a:t>
            </a:r>
            <a:r>
              <a:rPr lang="ja-JP" altLang="en-US" sz="2400" dirty="0"/>
              <a:t>の要素が1つだけならば、それを出力して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　　　反復終了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F</a:t>
            </a:r>
            <a:r>
              <a:rPr lang="en-US" altLang="ja-JP" sz="2400" dirty="0"/>
              <a:t> </a:t>
            </a:r>
            <a:r>
              <a:rPr lang="ja-JP" altLang="en-US" sz="2400" dirty="0"/>
              <a:t>を分割して、 </a:t>
            </a:r>
            <a:r>
              <a:rPr lang="en-US" altLang="ja-JP" sz="2400" b="1" dirty="0">
                <a:solidFill>
                  <a:schemeClr val="accent2"/>
                </a:solidFill>
              </a:rPr>
              <a:t>X</a:t>
            </a:r>
            <a:r>
              <a:rPr lang="en-US" altLang="ja-JP" sz="2400" dirty="0"/>
              <a:t> </a:t>
            </a:r>
            <a:r>
              <a:rPr lang="ja-JP" altLang="en-US" sz="2400" dirty="0"/>
              <a:t>を空でない２つの集合に分割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/>
              <a:t>再帰的に列挙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b="1" dirty="0">
                <a:solidFill>
                  <a:srgbClr val="006600"/>
                </a:solidFill>
              </a:rPr>
              <a:t>例）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　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 </a:t>
            </a:r>
            <a:r>
              <a:rPr lang="ja-JP" altLang="en-US" sz="2400" dirty="0"/>
              <a:t>グラフの頂点 </a:t>
            </a:r>
            <a:r>
              <a:rPr lang="en-US" altLang="ja-JP" sz="2400" b="1" dirty="0">
                <a:solidFill>
                  <a:schemeClr val="accent2"/>
                </a:solidFill>
              </a:rPr>
              <a:t>s</a:t>
            </a:r>
            <a:r>
              <a:rPr lang="en-US" altLang="ja-JP" sz="2400" dirty="0"/>
              <a:t> </a:t>
            </a:r>
            <a:r>
              <a:rPr lang="ja-JP" altLang="en-US" sz="2400" dirty="0"/>
              <a:t>から頂点 </a:t>
            </a:r>
            <a:r>
              <a:rPr lang="en-US" altLang="ja-JP" sz="2400" b="1" dirty="0">
                <a:solidFill>
                  <a:schemeClr val="accent2"/>
                </a:solidFill>
              </a:rPr>
              <a:t>t</a:t>
            </a:r>
            <a:r>
              <a:rPr lang="en-US" altLang="ja-JP" sz="2400" dirty="0"/>
              <a:t> </a:t>
            </a:r>
            <a:r>
              <a:rPr lang="ja-JP" altLang="en-US" sz="2400" dirty="0" err="1"/>
              <a:t>への</a:t>
            </a:r>
            <a:r>
              <a:rPr lang="ja-JP" altLang="en-US" sz="2400" dirty="0"/>
              <a:t>パス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　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</a:t>
            </a:r>
            <a:r>
              <a:rPr lang="ja-JP" altLang="en-US" sz="2400" dirty="0"/>
              <a:t> ２部グラフのマッチング</a:t>
            </a:r>
          </a:p>
        </p:txBody>
      </p:sp>
      <p:sp>
        <p:nvSpPr>
          <p:cNvPr id="27717" name="Rectangle 69"/>
          <p:cNvSpPr>
            <a:spLocks noChangeArrowheads="1"/>
          </p:cNvSpPr>
          <p:nvPr/>
        </p:nvSpPr>
        <p:spPr bwMode="auto">
          <a:xfrm>
            <a:off x="7451725" y="1700213"/>
            <a:ext cx="1371600" cy="9366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716" name="Rectangle 68"/>
          <p:cNvSpPr>
            <a:spLocks noChangeArrowheads="1"/>
          </p:cNvSpPr>
          <p:nvPr/>
        </p:nvSpPr>
        <p:spPr bwMode="auto">
          <a:xfrm>
            <a:off x="7667625" y="1989138"/>
            <a:ext cx="914400" cy="71913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704" name="Line 56"/>
          <p:cNvSpPr>
            <a:spLocks noChangeShapeType="1"/>
          </p:cNvSpPr>
          <p:nvPr/>
        </p:nvSpPr>
        <p:spPr bwMode="auto">
          <a:xfrm>
            <a:off x="7010400" y="2667000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7714" name="Text Box 66"/>
          <p:cNvSpPr txBox="1">
            <a:spLocks noChangeArrowheads="1"/>
          </p:cNvSpPr>
          <p:nvPr/>
        </p:nvSpPr>
        <p:spPr bwMode="auto">
          <a:xfrm>
            <a:off x="6804025" y="1531938"/>
            <a:ext cx="1387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/>
              <a:t>F</a:t>
            </a:r>
            <a:r>
              <a:rPr lang="en-US" altLang="ja-JP" sz="1600"/>
              <a:t>1</a:t>
            </a:r>
            <a:r>
              <a:rPr lang="en-US" altLang="ja-JP"/>
              <a:t>　　　X</a:t>
            </a:r>
            <a:r>
              <a:rPr lang="en-US" altLang="ja-JP" sz="1600"/>
              <a:t>1</a:t>
            </a:r>
          </a:p>
        </p:txBody>
      </p:sp>
      <p:sp>
        <p:nvSpPr>
          <p:cNvPr id="27715" name="Text Box 67"/>
          <p:cNvSpPr txBox="1">
            <a:spLocks noChangeArrowheads="1"/>
          </p:cNvSpPr>
          <p:nvPr/>
        </p:nvSpPr>
        <p:spPr bwMode="auto">
          <a:xfrm>
            <a:off x="6875463" y="3284538"/>
            <a:ext cx="1387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/>
              <a:t>F</a:t>
            </a:r>
            <a:r>
              <a:rPr lang="en-US" altLang="ja-JP" sz="1600"/>
              <a:t>2</a:t>
            </a:r>
            <a:r>
              <a:rPr lang="en-US" altLang="ja-JP"/>
              <a:t>　　　X</a:t>
            </a:r>
            <a:r>
              <a:rPr lang="en-US" altLang="ja-JP" sz="16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-0.00509 L -0.00399 -0.05757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277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6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6 0.01063 L -0.00521 -0.06266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277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37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6 -0.03653 L -1.66667E-6 0.03746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37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-0.04578 L -0.00017 0.02382 " pathEditMode="relative" rAng="0" ptsTypes="AA">
                                      <p:cBhvr>
                                        <p:cTn id="30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animBg="1"/>
      <p:bldP spid="27652" grpId="0" animBg="1"/>
      <p:bldP spid="27653" grpId="0"/>
      <p:bldP spid="27717" grpId="0" animBg="1"/>
      <p:bldP spid="27716" grpId="0" animBg="1"/>
      <p:bldP spid="27704" grpId="0" animBg="1"/>
      <p:bldP spid="27714" grpId="0"/>
      <p:bldP spid="277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ja-JP" alt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分割法アルゴリズムの例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219200"/>
            <a:ext cx="8686800" cy="52578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ja-JP" altLang="en-US" sz="2400" b="1" dirty="0">
                <a:solidFill>
                  <a:srgbClr val="006600"/>
                </a:solidFill>
              </a:rPr>
              <a:t>問題：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ja-JP" altLang="en-US" sz="2400" dirty="0"/>
              <a:t>グラフ</a:t>
            </a:r>
            <a:r>
              <a:rPr lang="ja-JP" altLang="en-US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G=(V,E)</a:t>
            </a:r>
            <a:r>
              <a:rPr lang="en-US" altLang="ja-JP" sz="2400" dirty="0"/>
              <a:t> </a:t>
            </a:r>
            <a:r>
              <a:rPr lang="ja-JP" altLang="en-US" sz="2400" dirty="0"/>
              <a:t>の頂点 </a:t>
            </a:r>
            <a:r>
              <a:rPr lang="en-US" altLang="ja-JP" sz="2400" b="1" dirty="0">
                <a:solidFill>
                  <a:schemeClr val="accent2"/>
                </a:solidFill>
              </a:rPr>
              <a:t>s</a:t>
            </a:r>
            <a:r>
              <a:rPr lang="en-US" altLang="ja-JP" sz="2400" dirty="0"/>
              <a:t> </a:t>
            </a:r>
            <a:r>
              <a:rPr lang="ja-JP" altLang="en-US" sz="2400" dirty="0"/>
              <a:t>から頂点 </a:t>
            </a:r>
            <a:r>
              <a:rPr lang="en-US" altLang="ja-JP" sz="2400" b="1" dirty="0">
                <a:solidFill>
                  <a:schemeClr val="accent2"/>
                </a:solidFill>
              </a:rPr>
              <a:t>t </a:t>
            </a:r>
            <a:r>
              <a:rPr lang="ja-JP" altLang="en-US" sz="2400" dirty="0" err="1"/>
              <a:t>への</a:t>
            </a:r>
            <a:r>
              <a:rPr lang="ja-JP" altLang="en-US" sz="2400" dirty="0"/>
              <a:t>パスを列挙</a:t>
            </a:r>
          </a:p>
          <a:p>
            <a:pPr algn="l">
              <a:lnSpc>
                <a:spcPct val="90000"/>
              </a:lnSpc>
            </a:pPr>
            <a:endParaRPr lang="ja-JP" altLang="en-US" sz="2400" dirty="0">
              <a:solidFill>
                <a:srgbClr val="FF0000"/>
              </a:solidFill>
            </a:endParaRPr>
          </a:p>
          <a:p>
            <a:pPr algn="l">
              <a:lnSpc>
                <a:spcPct val="90000"/>
              </a:lnSpc>
            </a:pPr>
            <a:r>
              <a:rPr lang="ja-JP" altLang="en-US" sz="2400" b="1" dirty="0">
                <a:solidFill>
                  <a:srgbClr val="006600"/>
                </a:solidFill>
              </a:rPr>
              <a:t>問題の分割：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ja-JP" altLang="en-US" sz="2400" dirty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s </a:t>
            </a:r>
            <a:r>
              <a:rPr lang="ja-JP" altLang="en-US" sz="2400" dirty="0"/>
              <a:t>に接する辺 </a:t>
            </a:r>
            <a:r>
              <a:rPr lang="en-US" altLang="ja-JP" sz="2400" b="1" dirty="0">
                <a:solidFill>
                  <a:schemeClr val="accent2"/>
                </a:solidFill>
              </a:rPr>
              <a:t>e </a:t>
            </a:r>
            <a:r>
              <a:rPr lang="ja-JP" altLang="en-US" sz="2400" dirty="0"/>
              <a:t>をひとつ選び、</a:t>
            </a:r>
          </a:p>
          <a:p>
            <a:pPr algn="l">
              <a:lnSpc>
                <a:spcPct val="90000"/>
              </a:lnSpc>
            </a:pPr>
            <a:r>
              <a:rPr lang="en-US" altLang="ja-JP" sz="2400" dirty="0"/>
              <a:t>　</a:t>
            </a:r>
            <a:r>
              <a:rPr lang="en-US" altLang="ja-JP" sz="2400" b="1" dirty="0">
                <a:solidFill>
                  <a:schemeClr val="accent2"/>
                </a:solidFill>
              </a:rPr>
              <a:t>e</a:t>
            </a:r>
            <a:r>
              <a:rPr lang="en-US" altLang="ja-JP" sz="2400" dirty="0"/>
              <a:t> </a:t>
            </a:r>
            <a:r>
              <a:rPr lang="ja-JP" altLang="en-US" sz="2400" dirty="0"/>
              <a:t>を含むパスを列挙する問題と、</a:t>
            </a:r>
          </a:p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chemeClr val="accent2"/>
                </a:solidFill>
              </a:rPr>
              <a:t>　e</a:t>
            </a:r>
            <a:r>
              <a:rPr lang="en-US" altLang="ja-JP" sz="2400" dirty="0"/>
              <a:t> </a:t>
            </a:r>
            <a:r>
              <a:rPr lang="ja-JP" altLang="en-US" sz="2400" dirty="0"/>
              <a:t>を含まないパスを列挙する問題に分割する</a:t>
            </a:r>
          </a:p>
          <a:p>
            <a:pPr algn="l">
              <a:lnSpc>
                <a:spcPct val="90000"/>
              </a:lnSpc>
            </a:pPr>
            <a:r>
              <a:rPr lang="ja-JP" altLang="en-US" sz="2400" dirty="0"/>
              <a:t>ただし</a:t>
            </a:r>
            <a:r>
              <a:rPr lang="en-US" altLang="ja-JP" sz="2400" dirty="0"/>
              <a:t>、 </a:t>
            </a:r>
            <a:r>
              <a:rPr lang="en-US" altLang="ja-JP" sz="2400" b="1" dirty="0">
                <a:solidFill>
                  <a:schemeClr val="accent2"/>
                </a:solidFill>
              </a:rPr>
              <a:t>e </a:t>
            </a:r>
            <a:r>
              <a:rPr lang="ja-JP" altLang="en-US" sz="2400" dirty="0"/>
              <a:t>を含むパス、含まないパスが存在すること</a:t>
            </a:r>
          </a:p>
          <a:p>
            <a:pPr algn="l">
              <a:lnSpc>
                <a:spcPct val="90000"/>
              </a:lnSpc>
            </a:pPr>
            <a:endParaRPr lang="ja-JP" altLang="en-US" sz="2400" b="1" dirty="0">
              <a:solidFill>
                <a:srgbClr val="006600"/>
              </a:solidFill>
            </a:endParaRPr>
          </a:p>
          <a:p>
            <a:pPr algn="l">
              <a:lnSpc>
                <a:spcPct val="90000"/>
              </a:lnSpc>
            </a:pPr>
            <a:r>
              <a:rPr lang="ja-JP" altLang="en-US" sz="2400" b="1" dirty="0">
                <a:solidFill>
                  <a:srgbClr val="006600"/>
                </a:solidFill>
              </a:rPr>
              <a:t>子問題：</a:t>
            </a:r>
            <a:endParaRPr lang="ja-JP" altLang="en-US" sz="2400" dirty="0"/>
          </a:p>
          <a:p>
            <a:pPr algn="l">
              <a:lnSpc>
                <a:spcPct val="90000"/>
              </a:lnSpc>
            </a:pPr>
            <a:r>
              <a:rPr lang="en-US" altLang="ja-JP" sz="2400" dirty="0"/>
              <a:t>　</a:t>
            </a:r>
            <a:r>
              <a:rPr lang="en-US" altLang="ja-JP" sz="2400" b="1" dirty="0">
                <a:solidFill>
                  <a:schemeClr val="accent2"/>
                </a:solidFill>
              </a:rPr>
              <a:t>e</a:t>
            </a:r>
            <a:r>
              <a:rPr lang="en-US" altLang="ja-JP" sz="2400" dirty="0"/>
              <a:t> </a:t>
            </a:r>
            <a:r>
              <a:rPr lang="ja-JP" altLang="en-US" sz="2400" dirty="0"/>
              <a:t>を含むパスを列挙：　</a:t>
            </a:r>
            <a:r>
              <a:rPr lang="en-US" altLang="ja-JP" sz="2400" b="1" dirty="0">
                <a:solidFill>
                  <a:schemeClr val="accent2"/>
                </a:solidFill>
              </a:rPr>
              <a:t>G</a:t>
            </a:r>
            <a:r>
              <a:rPr lang="en-US" altLang="ja-JP" sz="2400" dirty="0"/>
              <a:t> </a:t>
            </a:r>
            <a:r>
              <a:rPr lang="ja-JP" altLang="en-US" sz="2400" dirty="0"/>
              <a:t>から、</a:t>
            </a:r>
            <a:r>
              <a:rPr lang="en-US" altLang="ja-JP" sz="2400" b="1" dirty="0">
                <a:solidFill>
                  <a:schemeClr val="accent2"/>
                </a:solidFill>
              </a:rPr>
              <a:t>e </a:t>
            </a:r>
            <a:r>
              <a:rPr lang="ja-JP" altLang="en-US" sz="2400" dirty="0"/>
              <a:t>以外の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 </a:t>
            </a:r>
            <a:r>
              <a:rPr lang="ja-JP" altLang="en-US" sz="2400" smtClean="0"/>
              <a:t>に接続する</a:t>
            </a:r>
            <a:r>
              <a:rPr lang="ja-JP" altLang="en-US" sz="2400" dirty="0"/>
              <a:t>枝を除去</a:t>
            </a:r>
          </a:p>
          <a:p>
            <a:pPr algn="l">
              <a:lnSpc>
                <a:spcPct val="90000"/>
              </a:lnSpc>
            </a:pPr>
            <a:r>
              <a:rPr lang="en-US" altLang="ja-JP" sz="2400" dirty="0"/>
              <a:t>　</a:t>
            </a:r>
            <a:r>
              <a:rPr lang="en-US" altLang="ja-JP" sz="2400" b="1" dirty="0">
                <a:solidFill>
                  <a:schemeClr val="accent2"/>
                </a:solidFill>
              </a:rPr>
              <a:t>e</a:t>
            </a:r>
            <a:r>
              <a:rPr lang="en-US" altLang="ja-JP" sz="2400" dirty="0"/>
              <a:t> </a:t>
            </a:r>
            <a:r>
              <a:rPr lang="ja-JP" altLang="en-US" sz="2400" dirty="0"/>
              <a:t>を</a:t>
            </a:r>
            <a:r>
              <a:rPr lang="ja-JP" altLang="en-US" sz="2400" dirty="0" smtClean="0"/>
              <a:t>含まないパス</a:t>
            </a:r>
            <a:r>
              <a:rPr lang="ja-JP" altLang="en-US" sz="2400" dirty="0"/>
              <a:t>を列挙：　</a:t>
            </a:r>
            <a:r>
              <a:rPr lang="en-US" altLang="ja-JP" sz="2400" b="1" dirty="0">
                <a:solidFill>
                  <a:schemeClr val="accent2"/>
                </a:solidFill>
              </a:rPr>
              <a:t>G</a:t>
            </a:r>
            <a:r>
              <a:rPr lang="en-US" altLang="ja-JP" sz="2400" dirty="0"/>
              <a:t> </a:t>
            </a:r>
            <a:r>
              <a:rPr lang="ja-JP" altLang="en-US" sz="2400" dirty="0"/>
              <a:t>から </a:t>
            </a:r>
            <a:r>
              <a:rPr lang="en-US" altLang="ja-JP" sz="2400" b="1" dirty="0">
                <a:solidFill>
                  <a:schemeClr val="accent2"/>
                </a:solidFill>
              </a:rPr>
              <a:t>e </a:t>
            </a:r>
            <a:r>
              <a:rPr lang="ja-JP" altLang="en-US" sz="2400" dirty="0"/>
              <a:t>を除去</a:t>
            </a:r>
          </a:p>
          <a:p>
            <a:pPr algn="l">
              <a:lnSpc>
                <a:spcPct val="90000"/>
              </a:lnSpc>
            </a:pPr>
            <a:endParaRPr lang="ja-JP" altLang="en-US" sz="2400" dirty="0"/>
          </a:p>
          <a:p>
            <a:pPr algn="l">
              <a:lnSpc>
                <a:spcPct val="90000"/>
              </a:lnSpc>
            </a:pPr>
            <a:r>
              <a:rPr lang="ja-JP" altLang="en-US" sz="2400" b="1" dirty="0">
                <a:solidFill>
                  <a:srgbClr val="006600"/>
                </a:solidFill>
              </a:rPr>
              <a:t>計算時間：</a:t>
            </a:r>
            <a:endParaRPr lang="ja-JP" altLang="en-US" sz="2400" dirty="0"/>
          </a:p>
          <a:p>
            <a:pPr algn="l">
              <a:lnSpc>
                <a:spcPct val="90000"/>
              </a:lnSpc>
            </a:pPr>
            <a:r>
              <a:rPr lang="ja-JP" altLang="en-US" sz="2400" dirty="0"/>
              <a:t>　1反復</a:t>
            </a:r>
            <a:r>
              <a:rPr lang="ja-JP" altLang="en-US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O(|E|) 　 </a:t>
            </a:r>
            <a:r>
              <a:rPr lang="ja-JP" altLang="en-US" sz="2400" dirty="0">
                <a:solidFill>
                  <a:srgbClr val="FF0000"/>
                </a:solidFill>
                <a:sym typeface="Wingdings" pitchFamily="2" charset="2"/>
              </a:rPr>
              <a:t></a:t>
            </a:r>
            <a:r>
              <a:rPr lang="en-US" altLang="ja-JP" sz="2400" b="1" dirty="0">
                <a:solidFill>
                  <a:schemeClr val="accent2"/>
                </a:solidFill>
              </a:rPr>
              <a:t> 　</a:t>
            </a:r>
            <a:r>
              <a:rPr lang="ja-JP" altLang="en-US" sz="2400" dirty="0"/>
              <a:t>パス1つあたり</a:t>
            </a:r>
            <a:r>
              <a:rPr lang="en-US" altLang="ja-JP" sz="2400" b="1" dirty="0">
                <a:solidFill>
                  <a:schemeClr val="accent2"/>
                </a:solidFill>
              </a:rPr>
              <a:t>　 O(|E|) </a:t>
            </a:r>
            <a:endParaRPr lang="ja-JP" altLang="en-US" sz="24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ja-JP" alt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コード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908050"/>
            <a:ext cx="8208963" cy="5689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ja-JP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1800" dirty="0" smtClean="0">
                <a:solidFill>
                  <a:srgbClr val="FF0000"/>
                </a:solidFill>
              </a:rPr>
              <a:t> </a:t>
            </a:r>
            <a:r>
              <a:rPr lang="en-US" altLang="ja-JP" sz="1800" dirty="0"/>
              <a:t>flag </a:t>
            </a:r>
            <a:r>
              <a:rPr lang="ja-JP" altLang="en-US" sz="1800" dirty="0"/>
              <a:t>は最初全て </a:t>
            </a:r>
            <a:r>
              <a:rPr lang="en-US" altLang="ja-JP" sz="1800" dirty="0"/>
              <a:t>0</a:t>
            </a:r>
            <a:r>
              <a:rPr lang="ja-JP" altLang="en-US" sz="1800" dirty="0" err="1"/>
              <a:t>、</a:t>
            </a:r>
            <a:r>
              <a:rPr lang="en-US" altLang="ja-JP" sz="1800" dirty="0"/>
              <a:t>path </a:t>
            </a:r>
            <a:r>
              <a:rPr lang="ja-JP" altLang="en-US" sz="1800" dirty="0"/>
              <a:t>に構築中のパスが入る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1800" dirty="0" smtClean="0">
                <a:solidFill>
                  <a:srgbClr val="FF0000"/>
                </a:solidFill>
              </a:rPr>
              <a:t> </a:t>
            </a:r>
            <a:r>
              <a:rPr lang="en-US" altLang="ja-JP" sz="1800" dirty="0"/>
              <a:t>deg[v] </a:t>
            </a:r>
            <a:r>
              <a:rPr lang="ja-JP" altLang="en-US" sz="1800" dirty="0"/>
              <a:t>は </a:t>
            </a:r>
            <a:r>
              <a:rPr lang="en-US" altLang="ja-JP" sz="1800" dirty="0"/>
              <a:t>v</a:t>
            </a:r>
            <a:r>
              <a:rPr lang="ja-JP" altLang="en-US" sz="1800" dirty="0"/>
              <a:t>の次数、</a:t>
            </a:r>
            <a:r>
              <a:rPr lang="en-US" altLang="ja-JP" sz="1800" dirty="0"/>
              <a:t>edge[v] </a:t>
            </a:r>
            <a:r>
              <a:rPr lang="ja-JP" altLang="en-US" sz="1800" dirty="0"/>
              <a:t>は</a:t>
            </a:r>
            <a:r>
              <a:rPr lang="en-US" altLang="ja-JP" sz="1800" dirty="0"/>
              <a:t>v </a:t>
            </a:r>
            <a:r>
              <a:rPr lang="ja-JP" altLang="en-US" sz="1800" dirty="0"/>
              <a:t>に隣接する頂点の配列</a:t>
            </a:r>
          </a:p>
          <a:p>
            <a:pPr>
              <a:lnSpc>
                <a:spcPct val="80000"/>
              </a:lnSpc>
              <a:buFontTx/>
              <a:buNone/>
            </a:pPr>
            <a:endParaRPr lang="ja-JP" altLang="en-US" sz="1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1600" b="1" dirty="0" err="1"/>
              <a:t>int</a:t>
            </a:r>
            <a:r>
              <a:rPr lang="en-US" altLang="ja-JP" sz="1600" dirty="0"/>
              <a:t> flag[n], path[n];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ja-JP" sz="16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1600" dirty="0" err="1"/>
              <a:t>enum_path</a:t>
            </a:r>
            <a:r>
              <a:rPr lang="en-US" altLang="ja-JP" sz="1600" dirty="0"/>
              <a:t> (</a:t>
            </a:r>
            <a:r>
              <a:rPr lang="en-US" altLang="ja-JP" sz="1600" b="1" dirty="0" err="1"/>
              <a:t>int</a:t>
            </a:r>
            <a:r>
              <a:rPr lang="en-US" altLang="ja-JP" sz="1600" dirty="0"/>
              <a:t> s, </a:t>
            </a:r>
            <a:r>
              <a:rPr lang="en-US" altLang="ja-JP" sz="1600" b="1" dirty="0" err="1"/>
              <a:t>int</a:t>
            </a:r>
            <a:r>
              <a:rPr lang="en-US" altLang="ja-JP" sz="1600" dirty="0"/>
              <a:t> t, </a:t>
            </a:r>
            <a:r>
              <a:rPr lang="en-US" altLang="ja-JP" sz="1600" b="1" dirty="0" err="1"/>
              <a:t>int</a:t>
            </a:r>
            <a:r>
              <a:rPr lang="en-US" altLang="ja-JP" sz="1600" dirty="0"/>
              <a:t> </a:t>
            </a:r>
            <a:r>
              <a:rPr lang="en-US" altLang="ja-JP" sz="1600" dirty="0" err="1"/>
              <a:t>i</a:t>
            </a:r>
            <a:r>
              <a:rPr lang="en-US" altLang="ja-JP" sz="1600" dirty="0"/>
              <a:t>){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1600" dirty="0"/>
              <a:t>  </a:t>
            </a:r>
            <a:r>
              <a:rPr lang="en-US" altLang="ja-JP" sz="1600" b="1" dirty="0" err="1"/>
              <a:t>int</a:t>
            </a:r>
            <a:r>
              <a:rPr lang="en-US" altLang="ja-JP" sz="1600" dirty="0"/>
              <a:t> j;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1600" b="1" dirty="0"/>
              <a:t>  if</a:t>
            </a:r>
            <a:r>
              <a:rPr lang="en-US" altLang="ja-JP" sz="1600" dirty="0"/>
              <a:t> ( s = = t ){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1600" dirty="0"/>
              <a:t>     path[0] </a:t>
            </a:r>
            <a:r>
              <a:rPr lang="ja-JP" altLang="en-US" sz="1600" dirty="0"/>
              <a:t>から </a:t>
            </a:r>
            <a:r>
              <a:rPr lang="en-US" altLang="ja-JP" sz="1600" dirty="0"/>
              <a:t>path[</a:t>
            </a:r>
            <a:r>
              <a:rPr lang="en-US" altLang="ja-JP" sz="1600" dirty="0" err="1"/>
              <a:t>i</a:t>
            </a:r>
            <a:r>
              <a:rPr lang="en-US" altLang="ja-JP" sz="1600" dirty="0"/>
              <a:t>] </a:t>
            </a:r>
            <a:r>
              <a:rPr lang="ja-JP" altLang="en-US" sz="1600" dirty="0"/>
              <a:t>を出力    </a:t>
            </a:r>
            <a:endParaRPr lang="ja-JP" altLang="en-US" sz="1600" dirty="0">
              <a:solidFill>
                <a:srgbClr val="CC33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1600" b="1" dirty="0"/>
              <a:t>  </a:t>
            </a:r>
            <a:r>
              <a:rPr lang="en-US" altLang="ja-JP" sz="1600" dirty="0"/>
              <a:t>}</a:t>
            </a:r>
            <a:r>
              <a:rPr lang="en-US" altLang="ja-JP" sz="1600" b="1" dirty="0"/>
              <a:t> else</a:t>
            </a:r>
            <a:r>
              <a:rPr lang="en-US" altLang="ja-JP" sz="1600" dirty="0"/>
              <a:t>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600" dirty="0"/>
              <a:t>     </a:t>
            </a:r>
            <a:r>
              <a:rPr lang="en-US" altLang="ja-JP" sz="1600" dirty="0"/>
              <a:t>flag[s] =1;</a:t>
            </a:r>
            <a:r>
              <a:rPr lang="ja-JP" altLang="en-US" sz="1600" dirty="0"/>
              <a:t>  </a:t>
            </a:r>
            <a:r>
              <a:rPr lang="en-US" altLang="ja-JP" sz="1600" dirty="0"/>
              <a:t>path[</a:t>
            </a:r>
            <a:r>
              <a:rPr lang="en-US" altLang="ja-JP" sz="1600" dirty="0" err="1"/>
              <a:t>i</a:t>
            </a:r>
            <a:r>
              <a:rPr lang="en-US" altLang="ja-JP" sz="1600" dirty="0"/>
              <a:t>] = s;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1600" dirty="0"/>
              <a:t>     </a:t>
            </a:r>
            <a:r>
              <a:rPr lang="en-US" altLang="ja-JP" sz="1600" dirty="0" smtClean="0"/>
              <a:t>• t </a:t>
            </a:r>
            <a:r>
              <a:rPr lang="ja-JP" altLang="en-US" sz="1600" dirty="0"/>
              <a:t>から </a:t>
            </a:r>
            <a:r>
              <a:rPr lang="en-US" altLang="ja-JP" sz="1600" dirty="0"/>
              <a:t>flag[]= = 0 </a:t>
            </a:r>
            <a:r>
              <a:rPr lang="ja-JP" altLang="en-US" sz="1600" dirty="0"/>
              <a:t>である頂点のみを通って到達可能な頂点の </a:t>
            </a:r>
            <a:r>
              <a:rPr lang="en-US" altLang="ja-JP" sz="1600" dirty="0"/>
              <a:t>flag </a:t>
            </a:r>
            <a:r>
              <a:rPr lang="ja-JP" altLang="en-US" sz="1600" dirty="0"/>
              <a:t>を</a:t>
            </a:r>
            <a:r>
              <a:rPr lang="en-US" altLang="ja-JP" sz="1600" dirty="0"/>
              <a:t>2 </a:t>
            </a:r>
            <a:r>
              <a:rPr lang="ja-JP" altLang="en-US" sz="1600" dirty="0"/>
              <a:t>にする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600" dirty="0"/>
              <a:t>     </a:t>
            </a:r>
            <a:r>
              <a:rPr lang="en-US" altLang="ja-JP" sz="1600" dirty="0" smtClean="0"/>
              <a:t>• s </a:t>
            </a:r>
            <a:r>
              <a:rPr lang="ja-JP" altLang="en-US" sz="1600" dirty="0"/>
              <a:t>に隣接して、</a:t>
            </a:r>
            <a:r>
              <a:rPr lang="en-US" altLang="ja-JP" sz="1600" dirty="0"/>
              <a:t>flag</a:t>
            </a:r>
            <a:r>
              <a:rPr lang="ja-JP" altLang="en-US" sz="1600" dirty="0"/>
              <a:t>が</a:t>
            </a:r>
            <a:r>
              <a:rPr lang="en-US" altLang="ja-JP" sz="1600" dirty="0"/>
              <a:t>0 </a:t>
            </a:r>
            <a:r>
              <a:rPr lang="ja-JP" altLang="en-US" sz="1600" dirty="0"/>
              <a:t>である頂点の</a:t>
            </a:r>
            <a:r>
              <a:rPr lang="en-US" altLang="ja-JP" sz="1600" dirty="0"/>
              <a:t>flag</a:t>
            </a:r>
            <a:r>
              <a:rPr lang="ja-JP" altLang="en-US" sz="1600" dirty="0"/>
              <a:t>を </a:t>
            </a:r>
            <a:r>
              <a:rPr lang="en-US" altLang="ja-JP" sz="1600" dirty="0"/>
              <a:t>-1-s </a:t>
            </a:r>
            <a:r>
              <a:rPr lang="ja-JP" altLang="en-US" sz="1600" dirty="0"/>
              <a:t>にする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1600" dirty="0"/>
              <a:t>     </a:t>
            </a:r>
            <a:r>
              <a:rPr lang="en-US" altLang="ja-JP" sz="1600" dirty="0" smtClean="0"/>
              <a:t>• t </a:t>
            </a:r>
            <a:r>
              <a:rPr lang="ja-JP" altLang="en-US" sz="1600" dirty="0"/>
              <a:t>から </a:t>
            </a:r>
            <a:r>
              <a:rPr lang="en-US" altLang="ja-JP" sz="1600" dirty="0"/>
              <a:t>flag[]= = 2 </a:t>
            </a:r>
            <a:r>
              <a:rPr lang="ja-JP" altLang="en-US" sz="1600" dirty="0"/>
              <a:t>である頂点のみを通って到達可能な頂点の </a:t>
            </a:r>
            <a:r>
              <a:rPr lang="en-US" altLang="ja-JP" sz="1600" dirty="0"/>
              <a:t>flag </a:t>
            </a:r>
            <a:r>
              <a:rPr lang="ja-JP" altLang="en-US" sz="1600" dirty="0"/>
              <a:t>を</a:t>
            </a:r>
            <a:r>
              <a:rPr lang="en-US" altLang="ja-JP" sz="1600" dirty="0"/>
              <a:t>0 </a:t>
            </a:r>
            <a:r>
              <a:rPr lang="ja-JP" altLang="en-US" sz="1600" dirty="0"/>
              <a:t>にする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1600" b="1" dirty="0"/>
              <a:t>     for</a:t>
            </a:r>
            <a:r>
              <a:rPr lang="en-US" altLang="ja-JP" sz="1600" dirty="0"/>
              <a:t> ( j=0 ; j&lt;deg[s] ; j++){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1600" b="1" dirty="0"/>
              <a:t>         if </a:t>
            </a:r>
            <a:r>
              <a:rPr lang="en-US" altLang="ja-JP" sz="1600" dirty="0"/>
              <a:t> (flag[edge[</a:t>
            </a:r>
            <a:r>
              <a:rPr lang="en-US" altLang="ja-JP" sz="1600" dirty="0" err="1"/>
              <a:t>i</a:t>
            </a:r>
            <a:r>
              <a:rPr lang="en-US" altLang="ja-JP" sz="1600" dirty="0"/>
              <a:t>][j]] = = 0 ) </a:t>
            </a:r>
            <a:r>
              <a:rPr lang="en-US" altLang="ja-JP" sz="1600" dirty="0" err="1"/>
              <a:t>enum_path</a:t>
            </a:r>
            <a:r>
              <a:rPr lang="en-US" altLang="ja-JP" sz="1600" dirty="0"/>
              <a:t>( edge[</a:t>
            </a:r>
            <a:r>
              <a:rPr lang="en-US" altLang="ja-JP" sz="1600" dirty="0" err="1"/>
              <a:t>i</a:t>
            </a:r>
            <a:r>
              <a:rPr lang="en-US" altLang="ja-JP" sz="1600" dirty="0"/>
              <a:t>][j], t, i+1);   </a:t>
            </a:r>
            <a:r>
              <a:rPr lang="en-US" altLang="ja-JP" sz="1600" dirty="0">
                <a:solidFill>
                  <a:srgbClr val="CC3300"/>
                </a:solidFill>
              </a:rPr>
              <a:t>//   t </a:t>
            </a:r>
            <a:r>
              <a:rPr lang="ja-JP" altLang="en-US" sz="1600" dirty="0">
                <a:solidFill>
                  <a:srgbClr val="CC3300"/>
                </a:solidFill>
              </a:rPr>
              <a:t>に到達可能な頂点のみに対して再帰呼び出し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1600" dirty="0"/>
              <a:t>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600" dirty="0"/>
              <a:t>     </a:t>
            </a:r>
            <a:r>
              <a:rPr lang="en-US" altLang="ja-JP" sz="1600" dirty="0" smtClean="0"/>
              <a:t>• s </a:t>
            </a:r>
            <a:r>
              <a:rPr lang="ja-JP" altLang="en-US" sz="1600" dirty="0"/>
              <a:t>に隣接して、</a:t>
            </a:r>
            <a:r>
              <a:rPr lang="en-US" altLang="ja-JP" sz="1600" dirty="0"/>
              <a:t>flag</a:t>
            </a:r>
            <a:r>
              <a:rPr lang="ja-JP" altLang="en-US" sz="1600" dirty="0"/>
              <a:t>が</a:t>
            </a:r>
            <a:r>
              <a:rPr lang="en-US" altLang="ja-JP" sz="1600" dirty="0"/>
              <a:t>-1-s </a:t>
            </a:r>
            <a:r>
              <a:rPr lang="ja-JP" altLang="en-US" sz="1600" dirty="0"/>
              <a:t>である頂点の</a:t>
            </a:r>
            <a:r>
              <a:rPr lang="en-US" altLang="ja-JP" sz="1600" dirty="0"/>
              <a:t>flag</a:t>
            </a:r>
            <a:r>
              <a:rPr lang="ja-JP" altLang="en-US" sz="1600" dirty="0"/>
              <a:t>を </a:t>
            </a:r>
            <a:r>
              <a:rPr lang="en-US" altLang="ja-JP" sz="1600" dirty="0"/>
              <a:t>0 </a:t>
            </a:r>
            <a:r>
              <a:rPr lang="ja-JP" altLang="en-US" sz="1600" dirty="0"/>
              <a:t>にする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1600" dirty="0"/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1600" dirty="0"/>
              <a:t>}</a:t>
            </a:r>
            <a:endParaRPr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ja-JP" alt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分割法の計算時間</a:t>
            </a:r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33400" y="1338263"/>
            <a:ext cx="7696200" cy="367506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実行可能</a:t>
            </a:r>
            <a:r>
              <a:rPr lang="ja-JP" altLang="en-US" sz="2400" dirty="0"/>
              <a:t>解の集合を </a:t>
            </a:r>
            <a:r>
              <a:rPr lang="en-US" altLang="ja-JP" sz="2400" b="1" dirty="0">
                <a:solidFill>
                  <a:schemeClr val="accent2"/>
                </a:solidFill>
              </a:rPr>
              <a:t>X</a:t>
            </a:r>
            <a:r>
              <a:rPr lang="en-US" altLang="ja-JP" sz="2400" dirty="0"/>
              <a:t> 、</a:t>
            </a:r>
            <a:r>
              <a:rPr lang="ja-JP" altLang="en-US" sz="2400" dirty="0"/>
              <a:t>その個数を</a:t>
            </a:r>
            <a:r>
              <a:rPr lang="ja-JP" altLang="en-US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N </a:t>
            </a:r>
            <a:r>
              <a:rPr lang="ja-JP" altLang="en-US" sz="2400" dirty="0"/>
              <a:t>とする</a:t>
            </a:r>
          </a:p>
          <a:p>
            <a:pPr>
              <a:lnSpc>
                <a:spcPct val="80000"/>
              </a:lnSpc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/>
              <a:t>分割法の各反復は、 </a:t>
            </a:r>
            <a:r>
              <a:rPr lang="en-US" altLang="ja-JP" sz="2400" b="1" dirty="0">
                <a:solidFill>
                  <a:schemeClr val="accent2"/>
                </a:solidFill>
              </a:rPr>
              <a:t>X</a:t>
            </a:r>
            <a:r>
              <a:rPr lang="en-US" altLang="ja-JP" sz="2400" dirty="0"/>
              <a:t> </a:t>
            </a:r>
            <a:r>
              <a:rPr lang="ja-JP" altLang="en-US" sz="2400" dirty="0"/>
              <a:t>を細かい集合に分けていく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dirty="0"/>
              <a:t>　　（1反復で、ある集合が2つに分かれる）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dirty="0"/>
              <a:t>　か、解を1つ出力する</a:t>
            </a:r>
          </a:p>
          <a:p>
            <a:pPr>
              <a:lnSpc>
                <a:spcPct val="80000"/>
              </a:lnSpc>
              <a:buFontTx/>
              <a:buNone/>
            </a:pPr>
            <a:endParaRPr lang="ja-JP" altLang="en-US" sz="24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/>
              <a:t>反復の個数は、高々 </a:t>
            </a:r>
            <a:r>
              <a:rPr lang="en-US" altLang="ja-JP" sz="2400" b="1" dirty="0">
                <a:solidFill>
                  <a:schemeClr val="accent2"/>
                </a:solidFill>
              </a:rPr>
              <a:t>2N-1</a:t>
            </a:r>
          </a:p>
          <a:p>
            <a:pPr>
              <a:lnSpc>
                <a:spcPct val="80000"/>
              </a:lnSpc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/>
              <a:t>反復の計算時間は、通常入力の多項式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1295400" y="5410200"/>
            <a:ext cx="5791200" cy="841375"/>
          </a:xfrm>
          <a:prstGeom prst="rect">
            <a:avLst/>
          </a:prstGeom>
          <a:solidFill>
            <a:schemeClr val="bg1"/>
          </a:solidFill>
          <a:ln w="19050">
            <a:solidFill>
              <a:srgbClr val="FF33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b="1" dirty="0"/>
              <a:t>多項式時間遅延</a:t>
            </a:r>
            <a:r>
              <a:rPr lang="ja-JP" alt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　（</a:t>
            </a:r>
            <a:r>
              <a:rPr lang="ja-JP" altLang="en-US" b="1" dirty="0"/>
              <a:t>出力多項式</a:t>
            </a:r>
            <a:r>
              <a:rPr lang="ja-JP" altLang="en-US" b="1" dirty="0">
                <a:solidFill>
                  <a:srgbClr val="FF3300"/>
                </a:solidFill>
              </a:rPr>
              <a:t>時間</a:t>
            </a:r>
            <a:r>
              <a:rPr lang="ja-JP" alt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）</a:t>
            </a:r>
            <a:r>
              <a:rPr lang="ja-JP" altLang="en-US" dirty="0"/>
              <a:t> </a:t>
            </a:r>
            <a:r>
              <a:rPr lang="ja-JP" altLang="en-US" b="1" dirty="0"/>
              <a:t>　</a:t>
            </a:r>
          </a:p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dirty="0" smtClean="0"/>
              <a:t> </a:t>
            </a:r>
            <a:r>
              <a:rPr lang="ja-JP" altLang="en-US" b="1" dirty="0"/>
              <a:t>入力多項式</a:t>
            </a:r>
            <a:r>
              <a:rPr lang="ja-JP" altLang="en-US" b="1" dirty="0">
                <a:solidFill>
                  <a:srgbClr val="FF3300"/>
                </a:solidFill>
              </a:rPr>
              <a:t>空間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ja-JP" alt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逆探索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1125538"/>
            <a:ext cx="6934200" cy="2667000"/>
          </a:xfrm>
        </p:spPr>
        <p:txBody>
          <a:bodyPr/>
          <a:lstStyle/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/>
              <a:t>いくつかの解を除く全ての解に親を定義。ただし、</a:t>
            </a:r>
          </a:p>
          <a:p>
            <a:pPr algn="l"/>
            <a:r>
              <a:rPr lang="ja-JP" altLang="en-US" sz="2400" dirty="0"/>
              <a:t>　　　 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★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ja-JP" altLang="en-US" sz="2400" dirty="0"/>
              <a:t>任意の解は自分自身の先祖にならないこと</a:t>
            </a:r>
          </a:p>
          <a:p>
            <a:pPr algn="l"/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/>
              <a:t>親子関係から木（林）を導出</a:t>
            </a:r>
          </a:p>
          <a:p>
            <a:pPr algn="l"/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/>
              <a:t>導出した木を深さ優先探索する</a:t>
            </a:r>
          </a:p>
        </p:txBody>
      </p:sp>
      <p:sp>
        <p:nvSpPr>
          <p:cNvPr id="33816" name="Oval 24"/>
          <p:cNvSpPr>
            <a:spLocks noChangeArrowheads="1"/>
          </p:cNvSpPr>
          <p:nvPr/>
        </p:nvSpPr>
        <p:spPr bwMode="auto">
          <a:xfrm>
            <a:off x="5181600" y="4114800"/>
            <a:ext cx="166688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17" name="Oval 25"/>
          <p:cNvSpPr>
            <a:spLocks noChangeArrowheads="1"/>
          </p:cNvSpPr>
          <p:nvPr/>
        </p:nvSpPr>
        <p:spPr bwMode="auto">
          <a:xfrm>
            <a:off x="4905375" y="4713288"/>
            <a:ext cx="166688" cy="179387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18" name="Oval 26"/>
          <p:cNvSpPr>
            <a:spLocks noChangeArrowheads="1"/>
          </p:cNvSpPr>
          <p:nvPr/>
        </p:nvSpPr>
        <p:spPr bwMode="auto">
          <a:xfrm>
            <a:off x="4240213" y="4233863"/>
            <a:ext cx="166687" cy="180975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19" name="Oval 27"/>
          <p:cNvSpPr>
            <a:spLocks noChangeArrowheads="1"/>
          </p:cNvSpPr>
          <p:nvPr/>
        </p:nvSpPr>
        <p:spPr bwMode="auto">
          <a:xfrm>
            <a:off x="3741738" y="4773613"/>
            <a:ext cx="166687" cy="179387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20" name="Oval 28"/>
          <p:cNvSpPr>
            <a:spLocks noChangeArrowheads="1"/>
          </p:cNvSpPr>
          <p:nvPr/>
        </p:nvSpPr>
        <p:spPr bwMode="auto">
          <a:xfrm>
            <a:off x="3187700" y="4175125"/>
            <a:ext cx="165100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21" name="Oval 29"/>
          <p:cNvSpPr>
            <a:spLocks noChangeArrowheads="1"/>
          </p:cNvSpPr>
          <p:nvPr/>
        </p:nvSpPr>
        <p:spPr bwMode="auto">
          <a:xfrm>
            <a:off x="5902325" y="4473575"/>
            <a:ext cx="166688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29" name="Oval 37"/>
          <p:cNvSpPr>
            <a:spLocks noChangeArrowheads="1"/>
          </p:cNvSpPr>
          <p:nvPr/>
        </p:nvSpPr>
        <p:spPr bwMode="auto">
          <a:xfrm>
            <a:off x="5535613" y="5105400"/>
            <a:ext cx="166687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30" name="Oval 38"/>
          <p:cNvSpPr>
            <a:spLocks noChangeArrowheads="1"/>
          </p:cNvSpPr>
          <p:nvPr/>
        </p:nvSpPr>
        <p:spPr bwMode="auto">
          <a:xfrm>
            <a:off x="5840413" y="3810000"/>
            <a:ext cx="166687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31" name="Oval 39"/>
          <p:cNvSpPr>
            <a:spLocks noChangeArrowheads="1"/>
          </p:cNvSpPr>
          <p:nvPr/>
        </p:nvSpPr>
        <p:spPr bwMode="auto">
          <a:xfrm>
            <a:off x="4316413" y="5257800"/>
            <a:ext cx="166687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32" name="Oval 40"/>
          <p:cNvSpPr>
            <a:spLocks noChangeArrowheads="1"/>
          </p:cNvSpPr>
          <p:nvPr/>
        </p:nvSpPr>
        <p:spPr bwMode="auto">
          <a:xfrm>
            <a:off x="2563813" y="4648200"/>
            <a:ext cx="166687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33836" name="Group 44"/>
          <p:cNvGrpSpPr>
            <a:grpSpLocks/>
          </p:cNvGrpSpPr>
          <p:nvPr/>
        </p:nvGrpSpPr>
        <p:grpSpPr bwMode="auto">
          <a:xfrm>
            <a:off x="2743200" y="3886200"/>
            <a:ext cx="3159125" cy="1447800"/>
            <a:chOff x="1697" y="2496"/>
            <a:chExt cx="1990" cy="912"/>
          </a:xfrm>
        </p:grpSpPr>
        <p:sp>
          <p:nvSpPr>
            <p:cNvPr id="33822" name="Line 30"/>
            <p:cNvSpPr>
              <a:spLocks noChangeShapeType="1"/>
            </p:cNvSpPr>
            <p:nvPr/>
          </p:nvSpPr>
          <p:spPr bwMode="auto">
            <a:xfrm flipH="1">
              <a:off x="1697" y="2791"/>
              <a:ext cx="280" cy="1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33823" name="Line 31"/>
            <p:cNvSpPr>
              <a:spLocks noChangeShapeType="1"/>
            </p:cNvSpPr>
            <p:nvPr/>
          </p:nvSpPr>
          <p:spPr bwMode="auto">
            <a:xfrm flipH="1" flipV="1">
              <a:off x="1697" y="3055"/>
              <a:ext cx="594" cy="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33824" name="Line 32"/>
            <p:cNvSpPr>
              <a:spLocks noChangeShapeType="1"/>
            </p:cNvSpPr>
            <p:nvPr/>
          </p:nvSpPr>
          <p:spPr bwMode="auto">
            <a:xfrm flipH="1" flipV="1">
              <a:off x="2116" y="2715"/>
              <a:ext cx="489" cy="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33825" name="Line 33"/>
            <p:cNvSpPr>
              <a:spLocks noChangeShapeType="1"/>
            </p:cNvSpPr>
            <p:nvPr/>
          </p:nvSpPr>
          <p:spPr bwMode="auto">
            <a:xfrm flipH="1">
              <a:off x="2815" y="2678"/>
              <a:ext cx="384" cy="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33826" name="Line 34"/>
            <p:cNvSpPr>
              <a:spLocks noChangeShapeType="1"/>
            </p:cNvSpPr>
            <p:nvPr/>
          </p:nvSpPr>
          <p:spPr bwMode="auto">
            <a:xfrm flipH="1" flipV="1">
              <a:off x="2780" y="2866"/>
              <a:ext cx="244" cy="18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33827" name="Line 35"/>
            <p:cNvSpPr>
              <a:spLocks noChangeShapeType="1"/>
            </p:cNvSpPr>
            <p:nvPr/>
          </p:nvSpPr>
          <p:spPr bwMode="auto">
            <a:xfrm flipH="1" flipV="1">
              <a:off x="3373" y="2753"/>
              <a:ext cx="314" cy="1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33833" name="Line 41"/>
            <p:cNvSpPr>
              <a:spLocks noChangeShapeType="1"/>
            </p:cNvSpPr>
            <p:nvPr/>
          </p:nvSpPr>
          <p:spPr bwMode="auto">
            <a:xfrm flipH="1">
              <a:off x="3360" y="2496"/>
              <a:ext cx="288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33834" name="Line 42"/>
            <p:cNvSpPr>
              <a:spLocks noChangeShapeType="1"/>
            </p:cNvSpPr>
            <p:nvPr/>
          </p:nvSpPr>
          <p:spPr bwMode="auto">
            <a:xfrm flipH="1" flipV="1">
              <a:off x="3168" y="3168"/>
              <a:ext cx="314" cy="1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33835" name="Line 43"/>
            <p:cNvSpPr>
              <a:spLocks noChangeShapeType="1"/>
            </p:cNvSpPr>
            <p:nvPr/>
          </p:nvSpPr>
          <p:spPr bwMode="auto">
            <a:xfrm flipH="1" flipV="1">
              <a:off x="2400" y="3168"/>
              <a:ext cx="288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ja-JP" altLang="en-US"/>
            </a:p>
          </p:txBody>
        </p:sp>
      </p:grpSp>
      <p:sp>
        <p:nvSpPr>
          <p:cNvPr id="33837" name="Text Box 45"/>
          <p:cNvSpPr txBox="1">
            <a:spLocks noChangeArrowheads="1"/>
          </p:cNvSpPr>
          <p:nvPr/>
        </p:nvSpPr>
        <p:spPr bwMode="auto">
          <a:xfrm>
            <a:off x="1331913" y="5734050"/>
            <a:ext cx="6492875" cy="84137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ja-JP" altLang="en-US" b="1"/>
              <a:t>反復数は出力数と等しくなる</a:t>
            </a:r>
          </a:p>
          <a:p>
            <a:r>
              <a:rPr lang="ja-JP" altLang="en-US" b="1"/>
              <a:t>計算時間は、解1つあたり1反復の計算時間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3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ja-JP" alt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逆探索 </a:t>
            </a:r>
            <a:r>
              <a:rPr lang="en-US" altLang="ja-JP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(2)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125538"/>
            <a:ext cx="8424862" cy="26670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/>
              <a:t>導出した木を深さ優先探索する</a:t>
            </a:r>
          </a:p>
          <a:p>
            <a:pPr algn="l">
              <a:lnSpc>
                <a:spcPct val="90000"/>
              </a:lnSpc>
            </a:pPr>
            <a:r>
              <a:rPr lang="ja-JP" altLang="en-US" sz="2400" dirty="0">
                <a:solidFill>
                  <a:srgbClr val="FF0000"/>
                </a:solidFill>
                <a:sym typeface="Wingdings" pitchFamily="2" charset="2"/>
              </a:rPr>
              <a:t>　　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>
                <a:solidFill>
                  <a:srgbClr val="FF0000"/>
                </a:solidFill>
                <a:sym typeface="Wingdings" pitchFamily="2" charset="2"/>
              </a:rPr>
              <a:t>  </a:t>
            </a:r>
            <a:r>
              <a:rPr lang="ja-JP" altLang="en-US" sz="2400" dirty="0"/>
              <a:t>木の全体をメモリに格納する必要はない</a:t>
            </a:r>
          </a:p>
          <a:p>
            <a:pPr algn="l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/>
              <a:t>与えられた解の子供を列挙するアルゴリズムがあれば十分</a:t>
            </a:r>
          </a:p>
          <a:p>
            <a:pPr algn="l">
              <a:lnSpc>
                <a:spcPct val="90000"/>
              </a:lnSpc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/>
              <a:t>欲を言えば、</a:t>
            </a:r>
            <a:r>
              <a:rPr lang="en-US" altLang="ja-JP" sz="2400" b="1" dirty="0" err="1">
                <a:solidFill>
                  <a:schemeClr val="accent2"/>
                </a:solidFill>
              </a:rPr>
              <a:t>i</a:t>
            </a:r>
            <a:r>
              <a:rPr lang="en-US" altLang="ja-JP" sz="2400" dirty="0"/>
              <a:t> </a:t>
            </a:r>
            <a:r>
              <a:rPr lang="ja-JP" altLang="en-US" sz="2400" dirty="0"/>
              <a:t>番目の子供を与えると、 </a:t>
            </a:r>
            <a:r>
              <a:rPr lang="en-US" altLang="ja-JP" sz="2400" b="1" dirty="0">
                <a:solidFill>
                  <a:schemeClr val="accent2"/>
                </a:solidFill>
              </a:rPr>
              <a:t>i+1 </a:t>
            </a:r>
            <a:r>
              <a:rPr lang="ja-JP" altLang="en-US" sz="2400" dirty="0"/>
              <a:t>番目の子供を返す関数があればよい（木の深さが指数でも多項式時間遅延）</a:t>
            </a:r>
          </a:p>
          <a:p>
            <a:pPr algn="l">
              <a:lnSpc>
                <a:spcPct val="90000"/>
              </a:lnSpc>
            </a:pPr>
            <a:endParaRPr lang="ja-JP" altLang="en-US" sz="2400" dirty="0"/>
          </a:p>
        </p:txBody>
      </p:sp>
      <p:sp>
        <p:nvSpPr>
          <p:cNvPr id="36868" name="Oval 4"/>
          <p:cNvSpPr>
            <a:spLocks noChangeArrowheads="1"/>
          </p:cNvSpPr>
          <p:nvPr/>
        </p:nvSpPr>
        <p:spPr bwMode="auto">
          <a:xfrm>
            <a:off x="5105400" y="4114800"/>
            <a:ext cx="166688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69" name="Oval 5"/>
          <p:cNvSpPr>
            <a:spLocks noChangeArrowheads="1"/>
          </p:cNvSpPr>
          <p:nvPr/>
        </p:nvSpPr>
        <p:spPr bwMode="auto">
          <a:xfrm>
            <a:off x="4829175" y="4713288"/>
            <a:ext cx="166688" cy="179387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0" name="Oval 6"/>
          <p:cNvSpPr>
            <a:spLocks noChangeArrowheads="1"/>
          </p:cNvSpPr>
          <p:nvPr/>
        </p:nvSpPr>
        <p:spPr bwMode="auto">
          <a:xfrm>
            <a:off x="4164013" y="4233863"/>
            <a:ext cx="166687" cy="180975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1" name="Oval 7"/>
          <p:cNvSpPr>
            <a:spLocks noChangeArrowheads="1"/>
          </p:cNvSpPr>
          <p:nvPr/>
        </p:nvSpPr>
        <p:spPr bwMode="auto">
          <a:xfrm>
            <a:off x="3665538" y="4773613"/>
            <a:ext cx="166687" cy="179387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2" name="Oval 8"/>
          <p:cNvSpPr>
            <a:spLocks noChangeArrowheads="1"/>
          </p:cNvSpPr>
          <p:nvPr/>
        </p:nvSpPr>
        <p:spPr bwMode="auto">
          <a:xfrm>
            <a:off x="3111500" y="4175125"/>
            <a:ext cx="165100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3" name="Oval 9"/>
          <p:cNvSpPr>
            <a:spLocks noChangeArrowheads="1"/>
          </p:cNvSpPr>
          <p:nvPr/>
        </p:nvSpPr>
        <p:spPr bwMode="auto">
          <a:xfrm>
            <a:off x="5826125" y="4473575"/>
            <a:ext cx="166688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4" name="Oval 10"/>
          <p:cNvSpPr>
            <a:spLocks noChangeArrowheads="1"/>
          </p:cNvSpPr>
          <p:nvPr/>
        </p:nvSpPr>
        <p:spPr bwMode="auto">
          <a:xfrm>
            <a:off x="5459413" y="5105400"/>
            <a:ext cx="166687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5" name="Oval 11"/>
          <p:cNvSpPr>
            <a:spLocks noChangeArrowheads="1"/>
          </p:cNvSpPr>
          <p:nvPr/>
        </p:nvSpPr>
        <p:spPr bwMode="auto">
          <a:xfrm>
            <a:off x="5764213" y="3810000"/>
            <a:ext cx="166687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6" name="Oval 12"/>
          <p:cNvSpPr>
            <a:spLocks noChangeArrowheads="1"/>
          </p:cNvSpPr>
          <p:nvPr/>
        </p:nvSpPr>
        <p:spPr bwMode="auto">
          <a:xfrm>
            <a:off x="4240213" y="5257800"/>
            <a:ext cx="166687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7" name="Oval 13"/>
          <p:cNvSpPr>
            <a:spLocks noChangeArrowheads="1"/>
          </p:cNvSpPr>
          <p:nvPr/>
        </p:nvSpPr>
        <p:spPr bwMode="auto">
          <a:xfrm>
            <a:off x="2487613" y="4648200"/>
            <a:ext cx="166687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36878" name="Group 14"/>
          <p:cNvGrpSpPr>
            <a:grpSpLocks/>
          </p:cNvGrpSpPr>
          <p:nvPr/>
        </p:nvGrpSpPr>
        <p:grpSpPr bwMode="auto">
          <a:xfrm>
            <a:off x="2667000" y="3886200"/>
            <a:ext cx="3159125" cy="1447800"/>
            <a:chOff x="1697" y="2496"/>
            <a:chExt cx="1990" cy="912"/>
          </a:xfrm>
        </p:grpSpPr>
        <p:sp>
          <p:nvSpPr>
            <p:cNvPr id="36879" name="Line 15"/>
            <p:cNvSpPr>
              <a:spLocks noChangeShapeType="1"/>
            </p:cNvSpPr>
            <p:nvPr/>
          </p:nvSpPr>
          <p:spPr bwMode="auto">
            <a:xfrm flipH="1">
              <a:off x="1697" y="2791"/>
              <a:ext cx="280" cy="1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36880" name="Line 16"/>
            <p:cNvSpPr>
              <a:spLocks noChangeShapeType="1"/>
            </p:cNvSpPr>
            <p:nvPr/>
          </p:nvSpPr>
          <p:spPr bwMode="auto">
            <a:xfrm flipH="1" flipV="1">
              <a:off x="1697" y="3055"/>
              <a:ext cx="594" cy="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36881" name="Line 17"/>
            <p:cNvSpPr>
              <a:spLocks noChangeShapeType="1"/>
            </p:cNvSpPr>
            <p:nvPr/>
          </p:nvSpPr>
          <p:spPr bwMode="auto">
            <a:xfrm flipH="1" flipV="1">
              <a:off x="2116" y="2715"/>
              <a:ext cx="489" cy="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36882" name="Line 18"/>
            <p:cNvSpPr>
              <a:spLocks noChangeShapeType="1"/>
            </p:cNvSpPr>
            <p:nvPr/>
          </p:nvSpPr>
          <p:spPr bwMode="auto">
            <a:xfrm flipH="1">
              <a:off x="2815" y="2678"/>
              <a:ext cx="384" cy="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36883" name="Line 19"/>
            <p:cNvSpPr>
              <a:spLocks noChangeShapeType="1"/>
            </p:cNvSpPr>
            <p:nvPr/>
          </p:nvSpPr>
          <p:spPr bwMode="auto">
            <a:xfrm flipH="1" flipV="1">
              <a:off x="2780" y="2866"/>
              <a:ext cx="244" cy="18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36884" name="Line 20"/>
            <p:cNvSpPr>
              <a:spLocks noChangeShapeType="1"/>
            </p:cNvSpPr>
            <p:nvPr/>
          </p:nvSpPr>
          <p:spPr bwMode="auto">
            <a:xfrm flipH="1" flipV="1">
              <a:off x="3373" y="2753"/>
              <a:ext cx="314" cy="1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36885" name="Line 21"/>
            <p:cNvSpPr>
              <a:spLocks noChangeShapeType="1"/>
            </p:cNvSpPr>
            <p:nvPr/>
          </p:nvSpPr>
          <p:spPr bwMode="auto">
            <a:xfrm flipH="1">
              <a:off x="3360" y="2496"/>
              <a:ext cx="288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36886" name="Line 22"/>
            <p:cNvSpPr>
              <a:spLocks noChangeShapeType="1"/>
            </p:cNvSpPr>
            <p:nvPr/>
          </p:nvSpPr>
          <p:spPr bwMode="auto">
            <a:xfrm flipH="1" flipV="1">
              <a:off x="3168" y="3168"/>
              <a:ext cx="314" cy="1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36887" name="Line 23"/>
            <p:cNvSpPr>
              <a:spLocks noChangeShapeType="1"/>
            </p:cNvSpPr>
            <p:nvPr/>
          </p:nvSpPr>
          <p:spPr bwMode="auto">
            <a:xfrm flipH="1" flipV="1">
              <a:off x="2400" y="3168"/>
              <a:ext cx="288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ja-JP" altLang="en-US"/>
            </a:p>
          </p:txBody>
        </p:sp>
      </p:grp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762000" y="5715000"/>
            <a:ext cx="7331075" cy="84137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ja-JP" altLang="en-US" b="1"/>
              <a:t>メモリは、子供を見つけるのにかかるメモリ分必要</a:t>
            </a:r>
          </a:p>
          <a:p>
            <a:r>
              <a:rPr lang="ja-JP" altLang="en-US" b="1"/>
              <a:t>通常、入力の多項式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8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ln/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ja-JP" alt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逆探索アルゴリズムの例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219200"/>
            <a:ext cx="8686800" cy="52578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ja-JP" altLang="en-US" sz="2400" b="1">
                <a:solidFill>
                  <a:srgbClr val="006600"/>
                </a:solidFill>
              </a:rPr>
              <a:t>問題：</a:t>
            </a:r>
            <a:r>
              <a:rPr lang="ja-JP" altLang="en-US" sz="2400">
                <a:solidFill>
                  <a:srgbClr val="FF0000"/>
                </a:solidFill>
              </a:rPr>
              <a:t> </a:t>
            </a:r>
            <a:r>
              <a:rPr lang="en-US" altLang="ja-JP" sz="2400" b="1">
                <a:solidFill>
                  <a:schemeClr val="accent2"/>
                </a:solidFill>
              </a:rPr>
              <a:t>n</a:t>
            </a:r>
            <a:r>
              <a:rPr lang="ja-JP" altLang="en-US" sz="2400"/>
              <a:t>変数</a:t>
            </a:r>
            <a:r>
              <a:rPr lang="en-US" altLang="ja-JP" sz="2400" b="1">
                <a:solidFill>
                  <a:schemeClr val="accent2"/>
                </a:solidFill>
              </a:rPr>
              <a:t>m</a:t>
            </a:r>
            <a:r>
              <a:rPr lang="ja-JP" altLang="en-US" sz="2400"/>
              <a:t>等式の線形計画問題の、実行可能辞書を列挙</a:t>
            </a:r>
          </a:p>
          <a:p>
            <a:pPr algn="l">
              <a:lnSpc>
                <a:spcPct val="90000"/>
              </a:lnSpc>
            </a:pPr>
            <a:endParaRPr lang="ja-JP" altLang="en-US" sz="2400">
              <a:solidFill>
                <a:srgbClr val="FF0000"/>
              </a:solidFill>
            </a:endParaRPr>
          </a:p>
          <a:p>
            <a:pPr algn="l">
              <a:lnSpc>
                <a:spcPct val="90000"/>
              </a:lnSpc>
            </a:pPr>
            <a:r>
              <a:rPr lang="ja-JP" altLang="en-US" sz="2400" b="1">
                <a:solidFill>
                  <a:srgbClr val="006600"/>
                </a:solidFill>
              </a:rPr>
              <a:t>親の定義：</a:t>
            </a:r>
            <a:r>
              <a:rPr lang="ja-JP" altLang="en-US" sz="2400">
                <a:solidFill>
                  <a:srgbClr val="FF0000"/>
                </a:solidFill>
              </a:rPr>
              <a:t> </a:t>
            </a:r>
            <a:r>
              <a:rPr lang="ja-JP" altLang="en-US" sz="2400"/>
              <a:t>単体法 </a:t>
            </a:r>
            <a:r>
              <a:rPr lang="en-US" altLang="ja-JP" sz="2400" b="1">
                <a:solidFill>
                  <a:schemeClr val="accent2"/>
                </a:solidFill>
              </a:rPr>
              <a:t>S </a:t>
            </a:r>
            <a:r>
              <a:rPr lang="ja-JP" altLang="en-US" sz="2400"/>
              <a:t>と目的関数 </a:t>
            </a:r>
            <a:r>
              <a:rPr lang="en-US" altLang="ja-JP" sz="2400" b="1">
                <a:solidFill>
                  <a:schemeClr val="accent2"/>
                </a:solidFill>
              </a:rPr>
              <a:t>c</a:t>
            </a:r>
            <a:r>
              <a:rPr lang="en-US" altLang="ja-JP" sz="2400"/>
              <a:t> </a:t>
            </a:r>
            <a:r>
              <a:rPr lang="ja-JP" altLang="en-US" sz="2400"/>
              <a:t>を適当に選び、</a:t>
            </a:r>
          </a:p>
          <a:p>
            <a:pPr algn="l">
              <a:lnSpc>
                <a:spcPct val="90000"/>
              </a:lnSpc>
            </a:pPr>
            <a:r>
              <a:rPr lang="ja-JP" altLang="en-US" sz="2400"/>
              <a:t>　各辞書 </a:t>
            </a:r>
            <a:r>
              <a:rPr lang="en-US" altLang="ja-JP" sz="2400" b="1">
                <a:solidFill>
                  <a:schemeClr val="accent2"/>
                </a:solidFill>
              </a:rPr>
              <a:t>x </a:t>
            </a:r>
            <a:r>
              <a:rPr lang="ja-JP" altLang="en-US" sz="2400"/>
              <a:t>に対して、 </a:t>
            </a:r>
            <a:r>
              <a:rPr lang="en-US" altLang="ja-JP" sz="2400" b="1">
                <a:solidFill>
                  <a:schemeClr val="accent2"/>
                </a:solidFill>
              </a:rPr>
              <a:t>S </a:t>
            </a:r>
            <a:r>
              <a:rPr lang="ja-JP" altLang="en-US" sz="2400"/>
              <a:t>によるピボットで移動する辞書を</a:t>
            </a:r>
          </a:p>
          <a:p>
            <a:pPr algn="l">
              <a:lnSpc>
                <a:spcPct val="90000"/>
              </a:lnSpc>
            </a:pPr>
            <a:r>
              <a:rPr lang="ja-JP" altLang="en-US" sz="2400"/>
              <a:t> 　　</a:t>
            </a:r>
            <a:r>
              <a:rPr lang="en-US" altLang="ja-JP" sz="2400" b="1">
                <a:solidFill>
                  <a:schemeClr val="accent2"/>
                </a:solidFill>
              </a:rPr>
              <a:t>x</a:t>
            </a:r>
            <a:r>
              <a:rPr lang="en-US" altLang="ja-JP" sz="2400"/>
              <a:t> </a:t>
            </a:r>
            <a:r>
              <a:rPr lang="ja-JP" altLang="en-US" sz="2400"/>
              <a:t>の親とする</a:t>
            </a:r>
          </a:p>
          <a:p>
            <a:pPr algn="l">
              <a:lnSpc>
                <a:spcPct val="90000"/>
              </a:lnSpc>
            </a:pPr>
            <a:endParaRPr lang="ja-JP" altLang="en-US" sz="2400"/>
          </a:p>
          <a:p>
            <a:pPr algn="l">
              <a:lnSpc>
                <a:spcPct val="90000"/>
              </a:lnSpc>
            </a:pPr>
            <a:r>
              <a:rPr lang="ja-JP" altLang="en-US" sz="2400" b="1">
                <a:solidFill>
                  <a:srgbClr val="006600"/>
                </a:solidFill>
              </a:rPr>
              <a:t>子供の見つけ方：</a:t>
            </a:r>
            <a:endParaRPr lang="ja-JP" altLang="en-US" sz="2400"/>
          </a:p>
          <a:p>
            <a:pPr algn="l">
              <a:lnSpc>
                <a:spcPct val="90000"/>
              </a:lnSpc>
            </a:pPr>
            <a:r>
              <a:rPr lang="ja-JP" altLang="en-US" sz="2400"/>
              <a:t>　辞書 </a:t>
            </a:r>
            <a:r>
              <a:rPr lang="en-US" altLang="ja-JP" sz="2400" b="1">
                <a:solidFill>
                  <a:schemeClr val="accent2"/>
                </a:solidFill>
              </a:rPr>
              <a:t>x </a:t>
            </a:r>
            <a:r>
              <a:rPr lang="ja-JP" altLang="en-US" sz="2400"/>
              <a:t>に対して、 ピボットにより移動可能な辞書を、</a:t>
            </a:r>
          </a:p>
          <a:p>
            <a:pPr algn="l">
              <a:lnSpc>
                <a:spcPct val="90000"/>
              </a:lnSpc>
            </a:pPr>
            <a:r>
              <a:rPr lang="ja-JP" altLang="en-US" sz="2400"/>
              <a:t>　添え字順で発生。得られた各辞書について、</a:t>
            </a:r>
          </a:p>
          <a:p>
            <a:pPr algn="l">
              <a:lnSpc>
                <a:spcPct val="90000"/>
              </a:lnSpc>
            </a:pPr>
            <a:r>
              <a:rPr lang="ja-JP" altLang="en-US" sz="2400"/>
              <a:t>　その親を作り、</a:t>
            </a:r>
            <a:r>
              <a:rPr lang="en-US" altLang="ja-JP" sz="2400" b="1">
                <a:solidFill>
                  <a:schemeClr val="accent2"/>
                </a:solidFill>
              </a:rPr>
              <a:t>x </a:t>
            </a:r>
            <a:r>
              <a:rPr lang="ja-JP" altLang="en-US" sz="2400"/>
              <a:t>の子供であるか、チェックする</a:t>
            </a:r>
          </a:p>
          <a:p>
            <a:pPr algn="l">
              <a:lnSpc>
                <a:spcPct val="90000"/>
              </a:lnSpc>
            </a:pPr>
            <a:endParaRPr lang="ja-JP" altLang="en-US" sz="2400"/>
          </a:p>
          <a:p>
            <a:pPr algn="l">
              <a:lnSpc>
                <a:spcPct val="90000"/>
              </a:lnSpc>
            </a:pPr>
            <a:r>
              <a:rPr lang="ja-JP" altLang="en-US" sz="2400" b="1">
                <a:solidFill>
                  <a:srgbClr val="006600"/>
                </a:solidFill>
              </a:rPr>
              <a:t>計算時間：</a:t>
            </a:r>
            <a:endParaRPr lang="ja-JP" altLang="en-US" sz="2400"/>
          </a:p>
          <a:p>
            <a:pPr algn="l">
              <a:lnSpc>
                <a:spcPct val="90000"/>
              </a:lnSpc>
            </a:pPr>
            <a:r>
              <a:rPr lang="ja-JP" altLang="en-US" sz="2400"/>
              <a:t>　全て可能なピボット：</a:t>
            </a:r>
            <a:r>
              <a:rPr lang="ja-JP" altLang="en-US" sz="2400" b="1">
                <a:solidFill>
                  <a:schemeClr val="accent2"/>
                </a:solidFill>
              </a:rPr>
              <a:t> </a:t>
            </a:r>
            <a:r>
              <a:rPr lang="en-US" altLang="ja-JP" sz="2400" b="1">
                <a:solidFill>
                  <a:schemeClr val="accent2"/>
                </a:solidFill>
              </a:rPr>
              <a:t>nm </a:t>
            </a:r>
            <a:r>
              <a:rPr lang="ja-JP" altLang="en-US" sz="2400"/>
              <a:t>個 × ピボット </a:t>
            </a:r>
            <a:r>
              <a:rPr lang="en-US" altLang="ja-JP" sz="2400" b="1">
                <a:solidFill>
                  <a:schemeClr val="accent2"/>
                </a:solidFill>
              </a:rPr>
              <a:t>n</a:t>
            </a:r>
            <a:r>
              <a:rPr lang="en-US" altLang="ja-JP" sz="2400" b="1" baseline="30000">
                <a:solidFill>
                  <a:schemeClr val="accent2"/>
                </a:solidFill>
              </a:rPr>
              <a:t>2</a:t>
            </a:r>
            <a:r>
              <a:rPr lang="en-US" altLang="ja-JP" sz="2400" b="1">
                <a:solidFill>
                  <a:schemeClr val="accent2"/>
                </a:solidFill>
              </a:rPr>
              <a:t>+m　＝　O(n</a:t>
            </a:r>
            <a:r>
              <a:rPr lang="en-US" altLang="ja-JP" sz="2400" b="1" baseline="30000">
                <a:solidFill>
                  <a:schemeClr val="accent2"/>
                </a:solidFill>
              </a:rPr>
              <a:t>3</a:t>
            </a:r>
            <a:r>
              <a:rPr lang="en-US" altLang="ja-JP" sz="2400" b="1">
                <a:solidFill>
                  <a:schemeClr val="accent2"/>
                </a:solidFill>
              </a:rPr>
              <a:t>m+nm</a:t>
            </a:r>
            <a:r>
              <a:rPr lang="en-US" altLang="ja-JP" sz="2400" b="1" baseline="30000">
                <a:solidFill>
                  <a:schemeClr val="accent2"/>
                </a:solidFill>
              </a:rPr>
              <a:t>2</a:t>
            </a:r>
            <a:r>
              <a:rPr lang="en-US" altLang="ja-JP" sz="2400" b="1">
                <a:solidFill>
                  <a:schemeClr val="accent2"/>
                </a:solidFill>
              </a:rPr>
              <a:t>)</a:t>
            </a: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ln/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ja-JP" alt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まとめ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848600" cy="4953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/>
              <a:t>列挙問題の定義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/>
              <a:t>アルゴリズムの速度：　出力多項式時間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/>
              <a:t>バックトラック：　ナップサックの実行可能解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/>
              <a:t>分割法：　　グラフのパス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/>
              <a:t>逆探索：　　線形計画の実行可能辞書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ja-JP" alt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なぜ列挙したいかというと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2263" y="1052513"/>
            <a:ext cx="8497887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/>
              <a:t>最適化問題　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/>
              <a:t> </a:t>
            </a:r>
            <a:r>
              <a:rPr lang="ja-JP" altLang="en-US" sz="2400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/>
              <a:t>最適な解をひとつだけ見つける</a:t>
            </a:r>
          </a:p>
          <a:p>
            <a:pPr>
              <a:buFontTx/>
              <a:buNone/>
            </a:pPr>
            <a:r>
              <a:rPr lang="ja-JP" altLang="en-US" sz="2400" dirty="0"/>
              <a:t>　問題（システム）のある種の極みの状態がわかる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ja-JP" altLang="en-US" sz="2400" dirty="0"/>
              <a:t>しかし、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/>
              <a:t>データの不備、目的関数のあいまいさがあると、最適解が必ずしも良いとは限らない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/>
              <a:t>サンプリング、データ検索などでは、ひとつだけでは困る、見つけそこないがあると困ることがある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/>
              <a:t>それはそれとして、同じものが何回も出てきては困る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解</a:t>
            </a:r>
            <a:r>
              <a:rPr lang="ja-JP" altLang="en-US" sz="2400" dirty="0"/>
              <a:t>を全部見つけると言うことは、問題全体の構造を捉えること</a:t>
            </a:r>
          </a:p>
          <a:p>
            <a:pPr>
              <a:buFontTx/>
              <a:buNone/>
            </a:pPr>
            <a:endParaRPr lang="ja-JP" altLang="en-US" sz="2400" dirty="0"/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755650" y="6092825"/>
            <a:ext cx="7345363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ja-JP" altLang="en-US" b="1"/>
              <a:t>条件を満たす全ての解を列挙したい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ja-JP" alt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データ中心の科学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196975"/>
            <a:ext cx="8424863" cy="1368425"/>
          </a:xfrm>
          <a:noFill/>
        </p:spPr>
        <p:txBody>
          <a:bodyPr/>
          <a:lstStyle/>
          <a:p>
            <a:pPr algn="l"/>
            <a:r>
              <a:rPr lang="en-US" altLang="ja-JP" sz="2000" b="1" dirty="0" smtClean="0">
                <a:solidFill>
                  <a:srgbClr val="FF0000"/>
                </a:solidFill>
              </a:rPr>
              <a:t>•</a:t>
            </a:r>
            <a:r>
              <a:rPr lang="ja-JP" altLang="en-US" sz="2000" b="1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/>
              <a:t>近年、</a:t>
            </a:r>
            <a:r>
              <a:rPr lang="en-US" altLang="ja-JP" sz="2400" dirty="0"/>
              <a:t>IT</a:t>
            </a:r>
            <a:r>
              <a:rPr lang="ja-JP" altLang="en-US" sz="2400" dirty="0"/>
              <a:t>技術の発達で、大規模なデータが半自動的に収集できるようになった</a:t>
            </a:r>
          </a:p>
          <a:p>
            <a:pPr algn="l"/>
            <a:r>
              <a:rPr lang="ja-JP" altLang="en-US" sz="2400" dirty="0"/>
              <a:t>　　（</a:t>
            </a:r>
            <a:r>
              <a:rPr lang="en-US" altLang="ja-JP" sz="2400" dirty="0"/>
              <a:t>POS</a:t>
            </a:r>
            <a:r>
              <a:rPr lang="ja-JP" altLang="en-US" sz="2400" dirty="0" err="1"/>
              <a:t>、</a:t>
            </a:r>
            <a:r>
              <a:rPr lang="en-US" altLang="ja-JP" sz="2400" dirty="0"/>
              <a:t>web</a:t>
            </a:r>
            <a:r>
              <a:rPr lang="ja-JP" altLang="en-US" sz="2400" dirty="0" err="1"/>
              <a:t>、</a:t>
            </a:r>
            <a:r>
              <a:rPr lang="ja-JP" altLang="en-US" sz="2400" dirty="0"/>
              <a:t>文書、顧客データ、財務、利用者、人事</a:t>
            </a:r>
            <a:r>
              <a:rPr lang="en-US" altLang="ja-JP" sz="2400" dirty="0"/>
              <a:t>…</a:t>
            </a:r>
            <a:r>
              <a:rPr lang="ja-JP" altLang="en-US" sz="2400" dirty="0"/>
              <a:t>）</a:t>
            </a:r>
          </a:p>
        </p:txBody>
      </p:sp>
      <p:grpSp>
        <p:nvGrpSpPr>
          <p:cNvPr id="51204" name="Group 4"/>
          <p:cNvGrpSpPr>
            <a:grpSpLocks/>
          </p:cNvGrpSpPr>
          <p:nvPr/>
        </p:nvGrpSpPr>
        <p:grpSpPr bwMode="auto">
          <a:xfrm>
            <a:off x="488950" y="4165600"/>
            <a:ext cx="7704138" cy="515938"/>
            <a:chOff x="386" y="2606"/>
            <a:chExt cx="4853" cy="325"/>
          </a:xfrm>
        </p:grpSpPr>
        <p:sp>
          <p:nvSpPr>
            <p:cNvPr id="51205" name="AutoShape 5"/>
            <p:cNvSpPr>
              <a:spLocks noChangeArrowheads="1"/>
            </p:cNvSpPr>
            <p:nvPr/>
          </p:nvSpPr>
          <p:spPr bwMode="auto">
            <a:xfrm>
              <a:off x="386" y="2606"/>
              <a:ext cx="1347" cy="3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 anchor="ctr">
              <a:spAutoFit/>
            </a:bodyPr>
            <a:lstStyle/>
            <a:p>
              <a:pPr algn="ctr"/>
              <a:r>
                <a:rPr lang="ja-JP" altLang="en-US">
                  <a:solidFill>
                    <a:schemeClr val="tx2"/>
                  </a:solidFill>
                </a:rPr>
                <a:t>データの選別</a:t>
              </a:r>
            </a:p>
          </p:txBody>
        </p:sp>
        <p:sp>
          <p:nvSpPr>
            <p:cNvPr id="51206" name="AutoShape 6"/>
            <p:cNvSpPr>
              <a:spLocks noChangeArrowheads="1"/>
            </p:cNvSpPr>
            <p:nvPr/>
          </p:nvSpPr>
          <p:spPr bwMode="auto">
            <a:xfrm>
              <a:off x="1927" y="2606"/>
              <a:ext cx="227" cy="318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1207" name="AutoShape 7"/>
            <p:cNvSpPr>
              <a:spLocks noChangeArrowheads="1"/>
            </p:cNvSpPr>
            <p:nvPr/>
          </p:nvSpPr>
          <p:spPr bwMode="auto">
            <a:xfrm>
              <a:off x="2309" y="2606"/>
              <a:ext cx="1161" cy="3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 anchor="ctr">
              <a:spAutoFit/>
            </a:bodyPr>
            <a:lstStyle/>
            <a:p>
              <a:pPr algn="ctr"/>
              <a:r>
                <a:rPr lang="ja-JP" altLang="en-US">
                  <a:solidFill>
                    <a:schemeClr val="tx2"/>
                  </a:solidFill>
                </a:rPr>
                <a:t>モデル化</a:t>
              </a:r>
            </a:p>
          </p:txBody>
        </p:sp>
        <p:sp>
          <p:nvSpPr>
            <p:cNvPr id="51208" name="AutoShape 8"/>
            <p:cNvSpPr>
              <a:spLocks noChangeArrowheads="1"/>
            </p:cNvSpPr>
            <p:nvPr/>
          </p:nvSpPr>
          <p:spPr bwMode="auto">
            <a:xfrm>
              <a:off x="4078" y="2606"/>
              <a:ext cx="1161" cy="3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 anchor="ctr">
              <a:spAutoFit/>
            </a:bodyPr>
            <a:lstStyle/>
            <a:p>
              <a:pPr algn="ctr"/>
              <a:r>
                <a:rPr lang="ja-JP" altLang="en-US">
                  <a:solidFill>
                    <a:schemeClr val="tx2"/>
                  </a:solidFill>
                </a:rPr>
                <a:t>データ処理</a:t>
              </a:r>
            </a:p>
          </p:txBody>
        </p:sp>
        <p:sp>
          <p:nvSpPr>
            <p:cNvPr id="51209" name="AutoShape 9"/>
            <p:cNvSpPr>
              <a:spLocks noChangeArrowheads="1"/>
            </p:cNvSpPr>
            <p:nvPr/>
          </p:nvSpPr>
          <p:spPr bwMode="auto">
            <a:xfrm>
              <a:off x="3670" y="2606"/>
              <a:ext cx="227" cy="318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585788" y="2736850"/>
            <a:ext cx="7226300" cy="47625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ja-JP" altLang="en-US" b="1">
                <a:solidFill>
                  <a:schemeClr val="tx2"/>
                </a:solidFill>
              </a:rPr>
              <a:t>データがそろっているところでモデルを作って研究しよう</a:t>
            </a: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427038" y="5245100"/>
            <a:ext cx="8177212" cy="847725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ja-JP" altLang="en-US" sz="2200" b="1">
                <a:solidFill>
                  <a:srgbClr val="990033"/>
                </a:solidFill>
              </a:rPr>
              <a:t>いわば、データを出発点とした問題解決の科学</a:t>
            </a:r>
            <a:endParaRPr lang="ja-JP" altLang="en-US" b="1">
              <a:solidFill>
                <a:srgbClr val="9900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20000"/>
              </a:spcBef>
            </a:pPr>
            <a:r>
              <a:rPr lang="ja-JP" altLang="en-US" sz="2200"/>
              <a:t>（人工知能、データマイニング、自然言語処理、セマンティック</a:t>
            </a:r>
            <a:r>
              <a:rPr lang="en-US" altLang="ja-JP" sz="2200"/>
              <a:t>web…</a:t>
            </a:r>
            <a:r>
              <a:rPr lang="ja-JP" altLang="en-US" sz="2200"/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0" grpId="0" animBg="1"/>
      <p:bldP spid="512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</a:t>
            </a:r>
            <a:r>
              <a:rPr lang="ja-JP" alt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的アプローチのボトルネック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052513"/>
            <a:ext cx="8642350" cy="576262"/>
          </a:xfrm>
          <a:noFill/>
        </p:spPr>
        <p:txBody>
          <a:bodyPr/>
          <a:lstStyle/>
          <a:p>
            <a:pPr algn="l"/>
            <a:r>
              <a:rPr lang="ja-JP" altLang="en-US" sz="2400" b="1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典型的な</a:t>
            </a:r>
            <a:r>
              <a:rPr lang="en-US" altLang="ja-JP" sz="2400" b="1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</a:t>
            </a:r>
            <a:r>
              <a:rPr lang="ja-JP" altLang="en-US" sz="2400" b="1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的なアプローチは、データ収集でつまづくことが多い</a:t>
            </a:r>
            <a:endParaRPr lang="ja-JP" altLang="en-US" sz="2400" b="1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50180" name="Group 4"/>
          <p:cNvGrpSpPr>
            <a:grpSpLocks/>
          </p:cNvGrpSpPr>
          <p:nvPr/>
        </p:nvGrpSpPr>
        <p:grpSpPr bwMode="auto">
          <a:xfrm>
            <a:off x="144463" y="1844675"/>
            <a:ext cx="8820150" cy="1412875"/>
            <a:chOff x="91" y="1162"/>
            <a:chExt cx="5556" cy="890"/>
          </a:xfrm>
        </p:grpSpPr>
        <p:sp>
          <p:nvSpPr>
            <p:cNvPr id="50181" name="AutoShape 5"/>
            <p:cNvSpPr>
              <a:spLocks noChangeArrowheads="1"/>
            </p:cNvSpPr>
            <p:nvPr/>
          </p:nvSpPr>
          <p:spPr bwMode="auto">
            <a:xfrm>
              <a:off x="91" y="1281"/>
              <a:ext cx="5556" cy="77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rgbClr val="008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0182" name="AutoShape 6"/>
            <p:cNvSpPr>
              <a:spLocks noChangeArrowheads="1"/>
            </p:cNvSpPr>
            <p:nvPr/>
          </p:nvSpPr>
          <p:spPr bwMode="auto">
            <a:xfrm>
              <a:off x="340" y="1545"/>
              <a:ext cx="1161" cy="3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 anchor="ctr">
              <a:spAutoFit/>
            </a:bodyPr>
            <a:lstStyle/>
            <a:p>
              <a:pPr algn="ctr"/>
              <a:r>
                <a:rPr lang="ja-JP" altLang="en-US" b="1">
                  <a:solidFill>
                    <a:schemeClr val="tx2"/>
                  </a:solidFill>
                </a:rPr>
                <a:t>問題発見</a:t>
              </a:r>
            </a:p>
          </p:txBody>
        </p:sp>
        <p:sp>
          <p:nvSpPr>
            <p:cNvPr id="50183" name="AutoShape 7"/>
            <p:cNvSpPr>
              <a:spLocks noChangeArrowheads="1"/>
            </p:cNvSpPr>
            <p:nvPr/>
          </p:nvSpPr>
          <p:spPr bwMode="auto">
            <a:xfrm>
              <a:off x="1746" y="1552"/>
              <a:ext cx="227" cy="318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0184" name="AutoShape 8"/>
            <p:cNvSpPr>
              <a:spLocks noChangeArrowheads="1"/>
            </p:cNvSpPr>
            <p:nvPr/>
          </p:nvSpPr>
          <p:spPr bwMode="auto">
            <a:xfrm>
              <a:off x="2173" y="1545"/>
              <a:ext cx="1161" cy="3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 anchor="ctr">
              <a:spAutoFit/>
            </a:bodyPr>
            <a:lstStyle/>
            <a:p>
              <a:pPr algn="ctr"/>
              <a:r>
                <a:rPr lang="ja-JP" altLang="en-US" b="1">
                  <a:solidFill>
                    <a:schemeClr val="tx2"/>
                  </a:solidFill>
                </a:rPr>
                <a:t>定式化</a:t>
              </a:r>
            </a:p>
          </p:txBody>
        </p:sp>
        <p:sp>
          <p:nvSpPr>
            <p:cNvPr id="50185" name="AutoShape 9"/>
            <p:cNvSpPr>
              <a:spLocks noChangeArrowheads="1"/>
            </p:cNvSpPr>
            <p:nvPr/>
          </p:nvSpPr>
          <p:spPr bwMode="auto">
            <a:xfrm>
              <a:off x="4014" y="1545"/>
              <a:ext cx="1330" cy="3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 anchor="ctr">
              <a:spAutoFit/>
            </a:bodyPr>
            <a:lstStyle/>
            <a:p>
              <a:pPr algn="ctr"/>
              <a:r>
                <a:rPr lang="ja-JP" altLang="en-US" b="1">
                  <a:solidFill>
                    <a:schemeClr val="tx2"/>
                  </a:solidFill>
                </a:rPr>
                <a:t>解法（最適化）</a:t>
              </a:r>
            </a:p>
          </p:txBody>
        </p:sp>
        <p:sp>
          <p:nvSpPr>
            <p:cNvPr id="50186" name="AutoShape 10"/>
            <p:cNvSpPr>
              <a:spLocks noChangeArrowheads="1"/>
            </p:cNvSpPr>
            <p:nvPr/>
          </p:nvSpPr>
          <p:spPr bwMode="auto">
            <a:xfrm>
              <a:off x="3560" y="1553"/>
              <a:ext cx="227" cy="318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0187" name="Text Box 11"/>
            <p:cNvSpPr txBox="1">
              <a:spLocks noChangeArrowheads="1"/>
            </p:cNvSpPr>
            <p:nvPr/>
          </p:nvSpPr>
          <p:spPr bwMode="auto">
            <a:xfrm>
              <a:off x="141" y="1162"/>
              <a:ext cx="3601" cy="3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8000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 algn="ctr"/>
              <a:r>
                <a:rPr lang="ja-JP" altLang="en-US" b="1">
                  <a:solidFill>
                    <a:srgbClr val="000099"/>
                  </a:solidFill>
                </a:rPr>
                <a:t>典型的な </a:t>
              </a:r>
              <a:r>
                <a:rPr lang="en-US" altLang="ja-JP" b="1">
                  <a:solidFill>
                    <a:srgbClr val="000099"/>
                  </a:solidFill>
                </a:rPr>
                <a:t>OR</a:t>
              </a:r>
              <a:r>
                <a:rPr lang="ja-JP" altLang="en-US" b="1">
                  <a:solidFill>
                    <a:srgbClr val="000099"/>
                  </a:solidFill>
                </a:rPr>
                <a:t>（＋数理計画） 的アプローチ</a:t>
              </a:r>
            </a:p>
          </p:txBody>
        </p:sp>
      </p:grpSp>
      <p:grpSp>
        <p:nvGrpSpPr>
          <p:cNvPr id="50188" name="Group 12"/>
          <p:cNvGrpSpPr>
            <a:grpSpLocks/>
          </p:cNvGrpSpPr>
          <p:nvPr/>
        </p:nvGrpSpPr>
        <p:grpSpPr bwMode="auto">
          <a:xfrm>
            <a:off x="107950" y="3573463"/>
            <a:ext cx="8820150" cy="1728787"/>
            <a:chOff x="68" y="2432"/>
            <a:chExt cx="5556" cy="1089"/>
          </a:xfrm>
        </p:grpSpPr>
        <p:sp>
          <p:nvSpPr>
            <p:cNvPr id="50189" name="AutoShape 13"/>
            <p:cNvSpPr>
              <a:spLocks noChangeArrowheads="1"/>
            </p:cNvSpPr>
            <p:nvPr/>
          </p:nvSpPr>
          <p:spPr bwMode="auto">
            <a:xfrm>
              <a:off x="68" y="2659"/>
              <a:ext cx="5556" cy="86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rgbClr val="008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0190" name="AutoShape 14"/>
            <p:cNvSpPr>
              <a:spLocks noChangeArrowheads="1"/>
            </p:cNvSpPr>
            <p:nvPr/>
          </p:nvSpPr>
          <p:spPr bwMode="auto">
            <a:xfrm>
              <a:off x="217" y="2850"/>
              <a:ext cx="1529" cy="58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 anchor="ctr">
              <a:spAutoFit/>
            </a:bodyPr>
            <a:lstStyle/>
            <a:p>
              <a:pPr algn="ctr"/>
              <a:r>
                <a:rPr lang="ja-JP" altLang="en-US" b="1">
                  <a:solidFill>
                    <a:schemeClr val="tx2"/>
                  </a:solidFill>
                </a:rPr>
                <a:t>データ収集</a:t>
              </a:r>
            </a:p>
            <a:p>
              <a:pPr algn="ctr"/>
              <a:r>
                <a:rPr lang="ja-JP" altLang="en-US" b="1">
                  <a:solidFill>
                    <a:schemeClr val="tx2"/>
                  </a:solidFill>
                </a:rPr>
                <a:t>（システム構築）</a:t>
              </a:r>
            </a:p>
          </p:txBody>
        </p:sp>
        <p:sp>
          <p:nvSpPr>
            <p:cNvPr id="50191" name="AutoShape 15"/>
            <p:cNvSpPr>
              <a:spLocks noChangeArrowheads="1"/>
            </p:cNvSpPr>
            <p:nvPr/>
          </p:nvSpPr>
          <p:spPr bwMode="auto">
            <a:xfrm>
              <a:off x="2199" y="3022"/>
              <a:ext cx="227" cy="318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0192" name="AutoShape 16"/>
            <p:cNvSpPr>
              <a:spLocks noChangeArrowheads="1"/>
            </p:cNvSpPr>
            <p:nvPr/>
          </p:nvSpPr>
          <p:spPr bwMode="auto">
            <a:xfrm>
              <a:off x="2834" y="3015"/>
              <a:ext cx="862" cy="3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 anchor="ctr">
              <a:spAutoFit/>
            </a:bodyPr>
            <a:lstStyle/>
            <a:p>
              <a:pPr algn="ctr"/>
              <a:r>
                <a:rPr lang="ja-JP" altLang="en-US" b="1">
                  <a:solidFill>
                    <a:schemeClr val="tx2"/>
                  </a:solidFill>
                </a:rPr>
                <a:t>求解</a:t>
              </a:r>
            </a:p>
          </p:txBody>
        </p:sp>
        <p:sp>
          <p:nvSpPr>
            <p:cNvPr id="50193" name="AutoShape 17"/>
            <p:cNvSpPr>
              <a:spLocks noChangeArrowheads="1"/>
            </p:cNvSpPr>
            <p:nvPr/>
          </p:nvSpPr>
          <p:spPr bwMode="auto">
            <a:xfrm>
              <a:off x="4468" y="3022"/>
              <a:ext cx="853" cy="3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 anchor="ctr">
              <a:spAutoFit/>
            </a:bodyPr>
            <a:lstStyle/>
            <a:p>
              <a:pPr algn="ctr"/>
              <a:r>
                <a:rPr lang="ja-JP" altLang="en-US" b="1">
                  <a:solidFill>
                    <a:schemeClr val="tx2"/>
                  </a:solidFill>
                </a:rPr>
                <a:t>運用</a:t>
              </a:r>
            </a:p>
          </p:txBody>
        </p:sp>
        <p:sp>
          <p:nvSpPr>
            <p:cNvPr id="50194" name="AutoShape 18"/>
            <p:cNvSpPr>
              <a:spLocks noChangeArrowheads="1"/>
            </p:cNvSpPr>
            <p:nvPr/>
          </p:nvSpPr>
          <p:spPr bwMode="auto">
            <a:xfrm>
              <a:off x="4014" y="3022"/>
              <a:ext cx="227" cy="318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0195" name="Text Box 19"/>
            <p:cNvSpPr txBox="1">
              <a:spLocks noChangeArrowheads="1"/>
            </p:cNvSpPr>
            <p:nvPr/>
          </p:nvSpPr>
          <p:spPr bwMode="auto">
            <a:xfrm>
              <a:off x="153" y="2432"/>
              <a:ext cx="2319" cy="3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8000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 algn="ctr"/>
              <a:r>
                <a:rPr lang="ja-JP" altLang="en-US" b="1">
                  <a:solidFill>
                    <a:srgbClr val="000099"/>
                  </a:solidFill>
                </a:rPr>
                <a:t>できたモデルを実際に使う</a:t>
              </a:r>
            </a:p>
          </p:txBody>
        </p:sp>
      </p:grpSp>
      <p:sp>
        <p:nvSpPr>
          <p:cNvPr id="50196" name="AutoShape 20"/>
          <p:cNvSpPr>
            <a:spLocks noChangeArrowheads="1"/>
          </p:cNvSpPr>
          <p:nvPr/>
        </p:nvSpPr>
        <p:spPr bwMode="auto">
          <a:xfrm>
            <a:off x="827088" y="5732463"/>
            <a:ext cx="3816350" cy="865187"/>
          </a:xfrm>
          <a:prstGeom prst="wedgeRectCallout">
            <a:avLst>
              <a:gd name="adj1" fmla="val -38852"/>
              <a:gd name="adj2" fmla="val -117889"/>
            </a:avLst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 algn="ctr"/>
            <a:r>
              <a:rPr lang="ja-JP" altLang="en-US" b="1">
                <a:solidFill>
                  <a:schemeClr val="tx2"/>
                </a:solidFill>
              </a:rPr>
              <a:t>ここがボトルネック</a:t>
            </a:r>
          </a:p>
          <a:p>
            <a:pPr algn="ctr"/>
            <a:r>
              <a:rPr lang="ja-JP" altLang="en-US" b="1">
                <a:solidFill>
                  <a:schemeClr val="tx2"/>
                </a:solidFill>
              </a:rPr>
              <a:t>であることが多い</a:t>
            </a:r>
          </a:p>
        </p:txBody>
      </p:sp>
      <p:sp>
        <p:nvSpPr>
          <p:cNvPr id="50197" name="Text Box 21"/>
          <p:cNvSpPr txBox="1">
            <a:spLocks noChangeArrowheads="1"/>
          </p:cNvSpPr>
          <p:nvPr/>
        </p:nvSpPr>
        <p:spPr bwMode="auto">
          <a:xfrm>
            <a:off x="5053013" y="5775325"/>
            <a:ext cx="3767137" cy="841375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 algn="ctr"/>
            <a:r>
              <a:rPr lang="ja-JP" altLang="en-US" b="1">
                <a:solidFill>
                  <a:schemeClr val="tx2"/>
                </a:solidFill>
              </a:rPr>
              <a:t>データ中心のアプローチなら、この問題が解決できる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96" grpId="0" animBg="1"/>
      <p:bldP spid="5019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ja-JP" alt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データの不備、目的のあいまいさ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125538"/>
            <a:ext cx="8569325" cy="3311525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008000"/>
                </a:solidFill>
              </a:rPr>
              <a:t> </a:t>
            </a:r>
            <a:r>
              <a:rPr lang="ja-JP" altLang="en-US" sz="2400" b="1" dirty="0">
                <a:solidFill>
                  <a:srgbClr val="663300"/>
                </a:solidFill>
              </a:rPr>
              <a:t>データ中心科学では、処理の目的があいまいなことが多い</a:t>
            </a:r>
          </a:p>
          <a:p>
            <a:pPr algn="l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008000"/>
                </a:solidFill>
              </a:rPr>
              <a:t> </a:t>
            </a:r>
            <a:r>
              <a:rPr lang="ja-JP" altLang="en-US" sz="2400" b="1" dirty="0">
                <a:solidFill>
                  <a:srgbClr val="663300"/>
                </a:solidFill>
              </a:rPr>
              <a:t>データに、不備・不正確・丁寧さ乱雑さなどのゆらぎがある</a:t>
            </a:r>
          </a:p>
          <a:p>
            <a:pPr algn="l">
              <a:lnSpc>
                <a:spcPct val="90000"/>
              </a:lnSpc>
            </a:pPr>
            <a:endParaRPr lang="ja-JP" altLang="en-US" sz="2400" b="1" dirty="0">
              <a:solidFill>
                <a:srgbClr val="663300"/>
              </a:solidFill>
            </a:endParaRPr>
          </a:p>
          <a:p>
            <a:pPr algn="l">
              <a:lnSpc>
                <a:spcPct val="90000"/>
              </a:lnSpc>
            </a:pPr>
            <a:r>
              <a:rPr lang="ja-JP" altLang="en-US" sz="2400" b="1" dirty="0">
                <a:solidFill>
                  <a:srgbClr val="008000"/>
                </a:solidFill>
              </a:rPr>
              <a:t>例） </a:t>
            </a:r>
            <a:r>
              <a:rPr lang="en-US" altLang="ja-JP" sz="2400" b="1" dirty="0">
                <a:solidFill>
                  <a:srgbClr val="008000"/>
                </a:solidFill>
              </a:rPr>
              <a:t>web </a:t>
            </a:r>
            <a:r>
              <a:rPr lang="ja-JP" altLang="en-US" sz="2400" b="1" dirty="0">
                <a:solidFill>
                  <a:srgbClr val="008000"/>
                </a:solidFill>
              </a:rPr>
              <a:t>ページの検索　</a:t>
            </a:r>
          </a:p>
          <a:p>
            <a:pPr algn="l">
              <a:lnSpc>
                <a:spcPct val="90000"/>
              </a:lnSpc>
            </a:pPr>
            <a:r>
              <a:rPr lang="ja-JP" altLang="en-US" sz="2400" dirty="0"/>
              <a:t>目的は、「</a:t>
            </a:r>
            <a:r>
              <a:rPr lang="ja-JP" altLang="en-US" sz="2400" b="1" dirty="0">
                <a:solidFill>
                  <a:srgbClr val="008000"/>
                </a:solidFill>
              </a:rPr>
              <a:t>見つけたいページを見つける</a:t>
            </a:r>
            <a:r>
              <a:rPr lang="ja-JP" altLang="en-US" sz="2400" dirty="0"/>
              <a:t>」であるが、見つけたいページとは何であろうか？</a:t>
            </a:r>
          </a:p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 </a:t>
            </a:r>
            <a:r>
              <a:rPr lang="ja-JP" altLang="en-US" sz="2400" dirty="0"/>
              <a:t>答えがあることは明白だが、各解の評価尺度を作るのが困難</a:t>
            </a:r>
          </a:p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 </a:t>
            </a:r>
            <a:r>
              <a:rPr lang="ja-JP" altLang="en-US" sz="2400" dirty="0"/>
              <a:t>データの情報を正確に信じることも難しい</a:t>
            </a:r>
            <a:endParaRPr lang="ja-JP" altLang="en-US" sz="2400" b="1" dirty="0">
              <a:solidFill>
                <a:srgbClr val="008000"/>
              </a:solidFill>
            </a:endParaRPr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303213" y="4884738"/>
            <a:ext cx="1684337" cy="1371600"/>
          </a:xfrm>
          <a:prstGeom prst="can">
            <a:avLst>
              <a:gd name="adj" fmla="val 16856"/>
            </a:avLst>
          </a:prstGeom>
          <a:solidFill>
            <a:schemeClr val="bg1"/>
          </a:solidFill>
          <a:ln w="38100">
            <a:solidFill>
              <a:srgbClr val="993300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/>
          <a:lstStyle/>
          <a:p>
            <a:pPr algn="ctr"/>
            <a:r>
              <a:rPr lang="en-US" altLang="ja-JP" sz="2000" b="1"/>
              <a:t>Web </a:t>
            </a:r>
            <a:r>
              <a:rPr lang="ja-JP" altLang="en-US" sz="2000" b="1"/>
              <a:t>ページ</a:t>
            </a:r>
          </a:p>
          <a:p>
            <a:pPr algn="ctr"/>
            <a:r>
              <a:rPr lang="ja-JP" altLang="en-US" sz="2000" b="1"/>
              <a:t>データベース</a:t>
            </a:r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7427913" y="4808538"/>
            <a:ext cx="1104900" cy="1295400"/>
          </a:xfrm>
          <a:prstGeom prst="flowChartDocument">
            <a:avLst/>
          </a:prstGeom>
          <a:solidFill>
            <a:srgbClr val="E6E6E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/>
            <a:r>
              <a:rPr lang="en-US" altLang="ja-JP" sz="1000"/>
              <a:t>Enumerations from databases solve many problems and give new knowledge</a:t>
            </a:r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5561013" y="5776913"/>
            <a:ext cx="2209800" cy="892175"/>
          </a:xfrm>
          <a:prstGeom prst="wedgeRoundRectCallout">
            <a:avLst>
              <a:gd name="adj1" fmla="val 57616"/>
              <a:gd name="adj2" fmla="val -113347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 algn="ctr"/>
            <a:r>
              <a:rPr lang="ja-JP" altLang="en-US">
                <a:solidFill>
                  <a:schemeClr val="tx2"/>
                </a:solidFill>
              </a:rPr>
              <a:t>見つけたいページ</a:t>
            </a:r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 flipV="1">
            <a:off x="2284413" y="5489575"/>
            <a:ext cx="4500562" cy="4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lg" len="lg"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3687763" y="4984750"/>
            <a:ext cx="1393825" cy="1330325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80000"/>
              </a:lnSpc>
            </a:pPr>
            <a:r>
              <a:rPr lang="ja-JP" altLang="en-US" sz="10000" b="1">
                <a:solidFill>
                  <a:schemeClr val="accent2"/>
                </a:solidFill>
              </a:rPr>
              <a:t>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animBg="1"/>
      <p:bldP spid="45061" grpId="0" animBg="1"/>
      <p:bldP spid="45062" grpId="0" animBg="1"/>
      <p:bldP spid="45063" grpId="0" animBg="1"/>
      <p:bldP spid="4506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ja-JP" alt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２段階の問題解決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125538"/>
            <a:ext cx="8569325" cy="19812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008000"/>
                </a:solidFill>
              </a:rPr>
              <a:t> </a:t>
            </a:r>
            <a:r>
              <a:rPr lang="ja-JP" altLang="en-US" sz="2400" b="1" dirty="0">
                <a:solidFill>
                  <a:srgbClr val="008000"/>
                </a:solidFill>
              </a:rPr>
              <a:t>候補の提示と絞込みによる解決</a:t>
            </a:r>
          </a:p>
          <a:p>
            <a:pPr algn="l">
              <a:lnSpc>
                <a:spcPct val="90000"/>
              </a:lnSpc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ja-JP" altLang="en-US" sz="2400" b="1" dirty="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①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/>
              <a:t>キーワードを指定</a:t>
            </a:r>
          </a:p>
          <a:p>
            <a:pPr algn="l">
              <a:lnSpc>
                <a:spcPct val="90000"/>
              </a:lnSpc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ja-JP" altLang="en-US" sz="2400" b="1" dirty="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②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/>
              <a:t>キーワードを含むページを列挙</a:t>
            </a:r>
          </a:p>
          <a:p>
            <a:pPr algn="l">
              <a:lnSpc>
                <a:spcPct val="90000"/>
              </a:lnSpc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ja-JP" altLang="en-US" sz="2400" b="1" dirty="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/>
              <a:t>見つかったページを実際に検証</a:t>
            </a:r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auto">
          <a:xfrm>
            <a:off x="304800" y="3429000"/>
            <a:ext cx="1684338" cy="1371600"/>
          </a:xfrm>
          <a:prstGeom prst="can">
            <a:avLst>
              <a:gd name="adj" fmla="val 16856"/>
            </a:avLst>
          </a:prstGeom>
          <a:solidFill>
            <a:schemeClr val="bg1"/>
          </a:solidFill>
          <a:ln w="38100">
            <a:solidFill>
              <a:srgbClr val="993300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/>
          <a:lstStyle/>
          <a:p>
            <a:pPr algn="ctr"/>
            <a:r>
              <a:rPr lang="en-US" altLang="ja-JP" sz="2000" b="1"/>
              <a:t>Web </a:t>
            </a:r>
            <a:r>
              <a:rPr lang="ja-JP" altLang="en-US" sz="2000" b="1"/>
              <a:t>ページ</a:t>
            </a:r>
          </a:p>
          <a:p>
            <a:pPr algn="ctr"/>
            <a:r>
              <a:rPr lang="ja-JP" altLang="en-US" sz="2000" b="1"/>
              <a:t>データベース</a:t>
            </a: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323850" y="5734050"/>
            <a:ext cx="8424863" cy="84137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b="1" dirty="0"/>
              <a:t>数理的にはっきりとした部分をコンピュータで解く　</a:t>
            </a:r>
            <a:r>
              <a:rPr lang="ja-JP" altLang="en-US" b="1" dirty="0">
                <a:solidFill>
                  <a:srgbClr val="990000"/>
                </a:solidFill>
              </a:rPr>
              <a:t>（候補列挙）</a:t>
            </a:r>
          </a:p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b="1" dirty="0"/>
              <a:t>残りはユーザに任せる　</a:t>
            </a:r>
            <a:r>
              <a:rPr lang="ja-JP" altLang="en-US" b="1" dirty="0">
                <a:solidFill>
                  <a:srgbClr val="990000"/>
                </a:solidFill>
              </a:rPr>
              <a:t>（候補の絞込み）</a:t>
            </a:r>
          </a:p>
        </p:txBody>
      </p:sp>
      <p:grpSp>
        <p:nvGrpSpPr>
          <p:cNvPr id="48134" name="Group 6"/>
          <p:cNvGrpSpPr>
            <a:grpSpLocks/>
          </p:cNvGrpSpPr>
          <p:nvPr/>
        </p:nvGrpSpPr>
        <p:grpSpPr bwMode="auto">
          <a:xfrm>
            <a:off x="5943600" y="3352800"/>
            <a:ext cx="2590800" cy="2054225"/>
            <a:chOff x="3744" y="2112"/>
            <a:chExt cx="1632" cy="1294"/>
          </a:xfrm>
        </p:grpSpPr>
        <p:sp>
          <p:nvSpPr>
            <p:cNvPr id="48135" name="Line 7"/>
            <p:cNvSpPr>
              <a:spLocks noChangeShapeType="1"/>
            </p:cNvSpPr>
            <p:nvPr/>
          </p:nvSpPr>
          <p:spPr bwMode="auto">
            <a:xfrm>
              <a:off x="3744" y="2496"/>
              <a:ext cx="81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lg"/>
              <a:tailEnd type="triangle" w="lg" len="lg"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48136" name="AutoShape 8"/>
            <p:cNvSpPr>
              <a:spLocks noChangeArrowheads="1"/>
            </p:cNvSpPr>
            <p:nvPr/>
          </p:nvSpPr>
          <p:spPr bwMode="auto">
            <a:xfrm>
              <a:off x="4680" y="2112"/>
              <a:ext cx="696" cy="816"/>
            </a:xfrm>
            <a:prstGeom prst="flowChartDocument">
              <a:avLst/>
            </a:prstGeom>
            <a:solidFill>
              <a:srgbClr val="E6E6E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/>
              <a:r>
                <a:rPr lang="en-US" altLang="ja-JP" sz="1000"/>
                <a:t>Enumerations from databases solve many problems and give new knowledge</a:t>
              </a:r>
            </a:p>
          </p:txBody>
        </p:sp>
        <p:sp>
          <p:nvSpPr>
            <p:cNvPr id="48137" name="AutoShape 9"/>
            <p:cNvSpPr>
              <a:spLocks noChangeArrowheads="1"/>
            </p:cNvSpPr>
            <p:nvPr/>
          </p:nvSpPr>
          <p:spPr bwMode="auto">
            <a:xfrm>
              <a:off x="3888" y="2844"/>
              <a:ext cx="1392" cy="562"/>
            </a:xfrm>
            <a:prstGeom prst="wedgeRoundRectCallout">
              <a:avLst>
                <a:gd name="adj1" fmla="val -36565"/>
                <a:gd name="adj2" fmla="val -99644"/>
                <a:gd name="adj3" fmla="val 16667"/>
              </a:avLst>
            </a:prstGeom>
            <a:solidFill>
              <a:schemeClr val="bg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 algn="ctr"/>
              <a:r>
                <a:rPr lang="ja-JP" altLang="en-US">
                  <a:solidFill>
                    <a:schemeClr val="tx2"/>
                  </a:solidFill>
                </a:rPr>
                <a:t>実際にページ</a:t>
              </a:r>
            </a:p>
            <a:p>
              <a:pPr algn="ctr"/>
              <a:r>
                <a:rPr lang="ja-JP" altLang="en-US">
                  <a:solidFill>
                    <a:schemeClr val="tx2"/>
                  </a:solidFill>
                </a:rPr>
                <a:t>を見て検証</a:t>
              </a:r>
            </a:p>
          </p:txBody>
        </p:sp>
      </p:grpSp>
      <p:grpSp>
        <p:nvGrpSpPr>
          <p:cNvPr id="48138" name="Group 10"/>
          <p:cNvGrpSpPr>
            <a:grpSpLocks/>
          </p:cNvGrpSpPr>
          <p:nvPr/>
        </p:nvGrpSpPr>
        <p:grpSpPr bwMode="auto">
          <a:xfrm>
            <a:off x="838200" y="3048000"/>
            <a:ext cx="5029200" cy="2514600"/>
            <a:chOff x="528" y="1920"/>
            <a:chExt cx="3168" cy="1584"/>
          </a:xfrm>
        </p:grpSpPr>
        <p:sp>
          <p:nvSpPr>
            <p:cNvPr id="48139" name="Line 11"/>
            <p:cNvSpPr>
              <a:spLocks noChangeShapeType="1"/>
            </p:cNvSpPr>
            <p:nvPr/>
          </p:nvSpPr>
          <p:spPr bwMode="auto">
            <a:xfrm>
              <a:off x="1440" y="2544"/>
              <a:ext cx="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lg"/>
              <a:tailEnd type="triangle" w="lg" len="lg"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48140" name="AutoShape 12"/>
            <p:cNvSpPr>
              <a:spLocks noChangeArrowheads="1"/>
            </p:cNvSpPr>
            <p:nvPr/>
          </p:nvSpPr>
          <p:spPr bwMode="auto">
            <a:xfrm>
              <a:off x="2280" y="2400"/>
              <a:ext cx="744" cy="864"/>
            </a:xfrm>
            <a:prstGeom prst="flowChartMultidocument">
              <a:avLst/>
            </a:prstGeom>
            <a:solidFill>
              <a:srgbClr val="E6E6E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/>
              <a:r>
                <a:rPr lang="en-US" altLang="ja-JP" sz="1000"/>
                <a:t>Enumerations from databases solve many problems and give new knowledge</a:t>
              </a:r>
            </a:p>
          </p:txBody>
        </p:sp>
        <p:sp>
          <p:nvSpPr>
            <p:cNvPr id="48141" name="AutoShape 13"/>
            <p:cNvSpPr>
              <a:spLocks noChangeArrowheads="1"/>
            </p:cNvSpPr>
            <p:nvPr/>
          </p:nvSpPr>
          <p:spPr bwMode="auto">
            <a:xfrm>
              <a:off x="2664" y="2064"/>
              <a:ext cx="744" cy="864"/>
            </a:xfrm>
            <a:prstGeom prst="flowChartMultidocument">
              <a:avLst/>
            </a:prstGeom>
            <a:solidFill>
              <a:srgbClr val="E6E6E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/>
              <a:r>
                <a:rPr lang="en-US" altLang="ja-JP" sz="1000"/>
                <a:t>Enumerations from databases solve many problems and give new knowledge</a:t>
              </a:r>
            </a:p>
          </p:txBody>
        </p:sp>
        <p:sp>
          <p:nvSpPr>
            <p:cNvPr id="48142" name="AutoShape 14"/>
            <p:cNvSpPr>
              <a:spLocks noChangeArrowheads="1"/>
            </p:cNvSpPr>
            <p:nvPr/>
          </p:nvSpPr>
          <p:spPr bwMode="auto">
            <a:xfrm>
              <a:off x="2568" y="2688"/>
              <a:ext cx="696" cy="816"/>
            </a:xfrm>
            <a:prstGeom prst="flowChartMultidocument">
              <a:avLst/>
            </a:prstGeom>
            <a:solidFill>
              <a:srgbClr val="E6E6E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/>
              <a:r>
                <a:rPr lang="en-US" altLang="ja-JP" sz="1000"/>
                <a:t>Enumerations from databases solve many problems and give new knowledge</a:t>
              </a:r>
            </a:p>
          </p:txBody>
        </p:sp>
        <p:sp>
          <p:nvSpPr>
            <p:cNvPr id="48143" name="AutoShape 15"/>
            <p:cNvSpPr>
              <a:spLocks noChangeArrowheads="1"/>
            </p:cNvSpPr>
            <p:nvPr/>
          </p:nvSpPr>
          <p:spPr bwMode="auto">
            <a:xfrm>
              <a:off x="528" y="3072"/>
              <a:ext cx="1486" cy="314"/>
            </a:xfrm>
            <a:prstGeom prst="wedgeRoundRectCallout">
              <a:avLst>
                <a:gd name="adj1" fmla="val 33713"/>
                <a:gd name="adj2" fmla="val -187023"/>
                <a:gd name="adj3" fmla="val 16667"/>
              </a:avLst>
            </a:prstGeom>
            <a:solidFill>
              <a:schemeClr val="bg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 algn="ctr"/>
              <a:r>
                <a:rPr lang="ja-JP" altLang="en-US">
                  <a:solidFill>
                    <a:schemeClr val="tx2"/>
                  </a:solidFill>
                </a:rPr>
                <a:t>キーワード検索</a:t>
              </a:r>
            </a:p>
          </p:txBody>
        </p:sp>
        <p:sp>
          <p:nvSpPr>
            <p:cNvPr id="48144" name="AutoShape 16"/>
            <p:cNvSpPr>
              <a:spLocks noChangeArrowheads="1"/>
            </p:cNvSpPr>
            <p:nvPr/>
          </p:nvSpPr>
          <p:spPr bwMode="auto">
            <a:xfrm>
              <a:off x="2904" y="2592"/>
              <a:ext cx="696" cy="816"/>
            </a:xfrm>
            <a:prstGeom prst="flowChartMultidocument">
              <a:avLst/>
            </a:prstGeom>
            <a:solidFill>
              <a:srgbClr val="E6E6E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/>
              <a:r>
                <a:rPr lang="en-US" altLang="ja-JP" sz="1000"/>
                <a:t>Enumerations from databases solve many problems and give new knowledge</a:t>
              </a:r>
            </a:p>
          </p:txBody>
        </p:sp>
        <p:sp>
          <p:nvSpPr>
            <p:cNvPr id="48145" name="Rectangle 17"/>
            <p:cNvSpPr>
              <a:spLocks noChangeArrowheads="1"/>
            </p:cNvSpPr>
            <p:nvPr/>
          </p:nvSpPr>
          <p:spPr bwMode="auto">
            <a:xfrm>
              <a:off x="3024" y="1920"/>
              <a:ext cx="672" cy="336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rgbClr val="993300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/>
            <a:lstStyle/>
            <a:p>
              <a:pPr algn="ctr"/>
              <a:r>
                <a:rPr lang="ja-JP" altLang="en-US" b="1">
                  <a:solidFill>
                    <a:schemeClr val="tx2"/>
                  </a:solidFill>
                </a:rPr>
                <a:t>候補</a:t>
              </a:r>
            </a:p>
          </p:txBody>
        </p:sp>
      </p:grpSp>
      <p:sp>
        <p:nvSpPr>
          <p:cNvPr id="48146" name="AutoShape 18"/>
          <p:cNvSpPr>
            <a:spLocks noChangeArrowheads="1"/>
          </p:cNvSpPr>
          <p:nvPr/>
        </p:nvSpPr>
        <p:spPr bwMode="auto">
          <a:xfrm>
            <a:off x="6011863" y="1844675"/>
            <a:ext cx="2209800" cy="892175"/>
          </a:xfrm>
          <a:prstGeom prst="wedgeRoundRectCallout">
            <a:avLst>
              <a:gd name="adj1" fmla="val 33551"/>
              <a:gd name="adj2" fmla="val 149644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 algn="ctr"/>
            <a:r>
              <a:rPr lang="ja-JP" altLang="en-US">
                <a:solidFill>
                  <a:schemeClr val="tx2"/>
                </a:solidFill>
              </a:rPr>
              <a:t>見つけたいページ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 animBg="1" autoUpdateAnimBg="0"/>
      <p:bldP spid="481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3588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r>
              <a:rPr lang="ja-JP" alt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列挙の難しさ：適当に見つけると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25538"/>
            <a:ext cx="8077200" cy="539908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/>
              <a:t>適当に実行可能解を見つける、という作業を繰り返す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/>
              <a:t>見つけそこないがあるか、確認できない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/>
              <a:t>同じ解を出力しないようにするためには、メモリに今まで出力した解を蓄えておく必要がある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>
              <a:solidFill>
                <a:srgbClr val="FF0000"/>
              </a:solidFill>
              <a:sym typeface="Wingdings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/>
              <a:t>変数が </a:t>
            </a:r>
            <a:r>
              <a:rPr lang="en-US" altLang="ja-JP" sz="2400" b="1" dirty="0">
                <a:solidFill>
                  <a:schemeClr val="accent2"/>
                </a:solidFill>
              </a:rPr>
              <a:t>n</a:t>
            </a:r>
            <a:r>
              <a:rPr lang="en-US" altLang="ja-JP" sz="2400" dirty="0"/>
              <a:t> </a:t>
            </a:r>
            <a:r>
              <a:rPr lang="ja-JP" altLang="en-US" sz="2400" dirty="0"/>
              <a:t>個ある組合せ最適化問題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　 </a:t>
            </a:r>
            <a:r>
              <a:rPr lang="en-US" altLang="ja-JP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dirty="0">
                <a:solidFill>
                  <a:srgbClr val="FF0000"/>
                </a:solidFill>
                <a:sym typeface="Wingdings" pitchFamily="2" charset="2"/>
              </a:rPr>
              <a:t>  </a:t>
            </a:r>
            <a:r>
              <a:rPr lang="ja-JP" altLang="en-US" sz="2400" dirty="0"/>
              <a:t>実行可能解は、最高 </a:t>
            </a:r>
            <a:r>
              <a:rPr lang="en-US" altLang="ja-JP" sz="2400" b="1" dirty="0">
                <a:solidFill>
                  <a:schemeClr val="accent2"/>
                </a:solidFill>
              </a:rPr>
              <a:t>2</a:t>
            </a:r>
            <a:r>
              <a:rPr lang="en-US" altLang="ja-JP" sz="2400" b="1" baseline="30000" dirty="0">
                <a:solidFill>
                  <a:schemeClr val="accent2"/>
                </a:solidFill>
              </a:rPr>
              <a:t>n </a:t>
            </a:r>
            <a:r>
              <a:rPr lang="ja-JP" altLang="en-US" sz="2400" dirty="0"/>
              <a:t>個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　 </a:t>
            </a:r>
            <a:r>
              <a:rPr lang="en-US" altLang="ja-JP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/>
              <a:t>最悪で、メモリを </a:t>
            </a:r>
            <a:r>
              <a:rPr lang="en-US" altLang="ja-JP" sz="2400" b="1" dirty="0">
                <a:solidFill>
                  <a:schemeClr val="accent2"/>
                </a:solidFill>
              </a:rPr>
              <a:t>O(2</a:t>
            </a:r>
            <a:r>
              <a:rPr lang="en-US" altLang="ja-JP" sz="2400" b="1" baseline="30000" dirty="0">
                <a:solidFill>
                  <a:schemeClr val="accent2"/>
                </a:solidFill>
              </a:rPr>
              <a:t>n </a:t>
            </a:r>
            <a:r>
              <a:rPr lang="en-US" altLang="ja-JP" sz="2400" b="1" dirty="0">
                <a:solidFill>
                  <a:schemeClr val="accent2"/>
                </a:solidFill>
              </a:rPr>
              <a:t>) </a:t>
            </a:r>
            <a:r>
              <a:rPr lang="ja-JP" altLang="en-US" sz="2400" dirty="0"/>
              <a:t>使う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1つの解が1バイトしか使わないとして</a:t>
            </a:r>
            <a:endParaRPr lang="ja-JP" altLang="en-US" sz="2400" dirty="0">
              <a:solidFill>
                <a:srgbClr val="FF0000"/>
              </a:solidFill>
              <a:sym typeface="Wingdings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n ＝ 30 </a:t>
            </a:r>
            <a:r>
              <a:rPr lang="ja-JP" altLang="en-US" sz="2400" dirty="0"/>
              <a:t>程度で1</a:t>
            </a:r>
            <a:r>
              <a:rPr lang="en-US" altLang="ja-JP" sz="2400" dirty="0"/>
              <a:t>GB </a:t>
            </a:r>
            <a:r>
              <a:rPr lang="ja-JP" altLang="en-US" sz="2400" dirty="0"/>
              <a:t>くらい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n ＝ 40 </a:t>
            </a:r>
            <a:r>
              <a:rPr lang="ja-JP" altLang="en-US" sz="2400" dirty="0"/>
              <a:t>程度で1000</a:t>
            </a:r>
            <a:r>
              <a:rPr lang="en-US" altLang="ja-JP" sz="2400" dirty="0"/>
              <a:t>GB </a:t>
            </a:r>
            <a:r>
              <a:rPr lang="ja-JP" altLang="en-US" sz="2400" dirty="0"/>
              <a:t>くらい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>
              <a:solidFill>
                <a:srgbClr val="FF0000"/>
              </a:solidFill>
              <a:sym typeface="Wingdings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/>
              <a:t>こんなにたくさんのメモリは用意できない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ja-JP" alt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しらみつぶしに探しましょう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077200" cy="4724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/>
              <a:t>しらみつぶしに組合せを調べればいいんじゃない？</a:t>
            </a:r>
            <a:endParaRPr lang="ja-JP" altLang="en-US" sz="2400" dirty="0">
              <a:solidFill>
                <a:srgbClr val="FF0000"/>
              </a:solidFill>
              <a:sym typeface="Wingdings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>
              <a:solidFill>
                <a:srgbClr val="FF0000"/>
              </a:solidFill>
              <a:sym typeface="Wingdings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/>
              <a:t>変数が </a:t>
            </a:r>
            <a:r>
              <a:rPr lang="en-US" altLang="ja-JP" sz="2400" b="1" dirty="0">
                <a:solidFill>
                  <a:schemeClr val="accent2"/>
                </a:solidFill>
              </a:rPr>
              <a:t>n</a:t>
            </a:r>
            <a:r>
              <a:rPr lang="en-US" altLang="ja-JP" sz="2400" dirty="0"/>
              <a:t> </a:t>
            </a:r>
            <a:r>
              <a:rPr lang="ja-JP" altLang="en-US" sz="2400" dirty="0"/>
              <a:t>個ある組合せ最適化問題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　 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>
                <a:solidFill>
                  <a:srgbClr val="FF0000"/>
                </a:solidFill>
                <a:sym typeface="Wingdings" pitchFamily="2" charset="2"/>
              </a:rPr>
              <a:t>  </a:t>
            </a:r>
            <a:r>
              <a:rPr lang="ja-JP" altLang="en-US" sz="2400" dirty="0"/>
              <a:t>組合せは </a:t>
            </a:r>
            <a:r>
              <a:rPr lang="en-US" altLang="ja-JP" sz="2400" b="1" dirty="0">
                <a:solidFill>
                  <a:schemeClr val="accent2"/>
                </a:solidFill>
              </a:rPr>
              <a:t>2</a:t>
            </a:r>
            <a:r>
              <a:rPr lang="en-US" altLang="ja-JP" sz="2400" b="1" baseline="30000" dirty="0">
                <a:solidFill>
                  <a:schemeClr val="accent2"/>
                </a:solidFill>
              </a:rPr>
              <a:t>n </a:t>
            </a:r>
            <a:r>
              <a:rPr lang="ja-JP" altLang="en-US" sz="2400" dirty="0"/>
              <a:t>個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　 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>
                <a:solidFill>
                  <a:srgbClr val="FF0000"/>
                </a:solidFill>
                <a:sym typeface="Wingdings" pitchFamily="2" charset="2"/>
              </a:rPr>
              <a:t>  </a:t>
            </a:r>
            <a:r>
              <a:rPr lang="ja-JP" altLang="en-US" sz="2400" dirty="0"/>
              <a:t>全て調べると、 </a:t>
            </a:r>
            <a:r>
              <a:rPr lang="en-US" altLang="ja-JP" sz="2400" b="1" dirty="0">
                <a:solidFill>
                  <a:schemeClr val="accent2"/>
                </a:solidFill>
              </a:rPr>
              <a:t>O(2</a:t>
            </a:r>
            <a:r>
              <a:rPr lang="en-US" altLang="ja-JP" sz="2400" b="1" baseline="30000" dirty="0">
                <a:solidFill>
                  <a:schemeClr val="accent2"/>
                </a:solidFill>
              </a:rPr>
              <a:t>n </a:t>
            </a:r>
            <a:r>
              <a:rPr lang="en-US" altLang="ja-JP" sz="2400" b="1" dirty="0">
                <a:solidFill>
                  <a:schemeClr val="accent2"/>
                </a:solidFill>
              </a:rPr>
              <a:t>) </a:t>
            </a:r>
            <a:r>
              <a:rPr lang="ja-JP" altLang="en-US" sz="2400" dirty="0"/>
              <a:t>時間かかる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 </a:t>
            </a:r>
            <a:r>
              <a:rPr lang="en-US" altLang="ja-JP" sz="2400" b="1" dirty="0">
                <a:solidFill>
                  <a:schemeClr val="accent2"/>
                </a:solidFill>
              </a:rPr>
              <a:t>n ＝ 30 </a:t>
            </a:r>
            <a:r>
              <a:rPr lang="ja-JP" altLang="en-US" sz="2400" dirty="0"/>
              <a:t>程度で1時間くらいかかる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n ＝ 50 </a:t>
            </a:r>
            <a:r>
              <a:rPr lang="ja-JP" altLang="en-US" sz="2400" dirty="0"/>
              <a:t>程度で100年くらい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/>
              <a:t>例えば、実行可能解が数千個しかないのに、こんなに時間がかかっていては困る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6600"/>
            </a:gs>
            <a:gs pos="100000">
              <a:srgbClr val="008000"/>
            </a:gs>
          </a:gsLst>
          <a:lin ang="5400000" scaled="1"/>
        </a:gradFill>
        <a:ln w="44450" cap="flat" cmpd="thickThin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6600"/>
            </a:gs>
            <a:gs pos="100000">
              <a:srgbClr val="008000"/>
            </a:gs>
          </a:gsLst>
          <a:lin ang="5400000" scaled="1"/>
        </a:gradFill>
        <a:ln w="44450" cap="flat" cmpd="thickThin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1964</TotalTime>
  <Words>1451</Words>
  <Application>Microsoft Office PowerPoint</Application>
  <PresentationFormat>画面に合わせる (4:3)</PresentationFormat>
  <Paragraphs>371</Paragraphs>
  <Slides>27</Slides>
  <Notes>2</Notes>
  <HiddenSlides>1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28" baseType="lpstr">
      <vt:lpstr>標準デザイン</vt:lpstr>
      <vt:lpstr>列挙問題</vt:lpstr>
      <vt:lpstr>列挙問題の定義</vt:lpstr>
      <vt:lpstr>なぜ列挙したいかというと</vt:lpstr>
      <vt:lpstr>データ中心の科学</vt:lpstr>
      <vt:lpstr>OR的アプローチのボトルネック</vt:lpstr>
      <vt:lpstr>データの不備、目的のあいまいさ</vt:lpstr>
      <vt:lpstr>２段階の問題解決</vt:lpstr>
      <vt:lpstr>列挙の難しさ：適当に見つけると</vt:lpstr>
      <vt:lpstr>しらみつぶしに探しましょう</vt:lpstr>
      <vt:lpstr>出力の数で時間を計る</vt:lpstr>
      <vt:lpstr>列挙アルゴリズムの作成手法</vt:lpstr>
      <vt:lpstr>バックトラック法</vt:lpstr>
      <vt:lpstr>バックトラック法 (2)</vt:lpstr>
      <vt:lpstr>バックトラック法 (3)</vt:lpstr>
      <vt:lpstr>バックトラックでナップサック問題の解列挙</vt:lpstr>
      <vt:lpstr>ナップサック解列挙のコード</vt:lpstr>
      <vt:lpstr>極大解に注目</vt:lpstr>
      <vt:lpstr>ナップサック問題の極大解列挙</vt:lpstr>
      <vt:lpstr>分枝限定法的バックトラック</vt:lpstr>
      <vt:lpstr>分割法</vt:lpstr>
      <vt:lpstr>分割法アルゴリズムの例</vt:lpstr>
      <vt:lpstr>コード</vt:lpstr>
      <vt:lpstr>分割法の計算時間</vt:lpstr>
      <vt:lpstr>逆探索</vt:lpstr>
      <vt:lpstr>逆探索 (2)</vt:lpstr>
      <vt:lpstr>逆探索アルゴリズムの例</vt:lpstr>
      <vt:lpstr>まとめ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uno</cp:lastModifiedBy>
  <cp:revision>339</cp:revision>
  <dcterms:created xsi:type="dcterms:W3CDTF">1601-01-01T00:00:00Z</dcterms:created>
  <dcterms:modified xsi:type="dcterms:W3CDTF">2012-08-26T13:53:53Z</dcterms:modified>
</cp:coreProperties>
</file>