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74" r:id="rId4"/>
    <p:sldId id="276" r:id="rId5"/>
    <p:sldId id="313" r:id="rId6"/>
    <p:sldId id="279" r:id="rId7"/>
    <p:sldId id="297" r:id="rId8"/>
    <p:sldId id="280" r:id="rId9"/>
    <p:sldId id="298" r:id="rId10"/>
    <p:sldId id="281" r:id="rId11"/>
    <p:sldId id="282" r:id="rId12"/>
    <p:sldId id="283" r:id="rId13"/>
    <p:sldId id="284" r:id="rId14"/>
    <p:sldId id="300" r:id="rId15"/>
    <p:sldId id="285" r:id="rId16"/>
    <p:sldId id="278" r:id="rId17"/>
    <p:sldId id="286" r:id="rId18"/>
    <p:sldId id="288" r:id="rId19"/>
    <p:sldId id="289" r:id="rId20"/>
    <p:sldId id="290" r:id="rId21"/>
    <p:sldId id="299" r:id="rId22"/>
    <p:sldId id="312" r:id="rId23"/>
    <p:sldId id="311" r:id="rId24"/>
    <p:sldId id="301" r:id="rId25"/>
    <p:sldId id="307" r:id="rId26"/>
    <p:sldId id="309" r:id="rId27"/>
    <p:sldId id="310" r:id="rId28"/>
    <p:sldId id="308" r:id="rId29"/>
    <p:sldId id="304" r:id="rId30"/>
    <p:sldId id="305" r:id="rId31"/>
    <p:sldId id="306" r:id="rId32"/>
    <p:sldId id="277" r:id="rId33"/>
    <p:sldId id="314" r:id="rId34"/>
    <p:sldId id="326" r:id="rId35"/>
    <p:sldId id="315" r:id="rId36"/>
    <p:sldId id="316" r:id="rId37"/>
    <p:sldId id="317" r:id="rId38"/>
    <p:sldId id="32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265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0000"/>
    <a:srgbClr val="FF3300"/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0" autoAdjust="0"/>
    <p:restoredTop sz="94590" autoAdjust="0"/>
  </p:normalViewPr>
  <p:slideViewPr>
    <p:cSldViewPr>
      <p:cViewPr varScale="1">
        <p:scale>
          <a:sx n="65" d="100"/>
          <a:sy n="65" d="100"/>
        </p:scale>
        <p:origin x="-4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8040D-7024-4B12-93FE-8DFE7EC5D88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77195-8068-4C44-B84E-70C4F829C4F9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62843-F876-4C76-A25D-9D1005134D6E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2CED1-1CDC-44B1-B0EC-AE90BE54C3B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00788-E1F6-412C-BBAC-E7CE06E6138A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CAFC-0DEA-473E-8BFB-F73836F3049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809F2-6D28-4DE2-8AF2-D1B54ABD4F94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37A23-B3EE-4179-A2E5-B8488E181996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410C8-63D6-452E-BC8E-FA0C688D9201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C9971-2D84-4498-9772-E298DD2C0173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7027E-4062-4970-A724-E838793B32C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BAB03896-BF53-483F-A207-6026B1569614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9144000" cy="180022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データマイニング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852738"/>
            <a:ext cx="7772400" cy="3529012"/>
          </a:xfrm>
        </p:spPr>
        <p:txBody>
          <a:bodyPr/>
          <a:lstStyle/>
          <a:p>
            <a:pPr eaLnBrk="1" hangingPunct="1"/>
            <a:r>
              <a:rPr lang="ja-JP" altLang="en-US" smtClean="0"/>
              <a:t>問題の動機付け</a:t>
            </a:r>
          </a:p>
          <a:p>
            <a:pPr eaLnBrk="1" hangingPunct="1"/>
            <a:r>
              <a:rPr lang="ja-JP" altLang="en-US" smtClean="0"/>
              <a:t>決定木</a:t>
            </a:r>
          </a:p>
          <a:p>
            <a:pPr eaLnBrk="1" hangingPunct="1"/>
            <a:r>
              <a:rPr lang="ja-JP" altLang="en-US" smtClean="0"/>
              <a:t>サポートベクターマシン</a:t>
            </a:r>
          </a:p>
          <a:p>
            <a:pPr eaLnBrk="1" hangingPunct="1"/>
            <a:r>
              <a:rPr lang="ja-JP" altLang="en-US" smtClean="0"/>
              <a:t>アソシエーションルール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クラスタリング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協調フィルタリング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良い決定木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52513"/>
            <a:ext cx="7772400" cy="47529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決定木は、全ての可能なデータを、論理式か不等式で再帰的に分割し、できた切片を分類している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切片に間違ったものが入っていなければいないほど、よく分類されている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最適な決定木を求める、という最適化問題を解きたい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しかし、分割を繰り返せば、必ず正確に分類できるけど、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　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－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ルールが複雑すぎて困る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－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データの偏り、異常データに思いっきり引っ張られ、予測精度が悪くなる</a:t>
            </a:r>
            <a:r>
              <a:rPr lang="ja-JP" altLang="en-US" sz="2400" b="1" dirty="0" smtClean="0"/>
              <a:t>（オーバーフィッティング：絵参照）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476375" y="6096000"/>
            <a:ext cx="6132513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>
                <a:ea typeface="ＭＳ Ｐゴシック" pitchFamily="50" charset="-128"/>
              </a:rPr>
              <a:t>単純なルールで、という条件を入れる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単純にするための制約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単純なルールにするため、決定木に制約をつける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例えば、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分割は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ja-JP" altLang="en-US" sz="2400" dirty="0" smtClean="0"/>
              <a:t>回まで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１つの論理式に、項は2つまで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 　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－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１つの不等式に、変数は3つまで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これらの条件を満たす決定木の中で、最も良い分類をしているものを見つけなさい、という最適化問題になる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（分類の精度以外の尺度を入れることもある）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このほうが、実行可能解も少なくなるので、最適化もしやすくなる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決定木最適化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132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最適な決定木を求める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NP-complete（</a:t>
            </a:r>
            <a:r>
              <a:rPr lang="ja-JP" altLang="en-US" sz="2400" dirty="0" smtClean="0"/>
              <a:t>難しい）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ヒューリスティックで解く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例えば貪欲法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各切片を分割する全ての分割の仕方の中で、その分割を追加することで最も分類が良くなるものを追加する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切片がある程度 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個） まで増えたら終了</a:t>
            </a:r>
          </a:p>
        </p:txBody>
      </p:sp>
      <p:grpSp>
        <p:nvGrpSpPr>
          <p:cNvPr id="13316" name="Group 22"/>
          <p:cNvGrpSpPr>
            <a:grpSpLocks/>
          </p:cNvGrpSpPr>
          <p:nvPr/>
        </p:nvGrpSpPr>
        <p:grpSpPr bwMode="auto">
          <a:xfrm>
            <a:off x="5940425" y="1485900"/>
            <a:ext cx="2520950" cy="1655763"/>
            <a:chOff x="3742" y="936"/>
            <a:chExt cx="1588" cy="1043"/>
          </a:xfrm>
        </p:grpSpPr>
        <p:sp>
          <p:nvSpPr>
            <p:cNvPr id="13320" name="Oval 4"/>
            <p:cNvSpPr>
              <a:spLocks noChangeArrowheads="1"/>
            </p:cNvSpPr>
            <p:nvPr/>
          </p:nvSpPr>
          <p:spPr bwMode="auto">
            <a:xfrm>
              <a:off x="4105" y="1073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1" name="Oval 5"/>
            <p:cNvSpPr>
              <a:spLocks noChangeArrowheads="1"/>
            </p:cNvSpPr>
            <p:nvPr/>
          </p:nvSpPr>
          <p:spPr bwMode="auto">
            <a:xfrm>
              <a:off x="4377" y="982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2" name="Oval 6"/>
            <p:cNvSpPr>
              <a:spLocks noChangeArrowheads="1"/>
            </p:cNvSpPr>
            <p:nvPr/>
          </p:nvSpPr>
          <p:spPr bwMode="auto">
            <a:xfrm>
              <a:off x="4649" y="1119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3" name="Oval 7"/>
            <p:cNvSpPr>
              <a:spLocks noChangeArrowheads="1"/>
            </p:cNvSpPr>
            <p:nvPr/>
          </p:nvSpPr>
          <p:spPr bwMode="auto">
            <a:xfrm>
              <a:off x="4241" y="1345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4" name="Oval 8"/>
            <p:cNvSpPr>
              <a:spLocks noChangeArrowheads="1"/>
            </p:cNvSpPr>
            <p:nvPr/>
          </p:nvSpPr>
          <p:spPr bwMode="auto">
            <a:xfrm>
              <a:off x="3878" y="1572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5" name="Oval 9"/>
            <p:cNvSpPr>
              <a:spLocks noChangeArrowheads="1"/>
            </p:cNvSpPr>
            <p:nvPr/>
          </p:nvSpPr>
          <p:spPr bwMode="auto">
            <a:xfrm>
              <a:off x="4241" y="1798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6" name="Oval 10"/>
            <p:cNvSpPr>
              <a:spLocks noChangeArrowheads="1"/>
            </p:cNvSpPr>
            <p:nvPr/>
          </p:nvSpPr>
          <p:spPr bwMode="auto">
            <a:xfrm>
              <a:off x="4649" y="1889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7" name="Oval 11"/>
            <p:cNvSpPr>
              <a:spLocks noChangeArrowheads="1"/>
            </p:cNvSpPr>
            <p:nvPr/>
          </p:nvSpPr>
          <p:spPr bwMode="auto">
            <a:xfrm>
              <a:off x="5148" y="1889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8" name="Oval 12"/>
            <p:cNvSpPr>
              <a:spLocks noChangeArrowheads="1"/>
            </p:cNvSpPr>
            <p:nvPr/>
          </p:nvSpPr>
          <p:spPr bwMode="auto">
            <a:xfrm>
              <a:off x="4468" y="1526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9" name="Oval 13"/>
            <p:cNvSpPr>
              <a:spLocks noChangeArrowheads="1"/>
            </p:cNvSpPr>
            <p:nvPr/>
          </p:nvSpPr>
          <p:spPr bwMode="auto">
            <a:xfrm>
              <a:off x="5194" y="1481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30" name="Oval 14"/>
            <p:cNvSpPr>
              <a:spLocks noChangeArrowheads="1"/>
            </p:cNvSpPr>
            <p:nvPr/>
          </p:nvSpPr>
          <p:spPr bwMode="auto">
            <a:xfrm>
              <a:off x="4876" y="1027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31" name="Oval 15"/>
            <p:cNvSpPr>
              <a:spLocks noChangeArrowheads="1"/>
            </p:cNvSpPr>
            <p:nvPr/>
          </p:nvSpPr>
          <p:spPr bwMode="auto">
            <a:xfrm>
              <a:off x="5012" y="1299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32" name="Oval 16"/>
            <p:cNvSpPr>
              <a:spLocks noChangeArrowheads="1"/>
            </p:cNvSpPr>
            <p:nvPr/>
          </p:nvSpPr>
          <p:spPr bwMode="auto">
            <a:xfrm>
              <a:off x="5239" y="1163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33" name="Oval 17"/>
            <p:cNvSpPr>
              <a:spLocks noChangeArrowheads="1"/>
            </p:cNvSpPr>
            <p:nvPr/>
          </p:nvSpPr>
          <p:spPr bwMode="auto">
            <a:xfrm>
              <a:off x="3742" y="1254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34" name="Oval 18"/>
            <p:cNvSpPr>
              <a:spLocks noChangeArrowheads="1"/>
            </p:cNvSpPr>
            <p:nvPr/>
          </p:nvSpPr>
          <p:spPr bwMode="auto">
            <a:xfrm>
              <a:off x="4196" y="936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35" name="Oval 19"/>
            <p:cNvSpPr>
              <a:spLocks noChangeArrowheads="1"/>
            </p:cNvSpPr>
            <p:nvPr/>
          </p:nvSpPr>
          <p:spPr bwMode="auto">
            <a:xfrm>
              <a:off x="3969" y="1798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36" name="Oval 20"/>
            <p:cNvSpPr>
              <a:spLocks noChangeArrowheads="1"/>
            </p:cNvSpPr>
            <p:nvPr/>
          </p:nvSpPr>
          <p:spPr bwMode="auto">
            <a:xfrm>
              <a:off x="3969" y="1254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7667625" y="1270000"/>
            <a:ext cx="0" cy="2087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7667625" y="2276475"/>
            <a:ext cx="1152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6500813" y="1268413"/>
            <a:ext cx="0" cy="2160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9" grpId="0" animBg="1"/>
      <p:bldP spid="32792" grpId="0" animBg="1"/>
      <p:bldP spid="327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決定木最適化(2)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4178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例えば近傍探索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ある分割をやめる、変更する、分割を追加する、という作業をして得られる決定木を、もとの決定木の近傍とする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/>
              <a:t> 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近傍探索をする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どちらにしてもヒューリスティックなので、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うまくいったりいかなかったりのようです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決定木の評価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772400" cy="5076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計算で得られた決定木の有効性をどのように評価するか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実際に運用してみれば良いのだが、それでは直接的過ぎるし、コストもかかるしリスクもある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手持ちのデータを使って、評価する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手持ちのデータをいくつかの小さいデータに分割し、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そのひとつを使って、性能を残りで評価する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これを、各小さいデータに対して行うことで、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平均的な挙動を見る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時系列のデータなどで、全体がゆるやかに変化していくような場合、不利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成功事例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2362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文書の分類は、うまくいくようです。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サポートベクターマシン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7848600" cy="52562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自動分類の手法その２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属性を数値だと思うと、データの各項目は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ベクトルに対応する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（データが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次元空間に散らばっている）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これを、平面や曲面ですぱっと、各分類に切り分ける、上手な切り方を見つけよう（このような切り方を見つける手法を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サポートベクターマシン</a:t>
            </a:r>
            <a:r>
              <a:rPr lang="ja-JP" altLang="en-US" sz="2400" dirty="0" smtClean="0"/>
              <a:t>と呼ぶ）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あまりくにゃくにゃの曲面で切ると、オーバーフィッティングになる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6659563" y="1268413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6300788" y="3068638"/>
            <a:ext cx="24479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732588" y="1196975"/>
            <a:ext cx="2016125" cy="1800225"/>
            <a:chOff x="4241" y="754"/>
            <a:chExt cx="1270" cy="1134"/>
          </a:xfrm>
        </p:grpSpPr>
        <p:sp>
          <p:nvSpPr>
            <p:cNvPr id="17417" name="Oval 7"/>
            <p:cNvSpPr>
              <a:spLocks noChangeArrowheads="1"/>
            </p:cNvSpPr>
            <p:nvPr/>
          </p:nvSpPr>
          <p:spPr bwMode="auto">
            <a:xfrm>
              <a:off x="4513" y="754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18" name="Oval 8"/>
            <p:cNvSpPr>
              <a:spLocks noChangeArrowheads="1"/>
            </p:cNvSpPr>
            <p:nvPr/>
          </p:nvSpPr>
          <p:spPr bwMode="auto">
            <a:xfrm>
              <a:off x="4377" y="982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19" name="Oval 9"/>
            <p:cNvSpPr>
              <a:spLocks noChangeArrowheads="1"/>
            </p:cNvSpPr>
            <p:nvPr/>
          </p:nvSpPr>
          <p:spPr bwMode="auto">
            <a:xfrm>
              <a:off x="4377" y="1162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0" name="Oval 10"/>
            <p:cNvSpPr>
              <a:spLocks noChangeArrowheads="1"/>
            </p:cNvSpPr>
            <p:nvPr/>
          </p:nvSpPr>
          <p:spPr bwMode="auto">
            <a:xfrm>
              <a:off x="4241" y="1345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1" name="Oval 11"/>
            <p:cNvSpPr>
              <a:spLocks noChangeArrowheads="1"/>
            </p:cNvSpPr>
            <p:nvPr/>
          </p:nvSpPr>
          <p:spPr bwMode="auto">
            <a:xfrm>
              <a:off x="4785" y="1162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2" name="Oval 12"/>
            <p:cNvSpPr>
              <a:spLocks noChangeArrowheads="1"/>
            </p:cNvSpPr>
            <p:nvPr/>
          </p:nvSpPr>
          <p:spPr bwMode="auto">
            <a:xfrm>
              <a:off x="4241" y="1798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3" name="Oval 13"/>
            <p:cNvSpPr>
              <a:spLocks noChangeArrowheads="1"/>
            </p:cNvSpPr>
            <p:nvPr/>
          </p:nvSpPr>
          <p:spPr bwMode="auto">
            <a:xfrm>
              <a:off x="4694" y="1434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4" name="Oval 14"/>
            <p:cNvSpPr>
              <a:spLocks noChangeArrowheads="1"/>
            </p:cNvSpPr>
            <p:nvPr/>
          </p:nvSpPr>
          <p:spPr bwMode="auto">
            <a:xfrm>
              <a:off x="5284" y="1706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5" name="Oval 15"/>
            <p:cNvSpPr>
              <a:spLocks noChangeArrowheads="1"/>
            </p:cNvSpPr>
            <p:nvPr/>
          </p:nvSpPr>
          <p:spPr bwMode="auto">
            <a:xfrm>
              <a:off x="4468" y="1526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6" name="Oval 16"/>
            <p:cNvSpPr>
              <a:spLocks noChangeArrowheads="1"/>
            </p:cNvSpPr>
            <p:nvPr/>
          </p:nvSpPr>
          <p:spPr bwMode="auto">
            <a:xfrm>
              <a:off x="5194" y="1481"/>
              <a:ext cx="91" cy="90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7" name="Oval 17"/>
            <p:cNvSpPr>
              <a:spLocks noChangeArrowheads="1"/>
            </p:cNvSpPr>
            <p:nvPr/>
          </p:nvSpPr>
          <p:spPr bwMode="auto">
            <a:xfrm>
              <a:off x="5148" y="890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8" name="Oval 18"/>
            <p:cNvSpPr>
              <a:spLocks noChangeArrowheads="1"/>
            </p:cNvSpPr>
            <p:nvPr/>
          </p:nvSpPr>
          <p:spPr bwMode="auto">
            <a:xfrm>
              <a:off x="5012" y="1299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9" name="Oval 19"/>
            <p:cNvSpPr>
              <a:spLocks noChangeArrowheads="1"/>
            </p:cNvSpPr>
            <p:nvPr/>
          </p:nvSpPr>
          <p:spPr bwMode="auto">
            <a:xfrm>
              <a:off x="5239" y="1163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30" name="Oval 20"/>
            <p:cNvSpPr>
              <a:spLocks noChangeArrowheads="1"/>
            </p:cNvSpPr>
            <p:nvPr/>
          </p:nvSpPr>
          <p:spPr bwMode="auto">
            <a:xfrm>
              <a:off x="4785" y="1752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31" name="Oval 21"/>
            <p:cNvSpPr>
              <a:spLocks noChangeArrowheads="1"/>
            </p:cNvSpPr>
            <p:nvPr/>
          </p:nvSpPr>
          <p:spPr bwMode="auto">
            <a:xfrm>
              <a:off x="4604" y="935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32" name="Oval 22"/>
            <p:cNvSpPr>
              <a:spLocks noChangeArrowheads="1"/>
            </p:cNvSpPr>
            <p:nvPr/>
          </p:nvSpPr>
          <p:spPr bwMode="auto">
            <a:xfrm>
              <a:off x="5420" y="1389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33" name="Oval 23"/>
            <p:cNvSpPr>
              <a:spLocks noChangeArrowheads="1"/>
            </p:cNvSpPr>
            <p:nvPr/>
          </p:nvSpPr>
          <p:spPr bwMode="auto">
            <a:xfrm>
              <a:off x="4967" y="1661"/>
              <a:ext cx="91" cy="9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7673" name="Line 25"/>
          <p:cNvSpPr>
            <a:spLocks noChangeShapeType="1"/>
          </p:cNvSpPr>
          <p:nvPr/>
        </p:nvSpPr>
        <p:spPr bwMode="auto">
          <a:xfrm flipH="1">
            <a:off x="7164388" y="1052513"/>
            <a:ext cx="1152525" cy="2305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7019925" y="1052513"/>
            <a:ext cx="1692275" cy="2232025"/>
          </a:xfrm>
          <a:custGeom>
            <a:avLst/>
            <a:gdLst>
              <a:gd name="T0" fmla="*/ 0 w 1066"/>
              <a:gd name="T1" fmla="*/ 2147483647 h 1406"/>
              <a:gd name="T2" fmla="*/ 2147483647 w 1066"/>
              <a:gd name="T3" fmla="*/ 2147483647 h 1406"/>
              <a:gd name="T4" fmla="*/ 2147483647 w 1066"/>
              <a:gd name="T5" fmla="*/ 2147483647 h 1406"/>
              <a:gd name="T6" fmla="*/ 2147483647 w 1066"/>
              <a:gd name="T7" fmla="*/ 2147483647 h 1406"/>
              <a:gd name="T8" fmla="*/ 2147483647 w 1066"/>
              <a:gd name="T9" fmla="*/ 2147483647 h 1406"/>
              <a:gd name="T10" fmla="*/ 2147483647 w 1066"/>
              <a:gd name="T11" fmla="*/ 2147483647 h 1406"/>
              <a:gd name="T12" fmla="*/ 2147483647 w 1066"/>
              <a:gd name="T13" fmla="*/ 2147483647 h 1406"/>
              <a:gd name="T14" fmla="*/ 2147483647 w 1066"/>
              <a:gd name="T15" fmla="*/ 2147483647 h 1406"/>
              <a:gd name="T16" fmla="*/ 2147483647 w 1066"/>
              <a:gd name="T17" fmla="*/ 2147483647 h 1406"/>
              <a:gd name="T18" fmla="*/ 2147483647 w 1066"/>
              <a:gd name="T19" fmla="*/ 2147483647 h 1406"/>
              <a:gd name="T20" fmla="*/ 2147483647 w 1066"/>
              <a:gd name="T21" fmla="*/ 2147483647 h 1406"/>
              <a:gd name="T22" fmla="*/ 2147483647 w 1066"/>
              <a:gd name="T23" fmla="*/ 2147483647 h 1406"/>
              <a:gd name="T24" fmla="*/ 2147483647 w 1066"/>
              <a:gd name="T25" fmla="*/ 2147483647 h 1406"/>
              <a:gd name="T26" fmla="*/ 2147483647 w 1066"/>
              <a:gd name="T27" fmla="*/ 2147483647 h 1406"/>
              <a:gd name="T28" fmla="*/ 2147483647 w 1066"/>
              <a:gd name="T29" fmla="*/ 2147483647 h 1406"/>
              <a:gd name="T30" fmla="*/ 2147483647 w 1066"/>
              <a:gd name="T31" fmla="*/ 2147483647 h 1406"/>
              <a:gd name="T32" fmla="*/ 2147483647 w 1066"/>
              <a:gd name="T33" fmla="*/ 2147483647 h 1406"/>
              <a:gd name="T34" fmla="*/ 2147483647 w 1066"/>
              <a:gd name="T35" fmla="*/ 2147483647 h 1406"/>
              <a:gd name="T36" fmla="*/ 2147483647 w 1066"/>
              <a:gd name="T37" fmla="*/ 0 h 140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066"/>
              <a:gd name="T58" fmla="*/ 0 h 1406"/>
              <a:gd name="T59" fmla="*/ 1066 w 1066"/>
              <a:gd name="T60" fmla="*/ 1406 h 140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066" h="1406">
                <a:moveTo>
                  <a:pt x="0" y="1406"/>
                </a:moveTo>
                <a:cubicBezTo>
                  <a:pt x="64" y="1266"/>
                  <a:pt x="129" y="1126"/>
                  <a:pt x="227" y="1043"/>
                </a:cubicBezTo>
                <a:cubicBezTo>
                  <a:pt x="325" y="960"/>
                  <a:pt x="514" y="915"/>
                  <a:pt x="590" y="907"/>
                </a:cubicBezTo>
                <a:cubicBezTo>
                  <a:pt x="666" y="899"/>
                  <a:pt x="658" y="953"/>
                  <a:pt x="681" y="998"/>
                </a:cubicBezTo>
                <a:cubicBezTo>
                  <a:pt x="704" y="1043"/>
                  <a:pt x="688" y="1141"/>
                  <a:pt x="726" y="1179"/>
                </a:cubicBezTo>
                <a:cubicBezTo>
                  <a:pt x="764" y="1217"/>
                  <a:pt x="862" y="1232"/>
                  <a:pt x="907" y="1225"/>
                </a:cubicBezTo>
                <a:cubicBezTo>
                  <a:pt x="952" y="1218"/>
                  <a:pt x="975" y="1187"/>
                  <a:pt x="998" y="1134"/>
                </a:cubicBezTo>
                <a:cubicBezTo>
                  <a:pt x="1021" y="1081"/>
                  <a:pt x="1066" y="982"/>
                  <a:pt x="1043" y="907"/>
                </a:cubicBezTo>
                <a:cubicBezTo>
                  <a:pt x="1020" y="832"/>
                  <a:pt x="922" y="704"/>
                  <a:pt x="862" y="681"/>
                </a:cubicBezTo>
                <a:cubicBezTo>
                  <a:pt x="802" y="658"/>
                  <a:pt x="741" y="756"/>
                  <a:pt x="681" y="771"/>
                </a:cubicBezTo>
                <a:cubicBezTo>
                  <a:pt x="621" y="786"/>
                  <a:pt x="537" y="786"/>
                  <a:pt x="499" y="771"/>
                </a:cubicBezTo>
                <a:cubicBezTo>
                  <a:pt x="461" y="756"/>
                  <a:pt x="431" y="726"/>
                  <a:pt x="454" y="681"/>
                </a:cubicBezTo>
                <a:cubicBezTo>
                  <a:pt x="477" y="636"/>
                  <a:pt x="628" y="552"/>
                  <a:pt x="635" y="499"/>
                </a:cubicBezTo>
                <a:cubicBezTo>
                  <a:pt x="642" y="446"/>
                  <a:pt x="552" y="378"/>
                  <a:pt x="499" y="363"/>
                </a:cubicBezTo>
                <a:cubicBezTo>
                  <a:pt x="446" y="348"/>
                  <a:pt x="378" y="401"/>
                  <a:pt x="318" y="408"/>
                </a:cubicBezTo>
                <a:cubicBezTo>
                  <a:pt x="258" y="415"/>
                  <a:pt x="174" y="423"/>
                  <a:pt x="136" y="408"/>
                </a:cubicBezTo>
                <a:cubicBezTo>
                  <a:pt x="98" y="393"/>
                  <a:pt x="68" y="363"/>
                  <a:pt x="91" y="318"/>
                </a:cubicBezTo>
                <a:cubicBezTo>
                  <a:pt x="114" y="273"/>
                  <a:pt x="121" y="189"/>
                  <a:pt x="272" y="136"/>
                </a:cubicBezTo>
                <a:cubicBezTo>
                  <a:pt x="423" y="83"/>
                  <a:pt x="710" y="41"/>
                  <a:pt x="998" y="0"/>
                </a:cubicBezTo>
              </a:path>
            </a:pathLst>
          </a:custGeom>
          <a:noFill/>
          <a:ln w="190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 animBg="1"/>
      <p:bldP spid="27673" grpId="0" animBg="1"/>
      <p:bldP spid="276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超平面サポートベクターマシン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96975"/>
            <a:ext cx="8215313" cy="4800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シンプルなルールにするため、平面で切る、と制約をつける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線形計画として定式化できる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各データの属性値は、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正例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：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im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負例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ja-JP" altLang="en-US" sz="2400" dirty="0" smtClean="0"/>
              <a:t> ：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j1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jm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</a:t>
            </a:r>
            <a:r>
              <a:rPr lang="ja-JP" altLang="en-US" sz="2400" dirty="0" smtClean="0"/>
              <a:t>次元の平面は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+,…,+ 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m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= 1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で表される　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を変化させるといろいろな平面が得られる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変数は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超平面サポートベクターマシン(2)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8001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平面が、データを切り分けているためには、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正例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に対しては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+,…,+ 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im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1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負例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 </a:t>
            </a:r>
            <a:r>
              <a:rPr lang="ja-JP" altLang="en-US" sz="2400" dirty="0" smtClean="0"/>
              <a:t>に対しては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j1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+,…,+ 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jm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≧ 1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となればよい　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これが制約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さらに欲を張って、超平面からなるべく各データが離れて</a:t>
            </a:r>
            <a:r>
              <a:rPr lang="ja-JP" altLang="en-US" sz="2400" dirty="0" err="1" smtClean="0"/>
              <a:t>い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err="1" smtClean="0"/>
              <a:t>るように</a:t>
            </a:r>
            <a:r>
              <a:rPr lang="ja-JP" altLang="en-US" sz="2400" dirty="0" smtClean="0"/>
              <a:t>するためには、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正例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に対しては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+,…,+ 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im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1 -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ja-JP" altLang="en-US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負例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 </a:t>
            </a:r>
            <a:r>
              <a:rPr lang="ja-JP" altLang="en-US" sz="2400" dirty="0" smtClean="0"/>
              <a:t>に対しては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j1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+,…,+ 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jm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≧ 1 +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として、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ja-JP" altLang="en-US" sz="2400" dirty="0" smtClean="0"/>
              <a:t>を最大化する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実行不能な場合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8001000" cy="4800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当然、平面で切り分けられないと、実行不能になる。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なるべく、分類違いが少ない切り方がほしい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個数を最小化するのは大変なので、分類間違いデータの、平面からの距離和を最小化する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最大を最小化する方法を使う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正例に対しては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+,…,+ 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-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1 -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ja-JP" altLang="en-US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負例に対しては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j1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+,…,+ 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jm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≧ 1 +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baseline="-25000" dirty="0" smtClean="0">
                <a:solidFill>
                  <a:schemeClr val="accent2"/>
                </a:solidFill>
              </a:rPr>
              <a:t>　　　　</a:t>
            </a:r>
            <a:r>
              <a:rPr lang="ja-JP" altLang="en-US" sz="2400" dirty="0" smtClean="0"/>
              <a:t>それと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≧ 0 </a:t>
            </a:r>
            <a:r>
              <a:rPr lang="ja-JP" altLang="en-US" sz="2400" dirty="0" smtClean="0"/>
              <a:t>という制約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として、各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 の総和を最小化する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データマイニングとは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210550" cy="4718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（巨大な）データセットから、ある種の規則性とか特徴的な部分を（大量に）取り出すこと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統計的に顕著（優位）な部分を（複数）取り出す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例：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百貨店の売り上げデータから、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年齢層と購買物品の相関が高いものを見つける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新聞記事データベースから、共通の単語を多く使用している記事群を見つける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2次曲面で切り分けたい場合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010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2次曲面は2次元で言えば、放物線・双曲線・楕円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　　　　　　　3次元で言えば、放物曲面・双曲面・楕円体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方程式は、係数行列と係数ベクトルを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C,d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とすると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baseline="-25000" dirty="0" smtClean="0">
                <a:solidFill>
                  <a:schemeClr val="accent2"/>
                </a:solidFill>
              </a:rPr>
              <a:t>　　　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+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d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＝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 </a:t>
            </a:r>
            <a:endParaRPr lang="en-US" altLang="ja-JP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分類間違いデータの、曲面からの距離和を最小化する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　　正例に対しては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+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d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-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1 -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en-US" altLang="ja-JP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　　負例に対しては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+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d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≧ 1 +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baseline="-25000" dirty="0" smtClean="0">
                <a:solidFill>
                  <a:schemeClr val="accent2"/>
                </a:solidFill>
              </a:rPr>
              <a:t>　　　　</a:t>
            </a:r>
            <a:r>
              <a:rPr lang="ja-JP" altLang="en-US" sz="2400" dirty="0" smtClean="0"/>
              <a:t>それと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≧ 0 </a:t>
            </a:r>
            <a:r>
              <a:rPr lang="ja-JP" altLang="en-US" sz="2400" dirty="0" smtClean="0"/>
              <a:t>という制約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として、各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 の総和を最小化する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変数は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 </a:t>
            </a:r>
            <a:r>
              <a:rPr lang="ja-JP" altLang="en-US" sz="2400" dirty="0" smtClean="0"/>
              <a:t>と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d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なので、不思議なことに線形計画問題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サポートベクターマシンの応用例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8"/>
            <a:ext cx="8001000" cy="5437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□ </a:t>
            </a:r>
            <a:r>
              <a:rPr lang="ja-JP" altLang="en-US" sz="2400" dirty="0" smtClean="0"/>
              <a:t>最初の事例： 乳がんの検査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検査項目が</a:t>
            </a:r>
            <a:r>
              <a:rPr lang="en-US" altLang="ja-JP" sz="2400" dirty="0" smtClean="0"/>
              <a:t>6</a:t>
            </a:r>
            <a:r>
              <a:rPr lang="ja-JP" altLang="en-US" sz="2400" dirty="0" smtClean="0"/>
              <a:t>個くらいあり、各患者に対して、その検査結果の数値がデータとしてある。その数値データで、乳がん患者とそうでない患者を分類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97% </a:t>
            </a:r>
            <a:r>
              <a:rPr lang="ja-JP" altLang="en-US" sz="2400" dirty="0" smtClean="0"/>
              <a:t>くらいの精度で分割できて、しかも予測的中率もそれくらいの性能が出たそうだ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□ </a:t>
            </a:r>
            <a:r>
              <a:rPr lang="ja-JP" altLang="en-US" sz="2400" dirty="0" smtClean="0"/>
              <a:t>企業の倒産予測：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多数の企業の過去の財務データで、半年後に倒産した会社とそうでない会社を分類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70-80 % </a:t>
            </a:r>
            <a:r>
              <a:rPr lang="ja-JP" altLang="en-US" sz="2400" dirty="0" smtClean="0"/>
              <a:t>くらいの精度で分類でき、予測的中率もそれくらい。２次曲面を用いると、精度が</a:t>
            </a:r>
            <a:r>
              <a:rPr lang="en-US" altLang="ja-JP" sz="2400" dirty="0" smtClean="0"/>
              <a:t>5-10% </a:t>
            </a:r>
            <a:r>
              <a:rPr lang="ja-JP" altLang="en-US" sz="2400" dirty="0" smtClean="0"/>
              <a:t>くらい向上するそうだ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頻出パターン</a:t>
            </a: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36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45791" dir="202140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現れるパターンからの分析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052513"/>
            <a:ext cx="8353425" cy="55451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/>
              <a:t>データベース構築と検索は、もうできるようになった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　（絞込みや、あいまい検索はまだ改良の余地があるけど）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b="1" dirty="0" smtClean="0">
                <a:sym typeface="Wingdings" pitchFamily="2" charset="2"/>
              </a:rPr>
              <a:t> </a:t>
            </a:r>
            <a:r>
              <a:rPr lang="ja-JP" altLang="en-US" sz="2400" b="1" dirty="0" smtClean="0">
                <a:sym typeface="Wingdings" pitchFamily="2" charset="2"/>
              </a:rPr>
              <a:t>より詳しくデータを解析するために、データの特徴を捉えたい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各種統計量（データベースの大きさ、密度、項目に現れる属性値の総計、分布）よりも、深い解析がしたい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b="1" dirty="0" smtClean="0"/>
              <a:t>組合せ（パターン）的な構造に注目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（どういう組合せ（パターン）が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どれくらい入っているか）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組合せ・パターンの個数は指数なの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で、全てを尽くすのは効率的でない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b="1" dirty="0" smtClean="0"/>
              <a:t>多く現れるものだけに注目</a:t>
            </a:r>
            <a:endParaRPr lang="ja-JP" altLang="en-US" sz="2400" dirty="0" smtClean="0"/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5770563" y="3578225"/>
            <a:ext cx="2951162" cy="1944688"/>
          </a:xfrm>
          <a:prstGeom prst="can">
            <a:avLst>
              <a:gd name="adj" fmla="val 13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6994525" y="4081463"/>
            <a:ext cx="1800225" cy="2016125"/>
          </a:xfrm>
          <a:prstGeom prst="can">
            <a:avLst>
              <a:gd name="adj" fmla="val 15306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5338763" y="3938588"/>
            <a:ext cx="2376487" cy="2085975"/>
          </a:xfrm>
          <a:prstGeom prst="can">
            <a:avLst>
              <a:gd name="adj" fmla="val 13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354888" y="6097588"/>
            <a:ext cx="1263650" cy="382587"/>
          </a:xfrm>
          <a:prstGeom prst="rect">
            <a:avLst/>
          </a:prstGeom>
          <a:solidFill>
            <a:srgbClr val="FFCC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/>
              <a:t>ゲノム情報</a:t>
            </a:r>
            <a:endParaRPr lang="en-US" altLang="ja-JP" sz="1800" b="1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843588" y="6024563"/>
            <a:ext cx="1114425" cy="382587"/>
          </a:xfrm>
          <a:prstGeom prst="rect">
            <a:avLst/>
          </a:prstGeom>
          <a:solidFill>
            <a:srgbClr val="FFCC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/>
              <a:t>実験結果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554663" y="3573463"/>
            <a:ext cx="1655762" cy="434975"/>
          </a:xfrm>
          <a:prstGeom prst="rect">
            <a:avLst/>
          </a:prstGeom>
          <a:solidFill>
            <a:srgbClr val="FFCC00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000" b="1"/>
              <a:t>データベース</a:t>
            </a:r>
            <a:endParaRPr lang="en-US" altLang="ja-JP" sz="2000" b="1"/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7694613" y="4487863"/>
            <a:ext cx="1125537" cy="1616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ATGCGCCGTA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TAGCGGGTGG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TTCGCGTTAG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GGATATAAAT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GCGCCAAATA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ATAATGTATTA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TTGAAGGGCG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ACAGTCTCTCA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ATAAGCGGCT</a:t>
            </a:r>
          </a:p>
          <a:p>
            <a:pPr>
              <a:defRPr/>
            </a:pPr>
            <a:endParaRPr lang="en-US" altLang="ja-JP" sz="1000">
              <a:ea typeface="ＭＳ Ｐゴシック" pitchFamily="50" charset="-128"/>
            </a:endParaRPr>
          </a:p>
        </p:txBody>
      </p:sp>
      <p:graphicFrame>
        <p:nvGraphicFramePr>
          <p:cNvPr id="67595" name="Group 11"/>
          <p:cNvGraphicFramePr>
            <a:graphicFrameLocks noGrp="1"/>
          </p:cNvGraphicFramePr>
          <p:nvPr/>
        </p:nvGraphicFramePr>
        <p:xfrm>
          <a:off x="5483225" y="4368800"/>
          <a:ext cx="1944688" cy="1436400"/>
        </p:xfrm>
        <a:graphic>
          <a:graphicData uri="http://schemas.openxmlformats.org/drawingml/2006/table">
            <a:tbl>
              <a:tblPr/>
              <a:tblGrid>
                <a:gridCol w="431800"/>
                <a:gridCol w="431800"/>
                <a:gridCol w="431800"/>
                <a:gridCol w="431800"/>
                <a:gridCol w="217488"/>
              </a:tblGrid>
              <a:tr h="107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実験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実験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実験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実験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頻出パターンの列挙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1052513"/>
            <a:ext cx="8856663" cy="26638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/>
              <a:t>データベースの中に多く現れるパターンを全て見つける問題を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b="1" dirty="0" smtClean="0">
                <a:sym typeface="Wingdings" pitchFamily="2" charset="2"/>
              </a:rPr>
              <a:t>頻出パターン列挙（あるいは発見、マイニング）問題という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008000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b="1" dirty="0" smtClean="0">
                <a:solidFill>
                  <a:srgbClr val="008000"/>
                </a:solidFill>
              </a:rPr>
              <a:t>　データベース</a:t>
            </a:r>
            <a:r>
              <a:rPr lang="ja-JP" altLang="en-US" sz="2400" b="1" dirty="0" smtClean="0"/>
              <a:t>：   </a:t>
            </a:r>
            <a:r>
              <a:rPr lang="ja-JP" altLang="en-US" sz="2400" dirty="0" smtClean="0"/>
              <a:t>トランザクション、ツリー、グラフ、多次元ベクトル</a:t>
            </a:r>
            <a:endParaRPr lang="ja-JP" altLang="en-US" sz="2400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b="1" dirty="0" smtClean="0">
                <a:solidFill>
                  <a:srgbClr val="008000"/>
                </a:solidFill>
              </a:rPr>
              <a:t>　パターン</a:t>
            </a:r>
            <a:r>
              <a:rPr lang="ja-JP" altLang="en-US" sz="2400" b="1" dirty="0" smtClean="0"/>
              <a:t>：   </a:t>
            </a:r>
            <a:r>
              <a:rPr lang="ja-JP" altLang="en-US" sz="2400" dirty="0" smtClean="0"/>
              <a:t>部分集合、木、パス・サイクル、グラフ、図形</a:t>
            </a:r>
            <a:endParaRPr lang="ja-JP" altLang="en-US" sz="2400" b="1" dirty="0" smtClean="0">
              <a:sym typeface="Wingdings" pitchFamily="2" charset="2"/>
            </a:endParaRP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900113" y="3840163"/>
            <a:ext cx="2951162" cy="1944687"/>
          </a:xfrm>
          <a:prstGeom prst="can">
            <a:avLst>
              <a:gd name="adj" fmla="val 13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2124075" y="4343400"/>
            <a:ext cx="1800225" cy="2016125"/>
          </a:xfrm>
          <a:prstGeom prst="can">
            <a:avLst>
              <a:gd name="adj" fmla="val 15306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468313" y="4200525"/>
            <a:ext cx="2376487" cy="2085975"/>
          </a:xfrm>
          <a:prstGeom prst="can">
            <a:avLst>
              <a:gd name="adj" fmla="val 13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84438" y="6359525"/>
            <a:ext cx="1263650" cy="382588"/>
          </a:xfrm>
          <a:prstGeom prst="rect">
            <a:avLst/>
          </a:prstGeom>
          <a:solidFill>
            <a:srgbClr val="FFCC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/>
              <a:t>ゲノム情報</a:t>
            </a:r>
            <a:endParaRPr lang="en-US" altLang="ja-JP" sz="1800" b="1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73138" y="6286500"/>
            <a:ext cx="1114425" cy="382588"/>
          </a:xfrm>
          <a:prstGeom prst="rect">
            <a:avLst/>
          </a:prstGeom>
          <a:solidFill>
            <a:srgbClr val="FFCC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/>
              <a:t>実験結果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84213" y="3835400"/>
            <a:ext cx="1655762" cy="434975"/>
          </a:xfrm>
          <a:prstGeom prst="rect">
            <a:avLst/>
          </a:prstGeom>
          <a:solidFill>
            <a:srgbClr val="FFCC00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000" b="1"/>
              <a:t>データベース</a:t>
            </a:r>
            <a:endParaRPr lang="en-US" altLang="ja-JP" sz="2000" b="1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4645025" y="4941888"/>
            <a:ext cx="976313" cy="10620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>
              <a:alpha val="20000"/>
            </a:srgbClr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4144963" y="3933825"/>
            <a:ext cx="2149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頻出する</a:t>
            </a:r>
          </a:p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パターンを抽出</a:t>
            </a:r>
            <a:endParaRPr lang="en-US" altLang="ja-JP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824163" y="4749800"/>
            <a:ext cx="1125537" cy="1616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ATGCGCCGTA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TAGCGGGTGG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TTCGCGTTAG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GGATATAAAT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GCGCCAAATA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ATAATGTATTA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TTGAAGGGCG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ACAGTCTCTCA</a:t>
            </a:r>
          </a:p>
          <a:p>
            <a:pPr>
              <a:defRPr/>
            </a:pPr>
            <a:r>
              <a:rPr lang="en-US" altLang="ja-JP" sz="1000">
                <a:ea typeface="ＭＳ Ｐゴシック" pitchFamily="50" charset="-128"/>
              </a:rPr>
              <a:t>ATAAGCGGCT</a:t>
            </a:r>
          </a:p>
          <a:p>
            <a:pPr>
              <a:defRPr/>
            </a:pPr>
            <a:endParaRPr lang="en-US" altLang="ja-JP" sz="1000">
              <a:ea typeface="ＭＳ Ｐゴシック" pitchFamily="50" charset="-128"/>
            </a:endParaRPr>
          </a:p>
        </p:txBody>
      </p:sp>
      <p:graphicFrame>
        <p:nvGraphicFramePr>
          <p:cNvPr id="57357" name="Group 13"/>
          <p:cNvGraphicFramePr>
            <a:graphicFrameLocks noGrp="1"/>
          </p:cNvGraphicFramePr>
          <p:nvPr/>
        </p:nvGraphicFramePr>
        <p:xfrm>
          <a:off x="612775" y="4630738"/>
          <a:ext cx="1944688" cy="1436400"/>
        </p:xfrm>
        <a:graphic>
          <a:graphicData uri="http://schemas.openxmlformats.org/drawingml/2006/table">
            <a:tbl>
              <a:tblPr/>
              <a:tblGrid>
                <a:gridCol w="431800"/>
                <a:gridCol w="431800"/>
                <a:gridCol w="431800"/>
                <a:gridCol w="431800"/>
                <a:gridCol w="217488"/>
              </a:tblGrid>
              <a:tr h="107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実験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実験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実験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実験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●</a:t>
                      </a: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▲</a:t>
                      </a: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54000" marR="54000" marT="3600" marB="3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419" name="Text Box 75"/>
          <p:cNvSpPr txBox="1">
            <a:spLocks noChangeArrowheads="1"/>
          </p:cNvSpPr>
          <p:nvPr/>
        </p:nvSpPr>
        <p:spPr bwMode="auto">
          <a:xfrm>
            <a:off x="6516688" y="3933825"/>
            <a:ext cx="2160587" cy="1565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1200" dirty="0">
                <a:ea typeface="ＭＳ Ｐゴシック" pitchFamily="50" charset="-128"/>
              </a:rPr>
              <a:t> 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1</a:t>
            </a:r>
            <a:r>
              <a:rPr lang="ja-JP" altLang="en-US" sz="1200" dirty="0">
                <a:solidFill>
                  <a:srgbClr val="FF0000"/>
                </a:solidFill>
                <a:ea typeface="ＭＳ Ｐゴシック" pitchFamily="50" charset="-128"/>
              </a:rPr>
              <a:t>● </a:t>
            </a:r>
            <a:r>
              <a:rPr lang="en-US" altLang="ja-JP" sz="1200" dirty="0">
                <a:ea typeface="ＭＳ Ｐゴシック" pitchFamily="50" charset="-128"/>
              </a:rPr>
              <a:t>,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3 </a:t>
            </a:r>
            <a:r>
              <a:rPr lang="en-US" altLang="ja-JP" sz="1200" dirty="0">
                <a:solidFill>
                  <a:schemeClr val="accent2"/>
                </a:solidFill>
                <a:ea typeface="ＭＳ Ｐゴシック" pitchFamily="50" charset="-128"/>
              </a:rPr>
              <a:t>▲</a:t>
            </a:r>
          </a:p>
          <a:p>
            <a:pPr>
              <a:defRPr/>
            </a:pPr>
            <a:r>
              <a:rPr lang="en-US" altLang="ja-JP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1200" dirty="0">
                <a:ea typeface="ＭＳ Ｐゴシック" pitchFamily="50" charset="-128"/>
              </a:rPr>
              <a:t> 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2</a:t>
            </a:r>
            <a:r>
              <a:rPr lang="en-US" altLang="ja-JP" sz="1200" dirty="0">
                <a:solidFill>
                  <a:srgbClr val="FF0000"/>
                </a:solidFill>
                <a:ea typeface="ＭＳ Ｐゴシック" pitchFamily="50" charset="-128"/>
              </a:rPr>
              <a:t>● </a:t>
            </a:r>
            <a:r>
              <a:rPr lang="en-US" altLang="ja-JP" sz="1200" dirty="0">
                <a:ea typeface="ＭＳ Ｐゴシック" pitchFamily="50" charset="-128"/>
              </a:rPr>
              <a:t>,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4</a:t>
            </a:r>
            <a:r>
              <a:rPr lang="en-US" altLang="ja-JP" sz="1200" dirty="0">
                <a:solidFill>
                  <a:srgbClr val="FF0000"/>
                </a:solidFill>
                <a:ea typeface="ＭＳ Ｐゴシック" pitchFamily="50" charset="-128"/>
              </a:rPr>
              <a:t>●</a:t>
            </a:r>
          </a:p>
          <a:p>
            <a:pPr>
              <a:defRPr/>
            </a:pPr>
            <a:r>
              <a:rPr lang="en-US" altLang="ja-JP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1200" dirty="0">
                <a:ea typeface="ＭＳ Ｐゴシック" pitchFamily="50" charset="-128"/>
              </a:rPr>
              <a:t> 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2</a:t>
            </a:r>
            <a:r>
              <a:rPr lang="en-US" altLang="ja-JP" sz="1200" dirty="0">
                <a:solidFill>
                  <a:srgbClr val="FF0000"/>
                </a:solidFill>
                <a:ea typeface="ＭＳ Ｐゴシック" pitchFamily="50" charset="-128"/>
              </a:rPr>
              <a:t>●</a:t>
            </a:r>
            <a:r>
              <a:rPr lang="en-US" altLang="ja-JP" sz="1200" dirty="0">
                <a:ea typeface="ＭＳ Ｐゴシック" pitchFamily="50" charset="-128"/>
              </a:rPr>
              <a:t>, 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3 </a:t>
            </a:r>
            <a:r>
              <a:rPr lang="en-US" altLang="ja-JP" sz="1200" dirty="0">
                <a:solidFill>
                  <a:schemeClr val="accent2"/>
                </a:solidFill>
                <a:ea typeface="ＭＳ Ｐゴシック" pitchFamily="50" charset="-128"/>
              </a:rPr>
              <a:t>▲</a:t>
            </a:r>
            <a:r>
              <a:rPr lang="en-US" altLang="ja-JP" sz="1200" dirty="0">
                <a:ea typeface="ＭＳ Ｐゴシック" pitchFamily="50" charset="-128"/>
              </a:rPr>
              <a:t>, 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4</a:t>
            </a:r>
            <a:r>
              <a:rPr lang="en-US" altLang="ja-JP" sz="1200" dirty="0">
                <a:solidFill>
                  <a:srgbClr val="FF0000"/>
                </a:solidFill>
                <a:ea typeface="ＭＳ Ｐゴシック" pitchFamily="50" charset="-128"/>
              </a:rPr>
              <a:t>●</a:t>
            </a:r>
          </a:p>
          <a:p>
            <a:pPr>
              <a:defRPr/>
            </a:pPr>
            <a:r>
              <a:rPr lang="en-US" altLang="ja-JP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1200" dirty="0">
                <a:ea typeface="ＭＳ Ｐゴシック" pitchFamily="50" charset="-128"/>
              </a:rPr>
              <a:t> 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2</a:t>
            </a:r>
            <a:r>
              <a:rPr lang="en-US" altLang="ja-JP" sz="1200" dirty="0">
                <a:solidFill>
                  <a:schemeClr val="accent2"/>
                </a:solidFill>
                <a:ea typeface="ＭＳ Ｐゴシック" pitchFamily="50" charset="-128"/>
              </a:rPr>
              <a:t>▲</a:t>
            </a:r>
            <a:r>
              <a:rPr lang="en-US" altLang="ja-JP" sz="1200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200" dirty="0">
                <a:ea typeface="ＭＳ Ｐゴシック" pitchFamily="50" charset="-128"/>
              </a:rPr>
              <a:t>,</a:t>
            </a:r>
            <a:r>
              <a:rPr lang="ja-JP" altLang="en-US" sz="1200" dirty="0">
                <a:ea typeface="ＭＳ Ｐゴシック" pitchFamily="50" charset="-128"/>
              </a:rPr>
              <a:t>実験</a:t>
            </a:r>
            <a:r>
              <a:rPr lang="en-US" altLang="ja-JP" sz="1200" dirty="0">
                <a:ea typeface="ＭＳ Ｐゴシック" pitchFamily="50" charset="-128"/>
              </a:rPr>
              <a:t>3 </a:t>
            </a:r>
            <a:r>
              <a:rPr lang="en-US" altLang="ja-JP" sz="1200" dirty="0">
                <a:solidFill>
                  <a:schemeClr val="accent2"/>
                </a:solidFill>
                <a:ea typeface="ＭＳ Ｐゴシック" pitchFamily="50" charset="-128"/>
              </a:rPr>
              <a:t>▲</a:t>
            </a:r>
          </a:p>
          <a:p>
            <a:pPr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pitchFamily="50" charset="-128"/>
              </a:rPr>
              <a:t>　　　　</a:t>
            </a:r>
            <a:r>
              <a:rPr lang="ja-JP" altLang="en-US" sz="1200" b="1" dirty="0" err="1">
                <a:ea typeface="ＭＳ Ｐゴシック" pitchFamily="50" charset="-128"/>
              </a:rPr>
              <a:t>．</a:t>
            </a:r>
            <a:endParaRPr lang="ja-JP" altLang="en-US" sz="1200" b="1" dirty="0"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1200" b="1" dirty="0">
                <a:ea typeface="ＭＳ Ｐゴシック" pitchFamily="50" charset="-128"/>
              </a:rPr>
              <a:t>　　　　</a:t>
            </a:r>
            <a:r>
              <a:rPr lang="ja-JP" altLang="en-US" sz="1200" b="1" dirty="0" err="1">
                <a:ea typeface="ＭＳ Ｐゴシック" pitchFamily="50" charset="-128"/>
              </a:rPr>
              <a:t>．</a:t>
            </a:r>
            <a:endParaRPr lang="ja-JP" altLang="en-US" sz="1200" b="1" dirty="0"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1200" b="1" dirty="0">
                <a:ea typeface="ＭＳ Ｐゴシック" pitchFamily="50" charset="-128"/>
              </a:rPr>
              <a:t>　　　　</a:t>
            </a:r>
            <a:r>
              <a:rPr lang="ja-JP" altLang="en-US" sz="1200" b="1" dirty="0" err="1">
                <a:ea typeface="ＭＳ Ｐゴシック" pitchFamily="50" charset="-128"/>
              </a:rPr>
              <a:t>．</a:t>
            </a:r>
            <a:endParaRPr lang="ja-JP" altLang="en-US" sz="1200" b="1" dirty="0">
              <a:ea typeface="ＭＳ Ｐゴシック" pitchFamily="50" charset="-128"/>
            </a:endParaRPr>
          </a:p>
          <a:p>
            <a:pPr>
              <a:defRPr/>
            </a:pPr>
            <a:endParaRPr lang="en-US" altLang="ja-JP" sz="1200" dirty="0">
              <a:ea typeface="ＭＳ Ｐゴシック" pitchFamily="50" charset="-128"/>
            </a:endParaRPr>
          </a:p>
        </p:txBody>
      </p:sp>
      <p:sp>
        <p:nvSpPr>
          <p:cNvPr id="57420" name="Text Box 76"/>
          <p:cNvSpPr txBox="1">
            <a:spLocks noChangeArrowheads="1"/>
          </p:cNvSpPr>
          <p:nvPr/>
        </p:nvSpPr>
        <p:spPr bwMode="auto">
          <a:xfrm>
            <a:off x="7343775" y="5157788"/>
            <a:ext cx="1404938" cy="138271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1200" dirty="0">
                <a:ea typeface="ＭＳ Ｐゴシック" pitchFamily="50" charset="-128"/>
              </a:rPr>
              <a:t> </a:t>
            </a:r>
            <a:r>
              <a:rPr lang="en-US" altLang="ja-JP" sz="1200" dirty="0">
                <a:ea typeface="ＭＳ Ｐゴシック" pitchFamily="50" charset="-128"/>
              </a:rPr>
              <a:t>ATGCAT</a:t>
            </a:r>
            <a:endParaRPr lang="en-US" altLang="ja-JP" sz="1200" dirty="0">
              <a:solidFill>
                <a:schemeClr val="accent2"/>
              </a:solidFill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1200" dirty="0">
                <a:ea typeface="ＭＳ Ｐゴシック" pitchFamily="50" charset="-128"/>
              </a:rPr>
              <a:t> </a:t>
            </a:r>
            <a:r>
              <a:rPr lang="en-US" altLang="ja-JP" sz="1200" dirty="0">
                <a:ea typeface="ＭＳ Ｐゴシック" pitchFamily="50" charset="-128"/>
              </a:rPr>
              <a:t>CCCGGGTAA</a:t>
            </a:r>
            <a:endParaRPr lang="en-US" altLang="ja-JP" sz="1200" dirty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1200" dirty="0">
                <a:ea typeface="ＭＳ Ｐゴシック" pitchFamily="50" charset="-128"/>
              </a:rPr>
              <a:t> </a:t>
            </a:r>
            <a:r>
              <a:rPr lang="en-US" altLang="ja-JP" sz="1200" dirty="0">
                <a:ea typeface="ＭＳ Ｐゴシック" pitchFamily="50" charset="-128"/>
              </a:rPr>
              <a:t>GGCGTTA</a:t>
            </a:r>
            <a:endParaRPr lang="en-US" altLang="ja-JP" sz="1200" dirty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1200" dirty="0">
                <a:ea typeface="ＭＳ Ｐゴシック" pitchFamily="50" charset="-128"/>
              </a:rPr>
              <a:t> </a:t>
            </a:r>
            <a:r>
              <a:rPr lang="en-US" altLang="ja-JP" sz="1200" dirty="0">
                <a:ea typeface="ＭＳ Ｐゴシック" pitchFamily="50" charset="-128"/>
              </a:rPr>
              <a:t>ATAAGGG</a:t>
            </a:r>
            <a:endParaRPr lang="en-US" altLang="ja-JP" sz="1200" dirty="0">
              <a:solidFill>
                <a:schemeClr val="accent2"/>
              </a:solidFill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pitchFamily="50" charset="-128"/>
              </a:rPr>
              <a:t>　　　　</a:t>
            </a:r>
            <a:r>
              <a:rPr lang="ja-JP" altLang="en-US" sz="1200" b="1" dirty="0" err="1">
                <a:ea typeface="ＭＳ Ｐゴシック" pitchFamily="50" charset="-128"/>
              </a:rPr>
              <a:t>．</a:t>
            </a:r>
            <a:endParaRPr lang="ja-JP" altLang="en-US" sz="1200" b="1" dirty="0"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1200" b="1" dirty="0">
                <a:ea typeface="ＭＳ Ｐゴシック" pitchFamily="50" charset="-128"/>
              </a:rPr>
              <a:t>　　　　</a:t>
            </a:r>
            <a:r>
              <a:rPr lang="ja-JP" altLang="en-US" sz="1200" b="1" dirty="0" err="1">
                <a:ea typeface="ＭＳ Ｐゴシック" pitchFamily="50" charset="-128"/>
              </a:rPr>
              <a:t>．</a:t>
            </a:r>
            <a:endParaRPr lang="ja-JP" altLang="en-US" sz="1200" b="1" dirty="0"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1200" b="1" dirty="0">
                <a:ea typeface="ＭＳ Ｐゴシック" pitchFamily="50" charset="-128"/>
              </a:rPr>
              <a:t>　　　　</a:t>
            </a:r>
            <a:r>
              <a:rPr lang="ja-JP" altLang="en-US" sz="1200" b="1" dirty="0" err="1">
                <a:ea typeface="ＭＳ Ｐゴシック" pitchFamily="50" charset="-128"/>
              </a:rPr>
              <a:t>．</a:t>
            </a:r>
            <a:endParaRPr lang="en-US" altLang="ja-JP" sz="1200" dirty="0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4" grpId="0" animBg="1"/>
      <p:bldP spid="57355" grpId="0"/>
      <p:bldP spid="57419" grpId="0" animBg="1"/>
      <p:bldP spid="574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052513"/>
            <a:ext cx="8820150" cy="33845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b="1" dirty="0" smtClean="0"/>
              <a:t>多く現れるものを見つけるために、多く現れるとは何か、を決める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データベースが項目の集まりだとする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パターンに対して、そのパターンを含む項目を</a:t>
            </a:r>
            <a:r>
              <a:rPr lang="ja-JP" altLang="en-US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出現</a:t>
            </a:r>
            <a:r>
              <a:rPr lang="ja-JP" altLang="en-US" sz="2400" dirty="0" smtClean="0"/>
              <a:t>という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出現の数（</a:t>
            </a:r>
            <a:r>
              <a:rPr lang="ja-JP" altLang="en-US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頻出度</a:t>
            </a:r>
            <a:r>
              <a:rPr lang="ja-JP" altLang="en-US" sz="2400" dirty="0" smtClean="0"/>
              <a:t>）が閾値より大きければ、良く現れるとする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（含む、の定義は、集合で行ったり、文字列の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包含、グラフの埋め込みなどで定義する）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多く現れる 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  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頻出する</a:t>
            </a:r>
            <a:endParaRPr lang="ja-JP" altLang="en-US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235825" y="3357563"/>
            <a:ext cx="1584325" cy="2166937"/>
            <a:chOff x="4558" y="2115"/>
            <a:chExt cx="998" cy="1365"/>
          </a:xfrm>
        </p:grpSpPr>
        <p:sp>
          <p:nvSpPr>
            <p:cNvPr id="63493" name="Rectangle 5"/>
            <p:cNvSpPr>
              <a:spLocks noChangeArrowheads="1"/>
            </p:cNvSpPr>
            <p:nvPr/>
          </p:nvSpPr>
          <p:spPr bwMode="auto">
            <a:xfrm>
              <a:off x="4558" y="2115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494" name="Rectangle 6"/>
            <p:cNvSpPr>
              <a:spLocks noChangeArrowheads="1"/>
            </p:cNvSpPr>
            <p:nvPr/>
          </p:nvSpPr>
          <p:spPr bwMode="auto">
            <a:xfrm>
              <a:off x="4649" y="2115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495" name="Rectangle 7"/>
            <p:cNvSpPr>
              <a:spLocks noChangeArrowheads="1"/>
            </p:cNvSpPr>
            <p:nvPr/>
          </p:nvSpPr>
          <p:spPr bwMode="auto">
            <a:xfrm>
              <a:off x="4558" y="2206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496" name="Rectangle 8"/>
            <p:cNvSpPr>
              <a:spLocks noChangeArrowheads="1"/>
            </p:cNvSpPr>
            <p:nvPr/>
          </p:nvSpPr>
          <p:spPr bwMode="auto">
            <a:xfrm>
              <a:off x="4649" y="2206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497" name="Rectangle 9"/>
            <p:cNvSpPr>
              <a:spLocks noChangeArrowheads="1"/>
            </p:cNvSpPr>
            <p:nvPr/>
          </p:nvSpPr>
          <p:spPr bwMode="auto">
            <a:xfrm>
              <a:off x="4558" y="2297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498" name="Rectangle 10"/>
            <p:cNvSpPr>
              <a:spLocks noChangeArrowheads="1"/>
            </p:cNvSpPr>
            <p:nvPr/>
          </p:nvSpPr>
          <p:spPr bwMode="auto">
            <a:xfrm>
              <a:off x="4649" y="2297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499" name="Rectangle 11"/>
            <p:cNvSpPr>
              <a:spLocks noChangeArrowheads="1"/>
            </p:cNvSpPr>
            <p:nvPr/>
          </p:nvSpPr>
          <p:spPr bwMode="auto">
            <a:xfrm>
              <a:off x="4558" y="2388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0" name="Rectangle 12"/>
            <p:cNvSpPr>
              <a:spLocks noChangeArrowheads="1"/>
            </p:cNvSpPr>
            <p:nvPr/>
          </p:nvSpPr>
          <p:spPr bwMode="auto">
            <a:xfrm>
              <a:off x="4649" y="2388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1" name="Rectangle 13"/>
            <p:cNvSpPr>
              <a:spLocks noChangeArrowheads="1"/>
            </p:cNvSpPr>
            <p:nvPr/>
          </p:nvSpPr>
          <p:spPr bwMode="auto">
            <a:xfrm>
              <a:off x="4558" y="2479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2" name="Rectangle 14"/>
            <p:cNvSpPr>
              <a:spLocks noChangeArrowheads="1"/>
            </p:cNvSpPr>
            <p:nvPr/>
          </p:nvSpPr>
          <p:spPr bwMode="auto">
            <a:xfrm>
              <a:off x="4649" y="2479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3" name="Rectangle 15"/>
            <p:cNvSpPr>
              <a:spLocks noChangeArrowheads="1"/>
            </p:cNvSpPr>
            <p:nvPr/>
          </p:nvSpPr>
          <p:spPr bwMode="auto">
            <a:xfrm>
              <a:off x="4558" y="2570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4" name="Rectangle 16"/>
            <p:cNvSpPr>
              <a:spLocks noChangeArrowheads="1"/>
            </p:cNvSpPr>
            <p:nvPr/>
          </p:nvSpPr>
          <p:spPr bwMode="auto">
            <a:xfrm>
              <a:off x="4649" y="2570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5" name="Rectangle 17"/>
            <p:cNvSpPr>
              <a:spLocks noChangeArrowheads="1"/>
            </p:cNvSpPr>
            <p:nvPr/>
          </p:nvSpPr>
          <p:spPr bwMode="auto">
            <a:xfrm>
              <a:off x="4558" y="2661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6" name="Rectangle 18"/>
            <p:cNvSpPr>
              <a:spLocks noChangeArrowheads="1"/>
            </p:cNvSpPr>
            <p:nvPr/>
          </p:nvSpPr>
          <p:spPr bwMode="auto">
            <a:xfrm>
              <a:off x="4649" y="2661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7" name="Rectangle 19"/>
            <p:cNvSpPr>
              <a:spLocks noChangeArrowheads="1"/>
            </p:cNvSpPr>
            <p:nvPr/>
          </p:nvSpPr>
          <p:spPr bwMode="auto">
            <a:xfrm>
              <a:off x="4558" y="2752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8" name="Rectangle 20"/>
            <p:cNvSpPr>
              <a:spLocks noChangeArrowheads="1"/>
            </p:cNvSpPr>
            <p:nvPr/>
          </p:nvSpPr>
          <p:spPr bwMode="auto">
            <a:xfrm>
              <a:off x="4649" y="2752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09" name="Rectangle 21"/>
            <p:cNvSpPr>
              <a:spLocks noChangeArrowheads="1"/>
            </p:cNvSpPr>
            <p:nvPr/>
          </p:nvSpPr>
          <p:spPr bwMode="auto">
            <a:xfrm>
              <a:off x="4558" y="2843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0" name="Rectangle 22"/>
            <p:cNvSpPr>
              <a:spLocks noChangeArrowheads="1"/>
            </p:cNvSpPr>
            <p:nvPr/>
          </p:nvSpPr>
          <p:spPr bwMode="auto">
            <a:xfrm>
              <a:off x="4649" y="2843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1" name="Rectangle 23"/>
            <p:cNvSpPr>
              <a:spLocks noChangeArrowheads="1"/>
            </p:cNvSpPr>
            <p:nvPr/>
          </p:nvSpPr>
          <p:spPr bwMode="auto">
            <a:xfrm>
              <a:off x="4558" y="2934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2" name="Rectangle 24"/>
            <p:cNvSpPr>
              <a:spLocks noChangeArrowheads="1"/>
            </p:cNvSpPr>
            <p:nvPr/>
          </p:nvSpPr>
          <p:spPr bwMode="auto">
            <a:xfrm>
              <a:off x="4649" y="2934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3" name="Rectangle 25"/>
            <p:cNvSpPr>
              <a:spLocks noChangeArrowheads="1"/>
            </p:cNvSpPr>
            <p:nvPr/>
          </p:nvSpPr>
          <p:spPr bwMode="auto">
            <a:xfrm>
              <a:off x="4558" y="3025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4" name="Rectangle 26"/>
            <p:cNvSpPr>
              <a:spLocks noChangeArrowheads="1"/>
            </p:cNvSpPr>
            <p:nvPr/>
          </p:nvSpPr>
          <p:spPr bwMode="auto">
            <a:xfrm>
              <a:off x="4649" y="3025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5" name="Rectangle 27"/>
            <p:cNvSpPr>
              <a:spLocks noChangeArrowheads="1"/>
            </p:cNvSpPr>
            <p:nvPr/>
          </p:nvSpPr>
          <p:spPr bwMode="auto">
            <a:xfrm>
              <a:off x="4558" y="3116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6" name="Rectangle 28"/>
            <p:cNvSpPr>
              <a:spLocks noChangeArrowheads="1"/>
            </p:cNvSpPr>
            <p:nvPr/>
          </p:nvSpPr>
          <p:spPr bwMode="auto">
            <a:xfrm>
              <a:off x="4649" y="3116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7" name="Rectangle 29"/>
            <p:cNvSpPr>
              <a:spLocks noChangeArrowheads="1"/>
            </p:cNvSpPr>
            <p:nvPr/>
          </p:nvSpPr>
          <p:spPr bwMode="auto">
            <a:xfrm>
              <a:off x="4558" y="3207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8" name="Rectangle 30"/>
            <p:cNvSpPr>
              <a:spLocks noChangeArrowheads="1"/>
            </p:cNvSpPr>
            <p:nvPr/>
          </p:nvSpPr>
          <p:spPr bwMode="auto">
            <a:xfrm>
              <a:off x="4649" y="3207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19" name="Rectangle 31"/>
            <p:cNvSpPr>
              <a:spLocks noChangeArrowheads="1"/>
            </p:cNvSpPr>
            <p:nvPr/>
          </p:nvSpPr>
          <p:spPr bwMode="auto">
            <a:xfrm>
              <a:off x="4558" y="3298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20" name="Rectangle 32"/>
            <p:cNvSpPr>
              <a:spLocks noChangeArrowheads="1"/>
            </p:cNvSpPr>
            <p:nvPr/>
          </p:nvSpPr>
          <p:spPr bwMode="auto">
            <a:xfrm>
              <a:off x="4649" y="3298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21" name="Rectangle 33"/>
            <p:cNvSpPr>
              <a:spLocks noChangeArrowheads="1"/>
            </p:cNvSpPr>
            <p:nvPr/>
          </p:nvSpPr>
          <p:spPr bwMode="auto">
            <a:xfrm>
              <a:off x="4558" y="3389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22" name="Rectangle 34"/>
            <p:cNvSpPr>
              <a:spLocks noChangeArrowheads="1"/>
            </p:cNvSpPr>
            <p:nvPr/>
          </p:nvSpPr>
          <p:spPr bwMode="auto">
            <a:xfrm>
              <a:off x="4649" y="3389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7451725" y="3389313"/>
            <a:ext cx="1128713" cy="1824037"/>
            <a:chOff x="4694" y="2135"/>
            <a:chExt cx="711" cy="1149"/>
          </a:xfrm>
        </p:grpSpPr>
        <p:sp>
          <p:nvSpPr>
            <p:cNvPr id="63524" name="AutoShape 36"/>
            <p:cNvSpPr>
              <a:spLocks noChangeArrowheads="1"/>
            </p:cNvSpPr>
            <p:nvPr/>
          </p:nvSpPr>
          <p:spPr bwMode="auto">
            <a:xfrm>
              <a:off x="4745" y="2226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25" name="AutoShape 37"/>
            <p:cNvSpPr>
              <a:spLocks noChangeArrowheads="1"/>
            </p:cNvSpPr>
            <p:nvPr/>
          </p:nvSpPr>
          <p:spPr bwMode="auto">
            <a:xfrm>
              <a:off x="5071" y="2135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26" name="AutoShape 38"/>
            <p:cNvSpPr>
              <a:spLocks noChangeArrowheads="1"/>
            </p:cNvSpPr>
            <p:nvPr/>
          </p:nvSpPr>
          <p:spPr bwMode="auto">
            <a:xfrm>
              <a:off x="5143" y="2342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27" name="AutoShape 39"/>
            <p:cNvSpPr>
              <a:spLocks noChangeArrowheads="1"/>
            </p:cNvSpPr>
            <p:nvPr/>
          </p:nvSpPr>
          <p:spPr bwMode="auto">
            <a:xfrm>
              <a:off x="4785" y="2594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28" name="AutoShape 40"/>
            <p:cNvSpPr>
              <a:spLocks noChangeArrowheads="1"/>
            </p:cNvSpPr>
            <p:nvPr/>
          </p:nvSpPr>
          <p:spPr bwMode="auto">
            <a:xfrm>
              <a:off x="4694" y="2957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29" name="AutoShape 41"/>
            <p:cNvSpPr>
              <a:spLocks noChangeArrowheads="1"/>
            </p:cNvSpPr>
            <p:nvPr/>
          </p:nvSpPr>
          <p:spPr bwMode="auto">
            <a:xfrm>
              <a:off x="4875" y="3239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30" name="AutoShape 42"/>
            <p:cNvSpPr>
              <a:spLocks noChangeArrowheads="1"/>
            </p:cNvSpPr>
            <p:nvPr/>
          </p:nvSpPr>
          <p:spPr bwMode="auto">
            <a:xfrm>
              <a:off x="5178" y="2967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31" name="AutoShape 43"/>
            <p:cNvSpPr>
              <a:spLocks noChangeArrowheads="1"/>
            </p:cNvSpPr>
            <p:nvPr/>
          </p:nvSpPr>
          <p:spPr bwMode="auto">
            <a:xfrm>
              <a:off x="5128" y="2856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7235825" y="3357563"/>
            <a:ext cx="144463" cy="1871662"/>
            <a:chOff x="4558" y="2115"/>
            <a:chExt cx="91" cy="1179"/>
          </a:xfrm>
        </p:grpSpPr>
        <p:sp>
          <p:nvSpPr>
            <p:cNvPr id="63533" name="Oval 45"/>
            <p:cNvSpPr>
              <a:spLocks noChangeArrowheads="1"/>
            </p:cNvSpPr>
            <p:nvPr/>
          </p:nvSpPr>
          <p:spPr bwMode="auto">
            <a:xfrm>
              <a:off x="4558" y="2115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34" name="Oval 46"/>
            <p:cNvSpPr>
              <a:spLocks noChangeArrowheads="1"/>
            </p:cNvSpPr>
            <p:nvPr/>
          </p:nvSpPr>
          <p:spPr bwMode="auto">
            <a:xfrm>
              <a:off x="4558" y="2206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35" name="Oval 47"/>
            <p:cNvSpPr>
              <a:spLocks noChangeArrowheads="1"/>
            </p:cNvSpPr>
            <p:nvPr/>
          </p:nvSpPr>
          <p:spPr bwMode="auto">
            <a:xfrm>
              <a:off x="4558" y="2296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36" name="Oval 48"/>
            <p:cNvSpPr>
              <a:spLocks noChangeArrowheads="1"/>
            </p:cNvSpPr>
            <p:nvPr/>
          </p:nvSpPr>
          <p:spPr bwMode="auto">
            <a:xfrm>
              <a:off x="4558" y="2568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37" name="Oval 49"/>
            <p:cNvSpPr>
              <a:spLocks noChangeArrowheads="1"/>
            </p:cNvSpPr>
            <p:nvPr/>
          </p:nvSpPr>
          <p:spPr bwMode="auto">
            <a:xfrm>
              <a:off x="4558" y="2841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38" name="Oval 50"/>
            <p:cNvSpPr>
              <a:spLocks noChangeArrowheads="1"/>
            </p:cNvSpPr>
            <p:nvPr/>
          </p:nvSpPr>
          <p:spPr bwMode="auto">
            <a:xfrm>
              <a:off x="4558" y="2931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39" name="Oval 51"/>
            <p:cNvSpPr>
              <a:spLocks noChangeArrowheads="1"/>
            </p:cNvSpPr>
            <p:nvPr/>
          </p:nvSpPr>
          <p:spPr bwMode="auto">
            <a:xfrm>
              <a:off x="4558" y="3203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63540" name="AutoShape 52"/>
          <p:cNvSpPr>
            <a:spLocks noChangeArrowheads="1"/>
          </p:cNvSpPr>
          <p:nvPr/>
        </p:nvSpPr>
        <p:spPr bwMode="auto">
          <a:xfrm>
            <a:off x="6588125" y="4222750"/>
            <a:ext cx="360363" cy="714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1187450" y="5013325"/>
            <a:ext cx="1236663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{A,C,D}</a:t>
            </a: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1042988" y="6211888"/>
            <a:ext cx="1795462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{A,B,C,D,E}</a:t>
            </a: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247650" y="4437063"/>
            <a:ext cx="1300163" cy="476250"/>
          </a:xfrm>
          <a:prstGeom prst="rect">
            <a:avLst/>
          </a:prstGeom>
          <a:solidFill>
            <a:srgbClr val="CCFFCC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パターン</a:t>
            </a:r>
            <a:endParaRPr lang="en-US" altLang="ja-JP" b="1">
              <a:solidFill>
                <a:schemeClr val="tx2"/>
              </a:solidFill>
              <a:ea typeface="ＭＳ Ｐゴシック" pitchFamily="50" charset="-128"/>
            </a:endParaRP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3348038" y="4868863"/>
            <a:ext cx="8255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XYZ</a:t>
            </a:r>
          </a:p>
        </p:txBody>
      </p:sp>
      <p:sp>
        <p:nvSpPr>
          <p:cNvPr id="63545" name="Text Box 57"/>
          <p:cNvSpPr txBox="1">
            <a:spLocks noChangeArrowheads="1"/>
          </p:cNvSpPr>
          <p:nvPr/>
        </p:nvSpPr>
        <p:spPr bwMode="auto">
          <a:xfrm>
            <a:off x="590550" y="5616575"/>
            <a:ext cx="812800" cy="476250"/>
          </a:xfrm>
          <a:prstGeom prst="rect">
            <a:avLst/>
          </a:prstGeom>
          <a:solidFill>
            <a:srgbClr val="CCFFCC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項目</a:t>
            </a:r>
          </a:p>
        </p:txBody>
      </p:sp>
      <p:sp>
        <p:nvSpPr>
          <p:cNvPr id="63546" name="Text Box 58"/>
          <p:cNvSpPr txBox="1">
            <a:spLocks noChangeArrowheads="1"/>
          </p:cNvSpPr>
          <p:nvPr/>
        </p:nvSpPr>
        <p:spPr bwMode="auto">
          <a:xfrm>
            <a:off x="2916238" y="6021388"/>
            <a:ext cx="1757362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AXccYddZf</a:t>
            </a:r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5219700" y="5949950"/>
            <a:ext cx="1223963" cy="720725"/>
            <a:chOff x="3288" y="3748"/>
            <a:chExt cx="771" cy="454"/>
          </a:xfrm>
        </p:grpSpPr>
        <p:sp>
          <p:nvSpPr>
            <p:cNvPr id="26648" name="Line 60"/>
            <p:cNvSpPr>
              <a:spLocks noChangeShapeType="1"/>
            </p:cNvSpPr>
            <p:nvPr/>
          </p:nvSpPr>
          <p:spPr bwMode="auto">
            <a:xfrm>
              <a:off x="3560" y="3793"/>
              <a:ext cx="0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49" name="Line 61"/>
            <p:cNvSpPr>
              <a:spLocks noChangeShapeType="1"/>
            </p:cNvSpPr>
            <p:nvPr/>
          </p:nvSpPr>
          <p:spPr bwMode="auto">
            <a:xfrm flipH="1">
              <a:off x="3560" y="3793"/>
              <a:ext cx="27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50" name="Line 62"/>
            <p:cNvSpPr>
              <a:spLocks noChangeShapeType="1"/>
            </p:cNvSpPr>
            <p:nvPr/>
          </p:nvSpPr>
          <p:spPr bwMode="auto">
            <a:xfrm flipH="1">
              <a:off x="3833" y="3974"/>
              <a:ext cx="181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51" name="Line 63"/>
            <p:cNvSpPr>
              <a:spLocks noChangeShapeType="1"/>
            </p:cNvSpPr>
            <p:nvPr/>
          </p:nvSpPr>
          <p:spPr bwMode="auto">
            <a:xfrm flipH="1">
              <a:off x="3560" y="4155"/>
              <a:ext cx="2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52" name="Line 64"/>
            <p:cNvSpPr>
              <a:spLocks noChangeShapeType="1"/>
            </p:cNvSpPr>
            <p:nvPr/>
          </p:nvSpPr>
          <p:spPr bwMode="auto">
            <a:xfrm flipH="1" flipV="1">
              <a:off x="3334" y="3974"/>
              <a:ext cx="226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53" name="Line 65"/>
            <p:cNvSpPr>
              <a:spLocks noChangeShapeType="1"/>
            </p:cNvSpPr>
            <p:nvPr/>
          </p:nvSpPr>
          <p:spPr bwMode="auto">
            <a:xfrm flipV="1">
              <a:off x="3334" y="3793"/>
              <a:ext cx="226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54" name="Line 66"/>
            <p:cNvSpPr>
              <a:spLocks noChangeShapeType="1"/>
            </p:cNvSpPr>
            <p:nvPr/>
          </p:nvSpPr>
          <p:spPr bwMode="auto">
            <a:xfrm flipV="1">
              <a:off x="3561" y="3793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55" name="Line 67"/>
            <p:cNvSpPr>
              <a:spLocks noChangeShapeType="1"/>
            </p:cNvSpPr>
            <p:nvPr/>
          </p:nvSpPr>
          <p:spPr bwMode="auto">
            <a:xfrm>
              <a:off x="3833" y="3793"/>
              <a:ext cx="0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56" name="Line 68"/>
            <p:cNvSpPr>
              <a:spLocks noChangeShapeType="1"/>
            </p:cNvSpPr>
            <p:nvPr/>
          </p:nvSpPr>
          <p:spPr bwMode="auto">
            <a:xfrm>
              <a:off x="3833" y="3793"/>
              <a:ext cx="18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3557" name="Oval 69"/>
            <p:cNvSpPr>
              <a:spLocks noChangeArrowheads="1"/>
            </p:cNvSpPr>
            <p:nvPr/>
          </p:nvSpPr>
          <p:spPr bwMode="auto">
            <a:xfrm>
              <a:off x="3515" y="3748"/>
              <a:ext cx="91" cy="91"/>
            </a:xfrm>
            <a:prstGeom prst="ellipse">
              <a:avLst/>
            </a:prstGeom>
            <a:solidFill>
              <a:schemeClr val="accent2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58" name="Oval 70"/>
            <p:cNvSpPr>
              <a:spLocks noChangeArrowheads="1"/>
            </p:cNvSpPr>
            <p:nvPr/>
          </p:nvSpPr>
          <p:spPr bwMode="auto">
            <a:xfrm>
              <a:off x="3288" y="3930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59" name="Oval 71"/>
            <p:cNvSpPr>
              <a:spLocks noChangeArrowheads="1"/>
            </p:cNvSpPr>
            <p:nvPr/>
          </p:nvSpPr>
          <p:spPr bwMode="auto">
            <a:xfrm>
              <a:off x="3515" y="4111"/>
              <a:ext cx="91" cy="91"/>
            </a:xfrm>
            <a:prstGeom prst="ellipse">
              <a:avLst/>
            </a:prstGeom>
            <a:solidFill>
              <a:srgbClr val="008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60" name="Oval 72"/>
            <p:cNvSpPr>
              <a:spLocks noChangeArrowheads="1"/>
            </p:cNvSpPr>
            <p:nvPr/>
          </p:nvSpPr>
          <p:spPr bwMode="auto">
            <a:xfrm>
              <a:off x="3968" y="3929"/>
              <a:ext cx="91" cy="91"/>
            </a:xfrm>
            <a:prstGeom prst="ellipse">
              <a:avLst/>
            </a:prstGeom>
            <a:solidFill>
              <a:schemeClr val="accent2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61" name="Oval 73"/>
            <p:cNvSpPr>
              <a:spLocks noChangeArrowheads="1"/>
            </p:cNvSpPr>
            <p:nvPr/>
          </p:nvSpPr>
          <p:spPr bwMode="auto">
            <a:xfrm>
              <a:off x="3787" y="4111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62" name="Oval 74"/>
            <p:cNvSpPr>
              <a:spLocks noChangeArrowheads="1"/>
            </p:cNvSpPr>
            <p:nvPr/>
          </p:nvSpPr>
          <p:spPr bwMode="auto">
            <a:xfrm>
              <a:off x="3787" y="3748"/>
              <a:ext cx="91" cy="91"/>
            </a:xfrm>
            <a:prstGeom prst="ellipse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6" name="Group 75"/>
          <p:cNvGrpSpPr>
            <a:grpSpLocks/>
          </p:cNvGrpSpPr>
          <p:nvPr/>
        </p:nvGrpSpPr>
        <p:grpSpPr bwMode="auto">
          <a:xfrm>
            <a:off x="5364163" y="4795838"/>
            <a:ext cx="936625" cy="720725"/>
            <a:chOff x="3198" y="2976"/>
            <a:chExt cx="590" cy="454"/>
          </a:xfrm>
        </p:grpSpPr>
        <p:sp>
          <p:nvSpPr>
            <p:cNvPr id="26640" name="Line 76"/>
            <p:cNvSpPr>
              <a:spLocks noChangeShapeType="1"/>
            </p:cNvSpPr>
            <p:nvPr/>
          </p:nvSpPr>
          <p:spPr bwMode="auto">
            <a:xfrm>
              <a:off x="3470" y="3021"/>
              <a:ext cx="18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41" name="Line 77"/>
            <p:cNvSpPr>
              <a:spLocks noChangeShapeType="1"/>
            </p:cNvSpPr>
            <p:nvPr/>
          </p:nvSpPr>
          <p:spPr bwMode="auto">
            <a:xfrm flipH="1">
              <a:off x="3651" y="3021"/>
              <a:ext cx="92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42" name="Line 78"/>
            <p:cNvSpPr>
              <a:spLocks noChangeShapeType="1"/>
            </p:cNvSpPr>
            <p:nvPr/>
          </p:nvSpPr>
          <p:spPr bwMode="auto">
            <a:xfrm flipV="1">
              <a:off x="3243" y="3021"/>
              <a:ext cx="22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643" name="Line 79"/>
            <p:cNvSpPr>
              <a:spLocks noChangeShapeType="1"/>
            </p:cNvSpPr>
            <p:nvPr/>
          </p:nvSpPr>
          <p:spPr bwMode="auto">
            <a:xfrm flipV="1">
              <a:off x="3471" y="3021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3568" name="Oval 80"/>
            <p:cNvSpPr>
              <a:spLocks noChangeArrowheads="1"/>
            </p:cNvSpPr>
            <p:nvPr/>
          </p:nvSpPr>
          <p:spPr bwMode="auto">
            <a:xfrm>
              <a:off x="3425" y="2976"/>
              <a:ext cx="91" cy="91"/>
            </a:xfrm>
            <a:prstGeom prst="ellipse">
              <a:avLst/>
            </a:prstGeom>
            <a:solidFill>
              <a:schemeClr val="accent2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69" name="Oval 81"/>
            <p:cNvSpPr>
              <a:spLocks noChangeArrowheads="1"/>
            </p:cNvSpPr>
            <p:nvPr/>
          </p:nvSpPr>
          <p:spPr bwMode="auto">
            <a:xfrm>
              <a:off x="3198" y="2976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70" name="Oval 82"/>
            <p:cNvSpPr>
              <a:spLocks noChangeArrowheads="1"/>
            </p:cNvSpPr>
            <p:nvPr/>
          </p:nvSpPr>
          <p:spPr bwMode="auto">
            <a:xfrm>
              <a:off x="3606" y="3339"/>
              <a:ext cx="91" cy="91"/>
            </a:xfrm>
            <a:prstGeom prst="ellipse">
              <a:avLst/>
            </a:prstGeom>
            <a:solidFill>
              <a:srgbClr val="008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571" name="Oval 83"/>
            <p:cNvSpPr>
              <a:spLocks noChangeArrowheads="1"/>
            </p:cNvSpPr>
            <p:nvPr/>
          </p:nvSpPr>
          <p:spPr bwMode="auto">
            <a:xfrm>
              <a:off x="3697" y="2976"/>
              <a:ext cx="91" cy="91"/>
            </a:xfrm>
            <a:prstGeom prst="ellipse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40" grpId="0" animBg="1"/>
      <p:bldP spid="63541" grpId="0"/>
      <p:bldP spid="63542" grpId="0"/>
      <p:bldP spid="63543" grpId="0" animBg="1"/>
      <p:bldP spid="63544" grpId="0"/>
      <p:bldP spid="63545" grpId="0" animBg="1"/>
      <p:bldP spid="6354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92275" y="3860800"/>
            <a:ext cx="1655763" cy="1831975"/>
            <a:chOff x="1066" y="2432"/>
            <a:chExt cx="1043" cy="1154"/>
          </a:xfrm>
        </p:grpSpPr>
        <p:sp>
          <p:nvSpPr>
            <p:cNvPr id="65539" name="Rectangle 3"/>
            <p:cNvSpPr>
              <a:spLocks noChangeArrowheads="1"/>
            </p:cNvSpPr>
            <p:nvPr/>
          </p:nvSpPr>
          <p:spPr bwMode="auto">
            <a:xfrm>
              <a:off x="1066" y="2906"/>
              <a:ext cx="1043" cy="227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rgbClr val="FF99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5540" name="Rectangle 4"/>
            <p:cNvSpPr>
              <a:spLocks noChangeArrowheads="1"/>
            </p:cNvSpPr>
            <p:nvPr/>
          </p:nvSpPr>
          <p:spPr bwMode="auto">
            <a:xfrm>
              <a:off x="1066" y="2432"/>
              <a:ext cx="1043" cy="227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rgbClr val="FF99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5541" name="Rectangle 5"/>
            <p:cNvSpPr>
              <a:spLocks noChangeArrowheads="1"/>
            </p:cNvSpPr>
            <p:nvPr/>
          </p:nvSpPr>
          <p:spPr bwMode="auto">
            <a:xfrm>
              <a:off x="1066" y="3359"/>
              <a:ext cx="1043" cy="227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rgbClr val="FF99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692275" y="3860800"/>
            <a:ext cx="1655763" cy="1112838"/>
            <a:chOff x="1066" y="2432"/>
            <a:chExt cx="1043" cy="701"/>
          </a:xfrm>
        </p:grpSpPr>
        <p:sp>
          <p:nvSpPr>
            <p:cNvPr id="65543" name="Rectangle 7"/>
            <p:cNvSpPr>
              <a:spLocks noChangeArrowheads="1"/>
            </p:cNvSpPr>
            <p:nvPr/>
          </p:nvSpPr>
          <p:spPr bwMode="auto">
            <a:xfrm>
              <a:off x="1066" y="2906"/>
              <a:ext cx="1043" cy="227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rgbClr val="FF99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5544" name="Rectangle 8"/>
            <p:cNvSpPr>
              <a:spLocks noChangeArrowheads="1"/>
            </p:cNvSpPr>
            <p:nvPr/>
          </p:nvSpPr>
          <p:spPr bwMode="auto">
            <a:xfrm>
              <a:off x="1066" y="2432"/>
              <a:ext cx="1043" cy="227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rgbClr val="FF99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6554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45791" dir="202140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集合の出現と頻出度</a:t>
            </a:r>
          </a:p>
        </p:txBody>
      </p:sp>
      <p:sp>
        <p:nvSpPr>
          <p:cNvPr id="6554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268413"/>
            <a:ext cx="8534400" cy="2089150"/>
          </a:xfrm>
        </p:spPr>
        <p:txBody>
          <a:bodyPr/>
          <a:lstStyle/>
          <a:p>
            <a:pPr algn="l" eaLnBrk="1" hangingPunct="1">
              <a:defRPr/>
            </a:pPr>
            <a:r>
              <a:rPr lang="ja-JP" altLang="en-US" sz="2400" smtClean="0"/>
              <a:t>集合</a:t>
            </a: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smtClean="0"/>
              <a:t> </a:t>
            </a:r>
            <a:r>
              <a:rPr lang="ja-JP" altLang="en-US" sz="2400" smtClean="0"/>
              <a:t>に対して：</a:t>
            </a:r>
          </a:p>
          <a:p>
            <a:pPr algn="l" eaLnBrk="1" hangingPunct="1">
              <a:defRPr/>
            </a:pP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smtClean="0"/>
              <a:t> </a:t>
            </a:r>
            <a:r>
              <a:rPr lang="ja-JP" altLang="en-US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の出現</a:t>
            </a:r>
            <a:r>
              <a:rPr lang="ja-JP" altLang="en-US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明朝" pitchFamily="18" charset="-128"/>
              </a:rPr>
              <a:t>：</a:t>
            </a:r>
            <a:r>
              <a:rPr lang="ja-JP" altLang="en-US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 </a:t>
            </a: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smtClean="0"/>
              <a:t> </a:t>
            </a:r>
            <a:r>
              <a:rPr lang="ja-JP" altLang="en-US" sz="2400" smtClean="0"/>
              <a:t>を含む</a:t>
            </a:r>
            <a:r>
              <a:rPr lang="en-US" altLang="ja-JP" sz="24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</a:rPr>
              <a:t>T</a:t>
            </a:r>
            <a:r>
              <a:rPr lang="en-US" altLang="ja-JP" sz="24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ja-JP" altLang="en-US" sz="2400" smtClean="0"/>
              <a:t>のトランザクション</a:t>
            </a:r>
          </a:p>
          <a:p>
            <a:pPr algn="l" eaLnBrk="1" hangingPunct="1">
              <a:defRPr/>
            </a:pP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smtClean="0"/>
              <a:t> </a:t>
            </a:r>
            <a:r>
              <a:rPr lang="ja-JP" altLang="en-US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の出現集合 </a:t>
            </a:r>
            <a:r>
              <a:rPr lang="en-US" altLang="ja-JP" sz="2400" b="1" i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smtClean="0">
                <a:solidFill>
                  <a:schemeClr val="accent2"/>
                </a:solidFill>
              </a:rPr>
              <a:t>(</a:t>
            </a: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b="1" smtClean="0">
                <a:solidFill>
                  <a:schemeClr val="accent2"/>
                </a:solidFill>
              </a:rPr>
              <a:t>)</a:t>
            </a:r>
            <a:r>
              <a:rPr lang="en-US" altLang="ja-JP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：　 </a:t>
            </a: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smtClean="0"/>
              <a:t> </a:t>
            </a:r>
            <a:r>
              <a:rPr lang="ja-JP" altLang="en-US" sz="2400" smtClean="0"/>
              <a:t>を含む</a:t>
            </a:r>
            <a:r>
              <a:rPr lang="en-US" altLang="ja-JP" sz="24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</a:rPr>
              <a:t>T</a:t>
            </a:r>
            <a:r>
              <a:rPr lang="en-US" altLang="ja-JP" sz="24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ja-JP" altLang="en-US" sz="2400" smtClean="0"/>
              <a:t>のトランザクション全ての集合</a:t>
            </a:r>
          </a:p>
          <a:p>
            <a:pPr algn="l" eaLnBrk="1" hangingPunct="1">
              <a:defRPr/>
            </a:pP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smtClean="0"/>
              <a:t> </a:t>
            </a:r>
            <a:r>
              <a:rPr lang="ja-JP" altLang="en-US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の頻出度  </a:t>
            </a:r>
            <a:r>
              <a:rPr lang="en-US" altLang="ja-JP" sz="2400" b="1" i="1" smtClean="0">
                <a:solidFill>
                  <a:schemeClr val="accent2"/>
                </a:solidFill>
              </a:rPr>
              <a:t>frq</a:t>
            </a:r>
            <a:r>
              <a:rPr lang="en-US" altLang="ja-JP" sz="2400" b="1" smtClean="0">
                <a:solidFill>
                  <a:schemeClr val="accent2"/>
                </a:solidFill>
              </a:rPr>
              <a:t>(</a:t>
            </a: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b="1" smtClean="0">
                <a:solidFill>
                  <a:schemeClr val="accent2"/>
                </a:solidFill>
              </a:rPr>
              <a:t>)</a:t>
            </a:r>
            <a:r>
              <a:rPr lang="en-US" altLang="ja-JP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：　 </a:t>
            </a:r>
            <a:r>
              <a:rPr lang="en-US" altLang="ja-JP" sz="2400" b="1" i="1" smtClean="0">
                <a:solidFill>
                  <a:schemeClr val="accent2"/>
                </a:solidFill>
              </a:rPr>
              <a:t>K</a:t>
            </a:r>
            <a:r>
              <a:rPr lang="en-US" altLang="ja-JP" sz="2400" smtClean="0"/>
              <a:t> </a:t>
            </a:r>
            <a:r>
              <a:rPr lang="ja-JP" altLang="en-US" sz="2400" smtClean="0"/>
              <a:t>の出現集合の大きさ</a:t>
            </a:r>
          </a:p>
          <a:p>
            <a:pPr algn="l" eaLnBrk="1" hangingPunct="1">
              <a:defRPr/>
            </a:pPr>
            <a:endParaRPr lang="ja-JP" altLang="en-US" sz="2400" smtClean="0"/>
          </a:p>
          <a:p>
            <a:pPr algn="l" eaLnBrk="1" hangingPunct="1">
              <a:defRPr/>
            </a:pPr>
            <a:endParaRPr lang="ja-JP" altLang="en-US" sz="2400" smtClean="0"/>
          </a:p>
          <a:p>
            <a:pPr algn="l" eaLnBrk="1" hangingPunct="1">
              <a:defRPr/>
            </a:pPr>
            <a:endParaRPr lang="ja-JP" altLang="en-US" sz="2400" smtClean="0"/>
          </a:p>
        </p:txBody>
      </p:sp>
      <p:sp>
        <p:nvSpPr>
          <p:cNvPr id="27654" name="Text Box 11"/>
          <p:cNvSpPr txBox="1">
            <a:spLocks noChangeArrowheads="1"/>
          </p:cNvSpPr>
          <p:nvPr/>
        </p:nvSpPr>
        <p:spPr bwMode="auto">
          <a:xfrm>
            <a:off x="1800225" y="3813175"/>
            <a:ext cx="1476375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1,2,5,6,7,9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2,3,4,5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1,2,7,8,9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990600" y="4575175"/>
            <a:ext cx="987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  <a:ea typeface="ＭＳ Ｐゴシック" pitchFamily="50" charset="-128"/>
              </a:rPr>
              <a:t>T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4067175" y="3716338"/>
            <a:ext cx="4411663" cy="11874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　{1,2}</a:t>
            </a:r>
            <a:r>
              <a:rPr lang="ja-JP" altLang="en-US">
                <a:ea typeface="ＭＳ Ｐゴシック" pitchFamily="50" charset="-128"/>
              </a:rPr>
              <a:t>の出現集合</a:t>
            </a:r>
          </a:p>
          <a:p>
            <a:pPr>
              <a:defRPr/>
            </a:pPr>
            <a:r>
              <a:rPr lang="ja-JP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ja-JP" altLang="en-US">
                <a:ea typeface="ＭＳ Ｐゴシック" pitchFamily="50" charset="-128"/>
              </a:rPr>
              <a:t>　</a:t>
            </a: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{ {1,2,5,6,7,9}, </a:t>
            </a:r>
          </a:p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          {1,2,7,8,9} }</a:t>
            </a:r>
            <a:endParaRPr lang="en-US" altLang="ja-JP">
              <a:ea typeface="ＭＳ Ｐゴシック" pitchFamily="50" charset="-128"/>
            </a:endParaRP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4048125" y="4983163"/>
            <a:ext cx="4411663" cy="15525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　{2</a:t>
            </a: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,7,9}</a:t>
            </a:r>
            <a:r>
              <a:rPr lang="ja-JP" altLang="en-US">
                <a:ea typeface="ＭＳ Ｐゴシック" pitchFamily="50" charset="-128"/>
              </a:rPr>
              <a:t>の出現集合</a:t>
            </a:r>
          </a:p>
          <a:p>
            <a:pPr>
              <a:defRPr/>
            </a:pPr>
            <a:r>
              <a:rPr lang="ja-JP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ja-JP" altLang="en-US">
                <a:ea typeface="ＭＳ Ｐゴシック" pitchFamily="50" charset="-128"/>
              </a:rPr>
              <a:t>　</a:t>
            </a: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{ {1,2,5,6,7,9}, </a:t>
            </a:r>
          </a:p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　　　　{1,2,7,8,9}</a:t>
            </a: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,</a:t>
            </a:r>
          </a:p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           {2,7,9}   }</a:t>
            </a:r>
            <a:endParaRPr lang="en-US" altLang="ja-JP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9" grpId="0"/>
      <p:bldP spid="6555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頻出集合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125538"/>
            <a:ext cx="8686800" cy="20875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頻出集合：</a:t>
            </a:r>
            <a:r>
              <a:rPr lang="en-US" altLang="ja-JP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</a:rPr>
              <a:t>T</a:t>
            </a:r>
            <a:r>
              <a:rPr lang="en-US" altLang="ja-JP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ja-JP" altLang="en-US" sz="2400" dirty="0" smtClean="0"/>
              <a:t>の定数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θ</a:t>
            </a:r>
            <a:r>
              <a:rPr lang="ja-JP" altLang="en-US" sz="2400" dirty="0" smtClean="0"/>
              <a:t>個以上のトランザクションに含まれる集合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　（頻出度が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θ</a:t>
            </a:r>
            <a:r>
              <a:rPr lang="ja-JP" altLang="en-US" sz="2400" dirty="0" smtClean="0"/>
              <a:t>以上の集合）（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θ</a:t>
            </a:r>
            <a:r>
              <a:rPr lang="ja-JP" altLang="en-US" sz="2400" dirty="0" smtClean="0"/>
              <a:t>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最小サポート</a:t>
            </a:r>
            <a:r>
              <a:rPr lang="ja-JP" altLang="en-US" sz="2400" dirty="0" smtClean="0"/>
              <a:t>とよぶ）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例）</a:t>
            </a:r>
            <a:r>
              <a:rPr lang="ja-JP" altLang="en-US" sz="2400" dirty="0" smtClean="0"/>
              <a:t> データベース</a:t>
            </a:r>
            <a:r>
              <a:rPr lang="en-US" altLang="ja-JP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</a:rPr>
              <a:t>T   </a:t>
            </a:r>
            <a:r>
              <a:rPr lang="ja-JP" altLang="en-US" sz="2400" dirty="0" smtClean="0"/>
              <a:t>の3つ以上のトランザクションに含まれる集合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908175" y="3141663"/>
            <a:ext cx="1476375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1,2,5,6,7,9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2,3,4,5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1,2,7,8,9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917575" y="4030663"/>
            <a:ext cx="987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  <a:ea typeface="ＭＳ Ｐゴシック" pitchFamily="50" charset="-128"/>
              </a:rPr>
              <a:t>T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5094288" y="3213100"/>
            <a:ext cx="3516312" cy="19177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ja-JP" altLang="en-US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３つ以上に含まれるもの</a:t>
            </a:r>
          </a:p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{1}   {2}   {7}   {9}</a:t>
            </a:r>
          </a:p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{1,7}  {1,9}</a:t>
            </a:r>
          </a:p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{2,7} {2,9}  {7,9}</a:t>
            </a:r>
          </a:p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pitchFamily="50" charset="-128"/>
              </a:rPr>
              <a:t>{1,7,9} {2,7,9}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900113" y="5535613"/>
            <a:ext cx="6911975" cy="12065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>
                <a:ea typeface="ＭＳ Ｐゴシック" pitchFamily="50" charset="-128"/>
              </a:rPr>
              <a:t>与えられたデータベース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T </a:t>
            </a:r>
            <a:r>
              <a:rPr lang="ja-JP" altLang="en-US">
                <a:ea typeface="ＭＳ Ｐゴシック" pitchFamily="50" charset="-128"/>
              </a:rPr>
              <a:t>と定数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θ</a:t>
            </a:r>
            <a:r>
              <a:rPr lang="ja-JP" altLang="en-US">
                <a:ea typeface="ＭＳ Ｐゴシック" pitchFamily="50" charset="-128"/>
              </a:rPr>
              <a:t>に対して、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T </a:t>
            </a:r>
            <a:r>
              <a:rPr lang="ja-JP" altLang="en-US">
                <a:ea typeface="ＭＳ Ｐゴシック" pitchFamily="50" charset="-128"/>
              </a:rPr>
              <a:t>の</a:t>
            </a:r>
          </a:p>
          <a:p>
            <a:pPr>
              <a:defRPr/>
            </a:pPr>
            <a:r>
              <a:rPr lang="ja-JP" altLang="en-US">
                <a:ea typeface="ＭＳ Ｐゴシック" pitchFamily="50" charset="-128"/>
              </a:rPr>
              <a:t>頻出集合を列挙する問題を頻出集合列挙問題と言う</a:t>
            </a:r>
          </a:p>
          <a:p>
            <a:pPr>
              <a:defRPr/>
            </a:pPr>
            <a:r>
              <a:rPr lang="ja-JP" altLang="en-US">
                <a:ea typeface="ＭＳ Ｐゴシック" pitchFamily="50" charset="-128"/>
              </a:rPr>
              <a:t>（頻出パターン列挙問題も同じ）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  <p:bldP spid="6656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トランザクションデータベース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25538"/>
            <a:ext cx="7772400" cy="48244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パターンとして、集合を考える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トランザクションデータベース：</a:t>
            </a:r>
            <a:r>
              <a:rPr lang="ja-JP" altLang="en-US" sz="2400" dirty="0" smtClean="0"/>
              <a:t>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各トランザクション 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がアイテム集合 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の部分集合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になっているようなデータベース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　つまり、　</a:t>
            </a:r>
            <a:r>
              <a:rPr lang="en-US" altLang="ja-JP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</a:rPr>
              <a:t>T</a:t>
            </a:r>
            <a:r>
              <a:rPr lang="en-US" altLang="ja-JP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ja-JP" altLang="en-US" sz="2400" b="1" dirty="0" err="1" smtClean="0">
                <a:solidFill>
                  <a:schemeClr val="accent2"/>
                </a:solidFill>
              </a:rPr>
              <a:t>,</a:t>
            </a:r>
            <a:r>
              <a:rPr lang="ja-JP" altLang="en-US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i="1" baseline="30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∀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</a:rPr>
              <a:t>T</a:t>
            </a:r>
            <a:r>
              <a:rPr lang="en-US" altLang="ja-JP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err="1" smtClean="0">
                <a:solidFill>
                  <a:schemeClr val="accent2"/>
                </a:solidFill>
              </a:rPr>
              <a:t>,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⊆ 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E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POS</a:t>
            </a:r>
            <a:r>
              <a:rPr lang="ja-JP" altLang="en-US" sz="2400" dirty="0" smtClean="0"/>
              <a:t>データ（各項目が、客1人の購入品目）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アンケートのデータ（1人がチェックした項目）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web log （1</a:t>
            </a:r>
            <a:r>
              <a:rPr lang="ja-JP" altLang="en-US" sz="2400" dirty="0" smtClean="0"/>
              <a:t>人が1回の</a:t>
            </a:r>
            <a:r>
              <a:rPr lang="en-US" altLang="ja-JP" sz="2400" dirty="0" smtClean="0"/>
              <a:t>web</a:t>
            </a:r>
            <a:r>
              <a:rPr lang="ja-JP" altLang="en-US" sz="2400" dirty="0" smtClean="0"/>
              <a:t>サーフィンで見たページ）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オプション装備</a:t>
            </a:r>
            <a:r>
              <a:rPr lang="en-US" altLang="ja-JP" sz="2400" dirty="0" smtClean="0"/>
              <a:t> （</a:t>
            </a:r>
            <a:r>
              <a:rPr lang="ja-JP" altLang="en-US" sz="2400" dirty="0" smtClean="0"/>
              <a:t>車購入時に1人が選んだオプション）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71550" y="5805488"/>
            <a:ext cx="7094538" cy="8413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b="1"/>
              <a:t>実際のデータは、大きくて疎なものが多い</a:t>
            </a:r>
          </a:p>
          <a:p>
            <a:pPr algn="ctr"/>
            <a:r>
              <a:rPr lang="ja-JP" altLang="en-US" b="1"/>
              <a:t>パワー則、スモールワールドが成り立つ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7572375" y="2586038"/>
            <a:ext cx="1247775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1,2,5,6,7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2,3,4,5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1,2,7,8,9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6581775" y="3195638"/>
            <a:ext cx="987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  <a:ea typeface="ＭＳ Ｐゴシック" pitchFamily="50" charset="-128"/>
              </a:rPr>
              <a:t>T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allAtOnce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45791" dir="202140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応用：バスケット分析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534400" cy="33528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スーパーなどの小売店舗で、同時に購入される事の多い品物の組を知りたい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客が購入した品目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トランザクション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品目の組で、多くの客が購入したもの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多くのトランザクションに含まれるアイテム集合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ja-JP" altLang="en-US" sz="2400" dirty="0" smtClean="0"/>
              <a:t>（ある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θ</a:t>
            </a:r>
            <a:r>
              <a:rPr lang="ja-JP" altLang="en-US" sz="2400" dirty="0" smtClean="0"/>
              <a:t>に対する）頻出集合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5389563" cy="8477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>
                <a:solidFill>
                  <a:schemeClr val="tx2"/>
                </a:solidFill>
              </a:rPr>
              <a:t>「</a:t>
            </a:r>
            <a:r>
              <a:rPr lang="ja-JP" altLang="en-US" b="1">
                <a:solidFill>
                  <a:schemeClr val="tx2"/>
                </a:solidFill>
              </a:rPr>
              <a:t>おむつとビールの組合せが良く売れる</a:t>
            </a:r>
            <a:r>
              <a:rPr lang="ja-JP" altLang="en-US">
                <a:solidFill>
                  <a:schemeClr val="tx2"/>
                </a:solidFill>
              </a:rPr>
              <a:t>」</a:t>
            </a:r>
          </a:p>
          <a:p>
            <a:pPr algn="ctr"/>
            <a:r>
              <a:rPr lang="ja-JP" altLang="en-US">
                <a:solidFill>
                  <a:schemeClr val="tx2"/>
                </a:solidFill>
              </a:rPr>
              <a:t>という発見が有名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659563" y="3860800"/>
            <a:ext cx="2090737" cy="2549525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sz="2000">
                <a:solidFill>
                  <a:schemeClr val="accent2"/>
                </a:solidFill>
              </a:rPr>
              <a:t>●</a:t>
            </a:r>
            <a:r>
              <a:rPr lang="ja-JP" altLang="en-US" sz="2000">
                <a:solidFill>
                  <a:schemeClr val="tx2"/>
                </a:solidFill>
              </a:rPr>
              <a:t> 牛乳、弁当</a:t>
            </a:r>
          </a:p>
          <a:p>
            <a:r>
              <a:rPr lang="ja-JP" altLang="en-US" sz="2000">
                <a:solidFill>
                  <a:schemeClr val="accent2"/>
                </a:solidFill>
              </a:rPr>
              <a:t>●</a:t>
            </a:r>
            <a:r>
              <a:rPr lang="ja-JP" altLang="en-US" sz="2000">
                <a:solidFill>
                  <a:schemeClr val="tx2"/>
                </a:solidFill>
              </a:rPr>
              <a:t> お茶、弁当</a:t>
            </a:r>
          </a:p>
          <a:p>
            <a:r>
              <a:rPr lang="ja-JP" altLang="en-US" sz="2000">
                <a:solidFill>
                  <a:schemeClr val="accent2"/>
                </a:solidFill>
              </a:rPr>
              <a:t>●</a:t>
            </a:r>
            <a:r>
              <a:rPr lang="ja-JP" altLang="en-US" sz="2000">
                <a:solidFill>
                  <a:schemeClr val="tx2"/>
                </a:solidFill>
              </a:rPr>
              <a:t> おにぎり、雑誌</a:t>
            </a:r>
          </a:p>
          <a:p>
            <a:r>
              <a:rPr lang="ja-JP" altLang="en-US" sz="2000">
                <a:solidFill>
                  <a:schemeClr val="accent2"/>
                </a:solidFill>
              </a:rPr>
              <a:t>●</a:t>
            </a:r>
            <a:r>
              <a:rPr lang="ja-JP" altLang="en-US" sz="2000">
                <a:solidFill>
                  <a:schemeClr val="tx2"/>
                </a:solidFill>
              </a:rPr>
              <a:t> はさみ、のり</a:t>
            </a:r>
          </a:p>
          <a:p>
            <a:r>
              <a:rPr lang="ja-JP" altLang="en-US" sz="2000">
                <a:solidFill>
                  <a:schemeClr val="accent2"/>
                </a:solidFill>
              </a:rPr>
              <a:t>● </a:t>
            </a:r>
            <a:r>
              <a:rPr lang="ja-JP" altLang="en-US" sz="2000">
                <a:solidFill>
                  <a:schemeClr val="tx2"/>
                </a:solidFill>
              </a:rPr>
              <a:t>ラーメン、はし</a:t>
            </a:r>
          </a:p>
          <a:p>
            <a:r>
              <a:rPr lang="ja-JP" altLang="en-US" sz="2000">
                <a:solidFill>
                  <a:schemeClr val="accent2"/>
                </a:solidFill>
              </a:rPr>
              <a:t>● </a:t>
            </a:r>
            <a:r>
              <a:rPr lang="ja-JP" altLang="en-US" sz="2000">
                <a:solidFill>
                  <a:schemeClr val="tx2"/>
                </a:solidFill>
              </a:rPr>
              <a:t>こっぷ、皿</a:t>
            </a:r>
          </a:p>
          <a:p>
            <a:r>
              <a:rPr lang="ja-JP" altLang="en-US" sz="2000">
                <a:solidFill>
                  <a:schemeClr val="accent2"/>
                </a:solidFill>
              </a:rPr>
              <a:t>● </a:t>
            </a:r>
            <a:r>
              <a:rPr lang="ja-JP" altLang="en-US" sz="2000">
                <a:solidFill>
                  <a:schemeClr val="tx2"/>
                </a:solidFill>
              </a:rPr>
              <a:t>弁当、おにぎり</a:t>
            </a:r>
          </a:p>
          <a:p>
            <a:r>
              <a:rPr lang="ja-JP" altLang="en-US" sz="2000">
                <a:solidFill>
                  <a:schemeClr val="tx2"/>
                </a:solidFill>
              </a:rPr>
              <a:t>　　　．．．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最適化モデルとの違い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645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最適化：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smtClean="0"/>
              <a:t>　データセットから、ある種の特徴を最適化する部分を見つけよう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データマイニング：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smtClean="0"/>
              <a:t>　データセットから、ある種の特徴を持つ部分を大量に見つけよう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smtClean="0"/>
              <a:t>　ある種のルールや知識を掘り出そう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応用：データベースの比較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534400" cy="22320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２つのデータベースが、意味的にどの程度似ているか知りたい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 </a:t>
            </a:r>
            <a:r>
              <a:rPr lang="ja-JP" altLang="en-US" sz="2400" dirty="0" smtClean="0"/>
              <a:t>大きさの違い、ノイズは無視したい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各アイテム、属性などの総数だけでは、組合せがわからない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組合せを細かく見ると、ノイズに振り回される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95288" y="3805238"/>
            <a:ext cx="3975100" cy="8477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/>
              <a:t>頻出集合を列挙することで、</a:t>
            </a:r>
          </a:p>
          <a:p>
            <a:pPr algn="ctr"/>
            <a:r>
              <a:rPr lang="ja-JP" altLang="en-US"/>
              <a:t>組合せ的な特徴を比較できる</a:t>
            </a:r>
          </a:p>
        </p:txBody>
      </p: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5003800" y="3573463"/>
            <a:ext cx="3889375" cy="1514475"/>
            <a:chOff x="3152" y="2251"/>
            <a:chExt cx="2450" cy="954"/>
          </a:xfrm>
        </p:grpSpPr>
        <p:sp>
          <p:nvSpPr>
            <p:cNvPr id="61446" name="AutoShape 6"/>
            <p:cNvSpPr>
              <a:spLocks noChangeArrowheads="1"/>
            </p:cNvSpPr>
            <p:nvPr/>
          </p:nvSpPr>
          <p:spPr bwMode="auto">
            <a:xfrm>
              <a:off x="3152" y="2341"/>
              <a:ext cx="1061" cy="774"/>
            </a:xfrm>
            <a:prstGeom prst="can">
              <a:avLst>
                <a:gd name="adj" fmla="val 16856"/>
              </a:avLst>
            </a:prstGeom>
            <a:solidFill>
              <a:schemeClr val="bg1"/>
            </a:solidFill>
            <a:ln w="38100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defRPr/>
              </a:pPr>
              <a:r>
                <a:rPr lang="ja-JP" altLang="en-US" sz="2000" b="1">
                  <a:ea typeface="ＭＳ Ｐゴシック" pitchFamily="50" charset="-128"/>
                </a:rPr>
                <a:t>データ</a:t>
              </a:r>
            </a:p>
            <a:p>
              <a:pPr algn="ctr">
                <a:defRPr/>
              </a:pPr>
              <a:r>
                <a:rPr lang="ja-JP" altLang="en-US" sz="2000" b="1">
                  <a:ea typeface="ＭＳ Ｐゴシック" pitchFamily="50" charset="-128"/>
                </a:rPr>
                <a:t>ベース</a:t>
              </a:r>
            </a:p>
          </p:txBody>
        </p:sp>
        <p:sp>
          <p:nvSpPr>
            <p:cNvPr id="61447" name="AutoShape 7"/>
            <p:cNvSpPr>
              <a:spLocks noChangeArrowheads="1"/>
            </p:cNvSpPr>
            <p:nvPr/>
          </p:nvSpPr>
          <p:spPr bwMode="auto">
            <a:xfrm>
              <a:off x="4967" y="2251"/>
              <a:ext cx="635" cy="954"/>
            </a:xfrm>
            <a:prstGeom prst="can">
              <a:avLst>
                <a:gd name="adj" fmla="val 25325"/>
              </a:avLst>
            </a:prstGeom>
            <a:solidFill>
              <a:schemeClr val="bg1"/>
            </a:solidFill>
            <a:ln w="38100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defRPr/>
              </a:pPr>
              <a:r>
                <a:rPr lang="ja-JP" altLang="en-US" sz="2000" b="1">
                  <a:ea typeface="ＭＳ Ｐゴシック" pitchFamily="50" charset="-128"/>
                </a:rPr>
                <a:t>データ</a:t>
              </a:r>
            </a:p>
            <a:p>
              <a:pPr algn="ctr">
                <a:defRPr/>
              </a:pPr>
              <a:r>
                <a:rPr lang="ja-JP" altLang="en-US" sz="2000" b="1">
                  <a:ea typeface="ＭＳ Ｐゴシック" pitchFamily="50" charset="-128"/>
                </a:rPr>
                <a:t>ベース</a:t>
              </a:r>
            </a:p>
          </p:txBody>
        </p:sp>
        <p:sp>
          <p:nvSpPr>
            <p:cNvPr id="61448" name="AutoShape 8"/>
            <p:cNvSpPr>
              <a:spLocks noChangeArrowheads="1"/>
            </p:cNvSpPr>
            <p:nvPr/>
          </p:nvSpPr>
          <p:spPr bwMode="auto">
            <a:xfrm>
              <a:off x="4377" y="2568"/>
              <a:ext cx="499" cy="318"/>
            </a:xfrm>
            <a:prstGeom prst="leftRightArrow">
              <a:avLst>
                <a:gd name="adj1" fmla="val 50000"/>
                <a:gd name="adj2" fmla="val 31384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68313" y="5116513"/>
            <a:ext cx="7994650" cy="15716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b="1" dirty="0">
                <a:solidFill>
                  <a:schemeClr val="tx2"/>
                </a:solidFill>
                <a:ea typeface="ＭＳ Ｐゴシック" pitchFamily="50" charset="-128"/>
              </a:rPr>
              <a:t>いろいろな言語の辞書データ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b="1" dirty="0">
                <a:solidFill>
                  <a:schemeClr val="tx2"/>
                </a:solidFill>
                <a:ea typeface="ＭＳ Ｐゴシック" pitchFamily="50" charset="-128"/>
              </a:rPr>
              <a:t>異なる種のゲノムデータ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b="1" dirty="0">
                <a:solidFill>
                  <a:schemeClr val="tx2"/>
                </a:solidFill>
                <a:ea typeface="ＭＳ Ｐゴシック" pitchFamily="50" charset="-128"/>
              </a:rPr>
              <a:t>文書集合の単語データ（新聞のデータ、雑誌のデータなど）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b="1" dirty="0">
                <a:solidFill>
                  <a:schemeClr val="tx2"/>
                </a:solidFill>
                <a:ea typeface="ＭＳ Ｐゴシック" pitchFamily="50" charset="-128"/>
              </a:rPr>
              <a:t>顧客のデータ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 autoUpdateAnimBg="0"/>
      <p:bldP spid="6144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reeform 2"/>
          <p:cNvSpPr>
            <a:spLocks/>
          </p:cNvSpPr>
          <p:nvPr/>
        </p:nvSpPr>
        <p:spPr bwMode="auto">
          <a:xfrm>
            <a:off x="5219700" y="4232275"/>
            <a:ext cx="2976563" cy="2005013"/>
          </a:xfrm>
          <a:custGeom>
            <a:avLst/>
            <a:gdLst/>
            <a:ahLst/>
            <a:cxnLst>
              <a:cxn ang="0">
                <a:pos x="0" y="537"/>
              </a:cxn>
              <a:cxn ang="0">
                <a:pos x="182" y="946"/>
              </a:cxn>
              <a:cxn ang="0">
                <a:pos x="545" y="1127"/>
              </a:cxn>
              <a:cxn ang="0">
                <a:pos x="1406" y="1172"/>
              </a:cxn>
              <a:cxn ang="0">
                <a:pos x="1815" y="583"/>
              </a:cxn>
              <a:cxn ang="0">
                <a:pos x="1769" y="447"/>
              </a:cxn>
              <a:cxn ang="0">
                <a:pos x="1406" y="310"/>
              </a:cxn>
              <a:cxn ang="0">
                <a:pos x="953" y="38"/>
              </a:cxn>
              <a:cxn ang="0">
                <a:pos x="363" y="84"/>
              </a:cxn>
              <a:cxn ang="0">
                <a:pos x="0" y="401"/>
              </a:cxn>
              <a:cxn ang="0">
                <a:pos x="0" y="537"/>
              </a:cxn>
            </a:cxnLst>
            <a:rect l="0" t="0" r="r" b="b"/>
            <a:pathLst>
              <a:path w="1875" h="1263">
                <a:moveTo>
                  <a:pt x="0" y="537"/>
                </a:moveTo>
                <a:cubicBezTo>
                  <a:pt x="45" y="692"/>
                  <a:pt x="91" y="848"/>
                  <a:pt x="182" y="946"/>
                </a:cubicBezTo>
                <a:cubicBezTo>
                  <a:pt x="273" y="1044"/>
                  <a:pt x="341" y="1089"/>
                  <a:pt x="545" y="1127"/>
                </a:cubicBezTo>
                <a:cubicBezTo>
                  <a:pt x="749" y="1165"/>
                  <a:pt x="1194" y="1263"/>
                  <a:pt x="1406" y="1172"/>
                </a:cubicBezTo>
                <a:cubicBezTo>
                  <a:pt x="1618" y="1081"/>
                  <a:pt x="1755" y="704"/>
                  <a:pt x="1815" y="583"/>
                </a:cubicBezTo>
                <a:cubicBezTo>
                  <a:pt x="1875" y="462"/>
                  <a:pt x="1837" y="492"/>
                  <a:pt x="1769" y="447"/>
                </a:cubicBezTo>
                <a:cubicBezTo>
                  <a:pt x="1701" y="402"/>
                  <a:pt x="1542" y="378"/>
                  <a:pt x="1406" y="310"/>
                </a:cubicBezTo>
                <a:cubicBezTo>
                  <a:pt x="1270" y="242"/>
                  <a:pt x="1127" y="76"/>
                  <a:pt x="953" y="38"/>
                </a:cubicBezTo>
                <a:cubicBezTo>
                  <a:pt x="779" y="0"/>
                  <a:pt x="522" y="24"/>
                  <a:pt x="363" y="84"/>
                </a:cubicBezTo>
                <a:cubicBezTo>
                  <a:pt x="204" y="144"/>
                  <a:pt x="102" y="272"/>
                  <a:pt x="0" y="401"/>
                </a:cubicBezTo>
                <a:cubicBezTo>
                  <a:pt x="0" y="401"/>
                  <a:pt x="0" y="537"/>
                  <a:pt x="0" y="537"/>
                </a:cubicBezTo>
                <a:close/>
              </a:path>
            </a:pathLst>
          </a:custGeom>
          <a:solidFill>
            <a:srgbClr val="33CCCC"/>
          </a:solidFill>
          <a:ln w="19050" cap="flat" cmpd="sng">
            <a:solidFill>
              <a:schemeClr val="accent2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応用：分類ルール、特性の発見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534400" cy="302418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データの特徴を現す規則、あるいは正例・負例を分類するような規則が知りたい （</a:t>
            </a:r>
            <a:r>
              <a:rPr lang="en-US" altLang="ja-JP" sz="2400" dirty="0" smtClean="0"/>
              <a:t>A,B,C </a:t>
            </a:r>
            <a:r>
              <a:rPr lang="ja-JP" altLang="en-US" sz="2400" dirty="0" smtClean="0"/>
              <a:t>が含まれている、</a:t>
            </a:r>
            <a:r>
              <a:rPr lang="en-US" altLang="ja-JP" sz="2400" dirty="0" smtClean="0"/>
              <a:t>A,B </a:t>
            </a:r>
            <a:r>
              <a:rPr lang="ja-JP" altLang="en-US" sz="2400" dirty="0" smtClean="0"/>
              <a:t>が含まれれば、</a:t>
            </a:r>
            <a:r>
              <a:rPr lang="en-US" altLang="ja-JP" sz="2400" dirty="0" smtClean="0"/>
              <a:t>C </a:t>
            </a:r>
            <a:r>
              <a:rPr lang="ja-JP" altLang="en-US" sz="2400" dirty="0" smtClean="0"/>
              <a:t>が含まれる、など）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多く現れる組合せを用いないと、仮定部分を満たすものが少なく、ルールとして意味がない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組合せを細かく見ると、ノイズに振り回される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58763" y="4452938"/>
            <a:ext cx="4394200" cy="12128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/>
              <a:t>頻出集合を仮定に用いることで、</a:t>
            </a:r>
          </a:p>
          <a:p>
            <a:pPr algn="ctr"/>
            <a:r>
              <a:rPr lang="ja-JP" altLang="en-US"/>
              <a:t>信頼度の高いルールを</a:t>
            </a:r>
          </a:p>
          <a:p>
            <a:pPr algn="ctr"/>
            <a:r>
              <a:rPr lang="ja-JP" altLang="en-US"/>
              <a:t>効率良く見つけられる</a:t>
            </a:r>
          </a:p>
        </p:txBody>
      </p: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5003800" y="4219575"/>
            <a:ext cx="3889375" cy="1514475"/>
            <a:chOff x="3152" y="2251"/>
            <a:chExt cx="2450" cy="954"/>
          </a:xfrm>
        </p:grpSpPr>
        <p:sp>
          <p:nvSpPr>
            <p:cNvPr id="62471" name="AutoShape 7"/>
            <p:cNvSpPr>
              <a:spLocks noChangeArrowheads="1"/>
            </p:cNvSpPr>
            <p:nvPr/>
          </p:nvSpPr>
          <p:spPr bwMode="auto">
            <a:xfrm>
              <a:off x="3152" y="2341"/>
              <a:ext cx="1061" cy="774"/>
            </a:xfrm>
            <a:prstGeom prst="can">
              <a:avLst>
                <a:gd name="adj" fmla="val 16856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defRPr/>
              </a:pPr>
              <a:endParaRPr lang="ja-JP" altLang="en-US" sz="2000" b="1">
                <a:ea typeface="ＭＳ Ｐゴシック" pitchFamily="50" charset="-128"/>
              </a:endParaRPr>
            </a:p>
          </p:txBody>
        </p:sp>
        <p:sp>
          <p:nvSpPr>
            <p:cNvPr id="62472" name="AutoShape 8"/>
            <p:cNvSpPr>
              <a:spLocks noChangeArrowheads="1"/>
            </p:cNvSpPr>
            <p:nvPr/>
          </p:nvSpPr>
          <p:spPr bwMode="auto">
            <a:xfrm>
              <a:off x="4967" y="2251"/>
              <a:ext cx="635" cy="954"/>
            </a:xfrm>
            <a:prstGeom prst="can">
              <a:avLst>
                <a:gd name="adj" fmla="val 25325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defRPr/>
              </a:pPr>
              <a:endParaRPr lang="ja-JP" altLang="en-US" sz="2000" b="1">
                <a:ea typeface="ＭＳ Ｐゴシック" pitchFamily="50" charset="-128"/>
              </a:endParaRPr>
            </a:p>
          </p:txBody>
        </p:sp>
        <p:sp>
          <p:nvSpPr>
            <p:cNvPr id="62473" name="AutoShape 9"/>
            <p:cNvSpPr>
              <a:spLocks noChangeArrowheads="1"/>
            </p:cNvSpPr>
            <p:nvPr/>
          </p:nvSpPr>
          <p:spPr bwMode="auto">
            <a:xfrm>
              <a:off x="4377" y="2568"/>
              <a:ext cx="499" cy="318"/>
            </a:xfrm>
            <a:prstGeom prst="leftRightArrow">
              <a:avLst>
                <a:gd name="adj1" fmla="val 50000"/>
                <a:gd name="adj2" fmla="val 31384"/>
              </a:avLst>
            </a:prstGeom>
            <a:solidFill>
              <a:srgbClr val="FFCC00"/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611188" y="5805488"/>
            <a:ext cx="4894262" cy="83343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b="1" dirty="0">
                <a:solidFill>
                  <a:schemeClr val="tx2"/>
                </a:solidFill>
                <a:ea typeface="ＭＳ Ｐゴシック" pitchFamily="50" charset="-128"/>
              </a:rPr>
              <a:t>実験データ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b="1" dirty="0">
                <a:solidFill>
                  <a:schemeClr val="tx2"/>
                </a:solidFill>
                <a:ea typeface="ＭＳ Ｐゴシック" pitchFamily="50" charset="-128"/>
              </a:rPr>
              <a:t>利用者履歴データ、マーケティング</a:t>
            </a:r>
          </a:p>
        </p:txBody>
      </p:sp>
      <p:sp>
        <p:nvSpPr>
          <p:cNvPr id="62475" name="Freeform 11"/>
          <p:cNvSpPr>
            <a:spLocks/>
          </p:cNvSpPr>
          <p:nvPr/>
        </p:nvSpPr>
        <p:spPr bwMode="auto">
          <a:xfrm>
            <a:off x="5148263" y="4581525"/>
            <a:ext cx="1511300" cy="935038"/>
          </a:xfrm>
          <a:custGeom>
            <a:avLst/>
            <a:gdLst/>
            <a:ahLst/>
            <a:cxnLst>
              <a:cxn ang="0">
                <a:pos x="907" y="499"/>
              </a:cxn>
              <a:cxn ang="0">
                <a:pos x="590" y="589"/>
              </a:cxn>
              <a:cxn ang="0">
                <a:pos x="136" y="499"/>
              </a:cxn>
              <a:cxn ang="0">
                <a:pos x="0" y="227"/>
              </a:cxn>
              <a:cxn ang="0">
                <a:pos x="272" y="306"/>
              </a:cxn>
              <a:cxn ang="0">
                <a:pos x="317" y="90"/>
              </a:cxn>
              <a:cxn ang="0">
                <a:pos x="590" y="45"/>
              </a:cxn>
              <a:cxn ang="0">
                <a:pos x="907" y="45"/>
              </a:cxn>
              <a:cxn ang="0">
                <a:pos x="952" y="317"/>
              </a:cxn>
              <a:cxn ang="0">
                <a:pos x="907" y="499"/>
              </a:cxn>
            </a:cxnLst>
            <a:rect l="0" t="0" r="r" b="b"/>
            <a:pathLst>
              <a:path w="952" h="589">
                <a:moveTo>
                  <a:pt x="907" y="499"/>
                </a:moveTo>
                <a:cubicBezTo>
                  <a:pt x="854" y="514"/>
                  <a:pt x="718" y="589"/>
                  <a:pt x="590" y="589"/>
                </a:cubicBezTo>
                <a:lnTo>
                  <a:pt x="136" y="499"/>
                </a:lnTo>
                <a:lnTo>
                  <a:pt x="0" y="227"/>
                </a:lnTo>
                <a:lnTo>
                  <a:pt x="272" y="306"/>
                </a:lnTo>
                <a:lnTo>
                  <a:pt x="317" y="90"/>
                </a:lnTo>
                <a:lnTo>
                  <a:pt x="590" y="45"/>
                </a:lnTo>
                <a:cubicBezTo>
                  <a:pt x="688" y="38"/>
                  <a:pt x="847" y="0"/>
                  <a:pt x="907" y="45"/>
                </a:cubicBezTo>
                <a:lnTo>
                  <a:pt x="952" y="317"/>
                </a:lnTo>
                <a:cubicBezTo>
                  <a:pt x="952" y="317"/>
                  <a:pt x="907" y="499"/>
                  <a:pt x="907" y="499"/>
                </a:cubicBezTo>
                <a:close/>
              </a:path>
            </a:pathLst>
          </a:custGeom>
          <a:solidFill>
            <a:srgbClr val="FF99CC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5262563" y="4652963"/>
            <a:ext cx="1100137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defRPr/>
            </a:pPr>
            <a:r>
              <a:rPr lang="ja-JP" altLang="en-US" b="1">
                <a:effectLst>
                  <a:outerShdw blurRad="38100" dist="38100" dir="2700000" algn="tl">
                    <a:srgbClr val="C0C0C0"/>
                  </a:outerShdw>
                </a:effectLst>
                <a:ea typeface="HGSｺﾞｼｯｸE" pitchFamily="50" charset="-128"/>
              </a:rPr>
              <a:t>データ</a:t>
            </a:r>
          </a:p>
          <a:p>
            <a:pPr algn="ctr">
              <a:defRPr/>
            </a:pPr>
            <a:r>
              <a:rPr lang="ja-JP" altLang="en-US" b="1">
                <a:effectLst>
                  <a:outerShdw blurRad="38100" dist="38100" dir="2700000" algn="tl">
                    <a:srgbClr val="C0C0C0"/>
                  </a:outerShdw>
                </a:effectLst>
                <a:ea typeface="HGSｺﾞｼｯｸE" pitchFamily="50" charset="-128"/>
              </a:rPr>
              <a:t>ベース</a:t>
            </a:r>
            <a:endParaRPr lang="ja-JP" altLang="en-US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ea typeface="HGSｺﾞｼｯｸE" pitchFamily="50" charset="-128"/>
            </a:endParaRPr>
          </a:p>
        </p:txBody>
      </p:sp>
      <p:sp>
        <p:nvSpPr>
          <p:cNvPr id="32778" name="Text Box 13"/>
          <p:cNvSpPr txBox="1">
            <a:spLocks noChangeArrowheads="1"/>
          </p:cNvSpPr>
          <p:nvPr/>
        </p:nvSpPr>
        <p:spPr bwMode="auto">
          <a:xfrm>
            <a:off x="7947025" y="4724400"/>
            <a:ext cx="915988" cy="7016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 b="1">
                <a:ea typeface="HGPｺﾞｼｯｸE" pitchFamily="50" charset="-128"/>
              </a:rPr>
              <a:t>データ</a:t>
            </a:r>
          </a:p>
          <a:p>
            <a:pPr algn="ctr"/>
            <a:r>
              <a:rPr lang="ja-JP" altLang="en-US" sz="2000" b="1">
                <a:ea typeface="HGPｺﾞｼｯｸE" pitchFamily="50" charset="-128"/>
              </a:rPr>
              <a:t>ベース</a:t>
            </a:r>
          </a:p>
        </p:txBody>
      </p:sp>
      <p:sp>
        <p:nvSpPr>
          <p:cNvPr id="32779" name="Text Box 14"/>
          <p:cNvSpPr txBox="1">
            <a:spLocks noChangeArrowheads="1"/>
          </p:cNvSpPr>
          <p:nvPr/>
        </p:nvSpPr>
        <p:spPr bwMode="auto">
          <a:xfrm>
            <a:off x="8139113" y="5822950"/>
            <a:ext cx="69215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 b="1"/>
              <a:t>負例</a:t>
            </a:r>
          </a:p>
        </p:txBody>
      </p:sp>
      <p:sp>
        <p:nvSpPr>
          <p:cNvPr id="32780" name="Text Box 15"/>
          <p:cNvSpPr txBox="1">
            <a:spLocks noChangeArrowheads="1"/>
          </p:cNvSpPr>
          <p:nvPr/>
        </p:nvSpPr>
        <p:spPr bwMode="auto">
          <a:xfrm>
            <a:off x="5364163" y="5734050"/>
            <a:ext cx="69215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 b="1"/>
              <a:t>正例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animBg="1" autoUpdateAnimBg="0"/>
      <p:bldP spid="6247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アソシエーションルール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アイテム集合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の部分集合が集まったデータセット  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を考える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/>
              <a:t>例：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単語集合の部分集合である、ドキュメント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商品集合の部分集合である、各顧客の購買品目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キーワード集合の部分集合である、論文のアブストラクト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S ⊆E </a:t>
            </a:r>
            <a:r>
              <a:rPr lang="ja-JP" altLang="en-US" sz="2400" dirty="0" smtClean="0"/>
              <a:t>に対して、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P(S) = | {H | S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⊆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H, H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F} | ／|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　</a:t>
            </a:r>
            <a:r>
              <a:rPr lang="ja-JP" altLang="en-US" sz="2400" dirty="0" smtClean="0"/>
              <a:t>とする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このデータセットから、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P({u})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×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P(S)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に比べて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{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u}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∪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S) </a:t>
            </a:r>
            <a:r>
              <a:rPr lang="ja-JP" altLang="en-US" sz="2400" dirty="0" smtClean="0"/>
              <a:t>が顕著に大きいような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u, S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のペアを見つけたい　（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関係が深い）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頻出パターンの単調性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6863" y="1125538"/>
            <a:ext cx="5354637" cy="496728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頻出パターンの部分パターンは頻出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ja-JP" altLang="en-US" sz="2400" dirty="0" smtClean="0">
                <a:sym typeface="Wingdings" pitchFamily="2" charset="2"/>
              </a:rPr>
              <a:t>単調性が成り立つ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ja-JP" altLang="en-US" sz="2400" dirty="0" smtClean="0">
                <a:sym typeface="Wingdings" pitchFamily="2" charset="2"/>
              </a:rPr>
              <a:t>バックトラック法を適用できる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頻出集合であるかどうかのチェック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O(||</a:t>
            </a:r>
            <a:r>
              <a:rPr lang="en-US" altLang="ja-JP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</a:rPr>
              <a:t>T</a:t>
            </a:r>
            <a:r>
              <a:rPr lang="en-US" altLang="ja-JP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||)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時間、最高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方向に登る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ja-JP" altLang="en-US" sz="2400" dirty="0" smtClean="0"/>
              <a:t>１つあたり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O(||</a:t>
            </a:r>
            <a:r>
              <a:rPr lang="en-US" altLang="ja-JP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</a:rPr>
              <a:t>T</a:t>
            </a:r>
            <a:r>
              <a:rPr lang="en-US" altLang="ja-JP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||n)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時間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588125" y="1171575"/>
            <a:ext cx="2392363" cy="2354263"/>
            <a:chOff x="4150" y="738"/>
            <a:chExt cx="1507" cy="1483"/>
          </a:xfrm>
        </p:grpSpPr>
        <p:sp>
          <p:nvSpPr>
            <p:cNvPr id="34864" name="Freeform 5"/>
            <p:cNvSpPr>
              <a:spLocks/>
            </p:cNvSpPr>
            <p:nvPr/>
          </p:nvSpPr>
          <p:spPr bwMode="auto">
            <a:xfrm>
              <a:off x="4368" y="1402"/>
              <a:ext cx="989" cy="616"/>
            </a:xfrm>
            <a:custGeom>
              <a:avLst/>
              <a:gdLst>
                <a:gd name="T0" fmla="*/ 0 w 989"/>
                <a:gd name="T1" fmla="*/ 201 h 616"/>
                <a:gd name="T2" fmla="*/ 230 w 989"/>
                <a:gd name="T3" fmla="*/ 28 h 616"/>
                <a:gd name="T4" fmla="*/ 384 w 989"/>
                <a:gd name="T5" fmla="*/ 144 h 616"/>
                <a:gd name="T6" fmla="*/ 538 w 989"/>
                <a:gd name="T7" fmla="*/ 0 h 616"/>
                <a:gd name="T8" fmla="*/ 710 w 989"/>
                <a:gd name="T9" fmla="*/ 201 h 616"/>
                <a:gd name="T10" fmla="*/ 864 w 989"/>
                <a:gd name="T11" fmla="*/ 19 h 616"/>
                <a:gd name="T12" fmla="*/ 989 w 989"/>
                <a:gd name="T13" fmla="*/ 172 h 616"/>
                <a:gd name="T14" fmla="*/ 490 w 989"/>
                <a:gd name="T15" fmla="*/ 616 h 616"/>
                <a:gd name="T16" fmla="*/ 0 w 989"/>
                <a:gd name="T17" fmla="*/ 201 h 6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89"/>
                <a:gd name="T28" fmla="*/ 0 h 616"/>
                <a:gd name="T29" fmla="*/ 989 w 989"/>
                <a:gd name="T30" fmla="*/ 616 h 6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89" h="616">
                  <a:moveTo>
                    <a:pt x="0" y="201"/>
                  </a:moveTo>
                  <a:lnTo>
                    <a:pt x="230" y="28"/>
                  </a:lnTo>
                  <a:lnTo>
                    <a:pt x="384" y="144"/>
                  </a:lnTo>
                  <a:lnTo>
                    <a:pt x="538" y="0"/>
                  </a:lnTo>
                  <a:lnTo>
                    <a:pt x="710" y="201"/>
                  </a:lnTo>
                  <a:lnTo>
                    <a:pt x="864" y="19"/>
                  </a:lnTo>
                  <a:lnTo>
                    <a:pt x="989" y="172"/>
                  </a:lnTo>
                  <a:lnTo>
                    <a:pt x="490" y="616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FFCC99"/>
            </a:solidFill>
            <a:ln w="3175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62" name="Text Box 6"/>
            <p:cNvSpPr txBox="1">
              <a:spLocks noChangeArrowheads="1"/>
            </p:cNvSpPr>
            <p:nvPr/>
          </p:nvSpPr>
          <p:spPr bwMode="auto">
            <a:xfrm>
              <a:off x="4614" y="1525"/>
              <a:ext cx="500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defRPr/>
              </a:pPr>
              <a:r>
                <a:rPr lang="ja-JP" altLang="en-US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ＭＳ Ｐゴシック" pitchFamily="50" charset="-128"/>
                </a:rPr>
                <a:t>頻出</a:t>
              </a:r>
            </a:p>
          </p:txBody>
        </p:sp>
        <p:sp>
          <p:nvSpPr>
            <p:cNvPr id="34866" name="AutoShape 7"/>
            <p:cNvSpPr>
              <a:spLocks noChangeArrowheads="1"/>
            </p:cNvSpPr>
            <p:nvPr/>
          </p:nvSpPr>
          <p:spPr bwMode="auto">
            <a:xfrm>
              <a:off x="4150" y="845"/>
              <a:ext cx="1406" cy="1179"/>
            </a:xfrm>
            <a:prstGeom prst="diamond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67" name="Text Box 8"/>
            <p:cNvSpPr txBox="1">
              <a:spLocks noChangeArrowheads="1"/>
            </p:cNvSpPr>
            <p:nvPr/>
          </p:nvSpPr>
          <p:spPr bwMode="auto">
            <a:xfrm>
              <a:off x="4967" y="738"/>
              <a:ext cx="690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ja-JP" b="1">
                  <a:solidFill>
                    <a:schemeClr val="tx2"/>
                  </a:solidFill>
                </a:rPr>
                <a:t>111…1</a:t>
              </a:r>
            </a:p>
          </p:txBody>
        </p:sp>
        <p:sp>
          <p:nvSpPr>
            <p:cNvPr id="34868" name="Text Box 9"/>
            <p:cNvSpPr txBox="1">
              <a:spLocks noChangeArrowheads="1"/>
            </p:cNvSpPr>
            <p:nvPr/>
          </p:nvSpPr>
          <p:spPr bwMode="auto">
            <a:xfrm>
              <a:off x="4957" y="1933"/>
              <a:ext cx="690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ja-JP" b="1">
                  <a:solidFill>
                    <a:schemeClr val="tx2"/>
                  </a:solidFill>
                </a:rPr>
                <a:t>000…0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59338" y="3429000"/>
            <a:ext cx="3932237" cy="3373438"/>
            <a:chOff x="3061" y="2160"/>
            <a:chExt cx="2477" cy="2125"/>
          </a:xfrm>
        </p:grpSpPr>
        <p:sp>
          <p:nvSpPr>
            <p:cNvPr id="34823" name="Freeform 11"/>
            <p:cNvSpPr>
              <a:spLocks/>
            </p:cNvSpPr>
            <p:nvPr/>
          </p:nvSpPr>
          <p:spPr bwMode="auto">
            <a:xfrm>
              <a:off x="3061" y="2456"/>
              <a:ext cx="2477" cy="1829"/>
            </a:xfrm>
            <a:custGeom>
              <a:avLst/>
              <a:gdLst>
                <a:gd name="T0" fmla="*/ 252 w 2477"/>
                <a:gd name="T1" fmla="*/ 40 h 1829"/>
                <a:gd name="T2" fmla="*/ 828 w 2477"/>
                <a:gd name="T3" fmla="*/ 40 h 1829"/>
                <a:gd name="T4" fmla="*/ 1068 w 2477"/>
                <a:gd name="T5" fmla="*/ 136 h 1829"/>
                <a:gd name="T6" fmla="*/ 1065 w 2477"/>
                <a:gd name="T7" fmla="*/ 357 h 1829"/>
                <a:gd name="T8" fmla="*/ 1349 w 2477"/>
                <a:gd name="T9" fmla="*/ 495 h 1829"/>
                <a:gd name="T10" fmla="*/ 1727 w 2477"/>
                <a:gd name="T11" fmla="*/ 529 h 1829"/>
                <a:gd name="T12" fmla="*/ 1744 w 2477"/>
                <a:gd name="T13" fmla="*/ 890 h 1829"/>
                <a:gd name="T14" fmla="*/ 2037 w 2477"/>
                <a:gd name="T15" fmla="*/ 976 h 1829"/>
                <a:gd name="T16" fmla="*/ 2423 w 2477"/>
                <a:gd name="T17" fmla="*/ 985 h 1829"/>
                <a:gd name="T18" fmla="*/ 2363 w 2477"/>
                <a:gd name="T19" fmla="*/ 1415 h 1829"/>
                <a:gd name="T20" fmla="*/ 1740 w 2477"/>
                <a:gd name="T21" fmla="*/ 1816 h 1829"/>
                <a:gd name="T22" fmla="*/ 732 w 2477"/>
                <a:gd name="T23" fmla="*/ 1336 h 1829"/>
                <a:gd name="T24" fmla="*/ 154 w 2477"/>
                <a:gd name="T25" fmla="*/ 847 h 1829"/>
                <a:gd name="T26" fmla="*/ 16 w 2477"/>
                <a:gd name="T27" fmla="*/ 151 h 1829"/>
                <a:gd name="T28" fmla="*/ 252 w 2477"/>
                <a:gd name="T29" fmla="*/ 40 h 18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477"/>
                <a:gd name="T46" fmla="*/ 0 h 1829"/>
                <a:gd name="T47" fmla="*/ 2477 w 2477"/>
                <a:gd name="T48" fmla="*/ 1829 h 18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477" h="1829">
                  <a:moveTo>
                    <a:pt x="252" y="40"/>
                  </a:moveTo>
                  <a:cubicBezTo>
                    <a:pt x="396" y="0"/>
                    <a:pt x="692" y="24"/>
                    <a:pt x="828" y="40"/>
                  </a:cubicBezTo>
                  <a:cubicBezTo>
                    <a:pt x="964" y="56"/>
                    <a:pt x="1029" y="83"/>
                    <a:pt x="1068" y="136"/>
                  </a:cubicBezTo>
                  <a:cubicBezTo>
                    <a:pt x="1107" y="189"/>
                    <a:pt x="1018" y="297"/>
                    <a:pt x="1065" y="357"/>
                  </a:cubicBezTo>
                  <a:cubicBezTo>
                    <a:pt x="1112" y="417"/>
                    <a:pt x="1239" y="466"/>
                    <a:pt x="1349" y="495"/>
                  </a:cubicBezTo>
                  <a:cubicBezTo>
                    <a:pt x="1459" y="524"/>
                    <a:pt x="1661" y="463"/>
                    <a:pt x="1727" y="529"/>
                  </a:cubicBezTo>
                  <a:cubicBezTo>
                    <a:pt x="1793" y="595"/>
                    <a:pt x="1692" y="816"/>
                    <a:pt x="1744" y="890"/>
                  </a:cubicBezTo>
                  <a:cubicBezTo>
                    <a:pt x="1796" y="964"/>
                    <a:pt x="1924" y="960"/>
                    <a:pt x="2037" y="976"/>
                  </a:cubicBezTo>
                  <a:cubicBezTo>
                    <a:pt x="2150" y="992"/>
                    <a:pt x="2369" y="912"/>
                    <a:pt x="2423" y="985"/>
                  </a:cubicBezTo>
                  <a:cubicBezTo>
                    <a:pt x="2477" y="1058"/>
                    <a:pt x="2477" y="1276"/>
                    <a:pt x="2363" y="1415"/>
                  </a:cubicBezTo>
                  <a:cubicBezTo>
                    <a:pt x="2249" y="1554"/>
                    <a:pt x="2012" y="1829"/>
                    <a:pt x="1740" y="1816"/>
                  </a:cubicBezTo>
                  <a:cubicBezTo>
                    <a:pt x="1468" y="1803"/>
                    <a:pt x="996" y="1497"/>
                    <a:pt x="732" y="1336"/>
                  </a:cubicBezTo>
                  <a:cubicBezTo>
                    <a:pt x="468" y="1175"/>
                    <a:pt x="273" y="1044"/>
                    <a:pt x="154" y="847"/>
                  </a:cubicBezTo>
                  <a:cubicBezTo>
                    <a:pt x="35" y="650"/>
                    <a:pt x="0" y="285"/>
                    <a:pt x="16" y="151"/>
                  </a:cubicBezTo>
                  <a:cubicBezTo>
                    <a:pt x="32" y="17"/>
                    <a:pt x="203" y="63"/>
                    <a:pt x="252" y="40"/>
                  </a:cubicBezTo>
                  <a:close/>
                </a:path>
              </a:pathLst>
            </a:custGeom>
            <a:solidFill>
              <a:srgbClr val="FFCC00">
                <a:alpha val="50195"/>
              </a:srgbClr>
            </a:solidFill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24" name="Line 12"/>
            <p:cNvSpPr>
              <a:spLocks noChangeShapeType="1"/>
            </p:cNvSpPr>
            <p:nvPr/>
          </p:nvSpPr>
          <p:spPr bwMode="auto">
            <a:xfrm flipH="1">
              <a:off x="3313" y="2352"/>
              <a:ext cx="81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25" name="Line 13"/>
            <p:cNvSpPr>
              <a:spLocks noChangeShapeType="1"/>
            </p:cNvSpPr>
            <p:nvPr/>
          </p:nvSpPr>
          <p:spPr bwMode="auto">
            <a:xfrm>
              <a:off x="3409" y="3264"/>
              <a:ext cx="52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26" name="Line 14"/>
            <p:cNvSpPr>
              <a:spLocks noChangeShapeType="1"/>
            </p:cNvSpPr>
            <p:nvPr/>
          </p:nvSpPr>
          <p:spPr bwMode="auto">
            <a:xfrm flipV="1">
              <a:off x="4801" y="3685"/>
              <a:ext cx="576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27" name="Line 15"/>
            <p:cNvSpPr>
              <a:spLocks noChangeShapeType="1"/>
            </p:cNvSpPr>
            <p:nvPr/>
          </p:nvSpPr>
          <p:spPr bwMode="auto">
            <a:xfrm flipV="1">
              <a:off x="4801" y="3733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28" name="Line 16"/>
            <p:cNvSpPr>
              <a:spLocks noChangeShapeType="1"/>
            </p:cNvSpPr>
            <p:nvPr/>
          </p:nvSpPr>
          <p:spPr bwMode="auto">
            <a:xfrm>
              <a:off x="4561" y="3733"/>
              <a:ext cx="24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29" name="Line 17"/>
            <p:cNvSpPr>
              <a:spLocks noChangeShapeType="1"/>
            </p:cNvSpPr>
            <p:nvPr/>
          </p:nvSpPr>
          <p:spPr bwMode="auto">
            <a:xfrm>
              <a:off x="3937" y="3696"/>
              <a:ext cx="864" cy="3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0" name="Line 18"/>
            <p:cNvSpPr>
              <a:spLocks noChangeShapeType="1"/>
            </p:cNvSpPr>
            <p:nvPr/>
          </p:nvSpPr>
          <p:spPr bwMode="auto">
            <a:xfrm flipH="1">
              <a:off x="3937" y="3216"/>
              <a:ext cx="33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1" name="Text Box 19"/>
            <p:cNvSpPr txBox="1">
              <a:spLocks noChangeArrowheads="1"/>
            </p:cNvSpPr>
            <p:nvPr/>
          </p:nvSpPr>
          <p:spPr bwMode="auto">
            <a:xfrm>
              <a:off x="4686" y="3914"/>
              <a:ext cx="21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>
                  <a:solidFill>
                    <a:schemeClr val="tx2"/>
                  </a:solidFill>
                </a:rPr>
                <a:t>φ</a:t>
              </a:r>
            </a:p>
          </p:txBody>
        </p:sp>
        <p:sp>
          <p:nvSpPr>
            <p:cNvPr id="34832" name="Line 20"/>
            <p:cNvSpPr>
              <a:spLocks noChangeShapeType="1"/>
            </p:cNvSpPr>
            <p:nvPr/>
          </p:nvSpPr>
          <p:spPr bwMode="auto">
            <a:xfrm flipH="1">
              <a:off x="4993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3" name="Line 21"/>
            <p:cNvSpPr>
              <a:spLocks noChangeShapeType="1"/>
            </p:cNvSpPr>
            <p:nvPr/>
          </p:nvSpPr>
          <p:spPr bwMode="auto">
            <a:xfrm flipH="1">
              <a:off x="4561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4" name="Line 22"/>
            <p:cNvSpPr>
              <a:spLocks noChangeShapeType="1"/>
            </p:cNvSpPr>
            <p:nvPr/>
          </p:nvSpPr>
          <p:spPr bwMode="auto">
            <a:xfrm flipH="1">
              <a:off x="4561" y="3168"/>
              <a:ext cx="48" cy="3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5" name="Line 23"/>
            <p:cNvSpPr>
              <a:spLocks noChangeShapeType="1"/>
            </p:cNvSpPr>
            <p:nvPr/>
          </p:nvSpPr>
          <p:spPr bwMode="auto">
            <a:xfrm>
              <a:off x="3793" y="3216"/>
              <a:ext cx="14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6" name="Line 24"/>
            <p:cNvSpPr>
              <a:spLocks noChangeShapeType="1"/>
            </p:cNvSpPr>
            <p:nvPr/>
          </p:nvSpPr>
          <p:spPr bwMode="auto">
            <a:xfrm>
              <a:off x="3313" y="2784"/>
              <a:ext cx="9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7" name="Line 25"/>
            <p:cNvSpPr>
              <a:spLocks noChangeShapeType="1"/>
            </p:cNvSpPr>
            <p:nvPr/>
          </p:nvSpPr>
          <p:spPr bwMode="auto">
            <a:xfrm flipH="1">
              <a:off x="3409" y="2784"/>
              <a:ext cx="52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8" name="Line 26"/>
            <p:cNvSpPr>
              <a:spLocks noChangeShapeType="1"/>
            </p:cNvSpPr>
            <p:nvPr/>
          </p:nvSpPr>
          <p:spPr bwMode="auto">
            <a:xfrm flipH="1">
              <a:off x="3889" y="2784"/>
              <a:ext cx="57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39" name="Line 27"/>
            <p:cNvSpPr>
              <a:spLocks noChangeShapeType="1"/>
            </p:cNvSpPr>
            <p:nvPr/>
          </p:nvSpPr>
          <p:spPr bwMode="auto">
            <a:xfrm flipH="1">
              <a:off x="4561" y="2832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4840" name="Text Box 28"/>
            <p:cNvSpPr txBox="1">
              <a:spLocks noChangeArrowheads="1"/>
            </p:cNvSpPr>
            <p:nvPr/>
          </p:nvSpPr>
          <p:spPr bwMode="auto">
            <a:xfrm>
              <a:off x="3679" y="3024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1,3</a:t>
              </a:r>
            </a:p>
          </p:txBody>
        </p:sp>
        <p:sp>
          <p:nvSpPr>
            <p:cNvPr id="34841" name="Text Box 29"/>
            <p:cNvSpPr txBox="1">
              <a:spLocks noChangeArrowheads="1"/>
            </p:cNvSpPr>
            <p:nvPr/>
          </p:nvSpPr>
          <p:spPr bwMode="auto">
            <a:xfrm>
              <a:off x="3295" y="3035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1,2</a:t>
              </a:r>
            </a:p>
          </p:txBody>
        </p:sp>
        <p:sp>
          <p:nvSpPr>
            <p:cNvPr id="34842" name="Text Box 30"/>
            <p:cNvSpPr txBox="1">
              <a:spLocks noChangeArrowheads="1"/>
            </p:cNvSpPr>
            <p:nvPr/>
          </p:nvSpPr>
          <p:spPr bwMode="auto">
            <a:xfrm>
              <a:off x="3169" y="2592"/>
              <a:ext cx="37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1,2,3</a:t>
              </a:r>
            </a:p>
          </p:txBody>
        </p:sp>
        <p:sp>
          <p:nvSpPr>
            <p:cNvPr id="34843" name="Text Box 31"/>
            <p:cNvSpPr txBox="1">
              <a:spLocks noChangeArrowheads="1"/>
            </p:cNvSpPr>
            <p:nvPr/>
          </p:nvSpPr>
          <p:spPr bwMode="auto">
            <a:xfrm>
              <a:off x="3649" y="2592"/>
              <a:ext cx="37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1,2,4</a:t>
              </a:r>
            </a:p>
          </p:txBody>
        </p:sp>
        <p:sp>
          <p:nvSpPr>
            <p:cNvPr id="34844" name="Text Box 32"/>
            <p:cNvSpPr txBox="1">
              <a:spLocks noChangeArrowheads="1"/>
            </p:cNvSpPr>
            <p:nvPr/>
          </p:nvSpPr>
          <p:spPr bwMode="auto">
            <a:xfrm>
              <a:off x="4225" y="2592"/>
              <a:ext cx="37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1,3,4</a:t>
              </a:r>
            </a:p>
          </p:txBody>
        </p:sp>
        <p:sp>
          <p:nvSpPr>
            <p:cNvPr id="34845" name="Text Box 33"/>
            <p:cNvSpPr txBox="1">
              <a:spLocks noChangeArrowheads="1"/>
            </p:cNvSpPr>
            <p:nvPr/>
          </p:nvSpPr>
          <p:spPr bwMode="auto">
            <a:xfrm>
              <a:off x="4753" y="2592"/>
              <a:ext cx="37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2,3,4</a:t>
              </a:r>
            </a:p>
          </p:txBody>
        </p:sp>
        <p:sp>
          <p:nvSpPr>
            <p:cNvPr id="34846" name="Text Box 34"/>
            <p:cNvSpPr txBox="1">
              <a:spLocks noChangeArrowheads="1"/>
            </p:cNvSpPr>
            <p:nvPr/>
          </p:nvSpPr>
          <p:spPr bwMode="auto">
            <a:xfrm>
              <a:off x="3841" y="3493"/>
              <a:ext cx="192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34847" name="Text Box 35"/>
            <p:cNvSpPr txBox="1">
              <a:spLocks noChangeArrowheads="1"/>
            </p:cNvSpPr>
            <p:nvPr/>
          </p:nvSpPr>
          <p:spPr bwMode="auto">
            <a:xfrm>
              <a:off x="4465" y="3504"/>
              <a:ext cx="206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34848" name="Text Box 36"/>
            <p:cNvSpPr txBox="1">
              <a:spLocks noChangeArrowheads="1"/>
            </p:cNvSpPr>
            <p:nvPr/>
          </p:nvSpPr>
          <p:spPr bwMode="auto">
            <a:xfrm>
              <a:off x="4849" y="3493"/>
              <a:ext cx="206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34849" name="Text Box 37"/>
            <p:cNvSpPr txBox="1">
              <a:spLocks noChangeArrowheads="1"/>
            </p:cNvSpPr>
            <p:nvPr/>
          </p:nvSpPr>
          <p:spPr bwMode="auto">
            <a:xfrm>
              <a:off x="5233" y="3493"/>
              <a:ext cx="220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34850" name="Text Box 38"/>
            <p:cNvSpPr txBox="1">
              <a:spLocks noChangeArrowheads="1"/>
            </p:cNvSpPr>
            <p:nvPr/>
          </p:nvSpPr>
          <p:spPr bwMode="auto">
            <a:xfrm>
              <a:off x="5229" y="3024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3,4</a:t>
              </a:r>
            </a:p>
          </p:txBody>
        </p:sp>
        <p:sp>
          <p:nvSpPr>
            <p:cNvPr id="34851" name="Text Box 39"/>
            <p:cNvSpPr txBox="1">
              <a:spLocks noChangeArrowheads="1"/>
            </p:cNvSpPr>
            <p:nvPr/>
          </p:nvSpPr>
          <p:spPr bwMode="auto">
            <a:xfrm>
              <a:off x="4849" y="3024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2,4</a:t>
              </a:r>
            </a:p>
          </p:txBody>
        </p:sp>
        <p:sp>
          <p:nvSpPr>
            <p:cNvPr id="34852" name="Text Box 40"/>
            <p:cNvSpPr txBox="1">
              <a:spLocks noChangeArrowheads="1"/>
            </p:cNvSpPr>
            <p:nvPr/>
          </p:nvSpPr>
          <p:spPr bwMode="auto">
            <a:xfrm>
              <a:off x="4081" y="3024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1,4</a:t>
              </a:r>
            </a:p>
          </p:txBody>
        </p:sp>
        <p:sp>
          <p:nvSpPr>
            <p:cNvPr id="34853" name="Text Box 41"/>
            <p:cNvSpPr txBox="1">
              <a:spLocks noChangeArrowheads="1"/>
            </p:cNvSpPr>
            <p:nvPr/>
          </p:nvSpPr>
          <p:spPr bwMode="auto">
            <a:xfrm>
              <a:off x="4465" y="3024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2,3</a:t>
              </a:r>
            </a:p>
          </p:txBody>
        </p:sp>
        <p:sp>
          <p:nvSpPr>
            <p:cNvPr id="34854" name="Text Box 42"/>
            <p:cNvSpPr txBox="1">
              <a:spLocks noChangeArrowheads="1"/>
            </p:cNvSpPr>
            <p:nvPr/>
          </p:nvSpPr>
          <p:spPr bwMode="auto">
            <a:xfrm>
              <a:off x="3897" y="2160"/>
              <a:ext cx="49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1,2,3,4</a:t>
              </a:r>
            </a:p>
          </p:txBody>
        </p:sp>
        <p:sp>
          <p:nvSpPr>
            <p:cNvPr id="70699" name="Line 43"/>
            <p:cNvSpPr>
              <a:spLocks noChangeShapeType="1"/>
            </p:cNvSpPr>
            <p:nvPr/>
          </p:nvSpPr>
          <p:spPr bwMode="auto">
            <a:xfrm flipH="1" flipV="1">
              <a:off x="3972" y="3648"/>
              <a:ext cx="768" cy="38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0700" name="Line 44"/>
            <p:cNvSpPr>
              <a:spLocks noChangeShapeType="1"/>
            </p:cNvSpPr>
            <p:nvPr/>
          </p:nvSpPr>
          <p:spPr bwMode="auto">
            <a:xfrm flipH="1" flipV="1">
              <a:off x="3492" y="3216"/>
              <a:ext cx="480" cy="38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0701" name="Line 45"/>
            <p:cNvSpPr>
              <a:spLocks noChangeShapeType="1"/>
            </p:cNvSpPr>
            <p:nvPr/>
          </p:nvSpPr>
          <p:spPr bwMode="auto">
            <a:xfrm flipH="1" flipV="1">
              <a:off x="3396" y="2736"/>
              <a:ext cx="48" cy="43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0702" name="Line 46"/>
            <p:cNvSpPr>
              <a:spLocks noChangeShapeType="1"/>
            </p:cNvSpPr>
            <p:nvPr/>
          </p:nvSpPr>
          <p:spPr bwMode="auto">
            <a:xfrm flipV="1">
              <a:off x="3396" y="2304"/>
              <a:ext cx="720" cy="336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grpSp>
          <p:nvGrpSpPr>
            <p:cNvPr id="34859" name="Group 47"/>
            <p:cNvGrpSpPr>
              <a:grpSpLocks/>
            </p:cNvGrpSpPr>
            <p:nvPr/>
          </p:nvGrpSpPr>
          <p:grpSpPr bwMode="auto">
            <a:xfrm rot="3134514">
              <a:off x="3588" y="2304"/>
              <a:ext cx="336" cy="336"/>
              <a:chOff x="4560" y="3744"/>
              <a:chExt cx="336" cy="336"/>
            </a:xfrm>
          </p:grpSpPr>
          <p:sp>
            <p:nvSpPr>
              <p:cNvPr id="70704" name="Line 48"/>
              <p:cNvSpPr>
                <a:spLocks noChangeShapeType="1"/>
              </p:cNvSpPr>
              <p:nvPr/>
            </p:nvSpPr>
            <p:spPr bwMode="auto">
              <a:xfrm flipH="1"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0705" name="Line 49"/>
              <p:cNvSpPr>
                <a:spLocks noChangeShapeType="1"/>
              </p:cNvSpPr>
              <p:nvPr/>
            </p:nvSpPr>
            <p:spPr bwMode="auto">
              <a:xfrm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70706" name="Line 50"/>
            <p:cNvSpPr>
              <a:spLocks noChangeShapeType="1"/>
            </p:cNvSpPr>
            <p:nvPr/>
          </p:nvSpPr>
          <p:spPr bwMode="auto">
            <a:xfrm>
              <a:off x="3348" y="2784"/>
              <a:ext cx="48" cy="38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0707" name="Line 51"/>
            <p:cNvSpPr>
              <a:spLocks noChangeShapeType="1"/>
            </p:cNvSpPr>
            <p:nvPr/>
          </p:nvSpPr>
          <p:spPr bwMode="auto">
            <a:xfrm flipV="1">
              <a:off x="3492" y="2736"/>
              <a:ext cx="432" cy="336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70708" name="Text Box 52"/>
          <p:cNvSpPr txBox="1">
            <a:spLocks noChangeArrowheads="1"/>
          </p:cNvSpPr>
          <p:nvPr/>
        </p:nvSpPr>
        <p:spPr bwMode="auto">
          <a:xfrm>
            <a:off x="458788" y="5084763"/>
            <a:ext cx="3362325" cy="9890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ja-JP" altLang="en-US">
                <a:ea typeface="ＭＳ Ｐゴシック" pitchFamily="50" charset="-128"/>
              </a:rPr>
              <a:t>多項式時間ではあるが、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||</a:t>
            </a:r>
            <a:r>
              <a:rPr lang="en-US" altLang="ja-JP" sz="2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  <a:ea typeface="ＭＳ Ｐゴシック" pitchFamily="50" charset="-128"/>
              </a:rPr>
              <a:t>T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|| </a:t>
            </a:r>
            <a:r>
              <a:rPr lang="ja-JP" altLang="en-US">
                <a:ea typeface="ＭＳ Ｐゴシック" pitchFamily="50" charset="-128"/>
              </a:rPr>
              <a:t>も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n</a:t>
            </a:r>
            <a:r>
              <a:rPr lang="en-US" altLang="ja-JP">
                <a:ea typeface="ＭＳ Ｐゴシック" pitchFamily="50" charset="-128"/>
              </a:rPr>
              <a:t> </a:t>
            </a:r>
            <a:r>
              <a:rPr lang="ja-JP" altLang="en-US">
                <a:ea typeface="ＭＳ Ｐゴシック" pitchFamily="50" charset="-128"/>
              </a:rPr>
              <a:t>も大きすぎる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0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列挙例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125538"/>
            <a:ext cx="8686800" cy="863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このデータベースで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　　　頻出集合を列挙してみる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6911975" y="1052513"/>
            <a:ext cx="1781175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>
                <a:solidFill>
                  <a:srgbClr val="FF6600"/>
                </a:solidFill>
              </a:rPr>
              <a:t>a</a:t>
            </a:r>
            <a:r>
              <a:rPr lang="ja-JP" altLang="en-US" b="1">
                <a:solidFill>
                  <a:srgbClr val="FF6600"/>
                </a:solidFill>
              </a:rPr>
              <a:t>：</a:t>
            </a:r>
            <a:r>
              <a:rPr lang="en-US" altLang="ja-JP">
                <a:solidFill>
                  <a:schemeClr val="accent2"/>
                </a:solidFill>
              </a:rPr>
              <a:t>1,2,5,6,7,9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b:</a:t>
            </a:r>
            <a:r>
              <a:rPr lang="en-US" altLang="ja-JP">
                <a:solidFill>
                  <a:schemeClr val="accent2"/>
                </a:solidFill>
              </a:rPr>
              <a:t> 2,3,4,5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c:</a:t>
            </a:r>
            <a:r>
              <a:rPr lang="en-US" altLang="ja-JP">
                <a:solidFill>
                  <a:schemeClr val="accent2"/>
                </a:solidFill>
              </a:rPr>
              <a:t> 1,2,7,8,9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d:</a:t>
            </a:r>
            <a:r>
              <a:rPr lang="en-US" altLang="ja-JP">
                <a:solidFill>
                  <a:schemeClr val="accent2"/>
                </a:solidFill>
              </a:rPr>
              <a:t> 1,7,9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e:</a:t>
            </a:r>
            <a:r>
              <a:rPr lang="en-US" altLang="ja-JP">
                <a:solidFill>
                  <a:schemeClr val="accent2"/>
                </a:solidFill>
              </a:rPr>
              <a:t> 2,7,9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f:</a:t>
            </a:r>
            <a:r>
              <a:rPr lang="en-US" altLang="ja-JP">
                <a:solidFill>
                  <a:schemeClr val="accent2"/>
                </a:solidFill>
              </a:rPr>
              <a:t> 2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5921375" y="1941513"/>
            <a:ext cx="987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  <a:ea typeface="ＭＳ Ｐゴシック" pitchFamily="50" charset="-128"/>
              </a:rPr>
              <a:t>T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827088" y="5257800"/>
            <a:ext cx="1306512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{1}: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 flipH="1" flipV="1">
            <a:off x="1979613" y="5805488"/>
            <a:ext cx="18716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107950" y="4076700"/>
            <a:ext cx="1611313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{1,7}: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3930650" y="6192838"/>
            <a:ext cx="19367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φ </a:t>
            </a: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a,b,c,d,e,f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500063" y="2952750"/>
            <a:ext cx="1839912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{1,7,9}: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 flipH="1" flipV="1">
            <a:off x="900113" y="4652963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 flipV="1">
            <a:off x="1116013" y="35004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1835150" y="4076700"/>
            <a:ext cx="1611313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{1,9}: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 flipV="1">
            <a:off x="1835150" y="4652963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3492500" y="5184775"/>
            <a:ext cx="17716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{2}: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a,b,c,e,f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 flipH="1" flipV="1">
            <a:off x="4643438" y="5734050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13" name="Text Box 21"/>
          <p:cNvSpPr txBox="1">
            <a:spLocks noChangeArrowheads="1"/>
          </p:cNvSpPr>
          <p:nvPr/>
        </p:nvSpPr>
        <p:spPr bwMode="auto">
          <a:xfrm>
            <a:off x="3708400" y="4076700"/>
            <a:ext cx="15938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{2,7}: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 flipV="1">
            <a:off x="4284663" y="4652963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15" name="Text Box 23"/>
          <p:cNvSpPr txBox="1">
            <a:spLocks noChangeArrowheads="1"/>
          </p:cNvSpPr>
          <p:nvPr/>
        </p:nvSpPr>
        <p:spPr bwMode="auto">
          <a:xfrm>
            <a:off x="5580063" y="5156200"/>
            <a:ext cx="15176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{7}: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7308850" y="5157788"/>
            <a:ext cx="15938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 flipV="1">
            <a:off x="5508625" y="5734050"/>
            <a:ext cx="7921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 flipV="1">
            <a:off x="5940425" y="5734050"/>
            <a:ext cx="19446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19" name="Text Box 27"/>
          <p:cNvSpPr txBox="1">
            <a:spLocks noChangeArrowheads="1"/>
          </p:cNvSpPr>
          <p:nvPr/>
        </p:nvSpPr>
        <p:spPr bwMode="auto">
          <a:xfrm>
            <a:off x="7289800" y="4076700"/>
            <a:ext cx="17462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{7,9}: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20" name="Line 28"/>
          <p:cNvSpPr>
            <a:spLocks noChangeShapeType="1"/>
          </p:cNvSpPr>
          <p:nvPr/>
        </p:nvSpPr>
        <p:spPr bwMode="auto">
          <a:xfrm flipV="1">
            <a:off x="6659563" y="4652963"/>
            <a:ext cx="1225550" cy="430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21" name="Text Box 29"/>
          <p:cNvSpPr txBox="1">
            <a:spLocks noChangeArrowheads="1"/>
          </p:cNvSpPr>
          <p:nvPr/>
        </p:nvSpPr>
        <p:spPr bwMode="auto">
          <a:xfrm>
            <a:off x="4100513" y="2924175"/>
            <a:ext cx="1819275" cy="461963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schemeClr val="accent2"/>
                </a:solidFill>
                <a:ea typeface="ＭＳ Ｐゴシック" pitchFamily="50" charset="-128"/>
              </a:rPr>
              <a:t>{2,7,9}: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a,c,e</a:t>
            </a:r>
            <a:endParaRPr lang="ja-JP" altLang="en-US" dirty="0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 flipV="1">
            <a:off x="4572000" y="3500438"/>
            <a:ext cx="3603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023" name="Text Box 31"/>
          <p:cNvSpPr txBox="1">
            <a:spLocks noChangeArrowheads="1"/>
          </p:cNvSpPr>
          <p:nvPr/>
        </p:nvSpPr>
        <p:spPr bwMode="auto">
          <a:xfrm>
            <a:off x="5435600" y="4076700"/>
            <a:ext cx="15938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{2,9}: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5024" name="Line 32"/>
          <p:cNvSpPr>
            <a:spLocks noChangeShapeType="1"/>
          </p:cNvSpPr>
          <p:nvPr/>
        </p:nvSpPr>
        <p:spPr bwMode="auto">
          <a:xfrm flipV="1">
            <a:off x="4643438" y="4581525"/>
            <a:ext cx="11525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4997" grpId="0"/>
      <p:bldP spid="85001" grpId="0" animBg="1"/>
      <p:bldP spid="85002" grpId="0" animBg="1"/>
      <p:bldP spid="85003" grpId="0" animBg="1"/>
      <p:bldP spid="85004" grpId="0" animBg="1"/>
      <p:bldP spid="85006" grpId="0" animBg="1"/>
      <p:bldP spid="85007" grpId="0" animBg="1"/>
      <p:bldP spid="85008" grpId="0" animBg="1"/>
      <p:bldP spid="85009" grpId="0" animBg="1"/>
      <p:bldP spid="85010" grpId="0" animBg="1"/>
      <p:bldP spid="85011" grpId="0" animBg="1"/>
      <p:bldP spid="85012" grpId="0" animBg="1"/>
      <p:bldP spid="85013" grpId="0" animBg="1"/>
      <p:bldP spid="85014" grpId="0" animBg="1"/>
      <p:bldP spid="85015" grpId="0" animBg="1"/>
      <p:bldP spid="85016" grpId="0" animBg="1"/>
      <p:bldP spid="85017" grpId="0" animBg="1"/>
      <p:bldP spid="85018" grpId="0" animBg="1"/>
      <p:bldP spid="85019" grpId="0" animBg="1"/>
      <p:bldP spid="85020" grpId="0" animBg="1"/>
      <p:bldP spid="85021" grpId="0" animBg="1"/>
      <p:bldP spid="85022" grpId="0" animBg="1"/>
      <p:bldP spid="85023" grpId="0" animBg="1"/>
      <p:bldP spid="8502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末広がり性の利用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700213"/>
            <a:ext cx="7129462" cy="396081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パターン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の出現集合を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とする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＋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  <a:r>
              <a:rPr lang="ja-JP" altLang="en-US" sz="2400" dirty="0" smtClean="0"/>
              <a:t>の出現は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を含む（＝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の出現）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の中で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ja-JP" altLang="en-US" sz="2400" dirty="0" smtClean="0"/>
              <a:t> を含むもの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＋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  <a:r>
              <a:rPr lang="ja-JP" altLang="en-US" sz="2400" dirty="0" smtClean="0"/>
              <a:t>の出現集合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出現集合を更新すれば、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　　　データ全体を見なくて良い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反復が深くなると、見るべき出現集合は小さくなる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反復が深くなるにつれ、計算時間は短くなる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</p:txBody>
      </p:sp>
      <p:grpSp>
        <p:nvGrpSpPr>
          <p:cNvPr id="36868" name="Group 4"/>
          <p:cNvGrpSpPr>
            <a:grpSpLocks/>
          </p:cNvGrpSpPr>
          <p:nvPr/>
        </p:nvGrpSpPr>
        <p:grpSpPr bwMode="auto">
          <a:xfrm>
            <a:off x="7164388" y="1838325"/>
            <a:ext cx="1584325" cy="2166938"/>
            <a:chOff x="4558" y="2115"/>
            <a:chExt cx="998" cy="1365"/>
          </a:xfrm>
        </p:grpSpPr>
        <p:sp>
          <p:nvSpPr>
            <p:cNvPr id="71685" name="Rectangle 5"/>
            <p:cNvSpPr>
              <a:spLocks noChangeArrowheads="1"/>
            </p:cNvSpPr>
            <p:nvPr/>
          </p:nvSpPr>
          <p:spPr bwMode="auto">
            <a:xfrm>
              <a:off x="4558" y="2115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86" name="Rectangle 6"/>
            <p:cNvSpPr>
              <a:spLocks noChangeArrowheads="1"/>
            </p:cNvSpPr>
            <p:nvPr/>
          </p:nvSpPr>
          <p:spPr bwMode="auto">
            <a:xfrm>
              <a:off x="4649" y="2115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87" name="Rectangle 7"/>
            <p:cNvSpPr>
              <a:spLocks noChangeArrowheads="1"/>
            </p:cNvSpPr>
            <p:nvPr/>
          </p:nvSpPr>
          <p:spPr bwMode="auto">
            <a:xfrm>
              <a:off x="4558" y="2206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4649" y="2206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89" name="Rectangle 9"/>
            <p:cNvSpPr>
              <a:spLocks noChangeArrowheads="1"/>
            </p:cNvSpPr>
            <p:nvPr/>
          </p:nvSpPr>
          <p:spPr bwMode="auto">
            <a:xfrm>
              <a:off x="4558" y="2297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4649" y="2297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4558" y="2388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2" name="Rectangle 12"/>
            <p:cNvSpPr>
              <a:spLocks noChangeArrowheads="1"/>
            </p:cNvSpPr>
            <p:nvPr/>
          </p:nvSpPr>
          <p:spPr bwMode="auto">
            <a:xfrm>
              <a:off x="4649" y="2388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4558" y="2479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4" name="Rectangle 14"/>
            <p:cNvSpPr>
              <a:spLocks noChangeArrowheads="1"/>
            </p:cNvSpPr>
            <p:nvPr/>
          </p:nvSpPr>
          <p:spPr bwMode="auto">
            <a:xfrm>
              <a:off x="4649" y="2479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5" name="Rectangle 15"/>
            <p:cNvSpPr>
              <a:spLocks noChangeArrowheads="1"/>
            </p:cNvSpPr>
            <p:nvPr/>
          </p:nvSpPr>
          <p:spPr bwMode="auto">
            <a:xfrm>
              <a:off x="4558" y="2570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6" name="Rectangle 16"/>
            <p:cNvSpPr>
              <a:spLocks noChangeArrowheads="1"/>
            </p:cNvSpPr>
            <p:nvPr/>
          </p:nvSpPr>
          <p:spPr bwMode="auto">
            <a:xfrm>
              <a:off x="4649" y="2570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7" name="Rectangle 17"/>
            <p:cNvSpPr>
              <a:spLocks noChangeArrowheads="1"/>
            </p:cNvSpPr>
            <p:nvPr/>
          </p:nvSpPr>
          <p:spPr bwMode="auto">
            <a:xfrm>
              <a:off x="4558" y="2661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8" name="Rectangle 18"/>
            <p:cNvSpPr>
              <a:spLocks noChangeArrowheads="1"/>
            </p:cNvSpPr>
            <p:nvPr/>
          </p:nvSpPr>
          <p:spPr bwMode="auto">
            <a:xfrm>
              <a:off x="4649" y="2661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699" name="Rectangle 19"/>
            <p:cNvSpPr>
              <a:spLocks noChangeArrowheads="1"/>
            </p:cNvSpPr>
            <p:nvPr/>
          </p:nvSpPr>
          <p:spPr bwMode="auto">
            <a:xfrm>
              <a:off x="4558" y="2752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0" name="Rectangle 20"/>
            <p:cNvSpPr>
              <a:spLocks noChangeArrowheads="1"/>
            </p:cNvSpPr>
            <p:nvPr/>
          </p:nvSpPr>
          <p:spPr bwMode="auto">
            <a:xfrm>
              <a:off x="4649" y="2752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1" name="Rectangle 21"/>
            <p:cNvSpPr>
              <a:spLocks noChangeArrowheads="1"/>
            </p:cNvSpPr>
            <p:nvPr/>
          </p:nvSpPr>
          <p:spPr bwMode="auto">
            <a:xfrm>
              <a:off x="4558" y="2843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2" name="Rectangle 22"/>
            <p:cNvSpPr>
              <a:spLocks noChangeArrowheads="1"/>
            </p:cNvSpPr>
            <p:nvPr/>
          </p:nvSpPr>
          <p:spPr bwMode="auto">
            <a:xfrm>
              <a:off x="4649" y="2843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3" name="Rectangle 23"/>
            <p:cNvSpPr>
              <a:spLocks noChangeArrowheads="1"/>
            </p:cNvSpPr>
            <p:nvPr/>
          </p:nvSpPr>
          <p:spPr bwMode="auto">
            <a:xfrm>
              <a:off x="4558" y="2934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4" name="Rectangle 24"/>
            <p:cNvSpPr>
              <a:spLocks noChangeArrowheads="1"/>
            </p:cNvSpPr>
            <p:nvPr/>
          </p:nvSpPr>
          <p:spPr bwMode="auto">
            <a:xfrm>
              <a:off x="4649" y="2934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4558" y="3025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6" name="Rectangle 26"/>
            <p:cNvSpPr>
              <a:spLocks noChangeArrowheads="1"/>
            </p:cNvSpPr>
            <p:nvPr/>
          </p:nvSpPr>
          <p:spPr bwMode="auto">
            <a:xfrm>
              <a:off x="4649" y="3025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7" name="Rectangle 27"/>
            <p:cNvSpPr>
              <a:spLocks noChangeArrowheads="1"/>
            </p:cNvSpPr>
            <p:nvPr/>
          </p:nvSpPr>
          <p:spPr bwMode="auto">
            <a:xfrm>
              <a:off x="4558" y="3116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8" name="Rectangle 28"/>
            <p:cNvSpPr>
              <a:spLocks noChangeArrowheads="1"/>
            </p:cNvSpPr>
            <p:nvPr/>
          </p:nvSpPr>
          <p:spPr bwMode="auto">
            <a:xfrm>
              <a:off x="4649" y="3116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09" name="Rectangle 29"/>
            <p:cNvSpPr>
              <a:spLocks noChangeArrowheads="1"/>
            </p:cNvSpPr>
            <p:nvPr/>
          </p:nvSpPr>
          <p:spPr bwMode="auto">
            <a:xfrm>
              <a:off x="4558" y="3207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10" name="Rectangle 30"/>
            <p:cNvSpPr>
              <a:spLocks noChangeArrowheads="1"/>
            </p:cNvSpPr>
            <p:nvPr/>
          </p:nvSpPr>
          <p:spPr bwMode="auto">
            <a:xfrm>
              <a:off x="4649" y="3207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11" name="Rectangle 31"/>
            <p:cNvSpPr>
              <a:spLocks noChangeArrowheads="1"/>
            </p:cNvSpPr>
            <p:nvPr/>
          </p:nvSpPr>
          <p:spPr bwMode="auto">
            <a:xfrm>
              <a:off x="4558" y="3298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12" name="Rectangle 32"/>
            <p:cNvSpPr>
              <a:spLocks noChangeArrowheads="1"/>
            </p:cNvSpPr>
            <p:nvPr/>
          </p:nvSpPr>
          <p:spPr bwMode="auto">
            <a:xfrm>
              <a:off x="4649" y="3298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13" name="Rectangle 33"/>
            <p:cNvSpPr>
              <a:spLocks noChangeArrowheads="1"/>
            </p:cNvSpPr>
            <p:nvPr/>
          </p:nvSpPr>
          <p:spPr bwMode="auto">
            <a:xfrm>
              <a:off x="4558" y="3389"/>
              <a:ext cx="91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14" name="Rectangle 34"/>
            <p:cNvSpPr>
              <a:spLocks noChangeArrowheads="1"/>
            </p:cNvSpPr>
            <p:nvPr/>
          </p:nvSpPr>
          <p:spPr bwMode="auto">
            <a:xfrm>
              <a:off x="4649" y="3389"/>
              <a:ext cx="907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36869" name="Group 35"/>
          <p:cNvGrpSpPr>
            <a:grpSpLocks/>
          </p:cNvGrpSpPr>
          <p:nvPr/>
        </p:nvGrpSpPr>
        <p:grpSpPr bwMode="auto">
          <a:xfrm>
            <a:off x="7380288" y="1870075"/>
            <a:ext cx="1128712" cy="1824038"/>
            <a:chOff x="4694" y="2135"/>
            <a:chExt cx="711" cy="1149"/>
          </a:xfrm>
        </p:grpSpPr>
        <p:sp>
          <p:nvSpPr>
            <p:cNvPr id="71716" name="AutoShape 36"/>
            <p:cNvSpPr>
              <a:spLocks noChangeArrowheads="1"/>
            </p:cNvSpPr>
            <p:nvPr/>
          </p:nvSpPr>
          <p:spPr bwMode="auto">
            <a:xfrm>
              <a:off x="4745" y="2226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17" name="AutoShape 37"/>
            <p:cNvSpPr>
              <a:spLocks noChangeArrowheads="1"/>
            </p:cNvSpPr>
            <p:nvPr/>
          </p:nvSpPr>
          <p:spPr bwMode="auto">
            <a:xfrm>
              <a:off x="5071" y="2135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18" name="AutoShape 38"/>
            <p:cNvSpPr>
              <a:spLocks noChangeArrowheads="1"/>
            </p:cNvSpPr>
            <p:nvPr/>
          </p:nvSpPr>
          <p:spPr bwMode="auto">
            <a:xfrm>
              <a:off x="5143" y="2342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19" name="AutoShape 39"/>
            <p:cNvSpPr>
              <a:spLocks noChangeArrowheads="1"/>
            </p:cNvSpPr>
            <p:nvPr/>
          </p:nvSpPr>
          <p:spPr bwMode="auto">
            <a:xfrm>
              <a:off x="4785" y="2594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20" name="AutoShape 40"/>
            <p:cNvSpPr>
              <a:spLocks noChangeArrowheads="1"/>
            </p:cNvSpPr>
            <p:nvPr/>
          </p:nvSpPr>
          <p:spPr bwMode="auto">
            <a:xfrm>
              <a:off x="4694" y="2957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21" name="AutoShape 41"/>
            <p:cNvSpPr>
              <a:spLocks noChangeArrowheads="1"/>
            </p:cNvSpPr>
            <p:nvPr/>
          </p:nvSpPr>
          <p:spPr bwMode="auto">
            <a:xfrm>
              <a:off x="4875" y="3239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22" name="AutoShape 42"/>
            <p:cNvSpPr>
              <a:spLocks noChangeArrowheads="1"/>
            </p:cNvSpPr>
            <p:nvPr/>
          </p:nvSpPr>
          <p:spPr bwMode="auto">
            <a:xfrm>
              <a:off x="5178" y="2967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23" name="AutoShape 43"/>
            <p:cNvSpPr>
              <a:spLocks noChangeArrowheads="1"/>
            </p:cNvSpPr>
            <p:nvPr/>
          </p:nvSpPr>
          <p:spPr bwMode="auto">
            <a:xfrm>
              <a:off x="5128" y="2856"/>
              <a:ext cx="227" cy="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71724" name="Oval 44"/>
          <p:cNvSpPr>
            <a:spLocks noChangeArrowheads="1"/>
          </p:cNvSpPr>
          <p:nvPr/>
        </p:nvSpPr>
        <p:spPr bwMode="auto">
          <a:xfrm>
            <a:off x="7164388" y="2125663"/>
            <a:ext cx="144462" cy="144462"/>
          </a:xfrm>
          <a:prstGeom prst="ellipse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25" name="Oval 45"/>
          <p:cNvSpPr>
            <a:spLocks noChangeArrowheads="1"/>
          </p:cNvSpPr>
          <p:nvPr/>
        </p:nvSpPr>
        <p:spPr bwMode="auto">
          <a:xfrm>
            <a:off x="7164388" y="2557463"/>
            <a:ext cx="144462" cy="144462"/>
          </a:xfrm>
          <a:prstGeom prst="ellipse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26" name="Oval 46"/>
          <p:cNvSpPr>
            <a:spLocks noChangeArrowheads="1"/>
          </p:cNvSpPr>
          <p:nvPr/>
        </p:nvSpPr>
        <p:spPr bwMode="auto">
          <a:xfrm>
            <a:off x="7164388" y="3133725"/>
            <a:ext cx="144462" cy="144463"/>
          </a:xfrm>
          <a:prstGeom prst="ellipse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164388" y="1838325"/>
            <a:ext cx="144462" cy="1871663"/>
            <a:chOff x="4694" y="2251"/>
            <a:chExt cx="91" cy="1179"/>
          </a:xfrm>
        </p:grpSpPr>
        <p:sp>
          <p:nvSpPr>
            <p:cNvPr id="71728" name="Oval 48"/>
            <p:cNvSpPr>
              <a:spLocks noChangeArrowheads="1"/>
            </p:cNvSpPr>
            <p:nvPr/>
          </p:nvSpPr>
          <p:spPr bwMode="auto">
            <a:xfrm>
              <a:off x="4694" y="2251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29" name="Oval 49"/>
            <p:cNvSpPr>
              <a:spLocks noChangeArrowheads="1"/>
            </p:cNvSpPr>
            <p:nvPr/>
          </p:nvSpPr>
          <p:spPr bwMode="auto">
            <a:xfrm>
              <a:off x="4694" y="2342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30" name="Oval 50"/>
            <p:cNvSpPr>
              <a:spLocks noChangeArrowheads="1"/>
            </p:cNvSpPr>
            <p:nvPr/>
          </p:nvSpPr>
          <p:spPr bwMode="auto">
            <a:xfrm>
              <a:off x="4694" y="2977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731" name="Oval 51"/>
            <p:cNvSpPr>
              <a:spLocks noChangeArrowheads="1"/>
            </p:cNvSpPr>
            <p:nvPr/>
          </p:nvSpPr>
          <p:spPr bwMode="auto">
            <a:xfrm>
              <a:off x="4694" y="3339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71732" name="AutoShape 52"/>
          <p:cNvSpPr>
            <a:spLocks noChangeArrowheads="1"/>
          </p:cNvSpPr>
          <p:nvPr/>
        </p:nvSpPr>
        <p:spPr bwMode="auto">
          <a:xfrm>
            <a:off x="6516688" y="2703513"/>
            <a:ext cx="360362" cy="7143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33" name="Oval 53"/>
          <p:cNvSpPr>
            <a:spLocks noChangeArrowheads="1"/>
          </p:cNvSpPr>
          <p:nvPr/>
        </p:nvSpPr>
        <p:spPr bwMode="auto">
          <a:xfrm>
            <a:off x="6861175" y="2686050"/>
            <a:ext cx="107950" cy="10795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34" name="Oval 54"/>
          <p:cNvSpPr>
            <a:spLocks noChangeArrowheads="1"/>
          </p:cNvSpPr>
          <p:nvPr/>
        </p:nvSpPr>
        <p:spPr bwMode="auto">
          <a:xfrm>
            <a:off x="7848600" y="2589213"/>
            <a:ext cx="107950" cy="10795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35" name="Oval 55"/>
          <p:cNvSpPr>
            <a:spLocks noChangeArrowheads="1"/>
          </p:cNvSpPr>
          <p:nvPr/>
        </p:nvSpPr>
        <p:spPr bwMode="auto">
          <a:xfrm>
            <a:off x="8388350" y="2178050"/>
            <a:ext cx="107950" cy="10795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36" name="Oval 56"/>
          <p:cNvSpPr>
            <a:spLocks noChangeArrowheads="1"/>
          </p:cNvSpPr>
          <p:nvPr/>
        </p:nvSpPr>
        <p:spPr bwMode="auto">
          <a:xfrm>
            <a:off x="8461375" y="3178175"/>
            <a:ext cx="107950" cy="10795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3" grpId="0" animBg="1"/>
      <p:bldP spid="71734" grpId="0" animBg="1"/>
      <p:bldP spid="71735" grpId="0" animBg="1"/>
      <p:bldP spid="7173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末広がり性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96975"/>
            <a:ext cx="8353425" cy="13684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バックトラックは、各反復で複数の再帰呼び出しをする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計算木は、下に行くほど大きくなる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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計算時間を支配するのは一番下の数レベル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228600" y="5784850"/>
            <a:ext cx="8664575" cy="92075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多くの列挙アルゴリズムが似たような再帰構造を持つので、</a:t>
            </a:r>
          </a:p>
          <a:p>
            <a:pPr algn="ctr"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下のレベルの仕事を上のレベルがやれば、同様の改良ができる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23850" y="4652963"/>
            <a:ext cx="4752975" cy="92075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ja-JP" altLang="en-US">
                <a:ea typeface="ＭＳ Ｐゴシック" pitchFamily="50" charset="-128"/>
              </a:rPr>
              <a:t>ほぼ全ての反復が短時間で終了</a:t>
            </a:r>
          </a:p>
          <a:p>
            <a:pPr algn="ctr">
              <a:spcBef>
                <a:spcPct val="20000"/>
              </a:spcBef>
              <a:defRPr/>
            </a:pPr>
            <a:r>
              <a:rPr lang="ja-JP" altLang="en-US">
                <a:ea typeface="ＭＳ Ｐゴシック" pitchFamily="50" charset="-128"/>
              </a:rPr>
              <a:t>（</a:t>
            </a:r>
            <a:r>
              <a:rPr lang="en-US" altLang="ja-JP">
                <a:ea typeface="ＭＳ Ｐゴシック" pitchFamily="50" charset="-128"/>
              </a:rPr>
              <a:t>1</a:t>
            </a:r>
            <a:r>
              <a:rPr lang="ja-JP" altLang="en-US">
                <a:ea typeface="ＭＳ Ｐゴシック" pitchFamily="50" charset="-128"/>
              </a:rPr>
              <a:t>秒間におよそ</a:t>
            </a:r>
            <a:r>
              <a:rPr lang="en-US" altLang="ja-JP">
                <a:ea typeface="ＭＳ Ｐゴシック" pitchFamily="50" charset="-128"/>
              </a:rPr>
              <a:t>100</a:t>
            </a:r>
            <a:r>
              <a:rPr lang="ja-JP" altLang="en-US">
                <a:ea typeface="ＭＳ Ｐゴシック" pitchFamily="50" charset="-128"/>
              </a:rPr>
              <a:t>万個）</a:t>
            </a:r>
            <a:endParaRPr lang="ja-JP" altLang="en-US" sz="4400">
              <a:solidFill>
                <a:schemeClr val="tx2"/>
              </a:solidFill>
              <a:ea typeface="ＭＳ Ｐゴシック" pitchFamily="50" charset="-128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47700" y="2751138"/>
            <a:ext cx="8039100" cy="1612900"/>
            <a:chOff x="408" y="1872"/>
            <a:chExt cx="5064" cy="1016"/>
          </a:xfrm>
        </p:grpSpPr>
        <p:sp>
          <p:nvSpPr>
            <p:cNvPr id="72711" name="Freeform 7"/>
            <p:cNvSpPr>
              <a:spLocks/>
            </p:cNvSpPr>
            <p:nvPr/>
          </p:nvSpPr>
          <p:spPr bwMode="auto">
            <a:xfrm>
              <a:off x="408" y="1872"/>
              <a:ext cx="5064" cy="1016"/>
            </a:xfrm>
            <a:custGeom>
              <a:avLst/>
              <a:gdLst/>
              <a:ahLst/>
              <a:cxnLst>
                <a:cxn ang="0">
                  <a:pos x="2592" y="0"/>
                </a:cxn>
                <a:cxn ang="0">
                  <a:pos x="2304" y="288"/>
                </a:cxn>
                <a:cxn ang="0">
                  <a:pos x="1920" y="528"/>
                </a:cxn>
                <a:cxn ang="0">
                  <a:pos x="1392" y="768"/>
                </a:cxn>
                <a:cxn ang="0">
                  <a:pos x="768" y="912"/>
                </a:cxn>
                <a:cxn ang="0">
                  <a:pos x="0" y="1008"/>
                </a:cxn>
                <a:cxn ang="0">
                  <a:pos x="5064" y="1016"/>
                </a:cxn>
                <a:cxn ang="0">
                  <a:pos x="4448" y="936"/>
                </a:cxn>
                <a:cxn ang="0">
                  <a:pos x="3784" y="792"/>
                </a:cxn>
                <a:cxn ang="0">
                  <a:pos x="3168" y="528"/>
                </a:cxn>
                <a:cxn ang="0">
                  <a:pos x="2832" y="296"/>
                </a:cxn>
                <a:cxn ang="0">
                  <a:pos x="2592" y="0"/>
                </a:cxn>
              </a:cxnLst>
              <a:rect l="0" t="0" r="r" b="b"/>
              <a:pathLst>
                <a:path w="5064" h="1016">
                  <a:moveTo>
                    <a:pt x="2592" y="0"/>
                  </a:moveTo>
                  <a:lnTo>
                    <a:pt x="2304" y="288"/>
                  </a:lnTo>
                  <a:lnTo>
                    <a:pt x="1920" y="528"/>
                  </a:lnTo>
                  <a:lnTo>
                    <a:pt x="1392" y="768"/>
                  </a:lnTo>
                  <a:lnTo>
                    <a:pt x="768" y="912"/>
                  </a:lnTo>
                  <a:lnTo>
                    <a:pt x="0" y="1008"/>
                  </a:lnTo>
                  <a:lnTo>
                    <a:pt x="5064" y="1016"/>
                  </a:lnTo>
                  <a:lnTo>
                    <a:pt x="4448" y="936"/>
                  </a:lnTo>
                  <a:lnTo>
                    <a:pt x="3784" y="792"/>
                  </a:lnTo>
                  <a:lnTo>
                    <a:pt x="3168" y="528"/>
                  </a:lnTo>
                  <a:lnTo>
                    <a:pt x="2832" y="296"/>
                  </a:lnTo>
                  <a:lnTo>
                    <a:pt x="2592" y="0"/>
                  </a:lnTo>
                  <a:close/>
                </a:path>
              </a:pathLst>
            </a:custGeom>
            <a:solidFill>
              <a:srgbClr val="CCFFCC">
                <a:alpha val="50000"/>
              </a:srgbClr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12" name="Line 8"/>
            <p:cNvSpPr>
              <a:spLocks noChangeShapeType="1"/>
            </p:cNvSpPr>
            <p:nvPr/>
          </p:nvSpPr>
          <p:spPr bwMode="auto">
            <a:xfrm flipH="1">
              <a:off x="2857" y="2024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13" name="Line 9"/>
            <p:cNvSpPr>
              <a:spLocks noChangeShapeType="1"/>
            </p:cNvSpPr>
            <p:nvPr/>
          </p:nvSpPr>
          <p:spPr bwMode="auto">
            <a:xfrm>
              <a:off x="3001" y="2024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14" name="Oval 10"/>
            <p:cNvSpPr>
              <a:spLocks noChangeArrowheads="1"/>
            </p:cNvSpPr>
            <p:nvPr/>
          </p:nvSpPr>
          <p:spPr bwMode="auto">
            <a:xfrm>
              <a:off x="2953" y="1976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15" name="Line 11"/>
            <p:cNvSpPr>
              <a:spLocks noChangeShapeType="1"/>
            </p:cNvSpPr>
            <p:nvPr/>
          </p:nvSpPr>
          <p:spPr bwMode="auto">
            <a:xfrm flipH="1">
              <a:off x="3097" y="2216"/>
              <a:ext cx="48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16" name="Line 12"/>
            <p:cNvSpPr>
              <a:spLocks noChangeShapeType="1"/>
            </p:cNvSpPr>
            <p:nvPr/>
          </p:nvSpPr>
          <p:spPr bwMode="auto">
            <a:xfrm>
              <a:off x="3145" y="2216"/>
              <a:ext cx="24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17" name="Line 13"/>
            <p:cNvSpPr>
              <a:spLocks noChangeShapeType="1"/>
            </p:cNvSpPr>
            <p:nvPr/>
          </p:nvSpPr>
          <p:spPr bwMode="auto">
            <a:xfrm flipH="1">
              <a:off x="2617" y="2216"/>
              <a:ext cx="24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18" name="Line 14"/>
            <p:cNvSpPr>
              <a:spLocks noChangeShapeType="1"/>
            </p:cNvSpPr>
            <p:nvPr/>
          </p:nvSpPr>
          <p:spPr bwMode="auto">
            <a:xfrm>
              <a:off x="2857" y="2216"/>
              <a:ext cx="48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19" name="Line 15"/>
            <p:cNvSpPr>
              <a:spLocks noChangeShapeType="1"/>
            </p:cNvSpPr>
            <p:nvPr/>
          </p:nvSpPr>
          <p:spPr bwMode="auto">
            <a:xfrm>
              <a:off x="3385" y="2408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0" name="Line 16"/>
            <p:cNvSpPr>
              <a:spLocks noChangeShapeType="1"/>
            </p:cNvSpPr>
            <p:nvPr/>
          </p:nvSpPr>
          <p:spPr bwMode="auto">
            <a:xfrm>
              <a:off x="3385" y="2408"/>
              <a:ext cx="432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1" name="Oval 17"/>
            <p:cNvSpPr>
              <a:spLocks noChangeArrowheads="1"/>
            </p:cNvSpPr>
            <p:nvPr/>
          </p:nvSpPr>
          <p:spPr bwMode="auto">
            <a:xfrm>
              <a:off x="3481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2" name="Oval 18"/>
            <p:cNvSpPr>
              <a:spLocks noChangeArrowheads="1"/>
            </p:cNvSpPr>
            <p:nvPr/>
          </p:nvSpPr>
          <p:spPr bwMode="auto">
            <a:xfrm>
              <a:off x="3769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3" name="Line 19"/>
            <p:cNvSpPr>
              <a:spLocks noChangeShapeType="1"/>
            </p:cNvSpPr>
            <p:nvPr/>
          </p:nvSpPr>
          <p:spPr bwMode="auto">
            <a:xfrm flipH="1">
              <a:off x="3097" y="240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4" name="Line 20"/>
            <p:cNvSpPr>
              <a:spLocks noChangeShapeType="1"/>
            </p:cNvSpPr>
            <p:nvPr/>
          </p:nvSpPr>
          <p:spPr bwMode="auto">
            <a:xfrm>
              <a:off x="3097" y="2408"/>
              <a:ext cx="24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5" name="Oval 21"/>
            <p:cNvSpPr>
              <a:spLocks noChangeArrowheads="1"/>
            </p:cNvSpPr>
            <p:nvPr/>
          </p:nvSpPr>
          <p:spPr bwMode="auto">
            <a:xfrm>
              <a:off x="3049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6" name="Oval 22"/>
            <p:cNvSpPr>
              <a:spLocks noChangeArrowheads="1"/>
            </p:cNvSpPr>
            <p:nvPr/>
          </p:nvSpPr>
          <p:spPr bwMode="auto">
            <a:xfrm>
              <a:off x="3289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7" name="Line 23"/>
            <p:cNvSpPr>
              <a:spLocks noChangeShapeType="1"/>
            </p:cNvSpPr>
            <p:nvPr/>
          </p:nvSpPr>
          <p:spPr bwMode="auto">
            <a:xfrm>
              <a:off x="2905" y="240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8" name="Line 24"/>
            <p:cNvSpPr>
              <a:spLocks noChangeShapeType="1"/>
            </p:cNvSpPr>
            <p:nvPr/>
          </p:nvSpPr>
          <p:spPr bwMode="auto">
            <a:xfrm flipH="1">
              <a:off x="2665" y="2408"/>
              <a:ext cx="24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29" name="Oval 25"/>
            <p:cNvSpPr>
              <a:spLocks noChangeArrowheads="1"/>
            </p:cNvSpPr>
            <p:nvPr/>
          </p:nvSpPr>
          <p:spPr bwMode="auto">
            <a:xfrm flipH="1">
              <a:off x="2857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0" name="Oval 26"/>
            <p:cNvSpPr>
              <a:spLocks noChangeArrowheads="1"/>
            </p:cNvSpPr>
            <p:nvPr/>
          </p:nvSpPr>
          <p:spPr bwMode="auto">
            <a:xfrm flipH="1">
              <a:off x="2617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1" name="Line 27"/>
            <p:cNvSpPr>
              <a:spLocks noChangeShapeType="1"/>
            </p:cNvSpPr>
            <p:nvPr/>
          </p:nvSpPr>
          <p:spPr bwMode="auto">
            <a:xfrm flipH="1">
              <a:off x="2473" y="2408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2" name="Line 28"/>
            <p:cNvSpPr>
              <a:spLocks noChangeShapeType="1"/>
            </p:cNvSpPr>
            <p:nvPr/>
          </p:nvSpPr>
          <p:spPr bwMode="auto">
            <a:xfrm flipH="1">
              <a:off x="2185" y="2408"/>
              <a:ext cx="432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3" name="Oval 29"/>
            <p:cNvSpPr>
              <a:spLocks noChangeArrowheads="1"/>
            </p:cNvSpPr>
            <p:nvPr/>
          </p:nvSpPr>
          <p:spPr bwMode="auto">
            <a:xfrm flipH="1">
              <a:off x="2425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4" name="Oval 30"/>
            <p:cNvSpPr>
              <a:spLocks noChangeArrowheads="1"/>
            </p:cNvSpPr>
            <p:nvPr/>
          </p:nvSpPr>
          <p:spPr bwMode="auto">
            <a:xfrm flipH="1">
              <a:off x="2137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5" name="Oval 31"/>
            <p:cNvSpPr>
              <a:spLocks noChangeArrowheads="1"/>
            </p:cNvSpPr>
            <p:nvPr/>
          </p:nvSpPr>
          <p:spPr bwMode="auto">
            <a:xfrm>
              <a:off x="2809" y="2168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6" name="Oval 32"/>
            <p:cNvSpPr>
              <a:spLocks noChangeArrowheads="1"/>
            </p:cNvSpPr>
            <p:nvPr/>
          </p:nvSpPr>
          <p:spPr bwMode="auto">
            <a:xfrm>
              <a:off x="3097" y="2168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7" name="Oval 33"/>
            <p:cNvSpPr>
              <a:spLocks noChangeArrowheads="1"/>
            </p:cNvSpPr>
            <p:nvPr/>
          </p:nvSpPr>
          <p:spPr bwMode="auto">
            <a:xfrm>
              <a:off x="3049" y="2360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8" name="Oval 34"/>
            <p:cNvSpPr>
              <a:spLocks noChangeArrowheads="1"/>
            </p:cNvSpPr>
            <p:nvPr/>
          </p:nvSpPr>
          <p:spPr bwMode="auto">
            <a:xfrm>
              <a:off x="3337" y="2360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39" name="Oval 35"/>
            <p:cNvSpPr>
              <a:spLocks noChangeArrowheads="1"/>
            </p:cNvSpPr>
            <p:nvPr/>
          </p:nvSpPr>
          <p:spPr bwMode="auto">
            <a:xfrm>
              <a:off x="2569" y="2360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40" name="Oval 36"/>
            <p:cNvSpPr>
              <a:spLocks noChangeArrowheads="1"/>
            </p:cNvSpPr>
            <p:nvPr/>
          </p:nvSpPr>
          <p:spPr bwMode="auto">
            <a:xfrm>
              <a:off x="2857" y="2360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41" name="Text Box 37"/>
            <p:cNvSpPr txBox="1">
              <a:spLocks noChangeArrowheads="1"/>
            </p:cNvSpPr>
            <p:nvPr/>
          </p:nvSpPr>
          <p:spPr bwMode="auto">
            <a:xfrm>
              <a:off x="2791" y="2600"/>
              <a:ext cx="402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>
              <a:spAutoFit/>
            </a:bodyPr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2"/>
                  </a:solidFill>
                  <a:ea typeface="ＭＳ Ｐゴシック" pitchFamily="50" charset="-128"/>
                </a:rPr>
                <a:t>・・・</a:t>
              </a:r>
            </a:p>
          </p:txBody>
        </p:sp>
      </p:grpSp>
      <p:sp>
        <p:nvSpPr>
          <p:cNvPr id="72742" name="AutoShape 38"/>
          <p:cNvSpPr>
            <a:spLocks noChangeArrowheads="1"/>
          </p:cNvSpPr>
          <p:nvPr/>
        </p:nvSpPr>
        <p:spPr bwMode="auto">
          <a:xfrm>
            <a:off x="1187450" y="3068638"/>
            <a:ext cx="1871663" cy="647700"/>
          </a:xfrm>
          <a:prstGeom prst="wedgeRoundRectCallout">
            <a:avLst>
              <a:gd name="adj1" fmla="val 116157"/>
              <a:gd name="adj2" fmla="val -3185"/>
              <a:gd name="adj3" fmla="val 16667"/>
            </a:avLst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 algn="ctr">
              <a:defRPr/>
            </a:pP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計算時間長</a:t>
            </a:r>
          </a:p>
        </p:txBody>
      </p:sp>
      <p:sp>
        <p:nvSpPr>
          <p:cNvPr id="72743" name="AutoShape 39"/>
          <p:cNvSpPr>
            <a:spLocks noChangeArrowheads="1"/>
          </p:cNvSpPr>
          <p:nvPr/>
        </p:nvSpPr>
        <p:spPr bwMode="auto">
          <a:xfrm>
            <a:off x="6877050" y="4005263"/>
            <a:ext cx="1871663" cy="647700"/>
          </a:xfrm>
          <a:prstGeom prst="wedgeRoundRectCallout">
            <a:avLst>
              <a:gd name="adj1" fmla="val -103264"/>
              <a:gd name="adj2" fmla="val -19606"/>
              <a:gd name="adj3" fmla="val 16667"/>
            </a:avLst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 algn="ctr">
              <a:defRPr/>
            </a:pP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計算時間短</a:t>
            </a: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5795963" y="5013325"/>
            <a:ext cx="2952750" cy="503238"/>
            <a:chOff x="3651" y="3158"/>
            <a:chExt cx="1860" cy="317"/>
          </a:xfrm>
        </p:grpSpPr>
        <p:sp>
          <p:nvSpPr>
            <p:cNvPr id="72745" name="Rectangle 41"/>
            <p:cNvSpPr>
              <a:spLocks noChangeArrowheads="1"/>
            </p:cNvSpPr>
            <p:nvPr/>
          </p:nvSpPr>
          <p:spPr bwMode="auto">
            <a:xfrm>
              <a:off x="4195" y="3249"/>
              <a:ext cx="273" cy="226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46" name="Line 42"/>
            <p:cNvSpPr>
              <a:spLocks noChangeShapeType="1"/>
            </p:cNvSpPr>
            <p:nvPr/>
          </p:nvSpPr>
          <p:spPr bwMode="auto">
            <a:xfrm>
              <a:off x="4513" y="3339"/>
              <a:ext cx="13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47" name="Rectangle 43"/>
            <p:cNvSpPr>
              <a:spLocks noChangeArrowheads="1"/>
            </p:cNvSpPr>
            <p:nvPr/>
          </p:nvSpPr>
          <p:spPr bwMode="auto">
            <a:xfrm>
              <a:off x="4739" y="3339"/>
              <a:ext cx="273" cy="136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48" name="Line 44"/>
            <p:cNvSpPr>
              <a:spLocks noChangeShapeType="1"/>
            </p:cNvSpPr>
            <p:nvPr/>
          </p:nvSpPr>
          <p:spPr bwMode="auto">
            <a:xfrm>
              <a:off x="5057" y="3339"/>
              <a:ext cx="13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49" name="Rectangle 45"/>
            <p:cNvSpPr>
              <a:spLocks noChangeArrowheads="1"/>
            </p:cNvSpPr>
            <p:nvPr/>
          </p:nvSpPr>
          <p:spPr bwMode="auto">
            <a:xfrm>
              <a:off x="5238" y="3385"/>
              <a:ext cx="273" cy="90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50" name="Rectangle 46"/>
            <p:cNvSpPr>
              <a:spLocks noChangeArrowheads="1"/>
            </p:cNvSpPr>
            <p:nvPr/>
          </p:nvSpPr>
          <p:spPr bwMode="auto">
            <a:xfrm>
              <a:off x="3651" y="3158"/>
              <a:ext cx="273" cy="317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751" name="Line 47"/>
            <p:cNvSpPr>
              <a:spLocks noChangeShapeType="1"/>
            </p:cNvSpPr>
            <p:nvPr/>
          </p:nvSpPr>
          <p:spPr bwMode="auto">
            <a:xfrm>
              <a:off x="3969" y="3339"/>
              <a:ext cx="13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  <p:bldP spid="72709" grpId="0" animBg="1"/>
      <p:bldP spid="72742" grpId="0" animBg="1"/>
      <p:bldP spid="7274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5724525" y="5805488"/>
            <a:ext cx="3240088" cy="863600"/>
          </a:xfrm>
          <a:prstGeom prst="rect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7724775" y="4916488"/>
            <a:ext cx="360363" cy="180022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5980113" y="4916488"/>
            <a:ext cx="1296987" cy="180022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サポートが大きい場合も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9388" y="981075"/>
            <a:ext cx="8812212" cy="525621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θ</a:t>
            </a:r>
            <a:r>
              <a:rPr lang="ja-JP" altLang="en-US" sz="2400" dirty="0" smtClean="0"/>
              <a:t>が大きいと、下のレベルでも多くの出現を見ることになる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末広がり性による高速化はいまひとつ</a:t>
            </a:r>
          </a:p>
          <a:p>
            <a:pPr algn="l" eaLnBrk="1" hangingPunct="1">
              <a:defRPr/>
            </a:pPr>
            <a:endParaRPr lang="ja-JP" alt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データベースの縮約により、下のレベルの高速化をはかる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（１）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前回追加したアイテムより小さいアイテムは消す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（２） </a:t>
            </a:r>
            <a:r>
              <a:rPr lang="ja-JP" altLang="en-US" sz="2400" dirty="0" smtClean="0"/>
              <a:t>現在の出現集合からできるデータベースの中で、頻出になっていないアイテムは消去する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　（再帰呼び出しの中で加えられることが無いから）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（３） </a:t>
            </a:r>
            <a:r>
              <a:rPr lang="ja-JP" altLang="en-US" sz="2400" dirty="0" smtClean="0"/>
              <a:t>まったく同一のトランザクションは、１つにまとめる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実データだと、下のほうのレベルでは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だいたい大きさが定数になる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219075" y="6165850"/>
            <a:ext cx="5284788" cy="4762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θ</a:t>
            </a:r>
            <a:r>
              <a:rPr lang="ja-JP" altLang="en-US">
                <a:ea typeface="ＭＳ Ｐゴシック" pitchFamily="50" charset="-128"/>
              </a:rPr>
              <a:t>が小さいときと速度の大きな差はない</a:t>
            </a:r>
            <a:endParaRPr lang="ja-JP" altLang="en-US" b="1">
              <a:solidFill>
                <a:schemeClr val="tx2"/>
              </a:solidFill>
              <a:ea typeface="ＭＳ Ｐゴシック" pitchFamily="50" charset="-128"/>
            </a:endParaRPr>
          </a:p>
        </p:txBody>
      </p:sp>
      <p:graphicFrame>
        <p:nvGraphicFramePr>
          <p:cNvPr id="73736" name="Group 8"/>
          <p:cNvGraphicFramePr>
            <a:graphicFrameLocks noGrp="1"/>
          </p:cNvGraphicFramePr>
          <p:nvPr/>
        </p:nvGraphicFramePr>
        <p:xfrm>
          <a:off x="6084888" y="4941888"/>
          <a:ext cx="2832100" cy="1658880"/>
        </p:xfrm>
        <a:graphic>
          <a:graphicData uri="http://schemas.openxmlformats.org/drawingml/2006/table">
            <a:tbl>
              <a:tblPr/>
              <a:tblGrid>
                <a:gridCol w="404812"/>
                <a:gridCol w="404813"/>
                <a:gridCol w="404812"/>
                <a:gridCol w="403225"/>
                <a:gridCol w="404813"/>
                <a:gridCol w="404812"/>
                <a:gridCol w="404813"/>
              </a:tblGrid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７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７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７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７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/>
      <p:bldP spid="73731" grpId="0" animBg="1"/>
      <p:bldP spid="73732" grpId="0" animBg="1"/>
      <p:bldP spid="7373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データの縮小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125538"/>
            <a:ext cx="8686800" cy="863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このデータベースでの頻出集合時における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/>
              <a:t>データベースの縮小を見る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6911975" y="1052513"/>
            <a:ext cx="1781175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>
                <a:solidFill>
                  <a:srgbClr val="FF6600"/>
                </a:solidFill>
              </a:rPr>
              <a:t>a</a:t>
            </a:r>
            <a:r>
              <a:rPr lang="ja-JP" altLang="en-US" b="1">
                <a:solidFill>
                  <a:srgbClr val="FF6600"/>
                </a:solidFill>
              </a:rPr>
              <a:t>：</a:t>
            </a:r>
            <a:r>
              <a:rPr lang="en-US" altLang="ja-JP">
                <a:solidFill>
                  <a:schemeClr val="accent2"/>
                </a:solidFill>
              </a:rPr>
              <a:t>1,2,5,6,7,9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b:</a:t>
            </a:r>
            <a:r>
              <a:rPr lang="en-US" altLang="ja-JP">
                <a:solidFill>
                  <a:schemeClr val="accent2"/>
                </a:solidFill>
              </a:rPr>
              <a:t> 2,3,4,5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c:</a:t>
            </a:r>
            <a:r>
              <a:rPr lang="en-US" altLang="ja-JP">
                <a:solidFill>
                  <a:schemeClr val="accent2"/>
                </a:solidFill>
              </a:rPr>
              <a:t> 1,2,7,8,9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d:</a:t>
            </a:r>
            <a:r>
              <a:rPr lang="en-US" altLang="ja-JP">
                <a:solidFill>
                  <a:schemeClr val="accent2"/>
                </a:solidFill>
              </a:rPr>
              <a:t> 1,7,9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e:</a:t>
            </a:r>
            <a:r>
              <a:rPr lang="en-US" altLang="ja-JP">
                <a:solidFill>
                  <a:schemeClr val="accent2"/>
                </a:solidFill>
              </a:rPr>
              <a:t> 2,7,9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f:</a:t>
            </a:r>
            <a:r>
              <a:rPr lang="en-US" altLang="ja-JP">
                <a:solidFill>
                  <a:schemeClr val="accent2"/>
                </a:solidFill>
              </a:rPr>
              <a:t> 2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5921375" y="1941513"/>
            <a:ext cx="987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  <a:ea typeface="ＭＳ Ｐゴシック" pitchFamily="50" charset="-128"/>
              </a:rPr>
              <a:t>T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827088" y="5257800"/>
            <a:ext cx="1306512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{1}: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 flipH="1" flipV="1">
            <a:off x="1979613" y="5805488"/>
            <a:ext cx="18716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07950" y="4076700"/>
            <a:ext cx="1611313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{1,7}: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3930650" y="6192838"/>
            <a:ext cx="19367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φ </a:t>
            </a: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a,b,c,d,e,f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500063" y="2952750"/>
            <a:ext cx="1839912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{1,7,9}: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H="1" flipV="1">
            <a:off x="900113" y="4652963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1116013" y="35004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1835150" y="4076700"/>
            <a:ext cx="1611313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{1,9}: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V="1">
            <a:off x="1835150" y="4652963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3492500" y="5184775"/>
            <a:ext cx="17716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{2}: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a,b,c,e,f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 flipH="1" flipV="1">
            <a:off x="4643438" y="5734050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33" name="Text Box 17"/>
          <p:cNvSpPr txBox="1">
            <a:spLocks noChangeArrowheads="1"/>
          </p:cNvSpPr>
          <p:nvPr/>
        </p:nvSpPr>
        <p:spPr bwMode="auto">
          <a:xfrm>
            <a:off x="3708400" y="4076700"/>
            <a:ext cx="15938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{2,7}: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 flipV="1">
            <a:off x="4284663" y="4652963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5580063" y="5156200"/>
            <a:ext cx="15176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{7}: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36" name="Text Box 20"/>
          <p:cNvSpPr txBox="1">
            <a:spLocks noChangeArrowheads="1"/>
          </p:cNvSpPr>
          <p:nvPr/>
        </p:nvSpPr>
        <p:spPr bwMode="auto">
          <a:xfrm>
            <a:off x="7308850" y="5157788"/>
            <a:ext cx="15938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 flipV="1">
            <a:off x="5508625" y="5734050"/>
            <a:ext cx="7921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 flipV="1">
            <a:off x="5940425" y="5734050"/>
            <a:ext cx="19446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39" name="Text Box 23"/>
          <p:cNvSpPr txBox="1">
            <a:spLocks noChangeArrowheads="1"/>
          </p:cNvSpPr>
          <p:nvPr/>
        </p:nvSpPr>
        <p:spPr bwMode="auto">
          <a:xfrm>
            <a:off x="7289800" y="4076700"/>
            <a:ext cx="17462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{7,9}: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a,c,d,e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 flipV="1">
            <a:off x="6659563" y="4652963"/>
            <a:ext cx="1225550" cy="430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4100513" y="2924175"/>
            <a:ext cx="1819275" cy="461963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schemeClr val="accent2"/>
                </a:solidFill>
                <a:ea typeface="ＭＳ Ｐゴシック" pitchFamily="50" charset="-128"/>
              </a:rPr>
              <a:t>{2,7,9}: </a:t>
            </a:r>
            <a:r>
              <a:rPr lang="en-US" altLang="ja-JP" dirty="0" err="1">
                <a:solidFill>
                  <a:srgbClr val="FF6600"/>
                </a:solidFill>
                <a:ea typeface="ＭＳ Ｐゴシック" pitchFamily="50" charset="-128"/>
              </a:rPr>
              <a:t>a,c,e</a:t>
            </a:r>
            <a:endParaRPr lang="ja-JP" altLang="en-US" dirty="0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42" name="Line 26"/>
          <p:cNvSpPr>
            <a:spLocks noChangeShapeType="1"/>
          </p:cNvSpPr>
          <p:nvPr/>
        </p:nvSpPr>
        <p:spPr bwMode="auto">
          <a:xfrm flipV="1">
            <a:off x="4572000" y="3500438"/>
            <a:ext cx="3603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3" name="Text Box 27"/>
          <p:cNvSpPr txBox="1">
            <a:spLocks noChangeArrowheads="1"/>
          </p:cNvSpPr>
          <p:nvPr/>
        </p:nvSpPr>
        <p:spPr bwMode="auto">
          <a:xfrm>
            <a:off x="5435600" y="4076700"/>
            <a:ext cx="15938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a typeface="ＭＳ Ｐゴシック" pitchFamily="50" charset="-128"/>
              </a:rPr>
              <a:t>{2,9}: </a:t>
            </a:r>
            <a:r>
              <a:rPr lang="en-US" altLang="ja-JP">
                <a:solidFill>
                  <a:srgbClr val="FF6600"/>
                </a:solidFill>
                <a:ea typeface="ＭＳ Ｐゴシック" pitchFamily="50" charset="-128"/>
              </a:rPr>
              <a:t>a,c,e</a:t>
            </a:r>
            <a:endParaRPr lang="ja-JP" altLang="en-US">
              <a:solidFill>
                <a:srgbClr val="FF6600"/>
              </a:solidFill>
              <a:ea typeface="ＭＳ Ｐゴシック" pitchFamily="50" charset="-128"/>
            </a:endParaRPr>
          </a:p>
        </p:txBody>
      </p:sp>
      <p:sp>
        <p:nvSpPr>
          <p:cNvPr id="86044" name="Line 28"/>
          <p:cNvSpPr>
            <a:spLocks noChangeShapeType="1"/>
          </p:cNvSpPr>
          <p:nvPr/>
        </p:nvSpPr>
        <p:spPr bwMode="auto">
          <a:xfrm flipV="1">
            <a:off x="4643438" y="4581525"/>
            <a:ext cx="11525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5" name="AutoShape 29"/>
          <p:cNvSpPr>
            <a:spLocks noChangeArrowheads="1"/>
          </p:cNvSpPr>
          <p:nvPr/>
        </p:nvSpPr>
        <p:spPr bwMode="auto">
          <a:xfrm>
            <a:off x="2124075" y="3284538"/>
            <a:ext cx="1871663" cy="1223962"/>
          </a:xfrm>
          <a:prstGeom prst="wedgeRectCallout">
            <a:avLst>
              <a:gd name="adj1" fmla="val -72560"/>
              <a:gd name="adj2" fmla="val 125745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b="1">
                <a:solidFill>
                  <a:srgbClr val="FF6600"/>
                </a:solidFill>
              </a:rPr>
              <a:t>a</a:t>
            </a:r>
            <a:r>
              <a:rPr lang="ja-JP" altLang="en-US" b="1">
                <a:solidFill>
                  <a:srgbClr val="FF6600"/>
                </a:solidFill>
              </a:rPr>
              <a:t>：</a:t>
            </a:r>
            <a:r>
              <a:rPr lang="en-US" altLang="ja-JP">
                <a:solidFill>
                  <a:schemeClr val="accent2"/>
                </a:solidFill>
              </a:rPr>
              <a:t>2,5,6,7,9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c:</a:t>
            </a:r>
            <a:r>
              <a:rPr lang="en-US" altLang="ja-JP">
                <a:solidFill>
                  <a:schemeClr val="accent2"/>
                </a:solidFill>
              </a:rPr>
              <a:t> 2,7,8,9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d:</a:t>
            </a:r>
            <a:r>
              <a:rPr lang="en-US" altLang="ja-JP">
                <a:solidFill>
                  <a:schemeClr val="accent2"/>
                </a:solidFill>
              </a:rPr>
              <a:t> 7,9</a:t>
            </a:r>
            <a:endParaRPr lang="ja-JP" altLang="en-US"/>
          </a:p>
        </p:txBody>
      </p:sp>
      <p:sp>
        <p:nvSpPr>
          <p:cNvPr id="86046" name="AutoShape 30"/>
          <p:cNvSpPr>
            <a:spLocks noChangeArrowheads="1"/>
          </p:cNvSpPr>
          <p:nvPr/>
        </p:nvSpPr>
        <p:spPr bwMode="auto">
          <a:xfrm>
            <a:off x="2124075" y="3284538"/>
            <a:ext cx="1871663" cy="1223962"/>
          </a:xfrm>
          <a:prstGeom prst="wedgeRectCallout">
            <a:avLst>
              <a:gd name="adj1" fmla="val -68236"/>
              <a:gd name="adj2" fmla="val 120426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b="1">
                <a:solidFill>
                  <a:srgbClr val="FF6600"/>
                </a:solidFill>
              </a:rPr>
              <a:t>a</a:t>
            </a:r>
            <a:r>
              <a:rPr lang="ja-JP" altLang="en-US" b="1">
                <a:solidFill>
                  <a:srgbClr val="FF6600"/>
                </a:solidFill>
              </a:rPr>
              <a:t>：</a:t>
            </a:r>
            <a:r>
              <a:rPr lang="en-US" altLang="ja-JP">
                <a:solidFill>
                  <a:schemeClr val="accent2"/>
                </a:solidFill>
              </a:rPr>
              <a:t>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c:</a:t>
            </a:r>
            <a:r>
              <a:rPr lang="en-US" altLang="ja-JP">
                <a:solidFill>
                  <a:schemeClr val="accent2"/>
                </a:solidFill>
              </a:rPr>
              <a:t> 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d:</a:t>
            </a:r>
            <a:r>
              <a:rPr lang="en-US" altLang="ja-JP">
                <a:solidFill>
                  <a:schemeClr val="accent2"/>
                </a:solidFill>
              </a:rPr>
              <a:t> 7,9</a:t>
            </a:r>
          </a:p>
          <a:p>
            <a:pPr algn="ctr"/>
            <a:endParaRPr lang="ja-JP" altLang="en-US"/>
          </a:p>
        </p:txBody>
      </p:sp>
      <p:sp>
        <p:nvSpPr>
          <p:cNvPr id="86047" name="AutoShape 31"/>
          <p:cNvSpPr>
            <a:spLocks noChangeArrowheads="1"/>
          </p:cNvSpPr>
          <p:nvPr/>
        </p:nvSpPr>
        <p:spPr bwMode="auto">
          <a:xfrm>
            <a:off x="5795963" y="2995613"/>
            <a:ext cx="1871662" cy="1946275"/>
          </a:xfrm>
          <a:prstGeom prst="wedgeRectCallout">
            <a:avLst>
              <a:gd name="adj1" fmla="val -94528"/>
              <a:gd name="adj2" fmla="val 64273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b="1">
                <a:solidFill>
                  <a:srgbClr val="FF6600"/>
                </a:solidFill>
              </a:rPr>
              <a:t>a</a:t>
            </a:r>
            <a:r>
              <a:rPr lang="ja-JP" altLang="en-US" b="1">
                <a:solidFill>
                  <a:srgbClr val="FF6600"/>
                </a:solidFill>
              </a:rPr>
              <a:t>：</a:t>
            </a:r>
            <a:r>
              <a:rPr lang="en-US" altLang="ja-JP">
                <a:solidFill>
                  <a:schemeClr val="accent2"/>
                </a:solidFill>
              </a:rPr>
              <a:t>1,2,5,6,7,9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b:</a:t>
            </a:r>
            <a:r>
              <a:rPr lang="en-US" altLang="ja-JP">
                <a:solidFill>
                  <a:schemeClr val="accent2"/>
                </a:solidFill>
              </a:rPr>
              <a:t> 2,3,4,5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c:</a:t>
            </a:r>
            <a:r>
              <a:rPr lang="en-US" altLang="ja-JP">
                <a:solidFill>
                  <a:schemeClr val="accent2"/>
                </a:solidFill>
              </a:rPr>
              <a:t> 1,2,7,8,9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e:</a:t>
            </a:r>
            <a:r>
              <a:rPr lang="en-US" altLang="ja-JP">
                <a:solidFill>
                  <a:schemeClr val="accent2"/>
                </a:solidFill>
              </a:rPr>
              <a:t> 2,7,9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f:</a:t>
            </a:r>
            <a:r>
              <a:rPr lang="en-US" altLang="ja-JP">
                <a:solidFill>
                  <a:schemeClr val="accent2"/>
                </a:solidFill>
              </a:rPr>
              <a:t> 2</a:t>
            </a:r>
          </a:p>
          <a:p>
            <a:pPr algn="ctr"/>
            <a:endParaRPr lang="ja-JP" altLang="en-US"/>
          </a:p>
        </p:txBody>
      </p:sp>
      <p:sp>
        <p:nvSpPr>
          <p:cNvPr id="86048" name="AutoShape 32"/>
          <p:cNvSpPr>
            <a:spLocks noChangeArrowheads="1"/>
          </p:cNvSpPr>
          <p:nvPr/>
        </p:nvSpPr>
        <p:spPr bwMode="auto">
          <a:xfrm>
            <a:off x="5795963" y="2997200"/>
            <a:ext cx="1871662" cy="1946275"/>
          </a:xfrm>
          <a:prstGeom prst="wedgeRectCallout">
            <a:avLst>
              <a:gd name="adj1" fmla="val -94106"/>
              <a:gd name="adj2" fmla="val 64273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b="1">
                <a:solidFill>
                  <a:srgbClr val="FF6600"/>
                </a:solidFill>
              </a:rPr>
              <a:t>a</a:t>
            </a:r>
            <a:r>
              <a:rPr lang="ja-JP" altLang="en-US" b="1">
                <a:solidFill>
                  <a:srgbClr val="FF6600"/>
                </a:solidFill>
              </a:rPr>
              <a:t>：</a:t>
            </a:r>
            <a:r>
              <a:rPr lang="en-US" altLang="ja-JP">
                <a:solidFill>
                  <a:schemeClr val="accent2"/>
                </a:solidFill>
              </a:rPr>
              <a:t>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b:</a:t>
            </a:r>
            <a:r>
              <a:rPr lang="en-US" altLang="ja-JP">
                <a:solidFill>
                  <a:schemeClr val="accent2"/>
                </a:solidFill>
              </a:rPr>
              <a:t> 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c:</a:t>
            </a:r>
            <a:r>
              <a:rPr lang="en-US" altLang="ja-JP">
                <a:solidFill>
                  <a:schemeClr val="accent2"/>
                </a:solidFill>
              </a:rPr>
              <a:t> 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e:</a:t>
            </a:r>
            <a:r>
              <a:rPr lang="en-US" altLang="ja-JP">
                <a:solidFill>
                  <a:schemeClr val="accent2"/>
                </a:solidFill>
              </a:rPr>
              <a:t> 7,9</a:t>
            </a:r>
          </a:p>
          <a:p>
            <a:r>
              <a:rPr lang="en-US" altLang="ja-JP" b="1">
                <a:solidFill>
                  <a:srgbClr val="FF6600"/>
                </a:solidFill>
              </a:rPr>
              <a:t>f:</a:t>
            </a:r>
            <a:r>
              <a:rPr lang="en-US" altLang="ja-JP">
                <a:solidFill>
                  <a:schemeClr val="accent2"/>
                </a:solidFill>
              </a:rPr>
              <a:t> </a:t>
            </a:r>
          </a:p>
          <a:p>
            <a:pPr algn="ctr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1" grpId="0"/>
      <p:bldP spid="86022" grpId="0" animBg="1"/>
      <p:bldP spid="86023" grpId="0" animBg="1"/>
      <p:bldP spid="86024" grpId="0" animBg="1"/>
      <p:bldP spid="86025" grpId="0" animBg="1"/>
      <p:bldP spid="86026" grpId="0" animBg="1"/>
      <p:bldP spid="86027" grpId="0" animBg="1"/>
      <p:bldP spid="86028" grpId="0" animBg="1"/>
      <p:bldP spid="86029" grpId="0" animBg="1"/>
      <p:bldP spid="86030" grpId="0" animBg="1"/>
      <p:bldP spid="86031" grpId="0" animBg="1"/>
      <p:bldP spid="86032" grpId="0" animBg="1"/>
      <p:bldP spid="86033" grpId="0" animBg="1"/>
      <p:bldP spid="86034" grpId="0" animBg="1"/>
      <p:bldP spid="86035" grpId="0" animBg="1"/>
      <p:bldP spid="86036" grpId="0" animBg="1"/>
      <p:bldP spid="86037" grpId="0" animBg="1"/>
      <p:bldP spid="86038" grpId="0" animBg="1"/>
      <p:bldP spid="86039" grpId="0" animBg="1"/>
      <p:bldP spid="86040" grpId="0" animBg="1"/>
      <p:bldP spid="86041" grpId="0" animBg="1"/>
      <p:bldP spid="86042" grpId="0" animBg="1"/>
      <p:bldP spid="86043" grpId="0" animBg="1"/>
      <p:bldP spid="86044" grpId="0" animBg="1"/>
      <p:bldP spid="86045" grpId="0" animBg="1"/>
      <p:bldP spid="86046" grpId="0" animBg="1"/>
      <p:bldP spid="86047" grpId="0" animBg="1"/>
      <p:bldP spid="8604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頻出集合の問題点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475" y="1196975"/>
            <a:ext cx="8991600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面白い頻出集合を見つけようとすると、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θ</a:t>
            </a:r>
            <a:r>
              <a:rPr lang="ja-JP" altLang="en-US" sz="2400" dirty="0" smtClean="0"/>
              <a:t>を小さくする必要がある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ja-JP" altLang="en-US" sz="2400" dirty="0" smtClean="0"/>
              <a:t>大量の頻出集合が出てくる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情報を失わずに、頻出集合的な、数の少ないものを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　　　見つけるようにモデルを変えたい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１． 極大頻出集合：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他の頻出集合に含まれない頻出集合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２． 飽和集合：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dirty="0" smtClean="0"/>
              <a:t>出現集合が等しいものの中で極大なもの</a:t>
            </a:r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11800" y="3379788"/>
            <a:ext cx="3402013" cy="3384550"/>
            <a:chOff x="3472" y="2129"/>
            <a:chExt cx="2143" cy="2132"/>
          </a:xfrm>
        </p:grpSpPr>
        <p:sp>
          <p:nvSpPr>
            <p:cNvPr id="40981" name="Freeform 5"/>
            <p:cNvSpPr>
              <a:spLocks/>
            </p:cNvSpPr>
            <p:nvPr/>
          </p:nvSpPr>
          <p:spPr bwMode="auto">
            <a:xfrm>
              <a:off x="3817" y="3161"/>
              <a:ext cx="1504" cy="930"/>
            </a:xfrm>
            <a:custGeom>
              <a:avLst/>
              <a:gdLst>
                <a:gd name="T0" fmla="*/ 0 w 1504"/>
                <a:gd name="T1" fmla="*/ 315 h 930"/>
                <a:gd name="T2" fmla="*/ 338 w 1504"/>
                <a:gd name="T3" fmla="*/ 44 h 930"/>
                <a:gd name="T4" fmla="*/ 573 w 1504"/>
                <a:gd name="T5" fmla="*/ 224 h 930"/>
                <a:gd name="T6" fmla="*/ 807 w 1504"/>
                <a:gd name="T7" fmla="*/ 0 h 930"/>
                <a:gd name="T8" fmla="*/ 1070 w 1504"/>
                <a:gd name="T9" fmla="*/ 312 h 930"/>
                <a:gd name="T10" fmla="*/ 1304 w 1504"/>
                <a:gd name="T11" fmla="*/ 30 h 930"/>
                <a:gd name="T12" fmla="*/ 1504 w 1504"/>
                <a:gd name="T13" fmla="*/ 275 h 930"/>
                <a:gd name="T14" fmla="*/ 732 w 1504"/>
                <a:gd name="T15" fmla="*/ 930 h 930"/>
                <a:gd name="T16" fmla="*/ 723 w 1504"/>
                <a:gd name="T17" fmla="*/ 930 h 930"/>
                <a:gd name="T18" fmla="*/ 0 w 1504"/>
                <a:gd name="T19" fmla="*/ 315 h 9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04"/>
                <a:gd name="T31" fmla="*/ 0 h 930"/>
                <a:gd name="T32" fmla="*/ 1504 w 1504"/>
                <a:gd name="T33" fmla="*/ 930 h 9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04" h="930">
                  <a:moveTo>
                    <a:pt x="0" y="315"/>
                  </a:moveTo>
                  <a:lnTo>
                    <a:pt x="338" y="44"/>
                  </a:lnTo>
                  <a:lnTo>
                    <a:pt x="573" y="224"/>
                  </a:lnTo>
                  <a:lnTo>
                    <a:pt x="807" y="0"/>
                  </a:lnTo>
                  <a:lnTo>
                    <a:pt x="1070" y="312"/>
                  </a:lnTo>
                  <a:lnTo>
                    <a:pt x="1304" y="30"/>
                  </a:lnTo>
                  <a:lnTo>
                    <a:pt x="1504" y="275"/>
                  </a:lnTo>
                  <a:lnTo>
                    <a:pt x="732" y="930"/>
                  </a:lnTo>
                  <a:lnTo>
                    <a:pt x="723" y="930"/>
                  </a:lnTo>
                  <a:lnTo>
                    <a:pt x="0" y="315"/>
                  </a:lnTo>
                  <a:close/>
                </a:path>
              </a:pathLst>
            </a:custGeom>
            <a:solidFill>
              <a:srgbClr val="FFCC99"/>
            </a:solidFill>
            <a:ln w="3175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0982" name="AutoShape 6"/>
            <p:cNvSpPr>
              <a:spLocks noChangeArrowheads="1"/>
            </p:cNvSpPr>
            <p:nvPr/>
          </p:nvSpPr>
          <p:spPr bwMode="auto">
            <a:xfrm>
              <a:off x="3472" y="2295"/>
              <a:ext cx="2143" cy="1832"/>
            </a:xfrm>
            <a:prstGeom prst="diamond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40983" name="Text Box 7"/>
            <p:cNvSpPr txBox="1">
              <a:spLocks noChangeArrowheads="1"/>
            </p:cNvSpPr>
            <p:nvPr/>
          </p:nvSpPr>
          <p:spPr bwMode="auto">
            <a:xfrm>
              <a:off x="4740" y="2129"/>
              <a:ext cx="689" cy="28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ja-JP" b="1">
                  <a:solidFill>
                    <a:schemeClr val="tx2"/>
                  </a:solidFill>
                </a:rPr>
                <a:t>111…1</a:t>
              </a:r>
            </a:p>
          </p:txBody>
        </p:sp>
        <p:sp>
          <p:nvSpPr>
            <p:cNvPr id="40984" name="Text Box 8"/>
            <p:cNvSpPr txBox="1">
              <a:spLocks noChangeArrowheads="1"/>
            </p:cNvSpPr>
            <p:nvPr/>
          </p:nvSpPr>
          <p:spPr bwMode="auto">
            <a:xfrm>
              <a:off x="4740" y="3974"/>
              <a:ext cx="689" cy="28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ja-JP" b="1">
                  <a:solidFill>
                    <a:schemeClr val="tx2"/>
                  </a:solidFill>
                </a:rPr>
                <a:t>000…0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484938" y="4941888"/>
            <a:ext cx="1758950" cy="287337"/>
            <a:chOff x="4085" y="3113"/>
            <a:chExt cx="1108" cy="181"/>
          </a:xfrm>
        </p:grpSpPr>
        <p:sp>
          <p:nvSpPr>
            <p:cNvPr id="74762" name="Oval 10"/>
            <p:cNvSpPr>
              <a:spLocks noChangeArrowheads="1"/>
            </p:cNvSpPr>
            <p:nvPr/>
          </p:nvSpPr>
          <p:spPr bwMode="auto">
            <a:xfrm>
              <a:off x="4085" y="3133"/>
              <a:ext cx="136" cy="135"/>
            </a:xfrm>
            <a:prstGeom prst="ellipse">
              <a:avLst/>
            </a:prstGeom>
            <a:solidFill>
              <a:srgbClr val="FFCC00"/>
            </a:solidFill>
            <a:ln w="2540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63" name="Oval 11"/>
            <p:cNvSpPr>
              <a:spLocks noChangeArrowheads="1"/>
            </p:cNvSpPr>
            <p:nvPr/>
          </p:nvSpPr>
          <p:spPr bwMode="auto">
            <a:xfrm>
              <a:off x="4558" y="3113"/>
              <a:ext cx="137" cy="135"/>
            </a:xfrm>
            <a:prstGeom prst="ellipse">
              <a:avLst/>
            </a:prstGeom>
            <a:solidFill>
              <a:srgbClr val="FFCC00"/>
            </a:solidFill>
            <a:ln w="2540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64" name="Oval 12"/>
            <p:cNvSpPr>
              <a:spLocks noChangeArrowheads="1"/>
            </p:cNvSpPr>
            <p:nvPr/>
          </p:nvSpPr>
          <p:spPr bwMode="auto">
            <a:xfrm>
              <a:off x="5057" y="3158"/>
              <a:ext cx="136" cy="136"/>
            </a:xfrm>
            <a:prstGeom prst="ellipse">
              <a:avLst/>
            </a:prstGeom>
            <a:solidFill>
              <a:srgbClr val="FFCC00"/>
            </a:solidFill>
            <a:ln w="2540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372225" y="5373688"/>
            <a:ext cx="1655763" cy="863600"/>
            <a:chOff x="4014" y="3385"/>
            <a:chExt cx="1043" cy="544"/>
          </a:xfrm>
        </p:grpSpPr>
        <p:sp>
          <p:nvSpPr>
            <p:cNvPr id="74766" name="Line 14"/>
            <p:cNvSpPr>
              <a:spLocks noChangeShapeType="1"/>
            </p:cNvSpPr>
            <p:nvPr/>
          </p:nvSpPr>
          <p:spPr bwMode="auto">
            <a:xfrm flipH="1">
              <a:off x="4014" y="3385"/>
              <a:ext cx="363" cy="3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67" name="Line 15"/>
            <p:cNvSpPr>
              <a:spLocks noChangeShapeType="1"/>
            </p:cNvSpPr>
            <p:nvPr/>
          </p:nvSpPr>
          <p:spPr bwMode="auto">
            <a:xfrm flipH="1">
              <a:off x="4332" y="3475"/>
              <a:ext cx="544" cy="45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68" name="Line 16"/>
            <p:cNvSpPr>
              <a:spLocks noChangeShapeType="1"/>
            </p:cNvSpPr>
            <p:nvPr/>
          </p:nvSpPr>
          <p:spPr bwMode="auto">
            <a:xfrm>
              <a:off x="4377" y="3385"/>
              <a:ext cx="499" cy="40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69" name="Line 17"/>
            <p:cNvSpPr>
              <a:spLocks noChangeShapeType="1"/>
            </p:cNvSpPr>
            <p:nvPr/>
          </p:nvSpPr>
          <p:spPr bwMode="auto">
            <a:xfrm>
              <a:off x="4886" y="3476"/>
              <a:ext cx="171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6484938" y="4941888"/>
            <a:ext cx="1758950" cy="935037"/>
            <a:chOff x="4085" y="3113"/>
            <a:chExt cx="1108" cy="589"/>
          </a:xfrm>
        </p:grpSpPr>
        <p:sp>
          <p:nvSpPr>
            <p:cNvPr id="74771" name="Oval 19"/>
            <p:cNvSpPr>
              <a:spLocks noChangeArrowheads="1"/>
            </p:cNvSpPr>
            <p:nvPr/>
          </p:nvSpPr>
          <p:spPr bwMode="auto">
            <a:xfrm>
              <a:off x="4085" y="3133"/>
              <a:ext cx="136" cy="135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72" name="Oval 20"/>
            <p:cNvSpPr>
              <a:spLocks noChangeArrowheads="1"/>
            </p:cNvSpPr>
            <p:nvPr/>
          </p:nvSpPr>
          <p:spPr bwMode="auto">
            <a:xfrm>
              <a:off x="4558" y="3113"/>
              <a:ext cx="137" cy="135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73" name="Oval 21"/>
            <p:cNvSpPr>
              <a:spLocks noChangeArrowheads="1"/>
            </p:cNvSpPr>
            <p:nvPr/>
          </p:nvSpPr>
          <p:spPr bwMode="auto">
            <a:xfrm>
              <a:off x="5057" y="3158"/>
              <a:ext cx="136" cy="136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74" name="Oval 22"/>
            <p:cNvSpPr>
              <a:spLocks noChangeArrowheads="1"/>
            </p:cNvSpPr>
            <p:nvPr/>
          </p:nvSpPr>
          <p:spPr bwMode="auto">
            <a:xfrm>
              <a:off x="4830" y="3400"/>
              <a:ext cx="136" cy="136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75" name="Oval 23"/>
            <p:cNvSpPr>
              <a:spLocks noChangeArrowheads="1"/>
            </p:cNvSpPr>
            <p:nvPr/>
          </p:nvSpPr>
          <p:spPr bwMode="auto">
            <a:xfrm>
              <a:off x="4604" y="3566"/>
              <a:ext cx="136" cy="136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776" name="Oval 24"/>
            <p:cNvSpPr>
              <a:spLocks noChangeArrowheads="1"/>
            </p:cNvSpPr>
            <p:nvPr/>
          </p:nvSpPr>
          <p:spPr bwMode="auto">
            <a:xfrm>
              <a:off x="4296" y="3334"/>
              <a:ext cx="136" cy="136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自動分類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610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例）</a:t>
            </a: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いくつかの属性を持つデータセットがあり、それらが2つに分類（正例と負例）されているとき、属性で分類を行うルールを作りたい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さらに例）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年齢・収入・食費・住居費のデータセットから、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　車を持っているかどうかを分類する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（年齢が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XX</a:t>
            </a:r>
            <a:r>
              <a:rPr lang="ja-JP" altLang="en-US" sz="2400" dirty="0" smtClean="0"/>
              <a:t>歳以上で</a:t>
            </a:r>
            <a:r>
              <a:rPr lang="ja-JP" altLang="en-US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ja-JP" altLang="en-US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2×</a:t>
            </a:r>
            <a:r>
              <a:rPr lang="ja-JP" altLang="en-US" sz="2400" dirty="0" smtClean="0"/>
              <a:t>収入＋食費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）≧1000万</a:t>
            </a:r>
            <a:r>
              <a:rPr lang="ja-JP" altLang="en-US" sz="2400" dirty="0" smtClean="0"/>
              <a:t>なら、持ってる</a:t>
            </a:r>
            <a:endParaRPr lang="en-US" altLang="ja-JP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新聞記事データベース（単語の集合）から、生活に関する記事とその他を分けたい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誕生日と血液型と今日の運勢から、運のいい人と悪い人を分類したい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（みずがめ座で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ja-JP" altLang="en-US" sz="2400" dirty="0" smtClean="0"/>
              <a:t>型かおうし座で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</a:t>
            </a:r>
            <a:r>
              <a:rPr lang="ja-JP" altLang="en-US" sz="2400" dirty="0" smtClean="0"/>
              <a:t>型ならば運がいい）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24300" y="2565400"/>
            <a:ext cx="3024188" cy="1871663"/>
            <a:chOff x="2472" y="1616"/>
            <a:chExt cx="1905" cy="1179"/>
          </a:xfrm>
        </p:grpSpPr>
        <p:sp>
          <p:nvSpPr>
            <p:cNvPr id="75779" name="Rectangle 3"/>
            <p:cNvSpPr>
              <a:spLocks noChangeArrowheads="1"/>
            </p:cNvSpPr>
            <p:nvPr/>
          </p:nvSpPr>
          <p:spPr bwMode="auto">
            <a:xfrm>
              <a:off x="2472" y="2523"/>
              <a:ext cx="816" cy="272"/>
            </a:xfrm>
            <a:prstGeom prst="rect">
              <a:avLst/>
            </a:prstGeom>
            <a:solidFill>
              <a:srgbClr val="FFFF00">
                <a:alpha val="89999"/>
              </a:srgbClr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5780" name="Rectangle 4"/>
            <p:cNvSpPr>
              <a:spLocks noChangeArrowheads="1"/>
            </p:cNvSpPr>
            <p:nvPr/>
          </p:nvSpPr>
          <p:spPr bwMode="auto">
            <a:xfrm>
              <a:off x="3424" y="2523"/>
              <a:ext cx="771" cy="272"/>
            </a:xfrm>
            <a:prstGeom prst="rect">
              <a:avLst/>
            </a:prstGeom>
            <a:solidFill>
              <a:srgbClr val="FFFF00">
                <a:alpha val="89999"/>
              </a:srgbClr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5781" name="Rectangle 5"/>
            <p:cNvSpPr>
              <a:spLocks noChangeArrowheads="1"/>
            </p:cNvSpPr>
            <p:nvPr/>
          </p:nvSpPr>
          <p:spPr bwMode="auto">
            <a:xfrm>
              <a:off x="3016" y="1616"/>
              <a:ext cx="499" cy="272"/>
            </a:xfrm>
            <a:prstGeom prst="rect">
              <a:avLst/>
            </a:prstGeom>
            <a:solidFill>
              <a:srgbClr val="FFFF00">
                <a:alpha val="89999"/>
              </a:srgbClr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5782" name="Rectangle 6"/>
            <p:cNvSpPr>
              <a:spLocks noChangeArrowheads="1"/>
            </p:cNvSpPr>
            <p:nvPr/>
          </p:nvSpPr>
          <p:spPr bwMode="auto">
            <a:xfrm>
              <a:off x="3742" y="2206"/>
              <a:ext cx="635" cy="272"/>
            </a:xfrm>
            <a:prstGeom prst="rect">
              <a:avLst/>
            </a:prstGeom>
            <a:solidFill>
              <a:srgbClr val="FFFF00">
                <a:alpha val="89999"/>
              </a:srgbClr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3" name="グループ化 19"/>
          <p:cNvGrpSpPr>
            <a:grpSpLocks/>
          </p:cNvGrpSpPr>
          <p:nvPr/>
        </p:nvGrpSpPr>
        <p:grpSpPr bwMode="auto">
          <a:xfrm>
            <a:off x="4140200" y="4005263"/>
            <a:ext cx="2376488" cy="431800"/>
            <a:chOff x="4140200" y="4005263"/>
            <a:chExt cx="2376488" cy="431800"/>
          </a:xfrm>
        </p:grpSpPr>
        <p:sp>
          <p:nvSpPr>
            <p:cNvPr id="75784" name="Rectangle 8"/>
            <p:cNvSpPr>
              <a:spLocks noChangeArrowheads="1"/>
            </p:cNvSpPr>
            <p:nvPr/>
          </p:nvSpPr>
          <p:spPr bwMode="auto">
            <a:xfrm>
              <a:off x="4140200" y="4005263"/>
              <a:ext cx="936625" cy="431800"/>
            </a:xfrm>
            <a:prstGeom prst="rect">
              <a:avLst/>
            </a:prstGeom>
            <a:solidFill>
              <a:srgbClr val="FFCC00">
                <a:alpha val="80000"/>
              </a:srgb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>
              <a:off x="5580063" y="4005263"/>
              <a:ext cx="936625" cy="431800"/>
            </a:xfrm>
            <a:prstGeom prst="rect">
              <a:avLst/>
            </a:prstGeom>
            <a:solidFill>
              <a:srgbClr val="FFCC00">
                <a:alpha val="80000"/>
              </a:srgb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7578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極大頻出集合と飽和集合の例</a:t>
            </a:r>
            <a:endParaRPr lang="en-US" altLang="ja-JP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4752975" cy="6477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頻出集合を出現集合で分類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1830388" y="2133600"/>
            <a:ext cx="1476375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1,2,5,6,7,9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2,3,4,5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1,2,7,8,9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1116013" y="2895600"/>
            <a:ext cx="8350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  <a:ea typeface="ＭＳ Ｐゴシック" pitchFamily="50" charset="-128"/>
              </a:rPr>
              <a:t>T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en-US" altLang="ja-JP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4079875" y="1973263"/>
            <a:ext cx="3516313" cy="24653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ja-JP" altLang="en-US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３つ以上に含まれるもの</a:t>
            </a:r>
          </a:p>
          <a:p>
            <a:pPr>
              <a:lnSpc>
                <a:spcPct val="130000"/>
              </a:lnSpc>
              <a:defRPr/>
            </a:pPr>
            <a:r>
              <a:rPr lang="ja-JP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{1} </a:t>
            </a:r>
            <a:r>
              <a:rPr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  </a:t>
            </a:r>
            <a:r>
              <a:rPr lang="ja-JP" alt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{2}</a:t>
            </a:r>
            <a:r>
              <a:rPr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   {7}     {9}</a:t>
            </a:r>
          </a:p>
          <a:p>
            <a:pPr>
              <a:lnSpc>
                <a:spcPct val="130000"/>
              </a:lnSpc>
              <a:defRPr/>
            </a:pPr>
            <a:r>
              <a:rPr lang="ja-JP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{1,7}</a:t>
            </a:r>
            <a:r>
              <a:rPr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 </a:t>
            </a:r>
            <a:r>
              <a:rPr lang="ja-JP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{1,9}</a:t>
            </a:r>
          </a:p>
          <a:p>
            <a:pPr>
              <a:lnSpc>
                <a:spcPct val="130000"/>
              </a:lnSpc>
              <a:defRPr/>
            </a:pPr>
            <a:r>
              <a:rPr lang="ja-JP" altLang="en-US" b="1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{2,7}</a:t>
            </a:r>
            <a:r>
              <a:rPr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  </a:t>
            </a:r>
            <a:r>
              <a:rPr lang="ja-JP" altLang="en-US" b="1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{2,9}</a:t>
            </a:r>
            <a:r>
              <a:rPr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   {7,9}</a:t>
            </a:r>
          </a:p>
          <a:p>
            <a:pPr>
              <a:lnSpc>
                <a:spcPct val="130000"/>
              </a:lnSpc>
              <a:defRPr/>
            </a:pPr>
            <a:r>
              <a:rPr lang="ja-JP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{1,7,9}       </a:t>
            </a:r>
            <a:r>
              <a:rPr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b="1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{2,7,9}</a:t>
            </a:r>
          </a:p>
        </p:txBody>
      </p:sp>
      <p:sp>
        <p:nvSpPr>
          <p:cNvPr id="75792" name="Rectangle 16"/>
          <p:cNvSpPr>
            <a:spLocks noChangeArrowheads="1"/>
          </p:cNvSpPr>
          <p:nvPr/>
        </p:nvSpPr>
        <p:spPr bwMode="auto">
          <a:xfrm>
            <a:off x="755650" y="4868863"/>
            <a:ext cx="23764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ja-JP" altLang="en-US" b="1"/>
              <a:t>頻出飽和集合</a:t>
            </a:r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755650" y="5662613"/>
            <a:ext cx="23764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ja-JP" altLang="en-US" b="1"/>
              <a:t>極大頻出集合</a:t>
            </a:r>
          </a:p>
        </p:txBody>
      </p:sp>
      <p:sp>
        <p:nvSpPr>
          <p:cNvPr id="75794" name="Rectangle 18"/>
          <p:cNvSpPr>
            <a:spLocks noChangeArrowheads="1"/>
          </p:cNvSpPr>
          <p:nvPr/>
        </p:nvSpPr>
        <p:spPr bwMode="auto">
          <a:xfrm>
            <a:off x="3203575" y="5734050"/>
            <a:ext cx="1152525" cy="431800"/>
          </a:xfrm>
          <a:prstGeom prst="rect">
            <a:avLst/>
          </a:prstGeom>
          <a:solidFill>
            <a:srgbClr val="FFCC00">
              <a:alpha val="80000"/>
            </a:srgbClr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5795" name="Rectangle 19"/>
          <p:cNvSpPr>
            <a:spLocks noChangeArrowheads="1"/>
          </p:cNvSpPr>
          <p:nvPr/>
        </p:nvSpPr>
        <p:spPr bwMode="auto">
          <a:xfrm>
            <a:off x="3203575" y="4941888"/>
            <a:ext cx="1152525" cy="431800"/>
          </a:xfrm>
          <a:prstGeom prst="rect">
            <a:avLst/>
          </a:prstGeom>
          <a:solidFill>
            <a:srgbClr val="FFFF00">
              <a:alpha val="89999"/>
            </a:srgbClr>
          </a:solidFill>
          <a:ln w="19050" algn="ctr">
            <a:solidFill>
              <a:srgbClr val="9933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9" grpId="0"/>
      <p:bldP spid="75790" grpId="0"/>
      <p:bldP spid="75791" grpId="0"/>
      <p:bldP spid="75792" grpId="0"/>
      <p:bldP spid="75793" grpId="0"/>
      <p:bldP spid="75794" grpId="0" animBg="1"/>
      <p:bldP spid="7579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極大頻出集合と飽和集合</a:t>
            </a:r>
            <a:endParaRPr lang="en-US" altLang="ja-JP" sz="36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268413"/>
            <a:ext cx="7921625" cy="1800225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多項式時間で列挙できるかどうか、未解決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クリークと同じように枝刈りをすると、高速に列挙できる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数が少ないが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θ</a:t>
            </a:r>
            <a:r>
              <a:rPr lang="ja-JP" altLang="en-US" sz="2400" dirty="0" smtClean="0"/>
              <a:t>による解のぶれが大きい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544513" y="6113463"/>
            <a:ext cx="7988300" cy="4762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両者とも、１つあたりほぼ定数時間、</a:t>
            </a:r>
            <a:r>
              <a:rPr lang="en-US" altLang="ja-JP" b="1">
                <a:solidFill>
                  <a:schemeClr val="tx2"/>
                </a:solidFill>
                <a:ea typeface="ＭＳ Ｐゴシック" pitchFamily="50" charset="-128"/>
              </a:rPr>
              <a:t>1</a:t>
            </a: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秒間に</a:t>
            </a:r>
            <a:r>
              <a:rPr lang="en-US" altLang="ja-JP" b="1">
                <a:solidFill>
                  <a:schemeClr val="tx2"/>
                </a:solidFill>
                <a:ea typeface="ＭＳ Ｐゴシック" pitchFamily="50" charset="-128"/>
              </a:rPr>
              <a:t>1</a:t>
            </a: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～</a:t>
            </a:r>
            <a:r>
              <a:rPr lang="en-US" altLang="ja-JP" b="1">
                <a:solidFill>
                  <a:schemeClr val="tx2"/>
                </a:solidFill>
                <a:ea typeface="ＭＳ Ｐゴシック" pitchFamily="50" charset="-128"/>
              </a:rPr>
              <a:t>10</a:t>
            </a: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万個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395288" y="1052513"/>
            <a:ext cx="2305050" cy="476250"/>
          </a:xfrm>
          <a:prstGeom prst="rect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b="1">
                <a:solidFill>
                  <a:schemeClr val="tx2"/>
                </a:solidFill>
                <a:ea typeface="ＭＳ Ｐゴシック" pitchFamily="50" charset="-128"/>
              </a:rPr>
              <a:t>極大頻出集合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250825" y="3575050"/>
            <a:ext cx="7921625" cy="230187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dirty="0">
                <a:ea typeface="ＭＳ Ｐゴシック" pitchFamily="50" charset="-128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逆探索という探索手法で多項式時間列挙可能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dirty="0">
                <a:ea typeface="ＭＳ Ｐゴシック" pitchFamily="50" charset="-128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離散アルゴリズムと末広がり性を用いて、高速列挙可能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出現の意味で情報の損失がない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ノイズが多いと出現集合が等しいものが少なくなり、</a:t>
            </a:r>
          </a:p>
          <a:p>
            <a:pPr>
              <a:spcAft>
                <a:spcPct val="5000"/>
              </a:spcAft>
              <a:defRPr/>
            </a:pPr>
            <a:r>
              <a:rPr lang="ja-JP" altLang="en-US" dirty="0">
                <a:ea typeface="ＭＳ Ｐゴシック" pitchFamily="50" charset="-128"/>
              </a:rPr>
              <a:t>　　　解の減少効率が悪くなる</a:t>
            </a:r>
            <a:endParaRPr lang="ja-JP" altLang="en-US" b="1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395288" y="3313113"/>
            <a:ext cx="1800225" cy="476250"/>
          </a:xfrm>
          <a:prstGeom prst="rect">
            <a:avLst/>
          </a:prstGeom>
          <a:solidFill>
            <a:srgbClr val="CCFFCC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50" charset="-128"/>
              </a:rPr>
              <a:t>飽和集合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nimBg="1"/>
      <p:bldP spid="76805" grpId="0" animBg="1"/>
      <p:bldP spid="76806" grpId="0" build="allAtOnce" animBg="1"/>
      <p:bldP spid="7680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飽和集合の列挙手法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280400" cy="56165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頻出集合列挙ベース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 smtClean="0"/>
              <a:t>頻出集合列挙アルゴリズムをベースに、多少無駄な計算を省く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 smtClean="0"/>
              <a:t>飽和集合のよさが出ない。計算時間の改善も少ない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保存 </a:t>
            </a:r>
            <a:r>
              <a:rPr lang="ja-JP" altLang="en-US" sz="2400" b="1" dirty="0" smtClean="0">
                <a:solidFill>
                  <a:srgbClr val="990033"/>
                </a:solidFill>
              </a:rPr>
              <a:t>＋</a:t>
            </a:r>
            <a:r>
              <a:rPr lang="ja-JP" altLang="en-US" sz="2400" b="1" dirty="0" smtClean="0"/>
              <a:t> 枝狩り　　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 smtClean="0"/>
              <a:t>見つけた解を保存し、それを用いて無駄な分枝を刈る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 smtClean="0"/>
              <a:t>計算速度はまあまあ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 smtClean="0"/>
              <a:t>解保存のためにメモリを使用し、それがひとつのネック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逆探索　</a:t>
            </a:r>
            <a:r>
              <a:rPr lang="ja-JP" altLang="en-US" sz="2400" b="1" dirty="0" smtClean="0">
                <a:solidFill>
                  <a:srgbClr val="990033"/>
                </a:solidFill>
              </a:rPr>
              <a:t>＋</a:t>
            </a:r>
            <a:r>
              <a:rPr lang="ja-JP" altLang="en-US" sz="2400" b="1" dirty="0" smtClean="0"/>
              <a:t>　データベース縮約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 smtClean="0"/>
              <a:t>計算効率が良い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 smtClean="0"/>
              <a:t>解保存用のメモリが不要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飽和集合の隣接関係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001000" cy="503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smtClean="0">
                <a:solidFill>
                  <a:srgbClr val="FF0000"/>
                </a:solidFill>
              </a:rPr>
              <a:t>•</a:t>
            </a:r>
            <a:r>
              <a:rPr lang="ja-JP" altLang="en-US" sz="2400" smtClean="0">
                <a:solidFill>
                  <a:srgbClr val="FF0000"/>
                </a:solidFill>
              </a:rPr>
              <a:t> </a:t>
            </a:r>
            <a:r>
              <a:rPr lang="ja-JP" altLang="en-US" sz="2400" smtClean="0"/>
              <a:t>飽和集合から、添え字の大きい順に要素を抜いていく</a:t>
            </a:r>
            <a:endParaRPr lang="en-US" altLang="ja-JP" sz="2400" smtClean="0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468313" y="1844675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8493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18399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26019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36687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41259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8" name="Oval 10"/>
          <p:cNvSpPr>
            <a:spLocks noChangeArrowheads="1"/>
          </p:cNvSpPr>
          <p:nvPr/>
        </p:nvSpPr>
        <p:spPr bwMode="auto">
          <a:xfrm>
            <a:off x="47355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9" name="Oval 11"/>
          <p:cNvSpPr>
            <a:spLocks noChangeArrowheads="1"/>
          </p:cNvSpPr>
          <p:nvPr/>
        </p:nvSpPr>
        <p:spPr bwMode="auto">
          <a:xfrm>
            <a:off x="61071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0" name="Oval 12"/>
          <p:cNvSpPr>
            <a:spLocks noChangeArrowheads="1"/>
          </p:cNvSpPr>
          <p:nvPr/>
        </p:nvSpPr>
        <p:spPr bwMode="auto">
          <a:xfrm>
            <a:off x="72501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323850" y="2565400"/>
            <a:ext cx="82089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•</a:t>
            </a:r>
            <a:r>
              <a:rPr lang="ja-JP" altLang="en-US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どこかで出現集合が大きくなる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•</a:t>
            </a:r>
            <a:r>
              <a:rPr lang="ja-JP" altLang="en-US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その出現集合の飽和集合を求める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•</a:t>
            </a:r>
            <a:r>
              <a:rPr lang="ja-JP" altLang="en-US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こうして求めた飽和集合を、</a:t>
            </a:r>
            <a:r>
              <a:rPr lang="ja-JP" alt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親</a:t>
            </a:r>
            <a:r>
              <a:rPr lang="ja-JP" altLang="en-US" dirty="0">
                <a:ea typeface="ＭＳ Ｐゴシック" pitchFamily="50" charset="-128"/>
              </a:rPr>
              <a:t>とする　（一意的に定まる）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ja-JP" altLang="en-US" dirty="0">
              <a:ea typeface="ＭＳ Ｐゴシック" pitchFamily="50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親の頻出度は必ず真に大きいので、親子関係は非巡回的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  <a:sym typeface="Wingdings" pitchFamily="2" charset="2"/>
              </a:rPr>
              <a:t>　 </a:t>
            </a:r>
            <a:r>
              <a:rPr lang="ja-JP" altLang="en-US" dirty="0">
                <a:ea typeface="ＭＳ Ｐゴシック" pitchFamily="50" charset="-128"/>
              </a:rPr>
              <a:t>親子関係は有向根付き木を導出する</a:t>
            </a:r>
            <a:endParaRPr lang="en-US" altLang="ja-JP" dirty="0">
              <a:ea typeface="ＭＳ Ｐゴシック" pitchFamily="50" charset="-128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ja-JP" altLang="en-US" dirty="0">
              <a:ea typeface="ＭＳ Ｐゴシック" pitchFamily="50" charset="-128"/>
            </a:endParaRPr>
          </a:p>
        </p:txBody>
      </p:sp>
      <p:sp>
        <p:nvSpPr>
          <p:cNvPr id="78862" name="Oval 14"/>
          <p:cNvSpPr>
            <a:spLocks noChangeArrowheads="1"/>
          </p:cNvSpPr>
          <p:nvPr/>
        </p:nvSpPr>
        <p:spPr bwMode="auto">
          <a:xfrm>
            <a:off x="6100763" y="19319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8" grpId="0" animBg="1"/>
      <p:bldP spid="78859" grpId="0" animBg="1"/>
      <p:bldP spid="78860" grpId="0" animBg="1"/>
      <p:bldP spid="78861" grpId="0" build="allAtOnce"/>
      <p:bldP spid="7886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逆探索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001000" cy="5032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smtClean="0"/>
              <a:t>親子関係は有向根付き木を導出する</a:t>
            </a:r>
            <a:endParaRPr lang="en-US" altLang="ja-JP" sz="24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47788" y="1781175"/>
            <a:ext cx="6172200" cy="1600200"/>
            <a:chOff x="849" y="1576"/>
            <a:chExt cx="3888" cy="1008"/>
          </a:xfrm>
        </p:grpSpPr>
        <p:sp>
          <p:nvSpPr>
            <p:cNvPr id="46107" name="Line 5"/>
            <p:cNvSpPr>
              <a:spLocks noChangeShapeType="1"/>
            </p:cNvSpPr>
            <p:nvPr/>
          </p:nvSpPr>
          <p:spPr bwMode="auto">
            <a:xfrm flipH="1">
              <a:off x="897" y="1768"/>
              <a:ext cx="67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8" name="Line 6"/>
            <p:cNvSpPr>
              <a:spLocks noChangeShapeType="1"/>
            </p:cNvSpPr>
            <p:nvPr/>
          </p:nvSpPr>
          <p:spPr bwMode="auto">
            <a:xfrm flipH="1" flipV="1">
              <a:off x="897" y="1960"/>
              <a:ext cx="67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9" name="Line 7"/>
            <p:cNvSpPr>
              <a:spLocks noChangeShapeType="1"/>
            </p:cNvSpPr>
            <p:nvPr/>
          </p:nvSpPr>
          <p:spPr bwMode="auto">
            <a:xfrm flipH="1" flipV="1">
              <a:off x="2817" y="1576"/>
              <a:ext cx="57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0" name="Line 8"/>
            <p:cNvSpPr>
              <a:spLocks noChangeShapeType="1"/>
            </p:cNvSpPr>
            <p:nvPr/>
          </p:nvSpPr>
          <p:spPr bwMode="auto">
            <a:xfrm flipH="1" flipV="1">
              <a:off x="2625" y="2296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1" name="Line 9"/>
            <p:cNvSpPr>
              <a:spLocks noChangeShapeType="1"/>
            </p:cNvSpPr>
            <p:nvPr/>
          </p:nvSpPr>
          <p:spPr bwMode="auto">
            <a:xfrm flipH="1">
              <a:off x="2625" y="2056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2" name="Line 10"/>
            <p:cNvSpPr>
              <a:spLocks noChangeShapeType="1"/>
            </p:cNvSpPr>
            <p:nvPr/>
          </p:nvSpPr>
          <p:spPr bwMode="auto">
            <a:xfrm flipH="1">
              <a:off x="1761" y="1672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3" name="Line 11"/>
            <p:cNvSpPr>
              <a:spLocks noChangeShapeType="1"/>
            </p:cNvSpPr>
            <p:nvPr/>
          </p:nvSpPr>
          <p:spPr bwMode="auto">
            <a:xfrm flipH="1">
              <a:off x="1761" y="2248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4" name="Line 12"/>
            <p:cNvSpPr>
              <a:spLocks noChangeShapeType="1"/>
            </p:cNvSpPr>
            <p:nvPr/>
          </p:nvSpPr>
          <p:spPr bwMode="auto">
            <a:xfrm flipH="1" flipV="1">
              <a:off x="849" y="200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5" name="Line 13"/>
            <p:cNvSpPr>
              <a:spLocks noChangeShapeType="1"/>
            </p:cNvSpPr>
            <p:nvPr/>
          </p:nvSpPr>
          <p:spPr bwMode="auto">
            <a:xfrm flipH="1" flipV="1">
              <a:off x="2817" y="1624"/>
              <a:ext cx="81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6" name="Line 14"/>
            <p:cNvSpPr>
              <a:spLocks noChangeShapeType="1"/>
            </p:cNvSpPr>
            <p:nvPr/>
          </p:nvSpPr>
          <p:spPr bwMode="auto">
            <a:xfrm flipH="1" flipV="1">
              <a:off x="3201" y="2440"/>
              <a:ext cx="13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7" name="Line 15"/>
            <p:cNvSpPr>
              <a:spLocks noChangeShapeType="1"/>
            </p:cNvSpPr>
            <p:nvPr/>
          </p:nvSpPr>
          <p:spPr bwMode="auto">
            <a:xfrm flipH="1" flipV="1">
              <a:off x="3297" y="2056"/>
              <a:ext cx="67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8" name="Line 16"/>
            <p:cNvSpPr>
              <a:spLocks noChangeShapeType="1"/>
            </p:cNvSpPr>
            <p:nvPr/>
          </p:nvSpPr>
          <p:spPr bwMode="auto">
            <a:xfrm flipH="1" flipV="1">
              <a:off x="4161" y="1720"/>
              <a:ext cx="57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9" name="Line 17"/>
            <p:cNvSpPr>
              <a:spLocks noChangeShapeType="1"/>
            </p:cNvSpPr>
            <p:nvPr/>
          </p:nvSpPr>
          <p:spPr bwMode="auto">
            <a:xfrm flipH="1" flipV="1">
              <a:off x="4257" y="162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0" name="Line 18"/>
            <p:cNvSpPr>
              <a:spLocks noChangeShapeType="1"/>
            </p:cNvSpPr>
            <p:nvPr/>
          </p:nvSpPr>
          <p:spPr bwMode="auto">
            <a:xfrm flipH="1" flipV="1">
              <a:off x="1761" y="1816"/>
              <a:ext cx="76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1" name="Line 19"/>
            <p:cNvSpPr>
              <a:spLocks noChangeShapeType="1"/>
            </p:cNvSpPr>
            <p:nvPr/>
          </p:nvSpPr>
          <p:spPr bwMode="auto">
            <a:xfrm flipH="1">
              <a:off x="3537" y="16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2" name="Line 20"/>
            <p:cNvSpPr>
              <a:spLocks noChangeShapeType="1"/>
            </p:cNvSpPr>
            <p:nvPr/>
          </p:nvSpPr>
          <p:spPr bwMode="auto">
            <a:xfrm flipH="1">
              <a:off x="2289" y="1576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3" name="Line 21"/>
            <p:cNvSpPr>
              <a:spLocks noChangeShapeType="1"/>
            </p:cNvSpPr>
            <p:nvPr/>
          </p:nvSpPr>
          <p:spPr bwMode="auto">
            <a:xfrm flipH="1" flipV="1">
              <a:off x="1761" y="2440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042988" y="1628775"/>
            <a:ext cx="6629400" cy="1905000"/>
            <a:chOff x="657" y="1480"/>
            <a:chExt cx="4176" cy="1200"/>
          </a:xfrm>
        </p:grpSpPr>
        <p:sp>
          <p:nvSpPr>
            <p:cNvPr id="46089" name="Oval 23"/>
            <p:cNvSpPr>
              <a:spLocks noChangeArrowheads="1"/>
            </p:cNvSpPr>
            <p:nvPr/>
          </p:nvSpPr>
          <p:spPr bwMode="auto">
            <a:xfrm>
              <a:off x="657" y="1816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0" name="Oval 24"/>
            <p:cNvSpPr>
              <a:spLocks noChangeArrowheads="1"/>
            </p:cNvSpPr>
            <p:nvPr/>
          </p:nvSpPr>
          <p:spPr bwMode="auto">
            <a:xfrm>
              <a:off x="1521" y="224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1" name="Oval 25"/>
            <p:cNvSpPr>
              <a:spLocks noChangeArrowheads="1"/>
            </p:cNvSpPr>
            <p:nvPr/>
          </p:nvSpPr>
          <p:spPr bwMode="auto">
            <a:xfrm>
              <a:off x="3057" y="1960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2" name="Oval 26"/>
            <p:cNvSpPr>
              <a:spLocks noChangeArrowheads="1"/>
            </p:cNvSpPr>
            <p:nvPr/>
          </p:nvSpPr>
          <p:spPr bwMode="auto">
            <a:xfrm>
              <a:off x="2433" y="1816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3" name="Oval 27"/>
            <p:cNvSpPr>
              <a:spLocks noChangeArrowheads="1"/>
            </p:cNvSpPr>
            <p:nvPr/>
          </p:nvSpPr>
          <p:spPr bwMode="auto">
            <a:xfrm>
              <a:off x="1521" y="1672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4" name="Oval 28"/>
            <p:cNvSpPr>
              <a:spLocks noChangeArrowheads="1"/>
            </p:cNvSpPr>
            <p:nvPr/>
          </p:nvSpPr>
          <p:spPr bwMode="auto">
            <a:xfrm>
              <a:off x="3009" y="2344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5" name="Oval 29"/>
            <p:cNvSpPr>
              <a:spLocks noChangeArrowheads="1"/>
            </p:cNvSpPr>
            <p:nvPr/>
          </p:nvSpPr>
          <p:spPr bwMode="auto">
            <a:xfrm>
              <a:off x="2385" y="2152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6" name="Oval 30"/>
            <p:cNvSpPr>
              <a:spLocks noChangeArrowheads="1"/>
            </p:cNvSpPr>
            <p:nvPr/>
          </p:nvSpPr>
          <p:spPr bwMode="auto">
            <a:xfrm>
              <a:off x="3297" y="152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7" name="Oval 31"/>
            <p:cNvSpPr>
              <a:spLocks noChangeArrowheads="1"/>
            </p:cNvSpPr>
            <p:nvPr/>
          </p:nvSpPr>
          <p:spPr bwMode="auto">
            <a:xfrm>
              <a:off x="3537" y="1816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8" name="Oval 32"/>
            <p:cNvSpPr>
              <a:spLocks noChangeArrowheads="1"/>
            </p:cNvSpPr>
            <p:nvPr/>
          </p:nvSpPr>
          <p:spPr bwMode="auto">
            <a:xfrm>
              <a:off x="945" y="2344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9" name="Oval 33"/>
            <p:cNvSpPr>
              <a:spLocks noChangeArrowheads="1"/>
            </p:cNvSpPr>
            <p:nvPr/>
          </p:nvSpPr>
          <p:spPr bwMode="auto">
            <a:xfrm>
              <a:off x="4449" y="2440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00" name="Oval 34"/>
            <p:cNvSpPr>
              <a:spLocks noChangeArrowheads="1"/>
            </p:cNvSpPr>
            <p:nvPr/>
          </p:nvSpPr>
          <p:spPr bwMode="auto">
            <a:xfrm>
              <a:off x="4017" y="152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01" name="Oval 35"/>
            <p:cNvSpPr>
              <a:spLocks noChangeArrowheads="1"/>
            </p:cNvSpPr>
            <p:nvPr/>
          </p:nvSpPr>
          <p:spPr bwMode="auto">
            <a:xfrm>
              <a:off x="4497" y="152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02" name="Oval 36"/>
            <p:cNvSpPr>
              <a:spLocks noChangeArrowheads="1"/>
            </p:cNvSpPr>
            <p:nvPr/>
          </p:nvSpPr>
          <p:spPr bwMode="auto">
            <a:xfrm>
              <a:off x="3873" y="2152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03" name="Oval 37"/>
            <p:cNvSpPr>
              <a:spLocks noChangeArrowheads="1"/>
            </p:cNvSpPr>
            <p:nvPr/>
          </p:nvSpPr>
          <p:spPr bwMode="auto">
            <a:xfrm>
              <a:off x="4641" y="2200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04" name="Oval 38"/>
            <p:cNvSpPr>
              <a:spLocks noChangeArrowheads="1"/>
            </p:cNvSpPr>
            <p:nvPr/>
          </p:nvSpPr>
          <p:spPr bwMode="auto">
            <a:xfrm>
              <a:off x="2049" y="1576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05" name="Oval 39"/>
            <p:cNvSpPr>
              <a:spLocks noChangeArrowheads="1"/>
            </p:cNvSpPr>
            <p:nvPr/>
          </p:nvSpPr>
          <p:spPr bwMode="auto">
            <a:xfrm>
              <a:off x="2577" y="1480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06" name="Oval 40"/>
            <p:cNvSpPr>
              <a:spLocks noChangeArrowheads="1"/>
            </p:cNvSpPr>
            <p:nvPr/>
          </p:nvSpPr>
          <p:spPr bwMode="auto">
            <a:xfrm>
              <a:off x="2145" y="248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9913" name="Text Box 41"/>
          <p:cNvSpPr txBox="1">
            <a:spLocks noChangeArrowheads="1"/>
          </p:cNvSpPr>
          <p:nvPr/>
        </p:nvSpPr>
        <p:spPr bwMode="auto">
          <a:xfrm>
            <a:off x="684213" y="3673475"/>
            <a:ext cx="763270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>
                <a:ea typeface="ＭＳ Ｐゴシック" pitchFamily="50" charset="-128"/>
              </a:rPr>
              <a:t>この木を深さ優先探索すれば全ての解を見つけられる</a:t>
            </a:r>
          </a:p>
        </p:txBody>
      </p:sp>
      <p:sp>
        <p:nvSpPr>
          <p:cNvPr id="79914" name="Rectangle 42"/>
          <p:cNvSpPr>
            <a:spLocks noChangeArrowheads="1"/>
          </p:cNvSpPr>
          <p:nvPr/>
        </p:nvSpPr>
        <p:spPr bwMode="auto">
          <a:xfrm>
            <a:off x="323850" y="4365625"/>
            <a:ext cx="88201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ja-JP" b="1">
                <a:solidFill>
                  <a:srgbClr val="FF0000"/>
                </a:solidFill>
              </a:rPr>
              <a:t>•</a:t>
            </a:r>
            <a:r>
              <a:rPr lang="ja-JP" altLang="en-US">
                <a:solidFill>
                  <a:srgbClr val="FF0000"/>
                </a:solidFill>
              </a:rPr>
              <a:t> </a:t>
            </a:r>
            <a:r>
              <a:rPr lang="ja-JP" altLang="en-US"/>
              <a:t> 探索には、子供を見つけるアルゴリズムがあれば十分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ja-JP" b="1">
                <a:solidFill>
                  <a:srgbClr val="FF0000"/>
                </a:solidFill>
              </a:rPr>
              <a:t>•</a:t>
            </a:r>
            <a:r>
              <a:rPr lang="ja-JP" altLang="en-US">
                <a:solidFill>
                  <a:srgbClr val="FF0000"/>
                </a:solidFill>
              </a:rPr>
              <a:t> </a:t>
            </a:r>
            <a:r>
              <a:rPr lang="ja-JP" altLang="en-US"/>
              <a:t> 子供が１つあたり多項式時間で見つかれば、全体も多項式時間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/>
              <a:t>（親に要素を１つ加えて極大をとった飽和集合が子供になる）</a:t>
            </a:r>
          </a:p>
        </p:txBody>
      </p:sp>
      <p:sp>
        <p:nvSpPr>
          <p:cNvPr id="79915" name="Text Box 43"/>
          <p:cNvSpPr txBox="1">
            <a:spLocks noChangeArrowheads="1"/>
          </p:cNvSpPr>
          <p:nvPr/>
        </p:nvSpPr>
        <p:spPr bwMode="auto">
          <a:xfrm>
            <a:off x="755650" y="5900738"/>
            <a:ext cx="7632700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>
                <a:ea typeface="ＭＳ Ｐゴシック" pitchFamily="50" charset="-128"/>
              </a:rPr>
              <a:t>非巡回的な親子関係と、子供を見つける多項式時間アルゴリズムがあれば、なんでも多項式時間列挙ができる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13" grpId="0" animBg="1"/>
      <p:bldP spid="79914" grpId="0"/>
      <p:bldP spid="7991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38600" y="1447800"/>
            <a:ext cx="4953000" cy="5200650"/>
            <a:chOff x="2544" y="912"/>
            <a:chExt cx="3120" cy="3276"/>
          </a:xfrm>
        </p:grpSpPr>
        <p:sp>
          <p:nvSpPr>
            <p:cNvPr id="47124" name="Line 3"/>
            <p:cNvSpPr>
              <a:spLocks noChangeShapeType="1"/>
            </p:cNvSpPr>
            <p:nvPr/>
          </p:nvSpPr>
          <p:spPr bwMode="auto">
            <a:xfrm flipH="1">
              <a:off x="3216" y="1200"/>
              <a:ext cx="528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5" name="Line 4"/>
            <p:cNvSpPr>
              <a:spLocks noChangeShapeType="1"/>
            </p:cNvSpPr>
            <p:nvPr/>
          </p:nvSpPr>
          <p:spPr bwMode="auto">
            <a:xfrm flipH="1">
              <a:off x="3792" y="1296"/>
              <a:ext cx="96" cy="1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6" name="Line 5"/>
            <p:cNvSpPr>
              <a:spLocks noChangeShapeType="1"/>
            </p:cNvSpPr>
            <p:nvPr/>
          </p:nvSpPr>
          <p:spPr bwMode="auto">
            <a:xfrm>
              <a:off x="4464" y="1248"/>
              <a:ext cx="19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7" name="Line 6"/>
            <p:cNvSpPr>
              <a:spLocks noChangeShapeType="1"/>
            </p:cNvSpPr>
            <p:nvPr/>
          </p:nvSpPr>
          <p:spPr bwMode="auto">
            <a:xfrm>
              <a:off x="4032" y="1296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8" name="Line 7"/>
            <p:cNvSpPr>
              <a:spLocks noChangeShapeType="1"/>
            </p:cNvSpPr>
            <p:nvPr/>
          </p:nvSpPr>
          <p:spPr bwMode="auto">
            <a:xfrm>
              <a:off x="4800" y="1872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9" name="Line 8"/>
            <p:cNvSpPr>
              <a:spLocks noChangeShapeType="1"/>
            </p:cNvSpPr>
            <p:nvPr/>
          </p:nvSpPr>
          <p:spPr bwMode="auto">
            <a:xfrm flipH="1">
              <a:off x="3984" y="1824"/>
              <a:ext cx="72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0" name="Line 9"/>
            <p:cNvSpPr>
              <a:spLocks noChangeShapeType="1"/>
            </p:cNvSpPr>
            <p:nvPr/>
          </p:nvSpPr>
          <p:spPr bwMode="auto">
            <a:xfrm flipH="1">
              <a:off x="2832" y="2256"/>
              <a:ext cx="288" cy="7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1" name="Line 10"/>
            <p:cNvSpPr>
              <a:spLocks noChangeShapeType="1"/>
            </p:cNvSpPr>
            <p:nvPr/>
          </p:nvSpPr>
          <p:spPr bwMode="auto">
            <a:xfrm flipH="1">
              <a:off x="3840" y="1296"/>
              <a:ext cx="96" cy="1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2" name="Line 11"/>
            <p:cNvSpPr>
              <a:spLocks noChangeShapeType="1"/>
            </p:cNvSpPr>
            <p:nvPr/>
          </p:nvSpPr>
          <p:spPr bwMode="auto">
            <a:xfrm>
              <a:off x="4416" y="1248"/>
              <a:ext cx="240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3" name="Line 12"/>
            <p:cNvSpPr>
              <a:spLocks noChangeShapeType="1"/>
            </p:cNvSpPr>
            <p:nvPr/>
          </p:nvSpPr>
          <p:spPr bwMode="auto">
            <a:xfrm>
              <a:off x="5040" y="1824"/>
              <a:ext cx="384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4" name="Line 13"/>
            <p:cNvSpPr>
              <a:spLocks noChangeShapeType="1"/>
            </p:cNvSpPr>
            <p:nvPr/>
          </p:nvSpPr>
          <p:spPr bwMode="auto">
            <a:xfrm>
              <a:off x="4368" y="1296"/>
              <a:ext cx="24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5" name="Line 14"/>
            <p:cNvSpPr>
              <a:spLocks noChangeShapeType="1"/>
            </p:cNvSpPr>
            <p:nvPr/>
          </p:nvSpPr>
          <p:spPr bwMode="auto">
            <a:xfrm flipH="1">
              <a:off x="3168" y="1296"/>
              <a:ext cx="624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6" name="Line 15"/>
            <p:cNvSpPr>
              <a:spLocks noChangeShapeType="1"/>
            </p:cNvSpPr>
            <p:nvPr/>
          </p:nvSpPr>
          <p:spPr bwMode="auto">
            <a:xfrm>
              <a:off x="3456" y="2016"/>
              <a:ext cx="1440" cy="16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7" name="Line 16"/>
            <p:cNvSpPr>
              <a:spLocks noChangeShapeType="1"/>
            </p:cNvSpPr>
            <p:nvPr/>
          </p:nvSpPr>
          <p:spPr bwMode="auto">
            <a:xfrm>
              <a:off x="5088" y="1728"/>
              <a:ext cx="432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8" name="Line 17"/>
            <p:cNvSpPr>
              <a:spLocks noChangeShapeType="1"/>
            </p:cNvSpPr>
            <p:nvPr/>
          </p:nvSpPr>
          <p:spPr bwMode="auto">
            <a:xfrm flipH="1">
              <a:off x="3024" y="1776"/>
              <a:ext cx="1584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39" name="Line 18"/>
            <p:cNvSpPr>
              <a:spLocks noChangeShapeType="1"/>
            </p:cNvSpPr>
            <p:nvPr/>
          </p:nvSpPr>
          <p:spPr bwMode="auto">
            <a:xfrm>
              <a:off x="4128" y="1296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0" name="Line 19"/>
            <p:cNvSpPr>
              <a:spLocks noChangeShapeType="1"/>
            </p:cNvSpPr>
            <p:nvPr/>
          </p:nvSpPr>
          <p:spPr bwMode="auto">
            <a:xfrm>
              <a:off x="4368" y="1776"/>
              <a:ext cx="912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1" name="Line 20"/>
            <p:cNvSpPr>
              <a:spLocks noChangeShapeType="1"/>
            </p:cNvSpPr>
            <p:nvPr/>
          </p:nvSpPr>
          <p:spPr bwMode="auto">
            <a:xfrm>
              <a:off x="2880" y="3456"/>
              <a:ext cx="14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2" name="Line 21"/>
            <p:cNvSpPr>
              <a:spLocks noChangeShapeType="1"/>
            </p:cNvSpPr>
            <p:nvPr/>
          </p:nvSpPr>
          <p:spPr bwMode="auto">
            <a:xfrm>
              <a:off x="3216" y="3473"/>
              <a:ext cx="1008" cy="3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3" name="Line 22"/>
            <p:cNvSpPr>
              <a:spLocks noChangeShapeType="1"/>
            </p:cNvSpPr>
            <p:nvPr/>
          </p:nvSpPr>
          <p:spPr bwMode="auto">
            <a:xfrm>
              <a:off x="3216" y="3408"/>
              <a:ext cx="1248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4" name="Line 23"/>
            <p:cNvSpPr>
              <a:spLocks noChangeShapeType="1"/>
            </p:cNvSpPr>
            <p:nvPr/>
          </p:nvSpPr>
          <p:spPr bwMode="auto">
            <a:xfrm flipH="1">
              <a:off x="3888" y="1824"/>
              <a:ext cx="768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5" name="Line 24"/>
            <p:cNvSpPr>
              <a:spLocks noChangeShapeType="1"/>
            </p:cNvSpPr>
            <p:nvPr/>
          </p:nvSpPr>
          <p:spPr bwMode="auto">
            <a:xfrm>
              <a:off x="3456" y="2112"/>
              <a:ext cx="1440" cy="1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6" name="Line 25"/>
            <p:cNvSpPr>
              <a:spLocks noChangeShapeType="1"/>
            </p:cNvSpPr>
            <p:nvPr/>
          </p:nvSpPr>
          <p:spPr bwMode="auto">
            <a:xfrm flipH="1">
              <a:off x="3456" y="1824"/>
              <a:ext cx="52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7" name="Line 26"/>
            <p:cNvSpPr>
              <a:spLocks noChangeShapeType="1"/>
            </p:cNvSpPr>
            <p:nvPr/>
          </p:nvSpPr>
          <p:spPr bwMode="auto">
            <a:xfrm>
              <a:off x="4896" y="1824"/>
              <a:ext cx="288" cy="20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48" name="Freeform 27"/>
            <p:cNvSpPr>
              <a:spLocks/>
            </p:cNvSpPr>
            <p:nvPr/>
          </p:nvSpPr>
          <p:spPr bwMode="auto">
            <a:xfrm>
              <a:off x="3662" y="1872"/>
              <a:ext cx="1495" cy="2129"/>
            </a:xfrm>
            <a:custGeom>
              <a:avLst/>
              <a:gdLst>
                <a:gd name="T0" fmla="*/ 1330 w 1495"/>
                <a:gd name="T1" fmla="*/ 0 h 2129"/>
                <a:gd name="T2" fmla="*/ 1388 w 1495"/>
                <a:gd name="T3" fmla="*/ 1183 h 2129"/>
                <a:gd name="T4" fmla="*/ 689 w 1495"/>
                <a:gd name="T5" fmla="*/ 1800 h 2129"/>
                <a:gd name="T6" fmla="*/ 0 w 1495"/>
                <a:gd name="T7" fmla="*/ 2129 h 21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95"/>
                <a:gd name="T13" fmla="*/ 0 h 2129"/>
                <a:gd name="T14" fmla="*/ 1495 w 1495"/>
                <a:gd name="T15" fmla="*/ 2129 h 21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95" h="2129">
                  <a:moveTo>
                    <a:pt x="1330" y="0"/>
                  </a:moveTo>
                  <a:cubicBezTo>
                    <a:pt x="1340" y="197"/>
                    <a:pt x="1495" y="883"/>
                    <a:pt x="1388" y="1183"/>
                  </a:cubicBezTo>
                  <a:cubicBezTo>
                    <a:pt x="1281" y="1483"/>
                    <a:pt x="920" y="1642"/>
                    <a:pt x="689" y="1800"/>
                  </a:cubicBezTo>
                  <a:cubicBezTo>
                    <a:pt x="458" y="1958"/>
                    <a:pt x="144" y="2060"/>
                    <a:pt x="0" y="2129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7149" name="Line 28"/>
            <p:cNvSpPr>
              <a:spLocks noChangeShapeType="1"/>
            </p:cNvSpPr>
            <p:nvPr/>
          </p:nvSpPr>
          <p:spPr bwMode="auto">
            <a:xfrm>
              <a:off x="4176" y="2016"/>
              <a:ext cx="288" cy="18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0" name="Line 29"/>
            <p:cNvSpPr>
              <a:spLocks noChangeShapeType="1"/>
            </p:cNvSpPr>
            <p:nvPr/>
          </p:nvSpPr>
          <p:spPr bwMode="auto">
            <a:xfrm>
              <a:off x="4224" y="2016"/>
              <a:ext cx="336" cy="18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1" name="Freeform 30"/>
            <p:cNvSpPr>
              <a:spLocks/>
            </p:cNvSpPr>
            <p:nvPr/>
          </p:nvSpPr>
          <p:spPr bwMode="auto">
            <a:xfrm>
              <a:off x="3456" y="2047"/>
              <a:ext cx="555" cy="1779"/>
            </a:xfrm>
            <a:custGeom>
              <a:avLst/>
              <a:gdLst>
                <a:gd name="T0" fmla="*/ 555 w 555"/>
                <a:gd name="T1" fmla="*/ 0 h 1779"/>
                <a:gd name="T2" fmla="*/ 113 w 555"/>
                <a:gd name="T3" fmla="*/ 432 h 1779"/>
                <a:gd name="T4" fmla="*/ 0 w 555"/>
                <a:gd name="T5" fmla="*/ 1779 h 1779"/>
                <a:gd name="T6" fmla="*/ 0 60000 65536"/>
                <a:gd name="T7" fmla="*/ 0 60000 65536"/>
                <a:gd name="T8" fmla="*/ 0 60000 65536"/>
                <a:gd name="T9" fmla="*/ 0 w 555"/>
                <a:gd name="T10" fmla="*/ 0 h 1779"/>
                <a:gd name="T11" fmla="*/ 555 w 555"/>
                <a:gd name="T12" fmla="*/ 1779 h 17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5" h="1779">
                  <a:moveTo>
                    <a:pt x="555" y="0"/>
                  </a:moveTo>
                  <a:cubicBezTo>
                    <a:pt x="481" y="74"/>
                    <a:pt x="206" y="135"/>
                    <a:pt x="113" y="432"/>
                  </a:cubicBezTo>
                  <a:cubicBezTo>
                    <a:pt x="20" y="729"/>
                    <a:pt x="24" y="1499"/>
                    <a:pt x="0" y="1779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7152" name="Line 31"/>
            <p:cNvSpPr>
              <a:spLocks noChangeShapeType="1"/>
            </p:cNvSpPr>
            <p:nvPr/>
          </p:nvSpPr>
          <p:spPr bwMode="auto">
            <a:xfrm flipH="1">
              <a:off x="3360" y="2256"/>
              <a:ext cx="0" cy="16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3" name="Line 32"/>
            <p:cNvSpPr>
              <a:spLocks noChangeShapeType="1"/>
            </p:cNvSpPr>
            <p:nvPr/>
          </p:nvSpPr>
          <p:spPr bwMode="auto">
            <a:xfrm flipH="1">
              <a:off x="4176" y="2736"/>
              <a:ext cx="432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4" name="Line 33"/>
            <p:cNvSpPr>
              <a:spLocks noChangeShapeType="1"/>
            </p:cNvSpPr>
            <p:nvPr/>
          </p:nvSpPr>
          <p:spPr bwMode="auto">
            <a:xfrm flipH="1">
              <a:off x="4176" y="2736"/>
              <a:ext cx="576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5" name="Line 34"/>
            <p:cNvSpPr>
              <a:spLocks noChangeShapeType="1"/>
            </p:cNvSpPr>
            <p:nvPr/>
          </p:nvSpPr>
          <p:spPr bwMode="auto">
            <a:xfrm flipH="1">
              <a:off x="3216" y="2736"/>
              <a:ext cx="2112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6" name="Line 35"/>
            <p:cNvSpPr>
              <a:spLocks noChangeShapeType="1"/>
            </p:cNvSpPr>
            <p:nvPr/>
          </p:nvSpPr>
          <p:spPr bwMode="auto">
            <a:xfrm>
              <a:off x="4848" y="2736"/>
              <a:ext cx="192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7" name="Line 36"/>
            <p:cNvSpPr>
              <a:spLocks noChangeShapeType="1"/>
            </p:cNvSpPr>
            <p:nvPr/>
          </p:nvSpPr>
          <p:spPr bwMode="auto">
            <a:xfrm>
              <a:off x="4896" y="2736"/>
              <a:ext cx="192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8" name="Line 37"/>
            <p:cNvSpPr>
              <a:spLocks noChangeShapeType="1"/>
            </p:cNvSpPr>
            <p:nvPr/>
          </p:nvSpPr>
          <p:spPr bwMode="auto">
            <a:xfrm>
              <a:off x="4800" y="2736"/>
              <a:ext cx="192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59" name="Line 38"/>
            <p:cNvSpPr>
              <a:spLocks noChangeShapeType="1"/>
            </p:cNvSpPr>
            <p:nvPr/>
          </p:nvSpPr>
          <p:spPr bwMode="auto">
            <a:xfrm>
              <a:off x="4752" y="2736"/>
              <a:ext cx="192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60" name="Line 39"/>
            <p:cNvSpPr>
              <a:spLocks noChangeShapeType="1"/>
            </p:cNvSpPr>
            <p:nvPr/>
          </p:nvSpPr>
          <p:spPr bwMode="auto">
            <a:xfrm flipH="1">
              <a:off x="5280" y="2736"/>
              <a:ext cx="336" cy="13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61" name="Line 40"/>
            <p:cNvSpPr>
              <a:spLocks noChangeShapeType="1"/>
            </p:cNvSpPr>
            <p:nvPr/>
          </p:nvSpPr>
          <p:spPr bwMode="auto">
            <a:xfrm flipH="1">
              <a:off x="5280" y="2736"/>
              <a:ext cx="288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62" name="Line 41"/>
            <p:cNvSpPr>
              <a:spLocks noChangeShapeType="1"/>
            </p:cNvSpPr>
            <p:nvPr/>
          </p:nvSpPr>
          <p:spPr bwMode="auto">
            <a:xfrm flipH="1">
              <a:off x="3648" y="2736"/>
              <a:ext cx="1776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63" name="Text Box 42"/>
            <p:cNvSpPr txBox="1">
              <a:spLocks noChangeArrowheads="1"/>
            </p:cNvSpPr>
            <p:nvPr/>
          </p:nvSpPr>
          <p:spPr bwMode="auto">
            <a:xfrm>
              <a:off x="3792" y="912"/>
              <a:ext cx="768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en-US" altLang="ja-JP">
                  <a:solidFill>
                    <a:schemeClr val="accent2"/>
                  </a:solidFill>
                </a:rPr>
                <a:t>φ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64" name="Text Box 43"/>
            <p:cNvSpPr txBox="1">
              <a:spLocks noChangeArrowheads="1"/>
            </p:cNvSpPr>
            <p:nvPr/>
          </p:nvSpPr>
          <p:spPr bwMode="auto">
            <a:xfrm>
              <a:off x="2928" y="1920"/>
              <a:ext cx="510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1,7,9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65" name="Text Box 44"/>
            <p:cNvSpPr txBox="1">
              <a:spLocks noChangeArrowheads="1"/>
            </p:cNvSpPr>
            <p:nvPr/>
          </p:nvSpPr>
          <p:spPr bwMode="auto">
            <a:xfrm>
              <a:off x="5154" y="2388"/>
              <a:ext cx="510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2,7,9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66" name="Text Box 45"/>
            <p:cNvSpPr txBox="1">
              <a:spLocks noChangeArrowheads="1"/>
            </p:cNvSpPr>
            <p:nvPr/>
          </p:nvSpPr>
          <p:spPr bwMode="auto">
            <a:xfrm>
              <a:off x="2544" y="3072"/>
              <a:ext cx="654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1,2,7,9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67" name="Text Box 46"/>
            <p:cNvSpPr txBox="1">
              <a:spLocks noChangeArrowheads="1"/>
            </p:cNvSpPr>
            <p:nvPr/>
          </p:nvSpPr>
          <p:spPr bwMode="auto">
            <a:xfrm>
              <a:off x="3984" y="1680"/>
              <a:ext cx="366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7,9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68" name="Text Box 47"/>
            <p:cNvSpPr txBox="1">
              <a:spLocks noChangeArrowheads="1"/>
            </p:cNvSpPr>
            <p:nvPr/>
          </p:nvSpPr>
          <p:spPr bwMode="auto">
            <a:xfrm>
              <a:off x="4560" y="2388"/>
              <a:ext cx="366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2,5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69" name="Text Box 48"/>
            <p:cNvSpPr txBox="1">
              <a:spLocks noChangeArrowheads="1"/>
            </p:cNvSpPr>
            <p:nvPr/>
          </p:nvSpPr>
          <p:spPr bwMode="auto">
            <a:xfrm>
              <a:off x="4656" y="1488"/>
              <a:ext cx="384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en-US" altLang="ja-JP">
                  <a:solidFill>
                    <a:schemeClr val="accent2"/>
                  </a:solidFill>
                </a:rPr>
                <a:t>2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70" name="Text Box 49"/>
            <p:cNvSpPr txBox="1">
              <a:spLocks noChangeArrowheads="1"/>
            </p:cNvSpPr>
            <p:nvPr/>
          </p:nvSpPr>
          <p:spPr bwMode="auto">
            <a:xfrm>
              <a:off x="3504" y="3072"/>
              <a:ext cx="654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2,3,4,5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71" name="Text Box 50"/>
            <p:cNvSpPr txBox="1">
              <a:spLocks noChangeArrowheads="1"/>
            </p:cNvSpPr>
            <p:nvPr/>
          </p:nvSpPr>
          <p:spPr bwMode="auto">
            <a:xfrm>
              <a:off x="2832" y="3888"/>
              <a:ext cx="798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1,2,7,8,9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47172" name="Text Box 51"/>
            <p:cNvSpPr txBox="1">
              <a:spLocks noChangeArrowheads="1"/>
            </p:cNvSpPr>
            <p:nvPr/>
          </p:nvSpPr>
          <p:spPr bwMode="auto">
            <a:xfrm>
              <a:off x="4290" y="3888"/>
              <a:ext cx="942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1,2,5,6,7,9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80948" name="Rectangle 5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親子関係の例</a:t>
            </a:r>
            <a:endParaRPr lang="ja-JP" altLang="en-US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949" name="Rectangle 5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268413"/>
            <a:ext cx="441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データベースの全ての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飽和集合とその親子関係</a:t>
            </a: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4500563" y="1822450"/>
            <a:ext cx="4114800" cy="4343400"/>
            <a:chOff x="2832" y="1104"/>
            <a:chExt cx="2592" cy="2736"/>
          </a:xfrm>
        </p:grpSpPr>
        <p:sp>
          <p:nvSpPr>
            <p:cNvPr id="47115" name="Line 55"/>
            <p:cNvSpPr>
              <a:spLocks noChangeShapeType="1"/>
            </p:cNvSpPr>
            <p:nvPr/>
          </p:nvSpPr>
          <p:spPr bwMode="auto">
            <a:xfrm flipH="1">
              <a:off x="3216" y="1104"/>
              <a:ext cx="672" cy="768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16" name="Line 56"/>
            <p:cNvSpPr>
              <a:spLocks noChangeShapeType="1"/>
            </p:cNvSpPr>
            <p:nvPr/>
          </p:nvSpPr>
          <p:spPr bwMode="auto">
            <a:xfrm>
              <a:off x="4416" y="1200"/>
              <a:ext cx="240" cy="240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17" name="Line 57"/>
            <p:cNvSpPr>
              <a:spLocks noChangeShapeType="1"/>
            </p:cNvSpPr>
            <p:nvPr/>
          </p:nvSpPr>
          <p:spPr bwMode="auto">
            <a:xfrm>
              <a:off x="4032" y="1104"/>
              <a:ext cx="0" cy="528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18" name="Line 58"/>
            <p:cNvSpPr>
              <a:spLocks noChangeShapeType="1"/>
            </p:cNvSpPr>
            <p:nvPr/>
          </p:nvSpPr>
          <p:spPr bwMode="auto">
            <a:xfrm>
              <a:off x="4800" y="1728"/>
              <a:ext cx="0" cy="624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19" name="Line 59"/>
            <p:cNvSpPr>
              <a:spLocks noChangeShapeType="1"/>
            </p:cNvSpPr>
            <p:nvPr/>
          </p:nvSpPr>
          <p:spPr bwMode="auto">
            <a:xfrm flipH="1">
              <a:off x="3984" y="1728"/>
              <a:ext cx="768" cy="1296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0" name="Line 60"/>
            <p:cNvSpPr>
              <a:spLocks noChangeShapeType="1"/>
            </p:cNvSpPr>
            <p:nvPr/>
          </p:nvSpPr>
          <p:spPr bwMode="auto">
            <a:xfrm flipH="1">
              <a:off x="2832" y="2160"/>
              <a:ext cx="336" cy="864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1" name="Line 61"/>
            <p:cNvSpPr>
              <a:spLocks noChangeShapeType="1"/>
            </p:cNvSpPr>
            <p:nvPr/>
          </p:nvSpPr>
          <p:spPr bwMode="auto">
            <a:xfrm>
              <a:off x="4992" y="1728"/>
              <a:ext cx="432" cy="624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2" name="Line 62"/>
            <p:cNvSpPr>
              <a:spLocks noChangeShapeType="1"/>
            </p:cNvSpPr>
            <p:nvPr/>
          </p:nvSpPr>
          <p:spPr bwMode="auto">
            <a:xfrm>
              <a:off x="2832" y="3312"/>
              <a:ext cx="192" cy="528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123" name="Line 63"/>
            <p:cNvSpPr>
              <a:spLocks noChangeShapeType="1"/>
            </p:cNvSpPr>
            <p:nvPr/>
          </p:nvSpPr>
          <p:spPr bwMode="auto">
            <a:xfrm>
              <a:off x="2976" y="3360"/>
              <a:ext cx="1248" cy="480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</p:grpSp>
      <p:sp>
        <p:nvSpPr>
          <p:cNvPr id="80960" name="Rectangle 64"/>
          <p:cNvSpPr>
            <a:spLocks noChangeArrowheads="1"/>
          </p:cNvSpPr>
          <p:nvPr/>
        </p:nvSpPr>
        <p:spPr bwMode="auto">
          <a:xfrm>
            <a:off x="1219200" y="5486400"/>
            <a:ext cx="274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ja-JP" altLang="en-US"/>
              <a:t>出現集合が隣接</a:t>
            </a:r>
          </a:p>
          <a:p>
            <a:pPr>
              <a:spcBef>
                <a:spcPct val="20000"/>
              </a:spcBef>
            </a:pPr>
            <a:r>
              <a:rPr lang="ja-JP" altLang="en-US"/>
              <a:t>親子関係</a:t>
            </a:r>
            <a:endParaRPr lang="en-US" altLang="ja-JP"/>
          </a:p>
        </p:txBody>
      </p:sp>
      <p:sp>
        <p:nvSpPr>
          <p:cNvPr id="80961" name="Line 65"/>
          <p:cNvSpPr>
            <a:spLocks noChangeShapeType="1"/>
          </p:cNvSpPr>
          <p:nvPr/>
        </p:nvSpPr>
        <p:spPr bwMode="auto">
          <a:xfrm flipH="1">
            <a:off x="457200" y="57150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80962" name="Line 66"/>
          <p:cNvSpPr>
            <a:spLocks noChangeShapeType="1"/>
          </p:cNvSpPr>
          <p:nvPr/>
        </p:nvSpPr>
        <p:spPr bwMode="auto">
          <a:xfrm flipH="1">
            <a:off x="457200" y="6172200"/>
            <a:ext cx="685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7113" name="Text Box 67"/>
          <p:cNvSpPr txBox="1">
            <a:spLocks noChangeArrowheads="1"/>
          </p:cNvSpPr>
          <p:nvPr/>
        </p:nvSpPr>
        <p:spPr bwMode="auto">
          <a:xfrm>
            <a:off x="1601788" y="2781300"/>
            <a:ext cx="1476375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1,2,5,6,7,9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2,3,4,5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1,2,7,8,9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1,7,9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2,7,9</a:t>
            </a:r>
          </a:p>
          <a:p>
            <a:r>
              <a:rPr lang="ja-JP" alt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80964" name="Text Box 68"/>
          <p:cNvSpPr txBox="1">
            <a:spLocks noChangeArrowheads="1"/>
          </p:cNvSpPr>
          <p:nvPr/>
        </p:nvSpPr>
        <p:spPr bwMode="auto">
          <a:xfrm>
            <a:off x="611188" y="3543300"/>
            <a:ext cx="987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ladimir Script" pitchFamily="66" charset="0"/>
                <a:ea typeface="ＭＳ Ｐゴシック" pitchFamily="50" charset="-128"/>
              </a:rPr>
              <a:t>T</a:t>
            </a:r>
            <a:r>
              <a:rPr lang="en-US" altLang="ja-JP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 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＝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60" grpId="0"/>
      <p:bldP spid="80961" grpId="0" animBg="1"/>
      <p:bldP spid="8096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実験結果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137525" cy="208756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実データからとった、著名なベンチマーク問題でテスト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項目数は 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万 ～ 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万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属性数は </a:t>
            </a:r>
            <a:r>
              <a:rPr lang="en-US" altLang="ja-JP" sz="2400" dirty="0" smtClean="0"/>
              <a:t>1000 </a:t>
            </a:r>
            <a:r>
              <a:rPr lang="ja-JP" altLang="en-US" sz="2400" dirty="0" smtClean="0"/>
              <a:t>～ 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万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</p:txBody>
      </p:sp>
      <p:graphicFrame>
        <p:nvGraphicFramePr>
          <p:cNvPr id="81924" name="Group 4"/>
          <p:cNvGraphicFramePr>
            <a:graphicFrameLocks noGrp="1"/>
          </p:cNvGraphicFramePr>
          <p:nvPr/>
        </p:nvGraphicFramePr>
        <p:xfrm>
          <a:off x="611188" y="3284538"/>
          <a:ext cx="7634287" cy="2087562"/>
        </p:xfrm>
        <a:graphic>
          <a:graphicData uri="http://schemas.openxmlformats.org/drawingml/2006/table">
            <a:tbl>
              <a:tblPr/>
              <a:tblGrid>
                <a:gridCol w="1860550"/>
                <a:gridCol w="1076325"/>
                <a:gridCol w="1271587"/>
                <a:gridCol w="1468438"/>
                <a:gridCol w="977900"/>
                <a:gridCol w="97948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データ種別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POS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36000" marR="36000" marT="36000" marB="3600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クリック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Web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閲覧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顧客</a:t>
                      </a:r>
                      <a:endParaRPr kumimoji="1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単語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項目数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51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99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7.7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8.8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6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データサイズ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330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800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31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90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23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出力数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460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110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53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37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100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計算時間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80 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秒</a:t>
                      </a:r>
                      <a:endParaRPr kumimoji="1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36000" marR="36000" marT="36000" marB="3600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34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 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 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6 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968" name="Text Box 48"/>
          <p:cNvSpPr txBox="1">
            <a:spLocks noChangeArrowheads="1"/>
          </p:cNvSpPr>
          <p:nvPr/>
        </p:nvSpPr>
        <p:spPr bwMode="auto">
          <a:xfrm>
            <a:off x="4643438" y="1916113"/>
            <a:ext cx="1965325" cy="8413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Pen. M  1GHz</a:t>
            </a:r>
          </a:p>
          <a:p>
            <a:r>
              <a:rPr lang="en-US" altLang="ja-JP"/>
              <a:t>256MB </a:t>
            </a:r>
            <a:r>
              <a:rPr lang="ja-JP" altLang="en-US"/>
              <a:t>メモリ</a:t>
            </a:r>
          </a:p>
        </p:txBody>
      </p:sp>
      <p:sp>
        <p:nvSpPr>
          <p:cNvPr id="81969" name="Text Box 49"/>
          <p:cNvSpPr txBox="1">
            <a:spLocks noChangeArrowheads="1"/>
          </p:cNvSpPr>
          <p:nvPr/>
        </p:nvSpPr>
        <p:spPr bwMode="auto">
          <a:xfrm>
            <a:off x="1547813" y="5832475"/>
            <a:ext cx="5976937" cy="4762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b="1"/>
              <a:t>単純なスキャンは</a:t>
            </a:r>
            <a:r>
              <a:rPr lang="en-US" altLang="ja-JP" b="1"/>
              <a:t>1</a:t>
            </a:r>
            <a:r>
              <a:rPr lang="ja-JP" altLang="en-US" b="1"/>
              <a:t>秒で</a:t>
            </a:r>
            <a:r>
              <a:rPr lang="en-US" altLang="ja-JP" b="1"/>
              <a:t>100</a:t>
            </a:r>
            <a:r>
              <a:rPr lang="ja-JP" altLang="en-US" b="1"/>
              <a:t>パターン程度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8" grpId="0" animBg="1"/>
      <p:bldP spid="8196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データマイニングの定義と動機付け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（データから情報を自動的に吸い出す）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自動学習　（データから機械的に知識を獲得）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決定木　　（メタヒューリスティックで解く）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サポートベクターマシン　　（線形計画で解く）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頻出パターン　（列挙で解く）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アソシエーションルール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データベースの比較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自動分類</a:t>
            </a:r>
            <a:b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ja-JP" alt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決定木とサポートベクターマシン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自動分類を使った予測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848600" cy="4876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年齢・収入・食費・住居費のデータセットから、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車を持っているかどうかを自動的に推測したい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年齢・収入・食費・住居費・（車所持？）のデータセットを使って、どのような属性を持つと車を持っているのか、という分類ルールを得る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新しく年齢・収入・食費・住居費のデータが来たときに、ルールに当てはまるかどうかをチェックして、車を持っていそうかどうかを推測する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データ分類の例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7848600" cy="431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毒キノコに関するデータベースがあるとする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</a:p>
        </p:txBody>
      </p:sp>
      <p:graphicFrame>
        <p:nvGraphicFramePr>
          <p:cNvPr id="47541" name="Group 437"/>
          <p:cNvGraphicFramePr>
            <a:graphicFrameLocks noGrp="1"/>
          </p:cNvGraphicFramePr>
          <p:nvPr/>
        </p:nvGraphicFramePr>
        <p:xfrm>
          <a:off x="468313" y="1773238"/>
          <a:ext cx="3024187" cy="4572000"/>
        </p:xfrm>
        <a:graphic>
          <a:graphicData uri="http://schemas.openxmlformats.org/drawingml/2006/table">
            <a:tbl>
              <a:tblPr/>
              <a:tblGrid>
                <a:gridCol w="574675"/>
                <a:gridCol w="504825"/>
                <a:gridCol w="792162"/>
                <a:gridCol w="576263"/>
                <a:gridCol w="576262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244" name="Text Box 140"/>
          <p:cNvSpPr txBox="1">
            <a:spLocks noChangeArrowheads="1"/>
          </p:cNvSpPr>
          <p:nvPr/>
        </p:nvSpPr>
        <p:spPr bwMode="auto">
          <a:xfrm>
            <a:off x="4211638" y="1916113"/>
            <a:ext cx="454501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  <a:sym typeface="Wingdings" pitchFamily="2" charset="2"/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ja-JP" altLang="en-US" dirty="0">
                <a:ea typeface="ＭＳ Ｐゴシック" pitchFamily="50" charset="-128"/>
              </a:rPr>
              <a:t>このデータベースを使って、</a:t>
            </a:r>
          </a:p>
          <a:p>
            <a:pPr>
              <a:defRPr/>
            </a:pPr>
            <a:r>
              <a:rPr lang="ja-JP" altLang="en-US" dirty="0">
                <a:ea typeface="ＭＳ Ｐゴシック" pitchFamily="50" charset="-128"/>
              </a:rPr>
              <a:t>毒キノコ（強）とそうでないキノコを</a:t>
            </a:r>
          </a:p>
          <a:p>
            <a:pPr>
              <a:defRPr/>
            </a:pPr>
            <a:r>
              <a:rPr lang="ja-JP" altLang="en-US" dirty="0">
                <a:ea typeface="ＭＳ Ｐゴシック" pitchFamily="50" charset="-128"/>
              </a:rPr>
              <a:t>わけるルールを見つけたい</a:t>
            </a:r>
          </a:p>
          <a:p>
            <a:pPr>
              <a:defRPr/>
            </a:pPr>
            <a:endParaRPr lang="ja-JP" altLang="en-US" dirty="0"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dirty="0">
                <a:ea typeface="ＭＳ Ｐゴシック" pitchFamily="50" charset="-128"/>
              </a:rPr>
              <a:t>例えば、</a:t>
            </a:r>
          </a:p>
          <a:p>
            <a:pPr>
              <a:defRPr/>
            </a:pPr>
            <a:r>
              <a:rPr lang="ja-JP" altLang="en-US" dirty="0">
                <a:ea typeface="ＭＳ Ｐゴシック" pitchFamily="50" charset="-128"/>
              </a:rPr>
              <a:t>　　「●＆□   か   低 </a:t>
            </a:r>
            <a:r>
              <a:rPr lang="en-US" altLang="ja-JP" dirty="0">
                <a:ea typeface="ＭＳ Ｐゴシック" pitchFamily="50" charset="-128"/>
              </a:rPr>
              <a:t>&amp; </a:t>
            </a:r>
            <a:r>
              <a:rPr lang="ja-JP" altLang="en-US" dirty="0">
                <a:solidFill>
                  <a:srgbClr val="FF0000"/>
                </a:solidFill>
                <a:ea typeface="ＭＳ Ｐゴシック" pitchFamily="50" charset="-128"/>
              </a:rPr>
              <a:t>●でない</a:t>
            </a:r>
            <a:r>
              <a:rPr lang="ja-JP" altLang="en-US" dirty="0">
                <a:ea typeface="ＭＳ Ｐゴシック" pitchFamily="50" charset="-128"/>
              </a:rPr>
              <a:t>」</a:t>
            </a:r>
            <a:endParaRPr lang="en-US" altLang="ja-JP" dirty="0">
              <a:ea typeface="ＭＳ Ｐゴシック" pitchFamily="50" charset="-128"/>
            </a:endParaRPr>
          </a:p>
          <a:p>
            <a:pPr>
              <a:defRPr/>
            </a:pPr>
            <a:endParaRPr lang="ja-JP" altLang="en-US" dirty="0"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dirty="0">
                <a:ea typeface="ＭＳ Ｐゴシック" pitchFamily="50" charset="-128"/>
              </a:rPr>
              <a:t>「高 ＆ □ 」は、毒キノコにもそうで</a:t>
            </a:r>
          </a:p>
          <a:p>
            <a:pPr>
              <a:defRPr/>
            </a:pPr>
            <a:r>
              <a:rPr lang="ja-JP" altLang="en-US" dirty="0">
                <a:ea typeface="ＭＳ Ｐゴシック" pitchFamily="50" charset="-128"/>
              </a:rPr>
              <a:t>ないキノコにも見られるので、</a:t>
            </a:r>
          </a:p>
          <a:p>
            <a:pPr>
              <a:defRPr/>
            </a:pPr>
            <a:r>
              <a:rPr lang="ja-JP" altLang="en-US" dirty="0">
                <a:ea typeface="ＭＳ Ｐゴシック" pitchFamily="50" charset="-128"/>
              </a:rPr>
              <a:t>使えない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決定木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5410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分類の仕方のひとつ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例）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収入が700万以上か、収入が400万以上かつ食費が80万以下か、住居費が200万以上なら、車を持っている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家事という言葉を含むか、生活費と教育を含めば、生活に関する記事である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分類の仕方を絵で書くと、木になる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毒キノコの決定木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7848600" cy="431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「●＆□   か   低 </a:t>
            </a:r>
            <a:r>
              <a:rPr lang="en-US" altLang="ja-JP" sz="2400" dirty="0" smtClean="0"/>
              <a:t>&amp; </a:t>
            </a:r>
            <a:r>
              <a:rPr lang="ja-JP" altLang="en-US" sz="2400" dirty="0" smtClean="0">
                <a:solidFill>
                  <a:srgbClr val="FF0000"/>
                </a:solidFill>
              </a:rPr>
              <a:t>●でない</a:t>
            </a:r>
            <a:r>
              <a:rPr lang="ja-JP" altLang="en-US" sz="2400" dirty="0" smtClean="0"/>
              <a:t>」</a:t>
            </a:r>
          </a:p>
        </p:txBody>
      </p:sp>
      <p:graphicFrame>
        <p:nvGraphicFramePr>
          <p:cNvPr id="49242" name="Group 90"/>
          <p:cNvGraphicFramePr>
            <a:graphicFrameLocks noGrp="1"/>
          </p:cNvGraphicFramePr>
          <p:nvPr/>
        </p:nvGraphicFramePr>
        <p:xfrm>
          <a:off x="468313" y="1773238"/>
          <a:ext cx="3024187" cy="4573588"/>
        </p:xfrm>
        <a:graphic>
          <a:graphicData uri="http://schemas.openxmlformats.org/drawingml/2006/table">
            <a:tbl>
              <a:tblPr/>
              <a:tblGrid>
                <a:gridCol w="574675"/>
                <a:gridCol w="504825"/>
                <a:gridCol w="792162"/>
                <a:gridCol w="576263"/>
                <a:gridCol w="576262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19"/>
          <p:cNvGrpSpPr>
            <a:grpSpLocks/>
          </p:cNvGrpSpPr>
          <p:nvPr/>
        </p:nvGrpSpPr>
        <p:grpSpPr bwMode="auto">
          <a:xfrm>
            <a:off x="4429125" y="1989138"/>
            <a:ext cx="4464050" cy="4176712"/>
            <a:chOff x="2790" y="1253"/>
            <a:chExt cx="2812" cy="2631"/>
          </a:xfrm>
        </p:grpSpPr>
        <p:sp>
          <p:nvSpPr>
            <p:cNvPr id="10313" name="Line 91"/>
            <p:cNvSpPr>
              <a:spLocks noChangeShapeType="1"/>
            </p:cNvSpPr>
            <p:nvPr/>
          </p:nvSpPr>
          <p:spPr bwMode="auto">
            <a:xfrm flipH="1">
              <a:off x="3107" y="1389"/>
              <a:ext cx="907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14" name="Line 92"/>
            <p:cNvSpPr>
              <a:spLocks noChangeShapeType="1"/>
            </p:cNvSpPr>
            <p:nvPr/>
          </p:nvSpPr>
          <p:spPr bwMode="auto">
            <a:xfrm flipH="1">
              <a:off x="4014" y="1389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15" name="Line 93"/>
            <p:cNvSpPr>
              <a:spLocks noChangeShapeType="1"/>
            </p:cNvSpPr>
            <p:nvPr/>
          </p:nvSpPr>
          <p:spPr bwMode="auto">
            <a:xfrm>
              <a:off x="4014" y="1389"/>
              <a:ext cx="953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16" name="Rectangle 94"/>
            <p:cNvSpPr>
              <a:spLocks noChangeArrowheads="1"/>
            </p:cNvSpPr>
            <p:nvPr/>
          </p:nvSpPr>
          <p:spPr bwMode="auto">
            <a:xfrm>
              <a:off x="3298" y="1389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solidFill>
                    <a:srgbClr val="FF0000"/>
                  </a:solidFill>
                </a:rPr>
                <a:t>●</a:t>
              </a:r>
            </a:p>
          </p:txBody>
        </p:sp>
        <p:sp>
          <p:nvSpPr>
            <p:cNvPr id="10317" name="Rectangle 95"/>
            <p:cNvSpPr>
              <a:spLocks noChangeArrowheads="1"/>
            </p:cNvSpPr>
            <p:nvPr/>
          </p:nvSpPr>
          <p:spPr bwMode="auto">
            <a:xfrm>
              <a:off x="3969" y="1509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>
                  <a:solidFill>
                    <a:srgbClr val="006600"/>
                  </a:solidFill>
                </a:rPr>
                <a:t>●</a:t>
              </a:r>
            </a:p>
          </p:txBody>
        </p:sp>
        <p:sp>
          <p:nvSpPr>
            <p:cNvPr id="10318" name="Rectangle 96"/>
            <p:cNvSpPr>
              <a:spLocks noChangeArrowheads="1"/>
            </p:cNvSpPr>
            <p:nvPr/>
          </p:nvSpPr>
          <p:spPr bwMode="auto">
            <a:xfrm>
              <a:off x="4468" y="1373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●</a:t>
              </a:r>
            </a:p>
          </p:txBody>
        </p:sp>
        <p:sp>
          <p:nvSpPr>
            <p:cNvPr id="49251" name="Rectangle 99"/>
            <p:cNvSpPr>
              <a:spLocks noChangeArrowheads="1"/>
            </p:cNvSpPr>
            <p:nvPr/>
          </p:nvSpPr>
          <p:spPr bwMode="auto">
            <a:xfrm>
              <a:off x="2790" y="1933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b="1">
                  <a:ea typeface="ＭＳ Ｐゴシック" pitchFamily="50" charset="-128"/>
                </a:rPr>
                <a:t>×</a:t>
              </a:r>
            </a:p>
          </p:txBody>
        </p:sp>
        <p:sp>
          <p:nvSpPr>
            <p:cNvPr id="10320" name="Line 101"/>
            <p:cNvSpPr>
              <a:spLocks noChangeShapeType="1"/>
            </p:cNvSpPr>
            <p:nvPr/>
          </p:nvSpPr>
          <p:spPr bwMode="auto">
            <a:xfrm>
              <a:off x="4105" y="2024"/>
              <a:ext cx="45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21" name="Line 102"/>
            <p:cNvSpPr>
              <a:spLocks noChangeShapeType="1"/>
            </p:cNvSpPr>
            <p:nvPr/>
          </p:nvSpPr>
          <p:spPr bwMode="auto">
            <a:xfrm flipH="1">
              <a:off x="3470" y="2024"/>
              <a:ext cx="589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255" name="Rectangle 103"/>
            <p:cNvSpPr>
              <a:spLocks noChangeArrowheads="1"/>
            </p:cNvSpPr>
            <p:nvPr/>
          </p:nvSpPr>
          <p:spPr bwMode="auto">
            <a:xfrm>
              <a:off x="3878" y="2840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b="1">
                  <a:ea typeface="ＭＳ Ｐゴシック" pitchFamily="50" charset="-128"/>
                </a:rPr>
                <a:t>×</a:t>
              </a:r>
            </a:p>
          </p:txBody>
        </p:sp>
        <p:sp>
          <p:nvSpPr>
            <p:cNvPr id="49256" name="Rectangle 104"/>
            <p:cNvSpPr>
              <a:spLocks noChangeArrowheads="1"/>
            </p:cNvSpPr>
            <p:nvPr/>
          </p:nvSpPr>
          <p:spPr bwMode="auto">
            <a:xfrm>
              <a:off x="3061" y="2840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ja-JP" altLang="en-US" b="1">
                  <a:ea typeface="ＭＳ Ｐゴシック" pitchFamily="50" charset="-128"/>
                </a:rPr>
                <a:t>毒</a:t>
              </a:r>
            </a:p>
          </p:txBody>
        </p:sp>
        <p:sp>
          <p:nvSpPr>
            <p:cNvPr id="10324" name="Rectangle 105"/>
            <p:cNvSpPr>
              <a:spLocks noChangeArrowheads="1"/>
            </p:cNvSpPr>
            <p:nvPr/>
          </p:nvSpPr>
          <p:spPr bwMode="auto">
            <a:xfrm>
              <a:off x="3334" y="2296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低</a:t>
              </a:r>
            </a:p>
          </p:txBody>
        </p:sp>
        <p:sp>
          <p:nvSpPr>
            <p:cNvPr id="10325" name="Rectangle 106"/>
            <p:cNvSpPr>
              <a:spLocks noChangeArrowheads="1"/>
            </p:cNvSpPr>
            <p:nvPr/>
          </p:nvSpPr>
          <p:spPr bwMode="auto">
            <a:xfrm>
              <a:off x="3878" y="2296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高</a:t>
              </a:r>
            </a:p>
          </p:txBody>
        </p:sp>
        <p:sp>
          <p:nvSpPr>
            <p:cNvPr id="10326" name="Rectangle 107"/>
            <p:cNvSpPr>
              <a:spLocks noChangeArrowheads="1"/>
            </p:cNvSpPr>
            <p:nvPr/>
          </p:nvSpPr>
          <p:spPr bwMode="auto">
            <a:xfrm>
              <a:off x="5193" y="2251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□</a:t>
              </a:r>
            </a:p>
          </p:txBody>
        </p:sp>
        <p:sp>
          <p:nvSpPr>
            <p:cNvPr id="10327" name="Line 108"/>
            <p:cNvSpPr>
              <a:spLocks noChangeShapeType="1"/>
            </p:cNvSpPr>
            <p:nvPr/>
          </p:nvSpPr>
          <p:spPr bwMode="auto">
            <a:xfrm>
              <a:off x="4967" y="2069"/>
              <a:ext cx="408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28" name="Line 109"/>
            <p:cNvSpPr>
              <a:spLocks noChangeShapeType="1"/>
            </p:cNvSpPr>
            <p:nvPr/>
          </p:nvSpPr>
          <p:spPr bwMode="auto">
            <a:xfrm flipH="1">
              <a:off x="4785" y="2069"/>
              <a:ext cx="182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262" name="Rectangle 110"/>
            <p:cNvSpPr>
              <a:spLocks noChangeArrowheads="1"/>
            </p:cNvSpPr>
            <p:nvPr/>
          </p:nvSpPr>
          <p:spPr bwMode="auto">
            <a:xfrm>
              <a:off x="5194" y="2840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ja-JP" altLang="en-US" b="1">
                  <a:ea typeface="ＭＳ Ｐゴシック" pitchFamily="50" charset="-128"/>
                </a:rPr>
                <a:t>毒</a:t>
              </a:r>
            </a:p>
          </p:txBody>
        </p:sp>
        <p:sp>
          <p:nvSpPr>
            <p:cNvPr id="10330" name="Rectangle 112"/>
            <p:cNvSpPr>
              <a:spLocks noChangeArrowheads="1"/>
            </p:cNvSpPr>
            <p:nvPr/>
          </p:nvSpPr>
          <p:spPr bwMode="auto">
            <a:xfrm>
              <a:off x="4349" y="2205"/>
              <a:ext cx="51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　□</a:t>
              </a:r>
            </a:p>
            <a:p>
              <a:r>
                <a:rPr lang="ja-JP" altLang="en-US" sz="1800"/>
                <a:t>でない</a:t>
              </a:r>
            </a:p>
          </p:txBody>
        </p:sp>
        <p:sp>
          <p:nvSpPr>
            <p:cNvPr id="10331" name="Line 113"/>
            <p:cNvSpPr>
              <a:spLocks noChangeShapeType="1"/>
            </p:cNvSpPr>
            <p:nvPr/>
          </p:nvSpPr>
          <p:spPr bwMode="auto">
            <a:xfrm flipH="1">
              <a:off x="4558" y="2931"/>
              <a:ext cx="227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32" name="Line 114"/>
            <p:cNvSpPr>
              <a:spLocks noChangeShapeType="1"/>
            </p:cNvSpPr>
            <p:nvPr/>
          </p:nvSpPr>
          <p:spPr bwMode="auto">
            <a:xfrm>
              <a:off x="4830" y="2931"/>
              <a:ext cx="273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219" name="Rectangle 67"/>
            <p:cNvSpPr>
              <a:spLocks noChangeArrowheads="1"/>
            </p:cNvSpPr>
            <p:nvPr/>
          </p:nvSpPr>
          <p:spPr bwMode="auto">
            <a:xfrm>
              <a:off x="3833" y="1253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8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250" name="Rectangle 98"/>
            <p:cNvSpPr>
              <a:spLocks noChangeArrowheads="1"/>
            </p:cNvSpPr>
            <p:nvPr/>
          </p:nvSpPr>
          <p:spPr bwMode="auto">
            <a:xfrm>
              <a:off x="3833" y="1933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8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252" name="Rectangle 100"/>
            <p:cNvSpPr>
              <a:spLocks noChangeArrowheads="1"/>
            </p:cNvSpPr>
            <p:nvPr/>
          </p:nvSpPr>
          <p:spPr bwMode="auto">
            <a:xfrm>
              <a:off x="4785" y="1933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8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263" name="Rectangle 111"/>
            <p:cNvSpPr>
              <a:spLocks noChangeArrowheads="1"/>
            </p:cNvSpPr>
            <p:nvPr/>
          </p:nvSpPr>
          <p:spPr bwMode="auto">
            <a:xfrm>
              <a:off x="4604" y="2840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8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267" name="Rectangle 115"/>
            <p:cNvSpPr>
              <a:spLocks noChangeArrowheads="1"/>
            </p:cNvSpPr>
            <p:nvPr/>
          </p:nvSpPr>
          <p:spPr bwMode="auto">
            <a:xfrm>
              <a:off x="4967" y="3657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ja-JP" altLang="en-US" b="1">
                  <a:ea typeface="ＭＳ Ｐゴシック" pitchFamily="50" charset="-128"/>
                </a:rPr>
                <a:t>毒</a:t>
              </a:r>
            </a:p>
          </p:txBody>
        </p:sp>
        <p:sp>
          <p:nvSpPr>
            <p:cNvPr id="49268" name="Rectangle 116"/>
            <p:cNvSpPr>
              <a:spLocks noChangeArrowheads="1"/>
            </p:cNvSpPr>
            <p:nvPr/>
          </p:nvSpPr>
          <p:spPr bwMode="auto">
            <a:xfrm>
              <a:off x="4286" y="3657"/>
              <a:ext cx="408" cy="22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b="1">
                  <a:ea typeface="ＭＳ Ｐゴシック" pitchFamily="50" charset="-128"/>
                </a:rPr>
                <a:t>×</a:t>
              </a:r>
              <a:endParaRPr lang="ja-JP" altLang="en-US" b="1">
                <a:ea typeface="ＭＳ Ｐゴシック" pitchFamily="50" charset="-128"/>
              </a:endParaRPr>
            </a:p>
          </p:txBody>
        </p:sp>
        <p:sp>
          <p:nvSpPr>
            <p:cNvPr id="10339" name="Rectangle 117"/>
            <p:cNvSpPr>
              <a:spLocks noChangeArrowheads="1"/>
            </p:cNvSpPr>
            <p:nvPr/>
          </p:nvSpPr>
          <p:spPr bwMode="auto">
            <a:xfrm>
              <a:off x="4332" y="3187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低</a:t>
              </a:r>
            </a:p>
          </p:txBody>
        </p:sp>
        <p:sp>
          <p:nvSpPr>
            <p:cNvPr id="10340" name="Rectangle 118"/>
            <p:cNvSpPr>
              <a:spLocks noChangeArrowheads="1"/>
            </p:cNvSpPr>
            <p:nvPr/>
          </p:nvSpPr>
          <p:spPr bwMode="auto">
            <a:xfrm>
              <a:off x="5021" y="3187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高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4205</TotalTime>
  <Words>2654</Words>
  <Application>Microsoft Office PowerPoint</Application>
  <PresentationFormat>画面に合わせる (4:3)</PresentationFormat>
  <Paragraphs>852</Paragraphs>
  <Slides>47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47</vt:i4>
      </vt:variant>
    </vt:vector>
  </HeadingPairs>
  <TitlesOfParts>
    <vt:vector size="57" baseType="lpstr">
      <vt:lpstr>Times New Roman</vt:lpstr>
      <vt:lpstr>ＭＳ Ｐゴシック</vt:lpstr>
      <vt:lpstr>Arial</vt:lpstr>
      <vt:lpstr>Calibri</vt:lpstr>
      <vt:lpstr>Wingdings</vt:lpstr>
      <vt:lpstr>ＭＳ Ｐ明朝</vt:lpstr>
      <vt:lpstr>Vladimir Script</vt:lpstr>
      <vt:lpstr>HGSｺﾞｼｯｸE</vt:lpstr>
      <vt:lpstr>HGPｺﾞｼｯｸE</vt:lpstr>
      <vt:lpstr>標準デザイン</vt:lpstr>
      <vt:lpstr>データマイニング</vt:lpstr>
      <vt:lpstr>データマイニングとは</vt:lpstr>
      <vt:lpstr>最適化モデルとの違い</vt:lpstr>
      <vt:lpstr>自動分類</vt:lpstr>
      <vt:lpstr>自動分類 決定木とサポートベクターマシン</vt:lpstr>
      <vt:lpstr>自動分類を使った予測</vt:lpstr>
      <vt:lpstr>データ分類の例</vt:lpstr>
      <vt:lpstr>決定木</vt:lpstr>
      <vt:lpstr>毒キノコの決定木</vt:lpstr>
      <vt:lpstr>良い決定木</vt:lpstr>
      <vt:lpstr>単純にするための制約</vt:lpstr>
      <vt:lpstr>決定木最適化</vt:lpstr>
      <vt:lpstr>決定木最適化(2)</vt:lpstr>
      <vt:lpstr>決定木の評価</vt:lpstr>
      <vt:lpstr>成功事例</vt:lpstr>
      <vt:lpstr>サポートベクターマシン</vt:lpstr>
      <vt:lpstr>超平面サポートベクターマシン</vt:lpstr>
      <vt:lpstr>超平面サポートベクターマシン(2)</vt:lpstr>
      <vt:lpstr>実行不能な場合</vt:lpstr>
      <vt:lpstr>2次曲面で切り分けたい場合</vt:lpstr>
      <vt:lpstr>サポートベクターマシンの応用例</vt:lpstr>
      <vt:lpstr>頻出パターン </vt:lpstr>
      <vt:lpstr>現れるパターンからの分析</vt:lpstr>
      <vt:lpstr>頻出パターンの列挙</vt:lpstr>
      <vt:lpstr>多く現れる    頻出する</vt:lpstr>
      <vt:lpstr>集合の出現と頻出度</vt:lpstr>
      <vt:lpstr>頻出集合</vt:lpstr>
      <vt:lpstr>トランザクションデータベース</vt:lpstr>
      <vt:lpstr>応用：バスケット分析</vt:lpstr>
      <vt:lpstr>応用：データベースの比較</vt:lpstr>
      <vt:lpstr>応用：分類ルール、特性の発見</vt:lpstr>
      <vt:lpstr>アソシエーションルール</vt:lpstr>
      <vt:lpstr>頻出パターンの単調性</vt:lpstr>
      <vt:lpstr>列挙例</vt:lpstr>
      <vt:lpstr>末広がり性の利用</vt:lpstr>
      <vt:lpstr>末広がり性</vt:lpstr>
      <vt:lpstr>サポートが大きい場合も</vt:lpstr>
      <vt:lpstr>データの縮小</vt:lpstr>
      <vt:lpstr>頻出集合の問題点</vt:lpstr>
      <vt:lpstr>極大頻出集合と飽和集合の例</vt:lpstr>
      <vt:lpstr>極大頻出集合と飽和集合</vt:lpstr>
      <vt:lpstr>飽和集合の列挙手法</vt:lpstr>
      <vt:lpstr>飽和集合の隣接関係</vt:lpstr>
      <vt:lpstr>逆探索</vt:lpstr>
      <vt:lpstr>親子関係の例</vt:lpstr>
      <vt:lpstr>実験結果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365</cp:revision>
  <dcterms:created xsi:type="dcterms:W3CDTF">1601-01-01T00:00:00Z</dcterms:created>
  <dcterms:modified xsi:type="dcterms:W3CDTF">2012-08-26T13:57:08Z</dcterms:modified>
</cp:coreProperties>
</file>