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262" r:id="rId3"/>
    <p:sldId id="257" r:id="rId4"/>
    <p:sldId id="263" r:id="rId5"/>
    <p:sldId id="308" r:id="rId6"/>
    <p:sldId id="264" r:id="rId7"/>
    <p:sldId id="309" r:id="rId8"/>
    <p:sldId id="310" r:id="rId9"/>
    <p:sldId id="311" r:id="rId10"/>
    <p:sldId id="267" r:id="rId11"/>
    <p:sldId id="268" r:id="rId12"/>
    <p:sldId id="292" r:id="rId13"/>
    <p:sldId id="275" r:id="rId14"/>
    <p:sldId id="295" r:id="rId15"/>
    <p:sldId id="313" r:id="rId16"/>
    <p:sldId id="314" r:id="rId17"/>
    <p:sldId id="312" r:id="rId18"/>
    <p:sldId id="315" r:id="rId19"/>
    <p:sldId id="316" r:id="rId20"/>
    <p:sldId id="317" r:id="rId21"/>
    <p:sldId id="322" r:id="rId22"/>
    <p:sldId id="323" r:id="rId23"/>
    <p:sldId id="277" r:id="rId24"/>
    <p:sldId id="319" r:id="rId25"/>
    <p:sldId id="270" r:id="rId26"/>
    <p:sldId id="318" r:id="rId27"/>
    <p:sldId id="278" r:id="rId28"/>
    <p:sldId id="296" r:id="rId29"/>
    <p:sldId id="281" r:id="rId30"/>
    <p:sldId id="297" r:id="rId31"/>
    <p:sldId id="330" r:id="rId32"/>
    <p:sldId id="331" r:id="rId33"/>
    <p:sldId id="332" r:id="rId34"/>
    <p:sldId id="333" r:id="rId35"/>
    <p:sldId id="334" r:id="rId36"/>
    <p:sldId id="335" r:id="rId37"/>
    <p:sldId id="336" r:id="rId38"/>
    <p:sldId id="298" r:id="rId39"/>
    <p:sldId id="321" r:id="rId40"/>
    <p:sldId id="327" r:id="rId41"/>
    <p:sldId id="324" r:id="rId42"/>
    <p:sldId id="329" r:id="rId43"/>
    <p:sldId id="325" r:id="rId44"/>
    <p:sldId id="326" r:id="rId45"/>
    <p:sldId id="299" r:id="rId46"/>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13" autoAdjust="0"/>
    <p:restoredTop sz="94590" autoAdjust="0"/>
  </p:normalViewPr>
  <p:slideViewPr>
    <p:cSldViewPr>
      <p:cViewPr varScale="1">
        <p:scale>
          <a:sx n="65" d="100"/>
          <a:sy n="65" d="100"/>
        </p:scale>
        <p:origin x="-5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CAB09E7-BD18-446B-AB74-695F6816495E}" type="slidenum">
              <a:rPr lang="ja-JP" altLang="en-US"/>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6191CC-E534-46E1-97FD-F5679B79847E}" type="slidenum">
              <a:rPr lang="ja-JP" altLang="en-US"/>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BA43BB-5DAC-4A0A-B0CE-1E380217B8E5}" type="slidenum">
              <a:rPr lang="ja-JP" altLang="en-US"/>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61B42AE-8A12-4C48-8B7E-B906F9FA6C20}" type="slidenum">
              <a:rPr lang="ja-JP" altLang="en-US"/>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7425E0D-1286-4A3E-9072-AE15AC5E2796}" type="slidenum">
              <a:rPr lang="ja-JP" altLang="en-US"/>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D61FFFC-DAE2-49CF-B384-AFC5A4CB9758}" type="slidenum">
              <a:rPr lang="ja-JP" altLang="en-US"/>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3FE01AA-0E5F-408E-A2BC-0CC5FAFBA408}" type="slidenum">
              <a:rPr lang="ja-JP" altLang="en-US"/>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DE75AE0-90E1-45EC-AFA1-E113A128919B}" type="slidenum">
              <a:rPr lang="ja-JP" altLang="en-US"/>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C71C7A7-235E-4B77-BF7F-30AA9051E06D}" type="slidenum">
              <a:rPr lang="ja-JP" altLang="en-US"/>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1887D40-D39A-4715-AA8D-9EE695AB545A}" type="slidenum">
              <a:rPr lang="ja-JP" altLang="en-US"/>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F44E1A7-7816-4D34-B300-CCDE2D2D6737}" type="slidenum">
              <a:rPr lang="ja-JP" altLang="en-US"/>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smtClean="0"/>
            </a:lvl1pPr>
          </a:lstStyle>
          <a:p>
            <a:pPr>
              <a:defRPr/>
            </a:pPr>
            <a:fld id="{50C5F947-E88B-4386-A00E-30B279FA97B7}"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609600"/>
            <a:ext cx="9144000" cy="1811338"/>
          </a:xfrm>
          <a:gradFill rotWithShape="1">
            <a:gsLst>
              <a:gs pos="0">
                <a:srgbClr val="006600"/>
              </a:gs>
              <a:gs pos="50000">
                <a:srgbClr val="008000"/>
              </a:gs>
              <a:gs pos="100000">
                <a:srgbClr val="0066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mtClean="0">
                <a:solidFill>
                  <a:schemeClr val="bg1"/>
                </a:solidFill>
                <a:effectLst>
                  <a:outerShdw blurRad="38100" dist="38100" dir="2700000" algn="tl">
                    <a:srgbClr val="000000"/>
                  </a:outerShdw>
                </a:effectLst>
              </a:rPr>
              <a:t>ゲノムアルゴリズム</a:t>
            </a:r>
          </a:p>
        </p:txBody>
      </p:sp>
      <p:sp>
        <p:nvSpPr>
          <p:cNvPr id="2051" name="Rectangle 3"/>
          <p:cNvSpPr>
            <a:spLocks noGrp="1" noChangeArrowheads="1"/>
          </p:cNvSpPr>
          <p:nvPr>
            <p:ph type="body" idx="1"/>
          </p:nvPr>
        </p:nvSpPr>
        <p:spPr>
          <a:xfrm>
            <a:off x="611188" y="2743200"/>
            <a:ext cx="7772400" cy="3349625"/>
          </a:xfrm>
        </p:spPr>
        <p:txBody>
          <a:bodyPr/>
          <a:lstStyle/>
          <a:p>
            <a:pPr eaLnBrk="1" hangingPunct="1"/>
            <a:r>
              <a:rPr lang="ja-JP" altLang="en-US" smtClean="0"/>
              <a:t>ゲノムの仕組み</a:t>
            </a:r>
          </a:p>
          <a:p>
            <a:pPr eaLnBrk="1" hangingPunct="1"/>
            <a:r>
              <a:rPr lang="ja-JP" altLang="en-US" smtClean="0"/>
              <a:t>応用問題</a:t>
            </a:r>
          </a:p>
          <a:p>
            <a:pPr eaLnBrk="1" hangingPunct="1"/>
            <a:r>
              <a:rPr lang="ja-JP" altLang="en-US" smtClean="0"/>
              <a:t>アラインメントアルゴリズム</a:t>
            </a:r>
          </a:p>
          <a:p>
            <a:pPr eaLnBrk="1" hangingPunct="1"/>
            <a:r>
              <a:rPr lang="ja-JP" altLang="en-US" smtClean="0"/>
              <a:t>ミスマッチトレランス</a:t>
            </a:r>
          </a:p>
          <a:p>
            <a:pPr eaLnBrk="1" hangingPunct="1"/>
            <a:r>
              <a:rPr lang="ja-JP" altLang="en-US" smtClean="0"/>
              <a:t>遺伝子発見問題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既存ソフトの正解率</a:t>
            </a:r>
          </a:p>
        </p:txBody>
      </p:sp>
      <p:sp>
        <p:nvSpPr>
          <p:cNvPr id="17411" name="Rectangle 3"/>
          <p:cNvSpPr>
            <a:spLocks noGrp="1" noChangeArrowheads="1"/>
          </p:cNvSpPr>
          <p:nvPr>
            <p:ph type="subTitle" idx="1"/>
          </p:nvPr>
        </p:nvSpPr>
        <p:spPr>
          <a:xfrm>
            <a:off x="611188" y="1125538"/>
            <a:ext cx="7848600" cy="3886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遺伝子部分を予測するアルゴリズムは多種ある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プログラムを作った、という論文だけでも50以上、その中で、フリーで使えるものだけでも30以上</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正解率は、遺伝子のスタート／エンドマークに関しては正解率0.7、発見率0.7</a:t>
            </a:r>
          </a:p>
          <a:p>
            <a:pPr algn="l" eaLnBrk="1" hangingPunct="1">
              <a:defRPr/>
            </a:pPr>
            <a:r>
              <a:rPr lang="ja-JP" altLang="en-US" sz="2400" dirty="0" smtClean="0"/>
              <a:t>  遺伝子だと正解率0.15発見率0.15ぐらいのようだ。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ゲノムの変化</a:t>
            </a:r>
          </a:p>
        </p:txBody>
      </p:sp>
      <p:sp>
        <p:nvSpPr>
          <p:cNvPr id="18435" name="Rectangle 3"/>
          <p:cNvSpPr>
            <a:spLocks noGrp="1" noChangeArrowheads="1"/>
          </p:cNvSpPr>
          <p:nvPr>
            <p:ph type="subTitle" idx="1"/>
          </p:nvPr>
        </p:nvSpPr>
        <p:spPr>
          <a:xfrm>
            <a:off x="684213" y="1125538"/>
            <a:ext cx="7848600" cy="3886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ゲノムは、紫外線などの外因で、ときに傷ついたりする。この結果染色体が切れたり、つながったりする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チンパンジーと人間のゲノムを比べると、ある部分がそっくりそのまま他の部分に現れていたり、こっちでは2つに分かれているが、あっちでは1つながりになっていたりするらしい</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dirty="0" smtClean="0"/>
              <a:t>DNA</a:t>
            </a:r>
            <a:r>
              <a:rPr lang="ja-JP" altLang="en-US" sz="2400" dirty="0" smtClean="0"/>
              <a:t>のコピーをしそこなうこともある。この場合、文字が抜けたり、増えたり、変化したりする</a:t>
            </a:r>
          </a:p>
        </p:txBody>
      </p:sp>
      <p:sp>
        <p:nvSpPr>
          <p:cNvPr id="12292" name="Line 4"/>
          <p:cNvSpPr>
            <a:spLocks noChangeShapeType="1"/>
          </p:cNvSpPr>
          <p:nvPr/>
        </p:nvSpPr>
        <p:spPr bwMode="auto">
          <a:xfrm>
            <a:off x="1905000" y="5883275"/>
            <a:ext cx="6858000" cy="0"/>
          </a:xfrm>
          <a:prstGeom prst="line">
            <a:avLst/>
          </a:prstGeom>
          <a:noFill/>
          <a:ln w="38100">
            <a:solidFill>
              <a:schemeClr val="accent2"/>
            </a:solidFill>
            <a:round/>
            <a:headEnd/>
            <a:tailEnd/>
          </a:ln>
        </p:spPr>
        <p:txBody>
          <a:bodyPr/>
          <a:lstStyle/>
          <a:p>
            <a:endParaRPr lang="ja-JP" altLang="en-US"/>
          </a:p>
        </p:txBody>
      </p:sp>
      <p:sp>
        <p:nvSpPr>
          <p:cNvPr id="12293" name="Line 5"/>
          <p:cNvSpPr>
            <a:spLocks noChangeShapeType="1"/>
          </p:cNvSpPr>
          <p:nvPr/>
        </p:nvSpPr>
        <p:spPr bwMode="auto">
          <a:xfrm>
            <a:off x="1905000" y="6188075"/>
            <a:ext cx="6781800" cy="0"/>
          </a:xfrm>
          <a:prstGeom prst="line">
            <a:avLst/>
          </a:prstGeom>
          <a:noFill/>
          <a:ln w="38100">
            <a:solidFill>
              <a:schemeClr val="accent2"/>
            </a:solidFill>
            <a:round/>
            <a:headEnd/>
            <a:tailEnd/>
          </a:ln>
        </p:spPr>
        <p:txBody>
          <a:bodyPr/>
          <a:lstStyle/>
          <a:p>
            <a:endParaRPr lang="ja-JP" altLang="en-US"/>
          </a:p>
        </p:txBody>
      </p:sp>
      <p:sp>
        <p:nvSpPr>
          <p:cNvPr id="12294" name="Line 6"/>
          <p:cNvSpPr>
            <a:spLocks noChangeShapeType="1"/>
          </p:cNvSpPr>
          <p:nvPr/>
        </p:nvSpPr>
        <p:spPr bwMode="auto">
          <a:xfrm>
            <a:off x="2590800" y="5883275"/>
            <a:ext cx="914400" cy="0"/>
          </a:xfrm>
          <a:prstGeom prst="line">
            <a:avLst/>
          </a:prstGeom>
          <a:noFill/>
          <a:ln w="57150">
            <a:solidFill>
              <a:srgbClr val="FF0000"/>
            </a:solidFill>
            <a:round/>
            <a:headEnd/>
            <a:tailEnd type="arrow" w="med" len="med"/>
          </a:ln>
        </p:spPr>
        <p:txBody>
          <a:bodyPr/>
          <a:lstStyle/>
          <a:p>
            <a:endParaRPr lang="ja-JP" altLang="en-US"/>
          </a:p>
        </p:txBody>
      </p:sp>
      <p:sp>
        <p:nvSpPr>
          <p:cNvPr id="12295" name="Line 9"/>
          <p:cNvSpPr>
            <a:spLocks noChangeShapeType="1"/>
          </p:cNvSpPr>
          <p:nvPr/>
        </p:nvSpPr>
        <p:spPr bwMode="auto">
          <a:xfrm flipV="1">
            <a:off x="4800600" y="5867400"/>
            <a:ext cx="1143000" cy="15875"/>
          </a:xfrm>
          <a:prstGeom prst="line">
            <a:avLst/>
          </a:prstGeom>
          <a:noFill/>
          <a:ln w="57150">
            <a:solidFill>
              <a:srgbClr val="FF0000"/>
            </a:solidFill>
            <a:round/>
            <a:headEnd/>
            <a:tailEnd/>
          </a:ln>
        </p:spPr>
        <p:txBody>
          <a:bodyPr/>
          <a:lstStyle/>
          <a:p>
            <a:endParaRPr lang="ja-JP" altLang="en-US"/>
          </a:p>
        </p:txBody>
      </p:sp>
      <p:sp>
        <p:nvSpPr>
          <p:cNvPr id="12296" name="Line 8"/>
          <p:cNvSpPr>
            <a:spLocks noChangeShapeType="1"/>
          </p:cNvSpPr>
          <p:nvPr/>
        </p:nvSpPr>
        <p:spPr bwMode="auto">
          <a:xfrm>
            <a:off x="5105400" y="5867400"/>
            <a:ext cx="381000" cy="15875"/>
          </a:xfrm>
          <a:prstGeom prst="line">
            <a:avLst/>
          </a:prstGeom>
          <a:noFill/>
          <a:ln w="57150">
            <a:solidFill>
              <a:srgbClr val="006600"/>
            </a:solidFill>
            <a:round/>
            <a:headEnd/>
            <a:tailEnd/>
          </a:ln>
        </p:spPr>
        <p:txBody>
          <a:bodyPr/>
          <a:lstStyle/>
          <a:p>
            <a:endParaRPr lang="ja-JP" altLang="en-US"/>
          </a:p>
        </p:txBody>
      </p:sp>
      <p:sp>
        <p:nvSpPr>
          <p:cNvPr id="12297" name="Line 10"/>
          <p:cNvSpPr>
            <a:spLocks noChangeShapeType="1"/>
          </p:cNvSpPr>
          <p:nvPr/>
        </p:nvSpPr>
        <p:spPr bwMode="auto">
          <a:xfrm>
            <a:off x="7848600" y="5883275"/>
            <a:ext cx="914400" cy="0"/>
          </a:xfrm>
          <a:prstGeom prst="line">
            <a:avLst/>
          </a:prstGeom>
          <a:noFill/>
          <a:ln w="57150">
            <a:solidFill>
              <a:srgbClr val="FF0000"/>
            </a:solidFill>
            <a:round/>
            <a:headEnd/>
            <a:tailEnd/>
          </a:ln>
        </p:spPr>
        <p:txBody>
          <a:bodyPr/>
          <a:lstStyle/>
          <a:p>
            <a:endParaRPr lang="ja-JP" altLang="en-US"/>
          </a:p>
        </p:txBody>
      </p:sp>
      <p:sp>
        <p:nvSpPr>
          <p:cNvPr id="12298" name="Text Box 12"/>
          <p:cNvSpPr txBox="1">
            <a:spLocks noChangeArrowheads="1"/>
          </p:cNvSpPr>
          <p:nvPr/>
        </p:nvSpPr>
        <p:spPr bwMode="auto">
          <a:xfrm>
            <a:off x="228600" y="5654675"/>
            <a:ext cx="1568450" cy="822325"/>
          </a:xfrm>
          <a:prstGeom prst="rect">
            <a:avLst/>
          </a:prstGeom>
          <a:noFill/>
          <a:ln w="9525">
            <a:noFill/>
            <a:miter lim="800000"/>
            <a:headEnd/>
            <a:tailEnd/>
          </a:ln>
        </p:spPr>
        <p:txBody>
          <a:bodyPr wrap="none">
            <a:spAutoFit/>
          </a:bodyPr>
          <a:lstStyle/>
          <a:p>
            <a:r>
              <a:rPr lang="ja-JP" altLang="en-US"/>
              <a:t>　　　人間</a:t>
            </a:r>
          </a:p>
          <a:p>
            <a:r>
              <a:rPr lang="ja-JP" altLang="en-US"/>
              <a:t>チンパンジ</a:t>
            </a:r>
          </a:p>
        </p:txBody>
      </p:sp>
      <p:sp>
        <p:nvSpPr>
          <p:cNvPr id="12299" name="Line 13"/>
          <p:cNvSpPr>
            <a:spLocks noChangeShapeType="1"/>
          </p:cNvSpPr>
          <p:nvPr/>
        </p:nvSpPr>
        <p:spPr bwMode="auto">
          <a:xfrm>
            <a:off x="2590800" y="6172200"/>
            <a:ext cx="914400" cy="0"/>
          </a:xfrm>
          <a:prstGeom prst="line">
            <a:avLst/>
          </a:prstGeom>
          <a:noFill/>
          <a:ln w="57150">
            <a:solidFill>
              <a:srgbClr val="FF0000"/>
            </a:solidFill>
            <a:round/>
            <a:headEnd type="arrow" w="med" len="med"/>
            <a:tailEnd/>
          </a:ln>
        </p:spPr>
        <p:txBody>
          <a:bodyPr/>
          <a:lstStyle/>
          <a:p>
            <a:endParaRPr lang="ja-JP" altLang="en-US"/>
          </a:p>
        </p:txBody>
      </p:sp>
      <p:sp>
        <p:nvSpPr>
          <p:cNvPr id="12300" name="Line 14"/>
          <p:cNvSpPr>
            <a:spLocks noChangeShapeType="1"/>
          </p:cNvSpPr>
          <p:nvPr/>
        </p:nvSpPr>
        <p:spPr bwMode="auto">
          <a:xfrm>
            <a:off x="6096000" y="6172200"/>
            <a:ext cx="914400" cy="0"/>
          </a:xfrm>
          <a:prstGeom prst="line">
            <a:avLst/>
          </a:prstGeom>
          <a:noFill/>
          <a:ln w="57150">
            <a:solidFill>
              <a:srgbClr val="FF0000"/>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ゲノムの変化２</a:t>
            </a:r>
          </a:p>
        </p:txBody>
      </p:sp>
      <p:sp>
        <p:nvSpPr>
          <p:cNvPr id="43011" name="Rectangle 3"/>
          <p:cNvSpPr>
            <a:spLocks noGrp="1" noChangeArrowheads="1"/>
          </p:cNvSpPr>
          <p:nvPr>
            <p:ph type="subTitle" idx="1"/>
          </p:nvPr>
        </p:nvSpPr>
        <p:spPr>
          <a:xfrm>
            <a:off x="609600" y="1125538"/>
            <a:ext cx="7848600" cy="3886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これらの変化は確率的に起こるので、2つの種のゲノムを比べ、どの程度の変化がおきているのかを調べると、2つの種がどの程度昔に分かれたのかが推測できる。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チンパンジーと人間で異なる遺伝子と、ゴリラとの違いを調べると、共通祖先がどのような遺伝子を持っていたか分かる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共通先祖と人間で異なる遺伝子を調査すれば、「人間を人間</a:t>
            </a:r>
            <a:r>
              <a:rPr lang="ja-JP" altLang="en-US" sz="2400" dirty="0" err="1" smtClean="0"/>
              <a:t>たら</a:t>
            </a:r>
            <a:r>
              <a:rPr lang="ja-JP" altLang="en-US" sz="2400" dirty="0" smtClean="0"/>
              <a:t>しめているものは何か」がわかる</a:t>
            </a:r>
          </a:p>
        </p:txBody>
      </p:sp>
      <p:sp>
        <p:nvSpPr>
          <p:cNvPr id="43012" name="Line 4"/>
          <p:cNvSpPr>
            <a:spLocks noChangeShapeType="1"/>
          </p:cNvSpPr>
          <p:nvPr/>
        </p:nvSpPr>
        <p:spPr bwMode="auto">
          <a:xfrm>
            <a:off x="1905000" y="5484813"/>
            <a:ext cx="6858000" cy="0"/>
          </a:xfrm>
          <a:prstGeom prst="line">
            <a:avLst/>
          </a:prstGeom>
          <a:noFill/>
          <a:ln w="38100">
            <a:solidFill>
              <a:schemeClr val="accent2"/>
            </a:solidFill>
            <a:round/>
            <a:headEnd/>
            <a:tailEnd/>
          </a:ln>
        </p:spPr>
        <p:txBody>
          <a:bodyPr/>
          <a:lstStyle/>
          <a:p>
            <a:endParaRPr lang="ja-JP" altLang="en-US"/>
          </a:p>
        </p:txBody>
      </p:sp>
      <p:sp>
        <p:nvSpPr>
          <p:cNvPr id="43013" name="Line 5"/>
          <p:cNvSpPr>
            <a:spLocks noChangeShapeType="1"/>
          </p:cNvSpPr>
          <p:nvPr/>
        </p:nvSpPr>
        <p:spPr bwMode="auto">
          <a:xfrm>
            <a:off x="1905000" y="5789613"/>
            <a:ext cx="6781800" cy="0"/>
          </a:xfrm>
          <a:prstGeom prst="line">
            <a:avLst/>
          </a:prstGeom>
          <a:noFill/>
          <a:ln w="38100">
            <a:solidFill>
              <a:schemeClr val="accent2"/>
            </a:solidFill>
            <a:round/>
            <a:headEnd/>
            <a:tailEnd/>
          </a:ln>
        </p:spPr>
        <p:txBody>
          <a:bodyPr/>
          <a:lstStyle/>
          <a:p>
            <a:endParaRPr lang="ja-JP" altLang="en-US"/>
          </a:p>
        </p:txBody>
      </p:sp>
      <p:sp>
        <p:nvSpPr>
          <p:cNvPr id="43014" name="Line 6"/>
          <p:cNvSpPr>
            <a:spLocks noChangeShapeType="1"/>
          </p:cNvSpPr>
          <p:nvPr/>
        </p:nvSpPr>
        <p:spPr bwMode="auto">
          <a:xfrm>
            <a:off x="2590800" y="5484813"/>
            <a:ext cx="914400" cy="0"/>
          </a:xfrm>
          <a:prstGeom prst="line">
            <a:avLst/>
          </a:prstGeom>
          <a:noFill/>
          <a:ln w="57150">
            <a:solidFill>
              <a:srgbClr val="FF0000"/>
            </a:solidFill>
            <a:round/>
            <a:headEnd/>
            <a:tailEnd/>
          </a:ln>
        </p:spPr>
        <p:txBody>
          <a:bodyPr/>
          <a:lstStyle/>
          <a:p>
            <a:endParaRPr lang="ja-JP" altLang="en-US"/>
          </a:p>
        </p:txBody>
      </p:sp>
      <p:sp>
        <p:nvSpPr>
          <p:cNvPr id="43015" name="Line 7"/>
          <p:cNvSpPr>
            <a:spLocks noChangeShapeType="1"/>
          </p:cNvSpPr>
          <p:nvPr/>
        </p:nvSpPr>
        <p:spPr bwMode="auto">
          <a:xfrm>
            <a:off x="2590800" y="5789613"/>
            <a:ext cx="914400" cy="0"/>
          </a:xfrm>
          <a:prstGeom prst="line">
            <a:avLst/>
          </a:prstGeom>
          <a:noFill/>
          <a:ln w="57150">
            <a:solidFill>
              <a:srgbClr val="006600"/>
            </a:solidFill>
            <a:round/>
            <a:headEnd/>
            <a:tailEnd/>
          </a:ln>
        </p:spPr>
        <p:txBody>
          <a:bodyPr/>
          <a:lstStyle/>
          <a:p>
            <a:endParaRPr lang="ja-JP" altLang="en-US"/>
          </a:p>
        </p:txBody>
      </p:sp>
      <p:sp>
        <p:nvSpPr>
          <p:cNvPr id="43016" name="Line 8"/>
          <p:cNvSpPr>
            <a:spLocks noChangeShapeType="1"/>
          </p:cNvSpPr>
          <p:nvPr/>
        </p:nvSpPr>
        <p:spPr bwMode="auto">
          <a:xfrm>
            <a:off x="4800600" y="5789613"/>
            <a:ext cx="914400" cy="0"/>
          </a:xfrm>
          <a:prstGeom prst="line">
            <a:avLst/>
          </a:prstGeom>
          <a:noFill/>
          <a:ln w="57150">
            <a:solidFill>
              <a:srgbClr val="006600"/>
            </a:solidFill>
            <a:round/>
            <a:headEnd/>
            <a:tailEnd/>
          </a:ln>
        </p:spPr>
        <p:txBody>
          <a:bodyPr/>
          <a:lstStyle/>
          <a:p>
            <a:endParaRPr lang="ja-JP" altLang="en-US"/>
          </a:p>
        </p:txBody>
      </p:sp>
      <p:sp>
        <p:nvSpPr>
          <p:cNvPr id="43017" name="Line 9"/>
          <p:cNvSpPr>
            <a:spLocks noChangeShapeType="1"/>
          </p:cNvSpPr>
          <p:nvPr/>
        </p:nvSpPr>
        <p:spPr bwMode="auto">
          <a:xfrm>
            <a:off x="4800600" y="5484813"/>
            <a:ext cx="914400" cy="0"/>
          </a:xfrm>
          <a:prstGeom prst="line">
            <a:avLst/>
          </a:prstGeom>
          <a:noFill/>
          <a:ln w="57150">
            <a:solidFill>
              <a:srgbClr val="FF0000"/>
            </a:solidFill>
            <a:round/>
            <a:headEnd/>
            <a:tailEnd/>
          </a:ln>
        </p:spPr>
        <p:txBody>
          <a:bodyPr/>
          <a:lstStyle/>
          <a:p>
            <a:endParaRPr lang="ja-JP" altLang="en-US"/>
          </a:p>
        </p:txBody>
      </p:sp>
      <p:sp>
        <p:nvSpPr>
          <p:cNvPr id="43018" name="Line 10"/>
          <p:cNvSpPr>
            <a:spLocks noChangeShapeType="1"/>
          </p:cNvSpPr>
          <p:nvPr/>
        </p:nvSpPr>
        <p:spPr bwMode="auto">
          <a:xfrm>
            <a:off x="7848600" y="5484813"/>
            <a:ext cx="914400" cy="0"/>
          </a:xfrm>
          <a:prstGeom prst="line">
            <a:avLst/>
          </a:prstGeom>
          <a:noFill/>
          <a:ln w="57150">
            <a:solidFill>
              <a:srgbClr val="FF0000"/>
            </a:solidFill>
            <a:round/>
            <a:headEnd/>
            <a:tailEnd/>
          </a:ln>
        </p:spPr>
        <p:txBody>
          <a:bodyPr/>
          <a:lstStyle/>
          <a:p>
            <a:endParaRPr lang="ja-JP" altLang="en-US"/>
          </a:p>
        </p:txBody>
      </p:sp>
      <p:sp>
        <p:nvSpPr>
          <p:cNvPr id="43019" name="Line 11"/>
          <p:cNvSpPr>
            <a:spLocks noChangeShapeType="1"/>
          </p:cNvSpPr>
          <p:nvPr/>
        </p:nvSpPr>
        <p:spPr bwMode="auto">
          <a:xfrm>
            <a:off x="7848600" y="5789613"/>
            <a:ext cx="914400" cy="0"/>
          </a:xfrm>
          <a:prstGeom prst="line">
            <a:avLst/>
          </a:prstGeom>
          <a:noFill/>
          <a:ln w="57150">
            <a:solidFill>
              <a:srgbClr val="006600"/>
            </a:solidFill>
            <a:round/>
            <a:headEnd/>
            <a:tailEnd/>
          </a:ln>
        </p:spPr>
        <p:txBody>
          <a:bodyPr/>
          <a:lstStyle/>
          <a:p>
            <a:endParaRPr lang="ja-JP" altLang="en-US"/>
          </a:p>
        </p:txBody>
      </p:sp>
      <p:sp>
        <p:nvSpPr>
          <p:cNvPr id="43020" name="Line 12"/>
          <p:cNvSpPr>
            <a:spLocks noChangeShapeType="1"/>
          </p:cNvSpPr>
          <p:nvPr/>
        </p:nvSpPr>
        <p:spPr bwMode="auto">
          <a:xfrm>
            <a:off x="1905000" y="6323013"/>
            <a:ext cx="6858000" cy="0"/>
          </a:xfrm>
          <a:prstGeom prst="line">
            <a:avLst/>
          </a:prstGeom>
          <a:noFill/>
          <a:ln w="38100">
            <a:solidFill>
              <a:schemeClr val="bg2"/>
            </a:solidFill>
            <a:round/>
            <a:headEnd/>
            <a:tailEnd/>
          </a:ln>
        </p:spPr>
        <p:txBody>
          <a:bodyPr/>
          <a:lstStyle/>
          <a:p>
            <a:endParaRPr lang="ja-JP" altLang="en-US"/>
          </a:p>
        </p:txBody>
      </p:sp>
      <p:sp>
        <p:nvSpPr>
          <p:cNvPr id="43021" name="Line 13"/>
          <p:cNvSpPr>
            <a:spLocks noChangeShapeType="1"/>
          </p:cNvSpPr>
          <p:nvPr/>
        </p:nvSpPr>
        <p:spPr bwMode="auto">
          <a:xfrm>
            <a:off x="2590800" y="6323013"/>
            <a:ext cx="914400" cy="0"/>
          </a:xfrm>
          <a:prstGeom prst="line">
            <a:avLst/>
          </a:prstGeom>
          <a:noFill/>
          <a:ln w="57150">
            <a:solidFill>
              <a:srgbClr val="FF0000"/>
            </a:solidFill>
            <a:round/>
            <a:headEnd/>
            <a:tailEnd/>
          </a:ln>
        </p:spPr>
        <p:txBody>
          <a:bodyPr/>
          <a:lstStyle/>
          <a:p>
            <a:endParaRPr lang="ja-JP" altLang="en-US"/>
          </a:p>
        </p:txBody>
      </p:sp>
      <p:sp>
        <p:nvSpPr>
          <p:cNvPr id="43022" name="Line 14"/>
          <p:cNvSpPr>
            <a:spLocks noChangeShapeType="1"/>
          </p:cNvSpPr>
          <p:nvPr/>
        </p:nvSpPr>
        <p:spPr bwMode="auto">
          <a:xfrm>
            <a:off x="4800600" y="6323013"/>
            <a:ext cx="914400" cy="0"/>
          </a:xfrm>
          <a:prstGeom prst="line">
            <a:avLst/>
          </a:prstGeom>
          <a:noFill/>
          <a:ln w="57150">
            <a:solidFill>
              <a:srgbClr val="006600"/>
            </a:solidFill>
            <a:round/>
            <a:headEnd/>
            <a:tailEnd/>
          </a:ln>
        </p:spPr>
        <p:txBody>
          <a:bodyPr/>
          <a:lstStyle/>
          <a:p>
            <a:endParaRPr lang="ja-JP" altLang="en-US"/>
          </a:p>
        </p:txBody>
      </p:sp>
      <p:sp>
        <p:nvSpPr>
          <p:cNvPr id="43023" name="Line 15"/>
          <p:cNvSpPr>
            <a:spLocks noChangeShapeType="1"/>
          </p:cNvSpPr>
          <p:nvPr/>
        </p:nvSpPr>
        <p:spPr bwMode="auto">
          <a:xfrm>
            <a:off x="7848600" y="6323013"/>
            <a:ext cx="914400" cy="0"/>
          </a:xfrm>
          <a:prstGeom prst="line">
            <a:avLst/>
          </a:prstGeom>
          <a:noFill/>
          <a:ln w="57150">
            <a:solidFill>
              <a:srgbClr val="FF0000"/>
            </a:solidFill>
            <a:round/>
            <a:headEnd/>
            <a:tailEnd/>
          </a:ln>
        </p:spPr>
        <p:txBody>
          <a:bodyPr/>
          <a:lstStyle/>
          <a:p>
            <a:endParaRPr lang="ja-JP" altLang="en-US"/>
          </a:p>
        </p:txBody>
      </p:sp>
      <p:sp>
        <p:nvSpPr>
          <p:cNvPr id="43024" name="Text Box 16"/>
          <p:cNvSpPr txBox="1">
            <a:spLocks noChangeArrowheads="1"/>
          </p:cNvSpPr>
          <p:nvPr/>
        </p:nvSpPr>
        <p:spPr bwMode="auto">
          <a:xfrm>
            <a:off x="228600" y="5256213"/>
            <a:ext cx="1568450" cy="1296987"/>
          </a:xfrm>
          <a:prstGeom prst="rect">
            <a:avLst/>
          </a:prstGeom>
          <a:noFill/>
          <a:ln w="9525">
            <a:noFill/>
            <a:miter lim="800000"/>
            <a:headEnd/>
            <a:tailEnd/>
          </a:ln>
        </p:spPr>
        <p:txBody>
          <a:bodyPr wrap="none">
            <a:spAutoFit/>
          </a:bodyPr>
          <a:lstStyle/>
          <a:p>
            <a:r>
              <a:rPr lang="ja-JP" altLang="en-US"/>
              <a:t>　　　人間</a:t>
            </a:r>
          </a:p>
          <a:p>
            <a:r>
              <a:rPr lang="ja-JP" altLang="en-US"/>
              <a:t>チンパンジ</a:t>
            </a:r>
          </a:p>
          <a:p>
            <a:pPr>
              <a:lnSpc>
                <a:spcPct val="30000"/>
              </a:lnSpc>
            </a:pPr>
            <a:endParaRPr lang="ja-JP" altLang="en-US"/>
          </a:p>
          <a:p>
            <a:r>
              <a:rPr lang="ja-JP" altLang="en-US"/>
              <a:t>　　　ゴリラ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0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0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0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0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0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0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0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024">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302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0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30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0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302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3024">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P spid="43013" grpId="0" animBg="1"/>
      <p:bldP spid="43014" grpId="0" animBg="1"/>
      <p:bldP spid="43015" grpId="0" animBg="1"/>
      <p:bldP spid="43016" grpId="0" animBg="1"/>
      <p:bldP spid="43017" grpId="0" animBg="1"/>
      <p:bldP spid="43018" grpId="0" animBg="1"/>
      <p:bldP spid="43019" grpId="0" animBg="1"/>
      <p:bldP spid="43020" grpId="0" animBg="1"/>
      <p:bldP spid="43021" grpId="0" animBg="1"/>
      <p:bldP spid="43022" grpId="0" animBg="1"/>
      <p:bldP spid="430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系統樹作り</a:t>
            </a:r>
          </a:p>
        </p:txBody>
      </p:sp>
      <p:sp>
        <p:nvSpPr>
          <p:cNvPr id="25603" name="Rectangle 3"/>
          <p:cNvSpPr>
            <a:spLocks noGrp="1" noChangeArrowheads="1"/>
          </p:cNvSpPr>
          <p:nvPr>
            <p:ph type="subTitle" idx="1"/>
          </p:nvPr>
        </p:nvSpPr>
        <p:spPr>
          <a:xfrm>
            <a:off x="395288" y="1196975"/>
            <a:ext cx="82804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各生物種が、どれくらい前に分かれたものかという、進化の系統樹を推測する</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ゲノムが似ているものは最近分かれた種である、という推測で樹を作る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いくつかのまったく違う生物から大まかな樹を作るものと、ターゲットとなる種を（例えばイネとか）決めて、その中でどのように細かい種が分かれていったかを調べるものがあるようだ</a:t>
            </a:r>
          </a:p>
        </p:txBody>
      </p:sp>
      <p:sp>
        <p:nvSpPr>
          <p:cNvPr id="14340" name="Line 4"/>
          <p:cNvSpPr>
            <a:spLocks noChangeShapeType="1"/>
          </p:cNvSpPr>
          <p:nvPr/>
        </p:nvSpPr>
        <p:spPr bwMode="auto">
          <a:xfrm flipH="1">
            <a:off x="2209800" y="5562600"/>
            <a:ext cx="914400" cy="990600"/>
          </a:xfrm>
          <a:prstGeom prst="line">
            <a:avLst/>
          </a:prstGeom>
          <a:noFill/>
          <a:ln w="25400">
            <a:solidFill>
              <a:schemeClr val="tx1"/>
            </a:solidFill>
            <a:round/>
            <a:headEnd/>
            <a:tailEnd/>
          </a:ln>
        </p:spPr>
        <p:txBody>
          <a:bodyPr/>
          <a:lstStyle/>
          <a:p>
            <a:endParaRPr lang="ja-JP" altLang="en-US"/>
          </a:p>
        </p:txBody>
      </p:sp>
      <p:sp>
        <p:nvSpPr>
          <p:cNvPr id="14341" name="Line 5"/>
          <p:cNvSpPr>
            <a:spLocks noChangeShapeType="1"/>
          </p:cNvSpPr>
          <p:nvPr/>
        </p:nvSpPr>
        <p:spPr bwMode="auto">
          <a:xfrm>
            <a:off x="3124200" y="5562600"/>
            <a:ext cx="2209800" cy="914400"/>
          </a:xfrm>
          <a:prstGeom prst="line">
            <a:avLst/>
          </a:prstGeom>
          <a:noFill/>
          <a:ln w="25400">
            <a:solidFill>
              <a:schemeClr val="tx1"/>
            </a:solidFill>
            <a:round/>
            <a:headEnd/>
            <a:tailEnd/>
          </a:ln>
        </p:spPr>
        <p:txBody>
          <a:bodyPr/>
          <a:lstStyle/>
          <a:p>
            <a:endParaRPr lang="ja-JP" altLang="en-US"/>
          </a:p>
        </p:txBody>
      </p:sp>
      <p:sp>
        <p:nvSpPr>
          <p:cNvPr id="14342" name="Line 6"/>
          <p:cNvSpPr>
            <a:spLocks noChangeShapeType="1"/>
          </p:cNvSpPr>
          <p:nvPr/>
        </p:nvSpPr>
        <p:spPr bwMode="auto">
          <a:xfrm>
            <a:off x="2819400" y="5943600"/>
            <a:ext cx="457200" cy="533400"/>
          </a:xfrm>
          <a:prstGeom prst="line">
            <a:avLst/>
          </a:prstGeom>
          <a:noFill/>
          <a:ln w="25400">
            <a:solidFill>
              <a:schemeClr val="tx1"/>
            </a:solidFill>
            <a:round/>
            <a:headEnd/>
            <a:tailEnd/>
          </a:ln>
        </p:spPr>
        <p:txBody>
          <a:bodyPr/>
          <a:lstStyle/>
          <a:p>
            <a:endParaRPr lang="ja-JP" altLang="en-US"/>
          </a:p>
        </p:txBody>
      </p:sp>
      <p:sp>
        <p:nvSpPr>
          <p:cNvPr id="14343" name="Line 7"/>
          <p:cNvSpPr>
            <a:spLocks noChangeShapeType="1"/>
          </p:cNvSpPr>
          <p:nvPr/>
        </p:nvSpPr>
        <p:spPr bwMode="auto">
          <a:xfrm>
            <a:off x="2514600" y="6248400"/>
            <a:ext cx="0" cy="304800"/>
          </a:xfrm>
          <a:prstGeom prst="line">
            <a:avLst/>
          </a:prstGeom>
          <a:noFill/>
          <a:ln w="25400">
            <a:solidFill>
              <a:schemeClr val="tx1"/>
            </a:solidFill>
            <a:round/>
            <a:headEnd/>
            <a:tailEnd/>
          </a:ln>
        </p:spPr>
        <p:txBody>
          <a:bodyPr/>
          <a:lstStyle/>
          <a:p>
            <a:endParaRPr lang="ja-JP" altLang="en-US"/>
          </a:p>
        </p:txBody>
      </p:sp>
      <p:sp>
        <p:nvSpPr>
          <p:cNvPr id="14344" name="Line 8"/>
          <p:cNvSpPr>
            <a:spLocks noChangeShapeType="1"/>
          </p:cNvSpPr>
          <p:nvPr/>
        </p:nvSpPr>
        <p:spPr bwMode="auto">
          <a:xfrm>
            <a:off x="3048000" y="6248400"/>
            <a:ext cx="0" cy="304800"/>
          </a:xfrm>
          <a:prstGeom prst="line">
            <a:avLst/>
          </a:prstGeom>
          <a:noFill/>
          <a:ln w="25400">
            <a:solidFill>
              <a:schemeClr val="tx1"/>
            </a:solidFill>
            <a:round/>
            <a:headEnd/>
            <a:tailEnd/>
          </a:ln>
        </p:spPr>
        <p:txBody>
          <a:bodyPr/>
          <a:lstStyle/>
          <a:p>
            <a:endParaRPr lang="ja-JP" altLang="en-US"/>
          </a:p>
        </p:txBody>
      </p:sp>
      <p:sp>
        <p:nvSpPr>
          <p:cNvPr id="14345" name="Line 9"/>
          <p:cNvSpPr>
            <a:spLocks noChangeShapeType="1"/>
          </p:cNvSpPr>
          <p:nvPr/>
        </p:nvSpPr>
        <p:spPr bwMode="auto">
          <a:xfrm>
            <a:off x="3505200" y="5715000"/>
            <a:ext cx="76200" cy="762000"/>
          </a:xfrm>
          <a:prstGeom prst="line">
            <a:avLst/>
          </a:prstGeom>
          <a:noFill/>
          <a:ln w="25400">
            <a:solidFill>
              <a:schemeClr val="tx1"/>
            </a:solidFill>
            <a:round/>
            <a:headEnd/>
            <a:tailEnd/>
          </a:ln>
        </p:spPr>
        <p:txBody>
          <a:bodyPr/>
          <a:lstStyle/>
          <a:p>
            <a:endParaRPr lang="ja-JP" altLang="en-US"/>
          </a:p>
        </p:txBody>
      </p:sp>
      <p:sp>
        <p:nvSpPr>
          <p:cNvPr id="14346" name="Line 10"/>
          <p:cNvSpPr>
            <a:spLocks noChangeShapeType="1"/>
          </p:cNvSpPr>
          <p:nvPr/>
        </p:nvSpPr>
        <p:spPr bwMode="auto">
          <a:xfrm>
            <a:off x="3536950" y="6019800"/>
            <a:ext cx="273050" cy="457200"/>
          </a:xfrm>
          <a:prstGeom prst="line">
            <a:avLst/>
          </a:prstGeom>
          <a:noFill/>
          <a:ln w="25400">
            <a:solidFill>
              <a:schemeClr val="tx1"/>
            </a:solidFill>
            <a:round/>
            <a:headEnd/>
            <a:tailEnd/>
          </a:ln>
        </p:spPr>
        <p:txBody>
          <a:bodyPr/>
          <a:lstStyle/>
          <a:p>
            <a:endParaRPr lang="ja-JP" altLang="en-US"/>
          </a:p>
        </p:txBody>
      </p:sp>
      <p:sp>
        <p:nvSpPr>
          <p:cNvPr id="14347" name="Line 11"/>
          <p:cNvSpPr>
            <a:spLocks noChangeShapeType="1"/>
          </p:cNvSpPr>
          <p:nvPr/>
        </p:nvSpPr>
        <p:spPr bwMode="auto">
          <a:xfrm>
            <a:off x="4070350" y="5943600"/>
            <a:ext cx="273050" cy="457200"/>
          </a:xfrm>
          <a:prstGeom prst="line">
            <a:avLst/>
          </a:prstGeom>
          <a:noFill/>
          <a:ln w="25400">
            <a:solidFill>
              <a:schemeClr val="tx1"/>
            </a:solidFill>
            <a:round/>
            <a:headEnd/>
            <a:tailEnd/>
          </a:ln>
        </p:spPr>
        <p:txBody>
          <a:bodyPr/>
          <a:lstStyle/>
          <a:p>
            <a:endParaRPr lang="ja-JP" altLang="en-US"/>
          </a:p>
        </p:txBody>
      </p:sp>
      <p:sp>
        <p:nvSpPr>
          <p:cNvPr id="14348" name="Line 12"/>
          <p:cNvSpPr>
            <a:spLocks noChangeShapeType="1"/>
          </p:cNvSpPr>
          <p:nvPr/>
        </p:nvSpPr>
        <p:spPr bwMode="auto">
          <a:xfrm>
            <a:off x="4572000" y="6172200"/>
            <a:ext cx="228600" cy="304800"/>
          </a:xfrm>
          <a:prstGeom prst="line">
            <a:avLst/>
          </a:prstGeom>
          <a:noFill/>
          <a:ln w="25400">
            <a:solidFill>
              <a:schemeClr val="tx1"/>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系統樹作り</a:t>
            </a:r>
          </a:p>
        </p:txBody>
      </p:sp>
      <p:sp>
        <p:nvSpPr>
          <p:cNvPr id="47107" name="Rectangle 1027"/>
          <p:cNvSpPr>
            <a:spLocks noGrp="1" noChangeArrowheads="1"/>
          </p:cNvSpPr>
          <p:nvPr>
            <p:ph type="subTitle" idx="1"/>
          </p:nvPr>
        </p:nvSpPr>
        <p:spPr>
          <a:xfrm>
            <a:off x="609600" y="1125538"/>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系統樹を作るためには、複数のゲノムを、類似性で（最適に）分類する問題が発生する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ある種のグループ内でなるべくうまくゲノムをそろえたり、</a:t>
            </a:r>
          </a:p>
          <a:p>
            <a:pPr algn="l" eaLnBrk="1" hangingPunct="1">
              <a:defRPr/>
            </a:pPr>
            <a:r>
              <a:rPr lang="ja-JP" altLang="en-US" sz="2400" dirty="0" smtClean="0"/>
              <a:t>他種のグループとゲノムを比較する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この問題はとてもタフで難しく、ヒューリスティックや経験則による前処理をして解くようだ</a:t>
            </a:r>
          </a:p>
        </p:txBody>
      </p:sp>
      <p:sp>
        <p:nvSpPr>
          <p:cNvPr id="15364" name="Text Box 1028"/>
          <p:cNvSpPr txBox="1">
            <a:spLocks noChangeArrowheads="1"/>
          </p:cNvSpPr>
          <p:nvPr/>
        </p:nvSpPr>
        <p:spPr bwMode="auto">
          <a:xfrm>
            <a:off x="609600" y="5305425"/>
            <a:ext cx="7194550" cy="1187450"/>
          </a:xfrm>
          <a:prstGeom prst="rect">
            <a:avLst/>
          </a:prstGeom>
          <a:noFill/>
          <a:ln w="9525">
            <a:noFill/>
            <a:miter lim="800000"/>
            <a:headEnd/>
            <a:tailEnd/>
          </a:ln>
        </p:spPr>
        <p:txBody>
          <a:bodyPr wrap="none">
            <a:spAutoFit/>
          </a:bodyPr>
          <a:lstStyle/>
          <a:p>
            <a:r>
              <a:rPr lang="ja-JP" altLang="en-US">
                <a:solidFill>
                  <a:srgbClr val="FF0000"/>
                </a:solidFill>
                <a:latin typeface="HGSｺﾞｼｯｸE" pitchFamily="50" charset="-128"/>
                <a:ea typeface="HGSｺﾞｼｯｸE" pitchFamily="50" charset="-128"/>
              </a:rPr>
              <a:t>ＡＴＡＣＧ</a:t>
            </a:r>
            <a:r>
              <a:rPr lang="ja-JP" altLang="en-US">
                <a:solidFill>
                  <a:schemeClr val="accent2"/>
                </a:solidFill>
                <a:latin typeface="HGSｺﾞｼｯｸE" pitchFamily="50" charset="-128"/>
                <a:ea typeface="HGSｺﾞｼｯｸE" pitchFamily="50" charset="-128"/>
              </a:rPr>
              <a:t>ＴＧＧＴ</a:t>
            </a:r>
            <a:r>
              <a:rPr lang="ja-JP" altLang="en-US">
                <a:solidFill>
                  <a:srgbClr val="FF0000"/>
                </a:solidFill>
                <a:latin typeface="HGSｺﾞｼｯｸE" pitchFamily="50" charset="-128"/>
                <a:ea typeface="HGSｺﾞｼｯｸE" pitchFamily="50" charset="-128"/>
              </a:rPr>
              <a:t>ＣＡＡＡ</a:t>
            </a:r>
            <a:r>
              <a:rPr lang="ja-JP" altLang="en-US">
                <a:solidFill>
                  <a:schemeClr val="accent2"/>
                </a:solidFill>
                <a:latin typeface="HGSｺﾞｼｯｸE" pitchFamily="50" charset="-128"/>
                <a:ea typeface="HGSｺﾞｼｯｸE" pitchFamily="50" charset="-128"/>
              </a:rPr>
              <a:t>ＣＧＣ</a:t>
            </a:r>
            <a:r>
              <a:rPr lang="ja-JP" altLang="en-US">
                <a:solidFill>
                  <a:srgbClr val="FF0000"/>
                </a:solidFill>
                <a:latin typeface="HGSｺﾞｼｯｸE" pitchFamily="50" charset="-128"/>
                <a:ea typeface="HGSｺﾞｼｯｸE" pitchFamily="50" charset="-128"/>
              </a:rPr>
              <a:t>ＣＧＴＡＴＡ</a:t>
            </a:r>
            <a:r>
              <a:rPr lang="ja-JP" altLang="en-US">
                <a:solidFill>
                  <a:schemeClr val="accent2"/>
                </a:solidFill>
                <a:latin typeface="HGSｺﾞｼｯｸE" pitchFamily="50" charset="-128"/>
                <a:ea typeface="HGSｺﾞｼｯｸE" pitchFamily="50" charset="-128"/>
              </a:rPr>
              <a:t>Ｇ</a:t>
            </a:r>
            <a:endParaRPr lang="ja-JP" altLang="en-US">
              <a:solidFill>
                <a:srgbClr val="FF0000"/>
              </a:solidFill>
              <a:latin typeface="HGSｺﾞｼｯｸE" pitchFamily="50" charset="-128"/>
              <a:ea typeface="HGSｺﾞｼｯｸE" pitchFamily="50" charset="-128"/>
            </a:endParaRPr>
          </a:p>
          <a:p>
            <a:r>
              <a:rPr lang="ja-JP" altLang="en-US">
                <a:solidFill>
                  <a:srgbClr val="FF0000"/>
                </a:solidFill>
                <a:latin typeface="HGSｺﾞｼｯｸE" pitchFamily="50" charset="-128"/>
                <a:ea typeface="HGSｺﾞｼｯｸE" pitchFamily="50" charset="-128"/>
              </a:rPr>
              <a:t>ＡＴＡＣＧ</a:t>
            </a:r>
            <a:r>
              <a:rPr lang="ja-JP" altLang="en-US">
                <a:solidFill>
                  <a:schemeClr val="accent2"/>
                </a:solidFill>
                <a:latin typeface="HGSｺﾞｼｯｸE" pitchFamily="50" charset="-128"/>
                <a:ea typeface="HGSｺﾞｼｯｸE" pitchFamily="50" charset="-128"/>
              </a:rPr>
              <a:t>ＴＧＧＴ</a:t>
            </a:r>
            <a:r>
              <a:rPr lang="ja-JP" altLang="en-US">
                <a:solidFill>
                  <a:srgbClr val="FF0000"/>
                </a:solidFill>
                <a:latin typeface="HGSｺﾞｼｯｸE" pitchFamily="50" charset="-128"/>
                <a:ea typeface="HGSｺﾞｼｯｸE" pitchFamily="50" charset="-128"/>
              </a:rPr>
              <a:t>ＣＡＡＡ</a:t>
            </a:r>
            <a:r>
              <a:rPr lang="ja-JP" altLang="en-US">
                <a:solidFill>
                  <a:schemeClr val="accent2"/>
                </a:solidFill>
                <a:latin typeface="HGSｺﾞｼｯｸE" pitchFamily="50" charset="-128"/>
                <a:ea typeface="HGSｺﾞｼｯｸE" pitchFamily="50" charset="-128"/>
              </a:rPr>
              <a:t>－－－</a:t>
            </a:r>
            <a:r>
              <a:rPr lang="ja-JP" altLang="en-US">
                <a:solidFill>
                  <a:srgbClr val="FF0000"/>
                </a:solidFill>
                <a:latin typeface="HGSｺﾞｼｯｸE" pitchFamily="50" charset="-128"/>
                <a:ea typeface="HGSｺﾞｼｯｸE" pitchFamily="50" charset="-128"/>
              </a:rPr>
              <a:t>ＣＧＴＡＴＡ</a:t>
            </a:r>
            <a:r>
              <a:rPr lang="ja-JP" altLang="en-US">
                <a:solidFill>
                  <a:schemeClr val="accent2"/>
                </a:solidFill>
                <a:latin typeface="HGSｺﾞｼｯｸE" pitchFamily="50" charset="-128"/>
                <a:ea typeface="HGSｺﾞｼｯｸE" pitchFamily="50" charset="-128"/>
              </a:rPr>
              <a:t>Ａ</a:t>
            </a:r>
            <a:endParaRPr lang="ja-JP" altLang="en-US">
              <a:solidFill>
                <a:srgbClr val="FF0000"/>
              </a:solidFill>
              <a:latin typeface="HGSｺﾞｼｯｸE" pitchFamily="50" charset="-128"/>
              <a:ea typeface="HGSｺﾞｼｯｸE" pitchFamily="50" charset="-128"/>
            </a:endParaRPr>
          </a:p>
          <a:p>
            <a:r>
              <a:rPr lang="ja-JP" altLang="en-US">
                <a:solidFill>
                  <a:srgbClr val="FF0000"/>
                </a:solidFill>
                <a:latin typeface="HGSｺﾞｼｯｸE" pitchFamily="50" charset="-128"/>
                <a:ea typeface="HGSｺﾞｼｯｸE" pitchFamily="50" charset="-128"/>
              </a:rPr>
              <a:t>ＡＴＡＣＧ</a:t>
            </a:r>
            <a:r>
              <a:rPr lang="ja-JP" altLang="en-US">
                <a:solidFill>
                  <a:schemeClr val="accent2"/>
                </a:solidFill>
                <a:latin typeface="HGSｺﾞｼｯｸE" pitchFamily="50" charset="-128"/>
                <a:ea typeface="HGSｺﾞｼｯｸE" pitchFamily="50" charset="-128"/>
              </a:rPr>
              <a:t>－ＡＣ－</a:t>
            </a:r>
            <a:r>
              <a:rPr lang="ja-JP" altLang="en-US">
                <a:solidFill>
                  <a:srgbClr val="FF0000"/>
                </a:solidFill>
                <a:latin typeface="HGSｺﾞｼｯｸE" pitchFamily="50" charset="-128"/>
                <a:ea typeface="HGSｺﾞｼｯｸE" pitchFamily="50" charset="-128"/>
              </a:rPr>
              <a:t>ＣＡＡＡ</a:t>
            </a:r>
            <a:r>
              <a:rPr lang="ja-JP" altLang="en-US">
                <a:solidFill>
                  <a:schemeClr val="accent2"/>
                </a:solidFill>
                <a:latin typeface="HGSｺﾞｼｯｸE" pitchFamily="50" charset="-128"/>
                <a:ea typeface="HGSｺﾞｼｯｸE" pitchFamily="50" charset="-128"/>
              </a:rPr>
              <a:t>－－－</a:t>
            </a:r>
            <a:r>
              <a:rPr lang="ja-JP" altLang="en-US">
                <a:solidFill>
                  <a:srgbClr val="FF0000"/>
                </a:solidFill>
                <a:latin typeface="HGSｺﾞｼｯｸE" pitchFamily="50" charset="-128"/>
                <a:ea typeface="HGSｺﾞｼｯｸE" pitchFamily="50" charset="-128"/>
              </a:rPr>
              <a:t>ＣＧＴＡＴＡ</a:t>
            </a:r>
            <a:r>
              <a:rPr lang="ja-JP" altLang="en-US">
                <a:solidFill>
                  <a:schemeClr val="accent2"/>
                </a:solidFill>
                <a:latin typeface="HGSｺﾞｼｯｸE" pitchFamily="50" charset="-128"/>
                <a:ea typeface="HGSｺﾞｼｯｸE" pitchFamily="50" charset="-128"/>
              </a:rPr>
              <a:t>Ｔ</a:t>
            </a:r>
            <a:endParaRPr lang="en-US" altLang="ja-JP">
              <a:solidFill>
                <a:schemeClr val="accent2"/>
              </a:solidFill>
              <a:latin typeface="HGSｺﾞｼｯｸE" pitchFamily="50" charset="-128"/>
              <a:ea typeface="HGSｺﾞｼｯｸE"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ゲノムの比較</a:t>
            </a:r>
          </a:p>
        </p:txBody>
      </p:sp>
      <p:sp>
        <p:nvSpPr>
          <p:cNvPr id="65539" name="Rectangle 3"/>
          <p:cNvSpPr>
            <a:spLocks noGrp="1" noChangeArrowheads="1"/>
          </p:cNvSpPr>
          <p:nvPr>
            <p:ph type="subTitle" idx="1"/>
          </p:nvPr>
        </p:nvSpPr>
        <p:spPr>
          <a:xfrm>
            <a:off x="611188" y="1341438"/>
            <a:ext cx="7848600" cy="18288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このように類似する部分を調べるには、「２つのゲノムの類似度を計算する｣方法が必要。これを発展させ、「2つのゲノムから、似た部分列同士の対応を見つける」</a:t>
            </a:r>
          </a:p>
        </p:txBody>
      </p:sp>
      <p:sp>
        <p:nvSpPr>
          <p:cNvPr id="65540" name="Text Box 4"/>
          <p:cNvSpPr txBox="1">
            <a:spLocks noChangeArrowheads="1"/>
          </p:cNvSpPr>
          <p:nvPr/>
        </p:nvSpPr>
        <p:spPr bwMode="auto">
          <a:xfrm>
            <a:off x="1295400" y="5562600"/>
            <a:ext cx="6786563"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a:spcBef>
                <a:spcPct val="20000"/>
              </a:spcBef>
              <a:defRPr/>
            </a:pPr>
            <a:r>
              <a:rPr lang="ja-JP" altLang="en-US" b="1"/>
              <a:t>「似ている」とは、数理的にはどのようなことだろうか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ゲノムの類似度</a:t>
            </a:r>
          </a:p>
        </p:txBody>
      </p:sp>
      <p:sp>
        <p:nvSpPr>
          <p:cNvPr id="66563" name="Rectangle 3"/>
          <p:cNvSpPr>
            <a:spLocks noGrp="1" noChangeArrowheads="1"/>
          </p:cNvSpPr>
          <p:nvPr>
            <p:ph type="subTitle" idx="1"/>
          </p:nvPr>
        </p:nvSpPr>
        <p:spPr>
          <a:xfrm>
            <a:off x="684213" y="1196975"/>
            <a:ext cx="7848600" cy="3886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ゲノムが変化するときは、その中の1文字が変化／挿入／削除される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片方のゲノムから、もう片方まで、少ない変化でいけるなら「似ている」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すべての変化のさせ方の中で、最も回数の少ないものを見つけ、その回数で</a:t>
            </a:r>
            <a:r>
              <a:rPr lang="ja-JP" altLang="en-US" sz="2400" b="1" dirty="0" smtClean="0">
                <a:solidFill>
                  <a:srgbClr val="006600"/>
                </a:solidFill>
              </a:rPr>
              <a:t>類似度</a:t>
            </a:r>
            <a:r>
              <a:rPr lang="ja-JP" altLang="en-US" sz="2400" dirty="0" smtClean="0"/>
              <a:t>を定義する</a:t>
            </a:r>
          </a:p>
        </p:txBody>
      </p:sp>
      <p:sp>
        <p:nvSpPr>
          <p:cNvPr id="66564" name="Text Box 4"/>
          <p:cNvSpPr txBox="1">
            <a:spLocks noChangeArrowheads="1"/>
          </p:cNvSpPr>
          <p:nvPr/>
        </p:nvSpPr>
        <p:spPr bwMode="auto">
          <a:xfrm>
            <a:off x="971550" y="5445125"/>
            <a:ext cx="6618288"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t>２つのゲノムの類似度の計算は</a:t>
            </a:r>
          </a:p>
          <a:p>
            <a:pPr algn="ctr">
              <a:defRPr/>
            </a:pPr>
            <a:r>
              <a:rPr lang="ja-JP" altLang="en-US" b="1"/>
              <a:t>「最小変化」を見つける最適化問題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5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最小変化</a:t>
            </a:r>
          </a:p>
        </p:txBody>
      </p:sp>
      <p:sp>
        <p:nvSpPr>
          <p:cNvPr id="64515" name="Rectangle 3"/>
          <p:cNvSpPr>
            <a:spLocks noGrp="1" noChangeArrowheads="1"/>
          </p:cNvSpPr>
          <p:nvPr>
            <p:ph type="subTitle" idx="1"/>
          </p:nvPr>
        </p:nvSpPr>
        <p:spPr>
          <a:xfrm>
            <a:off x="611188" y="1196975"/>
            <a:ext cx="7848600" cy="83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２つのゲノムに対して、最小変化をどうやって見つけるか</a:t>
            </a:r>
          </a:p>
        </p:txBody>
      </p:sp>
      <p:sp>
        <p:nvSpPr>
          <p:cNvPr id="64529" name="Text Box 17"/>
          <p:cNvSpPr txBox="1">
            <a:spLocks noChangeArrowheads="1"/>
          </p:cNvSpPr>
          <p:nvPr/>
        </p:nvSpPr>
        <p:spPr bwMode="auto">
          <a:xfrm>
            <a:off x="900113" y="2205038"/>
            <a:ext cx="2371725" cy="822325"/>
          </a:xfrm>
          <a:prstGeom prst="rect">
            <a:avLst/>
          </a:prstGeom>
          <a:noFill/>
          <a:ln w="19050">
            <a:noFill/>
            <a:miter lim="800000"/>
            <a:headEnd/>
            <a:tailEnd/>
          </a:ln>
        </p:spPr>
        <p:txBody>
          <a:bodyPr wrap="none">
            <a:spAutoFit/>
          </a:bodyPr>
          <a:lstStyle/>
          <a:p>
            <a:r>
              <a:rPr lang="en-US" altLang="ja-JP" b="1">
                <a:solidFill>
                  <a:schemeClr val="accent2"/>
                </a:solidFill>
              </a:rPr>
              <a:t>ATACGCTTAC</a:t>
            </a:r>
          </a:p>
          <a:p>
            <a:r>
              <a:rPr lang="en-US" altLang="ja-JP" b="1">
                <a:solidFill>
                  <a:schemeClr val="accent2"/>
                </a:solidFill>
              </a:rPr>
              <a:t>AGACCTTACC</a:t>
            </a:r>
            <a:endParaRPr lang="ja-JP" altLang="en-US">
              <a:solidFill>
                <a:schemeClr val="accent2"/>
              </a:solidFill>
            </a:endParaRPr>
          </a:p>
        </p:txBody>
      </p:sp>
      <p:sp>
        <p:nvSpPr>
          <p:cNvPr id="64530" name="Text Box 18"/>
          <p:cNvSpPr txBox="1">
            <a:spLocks noChangeArrowheads="1"/>
          </p:cNvSpPr>
          <p:nvPr/>
        </p:nvSpPr>
        <p:spPr bwMode="auto">
          <a:xfrm>
            <a:off x="5395913" y="2205038"/>
            <a:ext cx="2524125" cy="822325"/>
          </a:xfrm>
          <a:prstGeom prst="rect">
            <a:avLst/>
          </a:prstGeom>
          <a:noFill/>
          <a:ln w="19050">
            <a:noFill/>
            <a:miter lim="800000"/>
            <a:headEnd/>
            <a:tailEnd/>
          </a:ln>
        </p:spPr>
        <p:txBody>
          <a:bodyPr wrap="none">
            <a:spAutoFit/>
          </a:bodyPr>
          <a:lstStyle/>
          <a:p>
            <a:r>
              <a:rPr lang="en-US" altLang="ja-JP" b="1">
                <a:solidFill>
                  <a:schemeClr val="accent2"/>
                </a:solidFill>
              </a:rPr>
              <a:t>A</a:t>
            </a:r>
            <a:r>
              <a:rPr lang="en-US" altLang="ja-JP" b="1">
                <a:solidFill>
                  <a:srgbClr val="FF0000"/>
                </a:solidFill>
              </a:rPr>
              <a:t>T</a:t>
            </a:r>
            <a:r>
              <a:rPr lang="en-US" altLang="ja-JP" b="1">
                <a:solidFill>
                  <a:schemeClr val="accent2"/>
                </a:solidFill>
              </a:rPr>
              <a:t>ACGCTTAC</a:t>
            </a:r>
            <a:r>
              <a:rPr lang="en-US" altLang="ja-JP" b="1">
                <a:solidFill>
                  <a:srgbClr val="FF0000"/>
                </a:solidFill>
              </a:rPr>
              <a:t>*</a:t>
            </a:r>
          </a:p>
          <a:p>
            <a:r>
              <a:rPr lang="en-US" altLang="ja-JP" b="1">
                <a:solidFill>
                  <a:schemeClr val="accent2"/>
                </a:solidFill>
              </a:rPr>
              <a:t>A</a:t>
            </a:r>
            <a:r>
              <a:rPr lang="en-US" altLang="ja-JP" b="1">
                <a:solidFill>
                  <a:srgbClr val="FF0000"/>
                </a:solidFill>
              </a:rPr>
              <a:t>G</a:t>
            </a:r>
            <a:r>
              <a:rPr lang="en-US" altLang="ja-JP" b="1">
                <a:solidFill>
                  <a:schemeClr val="accent2"/>
                </a:solidFill>
              </a:rPr>
              <a:t>AC</a:t>
            </a:r>
            <a:r>
              <a:rPr lang="en-US" altLang="ja-JP" b="1">
                <a:solidFill>
                  <a:srgbClr val="FF0000"/>
                </a:solidFill>
              </a:rPr>
              <a:t>*</a:t>
            </a:r>
            <a:r>
              <a:rPr lang="en-US" altLang="ja-JP" b="1">
                <a:solidFill>
                  <a:schemeClr val="accent2"/>
                </a:solidFill>
              </a:rPr>
              <a:t>CTTACC</a:t>
            </a:r>
            <a:endParaRPr lang="ja-JP" altLang="en-US">
              <a:solidFill>
                <a:schemeClr val="accent2"/>
              </a:solidFill>
            </a:endParaRPr>
          </a:p>
        </p:txBody>
      </p:sp>
      <p:sp>
        <p:nvSpPr>
          <p:cNvPr id="64531" name="Line 19"/>
          <p:cNvSpPr>
            <a:spLocks noChangeShapeType="1"/>
          </p:cNvSpPr>
          <p:nvPr/>
        </p:nvSpPr>
        <p:spPr bwMode="auto">
          <a:xfrm>
            <a:off x="3948113" y="2586038"/>
            <a:ext cx="685800" cy="0"/>
          </a:xfrm>
          <a:prstGeom prst="line">
            <a:avLst/>
          </a:prstGeom>
          <a:noFill/>
          <a:ln w="76200">
            <a:solidFill>
              <a:schemeClr val="tx1"/>
            </a:solidFill>
            <a:round/>
            <a:headEnd/>
            <a:tailEnd type="triangle" w="med" len="med"/>
          </a:ln>
        </p:spPr>
        <p:txBody>
          <a:bodyPr/>
          <a:lstStyle/>
          <a:p>
            <a:endParaRPr lang="ja-JP" altLang="en-US"/>
          </a:p>
        </p:txBody>
      </p:sp>
      <p:sp>
        <p:nvSpPr>
          <p:cNvPr id="64532" name="Text Box 20"/>
          <p:cNvSpPr txBox="1">
            <a:spLocks noChangeArrowheads="1"/>
          </p:cNvSpPr>
          <p:nvPr/>
        </p:nvSpPr>
        <p:spPr bwMode="auto">
          <a:xfrm>
            <a:off x="1457325" y="4868863"/>
            <a:ext cx="5707063" cy="841375"/>
          </a:xfrm>
          <a:prstGeom prst="rect">
            <a:avLst/>
          </a:prstGeom>
          <a:noFill/>
          <a:ln w="19050">
            <a:solidFill>
              <a:srgbClr val="FF0000"/>
            </a:solidFill>
            <a:miter lim="800000"/>
            <a:headEnd/>
            <a:tailEnd/>
          </a:ln>
        </p:spPr>
        <p:txBody>
          <a:bodyPr>
            <a:spAutoFit/>
          </a:bodyPr>
          <a:lstStyle/>
          <a:p>
            <a:pPr algn="ctr"/>
            <a:r>
              <a:rPr lang="ja-JP" altLang="en-US" b="1"/>
              <a:t>最短路問題に帰着できる</a:t>
            </a:r>
          </a:p>
          <a:p>
            <a:pPr algn="ctr"/>
            <a:r>
              <a:rPr lang="ja-JP" altLang="en-US" b="1"/>
              <a:t>ダイクストラ法を使って解ける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9" grpId="0"/>
      <p:bldP spid="64530" grpId="0"/>
      <p:bldP spid="64531" grpId="0" animBg="1"/>
      <p:bldP spid="6453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最短路問題</a:t>
            </a:r>
          </a:p>
        </p:txBody>
      </p:sp>
      <p:sp>
        <p:nvSpPr>
          <p:cNvPr id="67587" name="Rectangle 3"/>
          <p:cNvSpPr>
            <a:spLocks noGrp="1" noChangeArrowheads="1"/>
          </p:cNvSpPr>
          <p:nvPr>
            <p:ph type="subTitle" idx="1"/>
          </p:nvPr>
        </p:nvSpPr>
        <p:spPr>
          <a:xfrm>
            <a:off x="609600" y="1125538"/>
            <a:ext cx="7848600" cy="83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２つのゲノムに対して、グリッド型のネットワークを作る</a:t>
            </a:r>
          </a:p>
        </p:txBody>
      </p:sp>
      <p:sp>
        <p:nvSpPr>
          <p:cNvPr id="67588" name="Text Box 4"/>
          <p:cNvSpPr txBox="1">
            <a:spLocks noChangeArrowheads="1"/>
          </p:cNvSpPr>
          <p:nvPr/>
        </p:nvSpPr>
        <p:spPr bwMode="auto">
          <a:xfrm>
            <a:off x="900113" y="2149475"/>
            <a:ext cx="1468437" cy="946150"/>
          </a:xfrm>
          <a:prstGeom prst="rect">
            <a:avLst/>
          </a:prstGeom>
          <a:noFill/>
          <a:ln w="19050">
            <a:noFill/>
            <a:miter lim="800000"/>
            <a:headEnd/>
            <a:tailEnd/>
          </a:ln>
        </p:spPr>
        <p:txBody>
          <a:bodyPr wrap="none">
            <a:spAutoFit/>
          </a:bodyPr>
          <a:lstStyle/>
          <a:p>
            <a:r>
              <a:rPr lang="en-US" altLang="ja-JP" sz="2800" b="1">
                <a:solidFill>
                  <a:schemeClr val="accent2"/>
                </a:solidFill>
              </a:rPr>
              <a:t>ATGCA</a:t>
            </a:r>
          </a:p>
          <a:p>
            <a:r>
              <a:rPr lang="en-US" altLang="ja-JP" sz="2800" b="1">
                <a:solidFill>
                  <a:schemeClr val="accent2"/>
                </a:solidFill>
              </a:rPr>
              <a:t>AGCAT</a:t>
            </a:r>
            <a:endParaRPr lang="ja-JP" altLang="en-US" sz="2800">
              <a:solidFill>
                <a:schemeClr val="accent2"/>
              </a:solidFill>
            </a:endParaRPr>
          </a:p>
        </p:txBody>
      </p:sp>
      <p:sp>
        <p:nvSpPr>
          <p:cNvPr id="19461" name="Line 6"/>
          <p:cNvSpPr>
            <a:spLocks noChangeShapeType="1"/>
          </p:cNvSpPr>
          <p:nvPr/>
        </p:nvSpPr>
        <p:spPr bwMode="auto">
          <a:xfrm>
            <a:off x="1585913" y="3292475"/>
            <a:ext cx="0" cy="609600"/>
          </a:xfrm>
          <a:prstGeom prst="line">
            <a:avLst/>
          </a:prstGeom>
          <a:noFill/>
          <a:ln w="76200">
            <a:solidFill>
              <a:schemeClr val="tx1"/>
            </a:solidFill>
            <a:round/>
            <a:headEnd/>
            <a:tailEnd type="triangle" w="med" len="med"/>
          </a:ln>
        </p:spPr>
        <p:txBody>
          <a:bodyPr/>
          <a:lstStyle/>
          <a:p>
            <a:endParaRPr lang="ja-JP" altLang="en-US"/>
          </a:p>
        </p:txBody>
      </p:sp>
      <p:sp>
        <p:nvSpPr>
          <p:cNvPr id="67591" name="Text Box 7"/>
          <p:cNvSpPr txBox="1">
            <a:spLocks noChangeArrowheads="1"/>
          </p:cNvSpPr>
          <p:nvPr/>
        </p:nvSpPr>
        <p:spPr bwMode="auto">
          <a:xfrm>
            <a:off x="2500313" y="1844675"/>
            <a:ext cx="5949950" cy="1187450"/>
          </a:xfrm>
          <a:prstGeom prst="rect">
            <a:avLst/>
          </a:prstGeom>
          <a:noFill/>
          <a:ln w="19050">
            <a:noFill/>
            <a:miter lim="800000"/>
            <a:headEnd/>
            <a:tailEnd/>
          </a:ln>
        </p:spPr>
        <p:txBody>
          <a:bodyPr wrap="none">
            <a:spAutoFit/>
          </a:bodyPr>
          <a:lstStyle/>
          <a:p>
            <a:r>
              <a:rPr lang="ja-JP" altLang="en-US" b="1"/>
              <a:t>横移動</a:t>
            </a:r>
            <a:r>
              <a:rPr lang="ja-JP" altLang="en-US"/>
              <a:t>　　</a:t>
            </a:r>
            <a:r>
              <a:rPr lang="ja-JP" altLang="en-US" b="1"/>
              <a:t>：</a:t>
            </a:r>
            <a:r>
              <a:rPr lang="ja-JP" altLang="en-US"/>
              <a:t>　</a:t>
            </a:r>
            <a:r>
              <a:rPr lang="ja-JP" altLang="en-US" b="1">
                <a:solidFill>
                  <a:srgbClr val="FF0000"/>
                </a:solidFill>
              </a:rPr>
              <a:t>左側に空白を挿入</a:t>
            </a:r>
          </a:p>
          <a:p>
            <a:r>
              <a:rPr lang="ja-JP" altLang="en-US" b="1"/>
              <a:t>縦移動</a:t>
            </a:r>
            <a:r>
              <a:rPr lang="ja-JP" altLang="en-US"/>
              <a:t>　　</a:t>
            </a:r>
            <a:r>
              <a:rPr lang="ja-JP" altLang="en-US" b="1"/>
              <a:t>：</a:t>
            </a:r>
            <a:r>
              <a:rPr lang="ja-JP" altLang="en-US"/>
              <a:t>　</a:t>
            </a:r>
            <a:r>
              <a:rPr lang="ja-JP" altLang="en-US" b="1">
                <a:solidFill>
                  <a:srgbClr val="FF0000"/>
                </a:solidFill>
              </a:rPr>
              <a:t>下側に空白を挿入</a:t>
            </a:r>
          </a:p>
          <a:p>
            <a:r>
              <a:rPr lang="ja-JP" altLang="en-US" b="1"/>
              <a:t>斜め移動</a:t>
            </a:r>
            <a:r>
              <a:rPr lang="ja-JP" altLang="en-US"/>
              <a:t> </a:t>
            </a:r>
            <a:r>
              <a:rPr lang="ja-JP" altLang="en-US" b="1"/>
              <a:t>：</a:t>
            </a:r>
            <a:r>
              <a:rPr lang="ja-JP" altLang="en-US"/>
              <a:t>　 </a:t>
            </a:r>
            <a:r>
              <a:rPr lang="ja-JP" altLang="en-US" b="1">
                <a:solidFill>
                  <a:srgbClr val="FF0000"/>
                </a:solidFill>
              </a:rPr>
              <a:t>空白無し（同じ文字ならコスト</a:t>
            </a:r>
            <a:r>
              <a:rPr lang="ja-JP" altLang="en-US" b="1">
                <a:solidFill>
                  <a:schemeClr val="accent2"/>
                </a:solidFill>
              </a:rPr>
              <a:t>０</a:t>
            </a:r>
            <a:r>
              <a:rPr lang="ja-JP" altLang="en-US" b="1">
                <a:solidFill>
                  <a:srgbClr val="FF0000"/>
                </a:solidFill>
              </a:rPr>
              <a:t>）</a:t>
            </a:r>
          </a:p>
        </p:txBody>
      </p:sp>
      <p:sp>
        <p:nvSpPr>
          <p:cNvPr id="67600" name="Text Box 16"/>
          <p:cNvSpPr txBox="1">
            <a:spLocks noChangeArrowheads="1"/>
          </p:cNvSpPr>
          <p:nvPr/>
        </p:nvSpPr>
        <p:spPr bwMode="auto">
          <a:xfrm>
            <a:off x="4905375" y="3355975"/>
            <a:ext cx="500063" cy="2528888"/>
          </a:xfrm>
          <a:prstGeom prst="rect">
            <a:avLst/>
          </a:prstGeom>
          <a:noFill/>
          <a:ln w="19050">
            <a:noFill/>
            <a:miter lim="800000"/>
            <a:headEnd/>
            <a:tailEnd/>
          </a:ln>
        </p:spPr>
        <p:txBody>
          <a:bodyPr wrap="none">
            <a:spAutoFit/>
          </a:bodyPr>
          <a:lstStyle/>
          <a:p>
            <a:r>
              <a:rPr lang="en-US" altLang="ja-JP" sz="3200" b="1">
                <a:solidFill>
                  <a:schemeClr val="accent2"/>
                </a:solidFill>
              </a:rPr>
              <a:t>A</a:t>
            </a:r>
          </a:p>
          <a:p>
            <a:r>
              <a:rPr lang="en-US" altLang="ja-JP" sz="3200" b="1">
                <a:solidFill>
                  <a:schemeClr val="accent2"/>
                </a:solidFill>
              </a:rPr>
              <a:t>C</a:t>
            </a:r>
          </a:p>
          <a:p>
            <a:r>
              <a:rPr lang="en-US" altLang="ja-JP" sz="3200" b="1">
                <a:solidFill>
                  <a:schemeClr val="accent2"/>
                </a:solidFill>
              </a:rPr>
              <a:t>G</a:t>
            </a:r>
          </a:p>
          <a:p>
            <a:r>
              <a:rPr lang="en-US" altLang="ja-JP" sz="3200" b="1">
                <a:solidFill>
                  <a:schemeClr val="accent2"/>
                </a:solidFill>
              </a:rPr>
              <a:t>T</a:t>
            </a:r>
          </a:p>
          <a:p>
            <a:r>
              <a:rPr lang="en-US" altLang="ja-JP" sz="3200" b="1">
                <a:solidFill>
                  <a:schemeClr val="accent2"/>
                </a:solidFill>
              </a:rPr>
              <a:t>A</a:t>
            </a:r>
          </a:p>
        </p:txBody>
      </p:sp>
      <p:sp>
        <p:nvSpPr>
          <p:cNvPr id="67601" name="Text Box 17"/>
          <p:cNvSpPr txBox="1">
            <a:spLocks noChangeArrowheads="1"/>
          </p:cNvSpPr>
          <p:nvPr/>
        </p:nvSpPr>
        <p:spPr bwMode="auto">
          <a:xfrm>
            <a:off x="5472113" y="5851525"/>
            <a:ext cx="2659062" cy="565150"/>
          </a:xfrm>
          <a:prstGeom prst="rect">
            <a:avLst/>
          </a:prstGeom>
          <a:noFill/>
          <a:ln w="19050">
            <a:noFill/>
            <a:miter lim="800000"/>
            <a:headEnd/>
            <a:tailEnd/>
          </a:ln>
        </p:spPr>
        <p:txBody>
          <a:bodyPr wrap="none">
            <a:spAutoFit/>
          </a:bodyPr>
          <a:lstStyle/>
          <a:p>
            <a:r>
              <a:rPr lang="en-US" altLang="ja-JP" sz="3100" b="1">
                <a:solidFill>
                  <a:schemeClr val="accent2"/>
                </a:solidFill>
              </a:rPr>
              <a:t>A　G　C　A　T</a:t>
            </a:r>
            <a:endParaRPr lang="ja-JP" altLang="en-US" sz="3100"/>
          </a:p>
        </p:txBody>
      </p:sp>
      <p:graphicFrame>
        <p:nvGraphicFramePr>
          <p:cNvPr id="67755" name="Group 171"/>
          <p:cNvGraphicFramePr>
            <a:graphicFrameLocks noGrp="1"/>
          </p:cNvGraphicFramePr>
          <p:nvPr/>
        </p:nvGraphicFramePr>
        <p:xfrm>
          <a:off x="5472113" y="3292475"/>
          <a:ext cx="2667000" cy="2606675"/>
        </p:xfrm>
        <a:graphic>
          <a:graphicData uri="http://schemas.openxmlformats.org/drawingml/2006/table">
            <a:tbl>
              <a:tblPr/>
              <a:tblGrid>
                <a:gridCol w="533400"/>
                <a:gridCol w="533400"/>
                <a:gridCol w="533400"/>
                <a:gridCol w="533400"/>
                <a:gridCol w="53340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bl>
          </a:graphicData>
        </a:graphic>
      </p:graphicFrame>
      <p:grpSp>
        <p:nvGrpSpPr>
          <p:cNvPr id="2" name="Group 172"/>
          <p:cNvGrpSpPr>
            <a:grpSpLocks/>
          </p:cNvGrpSpPr>
          <p:nvPr/>
        </p:nvGrpSpPr>
        <p:grpSpPr bwMode="auto">
          <a:xfrm>
            <a:off x="5472113" y="3292475"/>
            <a:ext cx="2667000" cy="2590800"/>
            <a:chOff x="3447" y="2074"/>
            <a:chExt cx="1680" cy="1632"/>
          </a:xfrm>
        </p:grpSpPr>
        <p:sp>
          <p:nvSpPr>
            <p:cNvPr id="19537" name="Line 121"/>
            <p:cNvSpPr>
              <a:spLocks noChangeShapeType="1"/>
            </p:cNvSpPr>
            <p:nvPr/>
          </p:nvSpPr>
          <p:spPr bwMode="auto">
            <a:xfrm flipH="1">
              <a:off x="3447" y="3418"/>
              <a:ext cx="336" cy="288"/>
            </a:xfrm>
            <a:prstGeom prst="line">
              <a:avLst/>
            </a:prstGeom>
            <a:noFill/>
            <a:ln w="38100">
              <a:solidFill>
                <a:srgbClr val="FF0000"/>
              </a:solidFill>
              <a:round/>
              <a:headEnd/>
              <a:tailEnd/>
            </a:ln>
          </p:spPr>
          <p:txBody>
            <a:bodyPr>
              <a:spAutoFit/>
            </a:bodyPr>
            <a:lstStyle/>
            <a:p>
              <a:endParaRPr lang="ja-JP" altLang="en-US"/>
            </a:p>
          </p:txBody>
        </p:sp>
        <p:sp>
          <p:nvSpPr>
            <p:cNvPr id="19538" name="Line 155"/>
            <p:cNvSpPr>
              <a:spLocks noChangeShapeType="1"/>
            </p:cNvSpPr>
            <p:nvPr/>
          </p:nvSpPr>
          <p:spPr bwMode="auto">
            <a:xfrm flipH="1">
              <a:off x="3447" y="2074"/>
              <a:ext cx="336" cy="336"/>
            </a:xfrm>
            <a:prstGeom prst="line">
              <a:avLst/>
            </a:prstGeom>
            <a:noFill/>
            <a:ln w="38100">
              <a:solidFill>
                <a:srgbClr val="FF0000"/>
              </a:solidFill>
              <a:round/>
              <a:headEnd/>
              <a:tailEnd/>
            </a:ln>
          </p:spPr>
          <p:txBody>
            <a:bodyPr>
              <a:spAutoFit/>
            </a:bodyPr>
            <a:lstStyle/>
            <a:p>
              <a:endParaRPr lang="ja-JP" altLang="en-US"/>
            </a:p>
          </p:txBody>
        </p:sp>
        <p:sp>
          <p:nvSpPr>
            <p:cNvPr id="19539" name="Line 158"/>
            <p:cNvSpPr>
              <a:spLocks noChangeShapeType="1"/>
            </p:cNvSpPr>
            <p:nvPr/>
          </p:nvSpPr>
          <p:spPr bwMode="auto">
            <a:xfrm flipH="1">
              <a:off x="3783" y="2726"/>
              <a:ext cx="336" cy="336"/>
            </a:xfrm>
            <a:prstGeom prst="line">
              <a:avLst/>
            </a:prstGeom>
            <a:noFill/>
            <a:ln w="38100">
              <a:solidFill>
                <a:srgbClr val="FF0000"/>
              </a:solidFill>
              <a:round/>
              <a:headEnd/>
              <a:tailEnd/>
            </a:ln>
          </p:spPr>
          <p:txBody>
            <a:bodyPr>
              <a:spAutoFit/>
            </a:bodyPr>
            <a:lstStyle/>
            <a:p>
              <a:endParaRPr lang="ja-JP" altLang="en-US"/>
            </a:p>
          </p:txBody>
        </p:sp>
        <p:sp>
          <p:nvSpPr>
            <p:cNvPr id="19540" name="Line 159"/>
            <p:cNvSpPr>
              <a:spLocks noChangeShapeType="1"/>
            </p:cNvSpPr>
            <p:nvPr/>
          </p:nvSpPr>
          <p:spPr bwMode="auto">
            <a:xfrm flipH="1">
              <a:off x="4119" y="2410"/>
              <a:ext cx="336" cy="336"/>
            </a:xfrm>
            <a:prstGeom prst="line">
              <a:avLst/>
            </a:prstGeom>
            <a:noFill/>
            <a:ln w="38100">
              <a:solidFill>
                <a:srgbClr val="FF0000"/>
              </a:solidFill>
              <a:round/>
              <a:headEnd/>
              <a:tailEnd/>
            </a:ln>
          </p:spPr>
          <p:txBody>
            <a:bodyPr>
              <a:spAutoFit/>
            </a:bodyPr>
            <a:lstStyle/>
            <a:p>
              <a:endParaRPr lang="ja-JP" altLang="en-US"/>
            </a:p>
          </p:txBody>
        </p:sp>
        <p:sp>
          <p:nvSpPr>
            <p:cNvPr id="19541" name="Line 160"/>
            <p:cNvSpPr>
              <a:spLocks noChangeShapeType="1"/>
            </p:cNvSpPr>
            <p:nvPr/>
          </p:nvSpPr>
          <p:spPr bwMode="auto">
            <a:xfrm flipH="1">
              <a:off x="4455" y="2094"/>
              <a:ext cx="336" cy="336"/>
            </a:xfrm>
            <a:prstGeom prst="line">
              <a:avLst/>
            </a:prstGeom>
            <a:noFill/>
            <a:ln w="38100">
              <a:solidFill>
                <a:srgbClr val="FF0000"/>
              </a:solidFill>
              <a:round/>
              <a:headEnd/>
              <a:tailEnd/>
            </a:ln>
          </p:spPr>
          <p:txBody>
            <a:bodyPr>
              <a:spAutoFit/>
            </a:bodyPr>
            <a:lstStyle/>
            <a:p>
              <a:endParaRPr lang="ja-JP" altLang="en-US"/>
            </a:p>
          </p:txBody>
        </p:sp>
        <p:sp>
          <p:nvSpPr>
            <p:cNvPr id="19542" name="Line 161"/>
            <p:cNvSpPr>
              <a:spLocks noChangeShapeType="1"/>
            </p:cNvSpPr>
            <p:nvPr/>
          </p:nvSpPr>
          <p:spPr bwMode="auto">
            <a:xfrm flipH="1">
              <a:off x="4455" y="3370"/>
              <a:ext cx="336" cy="336"/>
            </a:xfrm>
            <a:prstGeom prst="line">
              <a:avLst/>
            </a:prstGeom>
            <a:noFill/>
            <a:ln w="38100">
              <a:solidFill>
                <a:srgbClr val="FF0000"/>
              </a:solidFill>
              <a:round/>
              <a:headEnd/>
              <a:tailEnd/>
            </a:ln>
          </p:spPr>
          <p:txBody>
            <a:bodyPr>
              <a:spAutoFit/>
            </a:bodyPr>
            <a:lstStyle/>
            <a:p>
              <a:endParaRPr lang="ja-JP" altLang="en-US"/>
            </a:p>
          </p:txBody>
        </p:sp>
        <p:sp>
          <p:nvSpPr>
            <p:cNvPr id="19543" name="Line 162"/>
            <p:cNvSpPr>
              <a:spLocks noChangeShapeType="1"/>
            </p:cNvSpPr>
            <p:nvPr/>
          </p:nvSpPr>
          <p:spPr bwMode="auto">
            <a:xfrm flipH="1">
              <a:off x="4791" y="3034"/>
              <a:ext cx="336" cy="336"/>
            </a:xfrm>
            <a:prstGeom prst="line">
              <a:avLst/>
            </a:prstGeom>
            <a:noFill/>
            <a:ln w="38100">
              <a:solidFill>
                <a:srgbClr val="FF0000"/>
              </a:solidFill>
              <a:round/>
              <a:headEnd/>
              <a:tailEnd/>
            </a:ln>
          </p:spPr>
          <p:txBody>
            <a:bodyPr>
              <a:spAutoFit/>
            </a:bodyPr>
            <a:lstStyle/>
            <a:p>
              <a:endParaRPr lang="ja-JP" altLang="en-US"/>
            </a:p>
          </p:txBody>
        </p:sp>
      </p:grpSp>
      <p:sp>
        <p:nvSpPr>
          <p:cNvPr id="67747" name="Text Box 163"/>
          <p:cNvSpPr txBox="1">
            <a:spLocks noChangeArrowheads="1"/>
          </p:cNvSpPr>
          <p:nvPr/>
        </p:nvSpPr>
        <p:spPr bwMode="auto">
          <a:xfrm>
            <a:off x="900113" y="4206875"/>
            <a:ext cx="1646237" cy="946150"/>
          </a:xfrm>
          <a:prstGeom prst="rect">
            <a:avLst/>
          </a:prstGeom>
          <a:noFill/>
          <a:ln w="19050">
            <a:noFill/>
            <a:miter lim="800000"/>
            <a:headEnd/>
            <a:tailEnd/>
          </a:ln>
        </p:spPr>
        <p:txBody>
          <a:bodyPr wrap="none">
            <a:spAutoFit/>
          </a:bodyPr>
          <a:lstStyle/>
          <a:p>
            <a:r>
              <a:rPr lang="en-US" altLang="ja-JP" sz="2800" b="1">
                <a:solidFill>
                  <a:schemeClr val="accent2"/>
                </a:solidFill>
              </a:rPr>
              <a:t>ATGCA</a:t>
            </a:r>
            <a:r>
              <a:rPr lang="en-US" altLang="ja-JP" sz="2800" b="1">
                <a:solidFill>
                  <a:srgbClr val="FF0000"/>
                </a:solidFill>
              </a:rPr>
              <a:t>*</a:t>
            </a:r>
          </a:p>
          <a:p>
            <a:r>
              <a:rPr lang="en-US" altLang="ja-JP" sz="2800" b="1">
                <a:solidFill>
                  <a:schemeClr val="accent2"/>
                </a:solidFill>
              </a:rPr>
              <a:t>A</a:t>
            </a:r>
            <a:r>
              <a:rPr lang="en-US" altLang="ja-JP" sz="2800" b="1">
                <a:solidFill>
                  <a:srgbClr val="FF0000"/>
                </a:solidFill>
              </a:rPr>
              <a:t>*</a:t>
            </a:r>
            <a:r>
              <a:rPr lang="en-US" altLang="ja-JP" sz="2800" b="1">
                <a:solidFill>
                  <a:schemeClr val="accent2"/>
                </a:solidFill>
              </a:rPr>
              <a:t>GCAT</a:t>
            </a:r>
            <a:endParaRPr lang="ja-JP" altLang="en-US" sz="2800">
              <a:solidFill>
                <a:schemeClr val="accent2"/>
              </a:solidFill>
            </a:endParaRPr>
          </a:p>
        </p:txBody>
      </p:sp>
      <p:sp>
        <p:nvSpPr>
          <p:cNvPr id="67748" name="Freeform 164"/>
          <p:cNvSpPr>
            <a:spLocks/>
          </p:cNvSpPr>
          <p:nvPr/>
        </p:nvSpPr>
        <p:spPr bwMode="auto">
          <a:xfrm>
            <a:off x="5435600" y="3284538"/>
            <a:ext cx="2667000" cy="2590800"/>
          </a:xfrm>
          <a:custGeom>
            <a:avLst/>
            <a:gdLst>
              <a:gd name="T0" fmla="*/ 0 w 1680"/>
              <a:gd name="T1" fmla="*/ 1632 h 1632"/>
              <a:gd name="T2" fmla="*/ 336 w 1680"/>
              <a:gd name="T3" fmla="*/ 1344 h 1632"/>
              <a:gd name="T4" fmla="*/ 336 w 1680"/>
              <a:gd name="T5" fmla="*/ 1008 h 1632"/>
              <a:gd name="T6" fmla="*/ 1344 w 1680"/>
              <a:gd name="T7" fmla="*/ 0 h 1632"/>
              <a:gd name="T8" fmla="*/ 1680 w 1680"/>
              <a:gd name="T9" fmla="*/ 0 h 1632"/>
              <a:gd name="T10" fmla="*/ 0 60000 65536"/>
              <a:gd name="T11" fmla="*/ 0 60000 65536"/>
              <a:gd name="T12" fmla="*/ 0 60000 65536"/>
              <a:gd name="T13" fmla="*/ 0 60000 65536"/>
              <a:gd name="T14" fmla="*/ 0 60000 65536"/>
              <a:gd name="T15" fmla="*/ 0 w 1680"/>
              <a:gd name="T16" fmla="*/ 0 h 1632"/>
              <a:gd name="T17" fmla="*/ 1680 w 1680"/>
              <a:gd name="T18" fmla="*/ 1632 h 1632"/>
            </a:gdLst>
            <a:ahLst/>
            <a:cxnLst>
              <a:cxn ang="T10">
                <a:pos x="T0" y="T1"/>
              </a:cxn>
              <a:cxn ang="T11">
                <a:pos x="T2" y="T3"/>
              </a:cxn>
              <a:cxn ang="T12">
                <a:pos x="T4" y="T5"/>
              </a:cxn>
              <a:cxn ang="T13">
                <a:pos x="T6" y="T7"/>
              </a:cxn>
              <a:cxn ang="T14">
                <a:pos x="T8" y="T9"/>
              </a:cxn>
            </a:cxnLst>
            <a:rect l="T15" t="T16" r="T17" b="T18"/>
            <a:pathLst>
              <a:path w="1680" h="1632">
                <a:moveTo>
                  <a:pt x="0" y="1632"/>
                </a:moveTo>
                <a:lnTo>
                  <a:pt x="336" y="1344"/>
                </a:lnTo>
                <a:lnTo>
                  <a:pt x="336" y="1008"/>
                </a:lnTo>
                <a:lnTo>
                  <a:pt x="1344" y="0"/>
                </a:lnTo>
                <a:lnTo>
                  <a:pt x="1680" y="0"/>
                </a:lnTo>
              </a:path>
            </a:pathLst>
          </a:custGeom>
          <a:noFill/>
          <a:ln w="76200" cap="flat" cmpd="sng">
            <a:solidFill>
              <a:schemeClr val="accent1"/>
            </a:solidFill>
            <a:prstDash val="solid"/>
            <a:round/>
            <a:headEnd/>
            <a:tailEnd type="arrow" w="med" len="med"/>
          </a:ln>
        </p:spPr>
        <p:txBody>
          <a:bodyPr wrap="none">
            <a:spAutoFit/>
          </a:bodyPr>
          <a:lstStyle/>
          <a:p>
            <a:endParaRPr lang="ja-JP" altLang="en-US"/>
          </a:p>
        </p:txBody>
      </p:sp>
      <p:sp>
        <p:nvSpPr>
          <p:cNvPr id="67749" name="Oval 165"/>
          <p:cNvSpPr>
            <a:spLocks noChangeArrowheads="1"/>
          </p:cNvSpPr>
          <p:nvPr/>
        </p:nvSpPr>
        <p:spPr bwMode="auto">
          <a:xfrm>
            <a:off x="5816600" y="4960938"/>
            <a:ext cx="304800" cy="304800"/>
          </a:xfrm>
          <a:prstGeom prst="ellipse">
            <a:avLst/>
          </a:prstGeom>
          <a:noFill/>
          <a:ln w="57150">
            <a:solidFill>
              <a:srgbClr val="993300"/>
            </a:solidFill>
            <a:round/>
            <a:headEnd/>
            <a:tailEnd/>
          </a:ln>
        </p:spPr>
        <p:txBody>
          <a:bodyPr anchor="ctr">
            <a:spAutoFit/>
          </a:bodyPr>
          <a:lstStyle/>
          <a:p>
            <a:endParaRPr lang="ja-JP" altLang="en-US"/>
          </a:p>
        </p:txBody>
      </p:sp>
      <p:sp>
        <p:nvSpPr>
          <p:cNvPr id="67750" name="Oval 166"/>
          <p:cNvSpPr>
            <a:spLocks noChangeArrowheads="1"/>
          </p:cNvSpPr>
          <p:nvPr/>
        </p:nvSpPr>
        <p:spPr bwMode="auto">
          <a:xfrm>
            <a:off x="7569200" y="3132138"/>
            <a:ext cx="304800" cy="304800"/>
          </a:xfrm>
          <a:prstGeom prst="ellipse">
            <a:avLst/>
          </a:prstGeom>
          <a:noFill/>
          <a:ln w="57150">
            <a:solidFill>
              <a:srgbClr val="993300"/>
            </a:solidFill>
            <a:round/>
            <a:headEnd/>
            <a:tailEnd/>
          </a:ln>
        </p:spPr>
        <p:txBody>
          <a:bodyPr anchor="ctr">
            <a:spAutoFit/>
          </a:bodyPr>
          <a:lstStyle/>
          <a:p>
            <a:endParaRPr lang="ja-JP" altLang="en-US"/>
          </a:p>
        </p:txBody>
      </p:sp>
      <p:sp>
        <p:nvSpPr>
          <p:cNvPr id="67751" name="Oval 167"/>
          <p:cNvSpPr>
            <a:spLocks noChangeArrowheads="1"/>
          </p:cNvSpPr>
          <p:nvPr/>
        </p:nvSpPr>
        <p:spPr bwMode="auto">
          <a:xfrm>
            <a:off x="2195513" y="3978275"/>
            <a:ext cx="304800" cy="304800"/>
          </a:xfrm>
          <a:prstGeom prst="ellipse">
            <a:avLst/>
          </a:prstGeom>
          <a:noFill/>
          <a:ln w="57150">
            <a:solidFill>
              <a:srgbClr val="993300"/>
            </a:solidFill>
            <a:round/>
            <a:headEnd/>
            <a:tailEnd/>
          </a:ln>
        </p:spPr>
        <p:txBody>
          <a:bodyPr anchor="ctr">
            <a:spAutoFit/>
          </a:bodyPr>
          <a:lstStyle/>
          <a:p>
            <a:endParaRPr lang="ja-JP" altLang="en-US"/>
          </a:p>
        </p:txBody>
      </p:sp>
      <p:sp>
        <p:nvSpPr>
          <p:cNvPr id="67752" name="Oval 168"/>
          <p:cNvSpPr>
            <a:spLocks noChangeArrowheads="1"/>
          </p:cNvSpPr>
          <p:nvPr/>
        </p:nvSpPr>
        <p:spPr bwMode="auto">
          <a:xfrm>
            <a:off x="1128713" y="3978275"/>
            <a:ext cx="304800" cy="304800"/>
          </a:xfrm>
          <a:prstGeom prst="ellipse">
            <a:avLst/>
          </a:prstGeom>
          <a:noFill/>
          <a:ln w="57150">
            <a:solidFill>
              <a:srgbClr val="993300"/>
            </a:solidFill>
            <a:round/>
            <a:headEnd/>
            <a:tailEnd/>
          </a:ln>
        </p:spPr>
        <p:txBody>
          <a:bodyPr anchor="ctr">
            <a:spAutoFit/>
          </a:bodyPr>
          <a:lstStyle/>
          <a:p>
            <a:endParaRPr lang="ja-JP" altLang="en-US"/>
          </a:p>
        </p:txBody>
      </p:sp>
      <p:sp>
        <p:nvSpPr>
          <p:cNvPr id="67753" name="Oval 169"/>
          <p:cNvSpPr>
            <a:spLocks noChangeArrowheads="1"/>
          </p:cNvSpPr>
          <p:nvPr/>
        </p:nvSpPr>
        <p:spPr bwMode="auto">
          <a:xfrm>
            <a:off x="5319713" y="5654675"/>
            <a:ext cx="304800" cy="381000"/>
          </a:xfrm>
          <a:prstGeom prst="ellipse">
            <a:avLst/>
          </a:prstGeom>
          <a:solidFill>
            <a:schemeClr val="accent1"/>
          </a:solidFill>
          <a:ln w="19050">
            <a:noFill/>
            <a:round/>
            <a:headEnd/>
            <a:tailEnd/>
          </a:ln>
        </p:spPr>
        <p:txBody>
          <a:bodyPr anchor="ctr">
            <a:spAutoFit/>
          </a:bodyPr>
          <a:lstStyle/>
          <a:p>
            <a:endParaRPr lang="ja-JP" altLang="en-US"/>
          </a:p>
        </p:txBody>
      </p:sp>
      <p:sp>
        <p:nvSpPr>
          <p:cNvPr id="67754" name="Oval 170"/>
          <p:cNvSpPr>
            <a:spLocks noChangeArrowheads="1"/>
          </p:cNvSpPr>
          <p:nvPr/>
        </p:nvSpPr>
        <p:spPr bwMode="auto">
          <a:xfrm>
            <a:off x="8062913" y="2987675"/>
            <a:ext cx="304800" cy="381000"/>
          </a:xfrm>
          <a:prstGeom prst="ellipse">
            <a:avLst/>
          </a:prstGeom>
          <a:solidFill>
            <a:schemeClr val="accent1"/>
          </a:solidFill>
          <a:ln w="19050">
            <a:noFill/>
            <a:round/>
            <a:headEnd/>
            <a:tailEnd/>
          </a:ln>
        </p:spPr>
        <p:txBody>
          <a:bodyPr anchor="ctr">
            <a:spAutoFit/>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7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6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6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59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775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75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7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774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77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775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775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7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p:bldP spid="67591" grpId="0" autoUpdateAnimBg="0"/>
      <p:bldP spid="67600" grpId="0"/>
      <p:bldP spid="67601" grpId="0"/>
      <p:bldP spid="67747" grpId="0"/>
      <p:bldP spid="67748" grpId="0" animBg="1"/>
      <p:bldP spid="67749" grpId="0" animBg="1"/>
      <p:bldP spid="67750" grpId="0" animBg="1"/>
      <p:bldP spid="67751" grpId="0" animBg="1"/>
      <p:bldP spid="67752" grpId="0" animBg="1"/>
      <p:bldP spid="67753" grpId="0" animBg="1"/>
      <p:bldP spid="6775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しかし</a:t>
            </a:r>
          </a:p>
        </p:txBody>
      </p:sp>
      <p:sp>
        <p:nvSpPr>
          <p:cNvPr id="68611" name="Rectangle 3"/>
          <p:cNvSpPr>
            <a:spLocks noGrp="1" noChangeArrowheads="1"/>
          </p:cNvSpPr>
          <p:nvPr>
            <p:ph type="subTitle" idx="1"/>
          </p:nvPr>
        </p:nvSpPr>
        <p:spPr>
          <a:xfrm>
            <a:off x="609600" y="1125538"/>
            <a:ext cx="7848600" cy="83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ゲノムは長い。ときに1億文字</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頂点数は1京(10000兆)とてもメモリに入りません</a:t>
            </a:r>
          </a:p>
        </p:txBody>
      </p:sp>
      <p:sp>
        <p:nvSpPr>
          <p:cNvPr id="20484" name="Text Box 7"/>
          <p:cNvSpPr txBox="1">
            <a:spLocks noChangeArrowheads="1"/>
          </p:cNvSpPr>
          <p:nvPr/>
        </p:nvSpPr>
        <p:spPr bwMode="auto">
          <a:xfrm>
            <a:off x="2590800" y="2413000"/>
            <a:ext cx="500063" cy="2528888"/>
          </a:xfrm>
          <a:prstGeom prst="rect">
            <a:avLst/>
          </a:prstGeom>
          <a:noFill/>
          <a:ln w="19050">
            <a:noFill/>
            <a:miter lim="800000"/>
            <a:headEnd/>
            <a:tailEnd/>
          </a:ln>
        </p:spPr>
        <p:txBody>
          <a:bodyPr wrap="none">
            <a:spAutoFit/>
          </a:bodyPr>
          <a:lstStyle/>
          <a:p>
            <a:r>
              <a:rPr lang="en-US" altLang="ja-JP" sz="3200" b="1">
                <a:solidFill>
                  <a:schemeClr val="accent2"/>
                </a:solidFill>
              </a:rPr>
              <a:t>A</a:t>
            </a:r>
          </a:p>
          <a:p>
            <a:r>
              <a:rPr lang="en-US" altLang="ja-JP" sz="3200" b="1">
                <a:solidFill>
                  <a:schemeClr val="accent2"/>
                </a:solidFill>
              </a:rPr>
              <a:t>C</a:t>
            </a:r>
          </a:p>
          <a:p>
            <a:r>
              <a:rPr lang="en-US" altLang="ja-JP" sz="3200" b="1">
                <a:solidFill>
                  <a:schemeClr val="accent2"/>
                </a:solidFill>
              </a:rPr>
              <a:t>G</a:t>
            </a:r>
          </a:p>
          <a:p>
            <a:r>
              <a:rPr lang="en-US" altLang="ja-JP" sz="3200" b="1">
                <a:solidFill>
                  <a:schemeClr val="accent2"/>
                </a:solidFill>
              </a:rPr>
              <a:t>T</a:t>
            </a:r>
          </a:p>
          <a:p>
            <a:r>
              <a:rPr lang="en-US" altLang="ja-JP" sz="3200" b="1">
                <a:solidFill>
                  <a:schemeClr val="accent2"/>
                </a:solidFill>
              </a:rPr>
              <a:t>A</a:t>
            </a:r>
          </a:p>
        </p:txBody>
      </p:sp>
      <p:sp>
        <p:nvSpPr>
          <p:cNvPr id="20485" name="Text Box 8"/>
          <p:cNvSpPr txBox="1">
            <a:spLocks noChangeArrowheads="1"/>
          </p:cNvSpPr>
          <p:nvPr/>
        </p:nvSpPr>
        <p:spPr bwMode="auto">
          <a:xfrm>
            <a:off x="3157538" y="4908550"/>
            <a:ext cx="2659062" cy="565150"/>
          </a:xfrm>
          <a:prstGeom prst="rect">
            <a:avLst/>
          </a:prstGeom>
          <a:noFill/>
          <a:ln w="19050">
            <a:noFill/>
            <a:miter lim="800000"/>
            <a:headEnd/>
            <a:tailEnd/>
          </a:ln>
        </p:spPr>
        <p:txBody>
          <a:bodyPr wrap="none">
            <a:spAutoFit/>
          </a:bodyPr>
          <a:lstStyle/>
          <a:p>
            <a:r>
              <a:rPr lang="en-US" altLang="ja-JP" sz="3100" b="1">
                <a:solidFill>
                  <a:schemeClr val="accent2"/>
                </a:solidFill>
              </a:rPr>
              <a:t>A　G　C　A　T</a:t>
            </a:r>
            <a:endParaRPr lang="ja-JP" altLang="en-US" sz="3100"/>
          </a:p>
        </p:txBody>
      </p:sp>
      <p:graphicFrame>
        <p:nvGraphicFramePr>
          <p:cNvPr id="68617" name="Group 9"/>
          <p:cNvGraphicFramePr>
            <a:graphicFrameLocks noGrp="1"/>
          </p:cNvGraphicFramePr>
          <p:nvPr/>
        </p:nvGraphicFramePr>
        <p:xfrm>
          <a:off x="3157538" y="2349500"/>
          <a:ext cx="2667000" cy="2620963"/>
        </p:xfrm>
        <a:graphic>
          <a:graphicData uri="http://schemas.openxmlformats.org/drawingml/2006/table">
            <a:tbl>
              <a:tblPr/>
              <a:tblGrid>
                <a:gridCol w="533400"/>
                <a:gridCol w="533400"/>
                <a:gridCol w="533400"/>
                <a:gridCol w="533400"/>
                <a:gridCol w="53340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bl>
          </a:graphicData>
        </a:graphic>
      </p:graphicFrame>
      <p:sp>
        <p:nvSpPr>
          <p:cNvPr id="20549" name="Line 75"/>
          <p:cNvSpPr>
            <a:spLocks noChangeShapeType="1"/>
          </p:cNvSpPr>
          <p:nvPr/>
        </p:nvSpPr>
        <p:spPr bwMode="auto">
          <a:xfrm flipH="1">
            <a:off x="3157538" y="4483100"/>
            <a:ext cx="533400" cy="457200"/>
          </a:xfrm>
          <a:prstGeom prst="line">
            <a:avLst/>
          </a:prstGeom>
          <a:noFill/>
          <a:ln w="38100">
            <a:solidFill>
              <a:srgbClr val="FF0000"/>
            </a:solidFill>
            <a:round/>
            <a:headEnd/>
            <a:tailEnd/>
          </a:ln>
        </p:spPr>
        <p:txBody>
          <a:bodyPr>
            <a:spAutoFit/>
          </a:bodyPr>
          <a:lstStyle/>
          <a:p>
            <a:endParaRPr lang="ja-JP" altLang="en-US"/>
          </a:p>
        </p:txBody>
      </p:sp>
      <p:sp>
        <p:nvSpPr>
          <p:cNvPr id="20550" name="Line 76"/>
          <p:cNvSpPr>
            <a:spLocks noChangeShapeType="1"/>
          </p:cNvSpPr>
          <p:nvPr/>
        </p:nvSpPr>
        <p:spPr bwMode="auto">
          <a:xfrm flipH="1">
            <a:off x="3157538" y="2349500"/>
            <a:ext cx="533400" cy="533400"/>
          </a:xfrm>
          <a:prstGeom prst="line">
            <a:avLst/>
          </a:prstGeom>
          <a:noFill/>
          <a:ln w="38100">
            <a:solidFill>
              <a:srgbClr val="FF0000"/>
            </a:solidFill>
            <a:round/>
            <a:headEnd/>
            <a:tailEnd/>
          </a:ln>
        </p:spPr>
        <p:txBody>
          <a:bodyPr>
            <a:spAutoFit/>
          </a:bodyPr>
          <a:lstStyle/>
          <a:p>
            <a:endParaRPr lang="ja-JP" altLang="en-US"/>
          </a:p>
        </p:txBody>
      </p:sp>
      <p:sp>
        <p:nvSpPr>
          <p:cNvPr id="20551" name="Line 77"/>
          <p:cNvSpPr>
            <a:spLocks noChangeShapeType="1"/>
          </p:cNvSpPr>
          <p:nvPr/>
        </p:nvSpPr>
        <p:spPr bwMode="auto">
          <a:xfrm flipH="1">
            <a:off x="3690938" y="3384550"/>
            <a:ext cx="533400" cy="533400"/>
          </a:xfrm>
          <a:prstGeom prst="line">
            <a:avLst/>
          </a:prstGeom>
          <a:noFill/>
          <a:ln w="38100">
            <a:solidFill>
              <a:srgbClr val="FF0000"/>
            </a:solidFill>
            <a:round/>
            <a:headEnd/>
            <a:tailEnd/>
          </a:ln>
        </p:spPr>
        <p:txBody>
          <a:bodyPr>
            <a:spAutoFit/>
          </a:bodyPr>
          <a:lstStyle/>
          <a:p>
            <a:endParaRPr lang="ja-JP" altLang="en-US"/>
          </a:p>
        </p:txBody>
      </p:sp>
      <p:sp>
        <p:nvSpPr>
          <p:cNvPr id="20552" name="Line 78"/>
          <p:cNvSpPr>
            <a:spLocks noChangeShapeType="1"/>
          </p:cNvSpPr>
          <p:nvPr/>
        </p:nvSpPr>
        <p:spPr bwMode="auto">
          <a:xfrm flipH="1">
            <a:off x="4224338" y="2882900"/>
            <a:ext cx="533400" cy="533400"/>
          </a:xfrm>
          <a:prstGeom prst="line">
            <a:avLst/>
          </a:prstGeom>
          <a:noFill/>
          <a:ln w="38100">
            <a:solidFill>
              <a:srgbClr val="FF0000"/>
            </a:solidFill>
            <a:round/>
            <a:headEnd/>
            <a:tailEnd/>
          </a:ln>
        </p:spPr>
        <p:txBody>
          <a:bodyPr>
            <a:spAutoFit/>
          </a:bodyPr>
          <a:lstStyle/>
          <a:p>
            <a:endParaRPr lang="ja-JP" altLang="en-US"/>
          </a:p>
        </p:txBody>
      </p:sp>
      <p:sp>
        <p:nvSpPr>
          <p:cNvPr id="20553" name="Line 79"/>
          <p:cNvSpPr>
            <a:spLocks noChangeShapeType="1"/>
          </p:cNvSpPr>
          <p:nvPr/>
        </p:nvSpPr>
        <p:spPr bwMode="auto">
          <a:xfrm flipH="1">
            <a:off x="4757738" y="2381250"/>
            <a:ext cx="533400" cy="533400"/>
          </a:xfrm>
          <a:prstGeom prst="line">
            <a:avLst/>
          </a:prstGeom>
          <a:noFill/>
          <a:ln w="38100">
            <a:solidFill>
              <a:srgbClr val="FF0000"/>
            </a:solidFill>
            <a:round/>
            <a:headEnd/>
            <a:tailEnd/>
          </a:ln>
        </p:spPr>
        <p:txBody>
          <a:bodyPr>
            <a:spAutoFit/>
          </a:bodyPr>
          <a:lstStyle/>
          <a:p>
            <a:endParaRPr lang="ja-JP" altLang="en-US"/>
          </a:p>
        </p:txBody>
      </p:sp>
      <p:sp>
        <p:nvSpPr>
          <p:cNvPr id="20554" name="Line 80"/>
          <p:cNvSpPr>
            <a:spLocks noChangeShapeType="1"/>
          </p:cNvSpPr>
          <p:nvPr/>
        </p:nvSpPr>
        <p:spPr bwMode="auto">
          <a:xfrm flipH="1">
            <a:off x="4757738" y="4406900"/>
            <a:ext cx="533400" cy="533400"/>
          </a:xfrm>
          <a:prstGeom prst="line">
            <a:avLst/>
          </a:prstGeom>
          <a:noFill/>
          <a:ln w="38100">
            <a:solidFill>
              <a:srgbClr val="FF0000"/>
            </a:solidFill>
            <a:round/>
            <a:headEnd/>
            <a:tailEnd/>
          </a:ln>
        </p:spPr>
        <p:txBody>
          <a:bodyPr>
            <a:spAutoFit/>
          </a:bodyPr>
          <a:lstStyle/>
          <a:p>
            <a:endParaRPr lang="ja-JP" altLang="en-US"/>
          </a:p>
        </p:txBody>
      </p:sp>
      <p:sp>
        <p:nvSpPr>
          <p:cNvPr id="20555" name="Line 81"/>
          <p:cNvSpPr>
            <a:spLocks noChangeShapeType="1"/>
          </p:cNvSpPr>
          <p:nvPr/>
        </p:nvSpPr>
        <p:spPr bwMode="auto">
          <a:xfrm flipH="1">
            <a:off x="5291138" y="3873500"/>
            <a:ext cx="533400" cy="533400"/>
          </a:xfrm>
          <a:prstGeom prst="line">
            <a:avLst/>
          </a:prstGeom>
          <a:noFill/>
          <a:ln w="38100">
            <a:solidFill>
              <a:srgbClr val="FF0000"/>
            </a:solidFill>
            <a:round/>
            <a:headEnd/>
            <a:tailEnd/>
          </a:ln>
        </p:spPr>
        <p:txBody>
          <a:bodyPr>
            <a:spAutoFit/>
          </a:bodyPr>
          <a:lstStyle/>
          <a:p>
            <a:endParaRPr lang="ja-JP" altLang="en-US"/>
          </a:p>
        </p:txBody>
      </p:sp>
      <p:sp>
        <p:nvSpPr>
          <p:cNvPr id="68696" name="Text Box 88"/>
          <p:cNvSpPr txBox="1">
            <a:spLocks noChangeArrowheads="1"/>
          </p:cNvSpPr>
          <p:nvPr/>
        </p:nvSpPr>
        <p:spPr bwMode="auto">
          <a:xfrm>
            <a:off x="762000" y="5734050"/>
            <a:ext cx="7945438"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a:defRPr/>
            </a:pPr>
            <a:r>
              <a:rPr lang="ja-JP" altLang="en-US" b="1"/>
              <a:t>実際にネットワークは作らない</a:t>
            </a:r>
          </a:p>
          <a:p>
            <a:pPr>
              <a:defRPr/>
            </a:pPr>
            <a:r>
              <a:rPr lang="ja-JP" altLang="en-US" b="1"/>
              <a:t>ゲノムさえあれば、与えられた場所の枝とコストは計算できる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6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9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latin typeface="ＭＳ Ｐゴシック" charset="-128"/>
              </a:rPr>
              <a:t>ＤＮＡ</a:t>
            </a:r>
          </a:p>
        </p:txBody>
      </p:sp>
      <p:sp>
        <p:nvSpPr>
          <p:cNvPr id="11267" name="Rectangle 3"/>
          <p:cNvSpPr>
            <a:spLocks noGrp="1" noChangeArrowheads="1"/>
          </p:cNvSpPr>
          <p:nvPr>
            <p:ph type="subTitle" idx="1"/>
          </p:nvPr>
        </p:nvSpPr>
        <p:spPr>
          <a:xfrm>
            <a:off x="609600" y="1196975"/>
            <a:ext cx="7924800" cy="40386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en-US" altLang="ja-JP" sz="2400" b="1" dirty="0" smtClean="0">
                <a:solidFill>
                  <a:srgbClr val="006600"/>
                </a:solidFill>
              </a:rPr>
              <a:t>DNA</a:t>
            </a:r>
            <a:r>
              <a:rPr lang="ja-JP" altLang="en-US" sz="2400" dirty="0" smtClean="0"/>
              <a:t>は、高分子の鎖に、</a:t>
            </a:r>
            <a:r>
              <a:rPr lang="en-US" altLang="ja-JP" sz="2400" dirty="0" smtClean="0"/>
              <a:t>ATGC</a:t>
            </a:r>
            <a:r>
              <a:rPr lang="ja-JP" altLang="en-US" sz="2400" dirty="0" smtClean="0"/>
              <a:t>で略される4種類の器が並んで付いているもの（化学物質の名前）。なので、</a:t>
            </a:r>
            <a:r>
              <a:rPr lang="en-US" altLang="ja-JP" sz="2400" dirty="0" smtClean="0"/>
              <a:t>ATGC</a:t>
            </a:r>
            <a:r>
              <a:rPr lang="ja-JP" altLang="en-US" sz="2400" dirty="0" smtClean="0"/>
              <a:t>文字列として表現できる（この情報のことを</a:t>
            </a:r>
            <a:r>
              <a:rPr lang="ja-JP" altLang="en-US" sz="2400" b="1" dirty="0" smtClean="0"/>
              <a:t>ゲノム</a:t>
            </a:r>
            <a:r>
              <a:rPr lang="ja-JP" altLang="en-US" sz="2400" dirty="0" smtClean="0"/>
              <a:t>という）</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en-US" altLang="ja-JP" sz="2400" dirty="0" smtClean="0"/>
              <a:t>DNA</a:t>
            </a:r>
            <a:r>
              <a:rPr lang="ja-JP" altLang="en-US" sz="2400" dirty="0" smtClean="0"/>
              <a:t>が複製される際に、1本の</a:t>
            </a:r>
            <a:r>
              <a:rPr lang="en-US" altLang="ja-JP" sz="2400" dirty="0" smtClean="0"/>
              <a:t>DNA</a:t>
            </a:r>
            <a:r>
              <a:rPr lang="ja-JP" altLang="en-US" sz="2400" dirty="0" smtClean="0"/>
              <a:t>は一塊になる。これが</a:t>
            </a:r>
            <a:r>
              <a:rPr lang="ja-JP" altLang="en-US" sz="2400" b="1" dirty="0" smtClean="0">
                <a:solidFill>
                  <a:srgbClr val="006600"/>
                </a:solidFill>
              </a:rPr>
              <a:t>染色体</a:t>
            </a:r>
          </a:p>
          <a:p>
            <a:pPr algn="l" eaLnBrk="1" hangingPunct="1">
              <a:defRPr/>
            </a:pPr>
            <a:endParaRPr lang="ja-JP" altLang="en-US" sz="2400" b="1" dirty="0" smtClean="0">
              <a:solidFill>
                <a:srgbClr val="0066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人の場合、</a:t>
            </a:r>
            <a:r>
              <a:rPr lang="en-US" altLang="ja-JP" sz="2400" dirty="0" smtClean="0"/>
              <a:t>DNA</a:t>
            </a:r>
            <a:r>
              <a:rPr lang="ja-JP" altLang="en-US" sz="2400" dirty="0" smtClean="0"/>
              <a:t>の長さは50-60</a:t>
            </a:r>
            <a:r>
              <a:rPr lang="en-US" altLang="ja-JP" sz="2400" dirty="0" smtClean="0"/>
              <a:t>cm？</a:t>
            </a:r>
          </a:p>
        </p:txBody>
      </p:sp>
      <p:sp>
        <p:nvSpPr>
          <p:cNvPr id="3076" name="Line 4"/>
          <p:cNvSpPr>
            <a:spLocks noChangeShapeType="1"/>
          </p:cNvSpPr>
          <p:nvPr/>
        </p:nvSpPr>
        <p:spPr bwMode="auto">
          <a:xfrm>
            <a:off x="838200" y="5249863"/>
            <a:ext cx="7315200" cy="0"/>
          </a:xfrm>
          <a:prstGeom prst="line">
            <a:avLst/>
          </a:prstGeom>
          <a:noFill/>
          <a:ln w="38100">
            <a:solidFill>
              <a:schemeClr val="accent2"/>
            </a:solidFill>
            <a:round/>
            <a:headEnd/>
            <a:tailEnd/>
          </a:ln>
        </p:spPr>
        <p:txBody>
          <a:bodyPr/>
          <a:lstStyle/>
          <a:p>
            <a:endParaRPr lang="ja-JP" altLang="en-US"/>
          </a:p>
        </p:txBody>
      </p:sp>
      <p:sp>
        <p:nvSpPr>
          <p:cNvPr id="3077" name="Line 5"/>
          <p:cNvSpPr>
            <a:spLocks noChangeShapeType="1"/>
          </p:cNvSpPr>
          <p:nvPr/>
        </p:nvSpPr>
        <p:spPr bwMode="auto">
          <a:xfrm>
            <a:off x="838200" y="5402263"/>
            <a:ext cx="7315200" cy="0"/>
          </a:xfrm>
          <a:prstGeom prst="line">
            <a:avLst/>
          </a:prstGeom>
          <a:noFill/>
          <a:ln w="38100">
            <a:solidFill>
              <a:schemeClr val="accent2"/>
            </a:solidFill>
            <a:round/>
            <a:headEnd/>
            <a:tailEnd/>
          </a:ln>
        </p:spPr>
        <p:txBody>
          <a:bodyPr/>
          <a:lstStyle/>
          <a:p>
            <a:endParaRPr lang="ja-JP" altLang="en-US"/>
          </a:p>
        </p:txBody>
      </p:sp>
      <p:sp>
        <p:nvSpPr>
          <p:cNvPr id="3078" name="Line 6"/>
          <p:cNvSpPr>
            <a:spLocks noChangeShapeType="1"/>
          </p:cNvSpPr>
          <p:nvPr/>
        </p:nvSpPr>
        <p:spPr bwMode="auto">
          <a:xfrm>
            <a:off x="838200" y="6011863"/>
            <a:ext cx="7315200" cy="0"/>
          </a:xfrm>
          <a:prstGeom prst="line">
            <a:avLst/>
          </a:prstGeom>
          <a:noFill/>
          <a:ln w="38100">
            <a:solidFill>
              <a:schemeClr val="accent2"/>
            </a:solidFill>
            <a:round/>
            <a:headEnd/>
            <a:tailEnd/>
          </a:ln>
        </p:spPr>
        <p:txBody>
          <a:bodyPr/>
          <a:lstStyle/>
          <a:p>
            <a:endParaRPr lang="ja-JP" altLang="en-US"/>
          </a:p>
        </p:txBody>
      </p:sp>
      <p:sp>
        <p:nvSpPr>
          <p:cNvPr id="3079" name="Line 7"/>
          <p:cNvSpPr>
            <a:spLocks noChangeShapeType="1"/>
          </p:cNvSpPr>
          <p:nvPr/>
        </p:nvSpPr>
        <p:spPr bwMode="auto">
          <a:xfrm>
            <a:off x="838200" y="6164263"/>
            <a:ext cx="7315200" cy="0"/>
          </a:xfrm>
          <a:prstGeom prst="line">
            <a:avLst/>
          </a:prstGeom>
          <a:noFill/>
          <a:ln w="38100">
            <a:solidFill>
              <a:schemeClr val="accent2"/>
            </a:solidFill>
            <a:round/>
            <a:headEnd/>
            <a:tailEnd/>
          </a:ln>
        </p:spPr>
        <p:txBody>
          <a:bodyPr/>
          <a:lstStyle/>
          <a:p>
            <a:endParaRPr lang="ja-JP" altLang="en-US"/>
          </a:p>
        </p:txBody>
      </p:sp>
      <p:sp>
        <p:nvSpPr>
          <p:cNvPr id="3080" name="Text Box 8"/>
          <p:cNvSpPr txBox="1">
            <a:spLocks noChangeArrowheads="1"/>
          </p:cNvSpPr>
          <p:nvPr/>
        </p:nvSpPr>
        <p:spPr bwMode="auto">
          <a:xfrm>
            <a:off x="1600200" y="4868863"/>
            <a:ext cx="1014413" cy="457200"/>
          </a:xfrm>
          <a:prstGeom prst="rect">
            <a:avLst/>
          </a:prstGeom>
          <a:noFill/>
          <a:ln w="9525">
            <a:noFill/>
            <a:miter lim="800000"/>
            <a:headEnd/>
            <a:tailEnd/>
          </a:ln>
        </p:spPr>
        <p:txBody>
          <a:bodyPr wrap="none">
            <a:spAutoFit/>
          </a:bodyPr>
          <a:lstStyle/>
          <a:p>
            <a:r>
              <a:rPr lang="en-US" altLang="ja-JP">
                <a:solidFill>
                  <a:schemeClr val="accent2"/>
                </a:solidFill>
              </a:rPr>
              <a:t>ATGC</a:t>
            </a:r>
          </a:p>
        </p:txBody>
      </p:sp>
      <p:sp>
        <p:nvSpPr>
          <p:cNvPr id="3081" name="Text Box 9"/>
          <p:cNvSpPr txBox="1">
            <a:spLocks noChangeArrowheads="1"/>
          </p:cNvSpPr>
          <p:nvPr/>
        </p:nvSpPr>
        <p:spPr bwMode="auto">
          <a:xfrm>
            <a:off x="1600200" y="5326063"/>
            <a:ext cx="1014413" cy="457200"/>
          </a:xfrm>
          <a:prstGeom prst="rect">
            <a:avLst/>
          </a:prstGeom>
          <a:noFill/>
          <a:ln w="9525">
            <a:noFill/>
            <a:miter lim="800000"/>
            <a:headEnd/>
            <a:tailEnd/>
          </a:ln>
        </p:spPr>
        <p:txBody>
          <a:bodyPr wrap="none">
            <a:spAutoFit/>
          </a:bodyPr>
          <a:lstStyle/>
          <a:p>
            <a:r>
              <a:rPr lang="en-US" altLang="ja-JP">
                <a:solidFill>
                  <a:schemeClr val="accent2"/>
                </a:solidFill>
              </a:rPr>
              <a:t>TACG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１列</a:t>
            </a:r>
            <a:r>
              <a:rPr lang="ja-JP" altLang="en-US" sz="3600" b="1" smtClean="0">
                <a:solidFill>
                  <a:schemeClr val="bg1"/>
                </a:solidFill>
                <a:effectLst>
                  <a:outerShdw blurRad="38100" dist="38100" dir="2700000" algn="tl">
                    <a:srgbClr val="000000"/>
                  </a:outerShdw>
                </a:effectLst>
              </a:rPr>
              <a:t>ずつ</a:t>
            </a:r>
          </a:p>
        </p:txBody>
      </p:sp>
      <p:sp>
        <p:nvSpPr>
          <p:cNvPr id="69635" name="Rectangle 3"/>
          <p:cNvSpPr>
            <a:spLocks noGrp="1" noChangeArrowheads="1"/>
          </p:cNvSpPr>
          <p:nvPr>
            <p:ph type="subTitle" idx="1"/>
          </p:nvPr>
        </p:nvSpPr>
        <p:spPr>
          <a:xfrm>
            <a:off x="609600" y="1125538"/>
            <a:ext cx="7848600" cy="1582737"/>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良く見るとこのネットワーク、左から右（下から上）にしか移動しない</a:t>
            </a:r>
          </a:p>
          <a:p>
            <a:pPr algn="l" eaLnBrk="1" hangingPunct="1">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左から右に1列ずつ解けばよい最短路を解けばよい</a:t>
            </a:r>
          </a:p>
        </p:txBody>
      </p:sp>
      <p:sp>
        <p:nvSpPr>
          <p:cNvPr id="21508" name="Text Box 4"/>
          <p:cNvSpPr txBox="1">
            <a:spLocks noChangeArrowheads="1"/>
          </p:cNvSpPr>
          <p:nvPr/>
        </p:nvSpPr>
        <p:spPr bwMode="auto">
          <a:xfrm>
            <a:off x="2667000" y="2852738"/>
            <a:ext cx="500063" cy="2528887"/>
          </a:xfrm>
          <a:prstGeom prst="rect">
            <a:avLst/>
          </a:prstGeom>
          <a:noFill/>
          <a:ln w="19050">
            <a:noFill/>
            <a:miter lim="800000"/>
            <a:headEnd/>
            <a:tailEnd/>
          </a:ln>
        </p:spPr>
        <p:txBody>
          <a:bodyPr wrap="none">
            <a:spAutoFit/>
          </a:bodyPr>
          <a:lstStyle/>
          <a:p>
            <a:r>
              <a:rPr lang="en-US" altLang="ja-JP" sz="3200" b="1">
                <a:solidFill>
                  <a:schemeClr val="accent2"/>
                </a:solidFill>
              </a:rPr>
              <a:t>A</a:t>
            </a:r>
          </a:p>
          <a:p>
            <a:r>
              <a:rPr lang="en-US" altLang="ja-JP" sz="3200" b="1">
                <a:solidFill>
                  <a:schemeClr val="accent2"/>
                </a:solidFill>
              </a:rPr>
              <a:t>C</a:t>
            </a:r>
          </a:p>
          <a:p>
            <a:r>
              <a:rPr lang="en-US" altLang="ja-JP" sz="3200" b="1">
                <a:solidFill>
                  <a:schemeClr val="accent2"/>
                </a:solidFill>
              </a:rPr>
              <a:t>G</a:t>
            </a:r>
          </a:p>
          <a:p>
            <a:r>
              <a:rPr lang="en-US" altLang="ja-JP" sz="3200" b="1">
                <a:solidFill>
                  <a:schemeClr val="accent2"/>
                </a:solidFill>
              </a:rPr>
              <a:t>T</a:t>
            </a:r>
          </a:p>
          <a:p>
            <a:r>
              <a:rPr lang="en-US" altLang="ja-JP" sz="3200" b="1">
                <a:solidFill>
                  <a:schemeClr val="accent2"/>
                </a:solidFill>
              </a:rPr>
              <a:t>A</a:t>
            </a:r>
          </a:p>
        </p:txBody>
      </p:sp>
      <p:sp>
        <p:nvSpPr>
          <p:cNvPr id="21509" name="Text Box 5"/>
          <p:cNvSpPr txBox="1">
            <a:spLocks noChangeArrowheads="1"/>
          </p:cNvSpPr>
          <p:nvPr/>
        </p:nvSpPr>
        <p:spPr bwMode="auto">
          <a:xfrm>
            <a:off x="3233738" y="5348288"/>
            <a:ext cx="2659062" cy="565150"/>
          </a:xfrm>
          <a:prstGeom prst="rect">
            <a:avLst/>
          </a:prstGeom>
          <a:noFill/>
          <a:ln w="19050">
            <a:noFill/>
            <a:miter lim="800000"/>
            <a:headEnd/>
            <a:tailEnd/>
          </a:ln>
        </p:spPr>
        <p:txBody>
          <a:bodyPr wrap="none">
            <a:spAutoFit/>
          </a:bodyPr>
          <a:lstStyle/>
          <a:p>
            <a:r>
              <a:rPr lang="en-US" altLang="ja-JP" sz="3100" b="1">
                <a:solidFill>
                  <a:schemeClr val="accent2"/>
                </a:solidFill>
              </a:rPr>
              <a:t>A　G　C　A　T</a:t>
            </a:r>
            <a:endParaRPr lang="ja-JP" altLang="en-US" sz="3100"/>
          </a:p>
        </p:txBody>
      </p:sp>
      <p:graphicFrame>
        <p:nvGraphicFramePr>
          <p:cNvPr id="69638" name="Group 6"/>
          <p:cNvGraphicFramePr>
            <a:graphicFrameLocks noGrp="1"/>
          </p:cNvGraphicFramePr>
          <p:nvPr/>
        </p:nvGraphicFramePr>
        <p:xfrm>
          <a:off x="3233738" y="2789238"/>
          <a:ext cx="2667000" cy="2620962"/>
        </p:xfrm>
        <a:graphic>
          <a:graphicData uri="http://schemas.openxmlformats.org/drawingml/2006/table">
            <a:tbl>
              <a:tblPr/>
              <a:tblGrid>
                <a:gridCol w="533400"/>
                <a:gridCol w="533400"/>
                <a:gridCol w="533400"/>
                <a:gridCol w="533400"/>
                <a:gridCol w="53340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smtClean="0">
                        <a:ln>
                          <a:noFill/>
                        </a:ln>
                        <a:solidFill>
                          <a:schemeClr val="tx1"/>
                        </a:solidFill>
                        <a:effectLst/>
                        <a:latin typeface="Times New Roman" pitchFamily="18"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noFill/>
                  </a:tcPr>
                </a:tc>
              </a:tr>
            </a:tbl>
          </a:graphicData>
        </a:graphic>
      </p:graphicFrame>
      <p:sp>
        <p:nvSpPr>
          <p:cNvPr id="21573" name="Line 72"/>
          <p:cNvSpPr>
            <a:spLocks noChangeShapeType="1"/>
          </p:cNvSpPr>
          <p:nvPr/>
        </p:nvSpPr>
        <p:spPr bwMode="auto">
          <a:xfrm flipH="1">
            <a:off x="3233738" y="4922838"/>
            <a:ext cx="533400" cy="457200"/>
          </a:xfrm>
          <a:prstGeom prst="line">
            <a:avLst/>
          </a:prstGeom>
          <a:noFill/>
          <a:ln w="38100">
            <a:solidFill>
              <a:srgbClr val="FF0000"/>
            </a:solidFill>
            <a:round/>
            <a:headEnd/>
            <a:tailEnd/>
          </a:ln>
        </p:spPr>
        <p:txBody>
          <a:bodyPr>
            <a:spAutoFit/>
          </a:bodyPr>
          <a:lstStyle/>
          <a:p>
            <a:endParaRPr lang="ja-JP" altLang="en-US"/>
          </a:p>
        </p:txBody>
      </p:sp>
      <p:sp>
        <p:nvSpPr>
          <p:cNvPr id="21574" name="Line 73"/>
          <p:cNvSpPr>
            <a:spLocks noChangeShapeType="1"/>
          </p:cNvSpPr>
          <p:nvPr/>
        </p:nvSpPr>
        <p:spPr bwMode="auto">
          <a:xfrm flipH="1">
            <a:off x="3233738" y="2789238"/>
            <a:ext cx="533400" cy="533400"/>
          </a:xfrm>
          <a:prstGeom prst="line">
            <a:avLst/>
          </a:prstGeom>
          <a:noFill/>
          <a:ln w="38100">
            <a:solidFill>
              <a:srgbClr val="FF0000"/>
            </a:solidFill>
            <a:round/>
            <a:headEnd/>
            <a:tailEnd/>
          </a:ln>
        </p:spPr>
        <p:txBody>
          <a:bodyPr>
            <a:spAutoFit/>
          </a:bodyPr>
          <a:lstStyle/>
          <a:p>
            <a:endParaRPr lang="ja-JP" altLang="en-US"/>
          </a:p>
        </p:txBody>
      </p:sp>
      <p:sp>
        <p:nvSpPr>
          <p:cNvPr id="21575" name="Line 74"/>
          <p:cNvSpPr>
            <a:spLocks noChangeShapeType="1"/>
          </p:cNvSpPr>
          <p:nvPr/>
        </p:nvSpPr>
        <p:spPr bwMode="auto">
          <a:xfrm flipH="1">
            <a:off x="3767138" y="3824288"/>
            <a:ext cx="533400" cy="533400"/>
          </a:xfrm>
          <a:prstGeom prst="line">
            <a:avLst/>
          </a:prstGeom>
          <a:noFill/>
          <a:ln w="38100">
            <a:solidFill>
              <a:srgbClr val="FF0000"/>
            </a:solidFill>
            <a:round/>
            <a:headEnd/>
            <a:tailEnd/>
          </a:ln>
        </p:spPr>
        <p:txBody>
          <a:bodyPr>
            <a:spAutoFit/>
          </a:bodyPr>
          <a:lstStyle/>
          <a:p>
            <a:endParaRPr lang="ja-JP" altLang="en-US"/>
          </a:p>
        </p:txBody>
      </p:sp>
      <p:sp>
        <p:nvSpPr>
          <p:cNvPr id="21576" name="Line 75"/>
          <p:cNvSpPr>
            <a:spLocks noChangeShapeType="1"/>
          </p:cNvSpPr>
          <p:nvPr/>
        </p:nvSpPr>
        <p:spPr bwMode="auto">
          <a:xfrm flipH="1">
            <a:off x="4300538" y="3322638"/>
            <a:ext cx="533400" cy="533400"/>
          </a:xfrm>
          <a:prstGeom prst="line">
            <a:avLst/>
          </a:prstGeom>
          <a:noFill/>
          <a:ln w="38100">
            <a:solidFill>
              <a:srgbClr val="FF0000"/>
            </a:solidFill>
            <a:round/>
            <a:headEnd/>
            <a:tailEnd/>
          </a:ln>
        </p:spPr>
        <p:txBody>
          <a:bodyPr>
            <a:spAutoFit/>
          </a:bodyPr>
          <a:lstStyle/>
          <a:p>
            <a:endParaRPr lang="ja-JP" altLang="en-US"/>
          </a:p>
        </p:txBody>
      </p:sp>
      <p:sp>
        <p:nvSpPr>
          <p:cNvPr id="21577" name="Line 76"/>
          <p:cNvSpPr>
            <a:spLocks noChangeShapeType="1"/>
          </p:cNvSpPr>
          <p:nvPr/>
        </p:nvSpPr>
        <p:spPr bwMode="auto">
          <a:xfrm flipH="1">
            <a:off x="4833938" y="2820988"/>
            <a:ext cx="533400" cy="533400"/>
          </a:xfrm>
          <a:prstGeom prst="line">
            <a:avLst/>
          </a:prstGeom>
          <a:noFill/>
          <a:ln w="38100">
            <a:solidFill>
              <a:srgbClr val="FF0000"/>
            </a:solidFill>
            <a:round/>
            <a:headEnd/>
            <a:tailEnd/>
          </a:ln>
        </p:spPr>
        <p:txBody>
          <a:bodyPr>
            <a:spAutoFit/>
          </a:bodyPr>
          <a:lstStyle/>
          <a:p>
            <a:endParaRPr lang="ja-JP" altLang="en-US"/>
          </a:p>
        </p:txBody>
      </p:sp>
      <p:sp>
        <p:nvSpPr>
          <p:cNvPr id="21578" name="Line 77"/>
          <p:cNvSpPr>
            <a:spLocks noChangeShapeType="1"/>
          </p:cNvSpPr>
          <p:nvPr/>
        </p:nvSpPr>
        <p:spPr bwMode="auto">
          <a:xfrm flipH="1">
            <a:off x="4833938" y="4846638"/>
            <a:ext cx="533400" cy="533400"/>
          </a:xfrm>
          <a:prstGeom prst="line">
            <a:avLst/>
          </a:prstGeom>
          <a:noFill/>
          <a:ln w="38100">
            <a:solidFill>
              <a:srgbClr val="FF0000"/>
            </a:solidFill>
            <a:round/>
            <a:headEnd/>
            <a:tailEnd/>
          </a:ln>
        </p:spPr>
        <p:txBody>
          <a:bodyPr>
            <a:spAutoFit/>
          </a:bodyPr>
          <a:lstStyle/>
          <a:p>
            <a:endParaRPr lang="ja-JP" altLang="en-US"/>
          </a:p>
        </p:txBody>
      </p:sp>
      <p:sp>
        <p:nvSpPr>
          <p:cNvPr id="21579" name="Line 78"/>
          <p:cNvSpPr>
            <a:spLocks noChangeShapeType="1"/>
          </p:cNvSpPr>
          <p:nvPr/>
        </p:nvSpPr>
        <p:spPr bwMode="auto">
          <a:xfrm flipH="1">
            <a:off x="5367338" y="4313238"/>
            <a:ext cx="533400" cy="533400"/>
          </a:xfrm>
          <a:prstGeom prst="line">
            <a:avLst/>
          </a:prstGeom>
          <a:noFill/>
          <a:ln w="38100">
            <a:solidFill>
              <a:srgbClr val="FF0000"/>
            </a:solidFill>
            <a:round/>
            <a:headEnd/>
            <a:tailEnd/>
          </a:ln>
        </p:spPr>
        <p:txBody>
          <a:bodyPr>
            <a:spAutoFit/>
          </a:bodyPr>
          <a:lstStyle/>
          <a:p>
            <a:endParaRPr lang="ja-JP" altLang="en-US"/>
          </a:p>
        </p:txBody>
      </p:sp>
      <p:grpSp>
        <p:nvGrpSpPr>
          <p:cNvPr id="2" name="Group 86"/>
          <p:cNvGrpSpPr>
            <a:grpSpLocks/>
          </p:cNvGrpSpPr>
          <p:nvPr/>
        </p:nvGrpSpPr>
        <p:grpSpPr bwMode="auto">
          <a:xfrm>
            <a:off x="3124200" y="4770438"/>
            <a:ext cx="762000" cy="762000"/>
            <a:chOff x="1968" y="2208"/>
            <a:chExt cx="480" cy="480"/>
          </a:xfrm>
        </p:grpSpPr>
        <p:sp>
          <p:nvSpPr>
            <p:cNvPr id="21646" name="Oval 79"/>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47" name="Oval 80"/>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48" name="Oval 81"/>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49" name="Oval 82"/>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50" name="Line 83"/>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51" name="Line 84"/>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52" name="Line 85"/>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3" name="Group 87"/>
          <p:cNvGrpSpPr>
            <a:grpSpLocks/>
          </p:cNvGrpSpPr>
          <p:nvPr/>
        </p:nvGrpSpPr>
        <p:grpSpPr bwMode="auto">
          <a:xfrm>
            <a:off x="3124200" y="4237038"/>
            <a:ext cx="762000" cy="762000"/>
            <a:chOff x="1968" y="2208"/>
            <a:chExt cx="480" cy="480"/>
          </a:xfrm>
        </p:grpSpPr>
        <p:sp>
          <p:nvSpPr>
            <p:cNvPr id="21639" name="Oval 88"/>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40" name="Oval 89"/>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41" name="Oval 90"/>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42" name="Oval 91"/>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43" name="Line 92"/>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44" name="Line 93"/>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45" name="Line 94"/>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4" name="Group 95"/>
          <p:cNvGrpSpPr>
            <a:grpSpLocks/>
          </p:cNvGrpSpPr>
          <p:nvPr/>
        </p:nvGrpSpPr>
        <p:grpSpPr bwMode="auto">
          <a:xfrm>
            <a:off x="3124200" y="3703638"/>
            <a:ext cx="762000" cy="762000"/>
            <a:chOff x="1968" y="2208"/>
            <a:chExt cx="480" cy="480"/>
          </a:xfrm>
        </p:grpSpPr>
        <p:sp>
          <p:nvSpPr>
            <p:cNvPr id="21632" name="Oval 96"/>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33" name="Oval 97"/>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34" name="Oval 98"/>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35" name="Oval 99"/>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36" name="Line 100"/>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37" name="Line 101"/>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38" name="Line 102"/>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5" name="Group 103"/>
          <p:cNvGrpSpPr>
            <a:grpSpLocks/>
          </p:cNvGrpSpPr>
          <p:nvPr/>
        </p:nvGrpSpPr>
        <p:grpSpPr bwMode="auto">
          <a:xfrm>
            <a:off x="3124200" y="3170238"/>
            <a:ext cx="762000" cy="762000"/>
            <a:chOff x="1968" y="2208"/>
            <a:chExt cx="480" cy="480"/>
          </a:xfrm>
        </p:grpSpPr>
        <p:sp>
          <p:nvSpPr>
            <p:cNvPr id="21625" name="Oval 104"/>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26" name="Oval 105"/>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7" name="Oval 106"/>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8" name="Oval 107"/>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9" name="Line 108"/>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30" name="Line 109"/>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31" name="Line 110"/>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6" name="Group 111"/>
          <p:cNvGrpSpPr>
            <a:grpSpLocks/>
          </p:cNvGrpSpPr>
          <p:nvPr/>
        </p:nvGrpSpPr>
        <p:grpSpPr bwMode="auto">
          <a:xfrm>
            <a:off x="3124200" y="2636838"/>
            <a:ext cx="762000" cy="762000"/>
            <a:chOff x="1968" y="2208"/>
            <a:chExt cx="480" cy="480"/>
          </a:xfrm>
        </p:grpSpPr>
        <p:sp>
          <p:nvSpPr>
            <p:cNvPr id="21618" name="Oval 112"/>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19" name="Oval 113"/>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0" name="Oval 114"/>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1" name="Oval 115"/>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22" name="Line 116"/>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23" name="Line 117"/>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24" name="Line 118"/>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7" name="Group 119"/>
          <p:cNvGrpSpPr>
            <a:grpSpLocks/>
          </p:cNvGrpSpPr>
          <p:nvPr/>
        </p:nvGrpSpPr>
        <p:grpSpPr bwMode="auto">
          <a:xfrm>
            <a:off x="3657600" y="4770438"/>
            <a:ext cx="762000" cy="762000"/>
            <a:chOff x="1968" y="2208"/>
            <a:chExt cx="480" cy="480"/>
          </a:xfrm>
        </p:grpSpPr>
        <p:sp>
          <p:nvSpPr>
            <p:cNvPr id="21611" name="Oval 120"/>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12" name="Oval 121"/>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13" name="Oval 122"/>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14" name="Oval 123"/>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15" name="Line 124"/>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16" name="Line 125"/>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17" name="Line 126"/>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8" name="Group 127"/>
          <p:cNvGrpSpPr>
            <a:grpSpLocks/>
          </p:cNvGrpSpPr>
          <p:nvPr/>
        </p:nvGrpSpPr>
        <p:grpSpPr bwMode="auto">
          <a:xfrm>
            <a:off x="3657600" y="4237038"/>
            <a:ext cx="762000" cy="762000"/>
            <a:chOff x="1968" y="2208"/>
            <a:chExt cx="480" cy="480"/>
          </a:xfrm>
        </p:grpSpPr>
        <p:sp>
          <p:nvSpPr>
            <p:cNvPr id="21604" name="Oval 128"/>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605" name="Oval 129"/>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06" name="Oval 130"/>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07" name="Oval 131"/>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08" name="Line 132"/>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09" name="Line 133"/>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10" name="Line 134"/>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9" name="Group 135"/>
          <p:cNvGrpSpPr>
            <a:grpSpLocks/>
          </p:cNvGrpSpPr>
          <p:nvPr/>
        </p:nvGrpSpPr>
        <p:grpSpPr bwMode="auto">
          <a:xfrm>
            <a:off x="3657600" y="3703638"/>
            <a:ext cx="762000" cy="762000"/>
            <a:chOff x="1968" y="2208"/>
            <a:chExt cx="480" cy="480"/>
          </a:xfrm>
        </p:grpSpPr>
        <p:sp>
          <p:nvSpPr>
            <p:cNvPr id="21597" name="Oval 136"/>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598" name="Oval 137"/>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599" name="Oval 138"/>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00" name="Oval 139"/>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601" name="Line 140"/>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02" name="Line 141"/>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603" name="Line 142"/>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grpSp>
        <p:nvGrpSpPr>
          <p:cNvPr id="10" name="Group 143"/>
          <p:cNvGrpSpPr>
            <a:grpSpLocks/>
          </p:cNvGrpSpPr>
          <p:nvPr/>
        </p:nvGrpSpPr>
        <p:grpSpPr bwMode="auto">
          <a:xfrm>
            <a:off x="3657600" y="3170238"/>
            <a:ext cx="762000" cy="762000"/>
            <a:chOff x="1968" y="2208"/>
            <a:chExt cx="480" cy="480"/>
          </a:xfrm>
        </p:grpSpPr>
        <p:sp>
          <p:nvSpPr>
            <p:cNvPr id="21590" name="Oval 144"/>
            <p:cNvSpPr>
              <a:spLocks noChangeArrowheads="1"/>
            </p:cNvSpPr>
            <p:nvPr/>
          </p:nvSpPr>
          <p:spPr bwMode="auto">
            <a:xfrm>
              <a:off x="2304" y="2208"/>
              <a:ext cx="144" cy="144"/>
            </a:xfrm>
            <a:prstGeom prst="ellipse">
              <a:avLst/>
            </a:prstGeom>
            <a:solidFill>
              <a:srgbClr val="FF6600"/>
            </a:solidFill>
            <a:ln w="19050">
              <a:solidFill>
                <a:schemeClr val="tx1"/>
              </a:solidFill>
              <a:round/>
              <a:headEnd/>
              <a:tailEnd/>
            </a:ln>
          </p:spPr>
          <p:txBody>
            <a:bodyPr anchor="ctr">
              <a:spAutoFit/>
            </a:bodyPr>
            <a:lstStyle/>
            <a:p>
              <a:endParaRPr lang="ja-JP" altLang="en-US"/>
            </a:p>
          </p:txBody>
        </p:sp>
        <p:sp>
          <p:nvSpPr>
            <p:cNvPr id="21591" name="Oval 145"/>
            <p:cNvSpPr>
              <a:spLocks noChangeArrowheads="1"/>
            </p:cNvSpPr>
            <p:nvPr/>
          </p:nvSpPr>
          <p:spPr bwMode="auto">
            <a:xfrm>
              <a:off x="1968"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592" name="Oval 146"/>
            <p:cNvSpPr>
              <a:spLocks noChangeArrowheads="1"/>
            </p:cNvSpPr>
            <p:nvPr/>
          </p:nvSpPr>
          <p:spPr bwMode="auto">
            <a:xfrm>
              <a:off x="1968" y="2208"/>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593" name="Oval 147"/>
            <p:cNvSpPr>
              <a:spLocks noChangeArrowheads="1"/>
            </p:cNvSpPr>
            <p:nvPr/>
          </p:nvSpPr>
          <p:spPr bwMode="auto">
            <a:xfrm>
              <a:off x="2304" y="2544"/>
              <a:ext cx="144" cy="144"/>
            </a:xfrm>
            <a:prstGeom prst="ellipse">
              <a:avLst/>
            </a:prstGeom>
            <a:solidFill>
              <a:schemeClr val="accent1"/>
            </a:solidFill>
            <a:ln w="19050">
              <a:solidFill>
                <a:schemeClr val="tx1"/>
              </a:solidFill>
              <a:round/>
              <a:headEnd/>
              <a:tailEnd/>
            </a:ln>
          </p:spPr>
          <p:txBody>
            <a:bodyPr anchor="ctr">
              <a:spAutoFit/>
            </a:bodyPr>
            <a:lstStyle/>
            <a:p>
              <a:endParaRPr lang="ja-JP" altLang="en-US"/>
            </a:p>
          </p:txBody>
        </p:sp>
        <p:sp>
          <p:nvSpPr>
            <p:cNvPr id="21594" name="Line 148"/>
            <p:cNvSpPr>
              <a:spLocks noChangeShapeType="1"/>
            </p:cNvSpPr>
            <p:nvPr/>
          </p:nvSpPr>
          <p:spPr bwMode="auto">
            <a:xfrm flipV="1">
              <a:off x="2064" y="2352"/>
              <a:ext cx="240" cy="24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595" name="Line 149"/>
            <p:cNvSpPr>
              <a:spLocks noChangeShapeType="1"/>
            </p:cNvSpPr>
            <p:nvPr/>
          </p:nvSpPr>
          <p:spPr bwMode="auto">
            <a:xfrm flipH="1" flipV="1">
              <a:off x="2352" y="2352"/>
              <a:ext cx="10" cy="260"/>
            </a:xfrm>
            <a:prstGeom prst="line">
              <a:avLst/>
            </a:prstGeom>
            <a:noFill/>
            <a:ln w="57150">
              <a:solidFill>
                <a:schemeClr val="accent2"/>
              </a:solidFill>
              <a:round/>
              <a:headEnd/>
              <a:tailEnd type="triangle" w="med" len="med"/>
            </a:ln>
          </p:spPr>
          <p:txBody>
            <a:bodyPr>
              <a:spAutoFit/>
            </a:bodyPr>
            <a:lstStyle/>
            <a:p>
              <a:endParaRPr lang="ja-JP" altLang="en-US"/>
            </a:p>
          </p:txBody>
        </p:sp>
        <p:sp>
          <p:nvSpPr>
            <p:cNvPr id="21596" name="Line 150"/>
            <p:cNvSpPr>
              <a:spLocks noChangeShapeType="1"/>
            </p:cNvSpPr>
            <p:nvPr/>
          </p:nvSpPr>
          <p:spPr bwMode="auto">
            <a:xfrm flipV="1">
              <a:off x="2026" y="2284"/>
              <a:ext cx="336" cy="0"/>
            </a:xfrm>
            <a:prstGeom prst="line">
              <a:avLst/>
            </a:prstGeom>
            <a:noFill/>
            <a:ln w="57150">
              <a:solidFill>
                <a:schemeClr val="accent2"/>
              </a:solidFill>
              <a:round/>
              <a:headEnd/>
              <a:tailEnd type="triangle" w="med" len="med"/>
            </a:ln>
          </p:spPr>
          <p:txBody>
            <a:bodyPr>
              <a:spAutoFit/>
            </a:bodyPr>
            <a:lstStyle/>
            <a:p>
              <a:endParaRPr lang="ja-JP" altLang="en-US"/>
            </a:p>
          </p:txBody>
        </p:sp>
      </p:grpSp>
      <p:sp>
        <p:nvSpPr>
          <p:cNvPr id="69783" name="Text Box 151"/>
          <p:cNvSpPr txBox="1">
            <a:spLocks noChangeArrowheads="1"/>
          </p:cNvSpPr>
          <p:nvPr/>
        </p:nvSpPr>
        <p:spPr bwMode="auto">
          <a:xfrm>
            <a:off x="1187450" y="6048375"/>
            <a:ext cx="6767513" cy="476250"/>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t>計算に必要なのは、今の列と前の列だけ</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97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78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en-US" altLang="ja-JP" sz="3600" smtClean="0">
                <a:solidFill>
                  <a:schemeClr val="bg1"/>
                </a:solidFill>
                <a:effectLst>
                  <a:outerShdw blurRad="38100" dist="38100" dir="2700000" algn="tl">
                    <a:srgbClr val="000000"/>
                  </a:outerShdw>
                </a:effectLst>
              </a:rPr>
              <a:t>A*</a:t>
            </a:r>
            <a:r>
              <a:rPr lang="ja-JP" altLang="en-US" sz="3600" smtClean="0">
                <a:solidFill>
                  <a:schemeClr val="bg1"/>
                </a:solidFill>
                <a:effectLst>
                  <a:outerShdw blurRad="38100" dist="38100" dir="2700000" algn="tl">
                    <a:srgbClr val="000000"/>
                  </a:outerShdw>
                </a:effectLst>
              </a:rPr>
              <a:t>で時間節約</a:t>
            </a:r>
          </a:p>
        </p:txBody>
      </p:sp>
      <p:sp>
        <p:nvSpPr>
          <p:cNvPr id="77827" name="Rectangle 3"/>
          <p:cNvSpPr>
            <a:spLocks noGrp="1" noChangeArrowheads="1"/>
          </p:cNvSpPr>
          <p:nvPr>
            <p:ph type="subTitle" idx="1"/>
          </p:nvPr>
        </p:nvSpPr>
        <p:spPr>
          <a:xfrm>
            <a:off x="609600" y="1125538"/>
            <a:ext cx="8283575" cy="1439862"/>
          </a:xfrm>
        </p:spPr>
        <p:txBody>
          <a:bodyPr/>
          <a:lstStyle/>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メモリは線形になったが、計算時間はまだ2乗</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en-US" altLang="ja-JP" sz="2400" dirty="0" smtClean="0"/>
              <a:t>A*</a:t>
            </a:r>
            <a:r>
              <a:rPr lang="ja-JP" altLang="en-US" sz="2400" dirty="0" smtClean="0"/>
              <a:t>アルゴリズム＋両側から解く、をすると、短縮</a:t>
            </a:r>
          </a:p>
          <a:p>
            <a:pPr algn="l" eaLnBrk="1" hangingPunct="1">
              <a:lnSpc>
                <a:spcPct val="90000"/>
              </a:lnSpc>
              <a:defRPr/>
            </a:pPr>
            <a:r>
              <a:rPr lang="ja-JP" altLang="en-US" sz="2400" dirty="0" smtClean="0"/>
              <a:t>終点への距離の下界は、残りの文字列中の各文字の数で算定</a:t>
            </a:r>
          </a:p>
        </p:txBody>
      </p:sp>
      <p:sp>
        <p:nvSpPr>
          <p:cNvPr id="77903" name="Text Box 79"/>
          <p:cNvSpPr txBox="1">
            <a:spLocks noChangeArrowheads="1"/>
          </p:cNvSpPr>
          <p:nvPr/>
        </p:nvSpPr>
        <p:spPr bwMode="auto">
          <a:xfrm>
            <a:off x="755650" y="5805488"/>
            <a:ext cx="7985125"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wrap="none">
            <a:spAutoFit/>
          </a:bodyPr>
          <a:lstStyle/>
          <a:p>
            <a:pPr>
              <a:defRPr/>
            </a:pPr>
            <a:r>
              <a:rPr lang="ja-JP" altLang="en-US" b="1">
                <a:effectLst>
                  <a:outerShdw blurRad="38100" dist="38100" dir="2700000" algn="tl">
                    <a:srgbClr val="C0C0C0"/>
                  </a:outerShdw>
                </a:effectLst>
              </a:rPr>
              <a:t>実際のデータは、似ていると思われるもの、を比較するので、</a:t>
            </a:r>
          </a:p>
          <a:p>
            <a:pPr>
              <a:defRPr/>
            </a:pPr>
            <a:r>
              <a:rPr lang="ja-JP" altLang="en-US" b="1">
                <a:effectLst>
                  <a:outerShdw blurRad="38100" dist="38100" dir="2700000" algn="tl">
                    <a:srgbClr val="C0C0C0"/>
                  </a:outerShdw>
                </a:effectLst>
              </a:rPr>
              <a:t>だいたいはゴールを目指すほうが有利になる</a:t>
            </a:r>
          </a:p>
        </p:txBody>
      </p:sp>
      <p:sp>
        <p:nvSpPr>
          <p:cNvPr id="22533" name="Rectangle 80"/>
          <p:cNvSpPr>
            <a:spLocks noChangeArrowheads="1"/>
          </p:cNvSpPr>
          <p:nvPr/>
        </p:nvSpPr>
        <p:spPr bwMode="auto">
          <a:xfrm>
            <a:off x="2743200" y="2693988"/>
            <a:ext cx="2971800" cy="2895600"/>
          </a:xfrm>
          <a:prstGeom prst="rect">
            <a:avLst/>
          </a:prstGeom>
          <a:solidFill>
            <a:schemeClr val="folHlink"/>
          </a:solidFill>
          <a:ln w="19050">
            <a:solidFill>
              <a:schemeClr val="tx1"/>
            </a:solidFill>
            <a:miter lim="800000"/>
            <a:headEnd/>
            <a:tailEnd/>
          </a:ln>
        </p:spPr>
        <p:txBody>
          <a:bodyPr anchor="ctr">
            <a:spAutoFit/>
          </a:bodyPr>
          <a:lstStyle/>
          <a:p>
            <a:endParaRPr lang="ja-JP" altLang="en-US"/>
          </a:p>
        </p:txBody>
      </p:sp>
      <p:sp>
        <p:nvSpPr>
          <p:cNvPr id="77905" name="Oval 81"/>
          <p:cNvSpPr>
            <a:spLocks noChangeArrowheads="1"/>
          </p:cNvSpPr>
          <p:nvPr/>
        </p:nvSpPr>
        <p:spPr bwMode="auto">
          <a:xfrm rot="-2700000">
            <a:off x="2414588" y="4392613"/>
            <a:ext cx="2209800" cy="762000"/>
          </a:xfrm>
          <a:prstGeom prst="ellipse">
            <a:avLst/>
          </a:prstGeom>
          <a:solidFill>
            <a:srgbClr val="FF00FF"/>
          </a:solidFill>
          <a:ln w="38100">
            <a:solidFill>
              <a:schemeClr val="tx1"/>
            </a:solidFill>
            <a:round/>
            <a:headEnd/>
            <a:tailEnd/>
          </a:ln>
        </p:spPr>
        <p:txBody>
          <a:bodyPr anchor="ctr">
            <a:spAutoFit/>
          </a:bodyPr>
          <a:lstStyle/>
          <a:p>
            <a:endParaRPr lang="ja-JP" altLang="en-US"/>
          </a:p>
        </p:txBody>
      </p:sp>
      <p:sp>
        <p:nvSpPr>
          <p:cNvPr id="77906" name="Oval 82"/>
          <p:cNvSpPr>
            <a:spLocks noChangeArrowheads="1"/>
          </p:cNvSpPr>
          <p:nvPr/>
        </p:nvSpPr>
        <p:spPr bwMode="auto">
          <a:xfrm rot="-2700000">
            <a:off x="3787775" y="3089275"/>
            <a:ext cx="2232025" cy="814388"/>
          </a:xfrm>
          <a:prstGeom prst="ellipse">
            <a:avLst/>
          </a:prstGeom>
          <a:solidFill>
            <a:srgbClr val="FF00FF"/>
          </a:solidFill>
          <a:ln w="38100">
            <a:solidFill>
              <a:schemeClr val="tx1"/>
            </a:solidFill>
            <a:round/>
            <a:headEnd/>
            <a:tailEnd/>
          </a:ln>
        </p:spPr>
        <p:txBody>
          <a:bodyPr anchor="ctr">
            <a:spAutoFit/>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82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782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79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790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7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03" grpId="0" animBg="1"/>
      <p:bldP spid="77905" grpId="0" animBg="1"/>
      <p:bldP spid="7790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コストの変化</a:t>
            </a:r>
          </a:p>
        </p:txBody>
      </p:sp>
      <p:sp>
        <p:nvSpPr>
          <p:cNvPr id="78851" name="Rectangle 3"/>
          <p:cNvSpPr>
            <a:spLocks noGrp="1" noChangeArrowheads="1"/>
          </p:cNvSpPr>
          <p:nvPr>
            <p:ph type="subTitle" idx="1"/>
          </p:nvPr>
        </p:nvSpPr>
        <p:spPr>
          <a:xfrm>
            <a:off x="611188" y="1087438"/>
            <a:ext cx="7848600" cy="1981200"/>
          </a:xfrm>
        </p:spPr>
        <p:txBody>
          <a:bodyPr/>
          <a:lstStyle/>
          <a:p>
            <a:pPr algn="l" eaLnBrk="1" hangingPunct="1">
              <a:defRPr/>
            </a:pPr>
            <a:r>
              <a:rPr lang="en-US" altLang="ja-JP" sz="2000" b="1" dirty="0" smtClean="0">
                <a:solidFill>
                  <a:srgbClr val="FF0000"/>
                </a:solidFill>
                <a:effectLst>
                  <a:outerShdw blurRad="38100" dist="38100" dir="2700000" algn="tl">
                    <a:srgbClr val="C0C0C0"/>
                  </a:outerShdw>
                </a:effectLst>
              </a:rPr>
              <a:t>•</a:t>
            </a:r>
            <a:r>
              <a:rPr lang="en-US" altLang="ja-JP" sz="2400" b="1" dirty="0" smtClean="0">
                <a:solidFill>
                  <a:srgbClr val="FF0000"/>
                </a:solidFill>
              </a:rPr>
              <a:t> </a:t>
            </a:r>
            <a:r>
              <a:rPr lang="ja-JP" altLang="en-US" sz="2400" dirty="0" smtClean="0"/>
              <a:t>変化しやすい文字、変化しにくい文字がある。</a:t>
            </a:r>
          </a:p>
          <a:p>
            <a:pPr algn="l" eaLnBrk="1" hangingPunct="1">
              <a:defRPr/>
            </a:pPr>
            <a:r>
              <a:rPr lang="en-US" altLang="ja-JP" sz="20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空白2つ は空白1つ×2よりも小さい</a:t>
            </a:r>
          </a:p>
          <a:p>
            <a:pPr algn="l" eaLnBrk="1" hangingPunct="1">
              <a:defRPr/>
            </a:pPr>
            <a:r>
              <a:rPr lang="ja-JP" altLang="en-US" sz="2400" dirty="0" smtClean="0"/>
              <a:t>　　　　 </a:t>
            </a: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変化のコストに変化を付けたい</a:t>
            </a:r>
          </a:p>
          <a:p>
            <a:pPr algn="l" eaLnBrk="1" hangingPunct="1">
              <a:defRPr/>
            </a:pPr>
            <a:r>
              <a:rPr lang="ja-JP" altLang="en-US" sz="2400" dirty="0" smtClean="0"/>
              <a:t>　　　　 </a:t>
            </a:r>
            <a:r>
              <a:rPr lang="en-US" altLang="ja-JP" sz="2000" b="1" dirty="0" smtClean="0">
                <a:solidFill>
                  <a:srgbClr val="FF0000"/>
                </a:solidFill>
                <a:effectLst>
                  <a:outerShdw blurRad="38100" dist="38100" dir="2700000" algn="tl">
                    <a:srgbClr val="C0C0C0"/>
                  </a:outerShdw>
                </a:effectLst>
                <a:sym typeface="Wingdings" pitchFamily="2" charset="2"/>
              </a:rPr>
              <a:t></a:t>
            </a:r>
            <a:r>
              <a:rPr lang="ja-JP" altLang="en-US" sz="2400" b="1" dirty="0" smtClean="0">
                <a:solidFill>
                  <a:srgbClr val="FF0000"/>
                </a:solidFill>
              </a:rPr>
              <a:t> </a:t>
            </a:r>
            <a:r>
              <a:rPr lang="ja-JP" altLang="en-US" sz="2400" dirty="0" smtClean="0"/>
              <a:t>枝コストの与え方を変えれば良い</a:t>
            </a:r>
          </a:p>
          <a:p>
            <a:pPr algn="l" eaLnBrk="1" hangingPunct="1">
              <a:defRPr/>
            </a:pPr>
            <a:endParaRPr lang="ja-JP" altLang="en-US" sz="2400" dirty="0" smtClean="0"/>
          </a:p>
        </p:txBody>
      </p:sp>
      <p:sp>
        <p:nvSpPr>
          <p:cNvPr id="78852" name="Text Box 4"/>
          <p:cNvSpPr txBox="1">
            <a:spLocks noChangeArrowheads="1"/>
          </p:cNvSpPr>
          <p:nvPr/>
        </p:nvSpPr>
        <p:spPr bwMode="auto">
          <a:xfrm>
            <a:off x="900113" y="5516563"/>
            <a:ext cx="7129462" cy="841375"/>
          </a:xfrm>
          <a:prstGeom prst="rect">
            <a:avLst/>
          </a:prstGeom>
          <a:solidFill>
            <a:schemeClr val="bg1"/>
          </a:solidFill>
          <a:ln w="19050">
            <a:solidFill>
              <a:srgbClr val="FF0000"/>
            </a:solidFill>
            <a:miter lim="800000"/>
            <a:headEnd/>
            <a:tailEnd/>
          </a:ln>
          <a:effectLst>
            <a:outerShdw dist="35921" dir="2700000" algn="ctr" rotWithShape="0">
              <a:schemeClr val="bg2">
                <a:alpha val="50000"/>
              </a:schemeClr>
            </a:outerShdw>
          </a:effectLst>
        </p:spPr>
        <p:txBody>
          <a:bodyPr>
            <a:spAutoFit/>
          </a:bodyPr>
          <a:lstStyle/>
          <a:p>
            <a:pPr algn="ctr">
              <a:defRPr/>
            </a:pPr>
            <a:r>
              <a:rPr lang="ja-JP" altLang="en-US" b="1"/>
              <a:t>複数の空白を扱うと、少しネットワークが変わる</a:t>
            </a:r>
          </a:p>
          <a:p>
            <a:pPr algn="ctr">
              <a:defRPr/>
            </a:pPr>
            <a:r>
              <a:rPr lang="ja-JP" altLang="en-US" b="1"/>
              <a:t>（縦横に複数マス移動する枝ができる）</a:t>
            </a:r>
          </a:p>
        </p:txBody>
      </p:sp>
      <p:sp>
        <p:nvSpPr>
          <p:cNvPr id="78856" name="Text Box 8"/>
          <p:cNvSpPr txBox="1">
            <a:spLocks noChangeArrowheads="1"/>
          </p:cNvSpPr>
          <p:nvPr/>
        </p:nvSpPr>
        <p:spPr bwMode="auto">
          <a:xfrm>
            <a:off x="914400" y="3284538"/>
            <a:ext cx="1311275" cy="2282825"/>
          </a:xfrm>
          <a:prstGeom prst="rect">
            <a:avLst/>
          </a:prstGeom>
          <a:noFill/>
          <a:ln w="19050">
            <a:noFill/>
            <a:miter lim="800000"/>
            <a:headEnd/>
            <a:tailEnd/>
          </a:ln>
        </p:spPr>
        <p:txBody>
          <a:bodyPr wrap="none">
            <a:spAutoFit/>
          </a:bodyPr>
          <a:lstStyle/>
          <a:p>
            <a:r>
              <a:rPr lang="en-US" altLang="ja-JP"/>
              <a:t>G</a:t>
            </a:r>
            <a:r>
              <a:rPr lang="ja-JP" altLang="en-US"/>
              <a:t>→</a:t>
            </a:r>
            <a:r>
              <a:rPr lang="en-US" altLang="ja-JP"/>
              <a:t>A  </a:t>
            </a:r>
            <a:r>
              <a:rPr lang="en-US" altLang="ja-JP">
                <a:solidFill>
                  <a:schemeClr val="accent2"/>
                </a:solidFill>
              </a:rPr>
              <a:t> 3</a:t>
            </a:r>
          </a:p>
          <a:p>
            <a:r>
              <a:rPr lang="en-US" altLang="ja-JP"/>
              <a:t>T</a:t>
            </a:r>
            <a:r>
              <a:rPr lang="ja-JP" altLang="en-US"/>
              <a:t>→</a:t>
            </a:r>
            <a:r>
              <a:rPr lang="en-US" altLang="ja-JP"/>
              <a:t>A   </a:t>
            </a:r>
            <a:r>
              <a:rPr lang="en-US" altLang="ja-JP">
                <a:solidFill>
                  <a:schemeClr val="accent2"/>
                </a:solidFill>
              </a:rPr>
              <a:t>1</a:t>
            </a:r>
          </a:p>
          <a:p>
            <a:r>
              <a:rPr lang="en-US" altLang="ja-JP"/>
              <a:t>A→C   </a:t>
            </a:r>
            <a:r>
              <a:rPr lang="en-US" altLang="ja-JP">
                <a:solidFill>
                  <a:schemeClr val="accent2"/>
                </a:solidFill>
              </a:rPr>
              <a:t>4</a:t>
            </a:r>
          </a:p>
          <a:p>
            <a:r>
              <a:rPr lang="en-US" altLang="ja-JP"/>
              <a:t>…</a:t>
            </a:r>
          </a:p>
          <a:p>
            <a:endParaRPr lang="en-US" altLang="ja-JP"/>
          </a:p>
          <a:p>
            <a:endParaRPr lang="en-US" altLang="ja-JP"/>
          </a:p>
        </p:txBody>
      </p:sp>
      <p:sp>
        <p:nvSpPr>
          <p:cNvPr id="78857" name="Text Box 9"/>
          <p:cNvSpPr txBox="1">
            <a:spLocks noChangeArrowheads="1"/>
          </p:cNvSpPr>
          <p:nvPr/>
        </p:nvSpPr>
        <p:spPr bwMode="auto">
          <a:xfrm>
            <a:off x="3382963" y="3284538"/>
            <a:ext cx="1693862" cy="1917700"/>
          </a:xfrm>
          <a:prstGeom prst="rect">
            <a:avLst/>
          </a:prstGeom>
          <a:noFill/>
          <a:ln w="19050">
            <a:noFill/>
            <a:miter lim="800000"/>
            <a:headEnd/>
            <a:tailEnd/>
          </a:ln>
        </p:spPr>
        <p:txBody>
          <a:bodyPr wrap="none">
            <a:spAutoFit/>
          </a:bodyPr>
          <a:lstStyle/>
          <a:p>
            <a:r>
              <a:rPr lang="ja-JP" altLang="en-US"/>
              <a:t>空白1つ    </a:t>
            </a:r>
            <a:r>
              <a:rPr lang="ja-JP" altLang="en-US">
                <a:solidFill>
                  <a:schemeClr val="accent2"/>
                </a:solidFill>
              </a:rPr>
              <a:t>3</a:t>
            </a:r>
          </a:p>
          <a:p>
            <a:r>
              <a:rPr lang="ja-JP" altLang="en-US"/>
              <a:t>空白2つ    </a:t>
            </a:r>
            <a:r>
              <a:rPr lang="ja-JP" altLang="en-US">
                <a:solidFill>
                  <a:schemeClr val="accent2"/>
                </a:solidFill>
              </a:rPr>
              <a:t>5</a:t>
            </a:r>
          </a:p>
          <a:p>
            <a:r>
              <a:rPr lang="ja-JP" altLang="en-US"/>
              <a:t>空白3つ    </a:t>
            </a:r>
            <a:r>
              <a:rPr lang="ja-JP" altLang="en-US">
                <a:solidFill>
                  <a:schemeClr val="accent2"/>
                </a:solidFill>
              </a:rPr>
              <a:t>7</a:t>
            </a:r>
          </a:p>
          <a:p>
            <a:r>
              <a:rPr lang="ja-JP" altLang="en-US"/>
              <a:t>….</a:t>
            </a:r>
          </a:p>
          <a:p>
            <a:endParaRPr lang="ja-JP" altLang="en-US"/>
          </a:p>
        </p:txBody>
      </p:sp>
      <p:grpSp>
        <p:nvGrpSpPr>
          <p:cNvPr id="2" name="Group 23"/>
          <p:cNvGrpSpPr>
            <a:grpSpLocks/>
          </p:cNvGrpSpPr>
          <p:nvPr/>
        </p:nvGrpSpPr>
        <p:grpSpPr bwMode="auto">
          <a:xfrm>
            <a:off x="6877050" y="2997200"/>
            <a:ext cx="1295400" cy="2087563"/>
            <a:chOff x="4332" y="1888"/>
            <a:chExt cx="816" cy="1315"/>
          </a:xfrm>
        </p:grpSpPr>
        <p:sp>
          <p:nvSpPr>
            <p:cNvPr id="23565" name="Line 10"/>
            <p:cNvSpPr>
              <a:spLocks noChangeShapeType="1"/>
            </p:cNvSpPr>
            <p:nvPr/>
          </p:nvSpPr>
          <p:spPr bwMode="auto">
            <a:xfrm>
              <a:off x="4513" y="1979"/>
              <a:ext cx="0" cy="1224"/>
            </a:xfrm>
            <a:prstGeom prst="line">
              <a:avLst/>
            </a:prstGeom>
            <a:noFill/>
            <a:ln w="19050">
              <a:solidFill>
                <a:schemeClr val="tx1"/>
              </a:solidFill>
              <a:round/>
              <a:headEnd/>
              <a:tailEnd/>
            </a:ln>
          </p:spPr>
          <p:txBody>
            <a:bodyPr wrap="none">
              <a:spAutoFit/>
            </a:bodyPr>
            <a:lstStyle/>
            <a:p>
              <a:endParaRPr lang="ja-JP" altLang="en-US"/>
            </a:p>
          </p:txBody>
        </p:sp>
        <p:sp>
          <p:nvSpPr>
            <p:cNvPr id="23566" name="Line 11"/>
            <p:cNvSpPr>
              <a:spLocks noChangeShapeType="1"/>
            </p:cNvSpPr>
            <p:nvPr/>
          </p:nvSpPr>
          <p:spPr bwMode="auto">
            <a:xfrm>
              <a:off x="4740" y="1979"/>
              <a:ext cx="0" cy="1224"/>
            </a:xfrm>
            <a:prstGeom prst="line">
              <a:avLst/>
            </a:prstGeom>
            <a:noFill/>
            <a:ln w="19050">
              <a:solidFill>
                <a:schemeClr val="tx1"/>
              </a:solidFill>
              <a:round/>
              <a:headEnd/>
              <a:tailEnd/>
            </a:ln>
          </p:spPr>
          <p:txBody>
            <a:bodyPr wrap="none">
              <a:spAutoFit/>
            </a:bodyPr>
            <a:lstStyle/>
            <a:p>
              <a:endParaRPr lang="ja-JP" altLang="en-US"/>
            </a:p>
          </p:txBody>
        </p:sp>
        <p:sp>
          <p:nvSpPr>
            <p:cNvPr id="23567" name="Line 12"/>
            <p:cNvSpPr>
              <a:spLocks noChangeShapeType="1"/>
            </p:cNvSpPr>
            <p:nvPr/>
          </p:nvSpPr>
          <p:spPr bwMode="auto">
            <a:xfrm>
              <a:off x="4967" y="1979"/>
              <a:ext cx="0" cy="1224"/>
            </a:xfrm>
            <a:prstGeom prst="line">
              <a:avLst/>
            </a:prstGeom>
            <a:noFill/>
            <a:ln w="19050">
              <a:solidFill>
                <a:schemeClr val="tx1"/>
              </a:solidFill>
              <a:round/>
              <a:headEnd/>
              <a:tailEnd/>
            </a:ln>
          </p:spPr>
          <p:txBody>
            <a:bodyPr wrap="none">
              <a:spAutoFit/>
            </a:bodyPr>
            <a:lstStyle/>
            <a:p>
              <a:endParaRPr lang="ja-JP" altLang="en-US"/>
            </a:p>
          </p:txBody>
        </p:sp>
        <p:sp>
          <p:nvSpPr>
            <p:cNvPr id="23568" name="Line 13"/>
            <p:cNvSpPr>
              <a:spLocks noChangeShapeType="1"/>
            </p:cNvSpPr>
            <p:nvPr/>
          </p:nvSpPr>
          <p:spPr bwMode="auto">
            <a:xfrm>
              <a:off x="4332" y="2976"/>
              <a:ext cx="816" cy="0"/>
            </a:xfrm>
            <a:prstGeom prst="line">
              <a:avLst/>
            </a:prstGeom>
            <a:noFill/>
            <a:ln w="19050">
              <a:solidFill>
                <a:schemeClr val="tx1"/>
              </a:solidFill>
              <a:round/>
              <a:headEnd/>
              <a:tailEnd/>
            </a:ln>
          </p:spPr>
          <p:txBody>
            <a:bodyPr wrap="none">
              <a:spAutoFit/>
            </a:bodyPr>
            <a:lstStyle/>
            <a:p>
              <a:endParaRPr lang="ja-JP" altLang="en-US"/>
            </a:p>
          </p:txBody>
        </p:sp>
        <p:sp>
          <p:nvSpPr>
            <p:cNvPr id="23569" name="Line 14"/>
            <p:cNvSpPr>
              <a:spLocks noChangeShapeType="1"/>
            </p:cNvSpPr>
            <p:nvPr/>
          </p:nvSpPr>
          <p:spPr bwMode="auto">
            <a:xfrm>
              <a:off x="4332" y="2750"/>
              <a:ext cx="816" cy="0"/>
            </a:xfrm>
            <a:prstGeom prst="line">
              <a:avLst/>
            </a:prstGeom>
            <a:noFill/>
            <a:ln w="19050">
              <a:solidFill>
                <a:schemeClr val="tx1"/>
              </a:solidFill>
              <a:round/>
              <a:headEnd/>
              <a:tailEnd/>
            </a:ln>
          </p:spPr>
          <p:txBody>
            <a:bodyPr wrap="none">
              <a:spAutoFit/>
            </a:bodyPr>
            <a:lstStyle/>
            <a:p>
              <a:endParaRPr lang="ja-JP" altLang="en-US"/>
            </a:p>
          </p:txBody>
        </p:sp>
        <p:sp>
          <p:nvSpPr>
            <p:cNvPr id="23570" name="Line 15"/>
            <p:cNvSpPr>
              <a:spLocks noChangeShapeType="1"/>
            </p:cNvSpPr>
            <p:nvPr/>
          </p:nvSpPr>
          <p:spPr bwMode="auto">
            <a:xfrm>
              <a:off x="4332" y="2524"/>
              <a:ext cx="816" cy="0"/>
            </a:xfrm>
            <a:prstGeom prst="line">
              <a:avLst/>
            </a:prstGeom>
            <a:noFill/>
            <a:ln w="19050">
              <a:solidFill>
                <a:schemeClr val="tx1"/>
              </a:solidFill>
              <a:round/>
              <a:headEnd/>
              <a:tailEnd/>
            </a:ln>
          </p:spPr>
          <p:txBody>
            <a:bodyPr wrap="none">
              <a:spAutoFit/>
            </a:bodyPr>
            <a:lstStyle/>
            <a:p>
              <a:endParaRPr lang="ja-JP" altLang="en-US"/>
            </a:p>
          </p:txBody>
        </p:sp>
        <p:sp>
          <p:nvSpPr>
            <p:cNvPr id="23571" name="Line 16"/>
            <p:cNvSpPr>
              <a:spLocks noChangeShapeType="1"/>
            </p:cNvSpPr>
            <p:nvPr/>
          </p:nvSpPr>
          <p:spPr bwMode="auto">
            <a:xfrm>
              <a:off x="4332" y="2298"/>
              <a:ext cx="816" cy="0"/>
            </a:xfrm>
            <a:prstGeom prst="line">
              <a:avLst/>
            </a:prstGeom>
            <a:noFill/>
            <a:ln w="19050">
              <a:solidFill>
                <a:schemeClr val="tx1"/>
              </a:solidFill>
              <a:round/>
              <a:headEnd/>
              <a:tailEnd/>
            </a:ln>
          </p:spPr>
          <p:txBody>
            <a:bodyPr wrap="none">
              <a:spAutoFit/>
            </a:bodyPr>
            <a:lstStyle/>
            <a:p>
              <a:endParaRPr lang="ja-JP" altLang="en-US"/>
            </a:p>
          </p:txBody>
        </p:sp>
        <p:sp>
          <p:nvSpPr>
            <p:cNvPr id="23572" name="Line 17"/>
            <p:cNvSpPr>
              <a:spLocks noChangeShapeType="1"/>
            </p:cNvSpPr>
            <p:nvPr/>
          </p:nvSpPr>
          <p:spPr bwMode="auto">
            <a:xfrm>
              <a:off x="4332" y="2072"/>
              <a:ext cx="816" cy="0"/>
            </a:xfrm>
            <a:prstGeom prst="line">
              <a:avLst/>
            </a:prstGeom>
            <a:noFill/>
            <a:ln w="19050">
              <a:solidFill>
                <a:schemeClr val="tx1"/>
              </a:solidFill>
              <a:round/>
              <a:headEnd/>
              <a:tailEnd/>
            </a:ln>
          </p:spPr>
          <p:txBody>
            <a:bodyPr wrap="none">
              <a:spAutoFit/>
            </a:bodyPr>
            <a:lstStyle/>
            <a:p>
              <a:endParaRPr lang="ja-JP" altLang="en-US"/>
            </a:p>
          </p:txBody>
        </p:sp>
        <p:sp>
          <p:nvSpPr>
            <p:cNvPr id="23573" name="Line 18"/>
            <p:cNvSpPr>
              <a:spLocks noChangeShapeType="1"/>
            </p:cNvSpPr>
            <p:nvPr/>
          </p:nvSpPr>
          <p:spPr bwMode="auto">
            <a:xfrm flipV="1">
              <a:off x="4513" y="2387"/>
              <a:ext cx="590" cy="589"/>
            </a:xfrm>
            <a:prstGeom prst="line">
              <a:avLst/>
            </a:prstGeom>
            <a:noFill/>
            <a:ln w="19050">
              <a:solidFill>
                <a:schemeClr val="tx1"/>
              </a:solidFill>
              <a:round/>
              <a:headEnd/>
              <a:tailEnd/>
            </a:ln>
          </p:spPr>
          <p:txBody>
            <a:bodyPr>
              <a:spAutoFit/>
            </a:bodyPr>
            <a:lstStyle/>
            <a:p>
              <a:endParaRPr lang="ja-JP" altLang="en-US"/>
            </a:p>
          </p:txBody>
        </p:sp>
        <p:sp>
          <p:nvSpPr>
            <p:cNvPr id="23574" name="Line 19"/>
            <p:cNvSpPr>
              <a:spLocks noChangeShapeType="1"/>
            </p:cNvSpPr>
            <p:nvPr/>
          </p:nvSpPr>
          <p:spPr bwMode="auto">
            <a:xfrm flipV="1">
              <a:off x="4739" y="2614"/>
              <a:ext cx="364" cy="362"/>
            </a:xfrm>
            <a:prstGeom prst="line">
              <a:avLst/>
            </a:prstGeom>
            <a:noFill/>
            <a:ln w="19050">
              <a:solidFill>
                <a:schemeClr val="tx1"/>
              </a:solidFill>
              <a:round/>
              <a:headEnd/>
              <a:tailEnd/>
            </a:ln>
          </p:spPr>
          <p:txBody>
            <a:bodyPr>
              <a:spAutoFit/>
            </a:bodyPr>
            <a:lstStyle/>
            <a:p>
              <a:endParaRPr lang="ja-JP" altLang="en-US"/>
            </a:p>
          </p:txBody>
        </p:sp>
        <p:sp>
          <p:nvSpPr>
            <p:cNvPr id="23575" name="Line 20"/>
            <p:cNvSpPr>
              <a:spLocks noChangeShapeType="1"/>
            </p:cNvSpPr>
            <p:nvPr/>
          </p:nvSpPr>
          <p:spPr bwMode="auto">
            <a:xfrm flipV="1">
              <a:off x="4513" y="2161"/>
              <a:ext cx="590" cy="589"/>
            </a:xfrm>
            <a:prstGeom prst="line">
              <a:avLst/>
            </a:prstGeom>
            <a:noFill/>
            <a:ln w="19050">
              <a:solidFill>
                <a:schemeClr val="tx1"/>
              </a:solidFill>
              <a:round/>
              <a:headEnd/>
              <a:tailEnd/>
            </a:ln>
          </p:spPr>
          <p:txBody>
            <a:bodyPr>
              <a:spAutoFit/>
            </a:bodyPr>
            <a:lstStyle/>
            <a:p>
              <a:endParaRPr lang="ja-JP" altLang="en-US"/>
            </a:p>
          </p:txBody>
        </p:sp>
        <p:sp>
          <p:nvSpPr>
            <p:cNvPr id="23576" name="Line 21"/>
            <p:cNvSpPr>
              <a:spLocks noChangeShapeType="1"/>
            </p:cNvSpPr>
            <p:nvPr/>
          </p:nvSpPr>
          <p:spPr bwMode="auto">
            <a:xfrm flipV="1">
              <a:off x="4513" y="1935"/>
              <a:ext cx="590" cy="589"/>
            </a:xfrm>
            <a:prstGeom prst="line">
              <a:avLst/>
            </a:prstGeom>
            <a:noFill/>
            <a:ln w="19050">
              <a:solidFill>
                <a:schemeClr val="tx1"/>
              </a:solidFill>
              <a:round/>
              <a:headEnd/>
              <a:tailEnd/>
            </a:ln>
          </p:spPr>
          <p:txBody>
            <a:bodyPr>
              <a:spAutoFit/>
            </a:bodyPr>
            <a:lstStyle/>
            <a:p>
              <a:endParaRPr lang="ja-JP" altLang="en-US"/>
            </a:p>
          </p:txBody>
        </p:sp>
        <p:sp>
          <p:nvSpPr>
            <p:cNvPr id="23577" name="Line 22"/>
            <p:cNvSpPr>
              <a:spLocks noChangeShapeType="1"/>
            </p:cNvSpPr>
            <p:nvPr/>
          </p:nvSpPr>
          <p:spPr bwMode="auto">
            <a:xfrm flipV="1">
              <a:off x="4513" y="1888"/>
              <a:ext cx="408" cy="407"/>
            </a:xfrm>
            <a:prstGeom prst="line">
              <a:avLst/>
            </a:prstGeom>
            <a:noFill/>
            <a:ln w="19050">
              <a:solidFill>
                <a:schemeClr val="tx1"/>
              </a:solidFill>
              <a:round/>
              <a:headEnd/>
              <a:tailEnd/>
            </a:ln>
          </p:spPr>
          <p:txBody>
            <a:bodyPr>
              <a:spAutoFit/>
            </a:bodyPr>
            <a:lstStyle/>
            <a:p>
              <a:endParaRPr lang="ja-JP" altLang="en-US"/>
            </a:p>
          </p:txBody>
        </p:sp>
      </p:grpSp>
      <p:sp>
        <p:nvSpPr>
          <p:cNvPr id="78872" name="Freeform 24"/>
          <p:cNvSpPr>
            <a:spLocks/>
          </p:cNvSpPr>
          <p:nvPr/>
        </p:nvSpPr>
        <p:spPr bwMode="auto">
          <a:xfrm>
            <a:off x="7019925" y="4005263"/>
            <a:ext cx="144463" cy="719137"/>
          </a:xfrm>
          <a:custGeom>
            <a:avLst/>
            <a:gdLst>
              <a:gd name="T0" fmla="*/ 91 w 91"/>
              <a:gd name="T1" fmla="*/ 453 h 453"/>
              <a:gd name="T2" fmla="*/ 0 w 91"/>
              <a:gd name="T3" fmla="*/ 227 h 453"/>
              <a:gd name="T4" fmla="*/ 91 w 91"/>
              <a:gd name="T5" fmla="*/ 0 h 453"/>
              <a:gd name="T6" fmla="*/ 0 60000 65536"/>
              <a:gd name="T7" fmla="*/ 0 60000 65536"/>
              <a:gd name="T8" fmla="*/ 0 60000 65536"/>
              <a:gd name="T9" fmla="*/ 0 w 91"/>
              <a:gd name="T10" fmla="*/ 0 h 453"/>
              <a:gd name="T11" fmla="*/ 91 w 91"/>
              <a:gd name="T12" fmla="*/ 453 h 453"/>
            </a:gdLst>
            <a:ahLst/>
            <a:cxnLst>
              <a:cxn ang="T6">
                <a:pos x="T0" y="T1"/>
              </a:cxn>
              <a:cxn ang="T7">
                <a:pos x="T2" y="T3"/>
              </a:cxn>
              <a:cxn ang="T8">
                <a:pos x="T4" y="T5"/>
              </a:cxn>
            </a:cxnLst>
            <a:rect l="T9" t="T10" r="T11" b="T12"/>
            <a:pathLst>
              <a:path w="91" h="453">
                <a:moveTo>
                  <a:pt x="91" y="453"/>
                </a:moveTo>
                <a:cubicBezTo>
                  <a:pt x="45" y="377"/>
                  <a:pt x="0" y="302"/>
                  <a:pt x="0" y="227"/>
                </a:cubicBezTo>
                <a:cubicBezTo>
                  <a:pt x="0" y="152"/>
                  <a:pt x="45" y="76"/>
                  <a:pt x="91" y="0"/>
                </a:cubicBezTo>
              </a:path>
            </a:pathLst>
          </a:custGeom>
          <a:noFill/>
          <a:ln w="25400" cap="flat" cmpd="sng">
            <a:solidFill>
              <a:srgbClr val="FF6600"/>
            </a:solidFill>
            <a:prstDash val="solid"/>
            <a:round/>
            <a:headEnd/>
            <a:tailEnd type="arrow" w="med" len="med"/>
          </a:ln>
        </p:spPr>
        <p:txBody>
          <a:bodyPr wrap="none">
            <a:spAutoFit/>
          </a:bodyPr>
          <a:lstStyle/>
          <a:p>
            <a:endParaRPr lang="ja-JP" altLang="en-US"/>
          </a:p>
        </p:txBody>
      </p:sp>
      <p:sp>
        <p:nvSpPr>
          <p:cNvPr id="78873" name="Freeform 25"/>
          <p:cNvSpPr>
            <a:spLocks/>
          </p:cNvSpPr>
          <p:nvPr/>
        </p:nvSpPr>
        <p:spPr bwMode="auto">
          <a:xfrm>
            <a:off x="7019925" y="3644900"/>
            <a:ext cx="144463" cy="1079500"/>
          </a:xfrm>
          <a:custGeom>
            <a:avLst/>
            <a:gdLst>
              <a:gd name="T0" fmla="*/ 91 w 91"/>
              <a:gd name="T1" fmla="*/ 453 h 453"/>
              <a:gd name="T2" fmla="*/ 0 w 91"/>
              <a:gd name="T3" fmla="*/ 227 h 453"/>
              <a:gd name="T4" fmla="*/ 91 w 91"/>
              <a:gd name="T5" fmla="*/ 0 h 453"/>
              <a:gd name="T6" fmla="*/ 0 60000 65536"/>
              <a:gd name="T7" fmla="*/ 0 60000 65536"/>
              <a:gd name="T8" fmla="*/ 0 60000 65536"/>
              <a:gd name="T9" fmla="*/ 0 w 91"/>
              <a:gd name="T10" fmla="*/ 0 h 453"/>
              <a:gd name="T11" fmla="*/ 91 w 91"/>
              <a:gd name="T12" fmla="*/ 453 h 453"/>
            </a:gdLst>
            <a:ahLst/>
            <a:cxnLst>
              <a:cxn ang="T6">
                <a:pos x="T0" y="T1"/>
              </a:cxn>
              <a:cxn ang="T7">
                <a:pos x="T2" y="T3"/>
              </a:cxn>
              <a:cxn ang="T8">
                <a:pos x="T4" y="T5"/>
              </a:cxn>
            </a:cxnLst>
            <a:rect l="T9" t="T10" r="T11" b="T12"/>
            <a:pathLst>
              <a:path w="91" h="453">
                <a:moveTo>
                  <a:pt x="91" y="453"/>
                </a:moveTo>
                <a:cubicBezTo>
                  <a:pt x="45" y="377"/>
                  <a:pt x="0" y="302"/>
                  <a:pt x="0" y="227"/>
                </a:cubicBezTo>
                <a:cubicBezTo>
                  <a:pt x="0" y="152"/>
                  <a:pt x="45" y="76"/>
                  <a:pt x="91" y="0"/>
                </a:cubicBezTo>
              </a:path>
            </a:pathLst>
          </a:custGeom>
          <a:noFill/>
          <a:ln w="25400" cap="flat" cmpd="sng">
            <a:solidFill>
              <a:srgbClr val="FF6600"/>
            </a:solidFill>
            <a:prstDash val="solid"/>
            <a:round/>
            <a:headEnd/>
            <a:tailEnd type="arrow" w="med" len="med"/>
          </a:ln>
        </p:spPr>
        <p:txBody>
          <a:bodyPr>
            <a:spAutoFit/>
          </a:bodyPr>
          <a:lstStyle/>
          <a:p>
            <a:endParaRPr lang="ja-JP" altLang="en-US"/>
          </a:p>
        </p:txBody>
      </p:sp>
      <p:sp>
        <p:nvSpPr>
          <p:cNvPr id="78874" name="Freeform 26"/>
          <p:cNvSpPr>
            <a:spLocks/>
          </p:cNvSpPr>
          <p:nvPr/>
        </p:nvSpPr>
        <p:spPr bwMode="auto">
          <a:xfrm>
            <a:off x="7019925" y="3284538"/>
            <a:ext cx="144463" cy="1439862"/>
          </a:xfrm>
          <a:custGeom>
            <a:avLst/>
            <a:gdLst>
              <a:gd name="T0" fmla="*/ 91 w 91"/>
              <a:gd name="T1" fmla="*/ 453 h 453"/>
              <a:gd name="T2" fmla="*/ 0 w 91"/>
              <a:gd name="T3" fmla="*/ 227 h 453"/>
              <a:gd name="T4" fmla="*/ 91 w 91"/>
              <a:gd name="T5" fmla="*/ 0 h 453"/>
              <a:gd name="T6" fmla="*/ 0 60000 65536"/>
              <a:gd name="T7" fmla="*/ 0 60000 65536"/>
              <a:gd name="T8" fmla="*/ 0 60000 65536"/>
              <a:gd name="T9" fmla="*/ 0 w 91"/>
              <a:gd name="T10" fmla="*/ 0 h 453"/>
              <a:gd name="T11" fmla="*/ 91 w 91"/>
              <a:gd name="T12" fmla="*/ 453 h 453"/>
            </a:gdLst>
            <a:ahLst/>
            <a:cxnLst>
              <a:cxn ang="T6">
                <a:pos x="T0" y="T1"/>
              </a:cxn>
              <a:cxn ang="T7">
                <a:pos x="T2" y="T3"/>
              </a:cxn>
              <a:cxn ang="T8">
                <a:pos x="T4" y="T5"/>
              </a:cxn>
            </a:cxnLst>
            <a:rect l="T9" t="T10" r="T11" b="T12"/>
            <a:pathLst>
              <a:path w="91" h="453">
                <a:moveTo>
                  <a:pt x="91" y="453"/>
                </a:moveTo>
                <a:cubicBezTo>
                  <a:pt x="45" y="377"/>
                  <a:pt x="0" y="302"/>
                  <a:pt x="0" y="227"/>
                </a:cubicBezTo>
                <a:cubicBezTo>
                  <a:pt x="0" y="152"/>
                  <a:pt x="45" y="76"/>
                  <a:pt x="91" y="0"/>
                </a:cubicBezTo>
              </a:path>
            </a:pathLst>
          </a:custGeom>
          <a:noFill/>
          <a:ln w="25400" cap="flat" cmpd="sng">
            <a:solidFill>
              <a:srgbClr val="FF6600"/>
            </a:solidFill>
            <a:prstDash val="solid"/>
            <a:round/>
            <a:headEnd/>
            <a:tailEnd type="arrow" w="med" len="med"/>
          </a:ln>
        </p:spPr>
        <p:txBody>
          <a:bodyPr>
            <a:spAutoFit/>
          </a:bodyPr>
          <a:lstStyle/>
          <a:p>
            <a:endParaRPr lang="ja-JP" altLang="en-US"/>
          </a:p>
        </p:txBody>
      </p:sp>
      <p:sp>
        <p:nvSpPr>
          <p:cNvPr id="78875" name="Freeform 27"/>
          <p:cNvSpPr>
            <a:spLocks/>
          </p:cNvSpPr>
          <p:nvPr/>
        </p:nvSpPr>
        <p:spPr bwMode="auto">
          <a:xfrm rot="5400000" flipH="1">
            <a:off x="7631906" y="4256882"/>
            <a:ext cx="144463" cy="1079500"/>
          </a:xfrm>
          <a:custGeom>
            <a:avLst/>
            <a:gdLst>
              <a:gd name="T0" fmla="*/ 91 w 91"/>
              <a:gd name="T1" fmla="*/ 453 h 453"/>
              <a:gd name="T2" fmla="*/ 0 w 91"/>
              <a:gd name="T3" fmla="*/ 227 h 453"/>
              <a:gd name="T4" fmla="*/ 91 w 91"/>
              <a:gd name="T5" fmla="*/ 0 h 453"/>
              <a:gd name="T6" fmla="*/ 0 60000 65536"/>
              <a:gd name="T7" fmla="*/ 0 60000 65536"/>
              <a:gd name="T8" fmla="*/ 0 60000 65536"/>
              <a:gd name="T9" fmla="*/ 0 w 91"/>
              <a:gd name="T10" fmla="*/ 0 h 453"/>
              <a:gd name="T11" fmla="*/ 91 w 91"/>
              <a:gd name="T12" fmla="*/ 453 h 453"/>
            </a:gdLst>
            <a:ahLst/>
            <a:cxnLst>
              <a:cxn ang="T6">
                <a:pos x="T0" y="T1"/>
              </a:cxn>
              <a:cxn ang="T7">
                <a:pos x="T2" y="T3"/>
              </a:cxn>
              <a:cxn ang="T8">
                <a:pos x="T4" y="T5"/>
              </a:cxn>
            </a:cxnLst>
            <a:rect l="T9" t="T10" r="T11" b="T12"/>
            <a:pathLst>
              <a:path w="91" h="453">
                <a:moveTo>
                  <a:pt x="91" y="453"/>
                </a:moveTo>
                <a:cubicBezTo>
                  <a:pt x="45" y="377"/>
                  <a:pt x="0" y="302"/>
                  <a:pt x="0" y="227"/>
                </a:cubicBezTo>
                <a:cubicBezTo>
                  <a:pt x="0" y="152"/>
                  <a:pt x="45" y="76"/>
                  <a:pt x="91" y="0"/>
                </a:cubicBezTo>
              </a:path>
            </a:pathLst>
          </a:custGeom>
          <a:noFill/>
          <a:ln w="25400" cap="flat" cmpd="sng">
            <a:solidFill>
              <a:srgbClr val="FF6600"/>
            </a:solidFill>
            <a:prstDash val="solid"/>
            <a:round/>
            <a:headEnd/>
            <a:tailEnd type="arrow" w="med" len="med"/>
          </a:ln>
        </p:spPr>
        <p:txBody>
          <a:bodyPr>
            <a:spAutoFit/>
          </a:bodyPr>
          <a:lstStyle/>
          <a:p>
            <a:endParaRPr lang="ja-JP" altLang="en-US"/>
          </a:p>
        </p:txBody>
      </p:sp>
      <p:sp>
        <p:nvSpPr>
          <p:cNvPr id="78876" name="Freeform 28"/>
          <p:cNvSpPr>
            <a:spLocks/>
          </p:cNvSpPr>
          <p:nvPr/>
        </p:nvSpPr>
        <p:spPr bwMode="auto">
          <a:xfrm rot="5400000" flipH="1">
            <a:off x="7488237" y="4400551"/>
            <a:ext cx="144463" cy="792162"/>
          </a:xfrm>
          <a:custGeom>
            <a:avLst/>
            <a:gdLst>
              <a:gd name="T0" fmla="*/ 91 w 91"/>
              <a:gd name="T1" fmla="*/ 453 h 453"/>
              <a:gd name="T2" fmla="*/ 0 w 91"/>
              <a:gd name="T3" fmla="*/ 227 h 453"/>
              <a:gd name="T4" fmla="*/ 91 w 91"/>
              <a:gd name="T5" fmla="*/ 0 h 453"/>
              <a:gd name="T6" fmla="*/ 0 60000 65536"/>
              <a:gd name="T7" fmla="*/ 0 60000 65536"/>
              <a:gd name="T8" fmla="*/ 0 60000 65536"/>
              <a:gd name="T9" fmla="*/ 0 w 91"/>
              <a:gd name="T10" fmla="*/ 0 h 453"/>
              <a:gd name="T11" fmla="*/ 91 w 91"/>
              <a:gd name="T12" fmla="*/ 453 h 453"/>
            </a:gdLst>
            <a:ahLst/>
            <a:cxnLst>
              <a:cxn ang="T6">
                <a:pos x="T0" y="T1"/>
              </a:cxn>
              <a:cxn ang="T7">
                <a:pos x="T2" y="T3"/>
              </a:cxn>
              <a:cxn ang="T8">
                <a:pos x="T4" y="T5"/>
              </a:cxn>
            </a:cxnLst>
            <a:rect l="T9" t="T10" r="T11" b="T12"/>
            <a:pathLst>
              <a:path w="91" h="453">
                <a:moveTo>
                  <a:pt x="91" y="453"/>
                </a:moveTo>
                <a:cubicBezTo>
                  <a:pt x="45" y="377"/>
                  <a:pt x="0" y="302"/>
                  <a:pt x="0" y="227"/>
                </a:cubicBezTo>
                <a:cubicBezTo>
                  <a:pt x="0" y="152"/>
                  <a:pt x="45" y="76"/>
                  <a:pt x="91" y="0"/>
                </a:cubicBezTo>
              </a:path>
            </a:pathLst>
          </a:custGeom>
          <a:noFill/>
          <a:ln w="25400" cap="flat" cmpd="sng">
            <a:solidFill>
              <a:srgbClr val="FF6600"/>
            </a:solidFill>
            <a:prstDash val="solid"/>
            <a:round/>
            <a:headEnd/>
            <a:tailEnd type="arrow" w="med" len="med"/>
          </a:ln>
        </p:spPr>
        <p:txBody>
          <a:bodyPr>
            <a:spAutoFit/>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8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87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87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87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87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88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88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animBg="1"/>
      <p:bldP spid="78856" grpId="0"/>
      <p:bldP spid="78857" grpId="0"/>
      <p:bldP spid="78872" grpId="0" animBg="1"/>
      <p:bldP spid="78873" grpId="0" animBg="1"/>
      <p:bldP spid="78874" grpId="0" animBg="1"/>
      <p:bldP spid="78875" grpId="0" animBg="1"/>
      <p:bldP spid="7887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次の目標</a:t>
            </a:r>
          </a:p>
        </p:txBody>
      </p:sp>
      <p:sp>
        <p:nvSpPr>
          <p:cNvPr id="27651" name="Rectangle 3"/>
          <p:cNvSpPr>
            <a:spLocks noGrp="1" noChangeArrowheads="1"/>
          </p:cNvSpPr>
          <p:nvPr>
            <p:ph type="subTitle" idx="1"/>
          </p:nvPr>
        </p:nvSpPr>
        <p:spPr>
          <a:xfrm>
            <a:off x="611188" y="1412875"/>
            <a:ext cx="7848600" cy="4648200"/>
          </a:xfrm>
        </p:spPr>
        <p:txBody>
          <a:bodyPr/>
          <a:lstStyle/>
          <a:p>
            <a:pPr algn="l" eaLnBrk="1" hangingPunct="1">
              <a:defRPr/>
            </a:pPr>
            <a:r>
              <a:rPr lang="en-US" altLang="ja-JP" sz="2000" b="1" dirty="0" smtClean="0">
                <a:solidFill>
                  <a:srgbClr val="FF0000"/>
                </a:solidFill>
                <a:effectLst>
                  <a:outerShdw blurRad="38100" dist="38100" dir="2700000" algn="tl">
                    <a:srgbClr val="C0C0C0"/>
                  </a:outerShdw>
                </a:effectLst>
              </a:rPr>
              <a:t>•</a:t>
            </a:r>
            <a:r>
              <a:rPr lang="ja-JP" altLang="en-US" sz="2400" dirty="0" smtClean="0"/>
              <a:t> ２つのゲノムから「似た部分のペア」を見つける</a:t>
            </a:r>
          </a:p>
          <a:p>
            <a:pPr algn="l" eaLnBrk="1" hangingPunct="1">
              <a:defRPr/>
            </a:pPr>
            <a:endParaRPr lang="ja-JP" altLang="en-US" sz="2400" b="1" dirty="0" smtClean="0">
              <a:solidFill>
                <a:srgbClr val="FF0000"/>
              </a:solidFill>
            </a:endParaRPr>
          </a:p>
          <a:p>
            <a:pPr algn="l" eaLnBrk="1" hangingPunct="1">
              <a:defRPr/>
            </a:pPr>
            <a:r>
              <a:rPr lang="en-US" altLang="ja-JP" sz="20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単純に2つのゲノムの類似度を計算しただけではだめ。全体的に見てどの程度にているかしかわからない</a:t>
            </a:r>
          </a:p>
        </p:txBody>
      </p:sp>
      <p:sp>
        <p:nvSpPr>
          <p:cNvPr id="27652" name="Line 4"/>
          <p:cNvSpPr>
            <a:spLocks noChangeShapeType="1"/>
          </p:cNvSpPr>
          <p:nvPr/>
        </p:nvSpPr>
        <p:spPr bwMode="auto">
          <a:xfrm>
            <a:off x="1568450" y="5386388"/>
            <a:ext cx="6858000" cy="0"/>
          </a:xfrm>
          <a:prstGeom prst="line">
            <a:avLst/>
          </a:prstGeom>
          <a:noFill/>
          <a:ln w="38100">
            <a:solidFill>
              <a:schemeClr val="accent2"/>
            </a:solidFill>
            <a:round/>
            <a:headEnd/>
            <a:tailEnd/>
          </a:ln>
        </p:spPr>
        <p:txBody>
          <a:bodyPr/>
          <a:lstStyle/>
          <a:p>
            <a:endParaRPr lang="ja-JP" altLang="en-US"/>
          </a:p>
        </p:txBody>
      </p:sp>
      <p:sp>
        <p:nvSpPr>
          <p:cNvPr id="27653" name="Line 5"/>
          <p:cNvSpPr>
            <a:spLocks noChangeShapeType="1"/>
          </p:cNvSpPr>
          <p:nvPr/>
        </p:nvSpPr>
        <p:spPr bwMode="auto">
          <a:xfrm>
            <a:off x="1568450" y="5691188"/>
            <a:ext cx="6781800" cy="0"/>
          </a:xfrm>
          <a:prstGeom prst="line">
            <a:avLst/>
          </a:prstGeom>
          <a:noFill/>
          <a:ln w="38100">
            <a:solidFill>
              <a:schemeClr val="accent2"/>
            </a:solidFill>
            <a:round/>
            <a:headEnd/>
            <a:tailEnd/>
          </a:ln>
        </p:spPr>
        <p:txBody>
          <a:bodyPr/>
          <a:lstStyle/>
          <a:p>
            <a:endParaRPr lang="ja-JP" altLang="en-US"/>
          </a:p>
        </p:txBody>
      </p:sp>
      <p:sp>
        <p:nvSpPr>
          <p:cNvPr id="27654" name="Line 6"/>
          <p:cNvSpPr>
            <a:spLocks noChangeShapeType="1"/>
          </p:cNvSpPr>
          <p:nvPr/>
        </p:nvSpPr>
        <p:spPr bwMode="auto">
          <a:xfrm>
            <a:off x="2254250" y="5386388"/>
            <a:ext cx="914400" cy="0"/>
          </a:xfrm>
          <a:prstGeom prst="line">
            <a:avLst/>
          </a:prstGeom>
          <a:noFill/>
          <a:ln w="57150">
            <a:solidFill>
              <a:srgbClr val="FF0000"/>
            </a:solidFill>
            <a:round/>
            <a:headEnd/>
            <a:tailEnd/>
          </a:ln>
        </p:spPr>
        <p:txBody>
          <a:bodyPr/>
          <a:lstStyle/>
          <a:p>
            <a:endParaRPr lang="ja-JP" altLang="en-US"/>
          </a:p>
        </p:txBody>
      </p:sp>
      <p:sp>
        <p:nvSpPr>
          <p:cNvPr id="27655" name="Line 7"/>
          <p:cNvSpPr>
            <a:spLocks noChangeShapeType="1"/>
          </p:cNvSpPr>
          <p:nvPr/>
        </p:nvSpPr>
        <p:spPr bwMode="auto">
          <a:xfrm>
            <a:off x="2254250" y="5691188"/>
            <a:ext cx="914400" cy="0"/>
          </a:xfrm>
          <a:prstGeom prst="line">
            <a:avLst/>
          </a:prstGeom>
          <a:noFill/>
          <a:ln w="57150">
            <a:solidFill>
              <a:srgbClr val="FF0000"/>
            </a:solidFill>
            <a:round/>
            <a:headEnd/>
            <a:tailEnd/>
          </a:ln>
        </p:spPr>
        <p:txBody>
          <a:bodyPr/>
          <a:lstStyle/>
          <a:p>
            <a:endParaRPr lang="ja-JP" altLang="en-US"/>
          </a:p>
        </p:txBody>
      </p:sp>
      <p:sp>
        <p:nvSpPr>
          <p:cNvPr id="27656" name="Line 8"/>
          <p:cNvSpPr>
            <a:spLocks noChangeShapeType="1"/>
          </p:cNvSpPr>
          <p:nvPr/>
        </p:nvSpPr>
        <p:spPr bwMode="auto">
          <a:xfrm>
            <a:off x="4464050" y="5691188"/>
            <a:ext cx="914400" cy="0"/>
          </a:xfrm>
          <a:prstGeom prst="line">
            <a:avLst/>
          </a:prstGeom>
          <a:noFill/>
          <a:ln w="57150">
            <a:solidFill>
              <a:srgbClr val="FF0000"/>
            </a:solidFill>
            <a:round/>
            <a:headEnd/>
            <a:tailEnd/>
          </a:ln>
        </p:spPr>
        <p:txBody>
          <a:bodyPr/>
          <a:lstStyle/>
          <a:p>
            <a:endParaRPr lang="ja-JP" altLang="en-US"/>
          </a:p>
        </p:txBody>
      </p:sp>
      <p:sp>
        <p:nvSpPr>
          <p:cNvPr id="27657" name="Line 9"/>
          <p:cNvSpPr>
            <a:spLocks noChangeShapeType="1"/>
          </p:cNvSpPr>
          <p:nvPr/>
        </p:nvSpPr>
        <p:spPr bwMode="auto">
          <a:xfrm>
            <a:off x="4464050" y="5386388"/>
            <a:ext cx="914400" cy="0"/>
          </a:xfrm>
          <a:prstGeom prst="line">
            <a:avLst/>
          </a:prstGeom>
          <a:noFill/>
          <a:ln w="57150">
            <a:solidFill>
              <a:srgbClr val="FF0000"/>
            </a:solidFill>
            <a:round/>
            <a:headEnd/>
            <a:tailEnd/>
          </a:ln>
        </p:spPr>
        <p:txBody>
          <a:bodyPr/>
          <a:lstStyle/>
          <a:p>
            <a:endParaRPr lang="ja-JP" altLang="en-US"/>
          </a:p>
        </p:txBody>
      </p:sp>
      <p:sp>
        <p:nvSpPr>
          <p:cNvPr id="27658" name="Line 10"/>
          <p:cNvSpPr>
            <a:spLocks noChangeShapeType="1"/>
          </p:cNvSpPr>
          <p:nvPr/>
        </p:nvSpPr>
        <p:spPr bwMode="auto">
          <a:xfrm>
            <a:off x="7512050" y="5386388"/>
            <a:ext cx="914400" cy="0"/>
          </a:xfrm>
          <a:prstGeom prst="line">
            <a:avLst/>
          </a:prstGeom>
          <a:noFill/>
          <a:ln w="57150">
            <a:solidFill>
              <a:srgbClr val="FF0000"/>
            </a:solidFill>
            <a:round/>
            <a:headEnd/>
            <a:tailEnd/>
          </a:ln>
        </p:spPr>
        <p:txBody>
          <a:bodyPr/>
          <a:lstStyle/>
          <a:p>
            <a:endParaRPr lang="ja-JP" altLang="en-US"/>
          </a:p>
        </p:txBody>
      </p:sp>
      <p:sp>
        <p:nvSpPr>
          <p:cNvPr id="27659" name="Line 11"/>
          <p:cNvSpPr>
            <a:spLocks noChangeShapeType="1"/>
          </p:cNvSpPr>
          <p:nvPr/>
        </p:nvSpPr>
        <p:spPr bwMode="auto">
          <a:xfrm>
            <a:off x="7512050" y="5691188"/>
            <a:ext cx="914400" cy="0"/>
          </a:xfrm>
          <a:prstGeom prst="line">
            <a:avLst/>
          </a:prstGeom>
          <a:noFill/>
          <a:ln w="57150">
            <a:solidFill>
              <a:srgbClr val="FF0000"/>
            </a:solidFill>
            <a:round/>
            <a:headEnd/>
            <a:tailEnd/>
          </a:ln>
        </p:spPr>
        <p:txBody>
          <a:bodyPr/>
          <a:lstStyle/>
          <a:p>
            <a:endParaRPr lang="ja-JP" altLang="en-US"/>
          </a:p>
        </p:txBody>
      </p:sp>
      <p:sp>
        <p:nvSpPr>
          <p:cNvPr id="27664" name="Text Box 16"/>
          <p:cNvSpPr txBox="1">
            <a:spLocks noChangeArrowheads="1"/>
          </p:cNvSpPr>
          <p:nvPr/>
        </p:nvSpPr>
        <p:spPr bwMode="auto">
          <a:xfrm>
            <a:off x="395288" y="5157788"/>
            <a:ext cx="1116012" cy="931862"/>
          </a:xfrm>
          <a:prstGeom prst="rect">
            <a:avLst/>
          </a:prstGeom>
          <a:noFill/>
          <a:ln w="9525">
            <a:noFill/>
            <a:miter lim="800000"/>
            <a:headEnd/>
            <a:tailEnd/>
          </a:ln>
        </p:spPr>
        <p:txBody>
          <a:bodyPr>
            <a:spAutoFit/>
          </a:bodyPr>
          <a:lstStyle/>
          <a:p>
            <a:r>
              <a:rPr lang="ja-JP" altLang="en-US"/>
              <a:t>人間</a:t>
            </a:r>
          </a:p>
          <a:p>
            <a:r>
              <a:rPr lang="ja-JP" altLang="en-US"/>
              <a:t>マウス</a:t>
            </a:r>
          </a:p>
          <a:p>
            <a:pPr>
              <a:lnSpc>
                <a:spcPct val="30000"/>
              </a:lnSpc>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6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65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6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65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6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6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66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animBg="1"/>
      <p:bldP spid="27654" grpId="0" animBg="1"/>
      <p:bldP spid="27655" grpId="0" animBg="1"/>
      <p:bldP spid="27656" grpId="0" animBg="1"/>
      <p:bldP spid="27657" grpId="0" animBg="1"/>
      <p:bldP spid="27658" grpId="0" animBg="1"/>
      <p:bldP spid="27659" grpId="0" animBg="1"/>
      <p:bldP spid="2766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4000" smtClean="0">
                <a:solidFill>
                  <a:schemeClr val="bg1"/>
                </a:solidFill>
                <a:effectLst>
                  <a:outerShdw blurRad="38100" dist="38100" dir="2700000" algn="tl">
                    <a:srgbClr val="000000"/>
                  </a:outerShdw>
                </a:effectLst>
              </a:rPr>
              <a:t>遺伝子の発見</a:t>
            </a:r>
          </a:p>
        </p:txBody>
      </p:sp>
      <p:sp>
        <p:nvSpPr>
          <p:cNvPr id="73731" name="Rectangle 3"/>
          <p:cNvSpPr>
            <a:spLocks noGrp="1" noChangeArrowheads="1"/>
          </p:cNvSpPr>
          <p:nvPr>
            <p:ph type="subTitle" idx="1"/>
          </p:nvPr>
        </p:nvSpPr>
        <p:spPr>
          <a:xfrm>
            <a:off x="468313" y="1196975"/>
            <a:ext cx="8139112" cy="3240088"/>
          </a:xfrm>
        </p:spPr>
        <p:txBody>
          <a:bodyPr/>
          <a:lstStyle/>
          <a:p>
            <a:pPr algn="l" eaLnBrk="1" hangingPunct="1">
              <a:lnSpc>
                <a:spcPct val="90000"/>
              </a:lnSpc>
              <a:defRPr/>
            </a:pPr>
            <a:r>
              <a:rPr lang="en-US" altLang="ja-JP" sz="2000" b="1" dirty="0" smtClean="0">
                <a:solidFill>
                  <a:srgbClr val="FF0000"/>
                </a:solidFill>
                <a:effectLst>
                  <a:outerShdw blurRad="38100" dist="38100" dir="2700000" algn="tl">
                    <a:srgbClr val="C0C0C0"/>
                  </a:outerShdw>
                </a:effectLst>
              </a:rPr>
              <a:t>•</a:t>
            </a:r>
            <a:r>
              <a:rPr lang="ja-JP" altLang="en-US" sz="2400" dirty="0" smtClean="0"/>
              <a:t> 例えばマウスとヒトのゲノムを比べて、共通の部分を見つける</a:t>
            </a:r>
          </a:p>
          <a:p>
            <a:pPr algn="l" eaLnBrk="1" hangingPunct="1">
              <a:lnSpc>
                <a:spcPct val="90000"/>
              </a:lnSpc>
              <a:defRPr/>
            </a:pPr>
            <a:endParaRPr lang="ja-JP" altLang="en-US" sz="2400" b="1" dirty="0" smtClean="0">
              <a:solidFill>
                <a:srgbClr val="FF0000"/>
              </a:solidFill>
            </a:endParaRPr>
          </a:p>
          <a:p>
            <a:pPr algn="l" eaLnBrk="1" hangingPunct="1">
              <a:lnSpc>
                <a:spcPct val="90000"/>
              </a:lnSpc>
              <a:defRPr/>
            </a:pPr>
            <a:r>
              <a:rPr lang="en-US" altLang="ja-JP" sz="20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遺伝子になる部分は、変化すると生体に大きな影響を与えてしまうので、余り変化していないと考えられる</a:t>
            </a:r>
          </a:p>
          <a:p>
            <a:pPr algn="l" eaLnBrk="1" hangingPunct="1">
              <a:lnSpc>
                <a:spcPct val="90000"/>
              </a:lnSpc>
              <a:defRPr/>
            </a:pPr>
            <a:endParaRPr lang="ja-JP" altLang="en-US" sz="2400" dirty="0" smtClean="0"/>
          </a:p>
          <a:p>
            <a:pPr algn="l" eaLnBrk="1" hangingPunct="1">
              <a:lnSpc>
                <a:spcPct val="90000"/>
              </a:lnSpc>
              <a:defRPr/>
            </a:pPr>
            <a:r>
              <a:rPr lang="en-US" altLang="ja-JP" sz="20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そこで、共通な部分列を探して、遺伝子を探しだす候補にしようというもの</a:t>
            </a:r>
          </a:p>
        </p:txBody>
      </p:sp>
      <p:sp>
        <p:nvSpPr>
          <p:cNvPr id="73732" name="Line 4"/>
          <p:cNvSpPr>
            <a:spLocks noChangeShapeType="1"/>
          </p:cNvSpPr>
          <p:nvPr/>
        </p:nvSpPr>
        <p:spPr bwMode="auto">
          <a:xfrm>
            <a:off x="1905000" y="5026025"/>
            <a:ext cx="6858000" cy="0"/>
          </a:xfrm>
          <a:prstGeom prst="line">
            <a:avLst/>
          </a:prstGeom>
          <a:noFill/>
          <a:ln w="38100">
            <a:solidFill>
              <a:schemeClr val="accent2"/>
            </a:solidFill>
            <a:round/>
            <a:headEnd/>
            <a:tailEnd/>
          </a:ln>
        </p:spPr>
        <p:txBody>
          <a:bodyPr/>
          <a:lstStyle/>
          <a:p>
            <a:endParaRPr lang="ja-JP" altLang="en-US"/>
          </a:p>
        </p:txBody>
      </p:sp>
      <p:sp>
        <p:nvSpPr>
          <p:cNvPr id="73733" name="Line 5"/>
          <p:cNvSpPr>
            <a:spLocks noChangeShapeType="1"/>
          </p:cNvSpPr>
          <p:nvPr/>
        </p:nvSpPr>
        <p:spPr bwMode="auto">
          <a:xfrm>
            <a:off x="1905000" y="5330825"/>
            <a:ext cx="6781800" cy="0"/>
          </a:xfrm>
          <a:prstGeom prst="line">
            <a:avLst/>
          </a:prstGeom>
          <a:noFill/>
          <a:ln w="38100">
            <a:solidFill>
              <a:schemeClr val="accent2"/>
            </a:solidFill>
            <a:round/>
            <a:headEnd/>
            <a:tailEnd/>
          </a:ln>
        </p:spPr>
        <p:txBody>
          <a:bodyPr/>
          <a:lstStyle/>
          <a:p>
            <a:endParaRPr lang="ja-JP" altLang="en-US"/>
          </a:p>
        </p:txBody>
      </p:sp>
      <p:sp>
        <p:nvSpPr>
          <p:cNvPr id="73734" name="Line 6"/>
          <p:cNvSpPr>
            <a:spLocks noChangeShapeType="1"/>
          </p:cNvSpPr>
          <p:nvPr/>
        </p:nvSpPr>
        <p:spPr bwMode="auto">
          <a:xfrm>
            <a:off x="2555875" y="5013325"/>
            <a:ext cx="914400" cy="0"/>
          </a:xfrm>
          <a:prstGeom prst="line">
            <a:avLst/>
          </a:prstGeom>
          <a:noFill/>
          <a:ln w="57150">
            <a:solidFill>
              <a:srgbClr val="FF0000"/>
            </a:solidFill>
            <a:round/>
            <a:headEnd/>
            <a:tailEnd/>
          </a:ln>
        </p:spPr>
        <p:txBody>
          <a:bodyPr/>
          <a:lstStyle/>
          <a:p>
            <a:endParaRPr lang="ja-JP" altLang="en-US"/>
          </a:p>
        </p:txBody>
      </p:sp>
      <p:sp>
        <p:nvSpPr>
          <p:cNvPr id="73735" name="Line 7"/>
          <p:cNvSpPr>
            <a:spLocks noChangeShapeType="1"/>
          </p:cNvSpPr>
          <p:nvPr/>
        </p:nvSpPr>
        <p:spPr bwMode="auto">
          <a:xfrm>
            <a:off x="2590800" y="5330825"/>
            <a:ext cx="914400" cy="0"/>
          </a:xfrm>
          <a:prstGeom prst="line">
            <a:avLst/>
          </a:prstGeom>
          <a:noFill/>
          <a:ln w="57150">
            <a:solidFill>
              <a:srgbClr val="FF0000"/>
            </a:solidFill>
            <a:round/>
            <a:headEnd/>
            <a:tailEnd/>
          </a:ln>
        </p:spPr>
        <p:txBody>
          <a:bodyPr/>
          <a:lstStyle/>
          <a:p>
            <a:endParaRPr lang="ja-JP" altLang="en-US"/>
          </a:p>
        </p:txBody>
      </p:sp>
      <p:sp>
        <p:nvSpPr>
          <p:cNvPr id="73736" name="Line 8"/>
          <p:cNvSpPr>
            <a:spLocks noChangeShapeType="1"/>
          </p:cNvSpPr>
          <p:nvPr/>
        </p:nvSpPr>
        <p:spPr bwMode="auto">
          <a:xfrm>
            <a:off x="4800600" y="5330825"/>
            <a:ext cx="914400" cy="0"/>
          </a:xfrm>
          <a:prstGeom prst="line">
            <a:avLst/>
          </a:prstGeom>
          <a:noFill/>
          <a:ln w="57150">
            <a:solidFill>
              <a:srgbClr val="FF0000"/>
            </a:solidFill>
            <a:round/>
            <a:headEnd/>
            <a:tailEnd/>
          </a:ln>
        </p:spPr>
        <p:txBody>
          <a:bodyPr/>
          <a:lstStyle/>
          <a:p>
            <a:endParaRPr lang="ja-JP" altLang="en-US"/>
          </a:p>
        </p:txBody>
      </p:sp>
      <p:sp>
        <p:nvSpPr>
          <p:cNvPr id="73737" name="Line 9"/>
          <p:cNvSpPr>
            <a:spLocks noChangeShapeType="1"/>
          </p:cNvSpPr>
          <p:nvPr/>
        </p:nvSpPr>
        <p:spPr bwMode="auto">
          <a:xfrm>
            <a:off x="4800600" y="5026025"/>
            <a:ext cx="914400" cy="0"/>
          </a:xfrm>
          <a:prstGeom prst="line">
            <a:avLst/>
          </a:prstGeom>
          <a:noFill/>
          <a:ln w="57150">
            <a:solidFill>
              <a:srgbClr val="FF0000"/>
            </a:solidFill>
            <a:round/>
            <a:headEnd/>
            <a:tailEnd/>
          </a:ln>
        </p:spPr>
        <p:txBody>
          <a:bodyPr/>
          <a:lstStyle/>
          <a:p>
            <a:endParaRPr lang="ja-JP" altLang="en-US"/>
          </a:p>
        </p:txBody>
      </p:sp>
      <p:sp>
        <p:nvSpPr>
          <p:cNvPr id="73738" name="Line 10"/>
          <p:cNvSpPr>
            <a:spLocks noChangeShapeType="1"/>
          </p:cNvSpPr>
          <p:nvPr/>
        </p:nvSpPr>
        <p:spPr bwMode="auto">
          <a:xfrm>
            <a:off x="7848600" y="5026025"/>
            <a:ext cx="914400" cy="0"/>
          </a:xfrm>
          <a:prstGeom prst="line">
            <a:avLst/>
          </a:prstGeom>
          <a:noFill/>
          <a:ln w="57150">
            <a:solidFill>
              <a:srgbClr val="FF0000"/>
            </a:solidFill>
            <a:round/>
            <a:headEnd/>
            <a:tailEnd/>
          </a:ln>
        </p:spPr>
        <p:txBody>
          <a:bodyPr/>
          <a:lstStyle/>
          <a:p>
            <a:endParaRPr lang="ja-JP" altLang="en-US"/>
          </a:p>
        </p:txBody>
      </p:sp>
      <p:sp>
        <p:nvSpPr>
          <p:cNvPr id="73739" name="Line 11"/>
          <p:cNvSpPr>
            <a:spLocks noChangeShapeType="1"/>
          </p:cNvSpPr>
          <p:nvPr/>
        </p:nvSpPr>
        <p:spPr bwMode="auto">
          <a:xfrm>
            <a:off x="7848600" y="5330825"/>
            <a:ext cx="914400" cy="0"/>
          </a:xfrm>
          <a:prstGeom prst="line">
            <a:avLst/>
          </a:prstGeom>
          <a:noFill/>
          <a:ln w="57150">
            <a:solidFill>
              <a:srgbClr val="FF0000"/>
            </a:solidFill>
            <a:round/>
            <a:headEnd/>
            <a:tailEnd/>
          </a:ln>
        </p:spPr>
        <p:txBody>
          <a:bodyPr/>
          <a:lstStyle/>
          <a:p>
            <a:endParaRPr lang="ja-JP" altLang="en-US"/>
          </a:p>
        </p:txBody>
      </p:sp>
      <p:sp>
        <p:nvSpPr>
          <p:cNvPr id="73740" name="Text Box 12"/>
          <p:cNvSpPr txBox="1">
            <a:spLocks noChangeArrowheads="1"/>
          </p:cNvSpPr>
          <p:nvPr/>
        </p:nvSpPr>
        <p:spPr bwMode="auto">
          <a:xfrm>
            <a:off x="228600" y="4797425"/>
            <a:ext cx="1427163" cy="931863"/>
          </a:xfrm>
          <a:prstGeom prst="rect">
            <a:avLst/>
          </a:prstGeom>
          <a:noFill/>
          <a:ln w="9525">
            <a:noFill/>
            <a:miter lim="800000"/>
            <a:headEnd/>
            <a:tailEnd/>
          </a:ln>
        </p:spPr>
        <p:txBody>
          <a:bodyPr wrap="none">
            <a:spAutoFit/>
          </a:bodyPr>
          <a:lstStyle/>
          <a:p>
            <a:r>
              <a:rPr lang="ja-JP" altLang="en-US"/>
              <a:t>　　　人間</a:t>
            </a:r>
          </a:p>
          <a:p>
            <a:r>
              <a:rPr lang="ja-JP" altLang="en-US"/>
              <a:t>　　マウス</a:t>
            </a:r>
          </a:p>
          <a:p>
            <a:pPr>
              <a:lnSpc>
                <a:spcPct val="30000"/>
              </a:lnSpc>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7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7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7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7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373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37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7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7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731">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37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animBg="1"/>
      <p:bldP spid="73733" grpId="0" animBg="1"/>
      <p:bldP spid="73734" grpId="0" animBg="1"/>
      <p:bldP spid="73735" grpId="0" animBg="1"/>
      <p:bldP spid="73736" grpId="0" animBg="1"/>
      <p:bldP spid="73737" grpId="0" animBg="1"/>
      <p:bldP spid="73738" grpId="0" animBg="1"/>
      <p:bldP spid="73739" grpId="0" animBg="1"/>
      <p:bldP spid="737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ゲノムの読み取り</a:t>
            </a:r>
          </a:p>
        </p:txBody>
      </p:sp>
      <p:sp>
        <p:nvSpPr>
          <p:cNvPr id="20483" name="Rectangle 3"/>
          <p:cNvSpPr>
            <a:spLocks noGrp="1" noChangeArrowheads="1"/>
          </p:cNvSpPr>
          <p:nvPr>
            <p:ph type="subTitle" idx="1"/>
          </p:nvPr>
        </p:nvSpPr>
        <p:spPr>
          <a:xfrm>
            <a:off x="609600" y="981075"/>
            <a:ext cx="8001000" cy="2971800"/>
          </a:xfrm>
        </p:spPr>
        <p:txBody>
          <a:bodyPr/>
          <a:lstStyle/>
          <a:p>
            <a:pPr algn="l" eaLnBrk="1" hangingPunct="1">
              <a:lnSpc>
                <a:spcPct val="90000"/>
              </a:lnSpc>
              <a:defRPr/>
            </a:pPr>
            <a:r>
              <a:rPr lang="ja-JP" altLang="en-US" sz="2400" b="1" smtClean="0">
                <a:solidFill>
                  <a:srgbClr val="006600"/>
                </a:solidFill>
              </a:rPr>
              <a:t>ゲノムを読み取る方法</a:t>
            </a:r>
            <a:endParaRPr lang="en-US" altLang="ja-JP" sz="2400" b="1" smtClean="0">
              <a:solidFill>
                <a:srgbClr val="006600"/>
              </a:solidFill>
            </a:endParaRPr>
          </a:p>
          <a:p>
            <a:pPr algn="l" eaLnBrk="1" hangingPunct="1">
              <a:lnSpc>
                <a:spcPct val="90000"/>
              </a:lnSpc>
              <a:defRPr/>
            </a:pPr>
            <a:r>
              <a:rPr lang="ja-JP" altLang="en-US" sz="2400" b="1" smtClean="0">
                <a:solidFill>
                  <a:srgbClr val="FF0000"/>
                </a:solidFill>
                <a:effectLst>
                  <a:outerShdw blurRad="38100" dist="38100" dir="2700000" algn="tl">
                    <a:srgbClr val="C0C0C0"/>
                  </a:outerShdw>
                </a:effectLst>
              </a:rPr>
              <a:t>１． </a:t>
            </a:r>
            <a:r>
              <a:rPr lang="en-US" altLang="ja-JP" sz="2400" smtClean="0"/>
              <a:t>DNA</a:t>
            </a:r>
            <a:r>
              <a:rPr lang="ja-JP" altLang="en-US" sz="2400" smtClean="0"/>
              <a:t>を薬で溶かして、ひも状にする</a:t>
            </a:r>
          </a:p>
          <a:p>
            <a:pPr algn="l" eaLnBrk="1" hangingPunct="1">
              <a:lnSpc>
                <a:spcPct val="90000"/>
              </a:lnSpc>
              <a:defRPr/>
            </a:pPr>
            <a:r>
              <a:rPr lang="ja-JP" altLang="en-US" sz="2400" b="1" smtClean="0">
                <a:solidFill>
                  <a:srgbClr val="FF0000"/>
                </a:solidFill>
                <a:effectLst>
                  <a:outerShdw blurRad="38100" dist="38100" dir="2700000" algn="tl">
                    <a:srgbClr val="C0C0C0"/>
                  </a:outerShdw>
                </a:effectLst>
              </a:rPr>
              <a:t>２．</a:t>
            </a:r>
            <a:r>
              <a:rPr lang="ja-JP" altLang="en-US" sz="2400" smtClean="0"/>
              <a:t>放射線などを当てて、短い</a:t>
            </a:r>
            <a:r>
              <a:rPr lang="ja-JP" altLang="en-US" sz="2400" b="1" smtClean="0">
                <a:solidFill>
                  <a:srgbClr val="006600"/>
                </a:solidFill>
              </a:rPr>
              <a:t>切片</a:t>
            </a:r>
            <a:r>
              <a:rPr lang="ja-JP" altLang="en-US" sz="2400" smtClean="0"/>
              <a:t>にぶつぶつ切る</a:t>
            </a:r>
          </a:p>
          <a:p>
            <a:pPr algn="l" eaLnBrk="1" hangingPunct="1">
              <a:lnSpc>
                <a:spcPct val="90000"/>
              </a:lnSpc>
              <a:defRPr/>
            </a:pPr>
            <a:r>
              <a:rPr lang="ja-JP" altLang="en-US" sz="2400" b="1" smtClean="0">
                <a:solidFill>
                  <a:srgbClr val="FF0000"/>
                </a:solidFill>
                <a:effectLst>
                  <a:outerShdw blurRad="38100" dist="38100" dir="2700000" algn="tl">
                    <a:srgbClr val="C0C0C0"/>
                  </a:outerShdw>
                </a:effectLst>
              </a:rPr>
              <a:t>３．</a:t>
            </a:r>
            <a:r>
              <a:rPr lang="ja-JP" altLang="en-US" sz="2400" smtClean="0"/>
              <a:t>機械で読む。1回で500文字程度読める</a:t>
            </a:r>
          </a:p>
          <a:p>
            <a:pPr algn="l" eaLnBrk="1" hangingPunct="1">
              <a:lnSpc>
                <a:spcPct val="90000"/>
              </a:lnSpc>
              <a:defRPr/>
            </a:pPr>
            <a:r>
              <a:rPr lang="ja-JP" altLang="en-US" sz="2400" smtClean="0"/>
              <a:t>　ただし、精度は99.9%程度。1000文字に1文字くらいミスる</a:t>
            </a:r>
          </a:p>
          <a:p>
            <a:pPr algn="l" eaLnBrk="1" hangingPunct="1">
              <a:lnSpc>
                <a:spcPct val="90000"/>
              </a:lnSpc>
              <a:defRPr/>
            </a:pPr>
            <a:r>
              <a:rPr lang="ja-JP" altLang="en-US" sz="2400" b="1" smtClean="0">
                <a:solidFill>
                  <a:srgbClr val="FF0000"/>
                </a:solidFill>
                <a:effectLst>
                  <a:outerShdw blurRad="38100" dist="38100" dir="2700000" algn="tl">
                    <a:srgbClr val="C0C0C0"/>
                  </a:outerShdw>
                </a:effectLst>
              </a:rPr>
              <a:t>４．</a:t>
            </a:r>
            <a:r>
              <a:rPr lang="ja-JP" altLang="en-US" sz="2400" smtClean="0"/>
              <a:t>読んだ結果をつなぎ合わせて、もとのゲノムを構築する</a:t>
            </a:r>
          </a:p>
        </p:txBody>
      </p:sp>
      <p:sp>
        <p:nvSpPr>
          <p:cNvPr id="26628" name="Line 4"/>
          <p:cNvSpPr>
            <a:spLocks noChangeShapeType="1"/>
          </p:cNvSpPr>
          <p:nvPr/>
        </p:nvSpPr>
        <p:spPr bwMode="auto">
          <a:xfrm>
            <a:off x="609600" y="4238625"/>
            <a:ext cx="7772400" cy="0"/>
          </a:xfrm>
          <a:prstGeom prst="line">
            <a:avLst/>
          </a:prstGeom>
          <a:noFill/>
          <a:ln w="38100">
            <a:solidFill>
              <a:schemeClr val="accent2"/>
            </a:solidFill>
            <a:round/>
            <a:headEnd/>
            <a:tailEnd/>
          </a:ln>
        </p:spPr>
        <p:txBody>
          <a:bodyPr/>
          <a:lstStyle/>
          <a:p>
            <a:endParaRPr lang="ja-JP" altLang="en-US"/>
          </a:p>
        </p:txBody>
      </p:sp>
      <p:sp>
        <p:nvSpPr>
          <p:cNvPr id="20489" name="AutoShape 9"/>
          <p:cNvSpPr>
            <a:spLocks noChangeArrowheads="1"/>
          </p:cNvSpPr>
          <p:nvPr/>
        </p:nvSpPr>
        <p:spPr bwMode="auto">
          <a:xfrm>
            <a:off x="3886200" y="4437063"/>
            <a:ext cx="485775"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2" name="Group 33"/>
          <p:cNvGrpSpPr>
            <a:grpSpLocks/>
          </p:cNvGrpSpPr>
          <p:nvPr/>
        </p:nvGrpSpPr>
        <p:grpSpPr bwMode="auto">
          <a:xfrm>
            <a:off x="838200" y="4911725"/>
            <a:ext cx="7315200" cy="838200"/>
            <a:chOff x="528" y="3094"/>
            <a:chExt cx="4608" cy="528"/>
          </a:xfrm>
        </p:grpSpPr>
        <p:sp>
          <p:nvSpPr>
            <p:cNvPr id="26643" name="Line 5"/>
            <p:cNvSpPr>
              <a:spLocks noChangeShapeType="1"/>
            </p:cNvSpPr>
            <p:nvPr/>
          </p:nvSpPr>
          <p:spPr bwMode="auto">
            <a:xfrm flipV="1">
              <a:off x="528" y="3142"/>
              <a:ext cx="1056" cy="192"/>
            </a:xfrm>
            <a:prstGeom prst="line">
              <a:avLst/>
            </a:prstGeom>
            <a:noFill/>
            <a:ln w="38100">
              <a:solidFill>
                <a:schemeClr val="accent2"/>
              </a:solidFill>
              <a:round/>
              <a:headEnd/>
              <a:tailEnd/>
            </a:ln>
          </p:spPr>
          <p:txBody>
            <a:bodyPr/>
            <a:lstStyle/>
            <a:p>
              <a:endParaRPr lang="ja-JP" altLang="en-US"/>
            </a:p>
          </p:txBody>
        </p:sp>
        <p:sp>
          <p:nvSpPr>
            <p:cNvPr id="26644" name="Line 6"/>
            <p:cNvSpPr>
              <a:spLocks noChangeShapeType="1"/>
            </p:cNvSpPr>
            <p:nvPr/>
          </p:nvSpPr>
          <p:spPr bwMode="auto">
            <a:xfrm>
              <a:off x="1392" y="3238"/>
              <a:ext cx="1296" cy="0"/>
            </a:xfrm>
            <a:prstGeom prst="line">
              <a:avLst/>
            </a:prstGeom>
            <a:noFill/>
            <a:ln w="38100">
              <a:solidFill>
                <a:schemeClr val="accent2"/>
              </a:solidFill>
              <a:round/>
              <a:headEnd/>
              <a:tailEnd/>
            </a:ln>
          </p:spPr>
          <p:txBody>
            <a:bodyPr/>
            <a:lstStyle/>
            <a:p>
              <a:endParaRPr lang="ja-JP" altLang="en-US"/>
            </a:p>
          </p:txBody>
        </p:sp>
        <p:sp>
          <p:nvSpPr>
            <p:cNvPr id="26645" name="Line 7"/>
            <p:cNvSpPr>
              <a:spLocks noChangeShapeType="1"/>
            </p:cNvSpPr>
            <p:nvPr/>
          </p:nvSpPr>
          <p:spPr bwMode="auto">
            <a:xfrm>
              <a:off x="2688" y="3190"/>
              <a:ext cx="768" cy="432"/>
            </a:xfrm>
            <a:prstGeom prst="line">
              <a:avLst/>
            </a:prstGeom>
            <a:noFill/>
            <a:ln w="38100">
              <a:solidFill>
                <a:schemeClr val="accent2"/>
              </a:solidFill>
              <a:round/>
              <a:headEnd/>
              <a:tailEnd/>
            </a:ln>
          </p:spPr>
          <p:txBody>
            <a:bodyPr/>
            <a:lstStyle/>
            <a:p>
              <a:endParaRPr lang="ja-JP" altLang="en-US"/>
            </a:p>
          </p:txBody>
        </p:sp>
        <p:sp>
          <p:nvSpPr>
            <p:cNvPr id="26646" name="Line 8"/>
            <p:cNvSpPr>
              <a:spLocks noChangeShapeType="1"/>
            </p:cNvSpPr>
            <p:nvPr/>
          </p:nvSpPr>
          <p:spPr bwMode="auto">
            <a:xfrm>
              <a:off x="3840" y="3334"/>
              <a:ext cx="912" cy="192"/>
            </a:xfrm>
            <a:prstGeom prst="line">
              <a:avLst/>
            </a:prstGeom>
            <a:noFill/>
            <a:ln w="38100">
              <a:solidFill>
                <a:schemeClr val="accent2"/>
              </a:solidFill>
              <a:round/>
              <a:headEnd/>
              <a:tailEnd/>
            </a:ln>
          </p:spPr>
          <p:txBody>
            <a:bodyPr/>
            <a:lstStyle/>
            <a:p>
              <a:endParaRPr lang="ja-JP" altLang="en-US"/>
            </a:p>
          </p:txBody>
        </p:sp>
        <p:sp>
          <p:nvSpPr>
            <p:cNvPr id="26647" name="Line 10"/>
            <p:cNvSpPr>
              <a:spLocks noChangeShapeType="1"/>
            </p:cNvSpPr>
            <p:nvPr/>
          </p:nvSpPr>
          <p:spPr bwMode="auto">
            <a:xfrm flipV="1">
              <a:off x="1392" y="3142"/>
              <a:ext cx="1200" cy="240"/>
            </a:xfrm>
            <a:prstGeom prst="line">
              <a:avLst/>
            </a:prstGeom>
            <a:noFill/>
            <a:ln w="38100">
              <a:solidFill>
                <a:schemeClr val="accent2"/>
              </a:solidFill>
              <a:round/>
              <a:headEnd/>
              <a:tailEnd/>
            </a:ln>
          </p:spPr>
          <p:txBody>
            <a:bodyPr/>
            <a:lstStyle/>
            <a:p>
              <a:endParaRPr lang="ja-JP" altLang="en-US"/>
            </a:p>
          </p:txBody>
        </p:sp>
        <p:sp>
          <p:nvSpPr>
            <p:cNvPr id="26648" name="Line 11"/>
            <p:cNvSpPr>
              <a:spLocks noChangeShapeType="1"/>
            </p:cNvSpPr>
            <p:nvPr/>
          </p:nvSpPr>
          <p:spPr bwMode="auto">
            <a:xfrm flipV="1">
              <a:off x="3072" y="3094"/>
              <a:ext cx="720" cy="432"/>
            </a:xfrm>
            <a:prstGeom prst="line">
              <a:avLst/>
            </a:prstGeom>
            <a:noFill/>
            <a:ln w="38100">
              <a:solidFill>
                <a:schemeClr val="accent2"/>
              </a:solidFill>
              <a:round/>
              <a:headEnd/>
              <a:tailEnd/>
            </a:ln>
          </p:spPr>
          <p:txBody>
            <a:bodyPr/>
            <a:lstStyle/>
            <a:p>
              <a:endParaRPr lang="ja-JP" altLang="en-US"/>
            </a:p>
          </p:txBody>
        </p:sp>
        <p:sp>
          <p:nvSpPr>
            <p:cNvPr id="26649" name="Line 12"/>
            <p:cNvSpPr>
              <a:spLocks noChangeShapeType="1"/>
            </p:cNvSpPr>
            <p:nvPr/>
          </p:nvSpPr>
          <p:spPr bwMode="auto">
            <a:xfrm flipV="1">
              <a:off x="3840" y="3286"/>
              <a:ext cx="528" cy="240"/>
            </a:xfrm>
            <a:prstGeom prst="line">
              <a:avLst/>
            </a:prstGeom>
            <a:noFill/>
            <a:ln w="38100">
              <a:solidFill>
                <a:schemeClr val="accent2"/>
              </a:solidFill>
              <a:round/>
              <a:headEnd/>
              <a:tailEnd/>
            </a:ln>
          </p:spPr>
          <p:txBody>
            <a:bodyPr/>
            <a:lstStyle/>
            <a:p>
              <a:endParaRPr lang="ja-JP" altLang="en-US"/>
            </a:p>
          </p:txBody>
        </p:sp>
        <p:sp>
          <p:nvSpPr>
            <p:cNvPr id="26650" name="Line 13"/>
            <p:cNvSpPr>
              <a:spLocks noChangeShapeType="1"/>
            </p:cNvSpPr>
            <p:nvPr/>
          </p:nvSpPr>
          <p:spPr bwMode="auto">
            <a:xfrm>
              <a:off x="4464" y="3334"/>
              <a:ext cx="672" cy="0"/>
            </a:xfrm>
            <a:prstGeom prst="line">
              <a:avLst/>
            </a:prstGeom>
            <a:noFill/>
            <a:ln w="38100">
              <a:solidFill>
                <a:schemeClr val="accent2"/>
              </a:solidFill>
              <a:round/>
              <a:headEnd/>
              <a:tailEnd/>
            </a:ln>
          </p:spPr>
          <p:txBody>
            <a:bodyPr/>
            <a:lstStyle/>
            <a:p>
              <a:endParaRPr lang="ja-JP" altLang="en-US"/>
            </a:p>
          </p:txBody>
        </p:sp>
        <p:sp>
          <p:nvSpPr>
            <p:cNvPr id="26651" name="Line 15"/>
            <p:cNvSpPr>
              <a:spLocks noChangeShapeType="1"/>
            </p:cNvSpPr>
            <p:nvPr/>
          </p:nvSpPr>
          <p:spPr bwMode="auto">
            <a:xfrm>
              <a:off x="2832" y="3334"/>
              <a:ext cx="864" cy="0"/>
            </a:xfrm>
            <a:prstGeom prst="line">
              <a:avLst/>
            </a:prstGeom>
            <a:noFill/>
            <a:ln w="38100">
              <a:solidFill>
                <a:schemeClr val="accent2"/>
              </a:solidFill>
              <a:round/>
              <a:headEnd/>
              <a:tailEnd/>
            </a:ln>
          </p:spPr>
          <p:txBody>
            <a:bodyPr/>
            <a:lstStyle/>
            <a:p>
              <a:endParaRPr lang="ja-JP" altLang="en-US"/>
            </a:p>
          </p:txBody>
        </p:sp>
        <p:sp>
          <p:nvSpPr>
            <p:cNvPr id="26652" name="Line 16"/>
            <p:cNvSpPr>
              <a:spLocks noChangeShapeType="1"/>
            </p:cNvSpPr>
            <p:nvPr/>
          </p:nvSpPr>
          <p:spPr bwMode="auto">
            <a:xfrm flipV="1">
              <a:off x="2640" y="3142"/>
              <a:ext cx="864" cy="240"/>
            </a:xfrm>
            <a:prstGeom prst="line">
              <a:avLst/>
            </a:prstGeom>
            <a:noFill/>
            <a:ln w="38100">
              <a:solidFill>
                <a:schemeClr val="accent2"/>
              </a:solidFill>
              <a:round/>
              <a:headEnd/>
              <a:tailEnd/>
            </a:ln>
          </p:spPr>
          <p:txBody>
            <a:bodyPr/>
            <a:lstStyle/>
            <a:p>
              <a:endParaRPr lang="ja-JP" altLang="en-US"/>
            </a:p>
          </p:txBody>
        </p:sp>
        <p:sp>
          <p:nvSpPr>
            <p:cNvPr id="26653" name="Line 17"/>
            <p:cNvSpPr>
              <a:spLocks noChangeShapeType="1"/>
            </p:cNvSpPr>
            <p:nvPr/>
          </p:nvSpPr>
          <p:spPr bwMode="auto">
            <a:xfrm flipH="1">
              <a:off x="816" y="3094"/>
              <a:ext cx="192" cy="336"/>
            </a:xfrm>
            <a:prstGeom prst="line">
              <a:avLst/>
            </a:prstGeom>
            <a:noFill/>
            <a:ln w="38100">
              <a:solidFill>
                <a:schemeClr val="accent2"/>
              </a:solidFill>
              <a:round/>
              <a:headEnd/>
              <a:tailEnd/>
            </a:ln>
          </p:spPr>
          <p:txBody>
            <a:bodyPr/>
            <a:lstStyle/>
            <a:p>
              <a:endParaRPr lang="ja-JP" altLang="en-US"/>
            </a:p>
          </p:txBody>
        </p:sp>
        <p:sp>
          <p:nvSpPr>
            <p:cNvPr id="26654" name="Line 18"/>
            <p:cNvSpPr>
              <a:spLocks noChangeShapeType="1"/>
            </p:cNvSpPr>
            <p:nvPr/>
          </p:nvSpPr>
          <p:spPr bwMode="auto">
            <a:xfrm>
              <a:off x="2160" y="3475"/>
              <a:ext cx="864" cy="0"/>
            </a:xfrm>
            <a:prstGeom prst="line">
              <a:avLst/>
            </a:prstGeom>
            <a:noFill/>
            <a:ln w="38100">
              <a:solidFill>
                <a:schemeClr val="accent2"/>
              </a:solidFill>
              <a:round/>
              <a:headEnd/>
              <a:tailEnd/>
            </a:ln>
          </p:spPr>
          <p:txBody>
            <a:bodyPr/>
            <a:lstStyle/>
            <a:p>
              <a:endParaRPr lang="ja-JP" altLang="en-US"/>
            </a:p>
          </p:txBody>
        </p:sp>
        <p:sp>
          <p:nvSpPr>
            <p:cNvPr id="26655" name="Line 19"/>
            <p:cNvSpPr>
              <a:spLocks noChangeShapeType="1"/>
            </p:cNvSpPr>
            <p:nvPr/>
          </p:nvSpPr>
          <p:spPr bwMode="auto">
            <a:xfrm flipV="1">
              <a:off x="1776" y="3238"/>
              <a:ext cx="1200" cy="240"/>
            </a:xfrm>
            <a:prstGeom prst="line">
              <a:avLst/>
            </a:prstGeom>
            <a:noFill/>
            <a:ln w="38100">
              <a:solidFill>
                <a:schemeClr val="accent2"/>
              </a:solidFill>
              <a:round/>
              <a:headEnd/>
              <a:tailEnd/>
            </a:ln>
          </p:spPr>
          <p:txBody>
            <a:bodyPr/>
            <a:lstStyle/>
            <a:p>
              <a:endParaRPr lang="ja-JP" altLang="en-US"/>
            </a:p>
          </p:txBody>
        </p:sp>
        <p:sp>
          <p:nvSpPr>
            <p:cNvPr id="26656" name="Line 20"/>
            <p:cNvSpPr>
              <a:spLocks noChangeShapeType="1"/>
            </p:cNvSpPr>
            <p:nvPr/>
          </p:nvSpPr>
          <p:spPr bwMode="auto">
            <a:xfrm>
              <a:off x="3312" y="3190"/>
              <a:ext cx="768" cy="432"/>
            </a:xfrm>
            <a:prstGeom prst="line">
              <a:avLst/>
            </a:prstGeom>
            <a:noFill/>
            <a:ln w="38100">
              <a:solidFill>
                <a:schemeClr val="accent2"/>
              </a:solidFill>
              <a:round/>
              <a:headEnd/>
              <a:tailEnd/>
            </a:ln>
          </p:spPr>
          <p:txBody>
            <a:bodyPr/>
            <a:lstStyle/>
            <a:p>
              <a:endParaRPr lang="ja-JP" altLang="en-US"/>
            </a:p>
          </p:txBody>
        </p:sp>
        <p:sp>
          <p:nvSpPr>
            <p:cNvPr id="26657" name="Line 21"/>
            <p:cNvSpPr>
              <a:spLocks noChangeShapeType="1"/>
            </p:cNvSpPr>
            <p:nvPr/>
          </p:nvSpPr>
          <p:spPr bwMode="auto">
            <a:xfrm>
              <a:off x="1824" y="3094"/>
              <a:ext cx="768" cy="432"/>
            </a:xfrm>
            <a:prstGeom prst="line">
              <a:avLst/>
            </a:prstGeom>
            <a:noFill/>
            <a:ln w="38100">
              <a:solidFill>
                <a:schemeClr val="accent2"/>
              </a:solidFill>
              <a:round/>
              <a:headEnd/>
              <a:tailEnd/>
            </a:ln>
          </p:spPr>
          <p:txBody>
            <a:bodyPr/>
            <a:lstStyle/>
            <a:p>
              <a:endParaRPr lang="ja-JP" altLang="en-US"/>
            </a:p>
          </p:txBody>
        </p:sp>
      </p:grpSp>
      <p:sp>
        <p:nvSpPr>
          <p:cNvPr id="26631" name="Line 22"/>
          <p:cNvSpPr>
            <a:spLocks noChangeShapeType="1"/>
          </p:cNvSpPr>
          <p:nvPr/>
        </p:nvSpPr>
        <p:spPr bwMode="auto">
          <a:xfrm>
            <a:off x="609600" y="4086225"/>
            <a:ext cx="7772400" cy="0"/>
          </a:xfrm>
          <a:prstGeom prst="line">
            <a:avLst/>
          </a:prstGeom>
          <a:noFill/>
          <a:ln w="38100">
            <a:solidFill>
              <a:schemeClr val="accent2"/>
            </a:solidFill>
            <a:round/>
            <a:headEnd/>
            <a:tailEnd/>
          </a:ln>
        </p:spPr>
        <p:txBody>
          <a:bodyPr/>
          <a:lstStyle/>
          <a:p>
            <a:endParaRPr lang="ja-JP" altLang="en-US"/>
          </a:p>
        </p:txBody>
      </p:sp>
      <p:sp>
        <p:nvSpPr>
          <p:cNvPr id="26632" name="Line 23"/>
          <p:cNvSpPr>
            <a:spLocks noChangeShapeType="1"/>
          </p:cNvSpPr>
          <p:nvPr/>
        </p:nvSpPr>
        <p:spPr bwMode="auto">
          <a:xfrm>
            <a:off x="609600" y="3933825"/>
            <a:ext cx="7772400" cy="0"/>
          </a:xfrm>
          <a:prstGeom prst="line">
            <a:avLst/>
          </a:prstGeom>
          <a:noFill/>
          <a:ln w="38100">
            <a:solidFill>
              <a:schemeClr val="accent2"/>
            </a:solidFill>
            <a:round/>
            <a:headEnd/>
            <a:tailEnd/>
          </a:ln>
        </p:spPr>
        <p:txBody>
          <a:bodyPr/>
          <a:lstStyle/>
          <a:p>
            <a:endParaRPr lang="ja-JP" altLang="en-US"/>
          </a:p>
        </p:txBody>
      </p:sp>
      <p:sp>
        <p:nvSpPr>
          <p:cNvPr id="20504" name="AutoShape 24"/>
          <p:cNvSpPr>
            <a:spLocks noChangeArrowheads="1"/>
          </p:cNvSpPr>
          <p:nvPr/>
        </p:nvSpPr>
        <p:spPr bwMode="auto">
          <a:xfrm>
            <a:off x="3886200" y="5876925"/>
            <a:ext cx="485775"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grpSp>
        <p:nvGrpSpPr>
          <p:cNvPr id="3" name="Group 34"/>
          <p:cNvGrpSpPr>
            <a:grpSpLocks/>
          </p:cNvGrpSpPr>
          <p:nvPr/>
        </p:nvGrpSpPr>
        <p:grpSpPr bwMode="auto">
          <a:xfrm>
            <a:off x="609600" y="6445250"/>
            <a:ext cx="8001000" cy="152400"/>
            <a:chOff x="384" y="4060"/>
            <a:chExt cx="5040" cy="96"/>
          </a:xfrm>
        </p:grpSpPr>
        <p:sp>
          <p:nvSpPr>
            <p:cNvPr id="26635" name="Line 25"/>
            <p:cNvSpPr>
              <a:spLocks noChangeShapeType="1"/>
            </p:cNvSpPr>
            <p:nvPr/>
          </p:nvSpPr>
          <p:spPr bwMode="auto">
            <a:xfrm>
              <a:off x="384" y="4060"/>
              <a:ext cx="912" cy="0"/>
            </a:xfrm>
            <a:prstGeom prst="line">
              <a:avLst/>
            </a:prstGeom>
            <a:noFill/>
            <a:ln w="38100">
              <a:solidFill>
                <a:schemeClr val="accent2"/>
              </a:solidFill>
              <a:round/>
              <a:headEnd/>
              <a:tailEnd/>
            </a:ln>
          </p:spPr>
          <p:txBody>
            <a:bodyPr/>
            <a:lstStyle/>
            <a:p>
              <a:endParaRPr lang="ja-JP" altLang="en-US"/>
            </a:p>
          </p:txBody>
        </p:sp>
        <p:sp>
          <p:nvSpPr>
            <p:cNvPr id="26636" name="Line 26"/>
            <p:cNvSpPr>
              <a:spLocks noChangeShapeType="1"/>
            </p:cNvSpPr>
            <p:nvPr/>
          </p:nvSpPr>
          <p:spPr bwMode="auto">
            <a:xfrm>
              <a:off x="1488" y="4060"/>
              <a:ext cx="1296" cy="0"/>
            </a:xfrm>
            <a:prstGeom prst="line">
              <a:avLst/>
            </a:prstGeom>
            <a:noFill/>
            <a:ln w="38100">
              <a:solidFill>
                <a:schemeClr val="accent2"/>
              </a:solidFill>
              <a:round/>
              <a:headEnd/>
              <a:tailEnd/>
            </a:ln>
          </p:spPr>
          <p:txBody>
            <a:bodyPr/>
            <a:lstStyle/>
            <a:p>
              <a:endParaRPr lang="ja-JP" altLang="en-US"/>
            </a:p>
          </p:txBody>
        </p:sp>
        <p:sp>
          <p:nvSpPr>
            <p:cNvPr id="26637" name="Line 27"/>
            <p:cNvSpPr>
              <a:spLocks noChangeShapeType="1"/>
            </p:cNvSpPr>
            <p:nvPr/>
          </p:nvSpPr>
          <p:spPr bwMode="auto">
            <a:xfrm>
              <a:off x="2976" y="4060"/>
              <a:ext cx="1008" cy="0"/>
            </a:xfrm>
            <a:prstGeom prst="line">
              <a:avLst/>
            </a:prstGeom>
            <a:noFill/>
            <a:ln w="38100">
              <a:solidFill>
                <a:schemeClr val="accent2"/>
              </a:solidFill>
              <a:round/>
              <a:headEnd/>
              <a:tailEnd/>
            </a:ln>
          </p:spPr>
          <p:txBody>
            <a:bodyPr/>
            <a:lstStyle/>
            <a:p>
              <a:endParaRPr lang="ja-JP" altLang="en-US"/>
            </a:p>
          </p:txBody>
        </p:sp>
        <p:sp>
          <p:nvSpPr>
            <p:cNvPr id="26638" name="Line 28"/>
            <p:cNvSpPr>
              <a:spLocks noChangeShapeType="1"/>
            </p:cNvSpPr>
            <p:nvPr/>
          </p:nvSpPr>
          <p:spPr bwMode="auto">
            <a:xfrm>
              <a:off x="4272" y="4060"/>
              <a:ext cx="480" cy="0"/>
            </a:xfrm>
            <a:prstGeom prst="line">
              <a:avLst/>
            </a:prstGeom>
            <a:noFill/>
            <a:ln w="38100">
              <a:solidFill>
                <a:schemeClr val="accent2"/>
              </a:solidFill>
              <a:round/>
              <a:headEnd/>
              <a:tailEnd/>
            </a:ln>
          </p:spPr>
          <p:txBody>
            <a:bodyPr/>
            <a:lstStyle/>
            <a:p>
              <a:endParaRPr lang="ja-JP" altLang="en-US"/>
            </a:p>
          </p:txBody>
        </p:sp>
        <p:sp>
          <p:nvSpPr>
            <p:cNvPr id="26639" name="Line 29"/>
            <p:cNvSpPr>
              <a:spLocks noChangeShapeType="1"/>
            </p:cNvSpPr>
            <p:nvPr/>
          </p:nvSpPr>
          <p:spPr bwMode="auto">
            <a:xfrm>
              <a:off x="864" y="4156"/>
              <a:ext cx="1296" cy="0"/>
            </a:xfrm>
            <a:prstGeom prst="line">
              <a:avLst/>
            </a:prstGeom>
            <a:noFill/>
            <a:ln w="38100">
              <a:solidFill>
                <a:schemeClr val="accent2"/>
              </a:solidFill>
              <a:round/>
              <a:headEnd/>
              <a:tailEnd/>
            </a:ln>
          </p:spPr>
          <p:txBody>
            <a:bodyPr/>
            <a:lstStyle/>
            <a:p>
              <a:endParaRPr lang="ja-JP" altLang="en-US"/>
            </a:p>
          </p:txBody>
        </p:sp>
        <p:sp>
          <p:nvSpPr>
            <p:cNvPr id="26640" name="Line 30"/>
            <p:cNvSpPr>
              <a:spLocks noChangeShapeType="1"/>
            </p:cNvSpPr>
            <p:nvPr/>
          </p:nvSpPr>
          <p:spPr bwMode="auto">
            <a:xfrm>
              <a:off x="2592" y="4156"/>
              <a:ext cx="864" cy="0"/>
            </a:xfrm>
            <a:prstGeom prst="line">
              <a:avLst/>
            </a:prstGeom>
            <a:noFill/>
            <a:ln w="38100">
              <a:solidFill>
                <a:schemeClr val="accent2"/>
              </a:solidFill>
              <a:round/>
              <a:headEnd/>
              <a:tailEnd/>
            </a:ln>
          </p:spPr>
          <p:txBody>
            <a:bodyPr/>
            <a:lstStyle/>
            <a:p>
              <a:endParaRPr lang="ja-JP" altLang="en-US"/>
            </a:p>
          </p:txBody>
        </p:sp>
        <p:sp>
          <p:nvSpPr>
            <p:cNvPr id="26641" name="Line 31"/>
            <p:cNvSpPr>
              <a:spLocks noChangeShapeType="1"/>
            </p:cNvSpPr>
            <p:nvPr/>
          </p:nvSpPr>
          <p:spPr bwMode="auto">
            <a:xfrm>
              <a:off x="3648" y="4156"/>
              <a:ext cx="864" cy="0"/>
            </a:xfrm>
            <a:prstGeom prst="line">
              <a:avLst/>
            </a:prstGeom>
            <a:noFill/>
            <a:ln w="38100">
              <a:solidFill>
                <a:schemeClr val="accent2"/>
              </a:solidFill>
              <a:round/>
              <a:headEnd/>
              <a:tailEnd/>
            </a:ln>
          </p:spPr>
          <p:txBody>
            <a:bodyPr/>
            <a:lstStyle/>
            <a:p>
              <a:endParaRPr lang="ja-JP" altLang="en-US"/>
            </a:p>
          </p:txBody>
        </p:sp>
        <p:sp>
          <p:nvSpPr>
            <p:cNvPr id="26642" name="Line 32"/>
            <p:cNvSpPr>
              <a:spLocks noChangeShapeType="1"/>
            </p:cNvSpPr>
            <p:nvPr/>
          </p:nvSpPr>
          <p:spPr bwMode="auto">
            <a:xfrm>
              <a:off x="4752" y="4156"/>
              <a:ext cx="672" cy="0"/>
            </a:xfrm>
            <a:prstGeom prst="line">
              <a:avLst/>
            </a:prstGeom>
            <a:noFill/>
            <a:ln w="38100">
              <a:solidFill>
                <a:schemeClr val="accent2"/>
              </a:solidFill>
              <a:round/>
              <a:headEnd/>
              <a:tailEnd/>
            </a:ln>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483">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50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p:bldP spid="2050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切片から再構築</a:t>
            </a:r>
          </a:p>
        </p:txBody>
      </p:sp>
      <p:sp>
        <p:nvSpPr>
          <p:cNvPr id="70659" name="Rectangle 3"/>
          <p:cNvSpPr>
            <a:spLocks noGrp="1" noChangeArrowheads="1"/>
          </p:cNvSpPr>
          <p:nvPr>
            <p:ph type="subTitle" idx="1"/>
          </p:nvPr>
        </p:nvSpPr>
        <p:spPr>
          <a:xfrm>
            <a:off x="609600" y="981075"/>
            <a:ext cx="8001000" cy="2971800"/>
          </a:xfrm>
        </p:spPr>
        <p:txBody>
          <a:bodyPr/>
          <a:lstStyle/>
          <a:p>
            <a:pPr algn="l" eaLnBrk="1" hangingPunct="1">
              <a:defRPr/>
            </a:pPr>
            <a:r>
              <a:rPr lang="ja-JP" altLang="en-US" sz="2400" b="1" smtClean="0">
                <a:solidFill>
                  <a:srgbClr val="FF0000"/>
                </a:solidFill>
                <a:effectLst>
                  <a:outerShdw blurRad="38100" dist="38100" dir="2700000" algn="tl">
                    <a:srgbClr val="C0C0C0"/>
                  </a:outerShdw>
                </a:effectLst>
              </a:rPr>
              <a:t>１．</a:t>
            </a:r>
            <a:r>
              <a:rPr lang="ja-JP" altLang="en-US" sz="2400" smtClean="0"/>
              <a:t>切片をうまく並べるためには、どことどこが重なるか調べる必要あり</a:t>
            </a:r>
          </a:p>
          <a:p>
            <a:pPr algn="l" eaLnBrk="1" hangingPunct="1">
              <a:defRPr/>
            </a:pPr>
            <a:r>
              <a:rPr lang="ja-JP" altLang="en-US" sz="2400" b="1" smtClean="0">
                <a:solidFill>
                  <a:srgbClr val="FF0000"/>
                </a:solidFill>
                <a:effectLst>
                  <a:outerShdw blurRad="38100" dist="38100" dir="2700000" algn="tl">
                    <a:srgbClr val="C0C0C0"/>
                  </a:outerShdw>
                </a:effectLst>
              </a:rPr>
              <a:t>２．</a:t>
            </a:r>
            <a:r>
              <a:rPr lang="ja-JP" altLang="en-US" sz="2400" smtClean="0"/>
              <a:t>大量のゲノムから、端が重なるペアを列挙する</a:t>
            </a:r>
          </a:p>
          <a:p>
            <a:pPr algn="l" eaLnBrk="1" hangingPunct="1">
              <a:defRPr/>
            </a:pPr>
            <a:r>
              <a:rPr lang="ja-JP" altLang="en-US" sz="2400" b="1" smtClean="0">
                <a:solidFill>
                  <a:srgbClr val="FF0000"/>
                </a:solidFill>
                <a:effectLst>
                  <a:outerShdw blurRad="38100" dist="38100" dir="2700000" algn="tl">
                    <a:srgbClr val="C0C0C0"/>
                  </a:outerShdw>
                </a:effectLst>
              </a:rPr>
              <a:t>３．</a:t>
            </a:r>
            <a:r>
              <a:rPr lang="ja-JP" altLang="en-US" sz="2400" smtClean="0"/>
              <a:t>しかも、読み損ないがあるので、「似ている」という意味で重なるものにする</a:t>
            </a:r>
          </a:p>
        </p:txBody>
      </p:sp>
      <p:sp>
        <p:nvSpPr>
          <p:cNvPr id="27652" name="Line 4"/>
          <p:cNvSpPr>
            <a:spLocks noChangeShapeType="1"/>
          </p:cNvSpPr>
          <p:nvPr/>
        </p:nvSpPr>
        <p:spPr bwMode="auto">
          <a:xfrm>
            <a:off x="609600" y="4094163"/>
            <a:ext cx="7772400" cy="0"/>
          </a:xfrm>
          <a:prstGeom prst="line">
            <a:avLst/>
          </a:prstGeom>
          <a:noFill/>
          <a:ln w="38100">
            <a:solidFill>
              <a:schemeClr val="accent2"/>
            </a:solidFill>
            <a:round/>
            <a:headEnd/>
            <a:tailEnd/>
          </a:ln>
        </p:spPr>
        <p:txBody>
          <a:bodyPr/>
          <a:lstStyle/>
          <a:p>
            <a:endParaRPr lang="ja-JP" altLang="en-US"/>
          </a:p>
        </p:txBody>
      </p:sp>
      <p:sp>
        <p:nvSpPr>
          <p:cNvPr id="27653" name="Line 5"/>
          <p:cNvSpPr>
            <a:spLocks noChangeShapeType="1"/>
          </p:cNvSpPr>
          <p:nvPr/>
        </p:nvSpPr>
        <p:spPr bwMode="auto">
          <a:xfrm flipV="1">
            <a:off x="838200" y="4945063"/>
            <a:ext cx="1676400" cy="304800"/>
          </a:xfrm>
          <a:prstGeom prst="line">
            <a:avLst/>
          </a:prstGeom>
          <a:noFill/>
          <a:ln w="38100">
            <a:solidFill>
              <a:schemeClr val="accent2"/>
            </a:solidFill>
            <a:round/>
            <a:headEnd/>
            <a:tailEnd/>
          </a:ln>
        </p:spPr>
        <p:txBody>
          <a:bodyPr/>
          <a:lstStyle/>
          <a:p>
            <a:endParaRPr lang="ja-JP" altLang="en-US"/>
          </a:p>
        </p:txBody>
      </p:sp>
      <p:sp>
        <p:nvSpPr>
          <p:cNvPr id="27654" name="Line 6"/>
          <p:cNvSpPr>
            <a:spLocks noChangeShapeType="1"/>
          </p:cNvSpPr>
          <p:nvPr/>
        </p:nvSpPr>
        <p:spPr bwMode="auto">
          <a:xfrm>
            <a:off x="2209800" y="5097463"/>
            <a:ext cx="2057400" cy="0"/>
          </a:xfrm>
          <a:prstGeom prst="line">
            <a:avLst/>
          </a:prstGeom>
          <a:noFill/>
          <a:ln w="38100">
            <a:solidFill>
              <a:schemeClr val="accent2"/>
            </a:solidFill>
            <a:round/>
            <a:headEnd/>
            <a:tailEnd/>
          </a:ln>
        </p:spPr>
        <p:txBody>
          <a:bodyPr/>
          <a:lstStyle/>
          <a:p>
            <a:endParaRPr lang="ja-JP" altLang="en-US"/>
          </a:p>
        </p:txBody>
      </p:sp>
      <p:sp>
        <p:nvSpPr>
          <p:cNvPr id="27655" name="Line 7"/>
          <p:cNvSpPr>
            <a:spLocks noChangeShapeType="1"/>
          </p:cNvSpPr>
          <p:nvPr/>
        </p:nvSpPr>
        <p:spPr bwMode="auto">
          <a:xfrm>
            <a:off x="4267200" y="5021263"/>
            <a:ext cx="1219200" cy="685800"/>
          </a:xfrm>
          <a:prstGeom prst="line">
            <a:avLst/>
          </a:prstGeom>
          <a:noFill/>
          <a:ln w="38100">
            <a:solidFill>
              <a:schemeClr val="accent2"/>
            </a:solidFill>
            <a:round/>
            <a:headEnd/>
            <a:tailEnd/>
          </a:ln>
        </p:spPr>
        <p:txBody>
          <a:bodyPr/>
          <a:lstStyle/>
          <a:p>
            <a:endParaRPr lang="ja-JP" altLang="en-US"/>
          </a:p>
        </p:txBody>
      </p:sp>
      <p:sp>
        <p:nvSpPr>
          <p:cNvPr id="27656" name="Line 8"/>
          <p:cNvSpPr>
            <a:spLocks noChangeShapeType="1"/>
          </p:cNvSpPr>
          <p:nvPr/>
        </p:nvSpPr>
        <p:spPr bwMode="auto">
          <a:xfrm>
            <a:off x="6096000" y="5249863"/>
            <a:ext cx="1447800" cy="304800"/>
          </a:xfrm>
          <a:prstGeom prst="line">
            <a:avLst/>
          </a:prstGeom>
          <a:noFill/>
          <a:ln w="38100">
            <a:solidFill>
              <a:schemeClr val="accent2"/>
            </a:solidFill>
            <a:round/>
            <a:headEnd/>
            <a:tailEnd/>
          </a:ln>
        </p:spPr>
        <p:txBody>
          <a:bodyPr/>
          <a:lstStyle/>
          <a:p>
            <a:endParaRPr lang="ja-JP" altLang="en-US"/>
          </a:p>
        </p:txBody>
      </p:sp>
      <p:sp>
        <p:nvSpPr>
          <p:cNvPr id="27657" name="AutoShape 9"/>
          <p:cNvSpPr>
            <a:spLocks noChangeArrowheads="1"/>
          </p:cNvSpPr>
          <p:nvPr/>
        </p:nvSpPr>
        <p:spPr bwMode="auto">
          <a:xfrm>
            <a:off x="3851275" y="4292600"/>
            <a:ext cx="485775"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7658" name="Line 10"/>
          <p:cNvSpPr>
            <a:spLocks noChangeShapeType="1"/>
          </p:cNvSpPr>
          <p:nvPr/>
        </p:nvSpPr>
        <p:spPr bwMode="auto">
          <a:xfrm flipV="1">
            <a:off x="2209800" y="4945063"/>
            <a:ext cx="1905000" cy="381000"/>
          </a:xfrm>
          <a:prstGeom prst="line">
            <a:avLst/>
          </a:prstGeom>
          <a:noFill/>
          <a:ln w="38100">
            <a:solidFill>
              <a:schemeClr val="accent2"/>
            </a:solidFill>
            <a:round/>
            <a:headEnd/>
            <a:tailEnd/>
          </a:ln>
        </p:spPr>
        <p:txBody>
          <a:bodyPr/>
          <a:lstStyle/>
          <a:p>
            <a:endParaRPr lang="ja-JP" altLang="en-US"/>
          </a:p>
        </p:txBody>
      </p:sp>
      <p:sp>
        <p:nvSpPr>
          <p:cNvPr id="27659" name="Line 11"/>
          <p:cNvSpPr>
            <a:spLocks noChangeShapeType="1"/>
          </p:cNvSpPr>
          <p:nvPr/>
        </p:nvSpPr>
        <p:spPr bwMode="auto">
          <a:xfrm flipV="1">
            <a:off x="4876800" y="4868863"/>
            <a:ext cx="1143000" cy="685800"/>
          </a:xfrm>
          <a:prstGeom prst="line">
            <a:avLst/>
          </a:prstGeom>
          <a:noFill/>
          <a:ln w="38100">
            <a:solidFill>
              <a:schemeClr val="accent2"/>
            </a:solidFill>
            <a:round/>
            <a:headEnd/>
            <a:tailEnd/>
          </a:ln>
        </p:spPr>
        <p:txBody>
          <a:bodyPr/>
          <a:lstStyle/>
          <a:p>
            <a:endParaRPr lang="ja-JP" altLang="en-US"/>
          </a:p>
        </p:txBody>
      </p:sp>
      <p:sp>
        <p:nvSpPr>
          <p:cNvPr id="27660" name="Line 12"/>
          <p:cNvSpPr>
            <a:spLocks noChangeShapeType="1"/>
          </p:cNvSpPr>
          <p:nvPr/>
        </p:nvSpPr>
        <p:spPr bwMode="auto">
          <a:xfrm flipV="1">
            <a:off x="6096000" y="5173663"/>
            <a:ext cx="838200" cy="381000"/>
          </a:xfrm>
          <a:prstGeom prst="line">
            <a:avLst/>
          </a:prstGeom>
          <a:noFill/>
          <a:ln w="38100">
            <a:solidFill>
              <a:schemeClr val="accent2"/>
            </a:solidFill>
            <a:round/>
            <a:headEnd/>
            <a:tailEnd/>
          </a:ln>
        </p:spPr>
        <p:txBody>
          <a:bodyPr/>
          <a:lstStyle/>
          <a:p>
            <a:endParaRPr lang="ja-JP" altLang="en-US"/>
          </a:p>
        </p:txBody>
      </p:sp>
      <p:sp>
        <p:nvSpPr>
          <p:cNvPr id="27661" name="Line 13"/>
          <p:cNvSpPr>
            <a:spLocks noChangeShapeType="1"/>
          </p:cNvSpPr>
          <p:nvPr/>
        </p:nvSpPr>
        <p:spPr bwMode="auto">
          <a:xfrm>
            <a:off x="7086600" y="5249863"/>
            <a:ext cx="1066800" cy="0"/>
          </a:xfrm>
          <a:prstGeom prst="line">
            <a:avLst/>
          </a:prstGeom>
          <a:noFill/>
          <a:ln w="38100">
            <a:solidFill>
              <a:schemeClr val="accent2"/>
            </a:solidFill>
            <a:round/>
            <a:headEnd/>
            <a:tailEnd/>
          </a:ln>
        </p:spPr>
        <p:txBody>
          <a:bodyPr/>
          <a:lstStyle/>
          <a:p>
            <a:endParaRPr lang="ja-JP" altLang="en-US"/>
          </a:p>
        </p:txBody>
      </p:sp>
      <p:sp>
        <p:nvSpPr>
          <p:cNvPr id="27662" name="Line 14"/>
          <p:cNvSpPr>
            <a:spLocks noChangeShapeType="1"/>
          </p:cNvSpPr>
          <p:nvPr/>
        </p:nvSpPr>
        <p:spPr bwMode="auto">
          <a:xfrm>
            <a:off x="4495800" y="5249863"/>
            <a:ext cx="1371600" cy="0"/>
          </a:xfrm>
          <a:prstGeom prst="line">
            <a:avLst/>
          </a:prstGeom>
          <a:noFill/>
          <a:ln w="38100">
            <a:solidFill>
              <a:schemeClr val="accent2"/>
            </a:solidFill>
            <a:round/>
            <a:headEnd/>
            <a:tailEnd/>
          </a:ln>
        </p:spPr>
        <p:txBody>
          <a:bodyPr/>
          <a:lstStyle/>
          <a:p>
            <a:endParaRPr lang="ja-JP" altLang="en-US"/>
          </a:p>
        </p:txBody>
      </p:sp>
      <p:sp>
        <p:nvSpPr>
          <p:cNvPr id="27663" name="Line 15"/>
          <p:cNvSpPr>
            <a:spLocks noChangeShapeType="1"/>
          </p:cNvSpPr>
          <p:nvPr/>
        </p:nvSpPr>
        <p:spPr bwMode="auto">
          <a:xfrm flipV="1">
            <a:off x="4191000" y="4945063"/>
            <a:ext cx="1371600" cy="381000"/>
          </a:xfrm>
          <a:prstGeom prst="line">
            <a:avLst/>
          </a:prstGeom>
          <a:noFill/>
          <a:ln w="38100">
            <a:solidFill>
              <a:schemeClr val="accent2"/>
            </a:solidFill>
            <a:round/>
            <a:headEnd/>
            <a:tailEnd/>
          </a:ln>
        </p:spPr>
        <p:txBody>
          <a:bodyPr/>
          <a:lstStyle/>
          <a:p>
            <a:endParaRPr lang="ja-JP" altLang="en-US"/>
          </a:p>
        </p:txBody>
      </p:sp>
      <p:sp>
        <p:nvSpPr>
          <p:cNvPr id="27664" name="Line 16"/>
          <p:cNvSpPr>
            <a:spLocks noChangeShapeType="1"/>
          </p:cNvSpPr>
          <p:nvPr/>
        </p:nvSpPr>
        <p:spPr bwMode="auto">
          <a:xfrm flipH="1">
            <a:off x="1295400" y="4868863"/>
            <a:ext cx="304800" cy="533400"/>
          </a:xfrm>
          <a:prstGeom prst="line">
            <a:avLst/>
          </a:prstGeom>
          <a:noFill/>
          <a:ln w="38100">
            <a:solidFill>
              <a:schemeClr val="accent2"/>
            </a:solidFill>
            <a:round/>
            <a:headEnd/>
            <a:tailEnd/>
          </a:ln>
        </p:spPr>
        <p:txBody>
          <a:bodyPr/>
          <a:lstStyle/>
          <a:p>
            <a:endParaRPr lang="ja-JP" altLang="en-US"/>
          </a:p>
        </p:txBody>
      </p:sp>
      <p:sp>
        <p:nvSpPr>
          <p:cNvPr id="27665" name="Line 17"/>
          <p:cNvSpPr>
            <a:spLocks noChangeShapeType="1"/>
          </p:cNvSpPr>
          <p:nvPr/>
        </p:nvSpPr>
        <p:spPr bwMode="auto">
          <a:xfrm>
            <a:off x="3429000" y="5554663"/>
            <a:ext cx="1371600" cy="0"/>
          </a:xfrm>
          <a:prstGeom prst="line">
            <a:avLst/>
          </a:prstGeom>
          <a:noFill/>
          <a:ln w="38100">
            <a:solidFill>
              <a:schemeClr val="accent2"/>
            </a:solidFill>
            <a:round/>
            <a:headEnd/>
            <a:tailEnd/>
          </a:ln>
        </p:spPr>
        <p:txBody>
          <a:bodyPr/>
          <a:lstStyle/>
          <a:p>
            <a:endParaRPr lang="ja-JP" altLang="en-US"/>
          </a:p>
        </p:txBody>
      </p:sp>
      <p:sp>
        <p:nvSpPr>
          <p:cNvPr id="27666" name="Line 18"/>
          <p:cNvSpPr>
            <a:spLocks noChangeShapeType="1"/>
          </p:cNvSpPr>
          <p:nvPr/>
        </p:nvSpPr>
        <p:spPr bwMode="auto">
          <a:xfrm flipV="1">
            <a:off x="2819400" y="5097463"/>
            <a:ext cx="1905000" cy="381000"/>
          </a:xfrm>
          <a:prstGeom prst="line">
            <a:avLst/>
          </a:prstGeom>
          <a:noFill/>
          <a:ln w="38100">
            <a:solidFill>
              <a:schemeClr val="accent2"/>
            </a:solidFill>
            <a:round/>
            <a:headEnd/>
            <a:tailEnd/>
          </a:ln>
        </p:spPr>
        <p:txBody>
          <a:bodyPr/>
          <a:lstStyle/>
          <a:p>
            <a:endParaRPr lang="ja-JP" altLang="en-US"/>
          </a:p>
        </p:txBody>
      </p:sp>
      <p:sp>
        <p:nvSpPr>
          <p:cNvPr id="27667" name="Line 19"/>
          <p:cNvSpPr>
            <a:spLocks noChangeShapeType="1"/>
          </p:cNvSpPr>
          <p:nvPr/>
        </p:nvSpPr>
        <p:spPr bwMode="auto">
          <a:xfrm>
            <a:off x="5257800" y="5021263"/>
            <a:ext cx="1219200" cy="685800"/>
          </a:xfrm>
          <a:prstGeom prst="line">
            <a:avLst/>
          </a:prstGeom>
          <a:noFill/>
          <a:ln w="38100">
            <a:solidFill>
              <a:schemeClr val="accent2"/>
            </a:solidFill>
            <a:round/>
            <a:headEnd/>
            <a:tailEnd/>
          </a:ln>
        </p:spPr>
        <p:txBody>
          <a:bodyPr/>
          <a:lstStyle/>
          <a:p>
            <a:endParaRPr lang="ja-JP" altLang="en-US"/>
          </a:p>
        </p:txBody>
      </p:sp>
      <p:sp>
        <p:nvSpPr>
          <p:cNvPr id="27668" name="Line 20"/>
          <p:cNvSpPr>
            <a:spLocks noChangeShapeType="1"/>
          </p:cNvSpPr>
          <p:nvPr/>
        </p:nvSpPr>
        <p:spPr bwMode="auto">
          <a:xfrm>
            <a:off x="2895600" y="4868863"/>
            <a:ext cx="1219200" cy="685800"/>
          </a:xfrm>
          <a:prstGeom prst="line">
            <a:avLst/>
          </a:prstGeom>
          <a:noFill/>
          <a:ln w="38100">
            <a:solidFill>
              <a:schemeClr val="accent2"/>
            </a:solidFill>
            <a:round/>
            <a:headEnd/>
            <a:tailEnd/>
          </a:ln>
        </p:spPr>
        <p:txBody>
          <a:bodyPr/>
          <a:lstStyle/>
          <a:p>
            <a:endParaRPr lang="ja-JP" altLang="en-US"/>
          </a:p>
        </p:txBody>
      </p:sp>
      <p:sp>
        <p:nvSpPr>
          <p:cNvPr id="27669" name="Line 21"/>
          <p:cNvSpPr>
            <a:spLocks noChangeShapeType="1"/>
          </p:cNvSpPr>
          <p:nvPr/>
        </p:nvSpPr>
        <p:spPr bwMode="auto">
          <a:xfrm>
            <a:off x="609600" y="3941763"/>
            <a:ext cx="7772400" cy="0"/>
          </a:xfrm>
          <a:prstGeom prst="line">
            <a:avLst/>
          </a:prstGeom>
          <a:noFill/>
          <a:ln w="38100">
            <a:solidFill>
              <a:schemeClr val="accent2"/>
            </a:solidFill>
            <a:round/>
            <a:headEnd/>
            <a:tailEnd/>
          </a:ln>
        </p:spPr>
        <p:txBody>
          <a:bodyPr/>
          <a:lstStyle/>
          <a:p>
            <a:endParaRPr lang="ja-JP" altLang="en-US"/>
          </a:p>
        </p:txBody>
      </p:sp>
      <p:sp>
        <p:nvSpPr>
          <p:cNvPr id="27670" name="Line 22"/>
          <p:cNvSpPr>
            <a:spLocks noChangeShapeType="1"/>
          </p:cNvSpPr>
          <p:nvPr/>
        </p:nvSpPr>
        <p:spPr bwMode="auto">
          <a:xfrm>
            <a:off x="609600" y="3789363"/>
            <a:ext cx="7772400" cy="0"/>
          </a:xfrm>
          <a:prstGeom prst="line">
            <a:avLst/>
          </a:prstGeom>
          <a:noFill/>
          <a:ln w="38100">
            <a:solidFill>
              <a:schemeClr val="accent2"/>
            </a:solidFill>
            <a:round/>
            <a:headEnd/>
            <a:tailEnd/>
          </a:ln>
        </p:spPr>
        <p:txBody>
          <a:bodyPr/>
          <a:lstStyle/>
          <a:p>
            <a:endParaRPr lang="ja-JP" altLang="en-US"/>
          </a:p>
        </p:txBody>
      </p:sp>
      <p:sp>
        <p:nvSpPr>
          <p:cNvPr id="27671" name="AutoShape 23"/>
          <p:cNvSpPr>
            <a:spLocks noChangeArrowheads="1"/>
          </p:cNvSpPr>
          <p:nvPr/>
        </p:nvSpPr>
        <p:spPr bwMode="auto">
          <a:xfrm>
            <a:off x="3851275" y="5805488"/>
            <a:ext cx="485775" cy="3810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27672" name="Line 24"/>
          <p:cNvSpPr>
            <a:spLocks noChangeShapeType="1"/>
          </p:cNvSpPr>
          <p:nvPr/>
        </p:nvSpPr>
        <p:spPr bwMode="auto">
          <a:xfrm>
            <a:off x="609600" y="6477000"/>
            <a:ext cx="1447800" cy="0"/>
          </a:xfrm>
          <a:prstGeom prst="line">
            <a:avLst/>
          </a:prstGeom>
          <a:noFill/>
          <a:ln w="38100">
            <a:solidFill>
              <a:schemeClr val="accent2"/>
            </a:solidFill>
            <a:round/>
            <a:headEnd/>
            <a:tailEnd/>
          </a:ln>
        </p:spPr>
        <p:txBody>
          <a:bodyPr/>
          <a:lstStyle/>
          <a:p>
            <a:endParaRPr lang="ja-JP" altLang="en-US"/>
          </a:p>
        </p:txBody>
      </p:sp>
      <p:sp>
        <p:nvSpPr>
          <p:cNvPr id="27673" name="Line 25"/>
          <p:cNvSpPr>
            <a:spLocks noChangeShapeType="1"/>
          </p:cNvSpPr>
          <p:nvPr/>
        </p:nvSpPr>
        <p:spPr bwMode="auto">
          <a:xfrm>
            <a:off x="2362200" y="6477000"/>
            <a:ext cx="2057400" cy="0"/>
          </a:xfrm>
          <a:prstGeom prst="line">
            <a:avLst/>
          </a:prstGeom>
          <a:noFill/>
          <a:ln w="38100">
            <a:solidFill>
              <a:schemeClr val="accent2"/>
            </a:solidFill>
            <a:round/>
            <a:headEnd/>
            <a:tailEnd/>
          </a:ln>
        </p:spPr>
        <p:txBody>
          <a:bodyPr/>
          <a:lstStyle/>
          <a:p>
            <a:endParaRPr lang="ja-JP" altLang="en-US"/>
          </a:p>
        </p:txBody>
      </p:sp>
      <p:sp>
        <p:nvSpPr>
          <p:cNvPr id="27674" name="Line 26"/>
          <p:cNvSpPr>
            <a:spLocks noChangeShapeType="1"/>
          </p:cNvSpPr>
          <p:nvPr/>
        </p:nvSpPr>
        <p:spPr bwMode="auto">
          <a:xfrm>
            <a:off x="4724400" y="6477000"/>
            <a:ext cx="1600200" cy="0"/>
          </a:xfrm>
          <a:prstGeom prst="line">
            <a:avLst/>
          </a:prstGeom>
          <a:noFill/>
          <a:ln w="38100">
            <a:solidFill>
              <a:schemeClr val="accent2"/>
            </a:solidFill>
            <a:round/>
            <a:headEnd/>
            <a:tailEnd/>
          </a:ln>
        </p:spPr>
        <p:txBody>
          <a:bodyPr/>
          <a:lstStyle/>
          <a:p>
            <a:endParaRPr lang="ja-JP" altLang="en-US"/>
          </a:p>
        </p:txBody>
      </p:sp>
      <p:sp>
        <p:nvSpPr>
          <p:cNvPr id="27675" name="Line 27"/>
          <p:cNvSpPr>
            <a:spLocks noChangeShapeType="1"/>
          </p:cNvSpPr>
          <p:nvPr/>
        </p:nvSpPr>
        <p:spPr bwMode="auto">
          <a:xfrm>
            <a:off x="6781800" y="6477000"/>
            <a:ext cx="762000" cy="0"/>
          </a:xfrm>
          <a:prstGeom prst="line">
            <a:avLst/>
          </a:prstGeom>
          <a:noFill/>
          <a:ln w="38100">
            <a:solidFill>
              <a:schemeClr val="accent2"/>
            </a:solidFill>
            <a:round/>
            <a:headEnd/>
            <a:tailEnd/>
          </a:ln>
        </p:spPr>
        <p:txBody>
          <a:bodyPr/>
          <a:lstStyle/>
          <a:p>
            <a:endParaRPr lang="ja-JP" altLang="en-US"/>
          </a:p>
        </p:txBody>
      </p:sp>
      <p:sp>
        <p:nvSpPr>
          <p:cNvPr id="27676" name="Line 28"/>
          <p:cNvSpPr>
            <a:spLocks noChangeShapeType="1"/>
          </p:cNvSpPr>
          <p:nvPr/>
        </p:nvSpPr>
        <p:spPr bwMode="auto">
          <a:xfrm>
            <a:off x="1371600" y="6629400"/>
            <a:ext cx="2057400" cy="0"/>
          </a:xfrm>
          <a:prstGeom prst="line">
            <a:avLst/>
          </a:prstGeom>
          <a:noFill/>
          <a:ln w="38100">
            <a:solidFill>
              <a:schemeClr val="accent2"/>
            </a:solidFill>
            <a:round/>
            <a:headEnd/>
            <a:tailEnd/>
          </a:ln>
        </p:spPr>
        <p:txBody>
          <a:bodyPr/>
          <a:lstStyle/>
          <a:p>
            <a:endParaRPr lang="ja-JP" altLang="en-US"/>
          </a:p>
        </p:txBody>
      </p:sp>
      <p:sp>
        <p:nvSpPr>
          <p:cNvPr id="27677" name="Line 29"/>
          <p:cNvSpPr>
            <a:spLocks noChangeShapeType="1"/>
          </p:cNvSpPr>
          <p:nvPr/>
        </p:nvSpPr>
        <p:spPr bwMode="auto">
          <a:xfrm>
            <a:off x="4114800" y="6629400"/>
            <a:ext cx="1371600" cy="0"/>
          </a:xfrm>
          <a:prstGeom prst="line">
            <a:avLst/>
          </a:prstGeom>
          <a:noFill/>
          <a:ln w="38100">
            <a:solidFill>
              <a:schemeClr val="accent2"/>
            </a:solidFill>
            <a:round/>
            <a:headEnd/>
            <a:tailEnd/>
          </a:ln>
        </p:spPr>
        <p:txBody>
          <a:bodyPr/>
          <a:lstStyle/>
          <a:p>
            <a:endParaRPr lang="ja-JP" altLang="en-US"/>
          </a:p>
        </p:txBody>
      </p:sp>
      <p:sp>
        <p:nvSpPr>
          <p:cNvPr id="27678" name="Line 30"/>
          <p:cNvSpPr>
            <a:spLocks noChangeShapeType="1"/>
          </p:cNvSpPr>
          <p:nvPr/>
        </p:nvSpPr>
        <p:spPr bwMode="auto">
          <a:xfrm>
            <a:off x="5791200" y="6629400"/>
            <a:ext cx="1371600" cy="0"/>
          </a:xfrm>
          <a:prstGeom prst="line">
            <a:avLst/>
          </a:prstGeom>
          <a:noFill/>
          <a:ln w="38100">
            <a:solidFill>
              <a:schemeClr val="accent2"/>
            </a:solidFill>
            <a:round/>
            <a:headEnd/>
            <a:tailEnd/>
          </a:ln>
        </p:spPr>
        <p:txBody>
          <a:bodyPr/>
          <a:lstStyle/>
          <a:p>
            <a:endParaRPr lang="ja-JP" altLang="en-US"/>
          </a:p>
        </p:txBody>
      </p:sp>
      <p:sp>
        <p:nvSpPr>
          <p:cNvPr id="27679" name="Line 31"/>
          <p:cNvSpPr>
            <a:spLocks noChangeShapeType="1"/>
          </p:cNvSpPr>
          <p:nvPr/>
        </p:nvSpPr>
        <p:spPr bwMode="auto">
          <a:xfrm>
            <a:off x="7543800" y="6629400"/>
            <a:ext cx="1066800" cy="0"/>
          </a:xfrm>
          <a:prstGeom prst="line">
            <a:avLst/>
          </a:prstGeom>
          <a:noFill/>
          <a:ln w="38100">
            <a:solidFill>
              <a:schemeClr val="accent2"/>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マイクロアレイ （ジンチップ）</a:t>
            </a:r>
          </a:p>
        </p:txBody>
      </p:sp>
      <p:sp>
        <p:nvSpPr>
          <p:cNvPr id="28675" name="Rectangle 3"/>
          <p:cNvSpPr>
            <a:spLocks noGrp="1" noChangeArrowheads="1"/>
          </p:cNvSpPr>
          <p:nvPr>
            <p:ph type="subTitle" idx="1"/>
          </p:nvPr>
        </p:nvSpPr>
        <p:spPr>
          <a:xfrm>
            <a:off x="539750" y="1125538"/>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近年、工業的に「20文字程度の、ある指定した部分列があると反応する試薬」ができた</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例えば、ある</a:t>
            </a:r>
            <a:r>
              <a:rPr lang="en-US" altLang="ja-JP" sz="2400" dirty="0" smtClean="0"/>
              <a:t>Q</a:t>
            </a:r>
            <a:r>
              <a:rPr lang="ja-JP" altLang="en-US" sz="2400" dirty="0" err="1" smtClean="0"/>
              <a:t>さん</a:t>
            </a:r>
            <a:r>
              <a:rPr lang="ja-JP" altLang="en-US" sz="2400" dirty="0" smtClean="0"/>
              <a:t>が</a:t>
            </a:r>
            <a:r>
              <a:rPr lang="en-US" altLang="ja-JP" sz="2400" b="1" dirty="0" smtClean="0">
                <a:solidFill>
                  <a:schemeClr val="accent2"/>
                </a:solidFill>
              </a:rPr>
              <a:t>X</a:t>
            </a:r>
            <a:r>
              <a:rPr lang="ja-JP" altLang="en-US" sz="2400" dirty="0" smtClean="0"/>
              <a:t>という遺伝子を持つかの判定で、</a:t>
            </a:r>
            <a:r>
              <a:rPr lang="en-US" altLang="ja-JP" sz="2400" b="1" dirty="0" smtClean="0">
                <a:solidFill>
                  <a:schemeClr val="accent2"/>
                </a:solidFill>
              </a:rPr>
              <a:t>X</a:t>
            </a:r>
            <a:r>
              <a:rPr lang="ja-JP" altLang="en-US" sz="2400" dirty="0" smtClean="0"/>
              <a:t>を20文字ずつにぶつ切りし（オーバーラップするようにする）、それらに反応するような試薬を作り、</a:t>
            </a:r>
            <a:r>
              <a:rPr lang="en-US" altLang="ja-JP" sz="2400" dirty="0" smtClean="0"/>
              <a:t>Q</a:t>
            </a:r>
            <a:r>
              <a:rPr lang="ja-JP" altLang="en-US" sz="2400" dirty="0" err="1" smtClean="0"/>
              <a:t>さんの</a:t>
            </a:r>
            <a:r>
              <a:rPr lang="en-US" altLang="ja-JP" sz="2400" dirty="0" smtClean="0"/>
              <a:t>DNA</a:t>
            </a:r>
            <a:r>
              <a:rPr lang="ja-JP" altLang="en-US" sz="2400" dirty="0" smtClean="0"/>
              <a:t>を放り込んで反応を見ればよい</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全部に同じように反応するならば、遺伝子があるだろうと考えられる</a:t>
            </a:r>
          </a:p>
        </p:txBody>
      </p:sp>
      <p:sp>
        <p:nvSpPr>
          <p:cNvPr id="28676" name="Line 4"/>
          <p:cNvSpPr>
            <a:spLocks noChangeShapeType="1"/>
          </p:cNvSpPr>
          <p:nvPr/>
        </p:nvSpPr>
        <p:spPr bwMode="auto">
          <a:xfrm>
            <a:off x="4800600" y="5562600"/>
            <a:ext cx="2362200" cy="0"/>
          </a:xfrm>
          <a:prstGeom prst="line">
            <a:avLst/>
          </a:prstGeom>
          <a:noFill/>
          <a:ln w="38100">
            <a:solidFill>
              <a:srgbClr val="FF0000"/>
            </a:solidFill>
            <a:round/>
            <a:headEnd/>
            <a:tailEnd/>
          </a:ln>
        </p:spPr>
        <p:txBody>
          <a:bodyPr/>
          <a:lstStyle/>
          <a:p>
            <a:endParaRPr lang="ja-JP" altLang="en-US"/>
          </a:p>
        </p:txBody>
      </p:sp>
      <p:sp>
        <p:nvSpPr>
          <p:cNvPr id="28677" name="Line 5"/>
          <p:cNvSpPr>
            <a:spLocks noChangeShapeType="1"/>
          </p:cNvSpPr>
          <p:nvPr/>
        </p:nvSpPr>
        <p:spPr bwMode="auto">
          <a:xfrm>
            <a:off x="4800600" y="6019800"/>
            <a:ext cx="762000" cy="0"/>
          </a:xfrm>
          <a:prstGeom prst="line">
            <a:avLst/>
          </a:prstGeom>
          <a:noFill/>
          <a:ln w="38100">
            <a:solidFill>
              <a:srgbClr val="FF0000"/>
            </a:solidFill>
            <a:round/>
            <a:headEnd/>
            <a:tailEnd/>
          </a:ln>
        </p:spPr>
        <p:txBody>
          <a:bodyPr/>
          <a:lstStyle/>
          <a:p>
            <a:endParaRPr lang="ja-JP" altLang="en-US"/>
          </a:p>
        </p:txBody>
      </p:sp>
      <p:sp>
        <p:nvSpPr>
          <p:cNvPr id="28678" name="Line 6"/>
          <p:cNvSpPr>
            <a:spLocks noChangeShapeType="1"/>
          </p:cNvSpPr>
          <p:nvPr/>
        </p:nvSpPr>
        <p:spPr bwMode="auto">
          <a:xfrm>
            <a:off x="5029200" y="6096000"/>
            <a:ext cx="762000" cy="0"/>
          </a:xfrm>
          <a:prstGeom prst="line">
            <a:avLst/>
          </a:prstGeom>
          <a:noFill/>
          <a:ln w="38100">
            <a:solidFill>
              <a:srgbClr val="FF0000"/>
            </a:solidFill>
            <a:round/>
            <a:headEnd/>
            <a:tailEnd/>
          </a:ln>
        </p:spPr>
        <p:txBody>
          <a:bodyPr/>
          <a:lstStyle/>
          <a:p>
            <a:endParaRPr lang="ja-JP" altLang="en-US"/>
          </a:p>
        </p:txBody>
      </p:sp>
      <p:sp>
        <p:nvSpPr>
          <p:cNvPr id="28679" name="Line 7"/>
          <p:cNvSpPr>
            <a:spLocks noChangeShapeType="1"/>
          </p:cNvSpPr>
          <p:nvPr/>
        </p:nvSpPr>
        <p:spPr bwMode="auto">
          <a:xfrm>
            <a:off x="5257800" y="6172200"/>
            <a:ext cx="762000" cy="0"/>
          </a:xfrm>
          <a:prstGeom prst="line">
            <a:avLst/>
          </a:prstGeom>
          <a:noFill/>
          <a:ln w="38100">
            <a:solidFill>
              <a:srgbClr val="FF0000"/>
            </a:solidFill>
            <a:round/>
            <a:headEnd/>
            <a:tailEnd/>
          </a:ln>
        </p:spPr>
        <p:txBody>
          <a:bodyPr/>
          <a:lstStyle/>
          <a:p>
            <a:endParaRPr lang="ja-JP" altLang="en-US"/>
          </a:p>
        </p:txBody>
      </p:sp>
      <p:sp>
        <p:nvSpPr>
          <p:cNvPr id="28680" name="Line 8"/>
          <p:cNvSpPr>
            <a:spLocks noChangeShapeType="1"/>
          </p:cNvSpPr>
          <p:nvPr/>
        </p:nvSpPr>
        <p:spPr bwMode="auto">
          <a:xfrm>
            <a:off x="5486400" y="6248400"/>
            <a:ext cx="762000" cy="0"/>
          </a:xfrm>
          <a:prstGeom prst="line">
            <a:avLst/>
          </a:prstGeom>
          <a:noFill/>
          <a:ln w="38100">
            <a:solidFill>
              <a:srgbClr val="FF0000"/>
            </a:solidFill>
            <a:round/>
            <a:headEnd/>
            <a:tailEnd/>
          </a:ln>
        </p:spPr>
        <p:txBody>
          <a:bodyPr/>
          <a:lstStyle/>
          <a:p>
            <a:endParaRPr lang="ja-JP" altLang="en-US"/>
          </a:p>
        </p:txBody>
      </p:sp>
      <p:sp>
        <p:nvSpPr>
          <p:cNvPr id="28681" name="Line 9"/>
          <p:cNvSpPr>
            <a:spLocks noChangeShapeType="1"/>
          </p:cNvSpPr>
          <p:nvPr/>
        </p:nvSpPr>
        <p:spPr bwMode="auto">
          <a:xfrm>
            <a:off x="5715000" y="6324600"/>
            <a:ext cx="762000" cy="0"/>
          </a:xfrm>
          <a:prstGeom prst="line">
            <a:avLst/>
          </a:prstGeom>
          <a:noFill/>
          <a:ln w="38100">
            <a:solidFill>
              <a:srgbClr val="FF0000"/>
            </a:solidFill>
            <a:round/>
            <a:headEnd/>
            <a:tailEnd/>
          </a:ln>
        </p:spPr>
        <p:txBody>
          <a:bodyPr/>
          <a:lstStyle/>
          <a:p>
            <a:endParaRPr lang="ja-JP" altLang="en-US"/>
          </a:p>
        </p:txBody>
      </p:sp>
      <p:sp>
        <p:nvSpPr>
          <p:cNvPr id="28682" name="Line 10"/>
          <p:cNvSpPr>
            <a:spLocks noChangeShapeType="1"/>
          </p:cNvSpPr>
          <p:nvPr/>
        </p:nvSpPr>
        <p:spPr bwMode="auto">
          <a:xfrm>
            <a:off x="5943600" y="6400800"/>
            <a:ext cx="762000" cy="0"/>
          </a:xfrm>
          <a:prstGeom prst="line">
            <a:avLst/>
          </a:prstGeom>
          <a:noFill/>
          <a:ln w="38100">
            <a:solidFill>
              <a:srgbClr val="FF0000"/>
            </a:solidFill>
            <a:round/>
            <a:headEnd/>
            <a:tailEnd/>
          </a:ln>
        </p:spPr>
        <p:txBody>
          <a:bodyPr/>
          <a:lstStyle/>
          <a:p>
            <a:endParaRPr lang="ja-JP" altLang="en-US"/>
          </a:p>
        </p:txBody>
      </p:sp>
      <p:sp>
        <p:nvSpPr>
          <p:cNvPr id="28683" name="Line 11"/>
          <p:cNvSpPr>
            <a:spLocks noChangeShapeType="1"/>
          </p:cNvSpPr>
          <p:nvPr/>
        </p:nvSpPr>
        <p:spPr bwMode="auto">
          <a:xfrm>
            <a:off x="6172200" y="6477000"/>
            <a:ext cx="762000" cy="0"/>
          </a:xfrm>
          <a:prstGeom prst="line">
            <a:avLst/>
          </a:prstGeom>
          <a:noFill/>
          <a:ln w="38100">
            <a:solidFill>
              <a:srgbClr val="FF0000"/>
            </a:solidFill>
            <a:round/>
            <a:headEnd/>
            <a:tailEnd/>
          </a:ln>
        </p:spPr>
        <p:txBody>
          <a:bodyPr/>
          <a:lstStyle/>
          <a:p>
            <a:endParaRPr lang="ja-JP" altLang="en-US"/>
          </a:p>
        </p:txBody>
      </p:sp>
      <p:sp>
        <p:nvSpPr>
          <p:cNvPr id="28684" name="Line 12"/>
          <p:cNvSpPr>
            <a:spLocks noChangeShapeType="1"/>
          </p:cNvSpPr>
          <p:nvPr/>
        </p:nvSpPr>
        <p:spPr bwMode="auto">
          <a:xfrm>
            <a:off x="6400800" y="6553200"/>
            <a:ext cx="762000" cy="0"/>
          </a:xfrm>
          <a:prstGeom prst="line">
            <a:avLst/>
          </a:prstGeom>
          <a:noFill/>
          <a:ln w="38100">
            <a:solidFill>
              <a:srgbClr val="FF0000"/>
            </a:solidFill>
            <a:round/>
            <a:headEnd/>
            <a:tailEnd/>
          </a:ln>
        </p:spPr>
        <p:txBody>
          <a:bodyPr/>
          <a:lstStyle/>
          <a:p>
            <a:endParaRPr lang="ja-JP" altLang="en-US"/>
          </a:p>
        </p:txBody>
      </p:sp>
      <p:sp>
        <p:nvSpPr>
          <p:cNvPr id="28685" name="AutoShape 13"/>
          <p:cNvSpPr>
            <a:spLocks noChangeArrowheads="1"/>
          </p:cNvSpPr>
          <p:nvPr/>
        </p:nvSpPr>
        <p:spPr bwMode="auto">
          <a:xfrm>
            <a:off x="6019800" y="5715000"/>
            <a:ext cx="485775" cy="304800"/>
          </a:xfrm>
          <a:prstGeom prst="downArrow">
            <a:avLst>
              <a:gd name="adj1" fmla="val 50000"/>
              <a:gd name="adj2" fmla="val 25000"/>
            </a:avLst>
          </a:prstGeom>
          <a:solidFill>
            <a:schemeClr val="accent1"/>
          </a:solidFill>
          <a:ln w="9525">
            <a:solidFill>
              <a:schemeClr val="tx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67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68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68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68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68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68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nimBg="1"/>
      <p:bldP spid="28677" grpId="0" animBg="1"/>
      <p:bldP spid="28678" grpId="0" animBg="1"/>
      <p:bldP spid="28679" grpId="0" animBg="1"/>
      <p:bldP spid="28680" grpId="0" animBg="1"/>
      <p:bldP spid="28681" grpId="0" animBg="1"/>
      <p:bldP spid="28682" grpId="0" animBg="1"/>
      <p:bldP spid="28683" grpId="0" animBg="1"/>
      <p:bldP spid="28684" grpId="0" animBg="1"/>
      <p:bldP spid="2868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ジンチップ</a:t>
            </a:r>
          </a:p>
        </p:txBody>
      </p:sp>
      <p:sp>
        <p:nvSpPr>
          <p:cNvPr id="48131" name="Rectangle 3"/>
          <p:cNvSpPr>
            <a:spLocks noGrp="1" noChangeArrowheads="1"/>
          </p:cNvSpPr>
          <p:nvPr>
            <p:ph type="subTitle" idx="1"/>
          </p:nvPr>
        </p:nvSpPr>
        <p:spPr>
          <a:xfrm>
            <a:off x="609600" y="1196975"/>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しかし、</a:t>
            </a:r>
            <a:r>
              <a:rPr lang="en-US" altLang="ja-JP" sz="2400" dirty="0" smtClean="0"/>
              <a:t>Q</a:t>
            </a:r>
            <a:r>
              <a:rPr lang="ja-JP" altLang="en-US" sz="2400" dirty="0" err="1" smtClean="0"/>
              <a:t>さんの</a:t>
            </a:r>
            <a:r>
              <a:rPr lang="ja-JP" altLang="en-US" sz="2400" dirty="0" smtClean="0"/>
              <a:t>ゲノムの他の部分にたまたま同じ部分列があったら、それに反応してしまう。</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そこで、ヒトゲノムの中から、「他とは一致しない部分列」を見つける問題が、有用である。（使い方によっては）</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これは、サフィックスアレイを使ったアルゴリズムで、高速に解ける（パソコンで</a:t>
            </a:r>
            <a:r>
              <a:rPr lang="en-US" altLang="ja-JP" sz="2400" dirty="0" smtClean="0"/>
              <a:t>1G</a:t>
            </a:r>
            <a:r>
              <a:rPr lang="ja-JP" altLang="en-US" sz="2400" dirty="0" smtClean="0"/>
              <a:t>文字で</a:t>
            </a:r>
            <a:r>
              <a:rPr lang="en-US" altLang="ja-JP" sz="2400" dirty="0" smtClean="0"/>
              <a:t>1</a:t>
            </a:r>
            <a:r>
              <a:rPr lang="ja-JP" altLang="en-US" sz="2400" dirty="0" smtClean="0"/>
              <a:t>分程度）</a:t>
            </a:r>
          </a:p>
        </p:txBody>
      </p:sp>
      <p:sp>
        <p:nvSpPr>
          <p:cNvPr id="29700" name="Line 4"/>
          <p:cNvSpPr>
            <a:spLocks noChangeShapeType="1"/>
          </p:cNvSpPr>
          <p:nvPr/>
        </p:nvSpPr>
        <p:spPr bwMode="auto">
          <a:xfrm>
            <a:off x="1066800" y="5589588"/>
            <a:ext cx="6858000" cy="0"/>
          </a:xfrm>
          <a:prstGeom prst="line">
            <a:avLst/>
          </a:prstGeom>
          <a:noFill/>
          <a:ln w="38100">
            <a:solidFill>
              <a:schemeClr val="accent2"/>
            </a:solidFill>
            <a:round/>
            <a:headEnd/>
            <a:tailEnd/>
          </a:ln>
        </p:spPr>
        <p:txBody>
          <a:bodyPr/>
          <a:lstStyle/>
          <a:p>
            <a:endParaRPr lang="ja-JP" altLang="en-US"/>
          </a:p>
        </p:txBody>
      </p:sp>
      <p:sp>
        <p:nvSpPr>
          <p:cNvPr id="48133" name="Line 5"/>
          <p:cNvSpPr>
            <a:spLocks noChangeShapeType="1"/>
          </p:cNvSpPr>
          <p:nvPr/>
        </p:nvSpPr>
        <p:spPr bwMode="auto">
          <a:xfrm>
            <a:off x="3962400" y="5589588"/>
            <a:ext cx="2338388" cy="0"/>
          </a:xfrm>
          <a:prstGeom prst="line">
            <a:avLst/>
          </a:prstGeom>
          <a:noFill/>
          <a:ln w="57150">
            <a:solidFill>
              <a:srgbClr val="FF0000"/>
            </a:solidFill>
            <a:round/>
            <a:headEnd/>
            <a:tailEnd/>
          </a:ln>
        </p:spPr>
        <p:txBody>
          <a:bodyPr/>
          <a:lstStyle/>
          <a:p>
            <a:endParaRPr lang="ja-JP" altLang="en-US"/>
          </a:p>
        </p:txBody>
      </p:sp>
      <p:sp>
        <p:nvSpPr>
          <p:cNvPr id="48134" name="Line 6"/>
          <p:cNvSpPr>
            <a:spLocks noChangeShapeType="1"/>
          </p:cNvSpPr>
          <p:nvPr/>
        </p:nvSpPr>
        <p:spPr bwMode="auto">
          <a:xfrm>
            <a:off x="4030663" y="5864225"/>
            <a:ext cx="762000" cy="0"/>
          </a:xfrm>
          <a:prstGeom prst="line">
            <a:avLst/>
          </a:prstGeom>
          <a:noFill/>
          <a:ln w="38100">
            <a:solidFill>
              <a:srgbClr val="FF0000"/>
            </a:solidFill>
            <a:round/>
            <a:headEnd/>
            <a:tailEnd/>
          </a:ln>
        </p:spPr>
        <p:txBody>
          <a:bodyPr/>
          <a:lstStyle/>
          <a:p>
            <a:endParaRPr lang="ja-JP" altLang="en-US"/>
          </a:p>
        </p:txBody>
      </p:sp>
      <p:sp>
        <p:nvSpPr>
          <p:cNvPr id="48135" name="Line 7"/>
          <p:cNvSpPr>
            <a:spLocks noChangeShapeType="1"/>
          </p:cNvSpPr>
          <p:nvPr/>
        </p:nvSpPr>
        <p:spPr bwMode="auto">
          <a:xfrm>
            <a:off x="4259263" y="5940425"/>
            <a:ext cx="762000" cy="0"/>
          </a:xfrm>
          <a:prstGeom prst="line">
            <a:avLst/>
          </a:prstGeom>
          <a:noFill/>
          <a:ln w="38100">
            <a:solidFill>
              <a:srgbClr val="FF0000"/>
            </a:solidFill>
            <a:round/>
            <a:headEnd/>
            <a:tailEnd/>
          </a:ln>
        </p:spPr>
        <p:txBody>
          <a:bodyPr/>
          <a:lstStyle/>
          <a:p>
            <a:endParaRPr lang="ja-JP" altLang="en-US"/>
          </a:p>
        </p:txBody>
      </p:sp>
      <p:sp>
        <p:nvSpPr>
          <p:cNvPr id="48136" name="Line 8"/>
          <p:cNvSpPr>
            <a:spLocks noChangeShapeType="1"/>
          </p:cNvSpPr>
          <p:nvPr/>
        </p:nvSpPr>
        <p:spPr bwMode="auto">
          <a:xfrm>
            <a:off x="4487863" y="6016625"/>
            <a:ext cx="762000" cy="0"/>
          </a:xfrm>
          <a:prstGeom prst="line">
            <a:avLst/>
          </a:prstGeom>
          <a:noFill/>
          <a:ln w="38100">
            <a:solidFill>
              <a:srgbClr val="FF0000"/>
            </a:solidFill>
            <a:round/>
            <a:headEnd/>
            <a:tailEnd/>
          </a:ln>
        </p:spPr>
        <p:txBody>
          <a:bodyPr/>
          <a:lstStyle/>
          <a:p>
            <a:endParaRPr lang="ja-JP" altLang="en-US"/>
          </a:p>
        </p:txBody>
      </p:sp>
      <p:sp>
        <p:nvSpPr>
          <p:cNvPr id="48137" name="Line 9"/>
          <p:cNvSpPr>
            <a:spLocks noChangeShapeType="1"/>
          </p:cNvSpPr>
          <p:nvPr/>
        </p:nvSpPr>
        <p:spPr bwMode="auto">
          <a:xfrm>
            <a:off x="4716463" y="6092825"/>
            <a:ext cx="762000" cy="0"/>
          </a:xfrm>
          <a:prstGeom prst="line">
            <a:avLst/>
          </a:prstGeom>
          <a:noFill/>
          <a:ln w="38100">
            <a:solidFill>
              <a:srgbClr val="FF0000"/>
            </a:solidFill>
            <a:round/>
            <a:headEnd/>
            <a:tailEnd/>
          </a:ln>
        </p:spPr>
        <p:txBody>
          <a:bodyPr/>
          <a:lstStyle/>
          <a:p>
            <a:endParaRPr lang="ja-JP" altLang="en-US"/>
          </a:p>
        </p:txBody>
      </p:sp>
      <p:sp>
        <p:nvSpPr>
          <p:cNvPr id="48138" name="Line 10"/>
          <p:cNvSpPr>
            <a:spLocks noChangeShapeType="1"/>
          </p:cNvSpPr>
          <p:nvPr/>
        </p:nvSpPr>
        <p:spPr bwMode="auto">
          <a:xfrm>
            <a:off x="4945063" y="6169025"/>
            <a:ext cx="762000" cy="0"/>
          </a:xfrm>
          <a:prstGeom prst="line">
            <a:avLst/>
          </a:prstGeom>
          <a:noFill/>
          <a:ln w="38100">
            <a:solidFill>
              <a:srgbClr val="FF0000"/>
            </a:solidFill>
            <a:round/>
            <a:headEnd/>
            <a:tailEnd/>
          </a:ln>
        </p:spPr>
        <p:txBody>
          <a:bodyPr/>
          <a:lstStyle/>
          <a:p>
            <a:endParaRPr lang="ja-JP" altLang="en-US"/>
          </a:p>
        </p:txBody>
      </p:sp>
      <p:sp>
        <p:nvSpPr>
          <p:cNvPr id="48139" name="Line 11"/>
          <p:cNvSpPr>
            <a:spLocks noChangeShapeType="1"/>
          </p:cNvSpPr>
          <p:nvPr/>
        </p:nvSpPr>
        <p:spPr bwMode="auto">
          <a:xfrm>
            <a:off x="5173663" y="6245225"/>
            <a:ext cx="762000" cy="0"/>
          </a:xfrm>
          <a:prstGeom prst="line">
            <a:avLst/>
          </a:prstGeom>
          <a:noFill/>
          <a:ln w="38100">
            <a:solidFill>
              <a:srgbClr val="FF0000"/>
            </a:solidFill>
            <a:round/>
            <a:headEnd/>
            <a:tailEnd/>
          </a:ln>
        </p:spPr>
        <p:txBody>
          <a:bodyPr/>
          <a:lstStyle/>
          <a:p>
            <a:endParaRPr lang="ja-JP" altLang="en-US"/>
          </a:p>
        </p:txBody>
      </p:sp>
      <p:sp>
        <p:nvSpPr>
          <p:cNvPr id="48140" name="Line 12"/>
          <p:cNvSpPr>
            <a:spLocks noChangeShapeType="1"/>
          </p:cNvSpPr>
          <p:nvPr/>
        </p:nvSpPr>
        <p:spPr bwMode="auto">
          <a:xfrm>
            <a:off x="5402263" y="6321425"/>
            <a:ext cx="762000" cy="0"/>
          </a:xfrm>
          <a:prstGeom prst="line">
            <a:avLst/>
          </a:prstGeom>
          <a:noFill/>
          <a:ln w="38100">
            <a:solidFill>
              <a:srgbClr val="FF0000"/>
            </a:solidFill>
            <a:round/>
            <a:headEnd/>
            <a:tailEnd/>
          </a:ln>
        </p:spPr>
        <p:txBody>
          <a:bodyPr/>
          <a:lstStyle/>
          <a:p>
            <a:endParaRPr lang="ja-JP" altLang="en-US"/>
          </a:p>
        </p:txBody>
      </p:sp>
      <p:sp>
        <p:nvSpPr>
          <p:cNvPr id="48141" name="Line 13"/>
          <p:cNvSpPr>
            <a:spLocks noChangeShapeType="1"/>
          </p:cNvSpPr>
          <p:nvPr/>
        </p:nvSpPr>
        <p:spPr bwMode="auto">
          <a:xfrm>
            <a:off x="5630863" y="6397625"/>
            <a:ext cx="762000" cy="0"/>
          </a:xfrm>
          <a:prstGeom prst="line">
            <a:avLst/>
          </a:prstGeom>
          <a:noFill/>
          <a:ln w="38100">
            <a:solidFill>
              <a:srgbClr val="FF0000"/>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81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1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81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13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13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814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animBg="1"/>
      <p:bldP spid="48134" grpId="0" animBg="1"/>
      <p:bldP spid="48135" grpId="0" animBg="1"/>
      <p:bldP spid="48136" grpId="0" animBg="1"/>
      <p:bldP spid="48137" grpId="0" animBg="1"/>
      <p:bldP spid="48138" grpId="0" animBg="1"/>
      <p:bldP spid="48139" grpId="0" animBg="1"/>
      <p:bldP spid="48140" grpId="0" animBg="1"/>
      <p:bldP spid="4814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固有部分列の発見</a:t>
            </a:r>
          </a:p>
        </p:txBody>
      </p:sp>
      <p:sp>
        <p:nvSpPr>
          <p:cNvPr id="31747" name="Rectangle 3"/>
          <p:cNvSpPr>
            <a:spLocks noGrp="1" noChangeArrowheads="1"/>
          </p:cNvSpPr>
          <p:nvPr>
            <p:ph type="subTitle" idx="1"/>
          </p:nvPr>
        </p:nvSpPr>
        <p:spPr>
          <a:xfrm>
            <a:off x="539750" y="1125538"/>
            <a:ext cx="7993063" cy="2879725"/>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人間の場合、だいたい20文字程度とってくると、場所が唯一に定まるようだ（</a:t>
            </a:r>
            <a:r>
              <a:rPr lang="en-US" altLang="ja-JP" sz="2400" dirty="0" smtClean="0"/>
              <a:t>1-2</a:t>
            </a:r>
            <a:r>
              <a:rPr lang="ja-JP" altLang="en-US" sz="2400" dirty="0" smtClean="0"/>
              <a:t>割程度、自分とまったく同じものがある）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しかし実際には読みそこない、変異もあるので、多少エラーがあっても大丈夫なように、「</a:t>
            </a:r>
            <a:r>
              <a:rPr lang="en-US" altLang="ja-JP" sz="2400" dirty="0" smtClean="0"/>
              <a:t>α</a:t>
            </a:r>
            <a:r>
              <a:rPr lang="ja-JP" altLang="en-US" sz="2400" dirty="0" smtClean="0"/>
              <a:t>文字異なるものが存在しない」というものを使いたい</a:t>
            </a:r>
          </a:p>
        </p:txBody>
      </p:sp>
      <p:sp>
        <p:nvSpPr>
          <p:cNvPr id="30724" name="Line 4"/>
          <p:cNvSpPr>
            <a:spLocks noChangeShapeType="1"/>
          </p:cNvSpPr>
          <p:nvPr/>
        </p:nvSpPr>
        <p:spPr bwMode="auto">
          <a:xfrm>
            <a:off x="838200" y="5181600"/>
            <a:ext cx="6858000" cy="0"/>
          </a:xfrm>
          <a:prstGeom prst="line">
            <a:avLst/>
          </a:prstGeom>
          <a:noFill/>
          <a:ln w="38100">
            <a:solidFill>
              <a:schemeClr val="accent2"/>
            </a:solidFill>
            <a:round/>
            <a:headEnd/>
            <a:tailEnd/>
          </a:ln>
        </p:spPr>
        <p:txBody>
          <a:bodyPr/>
          <a:lstStyle/>
          <a:p>
            <a:endParaRPr lang="ja-JP" altLang="en-US"/>
          </a:p>
        </p:txBody>
      </p:sp>
      <p:sp>
        <p:nvSpPr>
          <p:cNvPr id="31749" name="Line 5"/>
          <p:cNvSpPr>
            <a:spLocks noChangeShapeType="1"/>
          </p:cNvSpPr>
          <p:nvPr/>
        </p:nvSpPr>
        <p:spPr bwMode="auto">
          <a:xfrm>
            <a:off x="1905000" y="5181600"/>
            <a:ext cx="914400" cy="0"/>
          </a:xfrm>
          <a:prstGeom prst="line">
            <a:avLst/>
          </a:prstGeom>
          <a:noFill/>
          <a:ln w="57150">
            <a:solidFill>
              <a:srgbClr val="FF0000"/>
            </a:solidFill>
            <a:round/>
            <a:headEnd/>
            <a:tailEnd/>
          </a:ln>
        </p:spPr>
        <p:txBody>
          <a:bodyPr/>
          <a:lstStyle/>
          <a:p>
            <a:endParaRPr lang="ja-JP" altLang="en-US"/>
          </a:p>
        </p:txBody>
      </p:sp>
      <p:sp>
        <p:nvSpPr>
          <p:cNvPr id="31750" name="Line 6"/>
          <p:cNvSpPr>
            <a:spLocks noChangeShapeType="1"/>
          </p:cNvSpPr>
          <p:nvPr/>
        </p:nvSpPr>
        <p:spPr bwMode="auto">
          <a:xfrm>
            <a:off x="5410200" y="5181600"/>
            <a:ext cx="1524000" cy="0"/>
          </a:xfrm>
          <a:prstGeom prst="line">
            <a:avLst/>
          </a:prstGeom>
          <a:noFill/>
          <a:ln w="57150">
            <a:solidFill>
              <a:srgbClr val="FF0000"/>
            </a:solidFill>
            <a:round/>
            <a:headEnd/>
            <a:tailEnd/>
          </a:ln>
        </p:spPr>
        <p:txBody>
          <a:bodyPr/>
          <a:lstStyle/>
          <a:p>
            <a:endParaRPr lang="ja-JP" altLang="en-US"/>
          </a:p>
        </p:txBody>
      </p:sp>
      <p:sp>
        <p:nvSpPr>
          <p:cNvPr id="31751" name="Line 7"/>
          <p:cNvSpPr>
            <a:spLocks noChangeShapeType="1"/>
          </p:cNvSpPr>
          <p:nvPr/>
        </p:nvSpPr>
        <p:spPr bwMode="auto">
          <a:xfrm>
            <a:off x="6553200" y="5181600"/>
            <a:ext cx="228600" cy="0"/>
          </a:xfrm>
          <a:prstGeom prst="line">
            <a:avLst/>
          </a:prstGeom>
          <a:noFill/>
          <a:ln w="114300">
            <a:solidFill>
              <a:schemeClr val="accent1"/>
            </a:solidFill>
            <a:round/>
            <a:headEnd/>
            <a:tailEnd/>
          </a:ln>
        </p:spPr>
        <p:txBody>
          <a:bodyPr/>
          <a:lstStyle/>
          <a:p>
            <a:endParaRPr lang="ja-JP" altLang="en-US"/>
          </a:p>
        </p:txBody>
      </p:sp>
      <p:sp>
        <p:nvSpPr>
          <p:cNvPr id="31752" name="Line 8"/>
          <p:cNvSpPr>
            <a:spLocks noChangeShapeType="1"/>
          </p:cNvSpPr>
          <p:nvPr/>
        </p:nvSpPr>
        <p:spPr bwMode="auto">
          <a:xfrm>
            <a:off x="6019800" y="5181600"/>
            <a:ext cx="228600" cy="0"/>
          </a:xfrm>
          <a:prstGeom prst="line">
            <a:avLst/>
          </a:prstGeom>
          <a:noFill/>
          <a:ln w="114300">
            <a:solidFill>
              <a:schemeClr val="accent1"/>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7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animBg="1"/>
      <p:bldP spid="31750" grpId="0" animBg="1"/>
      <p:bldP spid="31751" grpId="0" animBg="1"/>
      <p:bldP spid="3175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ゲノムの大きさ</a:t>
            </a:r>
          </a:p>
        </p:txBody>
      </p:sp>
      <p:sp>
        <p:nvSpPr>
          <p:cNvPr id="6147" name="Rectangle 3"/>
          <p:cNvSpPr>
            <a:spLocks noGrp="1" noChangeArrowheads="1"/>
          </p:cNvSpPr>
          <p:nvPr>
            <p:ph type="subTitle" idx="1"/>
          </p:nvPr>
        </p:nvSpPr>
        <p:spPr>
          <a:xfrm>
            <a:off x="609600" y="1196975"/>
            <a:ext cx="7848600" cy="4267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人の場合、1本の染色体に、およそ1億文字が含まれる。ただし、長いもの、短いものがある。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人間の場合、</a:t>
            </a:r>
            <a:r>
              <a:rPr lang="en-US" altLang="ja-JP" sz="2400" dirty="0" smtClean="0"/>
              <a:t>DNA</a:t>
            </a:r>
            <a:r>
              <a:rPr lang="ja-JP" altLang="en-US" sz="2400" dirty="0" smtClean="0"/>
              <a:t>の長さは、染色体23対の合計で30億文字になる。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マウスやチンパンジーもほとんど同じ。一般的に高等な生物のほうが長いようだ。大腸菌は</a:t>
            </a:r>
            <a:r>
              <a:rPr lang="en-US" altLang="ja-JP" sz="2400" dirty="0" smtClean="0"/>
              <a:t>400</a:t>
            </a:r>
            <a:r>
              <a:rPr lang="ja-JP" altLang="en-US" sz="2400" dirty="0" smtClean="0"/>
              <a:t>万文字くらいしかない</a:t>
            </a:r>
          </a:p>
        </p:txBody>
      </p:sp>
      <p:sp>
        <p:nvSpPr>
          <p:cNvPr id="4100" name="Line 11"/>
          <p:cNvSpPr>
            <a:spLocks noChangeShapeType="1"/>
          </p:cNvSpPr>
          <p:nvPr/>
        </p:nvSpPr>
        <p:spPr bwMode="auto">
          <a:xfrm>
            <a:off x="762000" y="5610225"/>
            <a:ext cx="7315200" cy="0"/>
          </a:xfrm>
          <a:prstGeom prst="line">
            <a:avLst/>
          </a:prstGeom>
          <a:noFill/>
          <a:ln w="38100">
            <a:solidFill>
              <a:schemeClr val="accent2"/>
            </a:solidFill>
            <a:round/>
            <a:headEnd/>
            <a:tailEnd/>
          </a:ln>
        </p:spPr>
        <p:txBody>
          <a:bodyPr/>
          <a:lstStyle/>
          <a:p>
            <a:endParaRPr lang="ja-JP" altLang="en-US"/>
          </a:p>
        </p:txBody>
      </p:sp>
      <p:sp>
        <p:nvSpPr>
          <p:cNvPr id="4101" name="Text Box 12"/>
          <p:cNvSpPr txBox="1">
            <a:spLocks noChangeArrowheads="1"/>
          </p:cNvSpPr>
          <p:nvPr/>
        </p:nvSpPr>
        <p:spPr bwMode="auto">
          <a:xfrm>
            <a:off x="990600" y="5229225"/>
            <a:ext cx="1844675" cy="457200"/>
          </a:xfrm>
          <a:prstGeom prst="rect">
            <a:avLst/>
          </a:prstGeom>
          <a:noFill/>
          <a:ln w="9525">
            <a:noFill/>
            <a:miter lim="800000"/>
            <a:headEnd/>
            <a:tailEnd/>
          </a:ln>
        </p:spPr>
        <p:txBody>
          <a:bodyPr wrap="none">
            <a:spAutoFit/>
          </a:bodyPr>
          <a:lstStyle/>
          <a:p>
            <a:r>
              <a:rPr lang="en-US" altLang="ja-JP">
                <a:solidFill>
                  <a:schemeClr val="accent2"/>
                </a:solidFill>
              </a:rPr>
              <a:t>AATGCCGT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ミスマッチトレランス</a:t>
            </a:r>
          </a:p>
        </p:txBody>
      </p:sp>
      <p:sp>
        <p:nvSpPr>
          <p:cNvPr id="49155" name="Rectangle 3"/>
          <p:cNvSpPr>
            <a:spLocks noGrp="1" noChangeArrowheads="1"/>
          </p:cNvSpPr>
          <p:nvPr>
            <p:ph type="subTitle" idx="1"/>
          </p:nvPr>
        </p:nvSpPr>
        <p:spPr>
          <a:xfrm>
            <a:off x="609600" y="1268413"/>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部分列の固有さを表す尺度に</a:t>
            </a:r>
            <a:r>
              <a:rPr lang="ja-JP" altLang="en-US" sz="2400" b="1" dirty="0" smtClean="0">
                <a:solidFill>
                  <a:srgbClr val="006600"/>
                </a:solidFill>
              </a:rPr>
              <a:t>ミスマッチトレランス</a:t>
            </a:r>
            <a:r>
              <a:rPr lang="ja-JP" altLang="en-US" sz="2400" dirty="0" smtClean="0"/>
              <a:t>というものがある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長さを例えば20とし、ゲノムの各ポジションから始まる20文字の部分列について、そこから最小で何文字変更すると他の場所の部分列と一致するか、がミスマッチトレランス</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まともに比較すると2乗オーダーの時間がかかる。ゲノムじゃとても無理</a:t>
            </a:r>
          </a:p>
          <a:p>
            <a:pPr algn="l" eaLnBrk="1" hangingPunct="1">
              <a:defRPr/>
            </a:pPr>
            <a:r>
              <a:rPr lang="ja-JP" altLang="en-US" sz="2400" dirty="0" smtClean="0"/>
              <a:t>（</a:t>
            </a:r>
            <a:r>
              <a:rPr lang="en-US" altLang="ja-JP" sz="2400" dirty="0" smtClean="0"/>
              <a:t>1</a:t>
            </a:r>
            <a:r>
              <a:rPr lang="ja-JP" altLang="en-US" sz="2400" dirty="0" smtClean="0"/>
              <a:t>億</a:t>
            </a:r>
            <a:r>
              <a:rPr lang="en-US" altLang="ja-JP" sz="2400" dirty="0" smtClean="0"/>
              <a:t>×1</a:t>
            </a:r>
            <a:r>
              <a:rPr lang="ja-JP" altLang="en-US" sz="2400" dirty="0" smtClean="0"/>
              <a:t>億とすると、</a:t>
            </a:r>
            <a:r>
              <a:rPr lang="en-US" altLang="ja-JP" sz="2400" dirty="0" smtClean="0"/>
              <a:t>1</a:t>
            </a:r>
            <a:r>
              <a:rPr lang="ja-JP" altLang="en-US" sz="2400" dirty="0" smtClean="0"/>
              <a:t>京。</a:t>
            </a:r>
            <a:r>
              <a:rPr lang="en-US" altLang="ja-JP" sz="2400" dirty="0" smtClean="0"/>
              <a:t>1</a:t>
            </a:r>
            <a:r>
              <a:rPr lang="ja-JP" altLang="en-US" sz="2400" dirty="0" smtClean="0"/>
              <a:t>秒間に</a:t>
            </a:r>
            <a:r>
              <a:rPr lang="en-US" altLang="ja-JP" sz="2400" dirty="0" smtClean="0"/>
              <a:t>1</a:t>
            </a:r>
            <a:r>
              <a:rPr lang="ja-JP" altLang="en-US" sz="2400" dirty="0" smtClean="0"/>
              <a:t>億回比較できるとしても、</a:t>
            </a:r>
            <a:r>
              <a:rPr lang="en-US" altLang="ja-JP" sz="2400" dirty="0" smtClean="0"/>
              <a:t>1</a:t>
            </a:r>
            <a:r>
              <a:rPr lang="ja-JP" altLang="en-US" sz="2400" dirty="0" smtClean="0"/>
              <a:t>億秒 ≒ </a:t>
            </a:r>
            <a:r>
              <a:rPr lang="en-US" altLang="ja-JP" sz="2400" dirty="0" smtClean="0"/>
              <a:t>1000</a:t>
            </a:r>
            <a:r>
              <a:rPr lang="ja-JP" altLang="en-US" sz="2400" dirty="0" smtClean="0"/>
              <a:t>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少し距離が大きめの場合</a:t>
            </a:r>
          </a:p>
        </p:txBody>
      </p:sp>
      <p:sp>
        <p:nvSpPr>
          <p:cNvPr id="86019" name="Rectangle 3"/>
          <p:cNvSpPr>
            <a:spLocks noGrp="1" noChangeArrowheads="1"/>
          </p:cNvSpPr>
          <p:nvPr>
            <p:ph type="subTitle" idx="1"/>
          </p:nvPr>
        </p:nvSpPr>
        <p:spPr>
          <a:xfrm>
            <a:off x="323850" y="1339850"/>
            <a:ext cx="8424863" cy="3313113"/>
          </a:xfrm>
        </p:spPr>
        <p:txBody>
          <a:bodyPr/>
          <a:lstStyle/>
          <a:p>
            <a:pPr algn="l" eaLnBrk="1" hangingPunct="1">
              <a:defRPr/>
            </a:pPr>
            <a:r>
              <a:rPr lang="ja-JP" altLang="en-US" sz="2200" b="1" dirty="0" smtClean="0">
                <a:solidFill>
                  <a:srgbClr val="006600"/>
                </a:solidFill>
                <a:effectLst>
                  <a:outerShdw blurRad="38100" dist="38100" dir="2700000" algn="tl">
                    <a:srgbClr val="C0C0C0"/>
                  </a:outerShdw>
                </a:effectLst>
              </a:rPr>
              <a:t>問題：</a:t>
            </a:r>
            <a:r>
              <a:rPr lang="ja-JP" altLang="en-US" sz="2200" b="1" dirty="0" smtClean="0">
                <a:solidFill>
                  <a:srgbClr val="FF0000"/>
                </a:solidFill>
                <a:effectLst>
                  <a:outerShdw blurRad="38100" dist="38100" dir="2700000" algn="tl">
                    <a:srgbClr val="C0C0C0"/>
                  </a:outerShdw>
                </a:effectLst>
              </a:rPr>
              <a:t> </a:t>
            </a:r>
            <a:r>
              <a:rPr lang="ja-JP" altLang="en-US" sz="2200" dirty="0" smtClean="0"/>
              <a:t>各項目が</a:t>
            </a:r>
            <a:r>
              <a:rPr lang="ja-JP" altLang="en-US" sz="2400" dirty="0" smtClean="0"/>
              <a:t>同じ長さ </a:t>
            </a:r>
            <a:r>
              <a:rPr lang="en-US" altLang="ja-JP" sz="2400" b="1" dirty="0" smtClean="0">
                <a:solidFill>
                  <a:schemeClr val="accent2"/>
                </a:solidFill>
              </a:rPr>
              <a:t>l</a:t>
            </a:r>
            <a:r>
              <a:rPr lang="en-US" altLang="ja-JP" sz="2400" dirty="0" smtClean="0"/>
              <a:t> </a:t>
            </a:r>
            <a:r>
              <a:rPr lang="ja-JP" altLang="en-US" sz="2400" dirty="0" smtClean="0"/>
              <a:t>の短い文字列（</a:t>
            </a:r>
            <a:r>
              <a:rPr lang="en-US" altLang="ja-JP" sz="2400" dirty="0" smtClean="0"/>
              <a:t>50</a:t>
            </a:r>
            <a:r>
              <a:rPr lang="ja-JP" altLang="en-US" sz="2400" dirty="0" smtClean="0"/>
              <a:t>文字程度）であるデータベースを入力したときに、文字列のペアで異なり数（ハミング距離）が </a:t>
            </a:r>
            <a:r>
              <a:rPr lang="en-US" altLang="ja-JP" sz="2400" b="1" dirty="0" smtClean="0">
                <a:solidFill>
                  <a:schemeClr val="accent2"/>
                </a:solidFill>
              </a:rPr>
              <a:t>d</a:t>
            </a:r>
            <a:r>
              <a:rPr lang="en-US" altLang="ja-JP" sz="2400" dirty="0" smtClean="0"/>
              <a:t> </a:t>
            </a:r>
            <a:r>
              <a:rPr lang="ja-JP" altLang="en-US" sz="2400" dirty="0" smtClean="0"/>
              <a:t>文字以下である組を全て見つけよ</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ゲノム全体から各ポジションを先頭とする長さ </a:t>
            </a:r>
            <a:r>
              <a:rPr lang="en-US" altLang="ja-JP" sz="2400" b="1" dirty="0" smtClean="0">
                <a:solidFill>
                  <a:schemeClr val="accent2"/>
                </a:solidFill>
              </a:rPr>
              <a:t>l</a:t>
            </a:r>
            <a:r>
              <a:rPr lang="en-US" altLang="ja-JP" sz="2400" dirty="0" smtClean="0"/>
              <a:t> </a:t>
            </a:r>
            <a:r>
              <a:rPr lang="ja-JP" altLang="en-US" sz="2400" dirty="0" smtClean="0"/>
              <a:t>の部分文字列を全て集めてこの問題を解くと、似ている部分列が全て見つかる</a:t>
            </a:r>
          </a:p>
          <a:p>
            <a:pPr algn="l" eaLnBrk="1" hangingPunct="1">
              <a:defRPr/>
            </a:pPr>
            <a:r>
              <a:rPr lang="ja-JP" altLang="en-US" sz="2400" dirty="0" smtClean="0"/>
              <a:t>（ハミング距離の意味で似ている</a:t>
            </a:r>
            <a:r>
              <a:rPr lang="ja-JP" altLang="en-US" sz="2200" dirty="0" smtClean="0"/>
              <a:t>部分文字列）</a:t>
            </a:r>
          </a:p>
          <a:p>
            <a:pPr algn="l" eaLnBrk="1" hangingPunct="1">
              <a:defRPr/>
            </a:pPr>
            <a:endParaRPr lang="ja-JP" altLang="en-US" sz="2200" dirty="0" smtClean="0"/>
          </a:p>
        </p:txBody>
      </p:sp>
      <p:sp>
        <p:nvSpPr>
          <p:cNvPr id="86020" name="Text Box 4"/>
          <p:cNvSpPr txBox="1">
            <a:spLocks noChangeArrowheads="1"/>
          </p:cNvSpPr>
          <p:nvPr/>
        </p:nvSpPr>
        <p:spPr bwMode="auto">
          <a:xfrm>
            <a:off x="684213" y="4870450"/>
            <a:ext cx="1511300" cy="182245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a:t>ATGCCGCG</a:t>
            </a:r>
          </a:p>
          <a:p>
            <a:pPr>
              <a:defRPr/>
            </a:pPr>
            <a:r>
              <a:rPr lang="en-US" altLang="ja-JP" sz="1600" b="1"/>
              <a:t>GCGTGTAC</a:t>
            </a:r>
          </a:p>
          <a:p>
            <a:pPr>
              <a:defRPr/>
            </a:pPr>
            <a:r>
              <a:rPr lang="en-US" altLang="ja-JP" sz="1600" b="1"/>
              <a:t>GCCTCTAT</a:t>
            </a:r>
          </a:p>
          <a:p>
            <a:pPr>
              <a:defRPr/>
            </a:pPr>
            <a:r>
              <a:rPr lang="en-US" altLang="ja-JP" sz="1600" b="1"/>
              <a:t>TGCGTTTC</a:t>
            </a:r>
          </a:p>
          <a:p>
            <a:pPr>
              <a:defRPr/>
            </a:pPr>
            <a:r>
              <a:rPr lang="en-US" altLang="ja-JP" sz="1600" b="1"/>
              <a:t>TGTAATGA</a:t>
            </a:r>
          </a:p>
          <a:p>
            <a:pPr>
              <a:defRPr/>
            </a:pPr>
            <a:r>
              <a:rPr lang="ja-JP" altLang="en-US" sz="1600"/>
              <a:t>　　</a:t>
            </a:r>
            <a:r>
              <a:rPr lang="ja-JP" altLang="en-US" sz="1600" b="1"/>
              <a:t>．．．</a:t>
            </a:r>
          </a:p>
          <a:p>
            <a:pPr>
              <a:defRPr/>
            </a:pPr>
            <a:endParaRPr lang="ja-JP" altLang="en-US" sz="1600" b="1"/>
          </a:p>
        </p:txBody>
      </p:sp>
      <p:sp>
        <p:nvSpPr>
          <p:cNvPr id="32773" name="AutoShape 5"/>
          <p:cNvSpPr>
            <a:spLocks noChangeArrowheads="1"/>
          </p:cNvSpPr>
          <p:nvPr/>
        </p:nvSpPr>
        <p:spPr bwMode="auto">
          <a:xfrm>
            <a:off x="2484438" y="5518150"/>
            <a:ext cx="647700" cy="503238"/>
          </a:xfrm>
          <a:prstGeom prst="rightArrow">
            <a:avLst>
              <a:gd name="adj1" fmla="val 50000"/>
              <a:gd name="adj2" fmla="val 32177"/>
            </a:avLst>
          </a:prstGeom>
          <a:solidFill>
            <a:srgbClr val="FF0000"/>
          </a:solidFill>
          <a:ln w="19050">
            <a:solidFill>
              <a:schemeClr val="tx1"/>
            </a:solidFill>
            <a:miter lim="800000"/>
            <a:headEnd/>
            <a:tailEnd/>
          </a:ln>
        </p:spPr>
        <p:txBody>
          <a:bodyPr wrap="none" anchor="ctr">
            <a:spAutoFit/>
          </a:bodyPr>
          <a:lstStyle/>
          <a:p>
            <a:endParaRPr lang="ja-JP" altLang="en-US"/>
          </a:p>
        </p:txBody>
      </p:sp>
      <p:sp>
        <p:nvSpPr>
          <p:cNvPr id="86022" name="Text Box 6"/>
          <p:cNvSpPr txBox="1">
            <a:spLocks noChangeArrowheads="1"/>
          </p:cNvSpPr>
          <p:nvPr/>
        </p:nvSpPr>
        <p:spPr bwMode="auto">
          <a:xfrm>
            <a:off x="3635375" y="5141913"/>
            <a:ext cx="3168650" cy="133350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ATGCCGCG  </a:t>
            </a:r>
            <a:r>
              <a:rPr lang="ja-JP" altLang="en-US" sz="1600" dirty="0"/>
              <a:t> </a:t>
            </a:r>
            <a:r>
              <a:rPr lang="ja-JP" altLang="en-US" sz="1600" b="1" dirty="0">
                <a:solidFill>
                  <a:schemeClr val="accent2"/>
                </a:solidFill>
              </a:rPr>
              <a:t>と  </a:t>
            </a:r>
            <a:r>
              <a:rPr lang="ja-JP" altLang="en-US" sz="1600" dirty="0"/>
              <a:t> </a:t>
            </a:r>
            <a:r>
              <a:rPr lang="en-US" altLang="ja-JP" sz="1600" dirty="0"/>
              <a:t>AAGCCGCC</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GCCTCTAT    </a:t>
            </a:r>
            <a:r>
              <a:rPr lang="ja-JP" altLang="en-US" sz="1600" b="1" dirty="0">
                <a:solidFill>
                  <a:schemeClr val="accent2"/>
                </a:solidFill>
              </a:rPr>
              <a:t>と  </a:t>
            </a:r>
            <a:r>
              <a:rPr lang="ja-JP" altLang="en-US" sz="1600" dirty="0"/>
              <a:t> </a:t>
            </a:r>
            <a:r>
              <a:rPr lang="en-US" altLang="ja-JP" sz="1600" dirty="0"/>
              <a:t>GCTTCTAA</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TGTAATGA   </a:t>
            </a:r>
            <a:r>
              <a:rPr lang="ja-JP" altLang="en-US" sz="1600" b="1" dirty="0">
                <a:solidFill>
                  <a:schemeClr val="accent2"/>
                </a:solidFill>
              </a:rPr>
              <a:t>と  </a:t>
            </a:r>
            <a:r>
              <a:rPr lang="ja-JP" altLang="en-US" sz="1600" dirty="0"/>
              <a:t> </a:t>
            </a:r>
            <a:r>
              <a:rPr lang="en-US" altLang="ja-JP" sz="1600" dirty="0"/>
              <a:t>GGTAATGG</a:t>
            </a:r>
          </a:p>
          <a:p>
            <a:pPr>
              <a:defRPr/>
            </a:pPr>
            <a:r>
              <a:rPr lang="ja-JP" altLang="en-US" sz="1600" dirty="0"/>
              <a:t>　　　　              </a:t>
            </a:r>
            <a:r>
              <a:rPr lang="ja-JP" altLang="en-US" sz="1600" b="1" dirty="0" err="1"/>
              <a:t>．．．</a:t>
            </a:r>
            <a:endParaRPr lang="ja-JP" altLang="en-US" sz="1600" b="1" dirty="0"/>
          </a:p>
          <a:p>
            <a:pPr>
              <a:defRPr/>
            </a:pPr>
            <a:endParaRPr lang="ja-JP" altLang="en-US" sz="1600" b="1" dirty="0"/>
          </a:p>
        </p:txBody>
      </p:sp>
      <p:grpSp>
        <p:nvGrpSpPr>
          <p:cNvPr id="32775" name="Group 7"/>
          <p:cNvGrpSpPr>
            <a:grpSpLocks/>
          </p:cNvGrpSpPr>
          <p:nvPr/>
        </p:nvGrpSpPr>
        <p:grpSpPr bwMode="auto">
          <a:xfrm>
            <a:off x="7358063" y="5013325"/>
            <a:ext cx="742950" cy="1728788"/>
            <a:chOff x="4635" y="3158"/>
            <a:chExt cx="468" cy="1089"/>
          </a:xfrm>
        </p:grpSpPr>
        <p:sp>
          <p:nvSpPr>
            <p:cNvPr id="86024" name="Line 8"/>
            <p:cNvSpPr>
              <a:spLocks noChangeShapeType="1"/>
            </p:cNvSpPr>
            <p:nvPr/>
          </p:nvSpPr>
          <p:spPr bwMode="auto">
            <a:xfrm>
              <a:off x="4876" y="3158"/>
              <a:ext cx="0" cy="1089"/>
            </a:xfrm>
            <a:prstGeom prst="line">
              <a:avLst/>
            </a:prstGeom>
            <a:noFill/>
            <a:ln w="38100">
              <a:solidFill>
                <a:srgbClr val="008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25" name="Line 9"/>
            <p:cNvSpPr>
              <a:spLocks noChangeShapeType="1"/>
            </p:cNvSpPr>
            <p:nvPr/>
          </p:nvSpPr>
          <p:spPr bwMode="auto">
            <a:xfrm>
              <a:off x="5103" y="3158"/>
              <a:ext cx="0" cy="1089"/>
            </a:xfrm>
            <a:prstGeom prst="line">
              <a:avLst/>
            </a:prstGeom>
            <a:noFill/>
            <a:ln w="38100">
              <a:solidFill>
                <a:schemeClr val="accent2"/>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nvGrpSpPr>
            <p:cNvPr id="32778" name="Group 10"/>
            <p:cNvGrpSpPr>
              <a:grpSpLocks/>
            </p:cNvGrpSpPr>
            <p:nvPr/>
          </p:nvGrpSpPr>
          <p:grpSpPr bwMode="auto">
            <a:xfrm>
              <a:off x="4635" y="3158"/>
              <a:ext cx="195" cy="306"/>
              <a:chOff x="4635" y="1706"/>
              <a:chExt cx="195" cy="306"/>
            </a:xfrm>
          </p:grpSpPr>
          <p:sp>
            <p:nvSpPr>
              <p:cNvPr id="86027" name="Line 11"/>
              <p:cNvSpPr>
                <a:spLocks noChangeShapeType="1"/>
              </p:cNvSpPr>
              <p:nvPr/>
            </p:nvSpPr>
            <p:spPr bwMode="auto">
              <a:xfrm>
                <a:off x="4830" y="170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28" name="Line 12"/>
              <p:cNvSpPr>
                <a:spLocks noChangeShapeType="1"/>
              </p:cNvSpPr>
              <p:nvPr/>
            </p:nvSpPr>
            <p:spPr bwMode="auto">
              <a:xfrm>
                <a:off x="4795" y="172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29" name="Line 13"/>
              <p:cNvSpPr>
                <a:spLocks noChangeShapeType="1"/>
              </p:cNvSpPr>
              <p:nvPr/>
            </p:nvSpPr>
            <p:spPr bwMode="auto">
              <a:xfrm>
                <a:off x="4755" y="1752"/>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30" name="Line 14"/>
              <p:cNvSpPr>
                <a:spLocks noChangeShapeType="1"/>
              </p:cNvSpPr>
              <p:nvPr/>
            </p:nvSpPr>
            <p:spPr bwMode="auto">
              <a:xfrm>
                <a:off x="4715" y="1778"/>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31" name="Line 15"/>
              <p:cNvSpPr>
                <a:spLocks noChangeShapeType="1"/>
              </p:cNvSpPr>
              <p:nvPr/>
            </p:nvSpPr>
            <p:spPr bwMode="auto">
              <a:xfrm>
                <a:off x="4675" y="1804"/>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32" name="Line 16"/>
              <p:cNvSpPr>
                <a:spLocks noChangeShapeType="1"/>
              </p:cNvSpPr>
              <p:nvPr/>
            </p:nvSpPr>
            <p:spPr bwMode="auto">
              <a:xfrm>
                <a:off x="4635" y="1830"/>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
          <p:nvSpPr>
            <p:cNvPr id="86033" name="Line 17"/>
            <p:cNvSpPr>
              <a:spLocks noChangeShapeType="1"/>
            </p:cNvSpPr>
            <p:nvPr/>
          </p:nvSpPr>
          <p:spPr bwMode="auto">
            <a:xfrm>
              <a:off x="4876" y="3748"/>
              <a:ext cx="0" cy="3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6034" name="Line 18"/>
            <p:cNvSpPr>
              <a:spLocks noChangeShapeType="1"/>
            </p:cNvSpPr>
            <p:nvPr/>
          </p:nvSpPr>
          <p:spPr bwMode="auto">
            <a:xfrm>
              <a:off x="5103" y="3431"/>
              <a:ext cx="0" cy="3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問題の難しさ</a:t>
            </a:r>
          </a:p>
        </p:txBody>
      </p:sp>
      <p:sp>
        <p:nvSpPr>
          <p:cNvPr id="87043" name="Rectangle 3"/>
          <p:cNvSpPr>
            <a:spLocks noGrp="1" noChangeArrowheads="1"/>
          </p:cNvSpPr>
          <p:nvPr>
            <p:ph type="subTitle" idx="1"/>
          </p:nvPr>
        </p:nvSpPr>
        <p:spPr>
          <a:xfrm>
            <a:off x="250825" y="981075"/>
            <a:ext cx="8424863" cy="3527425"/>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全ての項目が同じだと、</a:t>
            </a:r>
            <a:r>
              <a:rPr lang="en-US" altLang="ja-JP" sz="2400" b="1" dirty="0" smtClean="0">
                <a:solidFill>
                  <a:schemeClr val="accent2"/>
                </a:solidFill>
              </a:rPr>
              <a:t>O(</a:t>
            </a:r>
            <a:r>
              <a:rPr lang="ja-JP" altLang="en-US" sz="2400" b="1" dirty="0" smtClean="0">
                <a:solidFill>
                  <a:schemeClr val="accent2"/>
                </a:solidFill>
              </a:rPr>
              <a:t>項目数</a:t>
            </a:r>
            <a:r>
              <a:rPr lang="en-US" altLang="ja-JP" sz="2400" b="1" baseline="30000" dirty="0" smtClean="0">
                <a:solidFill>
                  <a:schemeClr val="accent2"/>
                </a:solidFill>
              </a:rPr>
              <a:t>2</a:t>
            </a:r>
            <a:r>
              <a:rPr lang="en-US" altLang="ja-JP" sz="2400" b="1" dirty="0" smtClean="0">
                <a:solidFill>
                  <a:schemeClr val="accent2"/>
                </a:solidFill>
              </a:rPr>
              <a:t>)</a:t>
            </a:r>
            <a:r>
              <a:rPr lang="en-US" altLang="ja-JP" sz="2400" dirty="0" smtClean="0"/>
              <a:t> </a:t>
            </a:r>
            <a:r>
              <a:rPr lang="ja-JP" altLang="en-US" sz="2400" dirty="0" smtClean="0"/>
              <a:t>個の出力がある</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a:t>
            </a:r>
            <a:r>
              <a:rPr lang="en-US" altLang="ja-JP" sz="2400" b="1" dirty="0" smtClean="0">
                <a:solidFill>
                  <a:schemeClr val="accent2"/>
                </a:solidFill>
              </a:rPr>
              <a:t>l</a:t>
            </a:r>
            <a:r>
              <a:rPr lang="en-US" altLang="ja-JP" sz="2400" dirty="0" smtClean="0"/>
              <a:t> </a:t>
            </a:r>
            <a:r>
              <a:rPr lang="ja-JP" altLang="en-US" sz="2400" dirty="0" smtClean="0"/>
              <a:t>を定数だと思えば、単純な全対比較のアルゴリズムが</a:t>
            </a:r>
          </a:p>
          <a:p>
            <a:pPr algn="l" eaLnBrk="1" hangingPunct="1">
              <a:defRPr/>
            </a:pPr>
            <a:r>
              <a:rPr lang="ja-JP" altLang="en-US" sz="2400" dirty="0" smtClean="0"/>
              <a:t>　　　　　計算量の意味では最適になる</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計算量理論的には面白くない問題</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 </a:t>
            </a:r>
            <a:r>
              <a:rPr lang="ja-JP" altLang="en-US" sz="2400" dirty="0" smtClean="0"/>
              <a:t>現実には、やたらと似ているものを比較しても意味が無い</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出力は少ないと仮定する</a:t>
            </a:r>
          </a:p>
          <a:p>
            <a:pPr algn="l" eaLnBrk="1" hangingPunct="1">
              <a:defRPr/>
            </a:pPr>
            <a:endParaRPr lang="ja-JP" altLang="en-US" sz="2400" dirty="0" smtClean="0"/>
          </a:p>
        </p:txBody>
      </p:sp>
      <p:sp>
        <p:nvSpPr>
          <p:cNvPr id="87044" name="Text Box 4"/>
          <p:cNvSpPr txBox="1">
            <a:spLocks noChangeArrowheads="1"/>
          </p:cNvSpPr>
          <p:nvPr/>
        </p:nvSpPr>
        <p:spPr bwMode="auto">
          <a:xfrm>
            <a:off x="684213" y="4870450"/>
            <a:ext cx="1511300" cy="182245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a:t>ATGCCGCG</a:t>
            </a:r>
          </a:p>
          <a:p>
            <a:pPr>
              <a:defRPr/>
            </a:pPr>
            <a:r>
              <a:rPr lang="en-US" altLang="ja-JP" sz="1600" b="1"/>
              <a:t>GCGTGTAC</a:t>
            </a:r>
          </a:p>
          <a:p>
            <a:pPr>
              <a:defRPr/>
            </a:pPr>
            <a:r>
              <a:rPr lang="en-US" altLang="ja-JP" sz="1600" b="1"/>
              <a:t>GCCTCTAT</a:t>
            </a:r>
          </a:p>
          <a:p>
            <a:pPr>
              <a:defRPr/>
            </a:pPr>
            <a:r>
              <a:rPr lang="en-US" altLang="ja-JP" sz="1600" b="1"/>
              <a:t>TGCGTTTC</a:t>
            </a:r>
          </a:p>
          <a:p>
            <a:pPr>
              <a:defRPr/>
            </a:pPr>
            <a:r>
              <a:rPr lang="en-US" altLang="ja-JP" sz="1600" b="1"/>
              <a:t>TGTAATGA</a:t>
            </a:r>
          </a:p>
          <a:p>
            <a:pPr>
              <a:defRPr/>
            </a:pPr>
            <a:r>
              <a:rPr lang="ja-JP" altLang="en-US" sz="1600"/>
              <a:t>　　</a:t>
            </a:r>
            <a:r>
              <a:rPr lang="ja-JP" altLang="en-US" sz="1600" b="1"/>
              <a:t>．．．</a:t>
            </a:r>
          </a:p>
          <a:p>
            <a:pPr>
              <a:defRPr/>
            </a:pPr>
            <a:endParaRPr lang="ja-JP" altLang="en-US" sz="1600" b="1"/>
          </a:p>
        </p:txBody>
      </p:sp>
      <p:sp>
        <p:nvSpPr>
          <p:cNvPr id="33797" name="AutoShape 5"/>
          <p:cNvSpPr>
            <a:spLocks noChangeArrowheads="1"/>
          </p:cNvSpPr>
          <p:nvPr/>
        </p:nvSpPr>
        <p:spPr bwMode="auto">
          <a:xfrm>
            <a:off x="2484438" y="5518150"/>
            <a:ext cx="647700" cy="503238"/>
          </a:xfrm>
          <a:prstGeom prst="rightArrow">
            <a:avLst>
              <a:gd name="adj1" fmla="val 50000"/>
              <a:gd name="adj2" fmla="val 32177"/>
            </a:avLst>
          </a:prstGeom>
          <a:solidFill>
            <a:srgbClr val="FF0000"/>
          </a:solidFill>
          <a:ln w="19050">
            <a:solidFill>
              <a:schemeClr val="tx1"/>
            </a:solidFill>
            <a:miter lim="800000"/>
            <a:headEnd/>
            <a:tailEnd/>
          </a:ln>
        </p:spPr>
        <p:txBody>
          <a:bodyPr wrap="none" anchor="ctr">
            <a:spAutoFit/>
          </a:bodyPr>
          <a:lstStyle/>
          <a:p>
            <a:endParaRPr lang="ja-JP" altLang="en-US"/>
          </a:p>
        </p:txBody>
      </p:sp>
      <p:sp>
        <p:nvSpPr>
          <p:cNvPr id="87046" name="Text Box 6"/>
          <p:cNvSpPr txBox="1">
            <a:spLocks noChangeArrowheads="1"/>
          </p:cNvSpPr>
          <p:nvPr/>
        </p:nvSpPr>
        <p:spPr bwMode="auto">
          <a:xfrm>
            <a:off x="3635375" y="5141913"/>
            <a:ext cx="3168650" cy="1333500"/>
          </a:xfrm>
          <a:prstGeom prst="rect">
            <a:avLst/>
          </a:prstGeom>
          <a:solidFill>
            <a:schemeClr val="bg1"/>
          </a:solidFill>
          <a:ln w="19050">
            <a:solidFill>
              <a:srgbClr val="008000"/>
            </a:solidFill>
            <a:miter lim="800000"/>
            <a:headEnd/>
            <a:tailEnd/>
          </a:ln>
          <a:effectLst>
            <a:outerShdw dist="107763" dir="2700000" algn="ctr" rotWithShape="0">
              <a:schemeClr val="bg2">
                <a:alpha val="50000"/>
              </a:schemeClr>
            </a:outerShdw>
          </a:effectLst>
        </p:spPr>
        <p:txBody>
          <a:bodyPr>
            <a:spAutoFit/>
          </a:bodyPr>
          <a:lstStyle/>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ATGCCGCG  </a:t>
            </a:r>
            <a:r>
              <a:rPr lang="ja-JP" altLang="en-US" sz="1600" dirty="0"/>
              <a:t> </a:t>
            </a:r>
            <a:r>
              <a:rPr lang="ja-JP" altLang="en-US" sz="1600" b="1" dirty="0">
                <a:solidFill>
                  <a:schemeClr val="accent2"/>
                </a:solidFill>
              </a:rPr>
              <a:t>と  </a:t>
            </a:r>
            <a:r>
              <a:rPr lang="ja-JP" altLang="en-US" sz="1600" dirty="0"/>
              <a:t> </a:t>
            </a:r>
            <a:r>
              <a:rPr lang="en-US" altLang="ja-JP" sz="1600" dirty="0"/>
              <a:t>AAGCCGCC</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GCCTCTAT    </a:t>
            </a:r>
            <a:r>
              <a:rPr lang="ja-JP" altLang="en-US" sz="1600" b="1" dirty="0">
                <a:solidFill>
                  <a:schemeClr val="accent2"/>
                </a:solidFill>
              </a:rPr>
              <a:t>と  </a:t>
            </a:r>
            <a:r>
              <a:rPr lang="ja-JP" altLang="en-US" sz="1600" dirty="0"/>
              <a:t> </a:t>
            </a:r>
            <a:r>
              <a:rPr lang="en-US" altLang="ja-JP" sz="1600" dirty="0"/>
              <a:t>GCTTCTAA</a:t>
            </a:r>
          </a:p>
          <a:p>
            <a:pPr>
              <a:defRPr/>
            </a:pPr>
            <a:r>
              <a:rPr lang="en-US" altLang="ja-JP" sz="1600" b="1" dirty="0">
                <a:solidFill>
                  <a:srgbClr val="FF0000"/>
                </a:solidFill>
                <a:effectLst>
                  <a:outerShdw blurRad="38100" dist="38100" dir="2700000" algn="tl">
                    <a:srgbClr val="C0C0C0"/>
                  </a:outerShdw>
                </a:effectLst>
              </a:rPr>
              <a:t>•</a:t>
            </a:r>
            <a:r>
              <a:rPr lang="ja-JP" altLang="en-US" sz="1600" dirty="0"/>
              <a:t> </a:t>
            </a:r>
            <a:r>
              <a:rPr lang="en-US" altLang="ja-JP" sz="1600" dirty="0"/>
              <a:t>TGTAATGA   </a:t>
            </a:r>
            <a:r>
              <a:rPr lang="ja-JP" altLang="en-US" sz="1600" b="1" dirty="0">
                <a:solidFill>
                  <a:schemeClr val="accent2"/>
                </a:solidFill>
              </a:rPr>
              <a:t>と  </a:t>
            </a:r>
            <a:r>
              <a:rPr lang="ja-JP" altLang="en-US" sz="1600" dirty="0"/>
              <a:t> </a:t>
            </a:r>
            <a:r>
              <a:rPr lang="en-US" altLang="ja-JP" sz="1600" dirty="0"/>
              <a:t>GGTAATGG</a:t>
            </a:r>
          </a:p>
          <a:p>
            <a:pPr>
              <a:defRPr/>
            </a:pPr>
            <a:r>
              <a:rPr lang="ja-JP" altLang="en-US" sz="1600" dirty="0"/>
              <a:t>　　　　              </a:t>
            </a:r>
            <a:r>
              <a:rPr lang="ja-JP" altLang="en-US" sz="1600" b="1" dirty="0" err="1"/>
              <a:t>．．．</a:t>
            </a:r>
            <a:endParaRPr lang="ja-JP" altLang="en-US" sz="1600" b="1" dirty="0"/>
          </a:p>
          <a:p>
            <a:pPr>
              <a:defRPr/>
            </a:pPr>
            <a:endParaRPr lang="ja-JP" altLang="en-US" sz="1600" b="1" dirty="0"/>
          </a:p>
        </p:txBody>
      </p:sp>
      <p:sp>
        <p:nvSpPr>
          <p:cNvPr id="87047" name="Line 7"/>
          <p:cNvSpPr>
            <a:spLocks noChangeShapeType="1"/>
          </p:cNvSpPr>
          <p:nvPr/>
        </p:nvSpPr>
        <p:spPr bwMode="auto">
          <a:xfrm>
            <a:off x="7740650" y="5013325"/>
            <a:ext cx="0" cy="1728788"/>
          </a:xfrm>
          <a:prstGeom prst="line">
            <a:avLst/>
          </a:prstGeom>
          <a:noFill/>
          <a:ln w="38100">
            <a:solidFill>
              <a:srgbClr val="008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48" name="Line 8"/>
          <p:cNvSpPr>
            <a:spLocks noChangeShapeType="1"/>
          </p:cNvSpPr>
          <p:nvPr/>
        </p:nvSpPr>
        <p:spPr bwMode="auto">
          <a:xfrm>
            <a:off x="8101013" y="5013325"/>
            <a:ext cx="0" cy="1728788"/>
          </a:xfrm>
          <a:prstGeom prst="line">
            <a:avLst/>
          </a:prstGeom>
          <a:noFill/>
          <a:ln w="38100">
            <a:solidFill>
              <a:schemeClr val="accent2"/>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nvGrpSpPr>
          <p:cNvPr id="33801" name="Group 9"/>
          <p:cNvGrpSpPr>
            <a:grpSpLocks/>
          </p:cNvGrpSpPr>
          <p:nvPr/>
        </p:nvGrpSpPr>
        <p:grpSpPr bwMode="auto">
          <a:xfrm>
            <a:off x="7358063" y="5013325"/>
            <a:ext cx="309562" cy="485775"/>
            <a:chOff x="4635" y="1706"/>
            <a:chExt cx="195" cy="306"/>
          </a:xfrm>
        </p:grpSpPr>
        <p:sp>
          <p:nvSpPr>
            <p:cNvPr id="87050" name="Line 10"/>
            <p:cNvSpPr>
              <a:spLocks noChangeShapeType="1"/>
            </p:cNvSpPr>
            <p:nvPr/>
          </p:nvSpPr>
          <p:spPr bwMode="auto">
            <a:xfrm>
              <a:off x="4830" y="170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1" name="Line 11"/>
            <p:cNvSpPr>
              <a:spLocks noChangeShapeType="1"/>
            </p:cNvSpPr>
            <p:nvPr/>
          </p:nvSpPr>
          <p:spPr bwMode="auto">
            <a:xfrm>
              <a:off x="4795" y="172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2" name="Line 12"/>
            <p:cNvSpPr>
              <a:spLocks noChangeShapeType="1"/>
            </p:cNvSpPr>
            <p:nvPr/>
          </p:nvSpPr>
          <p:spPr bwMode="auto">
            <a:xfrm>
              <a:off x="4755" y="1752"/>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3" name="Line 13"/>
            <p:cNvSpPr>
              <a:spLocks noChangeShapeType="1"/>
            </p:cNvSpPr>
            <p:nvPr/>
          </p:nvSpPr>
          <p:spPr bwMode="auto">
            <a:xfrm>
              <a:off x="4715" y="1778"/>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4" name="Line 14"/>
            <p:cNvSpPr>
              <a:spLocks noChangeShapeType="1"/>
            </p:cNvSpPr>
            <p:nvPr/>
          </p:nvSpPr>
          <p:spPr bwMode="auto">
            <a:xfrm>
              <a:off x="4675" y="1804"/>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5" name="Line 15"/>
            <p:cNvSpPr>
              <a:spLocks noChangeShapeType="1"/>
            </p:cNvSpPr>
            <p:nvPr/>
          </p:nvSpPr>
          <p:spPr bwMode="auto">
            <a:xfrm>
              <a:off x="4635" y="1830"/>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
        <p:nvSpPr>
          <p:cNvPr id="87056" name="Line 16"/>
          <p:cNvSpPr>
            <a:spLocks noChangeShapeType="1"/>
          </p:cNvSpPr>
          <p:nvPr/>
        </p:nvSpPr>
        <p:spPr bwMode="auto">
          <a:xfrm>
            <a:off x="7740650" y="5949950"/>
            <a:ext cx="0" cy="5762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7057" name="Line 17"/>
          <p:cNvSpPr>
            <a:spLocks noChangeShapeType="1"/>
          </p:cNvSpPr>
          <p:nvPr/>
        </p:nvSpPr>
        <p:spPr bwMode="auto">
          <a:xfrm>
            <a:off x="8101013" y="5446713"/>
            <a:ext cx="0" cy="576262"/>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基本のアイディア：文字列の分割</a:t>
            </a:r>
          </a:p>
        </p:txBody>
      </p:sp>
      <p:sp>
        <p:nvSpPr>
          <p:cNvPr id="88067" name="Rectangle 3"/>
          <p:cNvSpPr>
            <a:spLocks noGrp="1" noChangeArrowheads="1"/>
          </p:cNvSpPr>
          <p:nvPr>
            <p:ph type="subTitle" idx="1"/>
          </p:nvPr>
        </p:nvSpPr>
        <p:spPr>
          <a:xfrm>
            <a:off x="323850" y="1052513"/>
            <a:ext cx="8569325" cy="4681537"/>
          </a:xfrm>
        </p:spPr>
        <p:txBody>
          <a:bodyPr/>
          <a:lstStyle/>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各文字列を、</a:t>
            </a:r>
            <a:r>
              <a:rPr lang="en-US" altLang="ja-JP" sz="2400" b="1" dirty="0" smtClean="0">
                <a:solidFill>
                  <a:schemeClr val="accent2"/>
                </a:solidFill>
              </a:rPr>
              <a:t>k</a:t>
            </a:r>
            <a:r>
              <a:rPr lang="ja-JP" altLang="en-US" sz="2400" b="1" dirty="0" smtClean="0">
                <a:solidFill>
                  <a:schemeClr val="accent2"/>
                </a:solidFill>
              </a:rPr>
              <a:t>（</a:t>
            </a:r>
            <a:r>
              <a:rPr lang="en-US" altLang="ja-JP" sz="2400" b="1" dirty="0" smtClean="0">
                <a:solidFill>
                  <a:schemeClr val="accent2"/>
                </a:solidFill>
              </a:rPr>
              <a:t>&gt;d</a:t>
            </a:r>
            <a:r>
              <a:rPr lang="ja-JP" altLang="en-US" sz="2400" b="1" dirty="0" smtClean="0">
                <a:solidFill>
                  <a:schemeClr val="accent2"/>
                </a:solidFill>
              </a:rPr>
              <a:t>）</a:t>
            </a:r>
            <a:r>
              <a:rPr lang="ja-JP" altLang="en-US" sz="2400" dirty="0" smtClean="0"/>
              <a:t> 個のブロックに分割する</a:t>
            </a:r>
          </a:p>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en-US" altLang="ja-JP" sz="2400" b="1" dirty="0" smtClean="0">
                <a:solidFill>
                  <a:schemeClr val="accent2"/>
                </a:solidFill>
              </a:rPr>
              <a:t>k-d</a:t>
            </a:r>
            <a:r>
              <a:rPr lang="ja-JP" altLang="en-US" sz="2400" dirty="0" smtClean="0"/>
              <a:t> 個のブロックの場所を指定したときに、そこがまったく等しくて、かつハミング距離が</a:t>
            </a:r>
            <a:r>
              <a:rPr lang="en-US" altLang="ja-JP" sz="2400" b="1" dirty="0" smtClean="0">
                <a:solidFill>
                  <a:schemeClr val="accent2"/>
                </a:solidFill>
              </a:rPr>
              <a:t>d</a:t>
            </a:r>
            <a:r>
              <a:rPr lang="en-US" altLang="ja-JP" sz="2400" dirty="0" smtClean="0"/>
              <a:t> </a:t>
            </a:r>
            <a:r>
              <a:rPr lang="ja-JP" altLang="en-US" sz="2400" dirty="0" smtClean="0"/>
              <a:t>以下となるようなペアを全て見つけよ、という部分問題を考える</a:t>
            </a:r>
          </a:p>
          <a:p>
            <a:pPr algn="l" eaLnBrk="1" hangingPunct="1">
              <a:lnSpc>
                <a:spcPct val="90000"/>
              </a:lnSpc>
              <a:defRPr/>
            </a:pPr>
            <a:endParaRPr lang="ja-JP" altLang="en-US" sz="2400" b="1" dirty="0" smtClean="0">
              <a:solidFill>
                <a:srgbClr val="FF0000"/>
              </a:solidFill>
              <a:effectLst>
                <a:outerShdw blurRad="38100" dist="38100" dir="2700000" algn="tl">
                  <a:srgbClr val="C0C0C0"/>
                </a:outerShdw>
              </a:effectLst>
              <a:sym typeface="Wingdings" pitchFamily="2" charset="2"/>
            </a:endParaRPr>
          </a:p>
          <a:p>
            <a:pPr algn="l" eaLnBrk="1" hangingPunct="1">
              <a:lnSpc>
                <a:spcPct val="90000"/>
              </a:lnSpc>
              <a:defRPr/>
            </a:pP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各文字列の </a:t>
            </a:r>
            <a:r>
              <a:rPr lang="en-US" altLang="ja-JP" sz="2400" b="1" dirty="0" smtClean="0">
                <a:solidFill>
                  <a:schemeClr val="accent2"/>
                </a:solidFill>
              </a:rPr>
              <a:t>k-d </a:t>
            </a:r>
            <a:r>
              <a:rPr lang="ja-JP" altLang="en-US" sz="2400" dirty="0" smtClean="0"/>
              <a:t>個のブロックをつなげてキーにし、ソートをする。同じものはグループになる。それを総当りで比較すればよい</a:t>
            </a:r>
          </a:p>
          <a:p>
            <a:pPr algn="l" eaLnBrk="1" hangingPunct="1">
              <a:lnSpc>
                <a:spcPct val="9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 </a:t>
            </a:r>
            <a:r>
              <a:rPr lang="en-US" altLang="ja-JP" sz="2400" b="1" dirty="0" smtClean="0">
                <a:solidFill>
                  <a:schemeClr val="accent2"/>
                </a:solidFill>
              </a:rPr>
              <a:t>k-d </a:t>
            </a:r>
            <a:r>
              <a:rPr lang="ja-JP" altLang="en-US" sz="2400" dirty="0" smtClean="0"/>
              <a:t>個のグループ数が大きければ、平均的にグループのメンバー数は小さくなるので、総当りで比較してもたいしたことない</a:t>
            </a:r>
          </a:p>
          <a:p>
            <a:pPr algn="l" eaLnBrk="1" hangingPunct="1">
              <a:lnSpc>
                <a:spcPct val="90000"/>
              </a:lnSpc>
              <a:defRPr/>
            </a:pPr>
            <a:endParaRPr lang="ja-JP" altLang="en-US" sz="2400" dirty="0" smtClean="0"/>
          </a:p>
        </p:txBody>
      </p:sp>
      <p:sp>
        <p:nvSpPr>
          <p:cNvPr id="88068" name="Rectangle 4"/>
          <p:cNvSpPr>
            <a:spLocks noChangeArrowheads="1"/>
          </p:cNvSpPr>
          <p:nvPr/>
        </p:nvSpPr>
        <p:spPr bwMode="auto">
          <a:xfrm>
            <a:off x="1619250" y="4579938"/>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2" name="Group 5"/>
          <p:cNvGrpSpPr>
            <a:grpSpLocks/>
          </p:cNvGrpSpPr>
          <p:nvPr/>
        </p:nvGrpSpPr>
        <p:grpSpPr bwMode="auto">
          <a:xfrm>
            <a:off x="1619250" y="4579938"/>
            <a:ext cx="5040313" cy="144462"/>
            <a:chOff x="1020" y="2885"/>
            <a:chExt cx="3175" cy="91"/>
          </a:xfrm>
        </p:grpSpPr>
        <p:sp>
          <p:nvSpPr>
            <p:cNvPr id="88070"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1"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2"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3"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4"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8075" name="Rectangle 11"/>
          <p:cNvSpPr>
            <a:spLocks noChangeArrowheads="1"/>
          </p:cNvSpPr>
          <p:nvPr/>
        </p:nvSpPr>
        <p:spPr bwMode="auto">
          <a:xfrm>
            <a:off x="1619250" y="494030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 name="Group 12"/>
          <p:cNvGrpSpPr>
            <a:grpSpLocks/>
          </p:cNvGrpSpPr>
          <p:nvPr/>
        </p:nvGrpSpPr>
        <p:grpSpPr bwMode="auto">
          <a:xfrm>
            <a:off x="1619250" y="4940300"/>
            <a:ext cx="5040313" cy="144463"/>
            <a:chOff x="1020" y="2885"/>
            <a:chExt cx="3175" cy="91"/>
          </a:xfrm>
        </p:grpSpPr>
        <p:sp>
          <p:nvSpPr>
            <p:cNvPr id="88077"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8"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79"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0"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1"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8082" name="Rectangle 18"/>
          <p:cNvSpPr>
            <a:spLocks noChangeArrowheads="1"/>
          </p:cNvSpPr>
          <p:nvPr/>
        </p:nvSpPr>
        <p:spPr bwMode="auto">
          <a:xfrm>
            <a:off x="1619250" y="5300663"/>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4" name="Group 19"/>
          <p:cNvGrpSpPr>
            <a:grpSpLocks/>
          </p:cNvGrpSpPr>
          <p:nvPr/>
        </p:nvGrpSpPr>
        <p:grpSpPr bwMode="auto">
          <a:xfrm>
            <a:off x="1619250" y="5300663"/>
            <a:ext cx="5040313" cy="144462"/>
            <a:chOff x="1020" y="2885"/>
            <a:chExt cx="3175" cy="91"/>
          </a:xfrm>
        </p:grpSpPr>
        <p:sp>
          <p:nvSpPr>
            <p:cNvPr id="88084" name="Rectangle 20"/>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5" name="Rectangle 21"/>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6" name="Rectangle 22"/>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7" name="Rectangle 23"/>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88" name="Rectangle 24"/>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8089" name="Rectangle 25"/>
          <p:cNvSpPr>
            <a:spLocks noChangeArrowheads="1"/>
          </p:cNvSpPr>
          <p:nvPr/>
        </p:nvSpPr>
        <p:spPr bwMode="auto">
          <a:xfrm>
            <a:off x="1619250" y="5661025"/>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5" name="Group 26"/>
          <p:cNvGrpSpPr>
            <a:grpSpLocks/>
          </p:cNvGrpSpPr>
          <p:nvPr/>
        </p:nvGrpSpPr>
        <p:grpSpPr bwMode="auto">
          <a:xfrm>
            <a:off x="1619250" y="5661025"/>
            <a:ext cx="5040313" cy="144463"/>
            <a:chOff x="1020" y="2885"/>
            <a:chExt cx="3175" cy="91"/>
          </a:xfrm>
        </p:grpSpPr>
        <p:sp>
          <p:nvSpPr>
            <p:cNvPr id="88091" name="Rectangle 27"/>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92" name="Rectangle 28"/>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93" name="Rectangle 29"/>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94" name="Rectangle 30"/>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95" name="Rectangle 31"/>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8096" name="Rectangle 32"/>
          <p:cNvSpPr>
            <a:spLocks noChangeArrowheads="1"/>
          </p:cNvSpPr>
          <p:nvPr/>
        </p:nvSpPr>
        <p:spPr bwMode="auto">
          <a:xfrm>
            <a:off x="1619250" y="6021388"/>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6" name="Group 33"/>
          <p:cNvGrpSpPr>
            <a:grpSpLocks/>
          </p:cNvGrpSpPr>
          <p:nvPr/>
        </p:nvGrpSpPr>
        <p:grpSpPr bwMode="auto">
          <a:xfrm>
            <a:off x="1619250" y="6021388"/>
            <a:ext cx="5040313" cy="144462"/>
            <a:chOff x="1020" y="2885"/>
            <a:chExt cx="3175" cy="91"/>
          </a:xfrm>
        </p:grpSpPr>
        <p:sp>
          <p:nvSpPr>
            <p:cNvPr id="88098" name="Rectangle 34"/>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099" name="Rectangle 35"/>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0" name="Rectangle 36"/>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1" name="Rectangle 37"/>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2" name="Rectangle 38"/>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8103" name="Rectangle 39"/>
          <p:cNvSpPr>
            <a:spLocks noChangeArrowheads="1"/>
          </p:cNvSpPr>
          <p:nvPr/>
        </p:nvSpPr>
        <p:spPr bwMode="auto">
          <a:xfrm>
            <a:off x="1619250" y="638175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7" name="Group 40"/>
          <p:cNvGrpSpPr>
            <a:grpSpLocks/>
          </p:cNvGrpSpPr>
          <p:nvPr/>
        </p:nvGrpSpPr>
        <p:grpSpPr bwMode="auto">
          <a:xfrm>
            <a:off x="1619250" y="6381750"/>
            <a:ext cx="5040313" cy="144463"/>
            <a:chOff x="1020" y="2885"/>
            <a:chExt cx="3175" cy="91"/>
          </a:xfrm>
        </p:grpSpPr>
        <p:sp>
          <p:nvSpPr>
            <p:cNvPr id="88105" name="Rectangle 41"/>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6" name="Rectangle 42"/>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7" name="Rectangle 43"/>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8" name="Rectangle 44"/>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09" name="Rectangle 45"/>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grpSp>
        <p:nvGrpSpPr>
          <p:cNvPr id="8" name="Group 46"/>
          <p:cNvGrpSpPr>
            <a:grpSpLocks/>
          </p:cNvGrpSpPr>
          <p:nvPr/>
        </p:nvGrpSpPr>
        <p:grpSpPr bwMode="auto">
          <a:xfrm>
            <a:off x="2627313" y="4581525"/>
            <a:ext cx="4032250" cy="1943100"/>
            <a:chOff x="4377" y="3096"/>
            <a:chExt cx="2540" cy="1224"/>
          </a:xfrm>
        </p:grpSpPr>
        <p:sp>
          <p:nvSpPr>
            <p:cNvPr id="88111" name="Rectangle 47"/>
            <p:cNvSpPr>
              <a:spLocks noChangeArrowheads="1"/>
            </p:cNvSpPr>
            <p:nvPr/>
          </p:nvSpPr>
          <p:spPr bwMode="auto">
            <a:xfrm>
              <a:off x="6282" y="3322"/>
              <a:ext cx="635" cy="91"/>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2" name="Rectangle 48"/>
            <p:cNvSpPr>
              <a:spLocks noChangeArrowheads="1"/>
            </p:cNvSpPr>
            <p:nvPr/>
          </p:nvSpPr>
          <p:spPr bwMode="auto">
            <a:xfrm>
              <a:off x="5647" y="3322"/>
              <a:ext cx="635" cy="91"/>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3" name="Rectangle 49"/>
            <p:cNvSpPr>
              <a:spLocks noChangeArrowheads="1"/>
            </p:cNvSpPr>
            <p:nvPr/>
          </p:nvSpPr>
          <p:spPr bwMode="auto">
            <a:xfrm>
              <a:off x="4377" y="3322"/>
              <a:ext cx="635" cy="91"/>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4" name="Rectangle 50"/>
            <p:cNvSpPr>
              <a:spLocks noChangeArrowheads="1"/>
            </p:cNvSpPr>
            <p:nvPr/>
          </p:nvSpPr>
          <p:spPr bwMode="auto">
            <a:xfrm>
              <a:off x="6282" y="3096"/>
              <a:ext cx="635" cy="91"/>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5" name="Rectangle 51"/>
            <p:cNvSpPr>
              <a:spLocks noChangeArrowheads="1"/>
            </p:cNvSpPr>
            <p:nvPr/>
          </p:nvSpPr>
          <p:spPr bwMode="auto">
            <a:xfrm>
              <a:off x="5647" y="3096"/>
              <a:ext cx="635" cy="91"/>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6" name="Rectangle 52"/>
            <p:cNvSpPr>
              <a:spLocks noChangeArrowheads="1"/>
            </p:cNvSpPr>
            <p:nvPr/>
          </p:nvSpPr>
          <p:spPr bwMode="auto">
            <a:xfrm>
              <a:off x="4377" y="3096"/>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7" name="Rectangle 53"/>
            <p:cNvSpPr>
              <a:spLocks noChangeArrowheads="1"/>
            </p:cNvSpPr>
            <p:nvPr/>
          </p:nvSpPr>
          <p:spPr bwMode="auto">
            <a:xfrm>
              <a:off x="6282" y="3776"/>
              <a:ext cx="635" cy="91"/>
            </a:xfrm>
            <a:prstGeom prst="rect">
              <a:avLst/>
            </a:prstGeom>
            <a:solidFill>
              <a:srgbClr val="9933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8" name="Rectangle 54"/>
            <p:cNvSpPr>
              <a:spLocks noChangeArrowheads="1"/>
            </p:cNvSpPr>
            <p:nvPr/>
          </p:nvSpPr>
          <p:spPr bwMode="auto">
            <a:xfrm>
              <a:off x="5647" y="3776"/>
              <a:ext cx="635" cy="91"/>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19" name="Rectangle 55"/>
            <p:cNvSpPr>
              <a:spLocks noChangeArrowheads="1"/>
            </p:cNvSpPr>
            <p:nvPr/>
          </p:nvSpPr>
          <p:spPr bwMode="auto">
            <a:xfrm>
              <a:off x="4377" y="3776"/>
              <a:ext cx="635" cy="91"/>
            </a:xfrm>
            <a:prstGeom prst="rect">
              <a:avLst/>
            </a:prstGeom>
            <a:solidFill>
              <a:srgbClr val="808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0" name="Rectangle 56"/>
            <p:cNvSpPr>
              <a:spLocks noChangeArrowheads="1"/>
            </p:cNvSpPr>
            <p:nvPr/>
          </p:nvSpPr>
          <p:spPr bwMode="auto">
            <a:xfrm>
              <a:off x="6282" y="3550"/>
              <a:ext cx="635" cy="91"/>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1" name="Rectangle 57"/>
            <p:cNvSpPr>
              <a:spLocks noChangeArrowheads="1"/>
            </p:cNvSpPr>
            <p:nvPr/>
          </p:nvSpPr>
          <p:spPr bwMode="auto">
            <a:xfrm>
              <a:off x="5647" y="3550"/>
              <a:ext cx="635" cy="91"/>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2" name="Rectangle 58"/>
            <p:cNvSpPr>
              <a:spLocks noChangeArrowheads="1"/>
            </p:cNvSpPr>
            <p:nvPr/>
          </p:nvSpPr>
          <p:spPr bwMode="auto">
            <a:xfrm>
              <a:off x="4377" y="3550"/>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3" name="Rectangle 59"/>
            <p:cNvSpPr>
              <a:spLocks noChangeArrowheads="1"/>
            </p:cNvSpPr>
            <p:nvPr/>
          </p:nvSpPr>
          <p:spPr bwMode="auto">
            <a:xfrm>
              <a:off x="6282" y="4229"/>
              <a:ext cx="635" cy="91"/>
            </a:xfrm>
            <a:prstGeom prst="rect">
              <a:avLst/>
            </a:prstGeom>
            <a:solidFill>
              <a:srgbClr val="008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4" name="Rectangle 60"/>
            <p:cNvSpPr>
              <a:spLocks noChangeArrowheads="1"/>
            </p:cNvSpPr>
            <p:nvPr/>
          </p:nvSpPr>
          <p:spPr bwMode="auto">
            <a:xfrm>
              <a:off x="5647" y="4229"/>
              <a:ext cx="635" cy="91"/>
            </a:xfrm>
            <a:prstGeom prst="rect">
              <a:avLst/>
            </a:prstGeom>
            <a:solidFill>
              <a:srgbClr val="FF66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5" name="Rectangle 61"/>
            <p:cNvSpPr>
              <a:spLocks noChangeArrowheads="1"/>
            </p:cNvSpPr>
            <p:nvPr/>
          </p:nvSpPr>
          <p:spPr bwMode="auto">
            <a:xfrm>
              <a:off x="4377" y="4229"/>
              <a:ext cx="635" cy="91"/>
            </a:xfrm>
            <a:prstGeom prst="rect">
              <a:avLst/>
            </a:prstGeom>
            <a:solidFill>
              <a:srgbClr val="FF0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6" name="Rectangle 62"/>
            <p:cNvSpPr>
              <a:spLocks noChangeArrowheads="1"/>
            </p:cNvSpPr>
            <p:nvPr/>
          </p:nvSpPr>
          <p:spPr bwMode="auto">
            <a:xfrm>
              <a:off x="6282" y="4003"/>
              <a:ext cx="635" cy="91"/>
            </a:xfrm>
            <a:prstGeom prst="rect">
              <a:avLst/>
            </a:prstGeom>
            <a:solidFill>
              <a:srgbClr val="9933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7" name="Rectangle 63"/>
            <p:cNvSpPr>
              <a:spLocks noChangeArrowheads="1"/>
            </p:cNvSpPr>
            <p:nvPr/>
          </p:nvSpPr>
          <p:spPr bwMode="auto">
            <a:xfrm>
              <a:off x="5647" y="4003"/>
              <a:ext cx="635" cy="91"/>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8128" name="Rectangle 64"/>
            <p:cNvSpPr>
              <a:spLocks noChangeArrowheads="1"/>
            </p:cNvSpPr>
            <p:nvPr/>
          </p:nvSpPr>
          <p:spPr bwMode="auto">
            <a:xfrm>
              <a:off x="4377" y="4003"/>
              <a:ext cx="635" cy="91"/>
            </a:xfrm>
            <a:prstGeom prst="rect">
              <a:avLst/>
            </a:prstGeom>
            <a:solidFill>
              <a:srgbClr val="8080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806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80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全ての場合を尽くす</a:t>
            </a:r>
          </a:p>
        </p:txBody>
      </p:sp>
      <p:sp>
        <p:nvSpPr>
          <p:cNvPr id="89091" name="Rectangle 3"/>
          <p:cNvSpPr>
            <a:spLocks noGrp="1" noChangeArrowheads="1"/>
          </p:cNvSpPr>
          <p:nvPr>
            <p:ph type="subTitle" idx="1"/>
          </p:nvPr>
        </p:nvSpPr>
        <p:spPr>
          <a:xfrm>
            <a:off x="323850" y="1052513"/>
            <a:ext cx="8569325" cy="4537075"/>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先の部分問題を、全ての場所の組合せについて解く</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２つの文字列が似てれば、必ずどこか </a:t>
            </a:r>
            <a:r>
              <a:rPr lang="en-US" altLang="ja-JP" sz="2400" b="1" dirty="0" smtClean="0">
                <a:solidFill>
                  <a:schemeClr val="accent2"/>
                </a:solidFill>
              </a:rPr>
              <a:t>k-d </a:t>
            </a:r>
            <a:r>
              <a:rPr lang="ja-JP" altLang="en-US" sz="2400" dirty="0" smtClean="0"/>
              <a:t>個のブロックが同じ</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必ずどれかの組合せで見つかる</a:t>
            </a:r>
          </a:p>
          <a:p>
            <a:pPr algn="l" eaLnBrk="1" hangingPunct="1">
              <a:defRPr/>
            </a:pPr>
            <a:endParaRPr lang="ja-JP" altLang="en-US" sz="2400" dirty="0" smtClean="0">
              <a:solidFill>
                <a:srgbClr val="FF0000"/>
              </a:solidFill>
              <a:effectLst>
                <a:outerShdw blurRad="38100" dist="38100" dir="2700000" algn="tl">
                  <a:srgbClr val="C0C0C0"/>
                </a:outerShdw>
              </a:effectLst>
            </a:endParaRP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部分問題は、バケツソートや</a:t>
            </a:r>
            <a:r>
              <a:rPr lang="en-US" altLang="ja-JP" sz="2400" dirty="0" smtClean="0"/>
              <a:t>Radix</a:t>
            </a:r>
            <a:r>
              <a:rPr lang="ja-JP" altLang="en-US" sz="2400" dirty="0" smtClean="0"/>
              <a:t>ソートで速く解ける</a:t>
            </a: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組合せの数は </a:t>
            </a:r>
            <a:r>
              <a:rPr lang="en-US" altLang="ja-JP" sz="2400" b="1" baseline="-25000" dirty="0" err="1" smtClean="0">
                <a:solidFill>
                  <a:schemeClr val="accent2"/>
                </a:solidFill>
              </a:rPr>
              <a:t>k</a:t>
            </a:r>
            <a:r>
              <a:rPr lang="en-US" altLang="ja-JP" sz="2400" b="1" dirty="0" err="1" smtClean="0">
                <a:solidFill>
                  <a:schemeClr val="accent2"/>
                </a:solidFill>
              </a:rPr>
              <a:t>C</a:t>
            </a:r>
            <a:r>
              <a:rPr lang="en-US" altLang="ja-JP" sz="2400" b="1" baseline="-25000" dirty="0" err="1" smtClean="0">
                <a:solidFill>
                  <a:schemeClr val="accent2"/>
                </a:solidFill>
              </a:rPr>
              <a:t>d</a:t>
            </a:r>
            <a:r>
              <a:rPr lang="en-US" altLang="ja-JP" sz="2400" baseline="-25000" dirty="0" smtClean="0"/>
              <a:t> </a:t>
            </a:r>
            <a:r>
              <a:rPr lang="ja-JP" altLang="en-US" sz="2400" baseline="-25000" dirty="0" err="1" smtClean="0"/>
              <a:t>。</a:t>
            </a:r>
            <a:r>
              <a:rPr lang="ja-JP" altLang="en-US" sz="2400" dirty="0" smtClean="0"/>
              <a:t>の</a:t>
            </a:r>
            <a:r>
              <a:rPr lang="en-US" altLang="ja-JP" sz="2400" b="1" dirty="0" smtClean="0">
                <a:solidFill>
                  <a:schemeClr val="accent2"/>
                </a:solidFill>
              </a:rPr>
              <a:t>k=5</a:t>
            </a:r>
            <a:r>
              <a:rPr lang="en-US" altLang="ja-JP" sz="2400" dirty="0" smtClean="0"/>
              <a:t> </a:t>
            </a:r>
            <a:r>
              <a:rPr lang="ja-JP" altLang="en-US" sz="2400" dirty="0" smtClean="0"/>
              <a:t>で </a:t>
            </a:r>
            <a:r>
              <a:rPr lang="en-US" altLang="ja-JP" sz="2400" b="1" dirty="0" smtClean="0">
                <a:solidFill>
                  <a:schemeClr val="accent2"/>
                </a:solidFill>
              </a:rPr>
              <a:t>d=2</a:t>
            </a:r>
            <a:r>
              <a:rPr lang="en-US" altLang="ja-JP" sz="2400" dirty="0" smtClean="0"/>
              <a:t> </a:t>
            </a:r>
            <a:r>
              <a:rPr lang="ja-JP" altLang="en-US" sz="2400" dirty="0" smtClean="0"/>
              <a:t>なら</a:t>
            </a:r>
            <a:r>
              <a:rPr lang="en-US" altLang="ja-JP" sz="2400" dirty="0" smtClean="0"/>
              <a:t>10</a:t>
            </a:r>
            <a:r>
              <a:rPr lang="ja-JP" altLang="en-US" sz="2400" dirty="0" smtClean="0"/>
              <a:t>通り</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ソート</a:t>
            </a:r>
            <a:r>
              <a:rPr lang="en-US" altLang="ja-JP" sz="2400" dirty="0" smtClean="0"/>
              <a:t>10</a:t>
            </a:r>
            <a:r>
              <a:rPr lang="ja-JP" altLang="en-US" sz="2400" dirty="0" smtClean="0"/>
              <a:t>回 </a:t>
            </a:r>
            <a:r>
              <a:rPr lang="ja-JP" altLang="en-US" sz="2400" b="1" dirty="0" smtClean="0"/>
              <a:t>＋</a:t>
            </a:r>
            <a:r>
              <a:rPr lang="en-US" altLang="ja-JP" sz="2400" b="1" dirty="0" smtClean="0"/>
              <a:t>α </a:t>
            </a:r>
            <a:r>
              <a:rPr lang="ja-JP" altLang="en-US" sz="2400" dirty="0" smtClean="0"/>
              <a:t>で解ける。全対比較よりもかなり高速</a:t>
            </a:r>
          </a:p>
          <a:p>
            <a:pPr algn="l" eaLnBrk="1" hangingPunct="1">
              <a:defRPr/>
            </a:pPr>
            <a:endParaRPr lang="ja-JP" altLang="en-US" sz="2400" dirty="0" smtClean="0">
              <a:solidFill>
                <a:srgbClr val="FF0000"/>
              </a:solidFill>
              <a:effectLst>
                <a:outerShdw blurRad="38100" dist="38100" dir="2700000" algn="tl">
                  <a:srgbClr val="C0C0C0"/>
                </a:outerShdw>
              </a:effectLst>
            </a:endParaRPr>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t>各文字の数から、１文字比較した場合に等しくなる確率を求め、適切な分割数 </a:t>
            </a:r>
            <a:r>
              <a:rPr lang="en-US" altLang="ja-JP" sz="2400" b="1" dirty="0" smtClean="0">
                <a:solidFill>
                  <a:schemeClr val="accent2"/>
                </a:solidFill>
              </a:rPr>
              <a:t>k</a:t>
            </a:r>
            <a:r>
              <a:rPr lang="en-US" altLang="ja-JP" sz="2400" dirty="0" smtClean="0"/>
              <a:t> </a:t>
            </a:r>
            <a:r>
              <a:rPr lang="ja-JP" altLang="en-US" sz="2400" dirty="0" smtClean="0"/>
              <a:t>を使用する</a:t>
            </a:r>
          </a:p>
        </p:txBody>
      </p:sp>
      <p:sp>
        <p:nvSpPr>
          <p:cNvPr id="89092" name="Rectangle 4"/>
          <p:cNvSpPr>
            <a:spLocks noChangeArrowheads="1"/>
          </p:cNvSpPr>
          <p:nvPr/>
        </p:nvSpPr>
        <p:spPr bwMode="auto">
          <a:xfrm>
            <a:off x="1619250" y="5657850"/>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5845" name="Group 5"/>
          <p:cNvGrpSpPr>
            <a:grpSpLocks/>
          </p:cNvGrpSpPr>
          <p:nvPr/>
        </p:nvGrpSpPr>
        <p:grpSpPr bwMode="auto">
          <a:xfrm>
            <a:off x="1619250" y="5657850"/>
            <a:ext cx="5040313" cy="144463"/>
            <a:chOff x="1020" y="2885"/>
            <a:chExt cx="3175" cy="91"/>
          </a:xfrm>
        </p:grpSpPr>
        <p:sp>
          <p:nvSpPr>
            <p:cNvPr id="89094"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095"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096"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097"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098"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9099" name="Rectangle 11"/>
          <p:cNvSpPr>
            <a:spLocks noChangeArrowheads="1"/>
          </p:cNvSpPr>
          <p:nvPr/>
        </p:nvSpPr>
        <p:spPr bwMode="auto">
          <a:xfrm>
            <a:off x="1619250" y="6018213"/>
            <a:ext cx="5040313"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5847" name="Group 12"/>
          <p:cNvGrpSpPr>
            <a:grpSpLocks/>
          </p:cNvGrpSpPr>
          <p:nvPr/>
        </p:nvGrpSpPr>
        <p:grpSpPr bwMode="auto">
          <a:xfrm>
            <a:off x="1619250" y="6018213"/>
            <a:ext cx="5040313" cy="144462"/>
            <a:chOff x="1020" y="2885"/>
            <a:chExt cx="3175" cy="91"/>
          </a:xfrm>
        </p:grpSpPr>
        <p:sp>
          <p:nvSpPr>
            <p:cNvPr id="89101"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02"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03"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04"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05"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9106" name="Rectangle 18"/>
          <p:cNvSpPr>
            <a:spLocks noChangeArrowheads="1"/>
          </p:cNvSpPr>
          <p:nvPr/>
        </p:nvSpPr>
        <p:spPr bwMode="auto">
          <a:xfrm>
            <a:off x="1619250" y="6378575"/>
            <a:ext cx="5040313"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5849" name="Group 19"/>
          <p:cNvGrpSpPr>
            <a:grpSpLocks/>
          </p:cNvGrpSpPr>
          <p:nvPr/>
        </p:nvGrpSpPr>
        <p:grpSpPr bwMode="auto">
          <a:xfrm>
            <a:off x="1619250" y="6378575"/>
            <a:ext cx="5040313" cy="144463"/>
            <a:chOff x="1020" y="2885"/>
            <a:chExt cx="3175" cy="91"/>
          </a:xfrm>
        </p:grpSpPr>
        <p:sp>
          <p:nvSpPr>
            <p:cNvPr id="89108" name="Rectangle 20"/>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09" name="Rectangle 21"/>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0" name="Rectangle 22"/>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1" name="Rectangle 23"/>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2" name="Rectangle 24"/>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89113" name="Rectangle 25"/>
          <p:cNvSpPr>
            <a:spLocks noChangeArrowheads="1"/>
          </p:cNvSpPr>
          <p:nvPr/>
        </p:nvSpPr>
        <p:spPr bwMode="auto">
          <a:xfrm>
            <a:off x="5651500" y="6018213"/>
            <a:ext cx="1008063" cy="144462"/>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4" name="Rectangle 26"/>
          <p:cNvSpPr>
            <a:spLocks noChangeArrowheads="1"/>
          </p:cNvSpPr>
          <p:nvPr/>
        </p:nvSpPr>
        <p:spPr bwMode="auto">
          <a:xfrm>
            <a:off x="4643438" y="6018213"/>
            <a:ext cx="1008062" cy="144462"/>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5" name="Rectangle 27"/>
          <p:cNvSpPr>
            <a:spLocks noChangeArrowheads="1"/>
          </p:cNvSpPr>
          <p:nvPr/>
        </p:nvSpPr>
        <p:spPr bwMode="auto">
          <a:xfrm>
            <a:off x="2627313" y="6018213"/>
            <a:ext cx="1008062" cy="144462"/>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6" name="Rectangle 28"/>
          <p:cNvSpPr>
            <a:spLocks noChangeArrowheads="1"/>
          </p:cNvSpPr>
          <p:nvPr/>
        </p:nvSpPr>
        <p:spPr bwMode="auto">
          <a:xfrm>
            <a:off x="5651500" y="5659438"/>
            <a:ext cx="1008063" cy="144462"/>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7" name="Rectangle 29"/>
          <p:cNvSpPr>
            <a:spLocks noChangeArrowheads="1"/>
          </p:cNvSpPr>
          <p:nvPr/>
        </p:nvSpPr>
        <p:spPr bwMode="auto">
          <a:xfrm>
            <a:off x="4643438" y="5659438"/>
            <a:ext cx="1008062" cy="144462"/>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8" name="Rectangle 30"/>
          <p:cNvSpPr>
            <a:spLocks noChangeArrowheads="1"/>
          </p:cNvSpPr>
          <p:nvPr/>
        </p:nvSpPr>
        <p:spPr bwMode="auto">
          <a:xfrm>
            <a:off x="2627313" y="5659438"/>
            <a:ext cx="1008062" cy="144462"/>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19" name="Rectangle 31"/>
          <p:cNvSpPr>
            <a:spLocks noChangeArrowheads="1"/>
          </p:cNvSpPr>
          <p:nvPr/>
        </p:nvSpPr>
        <p:spPr bwMode="auto">
          <a:xfrm>
            <a:off x="5651500" y="6380163"/>
            <a:ext cx="1008063" cy="144462"/>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20" name="Rectangle 32"/>
          <p:cNvSpPr>
            <a:spLocks noChangeArrowheads="1"/>
          </p:cNvSpPr>
          <p:nvPr/>
        </p:nvSpPr>
        <p:spPr bwMode="auto">
          <a:xfrm>
            <a:off x="4643438" y="6380163"/>
            <a:ext cx="1008062" cy="144462"/>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89121" name="Rectangle 33"/>
          <p:cNvSpPr>
            <a:spLocks noChangeArrowheads="1"/>
          </p:cNvSpPr>
          <p:nvPr/>
        </p:nvSpPr>
        <p:spPr bwMode="auto">
          <a:xfrm>
            <a:off x="2627313" y="6380163"/>
            <a:ext cx="1008062" cy="144462"/>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0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90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0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909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909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90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例題</a:t>
            </a:r>
          </a:p>
        </p:txBody>
      </p:sp>
      <p:sp>
        <p:nvSpPr>
          <p:cNvPr id="90115" name="Rectangle 3"/>
          <p:cNvSpPr>
            <a:spLocks noGrp="1" noChangeArrowheads="1"/>
          </p:cNvSpPr>
          <p:nvPr>
            <p:ph type="subTitle" idx="1"/>
          </p:nvPr>
        </p:nvSpPr>
        <p:spPr>
          <a:xfrm>
            <a:off x="539750" y="1052513"/>
            <a:ext cx="7777163" cy="936625"/>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en-US" altLang="ja-JP" sz="2400" dirty="0" smtClean="0"/>
              <a:t>ABC</a:t>
            </a:r>
            <a:r>
              <a:rPr lang="ja-JP" altLang="en-US" sz="2400" dirty="0" err="1" smtClean="0"/>
              <a:t>、</a:t>
            </a:r>
            <a:r>
              <a:rPr lang="en-US" altLang="ja-JP" sz="2400" dirty="0" smtClean="0"/>
              <a:t>ABD</a:t>
            </a:r>
            <a:r>
              <a:rPr lang="ja-JP" altLang="en-US" sz="2400" dirty="0" err="1" smtClean="0"/>
              <a:t>、</a:t>
            </a:r>
            <a:r>
              <a:rPr lang="en-US" altLang="ja-JP" sz="2400" dirty="0" smtClean="0"/>
              <a:t>ACC</a:t>
            </a:r>
            <a:r>
              <a:rPr lang="ja-JP" altLang="en-US" sz="2400" dirty="0" err="1" smtClean="0"/>
              <a:t>、</a:t>
            </a:r>
            <a:r>
              <a:rPr lang="en-US" altLang="ja-JP" sz="2400" dirty="0" smtClean="0"/>
              <a:t>EFG</a:t>
            </a:r>
            <a:r>
              <a:rPr lang="ja-JP" altLang="en-US" sz="2400" dirty="0" err="1" smtClean="0"/>
              <a:t>、</a:t>
            </a:r>
            <a:r>
              <a:rPr lang="en-US" altLang="ja-JP" sz="2400" dirty="0" smtClean="0"/>
              <a:t>FFG</a:t>
            </a:r>
            <a:r>
              <a:rPr lang="ja-JP" altLang="en-US" sz="2400" dirty="0" err="1" smtClean="0"/>
              <a:t>、</a:t>
            </a:r>
            <a:r>
              <a:rPr lang="en-US" altLang="ja-JP" sz="2400" dirty="0" smtClean="0"/>
              <a:t>AFG</a:t>
            </a:r>
            <a:r>
              <a:rPr lang="ja-JP" altLang="en-US" sz="2400" dirty="0" err="1" smtClean="0"/>
              <a:t>、</a:t>
            </a:r>
            <a:r>
              <a:rPr lang="en-US" altLang="ja-JP" sz="2400" dirty="0" smtClean="0"/>
              <a:t>GAB </a:t>
            </a:r>
            <a:r>
              <a:rPr lang="ja-JP" altLang="en-US" sz="2400" dirty="0" smtClean="0"/>
              <a:t>のペアでハミング距離が</a:t>
            </a:r>
            <a:r>
              <a:rPr lang="en-US" altLang="ja-JP" sz="2400" dirty="0" smtClean="0"/>
              <a:t>1</a:t>
            </a:r>
            <a:r>
              <a:rPr lang="ja-JP" altLang="en-US" sz="2400" dirty="0" smtClean="0"/>
              <a:t>以下のものを求めよ</a:t>
            </a:r>
          </a:p>
          <a:p>
            <a:pPr algn="l" eaLnBrk="1" hangingPunct="1">
              <a:defRPr/>
            </a:pPr>
            <a:endParaRPr lang="ja-JP" altLang="en-US" sz="2400" dirty="0" smtClean="0"/>
          </a:p>
        </p:txBody>
      </p:sp>
      <p:sp>
        <p:nvSpPr>
          <p:cNvPr id="90116" name="Text Box 4"/>
          <p:cNvSpPr txBox="1">
            <a:spLocks noChangeArrowheads="1"/>
          </p:cNvSpPr>
          <p:nvPr/>
        </p:nvSpPr>
        <p:spPr bwMode="auto">
          <a:xfrm>
            <a:off x="2700338" y="2924175"/>
            <a:ext cx="1076325"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 BCDE</a:t>
            </a:r>
          </a:p>
          <a:p>
            <a:pPr>
              <a:defRPr/>
            </a:pPr>
            <a:r>
              <a:rPr lang="en-US" altLang="ja-JP" b="1">
                <a:latin typeface="HGｺﾞｼｯｸM" pitchFamily="49" charset="-128"/>
                <a:ea typeface="HGｺﾞｼｯｸM" pitchFamily="49" charset="-128"/>
              </a:rPr>
              <a:t>A BDDE</a:t>
            </a:r>
          </a:p>
          <a:p>
            <a:pPr>
              <a:defRPr/>
            </a:pPr>
            <a:r>
              <a:rPr lang="en-US" altLang="ja-JP" b="1">
                <a:latin typeface="HGｺﾞｼｯｸM" pitchFamily="49" charset="-128"/>
                <a:ea typeface="HGｺﾞｼｯｸM" pitchFamily="49" charset="-128"/>
              </a:rPr>
              <a:t>A DCDE</a:t>
            </a:r>
          </a:p>
          <a:p>
            <a:pPr>
              <a:defRPr/>
            </a:pPr>
            <a:r>
              <a:rPr lang="en-US" altLang="ja-JP" b="1">
                <a:latin typeface="HGｺﾞｼｯｸM" pitchFamily="49" charset="-128"/>
                <a:ea typeface="HGｺﾞｼｯｸM" pitchFamily="49" charset="-128"/>
              </a:rPr>
              <a:t>C DEFG</a:t>
            </a:r>
          </a:p>
          <a:p>
            <a:pPr>
              <a:defRPr/>
            </a:pPr>
            <a:r>
              <a:rPr lang="en-US" altLang="ja-JP" b="1">
                <a:latin typeface="HGｺﾞｼｯｸM" pitchFamily="49" charset="-128"/>
                <a:ea typeface="HGｺﾞｼｯｸM" pitchFamily="49" charset="-128"/>
              </a:rPr>
              <a:t>C DEFF</a:t>
            </a:r>
          </a:p>
          <a:p>
            <a:pPr>
              <a:defRPr/>
            </a:pPr>
            <a:r>
              <a:rPr lang="en-US" altLang="ja-JP" b="1">
                <a:latin typeface="HGｺﾞｼｯｸM" pitchFamily="49" charset="-128"/>
                <a:ea typeface="HGｺﾞｼｯｸM" pitchFamily="49" charset="-128"/>
              </a:rPr>
              <a:t>C DEGG</a:t>
            </a:r>
          </a:p>
          <a:p>
            <a:pPr>
              <a:defRPr/>
            </a:pPr>
            <a:r>
              <a:rPr lang="en-US" altLang="ja-JP" b="1">
                <a:latin typeface="HGｺﾞｼｯｸM" pitchFamily="49" charset="-128"/>
                <a:ea typeface="HGｺﾞｼｯｸM" pitchFamily="49" charset="-128"/>
              </a:rPr>
              <a:t>A AGAB</a:t>
            </a:r>
            <a:r>
              <a:rPr lang="ja-JP" altLang="en-US" b="1">
                <a:latin typeface="HGｺﾞｼｯｸM" pitchFamily="49" charset="-128"/>
                <a:ea typeface="HGｺﾞｼｯｸM" pitchFamily="49" charset="-128"/>
              </a:rPr>
              <a:t>　</a:t>
            </a:r>
          </a:p>
        </p:txBody>
      </p:sp>
      <p:sp>
        <p:nvSpPr>
          <p:cNvPr id="90117" name="Text Box 5"/>
          <p:cNvSpPr txBox="1">
            <a:spLocks noChangeArrowheads="1"/>
          </p:cNvSpPr>
          <p:nvPr/>
        </p:nvSpPr>
        <p:spPr bwMode="auto">
          <a:xfrm>
            <a:off x="250825" y="2924175"/>
            <a:ext cx="1008063"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ABCDE</a:t>
            </a:r>
          </a:p>
          <a:p>
            <a:pPr>
              <a:defRPr/>
            </a:pPr>
            <a:r>
              <a:rPr lang="en-US" altLang="ja-JP" b="1">
                <a:latin typeface="HGｺﾞｼｯｸM" pitchFamily="49" charset="-128"/>
                <a:ea typeface="HGｺﾞｼｯｸM" pitchFamily="49" charset="-128"/>
              </a:rPr>
              <a:t>ABDDE</a:t>
            </a:r>
          </a:p>
          <a:p>
            <a:pPr>
              <a:defRPr/>
            </a:pPr>
            <a:r>
              <a:rPr lang="en-US" altLang="ja-JP" b="1">
                <a:latin typeface="HGｺﾞｼｯｸM" pitchFamily="49" charset="-128"/>
                <a:ea typeface="HGｺﾞｼｯｸM" pitchFamily="49" charset="-128"/>
              </a:rPr>
              <a:t>ADCDE</a:t>
            </a:r>
          </a:p>
          <a:p>
            <a:pPr>
              <a:defRPr/>
            </a:pPr>
            <a:r>
              <a:rPr lang="en-US" altLang="ja-JP" b="1">
                <a:latin typeface="HGｺﾞｼｯｸM" pitchFamily="49" charset="-128"/>
                <a:ea typeface="HGｺﾞｼｯｸM" pitchFamily="49" charset="-128"/>
              </a:rPr>
              <a:t>CDEFG</a:t>
            </a:r>
          </a:p>
          <a:p>
            <a:pPr>
              <a:defRPr/>
            </a:pPr>
            <a:r>
              <a:rPr lang="en-US" altLang="ja-JP" b="1">
                <a:latin typeface="HGｺﾞｼｯｸM" pitchFamily="49" charset="-128"/>
                <a:ea typeface="HGｺﾞｼｯｸM" pitchFamily="49" charset="-128"/>
              </a:rPr>
              <a:t>CDEFF</a:t>
            </a:r>
          </a:p>
          <a:p>
            <a:pPr>
              <a:defRPr/>
            </a:pPr>
            <a:r>
              <a:rPr lang="en-US" altLang="ja-JP" b="1">
                <a:latin typeface="HGｺﾞｼｯｸM" pitchFamily="49" charset="-128"/>
                <a:ea typeface="HGｺﾞｼｯｸM" pitchFamily="49" charset="-128"/>
              </a:rPr>
              <a:t>CDEGG</a:t>
            </a:r>
          </a:p>
          <a:p>
            <a:pPr>
              <a:defRPr/>
            </a:pPr>
            <a:r>
              <a:rPr lang="en-US" altLang="ja-JP" b="1">
                <a:latin typeface="HGｺﾞｼｯｸM" pitchFamily="49" charset="-128"/>
                <a:ea typeface="HGｺﾞｼｯｸM" pitchFamily="49" charset="-128"/>
              </a:rPr>
              <a:t>AAGAB</a:t>
            </a:r>
            <a:endParaRPr lang="ja-JP" altLang="en-US" b="1">
              <a:latin typeface="HGｺﾞｼｯｸM" pitchFamily="49" charset="-128"/>
              <a:ea typeface="HGｺﾞｼｯｸM" pitchFamily="49" charset="-128"/>
            </a:endParaRPr>
          </a:p>
        </p:txBody>
      </p:sp>
      <p:sp>
        <p:nvSpPr>
          <p:cNvPr id="90118" name="Rectangle 6"/>
          <p:cNvSpPr>
            <a:spLocks noChangeArrowheads="1"/>
          </p:cNvSpPr>
          <p:nvPr/>
        </p:nvSpPr>
        <p:spPr bwMode="auto">
          <a:xfrm>
            <a:off x="3055938" y="2565400"/>
            <a:ext cx="795337"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90119" name="Text Box 7"/>
          <p:cNvSpPr txBox="1">
            <a:spLocks noChangeArrowheads="1"/>
          </p:cNvSpPr>
          <p:nvPr/>
        </p:nvSpPr>
        <p:spPr bwMode="auto">
          <a:xfrm>
            <a:off x="4905375" y="2925763"/>
            <a:ext cx="1193800"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18000" bIns="46800">
            <a:spAutoFit/>
          </a:bodyPr>
          <a:lstStyle/>
          <a:p>
            <a:pPr>
              <a:defRPr/>
            </a:pPr>
            <a:r>
              <a:rPr lang="en-US" altLang="ja-JP" b="1">
                <a:latin typeface="HGｺﾞｼｯｸM" pitchFamily="49" charset="-128"/>
                <a:ea typeface="HGｺﾞｼｯｸM" pitchFamily="49" charset="-128"/>
              </a:rPr>
              <a:t>A BC DE</a:t>
            </a:r>
          </a:p>
          <a:p>
            <a:pPr>
              <a:defRPr/>
            </a:pPr>
            <a:r>
              <a:rPr lang="en-US" altLang="ja-JP" b="1">
                <a:latin typeface="HGｺﾞｼｯｸM" pitchFamily="49" charset="-128"/>
                <a:ea typeface="HGｺﾞｼｯｸM" pitchFamily="49" charset="-128"/>
              </a:rPr>
              <a:t>A BD DE</a:t>
            </a:r>
          </a:p>
          <a:p>
            <a:pPr>
              <a:defRPr/>
            </a:pPr>
            <a:r>
              <a:rPr lang="en-US" altLang="ja-JP" b="1">
                <a:latin typeface="HGｺﾞｼｯｸM" pitchFamily="49" charset="-128"/>
                <a:ea typeface="HGｺﾞｼｯｸM" pitchFamily="49" charset="-128"/>
              </a:rPr>
              <a:t>A DC DE</a:t>
            </a:r>
          </a:p>
          <a:p>
            <a:pPr>
              <a:defRPr/>
            </a:pPr>
            <a:r>
              <a:rPr lang="en-US" altLang="ja-JP" b="1">
                <a:latin typeface="HGｺﾞｼｯｸM" pitchFamily="49" charset="-128"/>
                <a:ea typeface="HGｺﾞｼｯｸM" pitchFamily="49" charset="-128"/>
              </a:rPr>
              <a:t>C DE FG</a:t>
            </a:r>
          </a:p>
          <a:p>
            <a:pPr>
              <a:defRPr/>
            </a:pPr>
            <a:r>
              <a:rPr lang="en-US" altLang="ja-JP" b="1">
                <a:latin typeface="HGｺﾞｼｯｸM" pitchFamily="49" charset="-128"/>
                <a:ea typeface="HGｺﾞｼｯｸM" pitchFamily="49" charset="-128"/>
              </a:rPr>
              <a:t>C DE FF</a:t>
            </a:r>
          </a:p>
          <a:p>
            <a:pPr>
              <a:defRPr/>
            </a:pPr>
            <a:r>
              <a:rPr lang="en-US" altLang="ja-JP" b="1">
                <a:latin typeface="HGｺﾞｼｯｸM" pitchFamily="49" charset="-128"/>
                <a:ea typeface="HGｺﾞｼｯｸM" pitchFamily="49" charset="-128"/>
              </a:rPr>
              <a:t>C DE GG</a:t>
            </a:r>
          </a:p>
          <a:p>
            <a:pPr>
              <a:defRPr/>
            </a:pPr>
            <a:r>
              <a:rPr lang="en-US" altLang="ja-JP" b="1">
                <a:latin typeface="HGｺﾞｼｯｸM" pitchFamily="49" charset="-128"/>
                <a:ea typeface="HGｺﾞｼｯｸM" pitchFamily="49" charset="-128"/>
              </a:rPr>
              <a:t>A AG AB</a:t>
            </a:r>
            <a:endParaRPr lang="ja-JP" altLang="en-US" b="1">
              <a:latin typeface="HGｺﾞｼｯｸM" pitchFamily="49" charset="-128"/>
              <a:ea typeface="HGｺﾞｼｯｸM" pitchFamily="49" charset="-128"/>
            </a:endParaRPr>
          </a:p>
        </p:txBody>
      </p:sp>
      <p:sp>
        <p:nvSpPr>
          <p:cNvPr id="90120" name="Rectangle 8"/>
          <p:cNvSpPr>
            <a:spLocks noChangeArrowheads="1"/>
          </p:cNvSpPr>
          <p:nvPr/>
        </p:nvSpPr>
        <p:spPr bwMode="auto">
          <a:xfrm>
            <a:off x="5724525" y="2565400"/>
            <a:ext cx="431800"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90121" name="Rectangle 9"/>
          <p:cNvSpPr>
            <a:spLocks noChangeArrowheads="1"/>
          </p:cNvSpPr>
          <p:nvPr/>
        </p:nvSpPr>
        <p:spPr bwMode="auto">
          <a:xfrm>
            <a:off x="4718050" y="2925763"/>
            <a:ext cx="1727200" cy="1150937"/>
          </a:xfrm>
          <a:prstGeom prst="rect">
            <a:avLst/>
          </a:prstGeom>
          <a:solidFill>
            <a:srgbClr val="0000FF">
              <a:alpha val="10196"/>
            </a:srgbClr>
          </a:solidFill>
          <a:ln w="19050" algn="ctr">
            <a:solidFill>
              <a:srgbClr val="0000FF"/>
            </a:solidFill>
            <a:miter lim="800000"/>
            <a:headEnd/>
            <a:tailEnd/>
          </a:ln>
        </p:spPr>
        <p:txBody>
          <a:bodyPr wrap="none" lIns="90000" tIns="46800" rIns="90000" bIns="46800" anchor="ctr"/>
          <a:lstStyle/>
          <a:p>
            <a:endParaRPr lang="ja-JP" altLang="en-US"/>
          </a:p>
        </p:txBody>
      </p:sp>
      <p:sp>
        <p:nvSpPr>
          <p:cNvPr id="90122" name="Rectangle 10"/>
          <p:cNvSpPr>
            <a:spLocks noChangeArrowheads="1"/>
          </p:cNvSpPr>
          <p:nvPr/>
        </p:nvSpPr>
        <p:spPr bwMode="auto">
          <a:xfrm>
            <a:off x="4932363" y="2565400"/>
            <a:ext cx="287337"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90123" name="Text Box 11"/>
          <p:cNvSpPr txBox="1">
            <a:spLocks noChangeArrowheads="1"/>
          </p:cNvSpPr>
          <p:nvPr/>
        </p:nvSpPr>
        <p:spPr bwMode="auto">
          <a:xfrm>
            <a:off x="7092950" y="2997200"/>
            <a:ext cx="1079500" cy="2667000"/>
          </a:xfrm>
          <a:prstGeom prst="rect">
            <a:avLst/>
          </a:prstGeom>
          <a:solidFill>
            <a:schemeClr val="bg1"/>
          </a:solidFill>
          <a:ln w="19050" algn="ctr">
            <a:solidFill>
              <a:srgbClr val="008000"/>
            </a:solidFill>
            <a:miter lim="800000"/>
            <a:headEnd/>
            <a:tailEnd/>
          </a:ln>
          <a:effectLst>
            <a:outerShdw dist="53882" dir="2700000" algn="ctr" rotWithShape="0">
              <a:schemeClr val="bg2">
                <a:alpha val="50000"/>
              </a:schemeClr>
            </a:outerShdw>
          </a:effectLst>
        </p:spPr>
        <p:txBody>
          <a:bodyPr lIns="90000" tIns="46800" rIns="18000" bIns="46800">
            <a:spAutoFit/>
          </a:bodyPr>
          <a:lstStyle/>
          <a:p>
            <a:pPr>
              <a:defRPr/>
            </a:pPr>
            <a:r>
              <a:rPr lang="en-US" altLang="ja-JP" b="1">
                <a:latin typeface="HGｺﾞｼｯｸM" pitchFamily="49" charset="-128"/>
                <a:ea typeface="HGｺﾞｼｯｸM" pitchFamily="49" charset="-128"/>
              </a:rPr>
              <a:t>ABC DE</a:t>
            </a:r>
          </a:p>
          <a:p>
            <a:pPr>
              <a:defRPr/>
            </a:pPr>
            <a:r>
              <a:rPr lang="en-US" altLang="ja-JP" b="1">
                <a:latin typeface="HGｺﾞｼｯｸM" pitchFamily="49" charset="-128"/>
                <a:ea typeface="HGｺﾞｼｯｸM" pitchFamily="49" charset="-128"/>
              </a:rPr>
              <a:t>ABD DE</a:t>
            </a:r>
          </a:p>
          <a:p>
            <a:pPr>
              <a:defRPr/>
            </a:pPr>
            <a:r>
              <a:rPr lang="en-US" altLang="ja-JP" b="1">
                <a:latin typeface="HGｺﾞｼｯｸM" pitchFamily="49" charset="-128"/>
                <a:ea typeface="HGｺﾞｼｯｸM" pitchFamily="49" charset="-128"/>
              </a:rPr>
              <a:t>ADC DE</a:t>
            </a:r>
          </a:p>
          <a:p>
            <a:pPr>
              <a:defRPr/>
            </a:pPr>
            <a:r>
              <a:rPr lang="en-US" altLang="ja-JP" b="1">
                <a:latin typeface="HGｺﾞｼｯｸM" pitchFamily="49" charset="-128"/>
                <a:ea typeface="HGｺﾞｼｯｸM" pitchFamily="49" charset="-128"/>
              </a:rPr>
              <a:t>CDE FG</a:t>
            </a:r>
          </a:p>
          <a:p>
            <a:pPr>
              <a:defRPr/>
            </a:pPr>
            <a:r>
              <a:rPr lang="en-US" altLang="ja-JP" b="1">
                <a:latin typeface="HGｺﾞｼｯｸM" pitchFamily="49" charset="-128"/>
                <a:ea typeface="HGｺﾞｼｯｸM" pitchFamily="49" charset="-128"/>
              </a:rPr>
              <a:t>CDE FF</a:t>
            </a:r>
          </a:p>
          <a:p>
            <a:pPr>
              <a:defRPr/>
            </a:pPr>
            <a:r>
              <a:rPr lang="en-US" altLang="ja-JP" b="1">
                <a:latin typeface="HGｺﾞｼｯｸM" pitchFamily="49" charset="-128"/>
                <a:ea typeface="HGｺﾞｼｯｸM" pitchFamily="49" charset="-128"/>
              </a:rPr>
              <a:t>CDE GG</a:t>
            </a:r>
          </a:p>
          <a:p>
            <a:pPr>
              <a:defRPr/>
            </a:pPr>
            <a:r>
              <a:rPr lang="en-US" altLang="ja-JP" b="1">
                <a:latin typeface="HGｺﾞｼｯｸM" pitchFamily="49" charset="-128"/>
                <a:ea typeface="HGｺﾞｼｯｸM" pitchFamily="49" charset="-128"/>
              </a:rPr>
              <a:t>AAG AB</a:t>
            </a:r>
            <a:endParaRPr lang="ja-JP" altLang="en-US" b="1">
              <a:latin typeface="HGｺﾞｼｯｸM" pitchFamily="49" charset="-128"/>
              <a:ea typeface="HGｺﾞｼｯｸM" pitchFamily="49" charset="-128"/>
            </a:endParaRPr>
          </a:p>
        </p:txBody>
      </p:sp>
      <p:sp>
        <p:nvSpPr>
          <p:cNvPr id="90124" name="Rectangle 12"/>
          <p:cNvSpPr>
            <a:spLocks noChangeArrowheads="1"/>
          </p:cNvSpPr>
          <p:nvPr/>
        </p:nvSpPr>
        <p:spPr bwMode="auto">
          <a:xfrm>
            <a:off x="7019925" y="2565400"/>
            <a:ext cx="720725" cy="3455988"/>
          </a:xfrm>
          <a:prstGeom prst="rect">
            <a:avLst/>
          </a:prstGeom>
          <a:solidFill>
            <a:srgbClr val="FF0000">
              <a:alpha val="10196"/>
            </a:srgbClr>
          </a:solidFill>
          <a:ln w="19050" algn="ctr">
            <a:solidFill>
              <a:srgbClr val="FF0000"/>
            </a:solidFill>
            <a:miter lim="800000"/>
            <a:headEnd/>
            <a:tailEnd/>
          </a:ln>
        </p:spPr>
        <p:txBody>
          <a:bodyPr wrap="none" lIns="90000" tIns="46800" rIns="90000" bIns="46800" anchor="ctr"/>
          <a:lstStyle/>
          <a:p>
            <a:endParaRPr lang="ja-JP" altLang="en-US"/>
          </a:p>
        </p:txBody>
      </p:sp>
      <p:sp>
        <p:nvSpPr>
          <p:cNvPr id="90125" name="Rectangle 13"/>
          <p:cNvSpPr>
            <a:spLocks noChangeArrowheads="1"/>
          </p:cNvSpPr>
          <p:nvPr/>
        </p:nvSpPr>
        <p:spPr bwMode="auto">
          <a:xfrm>
            <a:off x="6731000" y="4149725"/>
            <a:ext cx="1727200" cy="1150938"/>
          </a:xfrm>
          <a:prstGeom prst="rect">
            <a:avLst/>
          </a:prstGeom>
          <a:solidFill>
            <a:srgbClr val="0000FF">
              <a:alpha val="10196"/>
            </a:srgbClr>
          </a:solidFill>
          <a:ln w="19050" algn="ctr">
            <a:solidFill>
              <a:srgbClr val="0000FF"/>
            </a:solidFill>
            <a:miter lim="800000"/>
            <a:headEnd/>
            <a:tailEnd/>
          </a:ln>
        </p:spPr>
        <p:txBody>
          <a:bodyPr wrap="none" lIns="90000" tIns="46800" rIns="90000" bIns="46800"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01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1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01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01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01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01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0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animBg="1"/>
      <p:bldP spid="90118" grpId="0" animBg="1"/>
      <p:bldP spid="90119" grpId="0" animBg="1"/>
      <p:bldP spid="90120" grpId="0" animBg="1"/>
      <p:bldP spid="90121" grpId="0" animBg="1"/>
      <p:bldP spid="90122" grpId="0" animBg="1"/>
      <p:bldP spid="90123" grpId="0" animBg="1"/>
      <p:bldP spid="90124" grpId="0" animBg="1"/>
      <p:bldP spid="9012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重複の回避</a:t>
            </a:r>
          </a:p>
        </p:txBody>
      </p:sp>
      <p:sp>
        <p:nvSpPr>
          <p:cNvPr id="91139" name="Rectangle 3"/>
          <p:cNvSpPr>
            <a:spLocks noGrp="1" noChangeArrowheads="1"/>
          </p:cNvSpPr>
          <p:nvPr>
            <p:ph type="subTitle" idx="1"/>
          </p:nvPr>
        </p:nvSpPr>
        <p:spPr>
          <a:xfrm>
            <a:off x="539750" y="1052513"/>
            <a:ext cx="8064500" cy="3600450"/>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まったく同じ文字列があると、全てのブロックの組合せで見つかるので、 </a:t>
            </a:r>
            <a:r>
              <a:rPr lang="en-US" altLang="ja-JP" sz="2400" b="1" baseline="-25000" dirty="0" err="1" smtClean="0">
                <a:solidFill>
                  <a:schemeClr val="accent2"/>
                </a:solidFill>
              </a:rPr>
              <a:t>k</a:t>
            </a:r>
            <a:r>
              <a:rPr lang="en-US" altLang="ja-JP" sz="2400" b="1" dirty="0" err="1" smtClean="0">
                <a:solidFill>
                  <a:schemeClr val="accent2"/>
                </a:solidFill>
              </a:rPr>
              <a:t>C</a:t>
            </a:r>
            <a:r>
              <a:rPr lang="en-US" altLang="ja-JP" sz="2400" b="1" baseline="-25000" dirty="0" err="1" smtClean="0">
                <a:solidFill>
                  <a:schemeClr val="accent2"/>
                </a:solidFill>
              </a:rPr>
              <a:t>d</a:t>
            </a:r>
            <a:r>
              <a:rPr lang="en-US" altLang="ja-JP" sz="2400" baseline="-25000" dirty="0" smtClean="0"/>
              <a:t> </a:t>
            </a:r>
            <a:r>
              <a:rPr lang="ja-JP" altLang="en-US" sz="2400" baseline="-25000" dirty="0" err="1" smtClean="0"/>
              <a:t>。</a:t>
            </a:r>
            <a:r>
              <a:rPr lang="ja-JP" altLang="en-US" sz="2400" dirty="0" smtClean="0"/>
              <a:t>回出力される</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  </a:t>
            </a:r>
            <a:r>
              <a:rPr lang="ja-JP" altLang="en-US" sz="2400" dirty="0" smtClean="0"/>
              <a:t>重複を回避する必要がある</a:t>
            </a:r>
          </a:p>
          <a:p>
            <a:pPr algn="l" eaLnBrk="1" hangingPunct="1">
              <a:defRPr/>
            </a:pPr>
            <a:endParaRPr lang="ja-JP" altLang="en-US" sz="2400" dirty="0" smtClean="0"/>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solidFill>
                  <a:srgbClr val="FF0000"/>
                </a:solidFill>
                <a:effectLst>
                  <a:outerShdw blurRad="38100" dist="38100" dir="2700000" algn="tl">
                    <a:srgbClr val="C0C0C0"/>
                  </a:outerShdw>
                </a:effectLst>
              </a:rPr>
              <a:t> </a:t>
            </a:r>
            <a:r>
              <a:rPr lang="ja-JP" altLang="en-US" sz="2400" dirty="0" smtClean="0"/>
              <a:t>各見つかったペアについて、選択されていないブロックが選択したブロックの間にあったら出力しないようにする</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等しいブロックが一番左端によっている場合にのみ出力</a:t>
            </a:r>
          </a:p>
        </p:txBody>
      </p:sp>
      <p:sp>
        <p:nvSpPr>
          <p:cNvPr id="91140" name="Rectangle 4"/>
          <p:cNvSpPr>
            <a:spLocks noChangeArrowheads="1"/>
          </p:cNvSpPr>
          <p:nvPr/>
        </p:nvSpPr>
        <p:spPr bwMode="auto">
          <a:xfrm>
            <a:off x="1547813" y="4506913"/>
            <a:ext cx="5040312" cy="144462"/>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7893" name="Group 5"/>
          <p:cNvGrpSpPr>
            <a:grpSpLocks/>
          </p:cNvGrpSpPr>
          <p:nvPr/>
        </p:nvGrpSpPr>
        <p:grpSpPr bwMode="auto">
          <a:xfrm>
            <a:off x="1547813" y="4506913"/>
            <a:ext cx="5040312" cy="144462"/>
            <a:chOff x="1020" y="2885"/>
            <a:chExt cx="3175" cy="91"/>
          </a:xfrm>
        </p:grpSpPr>
        <p:sp>
          <p:nvSpPr>
            <p:cNvPr id="91142" name="Rectangle 6"/>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43" name="Rectangle 7"/>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44" name="Rectangle 8"/>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45" name="Rectangle 9"/>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46" name="Rectangle 10"/>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91147" name="Rectangle 11"/>
          <p:cNvSpPr>
            <a:spLocks noChangeArrowheads="1"/>
          </p:cNvSpPr>
          <p:nvPr/>
        </p:nvSpPr>
        <p:spPr bwMode="auto">
          <a:xfrm>
            <a:off x="1547813" y="4867275"/>
            <a:ext cx="5040312" cy="144463"/>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37895" name="Group 12"/>
          <p:cNvGrpSpPr>
            <a:grpSpLocks/>
          </p:cNvGrpSpPr>
          <p:nvPr/>
        </p:nvGrpSpPr>
        <p:grpSpPr bwMode="auto">
          <a:xfrm>
            <a:off x="1547813" y="4867275"/>
            <a:ext cx="5040312" cy="144463"/>
            <a:chOff x="1020" y="2885"/>
            <a:chExt cx="3175" cy="91"/>
          </a:xfrm>
        </p:grpSpPr>
        <p:sp>
          <p:nvSpPr>
            <p:cNvPr id="91149" name="Rectangle 13"/>
            <p:cNvSpPr>
              <a:spLocks noChangeArrowheads="1"/>
            </p:cNvSpPr>
            <p:nvPr/>
          </p:nvSpPr>
          <p:spPr bwMode="auto">
            <a:xfrm>
              <a:off x="356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0" name="Rectangle 14"/>
            <p:cNvSpPr>
              <a:spLocks noChangeArrowheads="1"/>
            </p:cNvSpPr>
            <p:nvPr/>
          </p:nvSpPr>
          <p:spPr bwMode="auto">
            <a:xfrm>
              <a:off x="292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1" name="Rectangle 15"/>
            <p:cNvSpPr>
              <a:spLocks noChangeArrowheads="1"/>
            </p:cNvSpPr>
            <p:nvPr/>
          </p:nvSpPr>
          <p:spPr bwMode="auto">
            <a:xfrm>
              <a:off x="229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2" name="Rectangle 16"/>
            <p:cNvSpPr>
              <a:spLocks noChangeArrowheads="1"/>
            </p:cNvSpPr>
            <p:nvPr/>
          </p:nvSpPr>
          <p:spPr bwMode="auto">
            <a:xfrm>
              <a:off x="1655"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3" name="Rectangle 17"/>
            <p:cNvSpPr>
              <a:spLocks noChangeArrowheads="1"/>
            </p:cNvSpPr>
            <p:nvPr/>
          </p:nvSpPr>
          <p:spPr bwMode="auto">
            <a:xfrm>
              <a:off x="1020" y="2885"/>
              <a:ext cx="635" cy="91"/>
            </a:xfrm>
            <a:prstGeom prst="rect">
              <a:avLst/>
            </a:prstGeom>
            <a:solidFill>
              <a:schemeClr val="bg1"/>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91154" name="Rectangle 18"/>
          <p:cNvSpPr>
            <a:spLocks noChangeArrowheads="1"/>
          </p:cNvSpPr>
          <p:nvPr/>
        </p:nvSpPr>
        <p:spPr bwMode="auto">
          <a:xfrm>
            <a:off x="5580063" y="4867275"/>
            <a:ext cx="1008062" cy="144463"/>
          </a:xfrm>
          <a:prstGeom prst="rect">
            <a:avLst/>
          </a:prstGeom>
          <a:solidFill>
            <a:srgbClr val="00FF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5" name="Rectangle 19"/>
          <p:cNvSpPr>
            <a:spLocks noChangeArrowheads="1"/>
          </p:cNvSpPr>
          <p:nvPr/>
        </p:nvSpPr>
        <p:spPr bwMode="auto">
          <a:xfrm>
            <a:off x="4572000" y="4867275"/>
            <a:ext cx="1008063" cy="144463"/>
          </a:xfrm>
          <a:prstGeom prst="rect">
            <a:avLst/>
          </a:prstGeom>
          <a:solidFill>
            <a:srgbClr val="33CCCC"/>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6" name="Rectangle 20"/>
          <p:cNvSpPr>
            <a:spLocks noChangeArrowheads="1"/>
          </p:cNvSpPr>
          <p:nvPr/>
        </p:nvSpPr>
        <p:spPr bwMode="auto">
          <a:xfrm>
            <a:off x="2555875" y="4867275"/>
            <a:ext cx="1008063" cy="144463"/>
          </a:xfrm>
          <a:prstGeom prst="rect">
            <a:avLst/>
          </a:prstGeom>
          <a:solidFill>
            <a:srgbClr val="FFCC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7" name="Rectangle 21"/>
          <p:cNvSpPr>
            <a:spLocks noChangeArrowheads="1"/>
          </p:cNvSpPr>
          <p:nvPr/>
        </p:nvSpPr>
        <p:spPr bwMode="auto">
          <a:xfrm>
            <a:off x="5580063" y="4508500"/>
            <a:ext cx="1008062" cy="144463"/>
          </a:xfrm>
          <a:prstGeom prst="rect">
            <a:avLst/>
          </a:prstGeom>
          <a:solidFill>
            <a:srgbClr val="00FF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8" name="Rectangle 22"/>
          <p:cNvSpPr>
            <a:spLocks noChangeArrowheads="1"/>
          </p:cNvSpPr>
          <p:nvPr/>
        </p:nvSpPr>
        <p:spPr bwMode="auto">
          <a:xfrm>
            <a:off x="4572000" y="4508500"/>
            <a:ext cx="1008063" cy="144463"/>
          </a:xfrm>
          <a:prstGeom prst="rect">
            <a:avLst/>
          </a:prstGeom>
          <a:solidFill>
            <a:srgbClr val="33CCCC"/>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59" name="Rectangle 23"/>
          <p:cNvSpPr>
            <a:spLocks noChangeArrowheads="1"/>
          </p:cNvSpPr>
          <p:nvPr/>
        </p:nvSpPr>
        <p:spPr bwMode="auto">
          <a:xfrm>
            <a:off x="2555875" y="4508500"/>
            <a:ext cx="1008063" cy="144463"/>
          </a:xfrm>
          <a:prstGeom prst="rect">
            <a:avLst/>
          </a:prstGeom>
          <a:solidFill>
            <a:srgbClr val="FFCC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60" name="Rectangle 24"/>
          <p:cNvSpPr>
            <a:spLocks noChangeArrowheads="1"/>
          </p:cNvSpPr>
          <p:nvPr/>
        </p:nvSpPr>
        <p:spPr bwMode="auto">
          <a:xfrm>
            <a:off x="1547813" y="4867275"/>
            <a:ext cx="1008062" cy="144463"/>
          </a:xfrm>
          <a:prstGeom prst="rect">
            <a:avLst/>
          </a:prstGeom>
          <a:solidFill>
            <a:srgbClr val="FF0000"/>
          </a:solidFill>
          <a:ln w="19050" algn="ctr">
            <a:solidFill>
              <a:srgbClr val="008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61" name="Rectangle 25"/>
          <p:cNvSpPr>
            <a:spLocks noChangeArrowheads="1"/>
          </p:cNvSpPr>
          <p:nvPr/>
        </p:nvSpPr>
        <p:spPr bwMode="auto">
          <a:xfrm>
            <a:off x="1547813" y="4508500"/>
            <a:ext cx="1008062" cy="144463"/>
          </a:xfrm>
          <a:prstGeom prst="rect">
            <a:avLst/>
          </a:prstGeom>
          <a:solidFill>
            <a:srgbClr val="FF0000"/>
          </a:solidFill>
          <a:ln w="19050" algn="ctr">
            <a:solidFill>
              <a:schemeClr val="accent2"/>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1162" name="Text Box 26"/>
          <p:cNvSpPr txBox="1">
            <a:spLocks noChangeArrowheads="1"/>
          </p:cNvSpPr>
          <p:nvPr/>
        </p:nvSpPr>
        <p:spPr bwMode="auto">
          <a:xfrm>
            <a:off x="684213" y="5949950"/>
            <a:ext cx="7486650" cy="476250"/>
          </a:xfrm>
          <a:prstGeom prst="rect">
            <a:avLst/>
          </a:prstGeom>
          <a:solidFill>
            <a:schemeClr val="bg1"/>
          </a:solidFill>
          <a:ln w="19050">
            <a:solidFill>
              <a:srgbClr val="FF0000"/>
            </a:solidFill>
            <a:miter lim="800000"/>
            <a:headEnd/>
            <a:tailEnd/>
          </a:ln>
          <a:effectLst>
            <a:outerShdw dist="53882" dir="2700000" algn="ctr" rotWithShape="0">
              <a:schemeClr val="bg2">
                <a:alpha val="50000"/>
              </a:schemeClr>
            </a:outerShdw>
          </a:effectLst>
        </p:spPr>
        <p:txBody>
          <a:bodyPr>
            <a:spAutoFit/>
          </a:bodyPr>
          <a:lstStyle/>
          <a:p>
            <a:pPr algn="ctr">
              <a:defRPr/>
            </a:pPr>
            <a:r>
              <a:rPr lang="ja-JP" altLang="en-US" b="1"/>
              <a:t>メモリに解を保持せずとも、重複が回避できる</a:t>
            </a: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116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9115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9115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54" grpId="0" animBg="1"/>
      <p:bldP spid="91157" grpId="0" animBg="1"/>
      <p:bldP spid="91160" grpId="0" animBg="1"/>
      <p:bldP spid="91161" grpId="0" animBg="1"/>
      <p:bldP spid="9116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AutoShape 2"/>
          <p:cNvSpPr>
            <a:spLocks noChangeArrowheads="1"/>
          </p:cNvSpPr>
          <p:nvPr/>
        </p:nvSpPr>
        <p:spPr bwMode="auto">
          <a:xfrm rot="16200000">
            <a:off x="5741988" y="4275137"/>
            <a:ext cx="3348038" cy="1223963"/>
          </a:xfrm>
          <a:prstGeom prst="parallelogram">
            <a:avLst>
              <a:gd name="adj" fmla="val 62534"/>
            </a:avLst>
          </a:prstGeom>
          <a:solidFill>
            <a:schemeClr val="bg1"/>
          </a:solidFill>
          <a:ln w="19050" algn="ctr">
            <a:solidFill>
              <a:schemeClr val="tx1"/>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3" name="AutoShape 3"/>
          <p:cNvSpPr>
            <a:spLocks noChangeArrowheads="1"/>
          </p:cNvSpPr>
          <p:nvPr/>
        </p:nvSpPr>
        <p:spPr bwMode="auto">
          <a:xfrm rot="16023289">
            <a:off x="6732588" y="3502025"/>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4" name="AutoShape 4"/>
          <p:cNvSpPr>
            <a:spLocks noChangeArrowheads="1"/>
          </p:cNvSpPr>
          <p:nvPr/>
        </p:nvSpPr>
        <p:spPr bwMode="auto">
          <a:xfrm rot="16023289">
            <a:off x="6877050" y="3789363"/>
            <a:ext cx="576263"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5" name="AutoShape 5"/>
          <p:cNvSpPr>
            <a:spLocks noChangeArrowheads="1"/>
          </p:cNvSpPr>
          <p:nvPr/>
        </p:nvSpPr>
        <p:spPr bwMode="auto">
          <a:xfrm rot="16023289">
            <a:off x="6732587" y="40052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6" name="AutoShape 6"/>
          <p:cNvSpPr>
            <a:spLocks noChangeArrowheads="1"/>
          </p:cNvSpPr>
          <p:nvPr/>
        </p:nvSpPr>
        <p:spPr bwMode="auto">
          <a:xfrm rot="16023289">
            <a:off x="7307262" y="40052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7" name="AutoShape 7"/>
          <p:cNvSpPr>
            <a:spLocks noChangeArrowheads="1"/>
          </p:cNvSpPr>
          <p:nvPr/>
        </p:nvSpPr>
        <p:spPr bwMode="auto">
          <a:xfrm rot="16023289">
            <a:off x="7451726" y="4797425"/>
            <a:ext cx="576262"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8" name="AutoShape 8"/>
          <p:cNvSpPr>
            <a:spLocks noChangeArrowheads="1"/>
          </p:cNvSpPr>
          <p:nvPr/>
        </p:nvSpPr>
        <p:spPr bwMode="auto">
          <a:xfrm rot="16023289">
            <a:off x="6875462" y="4725988"/>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69" name="AutoShape 9"/>
          <p:cNvSpPr>
            <a:spLocks noChangeArrowheads="1"/>
          </p:cNvSpPr>
          <p:nvPr/>
        </p:nvSpPr>
        <p:spPr bwMode="auto">
          <a:xfrm rot="16023289">
            <a:off x="7164387" y="508476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0" name="AutoShape 10"/>
          <p:cNvSpPr>
            <a:spLocks noChangeArrowheads="1"/>
          </p:cNvSpPr>
          <p:nvPr/>
        </p:nvSpPr>
        <p:spPr bwMode="auto">
          <a:xfrm rot="16023289">
            <a:off x="7524750" y="6021388"/>
            <a:ext cx="576263"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1" name="AutoShape 11"/>
          <p:cNvSpPr>
            <a:spLocks noChangeArrowheads="1"/>
          </p:cNvSpPr>
          <p:nvPr/>
        </p:nvSpPr>
        <p:spPr bwMode="auto">
          <a:xfrm rot="16023289">
            <a:off x="7307262" y="5878513"/>
            <a:ext cx="576263"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2" name="AutoShape 12"/>
          <p:cNvSpPr>
            <a:spLocks noChangeArrowheads="1"/>
          </p:cNvSpPr>
          <p:nvPr/>
        </p:nvSpPr>
        <p:spPr bwMode="auto">
          <a:xfrm rot="16023289">
            <a:off x="6875463" y="5518150"/>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3" name="AutoShape 13"/>
          <p:cNvSpPr>
            <a:spLocks noChangeArrowheads="1"/>
          </p:cNvSpPr>
          <p:nvPr/>
        </p:nvSpPr>
        <p:spPr bwMode="auto">
          <a:xfrm rot="16023289">
            <a:off x="6732588" y="5445125"/>
            <a:ext cx="576262" cy="287338"/>
          </a:xfrm>
          <a:prstGeom prst="parallelogram">
            <a:avLst>
              <a:gd name="adj" fmla="val 73489"/>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4" name="AutoShape 14"/>
          <p:cNvSpPr>
            <a:spLocks noChangeArrowheads="1"/>
          </p:cNvSpPr>
          <p:nvPr/>
        </p:nvSpPr>
        <p:spPr bwMode="auto">
          <a:xfrm rot="16023289">
            <a:off x="7524751" y="5445125"/>
            <a:ext cx="576262" cy="287337"/>
          </a:xfrm>
          <a:prstGeom prst="parallelogram">
            <a:avLst>
              <a:gd name="adj" fmla="val 73490"/>
            </a:avLst>
          </a:prstGeom>
          <a:solidFill>
            <a:srgbClr val="FFCC00"/>
          </a:solidFill>
          <a:ln w="19050" algn="ctr">
            <a:solidFill>
              <a:srgbClr val="FF0000"/>
            </a:solidFill>
            <a:miter lim="800000"/>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nvGrpSpPr>
          <p:cNvPr id="2" name="Group 15"/>
          <p:cNvGrpSpPr>
            <a:grpSpLocks/>
          </p:cNvGrpSpPr>
          <p:nvPr/>
        </p:nvGrpSpPr>
        <p:grpSpPr bwMode="auto">
          <a:xfrm>
            <a:off x="6873875" y="3429000"/>
            <a:ext cx="1082675" cy="2808288"/>
            <a:chOff x="4330" y="2160"/>
            <a:chExt cx="682" cy="1769"/>
          </a:xfrm>
        </p:grpSpPr>
        <p:sp>
          <p:nvSpPr>
            <p:cNvPr id="92176" name="Oval 16"/>
            <p:cNvSpPr>
              <a:spLocks noChangeArrowheads="1"/>
            </p:cNvSpPr>
            <p:nvPr/>
          </p:nvSpPr>
          <p:spPr bwMode="auto">
            <a:xfrm>
              <a:off x="4376" y="261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7" name="Oval 17"/>
            <p:cNvSpPr>
              <a:spLocks noChangeArrowheads="1"/>
            </p:cNvSpPr>
            <p:nvPr/>
          </p:nvSpPr>
          <p:spPr bwMode="auto">
            <a:xfrm>
              <a:off x="4376" y="252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8" name="Oval 18"/>
            <p:cNvSpPr>
              <a:spLocks noChangeArrowheads="1"/>
            </p:cNvSpPr>
            <p:nvPr/>
          </p:nvSpPr>
          <p:spPr bwMode="auto">
            <a:xfrm>
              <a:off x="4422" y="2569"/>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79" name="Oval 19"/>
            <p:cNvSpPr>
              <a:spLocks noChangeArrowheads="1"/>
            </p:cNvSpPr>
            <p:nvPr/>
          </p:nvSpPr>
          <p:spPr bwMode="auto">
            <a:xfrm>
              <a:off x="4467" y="2478"/>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0" name="Oval 20"/>
            <p:cNvSpPr>
              <a:spLocks noChangeArrowheads="1"/>
            </p:cNvSpPr>
            <p:nvPr/>
          </p:nvSpPr>
          <p:spPr bwMode="auto">
            <a:xfrm>
              <a:off x="4376" y="234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1" name="Oval 21"/>
            <p:cNvSpPr>
              <a:spLocks noChangeArrowheads="1"/>
            </p:cNvSpPr>
            <p:nvPr/>
          </p:nvSpPr>
          <p:spPr bwMode="auto">
            <a:xfrm>
              <a:off x="4330" y="2160"/>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2" name="Oval 22"/>
            <p:cNvSpPr>
              <a:spLocks noChangeArrowheads="1"/>
            </p:cNvSpPr>
            <p:nvPr/>
          </p:nvSpPr>
          <p:spPr bwMode="auto">
            <a:xfrm>
              <a:off x="4784" y="252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3" name="Oval 23"/>
            <p:cNvSpPr>
              <a:spLocks noChangeArrowheads="1"/>
            </p:cNvSpPr>
            <p:nvPr/>
          </p:nvSpPr>
          <p:spPr bwMode="auto">
            <a:xfrm>
              <a:off x="4830" y="261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4" name="Oval 24"/>
            <p:cNvSpPr>
              <a:spLocks noChangeArrowheads="1"/>
            </p:cNvSpPr>
            <p:nvPr/>
          </p:nvSpPr>
          <p:spPr bwMode="auto">
            <a:xfrm>
              <a:off x="4785" y="270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5" name="Oval 25"/>
            <p:cNvSpPr>
              <a:spLocks noChangeArrowheads="1"/>
            </p:cNvSpPr>
            <p:nvPr/>
          </p:nvSpPr>
          <p:spPr bwMode="auto">
            <a:xfrm>
              <a:off x="4603" y="329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6" name="Oval 26"/>
            <p:cNvSpPr>
              <a:spLocks noChangeArrowheads="1"/>
            </p:cNvSpPr>
            <p:nvPr/>
          </p:nvSpPr>
          <p:spPr bwMode="auto">
            <a:xfrm>
              <a:off x="4649" y="320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7" name="Oval 27"/>
            <p:cNvSpPr>
              <a:spLocks noChangeArrowheads="1"/>
            </p:cNvSpPr>
            <p:nvPr/>
          </p:nvSpPr>
          <p:spPr bwMode="auto">
            <a:xfrm>
              <a:off x="4694" y="3339"/>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8" name="Oval 28"/>
            <p:cNvSpPr>
              <a:spLocks noChangeArrowheads="1"/>
            </p:cNvSpPr>
            <p:nvPr/>
          </p:nvSpPr>
          <p:spPr bwMode="auto">
            <a:xfrm>
              <a:off x="4694" y="2568"/>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89" name="Oval 29"/>
            <p:cNvSpPr>
              <a:spLocks noChangeArrowheads="1"/>
            </p:cNvSpPr>
            <p:nvPr/>
          </p:nvSpPr>
          <p:spPr bwMode="auto">
            <a:xfrm>
              <a:off x="4830" y="3475"/>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0" name="Oval 30"/>
            <p:cNvSpPr>
              <a:spLocks noChangeArrowheads="1"/>
            </p:cNvSpPr>
            <p:nvPr/>
          </p:nvSpPr>
          <p:spPr bwMode="auto">
            <a:xfrm>
              <a:off x="4966" y="361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1" name="Oval 31"/>
            <p:cNvSpPr>
              <a:spLocks noChangeArrowheads="1"/>
            </p:cNvSpPr>
            <p:nvPr/>
          </p:nvSpPr>
          <p:spPr bwMode="auto">
            <a:xfrm>
              <a:off x="4875" y="3067"/>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2" name="Oval 32"/>
            <p:cNvSpPr>
              <a:spLocks noChangeArrowheads="1"/>
            </p:cNvSpPr>
            <p:nvPr/>
          </p:nvSpPr>
          <p:spPr bwMode="auto">
            <a:xfrm>
              <a:off x="4512" y="2976"/>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3" name="Oval 33"/>
            <p:cNvSpPr>
              <a:spLocks noChangeArrowheads="1"/>
            </p:cNvSpPr>
            <p:nvPr/>
          </p:nvSpPr>
          <p:spPr bwMode="auto">
            <a:xfrm>
              <a:off x="4467" y="311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4" name="Oval 34"/>
            <p:cNvSpPr>
              <a:spLocks noChangeArrowheads="1"/>
            </p:cNvSpPr>
            <p:nvPr/>
          </p:nvSpPr>
          <p:spPr bwMode="auto">
            <a:xfrm>
              <a:off x="4467" y="3612"/>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5" name="Oval 35"/>
            <p:cNvSpPr>
              <a:spLocks noChangeArrowheads="1"/>
            </p:cNvSpPr>
            <p:nvPr/>
          </p:nvSpPr>
          <p:spPr bwMode="auto">
            <a:xfrm>
              <a:off x="4512" y="3475"/>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6" name="Oval 36"/>
            <p:cNvSpPr>
              <a:spLocks noChangeArrowheads="1"/>
            </p:cNvSpPr>
            <p:nvPr/>
          </p:nvSpPr>
          <p:spPr bwMode="auto">
            <a:xfrm>
              <a:off x="4376" y="3521"/>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7" name="Oval 37"/>
            <p:cNvSpPr>
              <a:spLocks noChangeArrowheads="1"/>
            </p:cNvSpPr>
            <p:nvPr/>
          </p:nvSpPr>
          <p:spPr bwMode="auto">
            <a:xfrm>
              <a:off x="4422" y="3430"/>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8" name="Oval 38"/>
            <p:cNvSpPr>
              <a:spLocks noChangeArrowheads="1"/>
            </p:cNvSpPr>
            <p:nvPr/>
          </p:nvSpPr>
          <p:spPr bwMode="auto">
            <a:xfrm>
              <a:off x="4739" y="3793"/>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199" name="Oval 39"/>
            <p:cNvSpPr>
              <a:spLocks noChangeArrowheads="1"/>
            </p:cNvSpPr>
            <p:nvPr/>
          </p:nvSpPr>
          <p:spPr bwMode="auto">
            <a:xfrm>
              <a:off x="4830" y="388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00" name="Oval 40"/>
            <p:cNvSpPr>
              <a:spLocks noChangeArrowheads="1"/>
            </p:cNvSpPr>
            <p:nvPr/>
          </p:nvSpPr>
          <p:spPr bwMode="auto">
            <a:xfrm>
              <a:off x="4921" y="3884"/>
              <a:ext cx="46" cy="45"/>
            </a:xfrm>
            <a:prstGeom prst="ellipse">
              <a:avLst/>
            </a:prstGeom>
            <a:solidFill>
              <a:srgbClr val="99CCFF"/>
            </a:solidFill>
            <a:ln w="19050" algn="ctr">
              <a:solidFill>
                <a:schemeClr val="accent2"/>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
        <p:nvSpPr>
          <p:cNvPr id="92201" name="Rectangle 41"/>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イメージ的には</a:t>
            </a:r>
          </a:p>
        </p:txBody>
      </p:sp>
      <p:sp>
        <p:nvSpPr>
          <p:cNvPr id="92202" name="Rectangle 42"/>
          <p:cNvSpPr>
            <a:spLocks noGrp="1" noChangeArrowheads="1"/>
          </p:cNvSpPr>
          <p:nvPr>
            <p:ph type="subTitle" idx="1"/>
          </p:nvPr>
        </p:nvSpPr>
        <p:spPr>
          <a:xfrm>
            <a:off x="539750" y="1052513"/>
            <a:ext cx="8280400" cy="2952750"/>
          </a:xfrm>
        </p:spPr>
        <p:txBody>
          <a:bodyPr/>
          <a:lstStyle/>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似ているもののペアを探す問題は、マトリクスのセルの中で必要なものを全て見つける問題</a:t>
            </a:r>
          </a:p>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全対比較は、マトリクスのセルをすべて見ていることに対応</a:t>
            </a:r>
          </a:p>
          <a:p>
            <a:pPr algn="l" eaLnBrk="1" hangingPunct="1">
              <a:lnSpc>
                <a:spcPct val="80000"/>
              </a:lnSpc>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分類によるアルゴリズムは、</a:t>
            </a:r>
          </a:p>
          <a:p>
            <a:pPr algn="l" eaLnBrk="1" hangingPunct="1">
              <a:lnSpc>
                <a:spcPct val="80000"/>
              </a:lnSpc>
              <a:defRPr/>
            </a:pPr>
            <a:r>
              <a:rPr lang="ja-JP" altLang="en-US" sz="2400" dirty="0" smtClean="0"/>
              <a:t>分類を順々にしていると思えば、</a:t>
            </a:r>
          </a:p>
          <a:p>
            <a:pPr algn="l" eaLnBrk="1" hangingPunct="1">
              <a:lnSpc>
                <a:spcPct val="80000"/>
              </a:lnSpc>
              <a:defRPr/>
            </a:pPr>
            <a:r>
              <a:rPr lang="ja-JP" altLang="en-US" sz="2400" dirty="0" smtClean="0"/>
              <a:t>木構造の探索を行っていることに対応</a:t>
            </a:r>
          </a:p>
          <a:p>
            <a:pPr algn="l" eaLnBrk="1" hangingPunct="1">
              <a:lnSpc>
                <a:spcPct val="80000"/>
              </a:lnSpc>
              <a:defRPr/>
            </a:pPr>
            <a:endParaRPr lang="ja-JP" altLang="en-US" sz="2400" dirty="0" smtClean="0"/>
          </a:p>
        </p:txBody>
      </p:sp>
      <p:grpSp>
        <p:nvGrpSpPr>
          <p:cNvPr id="3" name="Group 43"/>
          <p:cNvGrpSpPr>
            <a:grpSpLocks/>
          </p:cNvGrpSpPr>
          <p:nvPr/>
        </p:nvGrpSpPr>
        <p:grpSpPr bwMode="auto">
          <a:xfrm>
            <a:off x="6084888" y="3213100"/>
            <a:ext cx="1800225" cy="3240088"/>
            <a:chOff x="3833" y="2024"/>
            <a:chExt cx="1134" cy="2041"/>
          </a:xfrm>
        </p:grpSpPr>
        <p:sp>
          <p:nvSpPr>
            <p:cNvPr id="92204" name="Line 44"/>
            <p:cNvSpPr>
              <a:spLocks noChangeShapeType="1"/>
            </p:cNvSpPr>
            <p:nvPr/>
          </p:nvSpPr>
          <p:spPr bwMode="auto">
            <a:xfrm>
              <a:off x="3878" y="2160"/>
              <a:ext cx="590" cy="22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05" name="Line 45"/>
            <p:cNvSpPr>
              <a:spLocks noChangeShapeType="1"/>
            </p:cNvSpPr>
            <p:nvPr/>
          </p:nvSpPr>
          <p:spPr bwMode="auto">
            <a:xfrm>
              <a:off x="3923" y="2432"/>
              <a:ext cx="862" cy="13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06" name="Line 46"/>
            <p:cNvSpPr>
              <a:spLocks noChangeShapeType="1"/>
            </p:cNvSpPr>
            <p:nvPr/>
          </p:nvSpPr>
          <p:spPr bwMode="auto">
            <a:xfrm>
              <a:off x="4150" y="2659"/>
              <a:ext cx="272" cy="0"/>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07" name="Line 47"/>
            <p:cNvSpPr>
              <a:spLocks noChangeShapeType="1"/>
            </p:cNvSpPr>
            <p:nvPr/>
          </p:nvSpPr>
          <p:spPr bwMode="auto">
            <a:xfrm>
              <a:off x="3968" y="2840"/>
              <a:ext cx="545" cy="182"/>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08" name="Line 48"/>
            <p:cNvSpPr>
              <a:spLocks noChangeShapeType="1"/>
            </p:cNvSpPr>
            <p:nvPr/>
          </p:nvSpPr>
          <p:spPr bwMode="auto">
            <a:xfrm>
              <a:off x="4059" y="3022"/>
              <a:ext cx="771" cy="4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09" name="Line 49"/>
            <p:cNvSpPr>
              <a:spLocks noChangeShapeType="1"/>
            </p:cNvSpPr>
            <p:nvPr/>
          </p:nvSpPr>
          <p:spPr bwMode="auto">
            <a:xfrm>
              <a:off x="4105" y="3203"/>
              <a:ext cx="589" cy="91"/>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0" name="Line 50"/>
            <p:cNvSpPr>
              <a:spLocks noChangeShapeType="1"/>
            </p:cNvSpPr>
            <p:nvPr/>
          </p:nvSpPr>
          <p:spPr bwMode="auto">
            <a:xfrm>
              <a:off x="3833" y="2024"/>
              <a:ext cx="544" cy="22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1" name="Line 51"/>
            <p:cNvSpPr>
              <a:spLocks noChangeShapeType="1"/>
            </p:cNvSpPr>
            <p:nvPr/>
          </p:nvSpPr>
          <p:spPr bwMode="auto">
            <a:xfrm flipV="1">
              <a:off x="4150" y="3521"/>
              <a:ext cx="272" cy="4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2" name="Line 52"/>
            <p:cNvSpPr>
              <a:spLocks noChangeShapeType="1"/>
            </p:cNvSpPr>
            <p:nvPr/>
          </p:nvSpPr>
          <p:spPr bwMode="auto">
            <a:xfrm>
              <a:off x="4105" y="3384"/>
              <a:ext cx="816" cy="137"/>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3" name="Line 53"/>
            <p:cNvSpPr>
              <a:spLocks noChangeShapeType="1"/>
            </p:cNvSpPr>
            <p:nvPr/>
          </p:nvSpPr>
          <p:spPr bwMode="auto">
            <a:xfrm flipV="1">
              <a:off x="4241" y="3612"/>
              <a:ext cx="272" cy="135"/>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4" name="Line 54"/>
            <p:cNvSpPr>
              <a:spLocks noChangeShapeType="1"/>
            </p:cNvSpPr>
            <p:nvPr/>
          </p:nvSpPr>
          <p:spPr bwMode="auto">
            <a:xfrm flipV="1">
              <a:off x="4286" y="3838"/>
              <a:ext cx="499" cy="46"/>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92215" name="Line 55"/>
            <p:cNvSpPr>
              <a:spLocks noChangeShapeType="1"/>
            </p:cNvSpPr>
            <p:nvPr/>
          </p:nvSpPr>
          <p:spPr bwMode="auto">
            <a:xfrm flipV="1">
              <a:off x="4468" y="3929"/>
              <a:ext cx="499" cy="136"/>
            </a:xfrm>
            <a:prstGeom prst="line">
              <a:avLst/>
            </a:prstGeom>
            <a:noFill/>
            <a:ln w="31750">
              <a:solidFill>
                <a:schemeClr val="accent2"/>
              </a:solidFill>
              <a:round/>
              <a:headEnd/>
              <a:tailEnd type="triangle" w="med" len="me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grpSp>
        <p:nvGrpSpPr>
          <p:cNvPr id="4" name="Group 56"/>
          <p:cNvGrpSpPr>
            <a:grpSpLocks/>
          </p:cNvGrpSpPr>
          <p:nvPr/>
        </p:nvGrpSpPr>
        <p:grpSpPr bwMode="auto">
          <a:xfrm>
            <a:off x="3924300" y="3068638"/>
            <a:ext cx="3097213" cy="3457575"/>
            <a:chOff x="2472" y="1933"/>
            <a:chExt cx="1951" cy="2178"/>
          </a:xfrm>
        </p:grpSpPr>
        <p:sp>
          <p:nvSpPr>
            <p:cNvPr id="92217" name="Oval 57"/>
            <p:cNvSpPr>
              <a:spLocks noChangeArrowheads="1"/>
            </p:cNvSpPr>
            <p:nvPr/>
          </p:nvSpPr>
          <p:spPr bwMode="auto">
            <a:xfrm>
              <a:off x="3742" y="2115"/>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18" name="Oval 58"/>
            <p:cNvSpPr>
              <a:spLocks noChangeArrowheads="1"/>
            </p:cNvSpPr>
            <p:nvPr/>
          </p:nvSpPr>
          <p:spPr bwMode="auto">
            <a:xfrm>
              <a:off x="3787" y="234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19" name="Oval 59"/>
            <p:cNvSpPr>
              <a:spLocks noChangeArrowheads="1"/>
            </p:cNvSpPr>
            <p:nvPr/>
          </p:nvSpPr>
          <p:spPr bwMode="auto">
            <a:xfrm>
              <a:off x="3969" y="3158"/>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0" name="Oval 60"/>
            <p:cNvSpPr>
              <a:spLocks noChangeArrowheads="1"/>
            </p:cNvSpPr>
            <p:nvPr/>
          </p:nvSpPr>
          <p:spPr bwMode="auto">
            <a:xfrm>
              <a:off x="3742" y="356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1" name="Oval 61"/>
            <p:cNvSpPr>
              <a:spLocks noChangeArrowheads="1"/>
            </p:cNvSpPr>
            <p:nvPr/>
          </p:nvSpPr>
          <p:spPr bwMode="auto">
            <a:xfrm>
              <a:off x="4332" y="4020"/>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2" name="Oval 62"/>
            <p:cNvSpPr>
              <a:spLocks noChangeArrowheads="1"/>
            </p:cNvSpPr>
            <p:nvPr/>
          </p:nvSpPr>
          <p:spPr bwMode="auto">
            <a:xfrm>
              <a:off x="3379" y="265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3" name="Oval 63"/>
            <p:cNvSpPr>
              <a:spLocks noChangeArrowheads="1"/>
            </p:cNvSpPr>
            <p:nvPr/>
          </p:nvSpPr>
          <p:spPr bwMode="auto">
            <a:xfrm>
              <a:off x="4014" y="261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4" name="Oval 64"/>
            <p:cNvSpPr>
              <a:spLocks noChangeArrowheads="1"/>
            </p:cNvSpPr>
            <p:nvPr/>
          </p:nvSpPr>
          <p:spPr bwMode="auto">
            <a:xfrm>
              <a:off x="3833" y="2795"/>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5" name="Oval 65"/>
            <p:cNvSpPr>
              <a:spLocks noChangeArrowheads="1"/>
            </p:cNvSpPr>
            <p:nvPr/>
          </p:nvSpPr>
          <p:spPr bwMode="auto">
            <a:xfrm>
              <a:off x="4150" y="3838"/>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26" name="Line 66"/>
            <p:cNvSpPr>
              <a:spLocks noChangeShapeType="1"/>
            </p:cNvSpPr>
            <p:nvPr/>
          </p:nvSpPr>
          <p:spPr bwMode="auto">
            <a:xfrm flipV="1">
              <a:off x="2517" y="2704"/>
              <a:ext cx="363" cy="454"/>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27" name="Line 67"/>
            <p:cNvSpPr>
              <a:spLocks noChangeShapeType="1"/>
            </p:cNvSpPr>
            <p:nvPr/>
          </p:nvSpPr>
          <p:spPr bwMode="auto">
            <a:xfrm flipV="1">
              <a:off x="2925" y="2432"/>
              <a:ext cx="318" cy="22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28" name="Line 68"/>
            <p:cNvSpPr>
              <a:spLocks noChangeShapeType="1"/>
            </p:cNvSpPr>
            <p:nvPr/>
          </p:nvSpPr>
          <p:spPr bwMode="auto">
            <a:xfrm flipV="1">
              <a:off x="3333" y="2205"/>
              <a:ext cx="363" cy="18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29" name="Line 69"/>
            <p:cNvSpPr>
              <a:spLocks noChangeShapeType="1"/>
            </p:cNvSpPr>
            <p:nvPr/>
          </p:nvSpPr>
          <p:spPr bwMode="auto">
            <a:xfrm flipV="1">
              <a:off x="3334" y="2387"/>
              <a:ext cx="408" cy="0"/>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0" name="Line 70"/>
            <p:cNvSpPr>
              <a:spLocks noChangeShapeType="1"/>
            </p:cNvSpPr>
            <p:nvPr/>
          </p:nvSpPr>
          <p:spPr bwMode="auto">
            <a:xfrm>
              <a:off x="2926" y="2659"/>
              <a:ext cx="408" cy="45"/>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1" name="Line 71"/>
            <p:cNvSpPr>
              <a:spLocks noChangeShapeType="1"/>
            </p:cNvSpPr>
            <p:nvPr/>
          </p:nvSpPr>
          <p:spPr bwMode="auto">
            <a:xfrm>
              <a:off x="3334" y="2387"/>
              <a:ext cx="680" cy="27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2" name="Line 72"/>
            <p:cNvSpPr>
              <a:spLocks noChangeShapeType="1"/>
            </p:cNvSpPr>
            <p:nvPr/>
          </p:nvSpPr>
          <p:spPr bwMode="auto">
            <a:xfrm flipV="1">
              <a:off x="3470" y="2886"/>
              <a:ext cx="363" cy="408"/>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3" name="Line 73"/>
            <p:cNvSpPr>
              <a:spLocks noChangeShapeType="1"/>
            </p:cNvSpPr>
            <p:nvPr/>
          </p:nvSpPr>
          <p:spPr bwMode="auto">
            <a:xfrm flipV="1">
              <a:off x="2517" y="3067"/>
              <a:ext cx="681"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4" name="Line 74"/>
            <p:cNvSpPr>
              <a:spLocks noChangeShapeType="1"/>
            </p:cNvSpPr>
            <p:nvPr/>
          </p:nvSpPr>
          <p:spPr bwMode="auto">
            <a:xfrm>
              <a:off x="2562" y="3158"/>
              <a:ext cx="590" cy="408"/>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5" name="Oval 75"/>
            <p:cNvSpPr>
              <a:spLocks noChangeArrowheads="1"/>
            </p:cNvSpPr>
            <p:nvPr/>
          </p:nvSpPr>
          <p:spPr bwMode="auto">
            <a:xfrm>
              <a:off x="3198" y="3022"/>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36" name="Line 76"/>
            <p:cNvSpPr>
              <a:spLocks noChangeShapeType="1"/>
            </p:cNvSpPr>
            <p:nvPr/>
          </p:nvSpPr>
          <p:spPr bwMode="auto">
            <a:xfrm flipV="1">
              <a:off x="3198" y="3339"/>
              <a:ext cx="226" cy="272"/>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7" name="Line 77"/>
            <p:cNvSpPr>
              <a:spLocks noChangeShapeType="1"/>
            </p:cNvSpPr>
            <p:nvPr/>
          </p:nvSpPr>
          <p:spPr bwMode="auto">
            <a:xfrm>
              <a:off x="3198" y="3611"/>
              <a:ext cx="498" cy="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8" name="Line 78"/>
            <p:cNvSpPr>
              <a:spLocks noChangeShapeType="1"/>
            </p:cNvSpPr>
            <p:nvPr/>
          </p:nvSpPr>
          <p:spPr bwMode="auto">
            <a:xfrm>
              <a:off x="3198" y="3611"/>
              <a:ext cx="498" cy="273"/>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39" name="Line 79"/>
            <p:cNvSpPr>
              <a:spLocks noChangeShapeType="1"/>
            </p:cNvSpPr>
            <p:nvPr/>
          </p:nvSpPr>
          <p:spPr bwMode="auto">
            <a:xfrm flipV="1">
              <a:off x="3742" y="3884"/>
              <a:ext cx="408" cy="45"/>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40" name="Line 80"/>
            <p:cNvSpPr>
              <a:spLocks noChangeShapeType="1"/>
            </p:cNvSpPr>
            <p:nvPr/>
          </p:nvSpPr>
          <p:spPr bwMode="auto">
            <a:xfrm>
              <a:off x="3742" y="3929"/>
              <a:ext cx="590" cy="136"/>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41" name="Line 81"/>
            <p:cNvSpPr>
              <a:spLocks noChangeShapeType="1"/>
            </p:cNvSpPr>
            <p:nvPr/>
          </p:nvSpPr>
          <p:spPr bwMode="auto">
            <a:xfrm flipV="1">
              <a:off x="3470" y="3203"/>
              <a:ext cx="453"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42" name="Oval 82"/>
            <p:cNvSpPr>
              <a:spLocks noChangeArrowheads="1"/>
            </p:cNvSpPr>
            <p:nvPr/>
          </p:nvSpPr>
          <p:spPr bwMode="auto">
            <a:xfrm>
              <a:off x="2472" y="3113"/>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3" name="Oval 83"/>
            <p:cNvSpPr>
              <a:spLocks noChangeArrowheads="1"/>
            </p:cNvSpPr>
            <p:nvPr/>
          </p:nvSpPr>
          <p:spPr bwMode="auto">
            <a:xfrm>
              <a:off x="2880" y="261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4" name="Oval 84"/>
            <p:cNvSpPr>
              <a:spLocks noChangeArrowheads="1"/>
            </p:cNvSpPr>
            <p:nvPr/>
          </p:nvSpPr>
          <p:spPr bwMode="auto">
            <a:xfrm>
              <a:off x="3152" y="356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5" name="Oval 85"/>
            <p:cNvSpPr>
              <a:spLocks noChangeArrowheads="1"/>
            </p:cNvSpPr>
            <p:nvPr/>
          </p:nvSpPr>
          <p:spPr bwMode="auto">
            <a:xfrm>
              <a:off x="4104" y="3702"/>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6" name="Oval 86"/>
            <p:cNvSpPr>
              <a:spLocks noChangeArrowheads="1"/>
            </p:cNvSpPr>
            <p:nvPr/>
          </p:nvSpPr>
          <p:spPr bwMode="auto">
            <a:xfrm>
              <a:off x="3923" y="2976"/>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7" name="Oval 87"/>
            <p:cNvSpPr>
              <a:spLocks noChangeArrowheads="1"/>
            </p:cNvSpPr>
            <p:nvPr/>
          </p:nvSpPr>
          <p:spPr bwMode="auto">
            <a:xfrm>
              <a:off x="3969" y="333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48" name="Line 88"/>
            <p:cNvSpPr>
              <a:spLocks noChangeShapeType="1"/>
            </p:cNvSpPr>
            <p:nvPr/>
          </p:nvSpPr>
          <p:spPr bwMode="auto">
            <a:xfrm>
              <a:off x="3470" y="3294"/>
              <a:ext cx="453" cy="91"/>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49" name="Line 89"/>
            <p:cNvSpPr>
              <a:spLocks noChangeShapeType="1"/>
            </p:cNvSpPr>
            <p:nvPr/>
          </p:nvSpPr>
          <p:spPr bwMode="auto">
            <a:xfrm flipV="1">
              <a:off x="3470" y="3067"/>
              <a:ext cx="453" cy="22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50" name="Oval 90"/>
            <p:cNvSpPr>
              <a:spLocks noChangeArrowheads="1"/>
            </p:cNvSpPr>
            <p:nvPr/>
          </p:nvSpPr>
          <p:spPr bwMode="auto">
            <a:xfrm>
              <a:off x="3696" y="1933"/>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51" name="Line 91"/>
            <p:cNvSpPr>
              <a:spLocks noChangeShapeType="1"/>
            </p:cNvSpPr>
            <p:nvPr/>
          </p:nvSpPr>
          <p:spPr bwMode="auto">
            <a:xfrm flipV="1">
              <a:off x="3333" y="2024"/>
              <a:ext cx="363" cy="363"/>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52" name="Line 92"/>
            <p:cNvSpPr>
              <a:spLocks noChangeShapeType="1"/>
            </p:cNvSpPr>
            <p:nvPr/>
          </p:nvSpPr>
          <p:spPr bwMode="auto">
            <a:xfrm flipV="1">
              <a:off x="3742" y="3793"/>
              <a:ext cx="317" cy="136"/>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53" name="Oval 93"/>
            <p:cNvSpPr>
              <a:spLocks noChangeArrowheads="1"/>
            </p:cNvSpPr>
            <p:nvPr/>
          </p:nvSpPr>
          <p:spPr bwMode="auto">
            <a:xfrm>
              <a:off x="4014" y="352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54" name="Line 94"/>
            <p:cNvSpPr>
              <a:spLocks noChangeShapeType="1"/>
            </p:cNvSpPr>
            <p:nvPr/>
          </p:nvSpPr>
          <p:spPr bwMode="auto">
            <a:xfrm flipV="1">
              <a:off x="3742" y="3612"/>
              <a:ext cx="272" cy="317"/>
            </a:xfrm>
            <a:prstGeom prst="line">
              <a:avLst/>
            </a:prstGeom>
            <a:noFill/>
            <a:ln w="19050">
              <a:solidFill>
                <a:srgbClr val="993300"/>
              </a:solidFill>
              <a:round/>
              <a:headEnd/>
              <a:tailEnd type="triangle" w="med" len="med"/>
            </a:ln>
            <a:effectLst>
              <a:outerShdw dist="35921" dir="2700000" algn="ctr" rotWithShape="0">
                <a:schemeClr val="bg2">
                  <a:alpha val="50000"/>
                </a:schemeClr>
              </a:outerShdw>
            </a:effectLst>
          </p:spPr>
          <p:txBody>
            <a:bodyPr lIns="90000" tIns="46800" rIns="90000" bIns="46800"/>
            <a:lstStyle/>
            <a:p>
              <a:pPr>
                <a:defRPr/>
              </a:pPr>
              <a:endParaRPr lang="ja-JP" altLang="en-US"/>
            </a:p>
          </p:txBody>
        </p:sp>
        <p:sp>
          <p:nvSpPr>
            <p:cNvPr id="92255" name="Oval 95"/>
            <p:cNvSpPr>
              <a:spLocks noChangeArrowheads="1"/>
            </p:cNvSpPr>
            <p:nvPr/>
          </p:nvSpPr>
          <p:spPr bwMode="auto">
            <a:xfrm>
              <a:off x="3288" y="2341"/>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56" name="Oval 96"/>
            <p:cNvSpPr>
              <a:spLocks noChangeArrowheads="1"/>
            </p:cNvSpPr>
            <p:nvPr/>
          </p:nvSpPr>
          <p:spPr bwMode="auto">
            <a:xfrm>
              <a:off x="3696" y="3884"/>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sp>
          <p:nvSpPr>
            <p:cNvPr id="92257" name="Oval 97"/>
            <p:cNvSpPr>
              <a:spLocks noChangeArrowheads="1"/>
            </p:cNvSpPr>
            <p:nvPr/>
          </p:nvSpPr>
          <p:spPr bwMode="auto">
            <a:xfrm>
              <a:off x="3424" y="3249"/>
              <a:ext cx="91" cy="91"/>
            </a:xfrm>
            <a:prstGeom prst="ellipse">
              <a:avLst/>
            </a:prstGeom>
            <a:solidFill>
              <a:srgbClr val="FFCC00"/>
            </a:solidFill>
            <a:ln w="19050" algn="ctr">
              <a:solidFill>
                <a:srgbClr val="FF0000"/>
              </a:solidFill>
              <a:round/>
              <a:headEnd/>
              <a:tailEnd/>
            </a:ln>
            <a:effectLst>
              <a:outerShdw dist="53882" dir="2700000" algn="ctr" rotWithShape="0">
                <a:schemeClr val="bg2">
                  <a:alpha val="50000"/>
                </a:schemeClr>
              </a:outerShdw>
            </a:effectLst>
          </p:spPr>
          <p:txBody>
            <a:bodyPr wrap="none" lIns="90000" tIns="46800" rIns="90000" bIns="46800" anchor="ctr"/>
            <a:lstStyle/>
            <a:p>
              <a:pPr>
                <a:defRPr/>
              </a:pPr>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20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20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20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216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216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216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216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21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216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217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216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21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217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217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2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nimBg="1"/>
      <p:bldP spid="92163" grpId="0" animBg="1"/>
      <p:bldP spid="92164" grpId="0" animBg="1"/>
      <p:bldP spid="92165" grpId="0" animBg="1"/>
      <p:bldP spid="92166" grpId="0" animBg="1"/>
      <p:bldP spid="92167" grpId="0" animBg="1"/>
      <p:bldP spid="92168" grpId="0" animBg="1"/>
      <p:bldP spid="92169" grpId="0" animBg="1"/>
      <p:bldP spid="92170" grpId="0" animBg="1"/>
      <p:bldP spid="92171" grpId="0" animBg="1"/>
      <p:bldP spid="92172" grpId="0" animBg="1"/>
      <p:bldP spid="92173" grpId="0" animBg="1"/>
      <p:bldP spid="92174"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分類による計算</a:t>
            </a:r>
          </a:p>
        </p:txBody>
      </p:sp>
      <p:sp>
        <p:nvSpPr>
          <p:cNvPr id="50179" name="Rectangle 3"/>
          <p:cNvSpPr>
            <a:spLocks noGrp="1" noChangeArrowheads="1"/>
          </p:cNvSpPr>
          <p:nvPr>
            <p:ph type="subTitle" idx="1"/>
          </p:nvPr>
        </p:nvSpPr>
        <p:spPr>
          <a:xfrm>
            <a:off x="609600" y="1341438"/>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例えば20文字中2文字だけしか異ならない部分列を見つけるとしよう</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20文字中、異なる文字の位置を </a:t>
            </a:r>
            <a:r>
              <a:rPr lang="en-US" altLang="ja-JP" sz="2400" b="1" dirty="0" smtClean="0">
                <a:solidFill>
                  <a:schemeClr val="accent2"/>
                </a:solidFill>
              </a:rPr>
              <a:t>i1, i2</a:t>
            </a:r>
            <a:r>
              <a:rPr lang="en-US" altLang="ja-JP" sz="2400" dirty="0" smtClean="0"/>
              <a:t> </a:t>
            </a:r>
            <a:r>
              <a:rPr lang="ja-JP" altLang="en-US" sz="2400" dirty="0" smtClean="0"/>
              <a:t>とする。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残り18文字で、全ての部分列をソートして、分類する。</a:t>
            </a:r>
            <a:r>
              <a:rPr lang="en-US" altLang="ja-JP" sz="2400" dirty="0" smtClean="0"/>
              <a:t>radix sort </a:t>
            </a:r>
            <a:r>
              <a:rPr lang="ja-JP" altLang="en-US" sz="2400" dirty="0" smtClean="0"/>
              <a:t>を使って20×線形時間でできる</a:t>
            </a:r>
          </a:p>
          <a:p>
            <a:pPr algn="l" eaLnBrk="1" hangingPunct="1">
              <a:defRPr/>
            </a:pPr>
            <a:endParaRPr lang="ja-JP" altLang="en-US" sz="2400" dirty="0" smtClean="0"/>
          </a:p>
        </p:txBody>
      </p:sp>
      <p:sp>
        <p:nvSpPr>
          <p:cNvPr id="50182" name="Text Box 6"/>
          <p:cNvSpPr txBox="1">
            <a:spLocks noChangeArrowheads="1"/>
          </p:cNvSpPr>
          <p:nvPr/>
        </p:nvSpPr>
        <p:spPr bwMode="auto">
          <a:xfrm>
            <a:off x="685800" y="5026025"/>
            <a:ext cx="2667000" cy="1187450"/>
          </a:xfrm>
          <a:prstGeom prst="rect">
            <a:avLst/>
          </a:prstGeom>
          <a:noFill/>
          <a:ln w="19050">
            <a:noFill/>
            <a:miter lim="800000"/>
            <a:headEnd/>
            <a:tailEnd/>
          </a:ln>
        </p:spPr>
        <p:txBody>
          <a:bodyPr>
            <a:spAutoFit/>
          </a:bodyPr>
          <a:lstStyle/>
          <a:p>
            <a:r>
              <a:rPr lang="ja-JP" altLang="en-US" b="1">
                <a:solidFill>
                  <a:schemeClr val="accent2"/>
                </a:solidFill>
                <a:ea typeface="ＭＳ ゴシック" pitchFamily="49" charset="-128"/>
              </a:rPr>
              <a:t>ＡＴＧＡＴＧＣ</a:t>
            </a:r>
          </a:p>
          <a:p>
            <a:r>
              <a:rPr lang="ja-JP" altLang="en-US" b="1">
                <a:solidFill>
                  <a:schemeClr val="accent2"/>
                </a:solidFill>
                <a:ea typeface="ＭＳ ゴシック" pitchFamily="49" charset="-128"/>
              </a:rPr>
              <a:t>ＡＴＧＣＴＧＧ</a:t>
            </a:r>
          </a:p>
          <a:p>
            <a:r>
              <a:rPr lang="ja-JP" altLang="en-US" b="1">
                <a:solidFill>
                  <a:schemeClr val="accent2"/>
                </a:solidFill>
                <a:ea typeface="ＭＳ ゴシック" pitchFamily="49" charset="-128"/>
              </a:rPr>
              <a:t>ＡＴＧＴＴＧＣ</a:t>
            </a:r>
            <a:endParaRPr lang="en-US" altLang="ja-JP" b="1">
              <a:solidFill>
                <a:schemeClr val="accent2"/>
              </a:solidFill>
              <a:ea typeface="ＭＳ ゴシック" pitchFamily="49" charset="-128"/>
            </a:endParaRPr>
          </a:p>
        </p:txBody>
      </p:sp>
      <p:sp>
        <p:nvSpPr>
          <p:cNvPr id="50183" name="Rectangle 7"/>
          <p:cNvSpPr>
            <a:spLocks noChangeArrowheads="1"/>
          </p:cNvSpPr>
          <p:nvPr/>
        </p:nvSpPr>
        <p:spPr bwMode="auto">
          <a:xfrm>
            <a:off x="1752600" y="4797425"/>
            <a:ext cx="304800" cy="1524000"/>
          </a:xfrm>
          <a:prstGeom prst="rect">
            <a:avLst/>
          </a:prstGeom>
          <a:noFill/>
          <a:ln w="19050">
            <a:solidFill>
              <a:srgbClr val="FF0000"/>
            </a:solidFill>
            <a:miter lim="800000"/>
            <a:headEnd/>
            <a:tailEnd/>
          </a:ln>
        </p:spPr>
        <p:txBody>
          <a:bodyPr anchor="ctr">
            <a:spAutoFit/>
          </a:bodyPr>
          <a:lstStyle/>
          <a:p>
            <a:endParaRPr lang="ja-JP" altLang="en-US"/>
          </a:p>
        </p:txBody>
      </p:sp>
      <p:sp>
        <p:nvSpPr>
          <p:cNvPr id="50184" name="Rectangle 8"/>
          <p:cNvSpPr>
            <a:spLocks noChangeArrowheads="1"/>
          </p:cNvSpPr>
          <p:nvPr/>
        </p:nvSpPr>
        <p:spPr bwMode="auto">
          <a:xfrm>
            <a:off x="2651125" y="4826000"/>
            <a:ext cx="304800" cy="1524000"/>
          </a:xfrm>
          <a:prstGeom prst="rect">
            <a:avLst/>
          </a:prstGeom>
          <a:noFill/>
          <a:ln w="19050">
            <a:solidFill>
              <a:srgbClr val="FF0000"/>
            </a:solidFill>
            <a:miter lim="800000"/>
            <a:headEnd/>
            <a:tailEnd/>
          </a:ln>
        </p:spPr>
        <p:txBody>
          <a:bodyPr anchor="ctr">
            <a:spAutoFit/>
          </a:bodyPr>
          <a:lstStyle/>
          <a:p>
            <a:endParaRPr lang="ja-JP"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18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p:bldP spid="50183" grpId="0" animBg="1"/>
      <p:bldP spid="50184"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分類による計算 </a:t>
            </a:r>
            <a:r>
              <a:rPr lang="en-US" altLang="ja-JP" sz="3600" smtClean="0">
                <a:solidFill>
                  <a:schemeClr val="bg1"/>
                </a:solidFill>
                <a:effectLst>
                  <a:outerShdw blurRad="38100" dist="38100" dir="2700000" algn="tl">
                    <a:srgbClr val="000000"/>
                  </a:outerShdw>
                </a:effectLst>
              </a:rPr>
              <a:t>(2)</a:t>
            </a:r>
          </a:p>
        </p:txBody>
      </p:sp>
      <p:sp>
        <p:nvSpPr>
          <p:cNvPr id="75779" name="Rectangle 3"/>
          <p:cNvSpPr>
            <a:spLocks noGrp="1" noChangeArrowheads="1"/>
          </p:cNvSpPr>
          <p:nvPr>
            <p:ph type="subTitle" idx="1"/>
          </p:nvPr>
        </p:nvSpPr>
        <p:spPr>
          <a:xfrm>
            <a:off x="539750" y="1125538"/>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他分類してできたグループ内の部分列は、 </a:t>
            </a:r>
            <a:r>
              <a:rPr lang="en-US" altLang="ja-JP" sz="2400" b="1" dirty="0" smtClean="0">
                <a:solidFill>
                  <a:schemeClr val="accent2"/>
                </a:solidFill>
              </a:rPr>
              <a:t>i1, i2</a:t>
            </a:r>
            <a:r>
              <a:rPr lang="en-US" altLang="ja-JP" sz="2400" dirty="0" smtClean="0"/>
              <a:t> </a:t>
            </a:r>
            <a:r>
              <a:rPr lang="ja-JP" altLang="en-US" sz="2400" dirty="0" smtClean="0"/>
              <a:t>番目だけが異なる部分列のペア</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全ての </a:t>
            </a:r>
            <a:r>
              <a:rPr lang="en-US" altLang="ja-JP" sz="2400" b="1" dirty="0" smtClean="0">
                <a:solidFill>
                  <a:schemeClr val="accent2"/>
                </a:solidFill>
              </a:rPr>
              <a:t>i1, i2</a:t>
            </a:r>
            <a:r>
              <a:rPr lang="en-US" altLang="ja-JP" sz="2400" dirty="0" smtClean="0"/>
              <a:t> </a:t>
            </a:r>
            <a:r>
              <a:rPr lang="ja-JP" altLang="en-US" sz="2400" dirty="0" smtClean="0"/>
              <a:t>について、同じことをする。（ </a:t>
            </a:r>
            <a:r>
              <a:rPr lang="en-US" altLang="ja-JP" sz="2400" b="1" dirty="0" smtClean="0">
                <a:solidFill>
                  <a:schemeClr val="accent2"/>
                </a:solidFill>
              </a:rPr>
              <a:t>i1, i2</a:t>
            </a:r>
            <a:r>
              <a:rPr lang="en-US" altLang="ja-JP" sz="2400" dirty="0" smtClean="0"/>
              <a:t> </a:t>
            </a:r>
            <a:r>
              <a:rPr lang="ja-JP" altLang="en-US" sz="2400" dirty="0" smtClean="0"/>
              <a:t>の値は</a:t>
            </a:r>
            <a:r>
              <a:rPr lang="ja-JP" altLang="en-US" sz="2400" dirty="0" smtClean="0">
                <a:solidFill>
                  <a:schemeClr val="accent2"/>
                </a:solidFill>
              </a:rPr>
              <a:t>(20×19/2) </a:t>
            </a:r>
            <a:r>
              <a:rPr lang="ja-JP" altLang="en-US" sz="2400" dirty="0" smtClean="0"/>
              <a:t>通り）</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計算時間は</a:t>
            </a:r>
            <a:r>
              <a:rPr lang="ja-JP" altLang="en-US" sz="2400" dirty="0" smtClean="0">
                <a:solidFill>
                  <a:schemeClr val="accent2"/>
                </a:solidFill>
              </a:rPr>
              <a:t>(20×19/2)</a:t>
            </a:r>
            <a:r>
              <a:rPr lang="ja-JP" altLang="en-US" sz="2400" dirty="0" smtClean="0"/>
              <a:t>×線形時間。これならなんとかなる</a:t>
            </a:r>
          </a:p>
          <a:p>
            <a:pPr algn="l" eaLnBrk="1" hangingPunct="1">
              <a:defRPr/>
            </a:pPr>
            <a:endParaRPr lang="ja-JP" altLang="en-US" sz="2400" dirty="0" smtClean="0"/>
          </a:p>
        </p:txBody>
      </p:sp>
      <p:sp>
        <p:nvSpPr>
          <p:cNvPr id="40964" name="Text Box 4"/>
          <p:cNvSpPr txBox="1">
            <a:spLocks noChangeArrowheads="1"/>
          </p:cNvSpPr>
          <p:nvPr/>
        </p:nvSpPr>
        <p:spPr bwMode="auto">
          <a:xfrm>
            <a:off x="685800" y="5084763"/>
            <a:ext cx="2667000" cy="1187450"/>
          </a:xfrm>
          <a:prstGeom prst="rect">
            <a:avLst/>
          </a:prstGeom>
          <a:noFill/>
          <a:ln w="19050">
            <a:noFill/>
            <a:miter lim="800000"/>
            <a:headEnd/>
            <a:tailEnd/>
          </a:ln>
        </p:spPr>
        <p:txBody>
          <a:bodyPr>
            <a:spAutoFit/>
          </a:bodyPr>
          <a:lstStyle/>
          <a:p>
            <a:r>
              <a:rPr lang="ja-JP" altLang="en-US" b="1">
                <a:solidFill>
                  <a:schemeClr val="accent2"/>
                </a:solidFill>
                <a:ea typeface="ＭＳ ゴシック" pitchFamily="49" charset="-128"/>
              </a:rPr>
              <a:t>ＡＴＧＡＴＧＣ</a:t>
            </a:r>
          </a:p>
          <a:p>
            <a:r>
              <a:rPr lang="ja-JP" altLang="en-US" b="1">
                <a:solidFill>
                  <a:schemeClr val="accent2"/>
                </a:solidFill>
                <a:ea typeface="ＭＳ ゴシック" pitchFamily="49" charset="-128"/>
              </a:rPr>
              <a:t>ＡＴＧＣＴＧＧ</a:t>
            </a:r>
          </a:p>
          <a:p>
            <a:r>
              <a:rPr lang="ja-JP" altLang="en-US" b="1">
                <a:solidFill>
                  <a:schemeClr val="accent2"/>
                </a:solidFill>
                <a:ea typeface="ＭＳ ゴシック" pitchFamily="49" charset="-128"/>
              </a:rPr>
              <a:t>ＡＴＧＴＴＧＣ</a:t>
            </a:r>
            <a:endParaRPr lang="en-US" altLang="ja-JP" b="1">
              <a:solidFill>
                <a:schemeClr val="accent2"/>
              </a:solidFill>
              <a:ea typeface="ＭＳ ゴシック" pitchFamily="49" charset="-128"/>
            </a:endParaRPr>
          </a:p>
        </p:txBody>
      </p:sp>
      <p:sp>
        <p:nvSpPr>
          <p:cNvPr id="40965" name="Rectangle 5"/>
          <p:cNvSpPr>
            <a:spLocks noChangeArrowheads="1"/>
          </p:cNvSpPr>
          <p:nvPr/>
        </p:nvSpPr>
        <p:spPr bwMode="auto">
          <a:xfrm>
            <a:off x="1752600" y="4868863"/>
            <a:ext cx="304800" cy="1524000"/>
          </a:xfrm>
          <a:prstGeom prst="rect">
            <a:avLst/>
          </a:prstGeom>
          <a:noFill/>
          <a:ln w="19050">
            <a:solidFill>
              <a:srgbClr val="FF0000"/>
            </a:solidFill>
            <a:miter lim="800000"/>
            <a:headEnd/>
            <a:tailEnd/>
          </a:ln>
        </p:spPr>
        <p:txBody>
          <a:bodyPr anchor="ctr">
            <a:spAutoFit/>
          </a:bodyPr>
          <a:lstStyle/>
          <a:p>
            <a:endParaRPr lang="ja-JP" altLang="en-US"/>
          </a:p>
        </p:txBody>
      </p:sp>
      <p:sp>
        <p:nvSpPr>
          <p:cNvPr id="40966" name="Rectangle 6"/>
          <p:cNvSpPr>
            <a:spLocks noChangeArrowheads="1"/>
          </p:cNvSpPr>
          <p:nvPr/>
        </p:nvSpPr>
        <p:spPr bwMode="auto">
          <a:xfrm>
            <a:off x="2651125" y="4897438"/>
            <a:ext cx="304800" cy="1524000"/>
          </a:xfrm>
          <a:prstGeom prst="rect">
            <a:avLst/>
          </a:prstGeom>
          <a:noFill/>
          <a:ln w="19050">
            <a:solidFill>
              <a:srgbClr val="FF0000"/>
            </a:solidFill>
            <a:miter lim="800000"/>
            <a:headEnd/>
            <a:tailEnd/>
          </a:ln>
        </p:spPr>
        <p:txBody>
          <a:bodyPr anchor="ctr">
            <a:spAutoFit/>
          </a:bodyPr>
          <a:lstStyle/>
          <a:p>
            <a:endParaRPr lang="ja-JP"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たんぱく質の生成</a:t>
            </a:r>
          </a:p>
        </p:txBody>
      </p:sp>
      <p:sp>
        <p:nvSpPr>
          <p:cNvPr id="13315" name="Rectangle 3"/>
          <p:cNvSpPr>
            <a:spLocks noGrp="1" noChangeArrowheads="1"/>
          </p:cNvSpPr>
          <p:nvPr>
            <p:ph type="subTitle" idx="1"/>
          </p:nvPr>
        </p:nvSpPr>
        <p:spPr>
          <a:xfrm>
            <a:off x="468313" y="1125538"/>
            <a:ext cx="7924800" cy="51054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酵素が</a:t>
            </a:r>
            <a:r>
              <a:rPr lang="en-US" altLang="ja-JP" sz="2400" dirty="0" smtClean="0"/>
              <a:t>DNA</a:t>
            </a:r>
            <a:r>
              <a:rPr lang="ja-JP" altLang="en-US" sz="2400" dirty="0" smtClean="0"/>
              <a:t>の1部を切り出し、たんぱく質を作る。（正確には </a:t>
            </a:r>
            <a:r>
              <a:rPr lang="en-US" altLang="ja-JP" sz="2400" dirty="0" smtClean="0"/>
              <a:t>DNA</a:t>
            </a:r>
            <a:r>
              <a:rPr lang="en-US" altLang="ja-JP" sz="2400" dirty="0" smtClean="0">
                <a:sym typeface="Wingdings" pitchFamily="2" charset="2"/>
              </a:rPr>
              <a:t> RNA</a:t>
            </a:r>
            <a:r>
              <a:rPr lang="ja-JP" altLang="en-US" sz="2400" dirty="0" smtClean="0">
                <a:sym typeface="Wingdings" pitchFamily="2" charset="2"/>
              </a:rPr>
              <a:t>たんぱく質</a:t>
            </a:r>
            <a:r>
              <a:rPr lang="ja-JP" altLang="en-US" sz="2400" dirty="0" smtClean="0"/>
              <a:t>）そのとき</a:t>
            </a:r>
            <a:r>
              <a:rPr lang="en-US" altLang="ja-JP" sz="2400" dirty="0" smtClean="0"/>
              <a:t>DNA</a:t>
            </a:r>
            <a:r>
              <a:rPr lang="ja-JP" altLang="en-US" sz="2400" dirty="0" smtClean="0"/>
              <a:t>の中の</a:t>
            </a:r>
            <a:r>
              <a:rPr lang="en-US" altLang="ja-JP" sz="2400" dirty="0" smtClean="0"/>
              <a:t>ATG</a:t>
            </a:r>
            <a:r>
              <a:rPr lang="ja-JP" altLang="en-US" sz="2400" dirty="0" smtClean="0"/>
              <a:t>などの3文字が1つのアミノ酸に翻訳される</a:t>
            </a:r>
          </a:p>
          <a:p>
            <a:pPr algn="l" eaLnBrk="1" hangingPunct="1">
              <a:defRPr/>
            </a:pPr>
            <a:endParaRPr lang="ja-JP" altLang="en-US" sz="2400" b="1" dirty="0" smtClean="0">
              <a:solidFill>
                <a:srgbClr val="FF0000"/>
              </a:solidFill>
            </a:endParaRPr>
          </a:p>
          <a:p>
            <a:pPr algn="l" eaLnBrk="1" hangingPunct="1">
              <a:defRPr/>
            </a:pPr>
            <a:endParaRPr lang="ja-JP" altLang="en-US" sz="2400" b="1" dirty="0" smtClean="0">
              <a:solidFill>
                <a:srgbClr val="FF0000"/>
              </a:solidFill>
            </a:endParaRPr>
          </a:p>
          <a:p>
            <a:pPr algn="l" eaLnBrk="1" hangingPunct="1">
              <a:defRPr/>
            </a:pPr>
            <a:endParaRPr lang="ja-JP" altLang="en-US" sz="2400" b="1" dirty="0" smtClean="0">
              <a:solidFill>
                <a:srgbClr val="FF0000"/>
              </a:solidFill>
            </a:endParaRP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a:t>
            </a:r>
            <a:r>
              <a:rPr lang="en-US" altLang="ja-JP" sz="2400" dirty="0" smtClean="0"/>
              <a:t>ATGC3</a:t>
            </a:r>
            <a:r>
              <a:rPr lang="ja-JP" altLang="en-US" sz="2400" dirty="0" smtClean="0"/>
              <a:t>文字の組合せは64通りあるが、これが20種類のアミノ酸と対応している（表で表される）</a:t>
            </a:r>
          </a:p>
        </p:txBody>
      </p:sp>
      <p:sp>
        <p:nvSpPr>
          <p:cNvPr id="13316" name="Text Box 4"/>
          <p:cNvSpPr txBox="1">
            <a:spLocks noChangeArrowheads="1"/>
          </p:cNvSpPr>
          <p:nvPr/>
        </p:nvSpPr>
        <p:spPr bwMode="auto">
          <a:xfrm>
            <a:off x="1143000" y="5029200"/>
            <a:ext cx="3165475" cy="1552575"/>
          </a:xfrm>
          <a:prstGeom prst="rect">
            <a:avLst/>
          </a:prstGeom>
          <a:noFill/>
          <a:ln w="9525">
            <a:noFill/>
            <a:miter lim="800000"/>
            <a:headEnd/>
            <a:tailEnd/>
          </a:ln>
        </p:spPr>
        <p:txBody>
          <a:bodyPr wrap="none">
            <a:spAutoFit/>
          </a:bodyPr>
          <a:lstStyle/>
          <a:p>
            <a:r>
              <a:rPr lang="en-US" altLang="ja-JP" b="1">
                <a:solidFill>
                  <a:schemeClr val="accent2"/>
                </a:solidFill>
              </a:rPr>
              <a:t>AAA　　</a:t>
            </a:r>
            <a:r>
              <a:rPr lang="ja-JP" altLang="en-US" b="1">
                <a:solidFill>
                  <a:schemeClr val="accent2"/>
                </a:solidFill>
              </a:rPr>
              <a:t>○　　</a:t>
            </a:r>
            <a:r>
              <a:rPr lang="en-US" altLang="ja-JP" b="1">
                <a:solidFill>
                  <a:schemeClr val="accent2"/>
                </a:solidFill>
              </a:rPr>
              <a:t>ACA　</a:t>
            </a:r>
            <a:r>
              <a:rPr lang="ja-JP" altLang="en-US" b="1">
                <a:solidFill>
                  <a:schemeClr val="accent2"/>
                </a:solidFill>
              </a:rPr>
              <a:t>☆</a:t>
            </a:r>
          </a:p>
          <a:p>
            <a:r>
              <a:rPr lang="en-US" altLang="ja-JP" b="1">
                <a:solidFill>
                  <a:schemeClr val="accent2"/>
                </a:solidFill>
              </a:rPr>
              <a:t>AAC　　</a:t>
            </a:r>
            <a:r>
              <a:rPr lang="ja-JP" altLang="en-US" b="1">
                <a:solidFill>
                  <a:schemeClr val="accent2"/>
                </a:solidFill>
              </a:rPr>
              <a:t>○　　</a:t>
            </a:r>
            <a:r>
              <a:rPr lang="en-US" altLang="ja-JP" b="1">
                <a:solidFill>
                  <a:schemeClr val="accent2"/>
                </a:solidFill>
              </a:rPr>
              <a:t>ACC　</a:t>
            </a:r>
            <a:r>
              <a:rPr lang="ja-JP" altLang="en-US" b="1">
                <a:solidFill>
                  <a:schemeClr val="accent2"/>
                </a:solidFill>
              </a:rPr>
              <a:t>☆</a:t>
            </a:r>
          </a:p>
          <a:p>
            <a:r>
              <a:rPr lang="en-US" altLang="ja-JP" b="1">
                <a:solidFill>
                  <a:schemeClr val="accent2"/>
                </a:solidFill>
              </a:rPr>
              <a:t>AAT　　</a:t>
            </a:r>
            <a:r>
              <a:rPr lang="ja-JP" altLang="en-US" b="1">
                <a:solidFill>
                  <a:schemeClr val="accent2"/>
                </a:solidFill>
              </a:rPr>
              <a:t>○　　</a:t>
            </a:r>
            <a:r>
              <a:rPr lang="en-US" altLang="ja-JP" b="1">
                <a:solidFill>
                  <a:schemeClr val="accent2"/>
                </a:solidFill>
              </a:rPr>
              <a:t>ACT　</a:t>
            </a:r>
            <a:r>
              <a:rPr lang="ja-JP" altLang="en-US" b="1">
                <a:solidFill>
                  <a:schemeClr val="accent2"/>
                </a:solidFill>
              </a:rPr>
              <a:t>■</a:t>
            </a:r>
          </a:p>
          <a:p>
            <a:r>
              <a:rPr lang="en-US" altLang="ja-JP" b="1">
                <a:solidFill>
                  <a:schemeClr val="accent2"/>
                </a:solidFill>
              </a:rPr>
              <a:t>AAG　　</a:t>
            </a:r>
            <a:r>
              <a:rPr lang="ja-JP" altLang="en-US" b="1">
                <a:solidFill>
                  <a:schemeClr val="accent2"/>
                </a:solidFill>
              </a:rPr>
              <a:t>○　　</a:t>
            </a:r>
            <a:r>
              <a:rPr lang="en-US" altLang="ja-JP" b="1">
                <a:solidFill>
                  <a:schemeClr val="accent2"/>
                </a:solidFill>
              </a:rPr>
              <a:t>ACG　</a:t>
            </a:r>
            <a:r>
              <a:rPr lang="ja-JP" altLang="en-US" b="1">
                <a:solidFill>
                  <a:schemeClr val="accent2"/>
                </a:solidFill>
              </a:rPr>
              <a:t>■</a:t>
            </a:r>
          </a:p>
        </p:txBody>
      </p:sp>
      <p:grpSp>
        <p:nvGrpSpPr>
          <p:cNvPr id="2" name="Group 18"/>
          <p:cNvGrpSpPr>
            <a:grpSpLocks/>
          </p:cNvGrpSpPr>
          <p:nvPr/>
        </p:nvGrpSpPr>
        <p:grpSpPr bwMode="auto">
          <a:xfrm>
            <a:off x="762000" y="2438400"/>
            <a:ext cx="7315200" cy="1295400"/>
            <a:chOff x="480" y="1536"/>
            <a:chExt cx="4608" cy="816"/>
          </a:xfrm>
        </p:grpSpPr>
        <p:sp>
          <p:nvSpPr>
            <p:cNvPr id="5126" name="Line 5"/>
            <p:cNvSpPr>
              <a:spLocks noChangeShapeType="1"/>
            </p:cNvSpPr>
            <p:nvPr/>
          </p:nvSpPr>
          <p:spPr bwMode="auto">
            <a:xfrm>
              <a:off x="480" y="1776"/>
              <a:ext cx="4608" cy="0"/>
            </a:xfrm>
            <a:prstGeom prst="line">
              <a:avLst/>
            </a:prstGeom>
            <a:noFill/>
            <a:ln w="38100">
              <a:solidFill>
                <a:schemeClr val="accent2"/>
              </a:solidFill>
              <a:round/>
              <a:headEnd/>
              <a:tailEnd/>
            </a:ln>
          </p:spPr>
          <p:txBody>
            <a:bodyPr/>
            <a:lstStyle/>
            <a:p>
              <a:endParaRPr lang="ja-JP" altLang="en-US"/>
            </a:p>
          </p:txBody>
        </p:sp>
        <p:sp>
          <p:nvSpPr>
            <p:cNvPr id="5127" name="Text Box 6"/>
            <p:cNvSpPr txBox="1">
              <a:spLocks noChangeArrowheads="1"/>
            </p:cNvSpPr>
            <p:nvPr/>
          </p:nvSpPr>
          <p:spPr bwMode="auto">
            <a:xfrm>
              <a:off x="624" y="1536"/>
              <a:ext cx="1162" cy="288"/>
            </a:xfrm>
            <a:prstGeom prst="rect">
              <a:avLst/>
            </a:prstGeom>
            <a:noFill/>
            <a:ln w="9525">
              <a:noFill/>
              <a:miter lim="800000"/>
              <a:headEnd/>
              <a:tailEnd/>
            </a:ln>
          </p:spPr>
          <p:txBody>
            <a:bodyPr wrap="none">
              <a:spAutoFit/>
            </a:bodyPr>
            <a:lstStyle/>
            <a:p>
              <a:r>
                <a:rPr lang="en-US" altLang="ja-JP">
                  <a:solidFill>
                    <a:schemeClr val="accent2"/>
                  </a:solidFill>
                </a:rPr>
                <a:t>AATGCCGT</a:t>
              </a:r>
            </a:p>
          </p:txBody>
        </p:sp>
        <p:sp>
          <p:nvSpPr>
            <p:cNvPr id="5128" name="AutoShape 7"/>
            <p:cNvSpPr>
              <a:spLocks noChangeArrowheads="1"/>
            </p:cNvSpPr>
            <p:nvPr/>
          </p:nvSpPr>
          <p:spPr bwMode="auto">
            <a:xfrm>
              <a:off x="2016" y="1824"/>
              <a:ext cx="1344" cy="240"/>
            </a:xfrm>
            <a:prstGeom prst="roundRect">
              <a:avLst>
                <a:gd name="adj" fmla="val 16667"/>
              </a:avLst>
            </a:prstGeom>
            <a:solidFill>
              <a:srgbClr val="FF0000"/>
            </a:solidFill>
            <a:ln w="9525">
              <a:solidFill>
                <a:schemeClr val="tx1"/>
              </a:solidFill>
              <a:round/>
              <a:headEnd/>
              <a:tailEnd/>
            </a:ln>
          </p:spPr>
          <p:txBody>
            <a:bodyPr wrap="none" anchor="ctr"/>
            <a:lstStyle/>
            <a:p>
              <a:endParaRPr lang="ja-JP" altLang="en-US"/>
            </a:p>
          </p:txBody>
        </p:sp>
        <p:sp>
          <p:nvSpPr>
            <p:cNvPr id="5129" name="Freeform 8"/>
            <p:cNvSpPr>
              <a:spLocks/>
            </p:cNvSpPr>
            <p:nvPr/>
          </p:nvSpPr>
          <p:spPr bwMode="auto">
            <a:xfrm>
              <a:off x="2200" y="1776"/>
              <a:ext cx="2456" cy="528"/>
            </a:xfrm>
            <a:custGeom>
              <a:avLst/>
              <a:gdLst>
                <a:gd name="T0" fmla="*/ 8 w 2456"/>
                <a:gd name="T1" fmla="*/ 0 h 528"/>
                <a:gd name="T2" fmla="*/ 104 w 2456"/>
                <a:gd name="T3" fmla="*/ 144 h 528"/>
                <a:gd name="T4" fmla="*/ 632 w 2456"/>
                <a:gd name="T5" fmla="*/ 144 h 528"/>
                <a:gd name="T6" fmla="*/ 920 w 2456"/>
                <a:gd name="T7" fmla="*/ 240 h 528"/>
                <a:gd name="T8" fmla="*/ 1400 w 2456"/>
                <a:gd name="T9" fmla="*/ 528 h 528"/>
                <a:gd name="T10" fmla="*/ 1976 w 2456"/>
                <a:gd name="T11" fmla="*/ 240 h 528"/>
                <a:gd name="T12" fmla="*/ 2168 w 2456"/>
                <a:gd name="T13" fmla="*/ 432 h 528"/>
                <a:gd name="T14" fmla="*/ 2456 w 2456"/>
                <a:gd name="T15" fmla="*/ 528 h 528"/>
                <a:gd name="T16" fmla="*/ 0 60000 65536"/>
                <a:gd name="T17" fmla="*/ 0 60000 65536"/>
                <a:gd name="T18" fmla="*/ 0 60000 65536"/>
                <a:gd name="T19" fmla="*/ 0 60000 65536"/>
                <a:gd name="T20" fmla="*/ 0 60000 65536"/>
                <a:gd name="T21" fmla="*/ 0 60000 65536"/>
                <a:gd name="T22" fmla="*/ 0 60000 65536"/>
                <a:gd name="T23" fmla="*/ 0 60000 65536"/>
                <a:gd name="T24" fmla="*/ 0 w 2456"/>
                <a:gd name="T25" fmla="*/ 0 h 528"/>
                <a:gd name="T26" fmla="*/ 2456 w 2456"/>
                <a:gd name="T27" fmla="*/ 528 h 5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56" h="528">
                  <a:moveTo>
                    <a:pt x="8" y="0"/>
                  </a:moveTo>
                  <a:cubicBezTo>
                    <a:pt x="4" y="60"/>
                    <a:pt x="0" y="120"/>
                    <a:pt x="104" y="144"/>
                  </a:cubicBezTo>
                  <a:cubicBezTo>
                    <a:pt x="208" y="168"/>
                    <a:pt x="496" y="128"/>
                    <a:pt x="632" y="144"/>
                  </a:cubicBezTo>
                  <a:cubicBezTo>
                    <a:pt x="768" y="160"/>
                    <a:pt x="792" y="176"/>
                    <a:pt x="920" y="240"/>
                  </a:cubicBezTo>
                  <a:cubicBezTo>
                    <a:pt x="1048" y="304"/>
                    <a:pt x="1224" y="528"/>
                    <a:pt x="1400" y="528"/>
                  </a:cubicBezTo>
                  <a:cubicBezTo>
                    <a:pt x="1576" y="528"/>
                    <a:pt x="1848" y="256"/>
                    <a:pt x="1976" y="240"/>
                  </a:cubicBezTo>
                  <a:cubicBezTo>
                    <a:pt x="2104" y="224"/>
                    <a:pt x="2088" y="384"/>
                    <a:pt x="2168" y="432"/>
                  </a:cubicBezTo>
                  <a:cubicBezTo>
                    <a:pt x="2248" y="480"/>
                    <a:pt x="2408" y="512"/>
                    <a:pt x="2456" y="528"/>
                  </a:cubicBezTo>
                </a:path>
              </a:pathLst>
            </a:custGeom>
            <a:noFill/>
            <a:ln w="63500">
              <a:solidFill>
                <a:schemeClr val="accent1"/>
              </a:solidFill>
              <a:round/>
              <a:headEnd/>
              <a:tailEnd/>
            </a:ln>
          </p:spPr>
          <p:txBody>
            <a:bodyPr/>
            <a:lstStyle/>
            <a:p>
              <a:endParaRPr lang="ja-JP" altLang="en-US"/>
            </a:p>
          </p:txBody>
        </p:sp>
        <p:sp>
          <p:nvSpPr>
            <p:cNvPr id="5130" name="Line 9"/>
            <p:cNvSpPr>
              <a:spLocks noChangeShapeType="1"/>
            </p:cNvSpPr>
            <p:nvPr/>
          </p:nvSpPr>
          <p:spPr bwMode="auto">
            <a:xfrm flipH="1">
              <a:off x="1200" y="1920"/>
              <a:ext cx="576" cy="0"/>
            </a:xfrm>
            <a:prstGeom prst="line">
              <a:avLst/>
            </a:prstGeom>
            <a:noFill/>
            <a:ln w="50800">
              <a:solidFill>
                <a:schemeClr val="tx1"/>
              </a:solidFill>
              <a:round/>
              <a:headEnd/>
              <a:tailEnd type="triangle" w="med" len="med"/>
            </a:ln>
          </p:spPr>
          <p:txBody>
            <a:bodyPr/>
            <a:lstStyle/>
            <a:p>
              <a:endParaRPr lang="ja-JP" altLang="en-US"/>
            </a:p>
          </p:txBody>
        </p:sp>
        <p:sp>
          <p:nvSpPr>
            <p:cNvPr id="5131" name="AutoShape 10"/>
            <p:cNvSpPr>
              <a:spLocks noChangeArrowheads="1"/>
            </p:cNvSpPr>
            <p:nvPr/>
          </p:nvSpPr>
          <p:spPr bwMode="auto">
            <a:xfrm>
              <a:off x="2112" y="1680"/>
              <a:ext cx="384" cy="144"/>
            </a:xfrm>
            <a:prstGeom prst="roundRect">
              <a:avLst>
                <a:gd name="adj" fmla="val 16667"/>
              </a:avLst>
            </a:prstGeom>
            <a:noFill/>
            <a:ln w="25400">
              <a:solidFill>
                <a:schemeClr val="tx1"/>
              </a:solidFill>
              <a:round/>
              <a:headEnd/>
              <a:tailEnd/>
            </a:ln>
          </p:spPr>
          <p:txBody>
            <a:bodyPr wrap="none" anchor="ctr"/>
            <a:lstStyle/>
            <a:p>
              <a:endParaRPr lang="ja-JP" altLang="en-US"/>
            </a:p>
          </p:txBody>
        </p:sp>
        <p:sp>
          <p:nvSpPr>
            <p:cNvPr id="5132" name="Oval 11"/>
            <p:cNvSpPr>
              <a:spLocks noChangeArrowheads="1"/>
            </p:cNvSpPr>
            <p:nvPr/>
          </p:nvSpPr>
          <p:spPr bwMode="auto">
            <a:xfrm>
              <a:off x="3600" y="22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3" name="Oval 12"/>
            <p:cNvSpPr>
              <a:spLocks noChangeArrowheads="1"/>
            </p:cNvSpPr>
            <p:nvPr/>
          </p:nvSpPr>
          <p:spPr bwMode="auto">
            <a:xfrm>
              <a:off x="3744" y="2160"/>
              <a:ext cx="144" cy="144"/>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5134" name="Oval 13"/>
            <p:cNvSpPr>
              <a:spLocks noChangeArrowheads="1"/>
            </p:cNvSpPr>
            <p:nvPr/>
          </p:nvSpPr>
          <p:spPr bwMode="auto">
            <a:xfrm>
              <a:off x="3888" y="2064"/>
              <a:ext cx="144" cy="144"/>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5135" name="Oval 14"/>
            <p:cNvSpPr>
              <a:spLocks noChangeArrowheads="1"/>
            </p:cNvSpPr>
            <p:nvPr/>
          </p:nvSpPr>
          <p:spPr bwMode="auto">
            <a:xfrm>
              <a:off x="4032"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6" name="Oval 15"/>
            <p:cNvSpPr>
              <a:spLocks noChangeArrowheads="1"/>
            </p:cNvSpPr>
            <p:nvPr/>
          </p:nvSpPr>
          <p:spPr bwMode="auto">
            <a:xfrm>
              <a:off x="4176" y="1968"/>
              <a:ext cx="144" cy="144"/>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5137" name="Oval 16"/>
            <p:cNvSpPr>
              <a:spLocks noChangeArrowheads="1"/>
            </p:cNvSpPr>
            <p:nvPr/>
          </p:nvSpPr>
          <p:spPr bwMode="auto">
            <a:xfrm>
              <a:off x="4272" y="2064"/>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5138" name="Oval 17"/>
            <p:cNvSpPr>
              <a:spLocks noChangeArrowheads="1"/>
            </p:cNvSpPr>
            <p:nvPr/>
          </p:nvSpPr>
          <p:spPr bwMode="auto">
            <a:xfrm>
              <a:off x="4368" y="2160"/>
              <a:ext cx="144" cy="144"/>
            </a:xfrm>
            <a:prstGeom prst="ellipse">
              <a:avLst/>
            </a:prstGeom>
            <a:solidFill>
              <a:srgbClr val="FF6600"/>
            </a:solidFill>
            <a:ln w="9525">
              <a:solidFill>
                <a:schemeClr val="tx1"/>
              </a:solidFill>
              <a:round/>
              <a:headEnd/>
              <a:tailEnd/>
            </a:ln>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2946"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少し長いものでも高速に</a:t>
            </a:r>
          </a:p>
        </p:txBody>
      </p:sp>
      <p:sp>
        <p:nvSpPr>
          <p:cNvPr id="82947" name="Rectangle 3"/>
          <p:cNvSpPr>
            <a:spLocks noGrp="1" noChangeArrowheads="1"/>
          </p:cNvSpPr>
          <p:nvPr>
            <p:ph type="subTitle" idx="1"/>
          </p:nvPr>
        </p:nvSpPr>
        <p:spPr>
          <a:xfrm>
            <a:off x="539750" y="1052513"/>
            <a:ext cx="8280400" cy="5472112"/>
          </a:xfrm>
        </p:spPr>
        <p:txBody>
          <a:bodyPr/>
          <a:lstStyle/>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文字列の長さが</a:t>
            </a:r>
            <a:r>
              <a:rPr lang="en-US" altLang="ja-JP" sz="2400" dirty="0" smtClean="0"/>
              <a:t>30</a:t>
            </a:r>
            <a:r>
              <a:rPr lang="ja-JP" altLang="en-US" sz="2400" dirty="0" smtClean="0"/>
              <a:t>程度あると、間違いが</a:t>
            </a:r>
            <a:r>
              <a:rPr lang="en-US" altLang="ja-JP" sz="2400" dirty="0" smtClean="0"/>
              <a:t>3</a:t>
            </a:r>
            <a:r>
              <a:rPr lang="ja-JP" altLang="en-US" sz="2400" dirty="0" smtClean="0"/>
              <a:t>箇所でも、</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a:t>
            </a:r>
            <a:r>
              <a:rPr lang="en-US" altLang="ja-JP" sz="2400" b="1" dirty="0" smtClean="0">
                <a:solidFill>
                  <a:schemeClr val="accent2"/>
                </a:solidFill>
              </a:rPr>
              <a:t>30*29*28</a:t>
            </a:r>
            <a:r>
              <a:rPr lang="ja-JP" altLang="en-US" sz="2400" b="1" dirty="0" smtClean="0">
                <a:solidFill>
                  <a:schemeClr val="accent2"/>
                </a:solidFill>
              </a:rPr>
              <a:t>／</a:t>
            </a:r>
            <a:r>
              <a:rPr lang="en-US" altLang="ja-JP" sz="2400" b="1" dirty="0" smtClean="0">
                <a:solidFill>
                  <a:schemeClr val="accent2"/>
                </a:solidFill>
              </a:rPr>
              <a:t>1*2*3 </a:t>
            </a:r>
            <a:r>
              <a:rPr lang="ja-JP" altLang="en-US" sz="2400" b="1" dirty="0" smtClean="0">
                <a:solidFill>
                  <a:schemeClr val="accent2"/>
                </a:solidFill>
              </a:rPr>
              <a:t>＝ </a:t>
            </a:r>
            <a:r>
              <a:rPr lang="en-US" altLang="ja-JP" sz="2400" b="1" dirty="0" smtClean="0">
                <a:solidFill>
                  <a:schemeClr val="accent2"/>
                </a:solidFill>
              </a:rPr>
              <a:t>4060</a:t>
            </a:r>
          </a:p>
          <a:p>
            <a:pPr algn="l" eaLnBrk="1" hangingPunct="1">
              <a:defRPr/>
            </a:pPr>
            <a:r>
              <a:rPr lang="ja-JP" altLang="en-US" sz="2400" dirty="0" smtClean="0"/>
              <a:t>そんなに小さいわけではない</a:t>
            </a:r>
          </a:p>
          <a:p>
            <a:pPr algn="l" eaLnBrk="1" hangingPunct="1">
              <a:defRPr/>
            </a:pPr>
            <a:endParaRPr lang="ja-JP" altLang="en-US" sz="2400" dirty="0" smtClean="0"/>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もう少し分け方を少なくする：　文字列を </a:t>
            </a:r>
            <a:r>
              <a:rPr lang="en-US" altLang="ja-JP" sz="2400" b="1" dirty="0" smtClean="0">
                <a:solidFill>
                  <a:schemeClr val="accent2"/>
                </a:solidFill>
              </a:rPr>
              <a:t>h</a:t>
            </a:r>
            <a:r>
              <a:rPr lang="en-US" altLang="ja-JP" sz="2400" dirty="0" smtClean="0"/>
              <a:t> </a:t>
            </a:r>
            <a:r>
              <a:rPr lang="ja-JP" altLang="en-US" sz="2400" dirty="0" smtClean="0"/>
              <a:t>個に分割し、</a:t>
            </a:r>
            <a:r>
              <a:rPr lang="en-US" altLang="ja-JP" sz="2400" b="1" dirty="0" smtClean="0">
                <a:solidFill>
                  <a:schemeClr val="accent2"/>
                </a:solidFill>
                <a:effectLst>
                  <a:outerShdw blurRad="38100" dist="38100" dir="2700000" algn="tl">
                    <a:srgbClr val="C0C0C0"/>
                  </a:outerShdw>
                </a:effectLst>
              </a:rPr>
              <a:t>k</a:t>
            </a:r>
            <a:r>
              <a:rPr lang="en-US" altLang="ja-JP" sz="2400" dirty="0" smtClean="0"/>
              <a:t> </a:t>
            </a:r>
            <a:r>
              <a:rPr lang="ja-JP" altLang="en-US" sz="2400" dirty="0" smtClean="0"/>
              <a:t>個の間違いがどこに入っているか、で分類する</a:t>
            </a: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例えば </a:t>
            </a:r>
            <a:r>
              <a:rPr lang="en-US" altLang="ja-JP" sz="2400" b="1" dirty="0" smtClean="0">
                <a:solidFill>
                  <a:schemeClr val="accent2"/>
                </a:solidFill>
              </a:rPr>
              <a:t>h = 7 </a:t>
            </a:r>
            <a:r>
              <a:rPr lang="ja-JP" altLang="en-US" sz="2400" dirty="0" smtClean="0"/>
              <a:t>とすれば </a:t>
            </a:r>
            <a:r>
              <a:rPr lang="en-US" altLang="ja-JP" sz="2400" b="1" dirty="0" smtClean="0">
                <a:solidFill>
                  <a:schemeClr val="accent2"/>
                </a:solidFill>
              </a:rPr>
              <a:t>7*6*5</a:t>
            </a:r>
            <a:r>
              <a:rPr lang="ja-JP" altLang="en-US" sz="2400" b="1" dirty="0" smtClean="0">
                <a:solidFill>
                  <a:schemeClr val="accent2"/>
                </a:solidFill>
              </a:rPr>
              <a:t>／</a:t>
            </a:r>
            <a:r>
              <a:rPr lang="en-US" altLang="ja-JP" sz="2400" b="1" dirty="0" smtClean="0">
                <a:solidFill>
                  <a:schemeClr val="accent2"/>
                </a:solidFill>
              </a:rPr>
              <a:t>1*2*3 </a:t>
            </a:r>
            <a:r>
              <a:rPr lang="ja-JP" altLang="en-US" sz="2400" b="1" dirty="0" smtClean="0">
                <a:solidFill>
                  <a:schemeClr val="accent2"/>
                </a:solidFill>
              </a:rPr>
              <a:t>＝ </a:t>
            </a:r>
            <a:r>
              <a:rPr lang="en-US" altLang="ja-JP" sz="2400" b="1" dirty="0" smtClean="0">
                <a:solidFill>
                  <a:schemeClr val="accent2"/>
                </a:solidFill>
              </a:rPr>
              <a:t>35 </a:t>
            </a:r>
            <a:r>
              <a:rPr lang="ja-JP" altLang="en-US" sz="2400" dirty="0" smtClean="0"/>
              <a:t>通り</a:t>
            </a:r>
            <a:endParaRPr lang="en-US" altLang="ja-JP" sz="2400" b="1" dirty="0" smtClean="0">
              <a:solidFill>
                <a:schemeClr val="accent2"/>
              </a:solidFill>
            </a:endParaRPr>
          </a:p>
          <a:p>
            <a:pPr algn="l" eaLnBrk="1" hangingPunct="1">
              <a:defRPr/>
            </a:pPr>
            <a:endParaRPr lang="ja-JP" altLang="en-US" sz="2400" dirty="0" smtClean="0"/>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ただし、同一のグループに入ったからといって、異なり数が </a:t>
            </a:r>
            <a:r>
              <a:rPr lang="en-US" altLang="ja-JP" sz="2400" b="1" dirty="0" smtClean="0">
                <a:solidFill>
                  <a:schemeClr val="accent2"/>
                </a:solidFill>
              </a:rPr>
              <a:t>k </a:t>
            </a:r>
            <a:r>
              <a:rPr lang="ja-JP" altLang="en-US" sz="2400" dirty="0" smtClean="0"/>
              <a:t>以下とは限らないので、同一のグループ内で全対比較が必要</a:t>
            </a:r>
          </a:p>
          <a:p>
            <a:pPr algn="l" eaLnBrk="1" hangingPunct="1">
              <a:defRPr/>
            </a:pPr>
            <a:endParaRPr lang="ja-JP" altLang="en-US" sz="2400" dirty="0" smtClean="0"/>
          </a:p>
          <a:p>
            <a:pPr algn="l" eaLnBrk="1" hangingPunct="1">
              <a:defRPr/>
            </a:pPr>
            <a:r>
              <a:rPr lang="en-US" altLang="ja-JP" sz="2400" dirty="0" smtClean="0">
                <a:solidFill>
                  <a:srgbClr val="FF0000"/>
                </a:solidFill>
                <a:effectLst>
                  <a:outerShdw blurRad="38100" dist="38100" dir="2700000" algn="tl">
                    <a:srgbClr val="C0C0C0"/>
                  </a:outerShdw>
                </a:effectLst>
              </a:rPr>
              <a:t>•</a:t>
            </a:r>
            <a:r>
              <a:rPr lang="ja-JP" altLang="en-US" sz="2400" dirty="0" smtClean="0">
                <a:effectLst>
                  <a:outerShdw blurRad="38100" dist="38100" dir="2700000" algn="tl">
                    <a:srgbClr val="C0C0C0"/>
                  </a:outerShdw>
                </a:effectLst>
              </a:rPr>
              <a:t> </a:t>
            </a:r>
            <a:r>
              <a:rPr lang="ja-JP" altLang="en-US" sz="2400" dirty="0" smtClean="0"/>
              <a:t>文字列の統計量から、</a:t>
            </a:r>
            <a:r>
              <a:rPr lang="en-US" altLang="ja-JP" sz="2400" dirty="0" smtClean="0"/>
              <a:t>1</a:t>
            </a:r>
            <a:r>
              <a:rPr lang="ja-JP" altLang="en-US" sz="2400" dirty="0" smtClean="0"/>
              <a:t>文字比較した場合に等しくなる確率を求め、最適な分割数 </a:t>
            </a:r>
            <a:r>
              <a:rPr lang="en-US" altLang="ja-JP" sz="2400" b="1" dirty="0" smtClean="0">
                <a:solidFill>
                  <a:schemeClr val="accent2"/>
                </a:solidFill>
              </a:rPr>
              <a:t>h</a:t>
            </a:r>
            <a:r>
              <a:rPr lang="en-US" altLang="ja-JP" sz="2400" dirty="0" smtClean="0"/>
              <a:t> </a:t>
            </a:r>
            <a:r>
              <a:rPr lang="ja-JP" altLang="en-US" sz="2400" dirty="0" smtClean="0"/>
              <a:t>を使用する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29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294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29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類似するペアの発見</a:t>
            </a:r>
          </a:p>
        </p:txBody>
      </p:sp>
      <p:sp>
        <p:nvSpPr>
          <p:cNvPr id="79875" name="Rectangle 3"/>
          <p:cNvSpPr>
            <a:spLocks noGrp="1" noChangeArrowheads="1"/>
          </p:cNvSpPr>
          <p:nvPr>
            <p:ph type="subTitle" idx="1"/>
          </p:nvPr>
        </p:nvSpPr>
        <p:spPr>
          <a:xfrm>
            <a:off x="539750" y="1125538"/>
            <a:ext cx="7848600" cy="4648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同様の技法を使うと、類似する文字列のペア（あるいはグループ）を全て見つけることができる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全一般に、「正確に同じもの」を見つけるのは（二分探索などで）簡単にできるが、「似ているもの」を探すのには手間がかかる</a:t>
            </a:r>
          </a:p>
          <a:p>
            <a:pPr algn="l" eaLnBrk="1" hangingPunct="1">
              <a:defRPr/>
            </a:pPr>
            <a:r>
              <a:rPr lang="ja-JP" altLang="en-US" sz="2400" dirty="0" smtClean="0"/>
              <a:t>（データが大きくなると、</a:t>
            </a:r>
            <a:r>
              <a:rPr lang="en-US" altLang="ja-JP" sz="2400" dirty="0" smtClean="0"/>
              <a:t>1000</a:t>
            </a:r>
            <a:r>
              <a:rPr lang="ja-JP" altLang="en-US" sz="2400" dirty="0" smtClean="0"/>
              <a:t>倍の時間ではきかない）</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データが大規模になると、とてもとけないのは、ミスマッチトレンランスと同じ</a:t>
            </a:r>
          </a:p>
          <a:p>
            <a:pPr algn="l" eaLnBrk="1" hangingPunct="1">
              <a:defRPr/>
            </a:pPr>
            <a:endParaRPr lang="ja-JP" altLang="en-US"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0" y="0"/>
            <a:ext cx="9144000" cy="765175"/>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応用：　長い文字列の比較</a:t>
            </a:r>
          </a:p>
        </p:txBody>
      </p:sp>
      <p:sp>
        <p:nvSpPr>
          <p:cNvPr id="84995" name="Rectangle 3"/>
          <p:cNvSpPr>
            <a:spLocks noGrp="1" noChangeArrowheads="1"/>
          </p:cNvSpPr>
          <p:nvPr>
            <p:ph type="subTitle" idx="1"/>
          </p:nvPr>
        </p:nvSpPr>
        <p:spPr>
          <a:xfrm>
            <a:off x="250825" y="1125538"/>
            <a:ext cx="8820150" cy="2735262"/>
          </a:xfrm>
        </p:spPr>
        <p:txBody>
          <a:bodyPr/>
          <a:lstStyle/>
          <a:p>
            <a:pPr algn="l" eaLnBrk="1" hangingPunct="1">
              <a:lnSpc>
                <a:spcPct val="8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長い文字列データの類似部分の候補を絞り込む</a:t>
            </a:r>
          </a:p>
          <a:p>
            <a:pPr algn="l" eaLnBrk="1" hangingPunct="1">
              <a:lnSpc>
                <a:spcPct val="80000"/>
              </a:lnSpc>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多数の長い文字列データの，類似するペアの候補を絞り込む</a:t>
            </a:r>
          </a:p>
          <a:p>
            <a:pPr algn="l" eaLnBrk="1" hangingPunct="1">
              <a:lnSpc>
                <a:spcPct val="80000"/>
              </a:lnSpc>
              <a:defRPr/>
            </a:pPr>
            <a:endParaRPr lang="ja-JP" altLang="en-US" sz="2400" b="1" dirty="0" smtClean="0">
              <a:solidFill>
                <a:srgbClr val="FF0000"/>
              </a:solidFill>
              <a:effectLst>
                <a:outerShdw blurRad="38100" dist="38100" dir="2700000" algn="tl">
                  <a:srgbClr val="C0C0C0"/>
                </a:outerShdw>
              </a:effectLst>
            </a:endParaRPr>
          </a:p>
          <a:p>
            <a:pPr algn="l" eaLnBrk="1" hangingPunct="1">
              <a:lnSpc>
                <a:spcPct val="80000"/>
              </a:lnSpc>
              <a:defRPr/>
            </a:pPr>
            <a:r>
              <a:rPr lang="ja-JP" altLang="en-US" sz="2400" b="1" dirty="0" smtClean="0">
                <a:solidFill>
                  <a:srgbClr val="FF0000"/>
                </a:solidFill>
                <a:effectLst>
                  <a:outerShdw blurRad="38100" dist="38100" dir="2700000" algn="tl">
                    <a:srgbClr val="C0C0C0"/>
                  </a:outerShdw>
                </a:effectLst>
              </a:rPr>
              <a:t>１） </a:t>
            </a:r>
            <a:r>
              <a:rPr lang="ja-JP" altLang="en-US" sz="2400" dirty="0" smtClean="0"/>
              <a:t>長い文字列を１つずつずらした短い文字列にスライスする</a:t>
            </a:r>
          </a:p>
          <a:p>
            <a:pPr algn="l" eaLnBrk="1" hangingPunct="1">
              <a:lnSpc>
                <a:spcPct val="80000"/>
              </a:lnSpc>
              <a:defRPr/>
            </a:pPr>
            <a:r>
              <a:rPr lang="ja-JP" altLang="en-US" sz="2400" b="1" dirty="0" smtClean="0">
                <a:solidFill>
                  <a:srgbClr val="FF0000"/>
                </a:solidFill>
                <a:effectLst>
                  <a:outerShdw blurRad="38100" dist="38100" dir="2700000" algn="tl">
                    <a:srgbClr val="C0C0C0"/>
                  </a:outerShdw>
                </a:effectLst>
              </a:rPr>
              <a:t>２） </a:t>
            </a:r>
            <a:r>
              <a:rPr lang="ja-JP" altLang="en-US" sz="2400" dirty="0" smtClean="0">
                <a:solidFill>
                  <a:schemeClr val="tx2"/>
                </a:solidFill>
              </a:rPr>
              <a:t>似ているもののペアを全部見つける</a:t>
            </a:r>
          </a:p>
          <a:p>
            <a:pPr algn="l" eaLnBrk="1" hangingPunct="1">
              <a:lnSpc>
                <a:spcPct val="80000"/>
              </a:lnSpc>
              <a:defRPr/>
            </a:pPr>
            <a:r>
              <a:rPr lang="ja-JP" altLang="en-US" sz="2400" b="1" dirty="0" smtClean="0">
                <a:solidFill>
                  <a:srgbClr val="FF0000"/>
                </a:solidFill>
                <a:effectLst>
                  <a:outerShdw blurRad="38100" dist="38100" dir="2700000" algn="tl">
                    <a:srgbClr val="C0C0C0"/>
                  </a:outerShdw>
                </a:effectLst>
              </a:rPr>
              <a:t>３） </a:t>
            </a:r>
            <a:r>
              <a:rPr lang="ja-JP" altLang="en-US" sz="2400" dirty="0" smtClean="0">
                <a:solidFill>
                  <a:schemeClr val="tx2"/>
                </a:solidFill>
              </a:rPr>
              <a:t>似ている部分は、多くの似ているペアを必ず含む</a:t>
            </a:r>
          </a:p>
          <a:p>
            <a:pPr algn="l" eaLnBrk="1" hangingPunct="1">
              <a:lnSpc>
                <a:spcPct val="80000"/>
              </a:lnSpc>
              <a:defRPr/>
            </a:pPr>
            <a:r>
              <a:rPr lang="ja-JP" altLang="en-US" sz="2400" dirty="0" smtClean="0">
                <a:solidFill>
                  <a:schemeClr val="tx2"/>
                </a:solidFill>
              </a:rPr>
              <a:t>長い文字列が多数ある場合でも、やり方は同じ</a:t>
            </a:r>
          </a:p>
          <a:p>
            <a:pPr algn="l" eaLnBrk="1" hangingPunct="1">
              <a:lnSpc>
                <a:spcPct val="80000"/>
              </a:lnSpc>
              <a:defRPr/>
            </a:pPr>
            <a:endParaRPr lang="ja-JP" altLang="en-US" sz="2400" dirty="0" smtClean="0"/>
          </a:p>
        </p:txBody>
      </p:sp>
      <p:sp>
        <p:nvSpPr>
          <p:cNvPr id="84996" name="Line 4"/>
          <p:cNvSpPr>
            <a:spLocks noChangeShapeType="1"/>
          </p:cNvSpPr>
          <p:nvPr/>
        </p:nvSpPr>
        <p:spPr bwMode="auto">
          <a:xfrm>
            <a:off x="1619250" y="4067175"/>
            <a:ext cx="0" cy="2520950"/>
          </a:xfrm>
          <a:prstGeom prst="line">
            <a:avLst/>
          </a:prstGeom>
          <a:noFill/>
          <a:ln w="38100">
            <a:solidFill>
              <a:srgbClr val="008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4997" name="Line 5"/>
          <p:cNvSpPr>
            <a:spLocks noChangeShapeType="1"/>
          </p:cNvSpPr>
          <p:nvPr/>
        </p:nvSpPr>
        <p:spPr bwMode="auto">
          <a:xfrm>
            <a:off x="1979613" y="4067175"/>
            <a:ext cx="0" cy="2520950"/>
          </a:xfrm>
          <a:prstGeom prst="line">
            <a:avLst/>
          </a:prstGeom>
          <a:noFill/>
          <a:ln w="38100">
            <a:solidFill>
              <a:schemeClr val="accent2"/>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nvGrpSpPr>
          <p:cNvPr id="2" name="Group 6"/>
          <p:cNvGrpSpPr>
            <a:grpSpLocks/>
          </p:cNvGrpSpPr>
          <p:nvPr/>
        </p:nvGrpSpPr>
        <p:grpSpPr bwMode="auto">
          <a:xfrm>
            <a:off x="1236663" y="4067175"/>
            <a:ext cx="309562" cy="485775"/>
            <a:chOff x="4635" y="1706"/>
            <a:chExt cx="195" cy="306"/>
          </a:xfrm>
        </p:grpSpPr>
        <p:sp>
          <p:nvSpPr>
            <p:cNvPr id="84999" name="Line 7"/>
            <p:cNvSpPr>
              <a:spLocks noChangeShapeType="1"/>
            </p:cNvSpPr>
            <p:nvPr/>
          </p:nvSpPr>
          <p:spPr bwMode="auto">
            <a:xfrm>
              <a:off x="4830" y="170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0" name="Line 8"/>
            <p:cNvSpPr>
              <a:spLocks noChangeShapeType="1"/>
            </p:cNvSpPr>
            <p:nvPr/>
          </p:nvSpPr>
          <p:spPr bwMode="auto">
            <a:xfrm>
              <a:off x="4795" y="1726"/>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1" name="Line 9"/>
            <p:cNvSpPr>
              <a:spLocks noChangeShapeType="1"/>
            </p:cNvSpPr>
            <p:nvPr/>
          </p:nvSpPr>
          <p:spPr bwMode="auto">
            <a:xfrm>
              <a:off x="4755" y="1752"/>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2" name="Line 10"/>
            <p:cNvSpPr>
              <a:spLocks noChangeShapeType="1"/>
            </p:cNvSpPr>
            <p:nvPr/>
          </p:nvSpPr>
          <p:spPr bwMode="auto">
            <a:xfrm>
              <a:off x="4715" y="1778"/>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3" name="Line 11"/>
            <p:cNvSpPr>
              <a:spLocks noChangeShapeType="1"/>
            </p:cNvSpPr>
            <p:nvPr/>
          </p:nvSpPr>
          <p:spPr bwMode="auto">
            <a:xfrm>
              <a:off x="4675" y="1804"/>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4" name="Line 12"/>
            <p:cNvSpPr>
              <a:spLocks noChangeShapeType="1"/>
            </p:cNvSpPr>
            <p:nvPr/>
          </p:nvSpPr>
          <p:spPr bwMode="auto">
            <a:xfrm>
              <a:off x="4635" y="1830"/>
              <a:ext cx="0" cy="182"/>
            </a:xfrm>
            <a:prstGeom prst="line">
              <a:avLst/>
            </a:prstGeom>
            <a:noFill/>
            <a:ln w="1905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grpSp>
      <p:sp>
        <p:nvSpPr>
          <p:cNvPr id="85005" name="Line 13"/>
          <p:cNvSpPr>
            <a:spLocks noChangeShapeType="1"/>
          </p:cNvSpPr>
          <p:nvPr/>
        </p:nvSpPr>
        <p:spPr bwMode="auto">
          <a:xfrm>
            <a:off x="1619250" y="5003800"/>
            <a:ext cx="0" cy="576263"/>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6" name="Line 14"/>
          <p:cNvSpPr>
            <a:spLocks noChangeShapeType="1"/>
          </p:cNvSpPr>
          <p:nvPr/>
        </p:nvSpPr>
        <p:spPr bwMode="auto">
          <a:xfrm>
            <a:off x="1979613" y="4500563"/>
            <a:ext cx="0" cy="576262"/>
          </a:xfrm>
          <a:prstGeom prst="line">
            <a:avLst/>
          </a:prstGeom>
          <a:noFill/>
          <a:ln w="76200">
            <a:solidFill>
              <a:srgbClr val="FF000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7" name="Text Box 15"/>
          <p:cNvSpPr txBox="1">
            <a:spLocks noChangeArrowheads="1"/>
          </p:cNvSpPr>
          <p:nvPr/>
        </p:nvSpPr>
        <p:spPr bwMode="auto">
          <a:xfrm>
            <a:off x="5003800" y="5661025"/>
            <a:ext cx="3744913" cy="841375"/>
          </a:xfrm>
          <a:prstGeom prst="rect">
            <a:avLst/>
          </a:prstGeom>
          <a:solidFill>
            <a:schemeClr val="bg1"/>
          </a:solidFill>
          <a:ln w="19050">
            <a:solidFill>
              <a:srgbClr val="FF0000"/>
            </a:solidFill>
            <a:miter lim="800000"/>
            <a:headEnd/>
            <a:tailEnd/>
          </a:ln>
          <a:effectLst>
            <a:outerShdw dist="53882" dir="2700000" algn="ctr" rotWithShape="0">
              <a:schemeClr val="bg2">
                <a:alpha val="50000"/>
              </a:schemeClr>
            </a:outerShdw>
          </a:effectLst>
        </p:spPr>
        <p:txBody>
          <a:bodyPr>
            <a:spAutoFit/>
          </a:bodyPr>
          <a:lstStyle/>
          <a:p>
            <a:pPr algn="ctr">
              <a:defRPr/>
            </a:pPr>
            <a:r>
              <a:rPr lang="ja-JP" altLang="en-US" b="1"/>
              <a:t>効率的に、似ている部分の候補を絞り込める</a:t>
            </a:r>
          </a:p>
        </p:txBody>
      </p:sp>
      <p:sp>
        <p:nvSpPr>
          <p:cNvPr id="85008" name="Line 16"/>
          <p:cNvSpPr>
            <a:spLocks noChangeShapeType="1"/>
          </p:cNvSpPr>
          <p:nvPr/>
        </p:nvSpPr>
        <p:spPr bwMode="auto">
          <a:xfrm>
            <a:off x="2339975" y="4068763"/>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09" name="Line 17"/>
          <p:cNvSpPr>
            <a:spLocks noChangeShapeType="1"/>
          </p:cNvSpPr>
          <p:nvPr/>
        </p:nvSpPr>
        <p:spPr bwMode="auto">
          <a:xfrm>
            <a:off x="2700338" y="4070350"/>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10" name="Line 18"/>
          <p:cNvSpPr>
            <a:spLocks noChangeShapeType="1"/>
          </p:cNvSpPr>
          <p:nvPr/>
        </p:nvSpPr>
        <p:spPr bwMode="auto">
          <a:xfrm>
            <a:off x="3060700" y="4071938"/>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11" name="Line 19"/>
          <p:cNvSpPr>
            <a:spLocks noChangeShapeType="1"/>
          </p:cNvSpPr>
          <p:nvPr/>
        </p:nvSpPr>
        <p:spPr bwMode="auto">
          <a:xfrm>
            <a:off x="3421063" y="4073525"/>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12" name="Line 20"/>
          <p:cNvSpPr>
            <a:spLocks noChangeShapeType="1"/>
          </p:cNvSpPr>
          <p:nvPr/>
        </p:nvSpPr>
        <p:spPr bwMode="auto">
          <a:xfrm>
            <a:off x="3781425" y="4075113"/>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
        <p:nvSpPr>
          <p:cNvPr id="85013" name="Line 21"/>
          <p:cNvSpPr>
            <a:spLocks noChangeShapeType="1"/>
          </p:cNvSpPr>
          <p:nvPr/>
        </p:nvSpPr>
        <p:spPr bwMode="auto">
          <a:xfrm>
            <a:off x="4141788" y="4076700"/>
            <a:ext cx="0" cy="2520950"/>
          </a:xfrm>
          <a:prstGeom prst="line">
            <a:avLst/>
          </a:prstGeom>
          <a:noFill/>
          <a:ln w="38100">
            <a:solidFill>
              <a:srgbClr val="008080"/>
            </a:solidFill>
            <a:round/>
            <a:headEnd/>
            <a:tailEnd/>
          </a:ln>
          <a:effectLst>
            <a:outerShdw dist="53882" dir="2700000" algn="ctr" rotWithShape="0">
              <a:schemeClr val="bg2">
                <a:alpha val="50000"/>
              </a:schemeClr>
            </a:outerShdw>
          </a:effectLst>
        </p:spPr>
        <p:txBody>
          <a:bodyPr lIns="90000" tIns="46800" rIns="90000" bIns="46800"/>
          <a:lstStyle/>
          <a:p>
            <a:pPr>
              <a:defRPr/>
            </a:pPr>
            <a:endParaRPr lang="ja-JP"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99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99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499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500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50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4995">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500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500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50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501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501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50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0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0" y="-26988"/>
            <a:ext cx="9144000" cy="792163"/>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ゲノムの比較</a:t>
            </a:r>
          </a:p>
        </p:txBody>
      </p:sp>
      <p:sp>
        <p:nvSpPr>
          <p:cNvPr id="80899" name="Rectangle 3"/>
          <p:cNvSpPr>
            <a:spLocks noGrp="1" noChangeArrowheads="1"/>
          </p:cNvSpPr>
          <p:nvPr>
            <p:ph type="subTitle" idx="1"/>
          </p:nvPr>
        </p:nvSpPr>
        <p:spPr>
          <a:xfrm>
            <a:off x="323850" y="1125538"/>
            <a:ext cx="8820150" cy="4535487"/>
          </a:xfrm>
        </p:spPr>
        <p:txBody>
          <a:bodyPr/>
          <a:lstStyle/>
          <a:p>
            <a:pPr algn="l" eaLnBrk="1" hangingPunct="1">
              <a:lnSpc>
                <a:spcPct val="90000"/>
              </a:lnSpc>
              <a:defRPr/>
            </a:pPr>
            <a:r>
              <a:rPr lang="ja-JP" altLang="en-US" sz="2400" b="1" dirty="0" smtClean="0">
                <a:solidFill>
                  <a:srgbClr val="006600"/>
                </a:solidFill>
              </a:rPr>
              <a:t>ヒト</a:t>
            </a:r>
            <a:r>
              <a:rPr lang="en-US" altLang="ja-JP" sz="2400" b="1" dirty="0" smtClean="0">
                <a:solidFill>
                  <a:srgbClr val="006600"/>
                </a:solidFill>
              </a:rPr>
              <a:t>21</a:t>
            </a:r>
            <a:r>
              <a:rPr lang="ja-JP" altLang="en-US" sz="2400" b="1" dirty="0" smtClean="0">
                <a:solidFill>
                  <a:srgbClr val="006600"/>
                </a:solidFill>
              </a:rPr>
              <a:t>番染色体とチンパンジー</a:t>
            </a:r>
            <a:r>
              <a:rPr lang="en-US" altLang="ja-JP" sz="2400" b="1" dirty="0" smtClean="0">
                <a:solidFill>
                  <a:srgbClr val="006600"/>
                </a:solidFill>
              </a:rPr>
              <a:t>22</a:t>
            </a:r>
            <a:r>
              <a:rPr lang="ja-JP" altLang="en-US" sz="2400" b="1" dirty="0" smtClean="0">
                <a:solidFill>
                  <a:srgbClr val="006600"/>
                </a:solidFill>
              </a:rPr>
              <a:t>番染色体の比較</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en-US" altLang="ja-JP" sz="2400" dirty="0" smtClean="0"/>
              <a:t>3000</a:t>
            </a:r>
            <a:r>
              <a:rPr lang="ja-JP" altLang="en-US" sz="2400" dirty="0" smtClean="0"/>
              <a:t>万文字の文字列</a:t>
            </a:r>
            <a:r>
              <a:rPr lang="en-US" altLang="ja-JP" sz="2400" dirty="0" smtClean="0"/>
              <a:t>×2 </a:t>
            </a:r>
            <a:r>
              <a:rPr lang="ja-JP" altLang="en-US" sz="2400" dirty="0" smtClean="0"/>
              <a:t>から、</a:t>
            </a:r>
            <a:r>
              <a:rPr lang="en-US" altLang="ja-JP" sz="2400" dirty="0" smtClean="0"/>
              <a:t>30</a:t>
            </a:r>
            <a:r>
              <a:rPr lang="ja-JP" altLang="en-US" sz="2400" dirty="0" smtClean="0"/>
              <a:t>文字の切片を</a:t>
            </a:r>
            <a:r>
              <a:rPr lang="en-US" altLang="ja-JP" sz="2400" dirty="0" smtClean="0"/>
              <a:t>3000</a:t>
            </a:r>
            <a:r>
              <a:rPr lang="ja-JP" altLang="en-US" sz="2400" dirty="0" smtClean="0"/>
              <a:t>万個取る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類似するペアを見つける</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横方向がヒト、縦方向がチンパンジー、というマトリクスを作って、類似するペアがたくさん</a:t>
            </a:r>
          </a:p>
          <a:p>
            <a:pPr algn="l" eaLnBrk="1" hangingPunct="1">
              <a:lnSpc>
                <a:spcPct val="90000"/>
              </a:lnSpc>
              <a:defRPr/>
            </a:pPr>
            <a:r>
              <a:rPr lang="ja-JP" altLang="en-US" sz="2400" dirty="0" smtClean="0"/>
              <a:t>あるセルの色を白くする</a:t>
            </a:r>
          </a:p>
          <a:p>
            <a:pPr algn="l" eaLnBrk="1" hangingPunct="1">
              <a:lnSpc>
                <a:spcPct val="90000"/>
              </a:lnSpc>
              <a:defRPr/>
            </a:pPr>
            <a:endParaRPr lang="ja-JP" altLang="en-US" sz="2400" b="1" dirty="0" smtClean="0">
              <a:solidFill>
                <a:srgbClr val="FF0000"/>
              </a:solidFill>
              <a:effectLst>
                <a:outerShdw blurRad="38100" dist="38100" dir="2700000" algn="tl">
                  <a:srgbClr val="C0C0C0"/>
                </a:outerShdw>
              </a:effectLst>
            </a:endParaRP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白い部分が</a:t>
            </a:r>
          </a:p>
          <a:p>
            <a:pPr algn="l" eaLnBrk="1" hangingPunct="1">
              <a:lnSpc>
                <a:spcPct val="90000"/>
              </a:lnSpc>
              <a:defRPr/>
            </a:pPr>
            <a:r>
              <a:rPr lang="ja-JP" altLang="en-US" sz="2400" dirty="0" smtClean="0"/>
              <a:t>「似ている可能性のある部分」</a:t>
            </a:r>
          </a:p>
          <a:p>
            <a:pPr algn="l" eaLnBrk="1" hangingPunct="1">
              <a:lnSpc>
                <a:spcPct val="90000"/>
              </a:lnSpc>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黒い部分が</a:t>
            </a:r>
          </a:p>
          <a:p>
            <a:pPr algn="l" eaLnBrk="1" hangingPunct="1">
              <a:lnSpc>
                <a:spcPct val="90000"/>
              </a:lnSpc>
              <a:defRPr/>
            </a:pPr>
            <a:r>
              <a:rPr lang="ja-JP" altLang="en-US" sz="2400" dirty="0" smtClean="0"/>
              <a:t>「</a:t>
            </a:r>
            <a:r>
              <a:rPr lang="en-US" altLang="ja-JP" sz="2400" dirty="0" smtClean="0"/>
              <a:t>(</a:t>
            </a:r>
            <a:r>
              <a:rPr lang="ja-JP" altLang="en-US" sz="2400" dirty="0" smtClean="0"/>
              <a:t>絶対に</a:t>
            </a:r>
            <a:r>
              <a:rPr lang="en-US" altLang="ja-JP" sz="2400" dirty="0" smtClean="0"/>
              <a:t>)</a:t>
            </a:r>
            <a:r>
              <a:rPr lang="ja-JP" altLang="en-US" sz="2400" dirty="0" smtClean="0"/>
              <a:t>似ていない部分」</a:t>
            </a:r>
          </a:p>
          <a:p>
            <a:pPr algn="l" eaLnBrk="1" hangingPunct="1">
              <a:lnSpc>
                <a:spcPct val="90000"/>
              </a:lnSpc>
              <a:defRPr/>
            </a:pPr>
            <a:endParaRPr lang="ja-JP" altLang="en-US" sz="2400" dirty="0" smtClean="0"/>
          </a:p>
          <a:p>
            <a:pPr algn="l" eaLnBrk="1" hangingPunct="1">
              <a:lnSpc>
                <a:spcPct val="90000"/>
              </a:lnSpc>
              <a:defRPr/>
            </a:pPr>
            <a:endParaRPr lang="ja-JP" altLang="en-US" sz="2400" b="1" dirty="0" smtClean="0">
              <a:solidFill>
                <a:srgbClr val="800000"/>
              </a:solidFill>
              <a:effectLst>
                <a:outerShdw blurRad="38100" dist="38100" dir="2700000" algn="tl">
                  <a:srgbClr val="C0C0C0"/>
                </a:outerShdw>
              </a:effectLst>
            </a:endParaRPr>
          </a:p>
          <a:p>
            <a:pPr algn="l" eaLnBrk="1" hangingPunct="1">
              <a:lnSpc>
                <a:spcPct val="90000"/>
              </a:lnSpc>
              <a:defRPr/>
            </a:pPr>
            <a:endParaRPr lang="ja-JP" altLang="en-US" sz="2400" dirty="0" smtClean="0"/>
          </a:p>
        </p:txBody>
      </p:sp>
      <p:grpSp>
        <p:nvGrpSpPr>
          <p:cNvPr id="2" name="Group 4"/>
          <p:cNvGrpSpPr>
            <a:grpSpLocks/>
          </p:cNvGrpSpPr>
          <p:nvPr/>
        </p:nvGrpSpPr>
        <p:grpSpPr bwMode="auto">
          <a:xfrm>
            <a:off x="4787900" y="2768600"/>
            <a:ext cx="4010025" cy="3973513"/>
            <a:chOff x="3016" y="1744"/>
            <a:chExt cx="2526" cy="2503"/>
          </a:xfrm>
        </p:grpSpPr>
        <p:pic>
          <p:nvPicPr>
            <p:cNvPr id="45062" name="Picture 5" descr="small_"/>
            <p:cNvPicPr>
              <a:picLocks noChangeAspect="1" noChangeArrowheads="1"/>
            </p:cNvPicPr>
            <p:nvPr/>
          </p:nvPicPr>
          <p:blipFill>
            <a:blip r:embed="rId2" cstate="print"/>
            <a:srcRect/>
            <a:stretch>
              <a:fillRect/>
            </a:stretch>
          </p:blipFill>
          <p:spPr bwMode="auto">
            <a:xfrm>
              <a:off x="3274" y="1979"/>
              <a:ext cx="2268" cy="2268"/>
            </a:xfrm>
            <a:prstGeom prst="rect">
              <a:avLst/>
            </a:prstGeom>
            <a:noFill/>
            <a:ln w="9525">
              <a:noFill/>
              <a:miter lim="800000"/>
              <a:headEnd/>
              <a:tailEnd/>
            </a:ln>
          </p:spPr>
        </p:pic>
        <p:sp>
          <p:nvSpPr>
            <p:cNvPr id="45063" name="Text Box 6"/>
            <p:cNvSpPr txBox="1">
              <a:spLocks noChangeArrowheads="1"/>
            </p:cNvSpPr>
            <p:nvPr/>
          </p:nvSpPr>
          <p:spPr bwMode="auto">
            <a:xfrm>
              <a:off x="3787" y="1744"/>
              <a:ext cx="1076" cy="231"/>
            </a:xfrm>
            <a:prstGeom prst="rect">
              <a:avLst/>
            </a:prstGeom>
            <a:noFill/>
            <a:ln w="19050">
              <a:noFill/>
              <a:miter lim="800000"/>
              <a:headEnd/>
              <a:tailEnd/>
            </a:ln>
          </p:spPr>
          <p:txBody>
            <a:bodyPr wrap="none">
              <a:spAutoFit/>
            </a:bodyPr>
            <a:lstStyle/>
            <a:p>
              <a:r>
                <a:rPr lang="ja-JP" altLang="en-US" sz="1800" b="1">
                  <a:solidFill>
                    <a:srgbClr val="006600"/>
                  </a:solidFill>
                </a:rPr>
                <a:t>ヒト </a:t>
              </a:r>
              <a:r>
                <a:rPr lang="en-US" altLang="ja-JP" sz="1800" b="1">
                  <a:solidFill>
                    <a:srgbClr val="006600"/>
                  </a:solidFill>
                </a:rPr>
                <a:t>21</a:t>
              </a:r>
              <a:r>
                <a:rPr lang="ja-JP" altLang="en-US" sz="1800" b="1">
                  <a:solidFill>
                    <a:srgbClr val="006600"/>
                  </a:solidFill>
                </a:rPr>
                <a:t>番染色体</a:t>
              </a:r>
            </a:p>
          </p:txBody>
        </p:sp>
        <p:sp>
          <p:nvSpPr>
            <p:cNvPr id="45064" name="Line 7"/>
            <p:cNvSpPr>
              <a:spLocks noChangeShapeType="1"/>
            </p:cNvSpPr>
            <p:nvPr/>
          </p:nvSpPr>
          <p:spPr bwMode="auto">
            <a:xfrm flipH="1" flipV="1">
              <a:off x="3274" y="1879"/>
              <a:ext cx="545" cy="9"/>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5065" name="Line 8"/>
            <p:cNvSpPr>
              <a:spLocks noChangeShapeType="1"/>
            </p:cNvSpPr>
            <p:nvPr/>
          </p:nvSpPr>
          <p:spPr bwMode="auto">
            <a:xfrm flipV="1">
              <a:off x="4862" y="1879"/>
              <a:ext cx="635" cy="9"/>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5066" name="Text Box 9"/>
            <p:cNvSpPr txBox="1">
              <a:spLocks noChangeArrowheads="1"/>
            </p:cNvSpPr>
            <p:nvPr/>
          </p:nvSpPr>
          <p:spPr bwMode="auto">
            <a:xfrm>
              <a:off x="3016" y="2255"/>
              <a:ext cx="289" cy="1544"/>
            </a:xfrm>
            <a:prstGeom prst="rect">
              <a:avLst/>
            </a:prstGeom>
            <a:noFill/>
            <a:ln w="19050">
              <a:noFill/>
              <a:miter lim="800000"/>
              <a:headEnd/>
              <a:tailEnd/>
            </a:ln>
          </p:spPr>
          <p:txBody>
            <a:bodyPr vert="eaVert" wrap="none">
              <a:spAutoFit/>
            </a:bodyPr>
            <a:lstStyle/>
            <a:p>
              <a:r>
                <a:rPr lang="ja-JP" altLang="en-US" sz="1800" b="1">
                  <a:solidFill>
                    <a:srgbClr val="006600"/>
                  </a:solidFill>
                </a:rPr>
                <a:t>チンパンジー</a:t>
              </a:r>
              <a:r>
                <a:rPr lang="en-US" altLang="ja-JP" sz="1800" b="1">
                  <a:solidFill>
                    <a:srgbClr val="006600"/>
                  </a:solidFill>
                </a:rPr>
                <a:t>22</a:t>
              </a:r>
              <a:r>
                <a:rPr lang="ja-JP" altLang="en-US" sz="1800" b="1">
                  <a:solidFill>
                    <a:srgbClr val="006600"/>
                  </a:solidFill>
                </a:rPr>
                <a:t>番染色体</a:t>
              </a:r>
            </a:p>
          </p:txBody>
        </p:sp>
        <p:sp>
          <p:nvSpPr>
            <p:cNvPr id="45067" name="Line 10"/>
            <p:cNvSpPr>
              <a:spLocks noChangeShapeType="1"/>
            </p:cNvSpPr>
            <p:nvPr/>
          </p:nvSpPr>
          <p:spPr bwMode="auto">
            <a:xfrm flipH="1" flipV="1">
              <a:off x="3138" y="1979"/>
              <a:ext cx="0" cy="226"/>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5068" name="Line 11"/>
            <p:cNvSpPr>
              <a:spLocks noChangeShapeType="1"/>
            </p:cNvSpPr>
            <p:nvPr/>
          </p:nvSpPr>
          <p:spPr bwMode="auto">
            <a:xfrm>
              <a:off x="3138" y="3838"/>
              <a:ext cx="0" cy="363"/>
            </a:xfrm>
            <a:prstGeom prst="line">
              <a:avLst/>
            </a:prstGeom>
            <a:noFill/>
            <a:ln w="38100">
              <a:solidFill>
                <a:schemeClr val="accent1"/>
              </a:solidFill>
              <a:round/>
              <a:headEnd/>
              <a:tailEnd type="triangle" w="med" len="med"/>
            </a:ln>
          </p:spPr>
          <p:txBody>
            <a:bodyPr>
              <a:spAutoFit/>
            </a:bodyPr>
            <a:lstStyle/>
            <a:p>
              <a:endParaRPr lang="ja-JP" altLang="en-US"/>
            </a:p>
          </p:txBody>
        </p:sp>
      </p:grpSp>
      <p:sp>
        <p:nvSpPr>
          <p:cNvPr id="80908" name="Text Box 12"/>
          <p:cNvSpPr txBox="1">
            <a:spLocks noChangeArrowheads="1"/>
          </p:cNvSpPr>
          <p:nvPr/>
        </p:nvSpPr>
        <p:spPr bwMode="auto">
          <a:xfrm>
            <a:off x="1160463" y="5964238"/>
            <a:ext cx="2628900" cy="488950"/>
          </a:xfrm>
          <a:prstGeom prst="rect">
            <a:avLst/>
          </a:prstGeom>
          <a:solidFill>
            <a:schemeClr val="bg1"/>
          </a:solidFill>
          <a:ln w="31750">
            <a:solidFill>
              <a:srgbClr val="FF0000"/>
            </a:solidFill>
            <a:miter lim="800000"/>
            <a:headEnd/>
            <a:tailEnd/>
          </a:ln>
          <a:effectLst/>
        </p:spPr>
        <p:txBody>
          <a:bodyPr wrap="none">
            <a:spAutoFit/>
          </a:bodyPr>
          <a:lstStyle/>
          <a:p>
            <a:pPr>
              <a:defRPr/>
            </a:pPr>
            <a:r>
              <a:rPr lang="en-US" altLang="ja-JP" b="1">
                <a:effectLst>
                  <a:outerShdw blurRad="38100" dist="38100" dir="2700000" algn="tl">
                    <a:srgbClr val="C0C0C0"/>
                  </a:outerShdw>
                </a:effectLst>
              </a:rPr>
              <a:t>PC</a:t>
            </a:r>
            <a:r>
              <a:rPr lang="ja-JP" altLang="en-US" b="1">
                <a:effectLst>
                  <a:outerShdw blurRad="38100" dist="38100" dir="2700000" algn="tl">
                    <a:srgbClr val="C0C0C0"/>
                  </a:outerShdw>
                </a:effectLst>
              </a:rPr>
              <a:t>で</a:t>
            </a:r>
            <a:r>
              <a:rPr lang="en-US" altLang="ja-JP" b="1">
                <a:effectLst>
                  <a:outerShdw blurRad="38100" dist="38100" dir="2700000" algn="tl">
                    <a:srgbClr val="C0C0C0"/>
                  </a:outerShdw>
                </a:effectLst>
              </a:rPr>
              <a:t> 1</a:t>
            </a:r>
            <a:r>
              <a:rPr lang="ja-JP" altLang="en-US" b="1">
                <a:effectLst>
                  <a:outerShdw blurRad="38100" dist="38100" dir="2700000" algn="tl">
                    <a:srgbClr val="C0C0C0"/>
                  </a:outerShdw>
                </a:effectLst>
              </a:rPr>
              <a:t>時間で可能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89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089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089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0899">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0899">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0899">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0899">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09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0" y="-26988"/>
            <a:ext cx="9144000" cy="792163"/>
          </a:xfrm>
          <a:gradFill rotWithShape="1">
            <a:gsLst>
              <a:gs pos="0">
                <a:srgbClr val="006600"/>
              </a:gs>
              <a:gs pos="100000">
                <a:srgbClr val="008000"/>
              </a:gs>
            </a:gsLst>
            <a:lin ang="5400000" scaled="1"/>
          </a:gradFill>
          <a:effectLst>
            <a:outerShdw dist="53882"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ゲノムの比較 </a:t>
            </a:r>
            <a:r>
              <a:rPr lang="en-US" altLang="ja-JP" sz="3600" smtClean="0">
                <a:solidFill>
                  <a:schemeClr val="bg1"/>
                </a:solidFill>
                <a:effectLst>
                  <a:outerShdw blurRad="38100" dist="38100" dir="2700000" algn="tl">
                    <a:srgbClr val="000000"/>
                  </a:outerShdw>
                </a:effectLst>
              </a:rPr>
              <a:t>(2)</a:t>
            </a:r>
          </a:p>
        </p:txBody>
      </p:sp>
      <p:sp>
        <p:nvSpPr>
          <p:cNvPr id="81923" name="Rectangle 3"/>
          <p:cNvSpPr>
            <a:spLocks noGrp="1" noChangeArrowheads="1"/>
          </p:cNvSpPr>
          <p:nvPr>
            <p:ph type="subTitle" idx="1"/>
          </p:nvPr>
        </p:nvSpPr>
        <p:spPr>
          <a:xfrm>
            <a:off x="250825" y="1125538"/>
            <a:ext cx="8208963" cy="4535487"/>
          </a:xfrm>
        </p:spPr>
        <p:txBody>
          <a:bodyPr/>
          <a:lstStyle/>
          <a:p>
            <a:pPr algn="l" eaLnBrk="1" hangingPunct="1">
              <a:defRPr/>
            </a:pPr>
            <a:r>
              <a:rPr lang="ja-JP" altLang="en-US" sz="2200" b="1" dirty="0" smtClean="0">
                <a:solidFill>
                  <a:srgbClr val="006600"/>
                </a:solidFill>
              </a:rPr>
              <a:t>ヒト</a:t>
            </a:r>
            <a:r>
              <a:rPr lang="en-US" altLang="ja-JP" sz="2200" b="1" dirty="0" smtClean="0">
                <a:solidFill>
                  <a:srgbClr val="006600"/>
                </a:solidFill>
              </a:rPr>
              <a:t>X</a:t>
            </a:r>
            <a:r>
              <a:rPr lang="ja-JP" altLang="en-US" sz="2200" b="1" dirty="0" smtClean="0">
                <a:solidFill>
                  <a:srgbClr val="006600"/>
                </a:solidFill>
              </a:rPr>
              <a:t>染色体とマウス</a:t>
            </a:r>
            <a:r>
              <a:rPr lang="en-US" altLang="ja-JP" sz="2200" b="1" dirty="0" smtClean="0">
                <a:solidFill>
                  <a:srgbClr val="006600"/>
                </a:solidFill>
              </a:rPr>
              <a:t>X</a:t>
            </a:r>
            <a:r>
              <a:rPr lang="ja-JP" altLang="en-US" sz="2200" b="1" dirty="0" smtClean="0">
                <a:solidFill>
                  <a:srgbClr val="006600"/>
                </a:solidFill>
              </a:rPr>
              <a:t>染色体の比較</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マウスはオーバーラップさせ、ヒトはオーバーラップさせずに、</a:t>
            </a:r>
          </a:p>
          <a:p>
            <a:pPr algn="l" eaLnBrk="1" hangingPunct="1">
              <a:defRPr/>
            </a:pPr>
            <a:r>
              <a:rPr lang="en-US" altLang="ja-JP" sz="2200" dirty="0" smtClean="0"/>
              <a:t> 30</a:t>
            </a:r>
            <a:r>
              <a:rPr lang="ja-JP" altLang="en-US" sz="2200" dirty="0" smtClean="0"/>
              <a:t>文字ずつにスライス</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en-US" altLang="ja-JP" sz="2200" dirty="0" smtClean="0"/>
              <a:t> </a:t>
            </a:r>
            <a:r>
              <a:rPr lang="ja-JP" altLang="en-US" sz="2200" dirty="0" smtClean="0"/>
              <a:t>間違い </a:t>
            </a:r>
            <a:r>
              <a:rPr lang="en-US" altLang="ja-JP" sz="2200" dirty="0" smtClean="0"/>
              <a:t>2</a:t>
            </a:r>
            <a:r>
              <a:rPr lang="ja-JP" altLang="en-US" sz="2200" dirty="0" smtClean="0"/>
              <a:t>文字以下のペアを列挙</a:t>
            </a:r>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解が多すぎるため、ペアの両方に</a:t>
            </a:r>
          </a:p>
          <a:p>
            <a:pPr algn="l" eaLnBrk="1" hangingPunct="1">
              <a:defRPr/>
            </a:pPr>
            <a:r>
              <a:rPr lang="en-US" altLang="ja-JP" sz="2200" dirty="0" smtClean="0"/>
              <a:t>250</a:t>
            </a:r>
            <a:r>
              <a:rPr lang="ja-JP" altLang="en-US" sz="2200" dirty="0" smtClean="0"/>
              <a:t>個以上の相方が見つかっている</a:t>
            </a:r>
          </a:p>
          <a:p>
            <a:pPr algn="l" eaLnBrk="1" hangingPunct="1">
              <a:defRPr/>
            </a:pPr>
            <a:r>
              <a:rPr lang="ja-JP" altLang="en-US" sz="2200" dirty="0" smtClean="0"/>
              <a:t>場合無視</a:t>
            </a:r>
          </a:p>
          <a:p>
            <a:pPr algn="l" eaLnBrk="1" hangingPunct="1">
              <a:defRPr/>
            </a:pPr>
            <a:endParaRPr lang="ja-JP" altLang="en-US" sz="2200" dirty="0" smtClean="0"/>
          </a:p>
          <a:p>
            <a:pPr algn="l" eaLnBrk="1" hangingPunct="1">
              <a:defRPr/>
            </a:pPr>
            <a:r>
              <a:rPr lang="en-US" altLang="ja-JP" sz="2200" b="1" dirty="0" smtClean="0">
                <a:solidFill>
                  <a:srgbClr val="FF0000"/>
                </a:solidFill>
                <a:effectLst>
                  <a:outerShdw blurRad="38100" dist="38100" dir="2700000" algn="tl">
                    <a:srgbClr val="C0C0C0"/>
                  </a:outerShdw>
                </a:effectLst>
              </a:rPr>
              <a:t>•</a:t>
            </a:r>
            <a:r>
              <a:rPr lang="ja-JP" altLang="en-US" sz="2200" b="1" dirty="0" smtClean="0">
                <a:solidFill>
                  <a:srgbClr val="FF0000"/>
                </a:solidFill>
                <a:effectLst>
                  <a:outerShdw blurRad="38100" dist="38100" dir="2700000" algn="tl">
                    <a:srgbClr val="C0C0C0"/>
                  </a:outerShdw>
                </a:effectLst>
              </a:rPr>
              <a:t> </a:t>
            </a:r>
            <a:r>
              <a:rPr lang="ja-JP" altLang="en-US" sz="2200" dirty="0" smtClean="0"/>
              <a:t>長さ</a:t>
            </a:r>
            <a:r>
              <a:rPr lang="en-US" altLang="ja-JP" sz="2200" dirty="0" smtClean="0"/>
              <a:t>3000</a:t>
            </a:r>
            <a:r>
              <a:rPr lang="ja-JP" altLang="en-US" sz="2200" dirty="0" smtClean="0"/>
              <a:t>で、幅</a:t>
            </a:r>
            <a:r>
              <a:rPr lang="en-US" altLang="ja-JP" sz="2200" dirty="0" smtClean="0"/>
              <a:t>300</a:t>
            </a:r>
            <a:r>
              <a:rPr lang="ja-JP" altLang="en-US" sz="2200" dirty="0" smtClean="0"/>
              <a:t>の斜めの</a:t>
            </a:r>
          </a:p>
          <a:p>
            <a:pPr algn="l" eaLnBrk="1" hangingPunct="1">
              <a:defRPr/>
            </a:pPr>
            <a:r>
              <a:rPr lang="ja-JP" altLang="en-US" sz="2200" dirty="0" smtClean="0"/>
              <a:t>領域に</a:t>
            </a:r>
            <a:r>
              <a:rPr lang="en-US" altLang="ja-JP" sz="2200" dirty="0" smtClean="0"/>
              <a:t>3</a:t>
            </a:r>
            <a:r>
              <a:rPr lang="ja-JP" altLang="en-US" sz="2200" dirty="0" smtClean="0"/>
              <a:t>つペアがあれば点を打つ</a:t>
            </a:r>
          </a:p>
        </p:txBody>
      </p:sp>
      <p:sp>
        <p:nvSpPr>
          <p:cNvPr id="46084" name="Text Box 4"/>
          <p:cNvSpPr txBox="1">
            <a:spLocks noChangeArrowheads="1"/>
          </p:cNvSpPr>
          <p:nvPr/>
        </p:nvSpPr>
        <p:spPr bwMode="auto">
          <a:xfrm>
            <a:off x="6178550" y="2349500"/>
            <a:ext cx="1595438" cy="366713"/>
          </a:xfrm>
          <a:prstGeom prst="rect">
            <a:avLst/>
          </a:prstGeom>
          <a:noFill/>
          <a:ln w="19050">
            <a:noFill/>
            <a:miter lim="800000"/>
            <a:headEnd/>
            <a:tailEnd/>
          </a:ln>
        </p:spPr>
        <p:txBody>
          <a:bodyPr wrap="none">
            <a:spAutoFit/>
          </a:bodyPr>
          <a:lstStyle/>
          <a:p>
            <a:r>
              <a:rPr lang="ja-JP" altLang="en-US" sz="1800" b="1">
                <a:solidFill>
                  <a:srgbClr val="006600"/>
                </a:solidFill>
              </a:rPr>
              <a:t>ヒト</a:t>
            </a:r>
            <a:r>
              <a:rPr lang="en-US" altLang="ja-JP" sz="1800" b="1">
                <a:solidFill>
                  <a:srgbClr val="006600"/>
                </a:solidFill>
              </a:rPr>
              <a:t>X</a:t>
            </a:r>
            <a:r>
              <a:rPr lang="ja-JP" altLang="en-US" sz="1800" b="1">
                <a:solidFill>
                  <a:srgbClr val="006600"/>
                </a:solidFill>
              </a:rPr>
              <a:t>番染色体</a:t>
            </a:r>
          </a:p>
        </p:txBody>
      </p:sp>
      <p:sp>
        <p:nvSpPr>
          <p:cNvPr id="46085" name="Line 5"/>
          <p:cNvSpPr>
            <a:spLocks noChangeShapeType="1"/>
          </p:cNvSpPr>
          <p:nvPr/>
        </p:nvSpPr>
        <p:spPr bwMode="auto">
          <a:xfrm flipH="1" flipV="1">
            <a:off x="5364163" y="2563813"/>
            <a:ext cx="865187" cy="1428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6086" name="Line 6"/>
          <p:cNvSpPr>
            <a:spLocks noChangeShapeType="1"/>
          </p:cNvSpPr>
          <p:nvPr/>
        </p:nvSpPr>
        <p:spPr bwMode="auto">
          <a:xfrm flipV="1">
            <a:off x="7885113" y="2563813"/>
            <a:ext cx="1008062" cy="1428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6087" name="Text Box 7"/>
          <p:cNvSpPr txBox="1">
            <a:spLocks noChangeArrowheads="1"/>
          </p:cNvSpPr>
          <p:nvPr/>
        </p:nvSpPr>
        <p:spPr bwMode="auto">
          <a:xfrm>
            <a:off x="4572000" y="4062413"/>
            <a:ext cx="458788" cy="1527175"/>
          </a:xfrm>
          <a:prstGeom prst="rect">
            <a:avLst/>
          </a:prstGeom>
          <a:noFill/>
          <a:ln w="19050">
            <a:noFill/>
            <a:miter lim="800000"/>
            <a:headEnd/>
            <a:tailEnd/>
          </a:ln>
        </p:spPr>
        <p:txBody>
          <a:bodyPr vert="eaVert" wrap="none">
            <a:spAutoFit/>
          </a:bodyPr>
          <a:lstStyle/>
          <a:p>
            <a:r>
              <a:rPr lang="ja-JP" altLang="en-US" sz="1800" b="1">
                <a:solidFill>
                  <a:srgbClr val="006600"/>
                </a:solidFill>
              </a:rPr>
              <a:t>マウス</a:t>
            </a:r>
            <a:r>
              <a:rPr lang="en-US" altLang="ja-JP" sz="1800" b="1">
                <a:solidFill>
                  <a:srgbClr val="006600"/>
                </a:solidFill>
              </a:rPr>
              <a:t>X</a:t>
            </a:r>
            <a:r>
              <a:rPr lang="ja-JP" altLang="en-US" sz="1800" b="1">
                <a:solidFill>
                  <a:srgbClr val="006600"/>
                </a:solidFill>
              </a:rPr>
              <a:t>染色体</a:t>
            </a:r>
          </a:p>
        </p:txBody>
      </p:sp>
      <p:sp>
        <p:nvSpPr>
          <p:cNvPr id="46088" name="Line 8"/>
          <p:cNvSpPr>
            <a:spLocks noChangeShapeType="1"/>
          </p:cNvSpPr>
          <p:nvPr/>
        </p:nvSpPr>
        <p:spPr bwMode="auto">
          <a:xfrm flipH="1" flipV="1">
            <a:off x="4805363" y="3141663"/>
            <a:ext cx="0" cy="935037"/>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46089" name="Line 9"/>
          <p:cNvSpPr>
            <a:spLocks noChangeShapeType="1"/>
          </p:cNvSpPr>
          <p:nvPr/>
        </p:nvSpPr>
        <p:spPr bwMode="auto">
          <a:xfrm flipH="1">
            <a:off x="4805363" y="5589588"/>
            <a:ext cx="0" cy="1079500"/>
          </a:xfrm>
          <a:prstGeom prst="line">
            <a:avLst/>
          </a:prstGeom>
          <a:noFill/>
          <a:ln w="38100">
            <a:solidFill>
              <a:schemeClr val="accent1"/>
            </a:solidFill>
            <a:round/>
            <a:headEnd/>
            <a:tailEnd type="triangle" w="med" len="med"/>
          </a:ln>
        </p:spPr>
        <p:txBody>
          <a:bodyPr>
            <a:spAutoFit/>
          </a:bodyPr>
          <a:lstStyle/>
          <a:p>
            <a:endParaRPr lang="ja-JP" altLang="en-US"/>
          </a:p>
        </p:txBody>
      </p:sp>
      <p:sp>
        <p:nvSpPr>
          <p:cNvPr id="81930" name="Text Box 10"/>
          <p:cNvSpPr txBox="1">
            <a:spLocks noChangeArrowheads="1"/>
          </p:cNvSpPr>
          <p:nvPr/>
        </p:nvSpPr>
        <p:spPr bwMode="auto">
          <a:xfrm>
            <a:off x="1160463" y="5964238"/>
            <a:ext cx="2628900" cy="488950"/>
          </a:xfrm>
          <a:prstGeom prst="rect">
            <a:avLst/>
          </a:prstGeom>
          <a:solidFill>
            <a:schemeClr val="bg1"/>
          </a:solidFill>
          <a:ln w="31750">
            <a:solidFill>
              <a:srgbClr val="FF0000"/>
            </a:solidFill>
            <a:miter lim="800000"/>
            <a:headEnd/>
            <a:tailEnd/>
          </a:ln>
          <a:effectLst/>
        </p:spPr>
        <p:txBody>
          <a:bodyPr wrap="none">
            <a:spAutoFit/>
          </a:bodyPr>
          <a:lstStyle/>
          <a:p>
            <a:pPr>
              <a:defRPr/>
            </a:pPr>
            <a:r>
              <a:rPr lang="en-US" altLang="ja-JP" b="1">
                <a:effectLst>
                  <a:outerShdw blurRad="38100" dist="38100" dir="2700000" algn="tl">
                    <a:srgbClr val="C0C0C0"/>
                  </a:outerShdw>
                </a:effectLst>
              </a:rPr>
              <a:t>PC</a:t>
            </a:r>
            <a:r>
              <a:rPr lang="ja-JP" altLang="en-US" b="1">
                <a:effectLst>
                  <a:outerShdw blurRad="38100" dist="38100" dir="2700000" algn="tl">
                    <a:srgbClr val="C0C0C0"/>
                  </a:outerShdw>
                </a:effectLst>
              </a:rPr>
              <a:t>で</a:t>
            </a:r>
            <a:r>
              <a:rPr lang="en-US" altLang="ja-JP" b="1">
                <a:effectLst>
                  <a:outerShdw blurRad="38100" dist="38100" dir="2700000" algn="tl">
                    <a:srgbClr val="C0C0C0"/>
                  </a:outerShdw>
                </a:effectLst>
              </a:rPr>
              <a:t> 1</a:t>
            </a:r>
            <a:r>
              <a:rPr lang="ja-JP" altLang="en-US" b="1">
                <a:effectLst>
                  <a:outerShdw blurRad="38100" dist="38100" dir="2700000" algn="tl">
                    <a:srgbClr val="C0C0C0"/>
                  </a:outerShdw>
                </a:effectLst>
              </a:rPr>
              <a:t>時間で可能</a:t>
            </a:r>
          </a:p>
        </p:txBody>
      </p:sp>
      <p:pic>
        <p:nvPicPr>
          <p:cNvPr id="46091" name="Picture 11" descr="hsX-musX_30c2x"/>
          <p:cNvPicPr>
            <a:picLocks noChangeAspect="1" noChangeArrowheads="1"/>
          </p:cNvPicPr>
          <p:nvPr/>
        </p:nvPicPr>
        <p:blipFill>
          <a:blip r:embed="rId2" cstate="print">
            <a:lum bright="90000" contrast="100000"/>
          </a:blip>
          <a:srcRect/>
          <a:stretch>
            <a:fillRect/>
          </a:stretch>
        </p:blipFill>
        <p:spPr bwMode="auto">
          <a:xfrm>
            <a:off x="5003800" y="2781300"/>
            <a:ext cx="3960813" cy="39608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19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192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192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192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19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19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まとめ</a:t>
            </a:r>
          </a:p>
        </p:txBody>
      </p:sp>
      <p:sp>
        <p:nvSpPr>
          <p:cNvPr id="51203" name="Rectangle 3"/>
          <p:cNvSpPr>
            <a:spLocks noGrp="1" noChangeArrowheads="1"/>
          </p:cNvSpPr>
          <p:nvPr>
            <p:ph type="subTitle" idx="1"/>
          </p:nvPr>
        </p:nvSpPr>
        <p:spPr>
          <a:xfrm>
            <a:off x="685800" y="1752600"/>
            <a:ext cx="7924800" cy="35052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ゲノムの基本問題の紹介</a:t>
            </a:r>
          </a:p>
          <a:p>
            <a:pPr algn="l" eaLnBrk="1" hangingPunct="1">
              <a:defRPr/>
            </a:pPr>
            <a:r>
              <a:rPr lang="ja-JP" altLang="en-US" sz="2400" dirty="0" smtClean="0"/>
              <a:t>系統樹・遺伝子発見・類似度計算・部分列のマッチ・固有部分列の発見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機械学習を用いた遺伝子の発見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最短路を使ったゲノムの類似度計算の方法</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分類を使ったミスマッチトレランスの計算</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類似する短かい文字列のペアを使ったゲノムの比較</a:t>
            </a:r>
          </a:p>
          <a:p>
            <a:pPr algn="l" eaLnBrk="1" hangingPunct="1">
              <a:defRPr/>
            </a:pPr>
            <a:endParaRPr lang="ja-JP" alt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切り出しの位置</a:t>
            </a:r>
          </a:p>
        </p:txBody>
      </p:sp>
      <p:sp>
        <p:nvSpPr>
          <p:cNvPr id="60419" name="Rectangle 3"/>
          <p:cNvSpPr>
            <a:spLocks noGrp="1" noChangeArrowheads="1"/>
          </p:cNvSpPr>
          <p:nvPr>
            <p:ph type="subTitle" idx="1"/>
          </p:nvPr>
        </p:nvSpPr>
        <p:spPr>
          <a:xfrm>
            <a:off x="611188" y="1196975"/>
            <a:ext cx="7924800" cy="26670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ゲノムの中で、たんぱく質になる部分を</a:t>
            </a:r>
            <a:r>
              <a:rPr lang="ja-JP" altLang="en-US" sz="2400" b="1" dirty="0" smtClean="0">
                <a:solidFill>
                  <a:srgbClr val="006600"/>
                </a:solidFill>
              </a:rPr>
              <a:t>遺伝子</a:t>
            </a:r>
            <a:r>
              <a:rPr lang="ja-JP" altLang="en-US" sz="2400" dirty="0" smtClean="0"/>
              <a:t>と言う</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遺伝子の始まりの位置と終わりの位置には、マークがある。マークも</a:t>
            </a:r>
            <a:r>
              <a:rPr lang="en-US" altLang="ja-JP" sz="2400" dirty="0" smtClean="0"/>
              <a:t>ATGC3</a:t>
            </a:r>
            <a:r>
              <a:rPr lang="ja-JP" altLang="en-US" sz="2400" dirty="0" smtClean="0"/>
              <a:t>文字でできている</a:t>
            </a: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ゲノムの中にマークは大量にあるが、どうやって遺伝子の始まりを探し出しているかは不明</a:t>
            </a:r>
          </a:p>
          <a:p>
            <a:pPr algn="l" eaLnBrk="1" hangingPunct="1">
              <a:defRPr/>
            </a:pPr>
            <a:r>
              <a:rPr lang="ja-JP" altLang="en-US" sz="2400" dirty="0" smtClean="0"/>
              <a:t>　 </a:t>
            </a:r>
            <a:r>
              <a:rPr lang="en-US" altLang="ja-JP" sz="2400" b="1" dirty="0" smtClean="0">
                <a:solidFill>
                  <a:srgbClr val="FF0000"/>
                </a:solidFill>
                <a:effectLst>
                  <a:outerShdw blurRad="38100" dist="38100" dir="2700000" algn="tl">
                    <a:srgbClr val="C0C0C0"/>
                  </a:outerShdw>
                </a:effectLst>
                <a:sym typeface="Wingdings" pitchFamily="2" charset="2"/>
              </a:rPr>
              <a:t></a:t>
            </a:r>
            <a:r>
              <a:rPr lang="ja-JP" altLang="en-US" sz="2400" dirty="0" smtClean="0"/>
              <a:t>　どこが遺伝子かを探り当てるのは大変</a:t>
            </a:r>
          </a:p>
        </p:txBody>
      </p:sp>
      <p:sp>
        <p:nvSpPr>
          <p:cNvPr id="6148" name="Line 5"/>
          <p:cNvSpPr>
            <a:spLocks noChangeShapeType="1"/>
          </p:cNvSpPr>
          <p:nvPr/>
        </p:nvSpPr>
        <p:spPr bwMode="auto">
          <a:xfrm>
            <a:off x="762000" y="5181600"/>
            <a:ext cx="7315200" cy="0"/>
          </a:xfrm>
          <a:prstGeom prst="line">
            <a:avLst/>
          </a:prstGeom>
          <a:noFill/>
          <a:ln w="38100">
            <a:solidFill>
              <a:schemeClr val="accent2"/>
            </a:solidFill>
            <a:round/>
            <a:headEnd/>
            <a:tailEnd/>
          </a:ln>
        </p:spPr>
        <p:txBody>
          <a:bodyPr/>
          <a:lstStyle/>
          <a:p>
            <a:endParaRPr lang="ja-JP" altLang="en-US"/>
          </a:p>
        </p:txBody>
      </p:sp>
      <p:sp>
        <p:nvSpPr>
          <p:cNvPr id="6149" name="Text Box 6"/>
          <p:cNvSpPr txBox="1">
            <a:spLocks noChangeArrowheads="1"/>
          </p:cNvSpPr>
          <p:nvPr/>
        </p:nvSpPr>
        <p:spPr bwMode="auto">
          <a:xfrm>
            <a:off x="1981200" y="4648200"/>
            <a:ext cx="488950" cy="457200"/>
          </a:xfrm>
          <a:prstGeom prst="rect">
            <a:avLst/>
          </a:prstGeom>
          <a:noFill/>
          <a:ln w="9525">
            <a:noFill/>
            <a:miter lim="800000"/>
            <a:headEnd/>
            <a:tailEnd/>
          </a:ln>
        </p:spPr>
        <p:txBody>
          <a:bodyPr wrap="none">
            <a:spAutoFit/>
          </a:bodyPr>
          <a:lstStyle/>
          <a:p>
            <a:r>
              <a:rPr lang="ja-JP" altLang="en-US" b="1">
                <a:solidFill>
                  <a:srgbClr val="FF0000"/>
                </a:solidFill>
              </a:rPr>
              <a:t>終</a:t>
            </a:r>
            <a:endParaRPr lang="en-US" altLang="ja-JP" b="1">
              <a:solidFill>
                <a:srgbClr val="FF0000"/>
              </a:solidFill>
            </a:endParaRPr>
          </a:p>
        </p:txBody>
      </p:sp>
      <p:sp>
        <p:nvSpPr>
          <p:cNvPr id="6150" name="AutoShape 7"/>
          <p:cNvSpPr>
            <a:spLocks noChangeArrowheads="1"/>
          </p:cNvSpPr>
          <p:nvPr/>
        </p:nvSpPr>
        <p:spPr bwMode="auto">
          <a:xfrm>
            <a:off x="3200400" y="5257800"/>
            <a:ext cx="2133600" cy="381000"/>
          </a:xfrm>
          <a:prstGeom prst="roundRect">
            <a:avLst>
              <a:gd name="adj" fmla="val 16667"/>
            </a:avLst>
          </a:prstGeom>
          <a:solidFill>
            <a:srgbClr val="FF0000"/>
          </a:solidFill>
          <a:ln w="9525">
            <a:solidFill>
              <a:schemeClr val="tx1"/>
            </a:solidFill>
            <a:round/>
            <a:headEnd/>
            <a:tailEnd/>
          </a:ln>
        </p:spPr>
        <p:txBody>
          <a:bodyPr wrap="none" anchor="ctr"/>
          <a:lstStyle/>
          <a:p>
            <a:endParaRPr lang="ja-JP" altLang="en-US"/>
          </a:p>
        </p:txBody>
      </p:sp>
      <p:sp>
        <p:nvSpPr>
          <p:cNvPr id="6151" name="Freeform 8"/>
          <p:cNvSpPr>
            <a:spLocks/>
          </p:cNvSpPr>
          <p:nvPr/>
        </p:nvSpPr>
        <p:spPr bwMode="auto">
          <a:xfrm>
            <a:off x="3492500" y="5181600"/>
            <a:ext cx="3898900" cy="838200"/>
          </a:xfrm>
          <a:custGeom>
            <a:avLst/>
            <a:gdLst>
              <a:gd name="T0" fmla="*/ 8 w 2456"/>
              <a:gd name="T1" fmla="*/ 0 h 528"/>
              <a:gd name="T2" fmla="*/ 104 w 2456"/>
              <a:gd name="T3" fmla="*/ 144 h 528"/>
              <a:gd name="T4" fmla="*/ 632 w 2456"/>
              <a:gd name="T5" fmla="*/ 144 h 528"/>
              <a:gd name="T6" fmla="*/ 920 w 2456"/>
              <a:gd name="T7" fmla="*/ 240 h 528"/>
              <a:gd name="T8" fmla="*/ 1400 w 2456"/>
              <a:gd name="T9" fmla="*/ 528 h 528"/>
              <a:gd name="T10" fmla="*/ 1976 w 2456"/>
              <a:gd name="T11" fmla="*/ 240 h 528"/>
              <a:gd name="T12" fmla="*/ 2168 w 2456"/>
              <a:gd name="T13" fmla="*/ 432 h 528"/>
              <a:gd name="T14" fmla="*/ 2456 w 2456"/>
              <a:gd name="T15" fmla="*/ 528 h 528"/>
              <a:gd name="T16" fmla="*/ 0 60000 65536"/>
              <a:gd name="T17" fmla="*/ 0 60000 65536"/>
              <a:gd name="T18" fmla="*/ 0 60000 65536"/>
              <a:gd name="T19" fmla="*/ 0 60000 65536"/>
              <a:gd name="T20" fmla="*/ 0 60000 65536"/>
              <a:gd name="T21" fmla="*/ 0 60000 65536"/>
              <a:gd name="T22" fmla="*/ 0 60000 65536"/>
              <a:gd name="T23" fmla="*/ 0 60000 65536"/>
              <a:gd name="T24" fmla="*/ 0 w 2456"/>
              <a:gd name="T25" fmla="*/ 0 h 528"/>
              <a:gd name="T26" fmla="*/ 2456 w 2456"/>
              <a:gd name="T27" fmla="*/ 528 h 5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56" h="528">
                <a:moveTo>
                  <a:pt x="8" y="0"/>
                </a:moveTo>
                <a:cubicBezTo>
                  <a:pt x="4" y="60"/>
                  <a:pt x="0" y="120"/>
                  <a:pt x="104" y="144"/>
                </a:cubicBezTo>
                <a:cubicBezTo>
                  <a:pt x="208" y="168"/>
                  <a:pt x="496" y="128"/>
                  <a:pt x="632" y="144"/>
                </a:cubicBezTo>
                <a:cubicBezTo>
                  <a:pt x="768" y="160"/>
                  <a:pt x="792" y="176"/>
                  <a:pt x="920" y="240"/>
                </a:cubicBezTo>
                <a:cubicBezTo>
                  <a:pt x="1048" y="304"/>
                  <a:pt x="1224" y="528"/>
                  <a:pt x="1400" y="528"/>
                </a:cubicBezTo>
                <a:cubicBezTo>
                  <a:pt x="1576" y="528"/>
                  <a:pt x="1848" y="256"/>
                  <a:pt x="1976" y="240"/>
                </a:cubicBezTo>
                <a:cubicBezTo>
                  <a:pt x="2104" y="224"/>
                  <a:pt x="2088" y="384"/>
                  <a:pt x="2168" y="432"/>
                </a:cubicBezTo>
                <a:cubicBezTo>
                  <a:pt x="2248" y="480"/>
                  <a:pt x="2408" y="512"/>
                  <a:pt x="2456" y="528"/>
                </a:cubicBezTo>
              </a:path>
            </a:pathLst>
          </a:custGeom>
          <a:noFill/>
          <a:ln w="63500">
            <a:solidFill>
              <a:schemeClr val="accent1"/>
            </a:solidFill>
            <a:round/>
            <a:headEnd/>
            <a:tailEnd/>
          </a:ln>
        </p:spPr>
        <p:txBody>
          <a:bodyPr/>
          <a:lstStyle/>
          <a:p>
            <a:endParaRPr lang="ja-JP" altLang="en-US"/>
          </a:p>
        </p:txBody>
      </p:sp>
      <p:sp>
        <p:nvSpPr>
          <p:cNvPr id="6152" name="Line 9"/>
          <p:cNvSpPr>
            <a:spLocks noChangeShapeType="1"/>
          </p:cNvSpPr>
          <p:nvPr/>
        </p:nvSpPr>
        <p:spPr bwMode="auto">
          <a:xfrm flipH="1">
            <a:off x="1905000" y="5410200"/>
            <a:ext cx="914400" cy="0"/>
          </a:xfrm>
          <a:prstGeom prst="line">
            <a:avLst/>
          </a:prstGeom>
          <a:noFill/>
          <a:ln w="50800">
            <a:solidFill>
              <a:schemeClr val="tx1"/>
            </a:solidFill>
            <a:round/>
            <a:headEnd/>
            <a:tailEnd type="triangle" w="med" len="med"/>
          </a:ln>
        </p:spPr>
        <p:txBody>
          <a:bodyPr/>
          <a:lstStyle/>
          <a:p>
            <a:endParaRPr lang="ja-JP" altLang="en-US"/>
          </a:p>
        </p:txBody>
      </p:sp>
      <p:sp>
        <p:nvSpPr>
          <p:cNvPr id="6153" name="AutoShape 10"/>
          <p:cNvSpPr>
            <a:spLocks noChangeArrowheads="1"/>
          </p:cNvSpPr>
          <p:nvPr/>
        </p:nvSpPr>
        <p:spPr bwMode="auto">
          <a:xfrm>
            <a:off x="3352800" y="5029200"/>
            <a:ext cx="609600" cy="228600"/>
          </a:xfrm>
          <a:prstGeom prst="roundRect">
            <a:avLst>
              <a:gd name="adj" fmla="val 16667"/>
            </a:avLst>
          </a:prstGeom>
          <a:noFill/>
          <a:ln w="25400">
            <a:solidFill>
              <a:schemeClr val="tx1"/>
            </a:solidFill>
            <a:round/>
            <a:headEnd/>
            <a:tailEnd/>
          </a:ln>
        </p:spPr>
        <p:txBody>
          <a:bodyPr wrap="none" anchor="ctr"/>
          <a:lstStyle/>
          <a:p>
            <a:endParaRPr lang="ja-JP" altLang="en-US"/>
          </a:p>
        </p:txBody>
      </p:sp>
      <p:sp>
        <p:nvSpPr>
          <p:cNvPr id="6154" name="Oval 11"/>
          <p:cNvSpPr>
            <a:spLocks noChangeArrowheads="1"/>
          </p:cNvSpPr>
          <p:nvPr/>
        </p:nvSpPr>
        <p:spPr bwMode="auto">
          <a:xfrm>
            <a:off x="5715000"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55" name="Oval 12"/>
          <p:cNvSpPr>
            <a:spLocks noChangeArrowheads="1"/>
          </p:cNvSpPr>
          <p:nvPr/>
        </p:nvSpPr>
        <p:spPr bwMode="auto">
          <a:xfrm>
            <a:off x="5943600" y="57912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6156" name="Oval 13"/>
          <p:cNvSpPr>
            <a:spLocks noChangeArrowheads="1"/>
          </p:cNvSpPr>
          <p:nvPr/>
        </p:nvSpPr>
        <p:spPr bwMode="auto">
          <a:xfrm>
            <a:off x="6172200" y="5638800"/>
            <a:ext cx="228600" cy="22860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6157" name="Oval 14"/>
          <p:cNvSpPr>
            <a:spLocks noChangeArrowheads="1"/>
          </p:cNvSpPr>
          <p:nvPr/>
        </p:nvSpPr>
        <p:spPr bwMode="auto">
          <a:xfrm>
            <a:off x="6400800" y="5486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58" name="Oval 15"/>
          <p:cNvSpPr>
            <a:spLocks noChangeArrowheads="1"/>
          </p:cNvSpPr>
          <p:nvPr/>
        </p:nvSpPr>
        <p:spPr bwMode="auto">
          <a:xfrm>
            <a:off x="6629400" y="5486400"/>
            <a:ext cx="228600" cy="228600"/>
          </a:xfrm>
          <a:prstGeom prst="ellipse">
            <a:avLst/>
          </a:prstGeom>
          <a:solidFill>
            <a:schemeClr val="accent2"/>
          </a:solidFill>
          <a:ln w="9525">
            <a:solidFill>
              <a:schemeClr val="tx1"/>
            </a:solidFill>
            <a:round/>
            <a:headEnd/>
            <a:tailEnd/>
          </a:ln>
        </p:spPr>
        <p:txBody>
          <a:bodyPr wrap="none" anchor="ctr"/>
          <a:lstStyle/>
          <a:p>
            <a:endParaRPr lang="ja-JP" altLang="en-US"/>
          </a:p>
        </p:txBody>
      </p:sp>
      <p:sp>
        <p:nvSpPr>
          <p:cNvPr id="6159" name="Oval 16"/>
          <p:cNvSpPr>
            <a:spLocks noChangeArrowheads="1"/>
          </p:cNvSpPr>
          <p:nvPr/>
        </p:nvSpPr>
        <p:spPr bwMode="auto">
          <a:xfrm>
            <a:off x="6781800" y="5638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6160" name="Oval 17"/>
          <p:cNvSpPr>
            <a:spLocks noChangeArrowheads="1"/>
          </p:cNvSpPr>
          <p:nvPr/>
        </p:nvSpPr>
        <p:spPr bwMode="auto">
          <a:xfrm>
            <a:off x="6934200" y="5791200"/>
            <a:ext cx="228600" cy="228600"/>
          </a:xfrm>
          <a:prstGeom prst="ellipse">
            <a:avLst/>
          </a:prstGeom>
          <a:solidFill>
            <a:srgbClr val="FF6600"/>
          </a:solidFill>
          <a:ln w="9525">
            <a:solidFill>
              <a:schemeClr val="tx1"/>
            </a:solidFill>
            <a:round/>
            <a:headEnd/>
            <a:tailEnd/>
          </a:ln>
        </p:spPr>
        <p:txBody>
          <a:bodyPr wrap="none" anchor="ctr"/>
          <a:lstStyle/>
          <a:p>
            <a:endParaRPr lang="ja-JP" altLang="en-US"/>
          </a:p>
        </p:txBody>
      </p:sp>
      <p:sp>
        <p:nvSpPr>
          <p:cNvPr id="6161" name="Text Box 18"/>
          <p:cNvSpPr txBox="1">
            <a:spLocks noChangeArrowheads="1"/>
          </p:cNvSpPr>
          <p:nvPr/>
        </p:nvSpPr>
        <p:spPr bwMode="auto">
          <a:xfrm>
            <a:off x="6140450" y="4724400"/>
            <a:ext cx="488950" cy="457200"/>
          </a:xfrm>
          <a:prstGeom prst="rect">
            <a:avLst/>
          </a:prstGeom>
          <a:noFill/>
          <a:ln w="9525">
            <a:noFill/>
            <a:miter lim="800000"/>
            <a:headEnd/>
            <a:tailEnd/>
          </a:ln>
        </p:spPr>
        <p:txBody>
          <a:bodyPr wrap="none">
            <a:spAutoFit/>
          </a:bodyPr>
          <a:lstStyle/>
          <a:p>
            <a:r>
              <a:rPr lang="ja-JP" altLang="en-US" b="1">
                <a:solidFill>
                  <a:srgbClr val="FF0000"/>
                </a:solidFill>
              </a:rPr>
              <a:t>始</a:t>
            </a:r>
            <a:endParaRPr lang="en-US" altLang="ja-JP"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遺伝子の応用</a:t>
            </a:r>
          </a:p>
        </p:txBody>
      </p:sp>
      <p:sp>
        <p:nvSpPr>
          <p:cNvPr id="14339" name="Rectangle 3"/>
          <p:cNvSpPr>
            <a:spLocks noGrp="1" noChangeArrowheads="1"/>
          </p:cNvSpPr>
          <p:nvPr>
            <p:ph type="subTitle" idx="1"/>
          </p:nvPr>
        </p:nvSpPr>
        <p:spPr>
          <a:xfrm>
            <a:off x="533400" y="1412875"/>
            <a:ext cx="7924800" cy="45720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en-US" altLang="ja-JP" sz="2400" dirty="0" smtClean="0"/>
              <a:t>「</a:t>
            </a:r>
            <a:r>
              <a:rPr lang="ja-JP" altLang="en-US" sz="2400" dirty="0" smtClean="0"/>
              <a:t>遺伝子の発見」は、応用上とても重要</a:t>
            </a: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遺伝病の発見、診断</a:t>
            </a:r>
            <a:endParaRPr lang="ja-JP" altLang="en-US" sz="2400" b="1" dirty="0" smtClean="0">
              <a:solidFill>
                <a:srgbClr val="FF0000"/>
              </a:solidFill>
            </a:endParaRP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新薬の発見</a:t>
            </a:r>
            <a:endParaRPr lang="ja-JP" altLang="en-US" sz="2400" b="1" dirty="0" smtClean="0">
              <a:solidFill>
                <a:srgbClr val="FF0000"/>
              </a:solidFill>
            </a:endParaRP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 </a:t>
            </a:r>
            <a:r>
              <a:rPr lang="ja-JP" altLang="en-US" sz="2400" dirty="0" smtClean="0"/>
              <a:t>種の進化の解明</a:t>
            </a: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 </a:t>
            </a:r>
            <a:r>
              <a:rPr lang="ja-JP" altLang="en-US" sz="2400" dirty="0" smtClean="0"/>
              <a:t>生態システムの理解</a:t>
            </a:r>
          </a:p>
          <a:p>
            <a:pPr algn="l" eaLnBrk="1" hangingPunct="1">
              <a:defRPr/>
            </a:pPr>
            <a:r>
              <a:rPr lang="ja-JP" altLang="en-US" sz="2400" dirty="0" smtClean="0"/>
              <a:t>　　</a:t>
            </a:r>
            <a:r>
              <a:rPr lang="en-US" altLang="ja-JP" sz="2400" dirty="0" smtClean="0"/>
              <a:t>…</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effectLst>
                  <a:outerShdw blurRad="38100" dist="38100" dir="2700000" algn="tl">
                    <a:srgbClr val="C0C0C0"/>
                  </a:outerShdw>
                </a:effectLst>
              </a:rPr>
              <a:t> </a:t>
            </a:r>
            <a:r>
              <a:rPr lang="ja-JP" altLang="en-US" sz="2400" dirty="0" smtClean="0"/>
              <a:t>何とかして遺伝子を見つけたい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遺伝子を見つける</a:t>
            </a:r>
          </a:p>
        </p:txBody>
      </p:sp>
      <p:sp>
        <p:nvSpPr>
          <p:cNvPr id="61443" name="Rectangle 3"/>
          <p:cNvSpPr>
            <a:spLocks noGrp="1" noChangeArrowheads="1"/>
          </p:cNvSpPr>
          <p:nvPr>
            <p:ph type="subTitle" idx="1"/>
          </p:nvPr>
        </p:nvSpPr>
        <p:spPr>
          <a:xfrm>
            <a:off x="533400" y="1125538"/>
            <a:ext cx="7924800" cy="45720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ゲノムの中で、数理的に遺伝子になりうる部分列</a:t>
            </a: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スタートマークで始まり</a:t>
            </a: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エンドマークで終わり</a:t>
            </a:r>
            <a:endParaRPr lang="ja-JP" altLang="en-US" sz="2400" b="1" dirty="0" smtClean="0">
              <a:solidFill>
                <a:srgbClr val="FF0000"/>
              </a:solidFill>
            </a:endParaRPr>
          </a:p>
          <a:p>
            <a:pPr algn="l" eaLnBrk="1" hangingPunct="1">
              <a:defRPr/>
            </a:pPr>
            <a:r>
              <a:rPr lang="ja-JP" altLang="en-US" sz="2400" b="1" dirty="0" smtClean="0">
                <a:solidFill>
                  <a:srgbClr val="FF0000"/>
                </a:solidFill>
              </a:rPr>
              <a:t>　</a:t>
            </a:r>
            <a:r>
              <a:rPr lang="ja-JP" altLang="en-US"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間の長さは </a:t>
            </a:r>
            <a:r>
              <a:rPr lang="ja-JP" altLang="en-US" sz="2400" b="1" dirty="0" smtClean="0">
                <a:solidFill>
                  <a:schemeClr val="accent2"/>
                </a:solidFill>
              </a:rPr>
              <a:t>3</a:t>
            </a:r>
            <a:r>
              <a:rPr lang="en-US" altLang="ja-JP" sz="2400" b="1" dirty="0" smtClean="0">
                <a:solidFill>
                  <a:schemeClr val="accent2"/>
                </a:solidFill>
              </a:rPr>
              <a:t>k</a:t>
            </a:r>
          </a:p>
          <a:p>
            <a:pPr algn="l" eaLnBrk="1" hangingPunct="1">
              <a:defRPr/>
            </a:pPr>
            <a:endParaRPr lang="en-US" altLang="ja-JP"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天文学的な数！</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列挙はできないから、他の方法でなんとかしよう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4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遺伝子を見つける </a:t>
            </a:r>
            <a:r>
              <a:rPr lang="en-US" altLang="ja-JP" sz="3600" smtClean="0">
                <a:solidFill>
                  <a:schemeClr val="bg1"/>
                </a:solidFill>
                <a:effectLst>
                  <a:outerShdw blurRad="38100" dist="38100" dir="2700000" algn="tl">
                    <a:srgbClr val="000000"/>
                  </a:outerShdw>
                </a:effectLst>
              </a:rPr>
              <a:t>(2)</a:t>
            </a:r>
          </a:p>
        </p:txBody>
      </p:sp>
      <p:sp>
        <p:nvSpPr>
          <p:cNvPr id="62467" name="Rectangle 3"/>
          <p:cNvSpPr>
            <a:spLocks noGrp="1" noChangeArrowheads="1"/>
          </p:cNvSpPr>
          <p:nvPr>
            <p:ph type="subTitle" idx="1"/>
          </p:nvPr>
        </p:nvSpPr>
        <p:spPr>
          <a:xfrm>
            <a:off x="533400" y="1125538"/>
            <a:ext cx="7924800" cy="45720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en-US" altLang="ja-JP" sz="2400" dirty="0" smtClean="0"/>
              <a:t> </a:t>
            </a:r>
            <a:r>
              <a:rPr lang="ja-JP" altLang="en-US" sz="2400" dirty="0" smtClean="0"/>
              <a:t>幸い、いくつかの遺伝子は判明している。</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これを使って、何か他に、遺伝子を特徴付けるルールを見つけられないか？</a:t>
            </a:r>
          </a:p>
          <a:p>
            <a:pPr algn="l" eaLnBrk="1" hangingPunct="1">
              <a:defRPr/>
            </a:pPr>
            <a:endParaRPr lang="ja-JP" altLang="en-US" sz="2400" b="1" dirty="0" smtClean="0">
              <a:solidFill>
                <a:srgbClr val="FF0000"/>
              </a:solidFill>
            </a:endParaRPr>
          </a:p>
          <a:p>
            <a:pPr algn="l" eaLnBrk="1" hangingPunct="1">
              <a:defRPr/>
            </a:pPr>
            <a:r>
              <a:rPr lang="ja-JP" altLang="en-US" sz="2400" b="1" dirty="0" smtClean="0">
                <a:solidFill>
                  <a:srgbClr val="FF0000"/>
                </a:solidFill>
                <a:effectLst>
                  <a:outerShdw blurRad="38100" dist="38100" dir="2700000" algn="tl">
                    <a:srgbClr val="C0C0C0"/>
                  </a:outerShdw>
                </a:effectLst>
                <a:sym typeface="Wingdings" pitchFamily="2" charset="2"/>
              </a:rPr>
              <a:t>　</a:t>
            </a:r>
            <a:r>
              <a:rPr lang="ja-JP" altLang="en-US" sz="2400" dirty="0" smtClean="0"/>
              <a:t> 機械学習・データマイニング</a:t>
            </a:r>
          </a:p>
          <a:p>
            <a:pPr algn="l" eaLnBrk="1" hangingPunct="1">
              <a:defRPr/>
            </a:pPr>
            <a:endParaRPr lang="ja-JP" altLang="en-US" sz="2400" b="1" dirty="0" smtClean="0">
              <a:solidFill>
                <a:srgbClr val="FF0000"/>
              </a:solidFill>
            </a:endParaRPr>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長さ、含む部分列、できるアミノ酸のパターン、量、割合などから、ルールを導く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0" y="-6350"/>
            <a:ext cx="9144000" cy="771525"/>
          </a:xfrm>
          <a:gradFill rotWithShape="1">
            <a:gsLst>
              <a:gs pos="0">
                <a:srgbClr val="006600"/>
              </a:gs>
              <a:gs pos="100000">
                <a:srgbClr val="008000"/>
              </a:gs>
            </a:gsLst>
            <a:lin ang="5400000" scaled="1"/>
          </a:gradFill>
          <a:effectLst>
            <a:outerShdw dist="35921" dir="2700000" algn="ctr" rotWithShape="0">
              <a:schemeClr val="bg2">
                <a:alpha val="50000"/>
              </a:schemeClr>
            </a:outerShdw>
          </a:effectLst>
        </p:spPr>
        <p:txBody>
          <a:bodyPr/>
          <a:lstStyle/>
          <a:p>
            <a:pPr eaLnBrk="1" hangingPunct="1">
              <a:defRPr/>
            </a:pPr>
            <a:r>
              <a:rPr lang="ja-JP" altLang="en-US" sz="3600" smtClean="0">
                <a:solidFill>
                  <a:schemeClr val="bg1"/>
                </a:solidFill>
                <a:effectLst>
                  <a:outerShdw blurRad="38100" dist="38100" dir="2700000" algn="tl">
                    <a:srgbClr val="000000"/>
                  </a:outerShdw>
                </a:effectLst>
              </a:rPr>
              <a:t>遺伝子ルール学習</a:t>
            </a:r>
          </a:p>
        </p:txBody>
      </p:sp>
      <p:sp>
        <p:nvSpPr>
          <p:cNvPr id="63491" name="Rectangle 3"/>
          <p:cNvSpPr>
            <a:spLocks noGrp="1" noChangeArrowheads="1"/>
          </p:cNvSpPr>
          <p:nvPr>
            <p:ph type="subTitle" idx="1"/>
          </p:nvPr>
        </p:nvSpPr>
        <p:spPr>
          <a:xfrm>
            <a:off x="539750" y="1125538"/>
            <a:ext cx="7924800" cy="4572000"/>
          </a:xfrm>
        </p:spPr>
        <p:txBody>
          <a:bodyPr/>
          <a:lstStyle/>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dirty="0" smtClean="0"/>
              <a:t> 長さ、含む部分列、できるアミノ酸のパターン、量、割合などから、ルールを導く</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ゲノムの中から、そのルールを満たす部分列を列挙する</a:t>
            </a:r>
          </a:p>
          <a:p>
            <a:pPr algn="l" eaLnBrk="1" hangingPunct="1">
              <a:defRPr/>
            </a:pPr>
            <a:endParaRPr lang="ja-JP" altLang="en-US" sz="2400" dirty="0" smtClean="0"/>
          </a:p>
          <a:p>
            <a:pPr algn="l" eaLnBrk="1" hangingPunct="1">
              <a:defRPr/>
            </a:pPr>
            <a:r>
              <a:rPr lang="en-US" altLang="ja-JP" sz="2400" b="1" dirty="0" smtClean="0">
                <a:solidFill>
                  <a:srgbClr val="FF0000"/>
                </a:solidFill>
                <a:effectLst>
                  <a:outerShdw blurRad="38100" dist="38100" dir="2700000" algn="tl">
                    <a:srgbClr val="C0C0C0"/>
                  </a:outerShdw>
                </a:effectLst>
              </a:rPr>
              <a:t>•</a:t>
            </a:r>
            <a:r>
              <a:rPr lang="ja-JP" altLang="en-US" sz="2400" b="1" dirty="0" smtClean="0">
                <a:solidFill>
                  <a:srgbClr val="FF0000"/>
                </a:solidFill>
              </a:rPr>
              <a:t> </a:t>
            </a:r>
            <a:r>
              <a:rPr lang="ja-JP" altLang="en-US" sz="2400" dirty="0" smtClean="0"/>
              <a:t>効率良く、遺伝子の「候補」が見つかる</a:t>
            </a:r>
          </a:p>
          <a:p>
            <a:pPr algn="l" eaLnBrk="1" hangingPunct="1">
              <a:defRPr/>
            </a:pPr>
            <a:r>
              <a:rPr lang="ja-JP" altLang="en-US" sz="2400" dirty="0" smtClean="0"/>
              <a:t>（あとは実験で確認すればよい）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4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2714</TotalTime>
  <Words>3037</Words>
  <Application>Microsoft Office PowerPoint</Application>
  <PresentationFormat>画面に合わせる (4:3)</PresentationFormat>
  <Paragraphs>411</Paragraphs>
  <Slides>45</Slides>
  <Notes>0</Notes>
  <HiddenSlides>5</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45</vt:i4>
      </vt:variant>
    </vt:vector>
  </HeadingPairs>
  <TitlesOfParts>
    <vt:vector size="54" baseType="lpstr">
      <vt:lpstr>Times New Roman</vt:lpstr>
      <vt:lpstr>ＭＳ Ｐゴシック</vt:lpstr>
      <vt:lpstr>Arial</vt:lpstr>
      <vt:lpstr>Calibri</vt:lpstr>
      <vt:lpstr>Wingdings</vt:lpstr>
      <vt:lpstr>HGSｺﾞｼｯｸE</vt:lpstr>
      <vt:lpstr>HGｺﾞｼｯｸM</vt:lpstr>
      <vt:lpstr>ＭＳ ゴシック</vt:lpstr>
      <vt:lpstr>標準デザイン</vt:lpstr>
      <vt:lpstr>ゲノムアルゴリズム</vt:lpstr>
      <vt:lpstr>ＤＮＡ</vt:lpstr>
      <vt:lpstr>ゲノムの大きさ</vt:lpstr>
      <vt:lpstr>たんぱく質の生成</vt:lpstr>
      <vt:lpstr>切り出しの位置</vt:lpstr>
      <vt:lpstr>遺伝子の応用</vt:lpstr>
      <vt:lpstr>遺伝子を見つける</vt:lpstr>
      <vt:lpstr>遺伝子を見つける (2)</vt:lpstr>
      <vt:lpstr>遺伝子ルール学習</vt:lpstr>
      <vt:lpstr>既存ソフトの正解率</vt:lpstr>
      <vt:lpstr>ゲノムの変化</vt:lpstr>
      <vt:lpstr>ゲノムの変化２</vt:lpstr>
      <vt:lpstr>系統樹作り</vt:lpstr>
      <vt:lpstr>系統樹作り</vt:lpstr>
      <vt:lpstr>ゲノムの比較</vt:lpstr>
      <vt:lpstr>ゲノムの類似度</vt:lpstr>
      <vt:lpstr>最小変化</vt:lpstr>
      <vt:lpstr>最短路問題</vt:lpstr>
      <vt:lpstr>しかし</vt:lpstr>
      <vt:lpstr>１列ずつ</vt:lpstr>
      <vt:lpstr>A*で時間節約</vt:lpstr>
      <vt:lpstr>コストの変化</vt:lpstr>
      <vt:lpstr>次の目標</vt:lpstr>
      <vt:lpstr>遺伝子の発見</vt:lpstr>
      <vt:lpstr>ゲノムの読み取り</vt:lpstr>
      <vt:lpstr>切片から再構築</vt:lpstr>
      <vt:lpstr>マイクロアレイ （ジンチップ）</vt:lpstr>
      <vt:lpstr>ジンチップ</vt:lpstr>
      <vt:lpstr>固有部分列の発見</vt:lpstr>
      <vt:lpstr>ミスマッチトレランス</vt:lpstr>
      <vt:lpstr>少し距離が大きめの場合</vt:lpstr>
      <vt:lpstr>問題の難しさ</vt:lpstr>
      <vt:lpstr>基本のアイディア：文字列の分割</vt:lpstr>
      <vt:lpstr>全ての場合を尽くす</vt:lpstr>
      <vt:lpstr>例題</vt:lpstr>
      <vt:lpstr>重複の回避</vt:lpstr>
      <vt:lpstr>イメージ的には</vt:lpstr>
      <vt:lpstr>分類による計算</vt:lpstr>
      <vt:lpstr>分類による計算 (2)</vt:lpstr>
      <vt:lpstr>少し長いものでも高速に</vt:lpstr>
      <vt:lpstr>類似するペアの発見</vt:lpstr>
      <vt:lpstr>応用：　長い文字列の比較</vt:lpstr>
      <vt:lpstr>ゲノムの比較</vt:lpstr>
      <vt:lpstr>ゲノムの比較 (2)</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uno</cp:lastModifiedBy>
  <cp:revision>267</cp:revision>
  <dcterms:created xsi:type="dcterms:W3CDTF">1601-01-01T00:00:00Z</dcterms:created>
  <dcterms:modified xsi:type="dcterms:W3CDTF">2012-08-26T14:25:01Z</dcterms:modified>
</cp:coreProperties>
</file>