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324" r:id="rId3"/>
    <p:sldId id="262" r:id="rId4"/>
    <p:sldId id="325"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263" r:id="rId20"/>
    <p:sldId id="340" r:id="rId21"/>
    <p:sldId id="342" r:id="rId22"/>
    <p:sldId id="343" r:id="rId23"/>
    <p:sldId id="345" r:id="rId24"/>
    <p:sldId id="344" r:id="rId25"/>
    <p:sldId id="346" r:id="rId26"/>
    <p:sldId id="299" r:id="rId27"/>
    <p:sldId id="347" r:id="rId28"/>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31" autoAdjust="0"/>
    <p:restoredTop sz="94590" autoAdjust="0"/>
  </p:normalViewPr>
  <p:slideViewPr>
    <p:cSldViewPr>
      <p:cViewPr varScale="1">
        <p:scale>
          <a:sx n="65" d="100"/>
          <a:sy n="65" d="100"/>
        </p:scale>
        <p:origin x="-4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AF6FB66-1830-4960-8043-597FC07B5428}" type="slidenum">
              <a:rPr lang="ja-JP" altLang="en-US"/>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9844876-F5B1-4925-85DB-2D54F260F057}" type="slidenum">
              <a:rPr lang="ja-JP" altLang="en-US"/>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46E7373-FA2D-4D61-9693-7506DE0906C9}" type="slidenum">
              <a:rPr lang="ja-JP" altLang="en-US"/>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6123005-1CE6-423C-A45A-C02C512EED9B}" type="slidenum">
              <a:rPr lang="ja-JP" altLang="en-US"/>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2007D7B-45C3-423D-A9F1-629E109B39E0}" type="slidenum">
              <a:rPr lang="ja-JP" altLang="en-US"/>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C1A0C92-07FD-4B93-A868-70419B347176}" type="slidenum">
              <a:rPr lang="ja-JP" altLang="en-US"/>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3CF015E-8DD6-472E-A4A1-E66A47C539AE}" type="slidenum">
              <a:rPr lang="ja-JP" altLang="en-US"/>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D9E4672-7FE8-42DE-9296-6711F4A1F661}" type="slidenum">
              <a:rPr lang="ja-JP" altLang="en-US"/>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586780B-CD12-4742-A79A-CB587C00A49C}" type="slidenum">
              <a:rPr lang="ja-JP" altLang="en-US"/>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3FB5DFF-CFB2-4822-9245-75EE4AD112E6}" type="slidenum">
              <a:rPr lang="ja-JP" altLang="en-US"/>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442052C-A931-4588-8937-D2857D545C9B}" type="slidenum">
              <a:rPr lang="ja-JP" altLang="en-US"/>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smtClean="0"/>
            </a:lvl1pPr>
          </a:lstStyle>
          <a:p>
            <a:pPr>
              <a:defRPr/>
            </a:pPr>
            <a:fld id="{54B735CB-26EE-4D3E-A404-37C3319E1334}"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0" y="692150"/>
            <a:ext cx="9144000" cy="1800225"/>
          </a:xfrm>
          <a:gradFill rotWithShape="1">
            <a:gsLst>
              <a:gs pos="0">
                <a:srgbClr val="006600"/>
              </a:gs>
              <a:gs pos="50000">
                <a:srgbClr val="008000"/>
              </a:gs>
              <a:gs pos="100000">
                <a:srgbClr val="006600"/>
              </a:gs>
            </a:gsLst>
            <a:lin ang="5400000" scaled="1"/>
          </a:gradFill>
          <a:effectLst>
            <a:outerShdw dist="71842" dir="2700000" algn="ctr" rotWithShape="0">
              <a:schemeClr val="bg2">
                <a:alpha val="50000"/>
              </a:schemeClr>
            </a:outerShdw>
          </a:effectLst>
        </p:spPr>
        <p:txBody>
          <a:bodyPr/>
          <a:lstStyle/>
          <a:p>
            <a:pPr eaLnBrk="1" hangingPunct="1">
              <a:defRPr/>
            </a:pPr>
            <a:r>
              <a:rPr lang="ja-JP" altLang="en-US" b="1" smtClean="0">
                <a:solidFill>
                  <a:schemeClr val="bg1"/>
                </a:solidFill>
                <a:effectLst>
                  <a:outerShdw blurRad="38100" dist="38100" dir="2700000" algn="tl">
                    <a:srgbClr val="000000"/>
                  </a:outerShdw>
                </a:effectLst>
              </a:rPr>
              <a:t>スポーツの最適化</a:t>
            </a:r>
          </a:p>
        </p:txBody>
      </p:sp>
      <p:sp>
        <p:nvSpPr>
          <p:cNvPr id="2051" name="Rectangle 3"/>
          <p:cNvSpPr>
            <a:spLocks noGrp="1" noChangeArrowheads="1"/>
          </p:cNvSpPr>
          <p:nvPr>
            <p:ph type="body" idx="1"/>
          </p:nvPr>
        </p:nvSpPr>
        <p:spPr>
          <a:xfrm>
            <a:off x="684213" y="3030538"/>
            <a:ext cx="7772400" cy="2414587"/>
          </a:xfrm>
        </p:spPr>
        <p:txBody>
          <a:bodyPr/>
          <a:lstStyle/>
          <a:p>
            <a:pPr eaLnBrk="1" hangingPunct="1"/>
            <a:r>
              <a:rPr lang="ja-JP" altLang="en-US" smtClean="0"/>
              <a:t>優勝決定可能性問題</a:t>
            </a:r>
          </a:p>
          <a:p>
            <a:pPr eaLnBrk="1" hangingPunct="1"/>
            <a:r>
              <a:rPr lang="ja-JP" altLang="en-US" smtClean="0"/>
              <a:t>スポーツスケジュール問題</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ビリ可能性判定問題</a:t>
            </a:r>
          </a:p>
        </p:txBody>
      </p:sp>
      <p:sp>
        <p:nvSpPr>
          <p:cNvPr id="11267" name="Rectangle 3"/>
          <p:cNvSpPr>
            <a:spLocks noGrp="1" noChangeArrowheads="1"/>
          </p:cNvSpPr>
          <p:nvPr>
            <p:ph type="subTitle" idx="1"/>
          </p:nvPr>
        </p:nvSpPr>
        <p:spPr>
          <a:xfrm>
            <a:off x="609600" y="1752600"/>
            <a:ext cx="7924800" cy="4038600"/>
          </a:xfrm>
        </p:spPr>
        <p:txBody>
          <a:bodyPr/>
          <a:lstStyle/>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あるチームが、ビリになる可能性は残っているか？</a:t>
            </a:r>
          </a:p>
          <a:p>
            <a:pPr algn="l" eaLnBrk="1" hangingPunct="1"/>
            <a:endParaRPr lang="ja-JP" altLang="en-US" sz="2400" smtClean="0"/>
          </a:p>
          <a:p>
            <a:pPr algn="l" eaLnBrk="1" hangingPunct="1"/>
            <a:r>
              <a:rPr lang="en-US" altLang="ja-JP" sz="2400" b="1" smtClean="0">
                <a:solidFill>
                  <a:srgbClr val="FF0000"/>
                </a:solidFill>
              </a:rPr>
              <a:t>•</a:t>
            </a:r>
            <a:r>
              <a:rPr lang="ja-JP" altLang="en-US" sz="2400" smtClean="0"/>
              <a:t> 優勝可能性問題を逆さまにして解けばよい</a:t>
            </a:r>
          </a:p>
          <a:p>
            <a:pPr algn="l" eaLnBrk="1" hangingPunct="1"/>
            <a:r>
              <a:rPr lang="ja-JP" altLang="en-US" sz="2400" smtClean="0"/>
              <a:t>　　　（全ての負けと勝ちを反転させる）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ビリから2番目の可能性判定問題</a:t>
            </a:r>
          </a:p>
        </p:txBody>
      </p:sp>
      <p:sp>
        <p:nvSpPr>
          <p:cNvPr id="12291" name="Rectangle 3"/>
          <p:cNvSpPr>
            <a:spLocks noGrp="1" noChangeArrowheads="1"/>
          </p:cNvSpPr>
          <p:nvPr>
            <p:ph type="subTitle" idx="1"/>
          </p:nvPr>
        </p:nvSpPr>
        <p:spPr>
          <a:xfrm>
            <a:off x="381000" y="1524000"/>
            <a:ext cx="8534400" cy="5105400"/>
          </a:xfrm>
        </p:spPr>
        <p:txBody>
          <a:bodyPr/>
          <a:lstStyle/>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あるチーム </a:t>
            </a:r>
            <a:r>
              <a:rPr lang="en-US" altLang="ja-JP" sz="2400" b="1" smtClean="0">
                <a:solidFill>
                  <a:schemeClr val="accent2"/>
                </a:solidFill>
              </a:rPr>
              <a:t>x </a:t>
            </a:r>
            <a:r>
              <a:rPr lang="ja-JP" altLang="en-US" sz="2400" smtClean="0"/>
              <a:t>が、ビリ、あるいはビリから2番目になる可能性は残っているか？</a:t>
            </a:r>
          </a:p>
          <a:p>
            <a:pPr algn="l" eaLnBrk="1" hangingPunct="1"/>
            <a:r>
              <a:rPr lang="ja-JP" altLang="en-US" sz="2400" smtClean="0"/>
              <a:t>　　　　（リーグの降格可能性を調べる）</a:t>
            </a:r>
          </a:p>
          <a:p>
            <a:pPr algn="l" eaLnBrk="1" hangingPunct="1"/>
            <a:endParaRPr lang="ja-JP" altLang="en-US" sz="2400" smtClean="0"/>
          </a:p>
          <a:p>
            <a:pPr algn="l" eaLnBrk="1" hangingPunct="1"/>
            <a:r>
              <a:rPr lang="ja-JP" altLang="en-US" sz="2400" b="1" smtClean="0">
                <a:solidFill>
                  <a:srgbClr val="FF0000"/>
                </a:solidFill>
              </a:rPr>
              <a:t>－</a:t>
            </a:r>
            <a:r>
              <a:rPr lang="ja-JP" altLang="en-US" sz="2400" smtClean="0"/>
              <a:t> まず、 </a:t>
            </a:r>
            <a:r>
              <a:rPr lang="en-US" altLang="ja-JP" sz="2400" b="1" smtClean="0">
                <a:solidFill>
                  <a:schemeClr val="accent2"/>
                </a:solidFill>
              </a:rPr>
              <a:t>x </a:t>
            </a:r>
            <a:r>
              <a:rPr lang="ja-JP" altLang="en-US" sz="2400" smtClean="0"/>
              <a:t>がビリになれるか調べる</a:t>
            </a:r>
          </a:p>
          <a:p>
            <a:pPr algn="l" eaLnBrk="1" hangingPunct="1"/>
            <a:r>
              <a:rPr lang="ja-JP" altLang="en-US" sz="2400" b="1" smtClean="0">
                <a:solidFill>
                  <a:srgbClr val="FF0000"/>
                </a:solidFill>
              </a:rPr>
              <a:t>－ </a:t>
            </a:r>
            <a:r>
              <a:rPr lang="ja-JP" altLang="en-US" sz="2400" smtClean="0"/>
              <a:t>（なれないとして）、次に他の各チーム </a:t>
            </a:r>
            <a:r>
              <a:rPr lang="en-US" altLang="ja-JP" sz="2400" b="1" smtClean="0">
                <a:solidFill>
                  <a:schemeClr val="accent2"/>
                </a:solidFill>
              </a:rPr>
              <a:t>y</a:t>
            </a:r>
            <a:r>
              <a:rPr lang="en-US" altLang="ja-JP" sz="2400" smtClean="0"/>
              <a:t> </a:t>
            </a:r>
            <a:r>
              <a:rPr lang="ja-JP" altLang="en-US" sz="2400" smtClean="0"/>
              <a:t>について、 </a:t>
            </a:r>
            <a:r>
              <a:rPr lang="en-US" altLang="ja-JP" sz="2400" b="1" smtClean="0">
                <a:solidFill>
                  <a:schemeClr val="accent2"/>
                </a:solidFill>
              </a:rPr>
              <a:t>y</a:t>
            </a:r>
            <a:r>
              <a:rPr lang="en-US" altLang="ja-JP" sz="2400" smtClean="0"/>
              <a:t> </a:t>
            </a:r>
            <a:r>
              <a:rPr lang="ja-JP" altLang="en-US" sz="2400" smtClean="0"/>
              <a:t>がビリで、</a:t>
            </a:r>
            <a:r>
              <a:rPr lang="en-US" altLang="ja-JP" sz="2400" b="1" smtClean="0">
                <a:solidFill>
                  <a:schemeClr val="accent2"/>
                </a:solidFill>
              </a:rPr>
              <a:t>x</a:t>
            </a:r>
            <a:r>
              <a:rPr lang="en-US" altLang="ja-JP" sz="2400" smtClean="0"/>
              <a:t> </a:t>
            </a:r>
            <a:r>
              <a:rPr lang="ja-JP" altLang="en-US" sz="2400" smtClean="0"/>
              <a:t>がビリから2番目になる可能性があるかどうか調べる</a:t>
            </a:r>
          </a:p>
          <a:p>
            <a:pPr algn="l" eaLnBrk="1" hangingPunct="1"/>
            <a:endParaRPr lang="ja-JP" altLang="en-US" sz="2400" b="1" smtClean="0">
              <a:solidFill>
                <a:srgbClr val="FF0000"/>
              </a:solidFill>
            </a:endParaRPr>
          </a:p>
          <a:p>
            <a:pPr algn="l" eaLnBrk="1" hangingPunct="1"/>
            <a:r>
              <a:rPr lang="en-US" altLang="ja-JP" sz="2400" b="1" smtClean="0">
                <a:solidFill>
                  <a:srgbClr val="FF0000"/>
                </a:solidFill>
              </a:rPr>
              <a:t>•</a:t>
            </a:r>
            <a:r>
              <a:rPr lang="ja-JP" altLang="en-US" sz="2400" b="1" smtClean="0">
                <a:solidFill>
                  <a:srgbClr val="FF0000"/>
                </a:solidFill>
              </a:rPr>
              <a:t> </a:t>
            </a:r>
            <a:r>
              <a:rPr lang="en-US" altLang="ja-JP" sz="2400" b="1" smtClean="0">
                <a:solidFill>
                  <a:schemeClr val="accent2"/>
                </a:solidFill>
              </a:rPr>
              <a:t>y </a:t>
            </a:r>
            <a:r>
              <a:rPr lang="ja-JP" altLang="en-US" sz="2400" smtClean="0"/>
              <a:t>は</a:t>
            </a:r>
            <a:r>
              <a:rPr lang="en-US" altLang="ja-JP" sz="2400" b="1" smtClean="0">
                <a:solidFill>
                  <a:schemeClr val="accent2"/>
                </a:solidFill>
              </a:rPr>
              <a:t>x</a:t>
            </a:r>
            <a:r>
              <a:rPr lang="ja-JP" altLang="en-US" sz="2400" smtClean="0"/>
              <a:t> </a:t>
            </a:r>
            <a:r>
              <a:rPr lang="en-US" altLang="ja-JP" sz="2400" smtClean="0"/>
              <a:t> </a:t>
            </a:r>
            <a:r>
              <a:rPr lang="ja-JP" altLang="en-US" sz="2400" smtClean="0"/>
              <a:t>に残り全て勝つとしてよい （</a:t>
            </a:r>
            <a:r>
              <a:rPr lang="en-US" altLang="ja-JP" sz="2400" b="1" smtClean="0">
                <a:solidFill>
                  <a:schemeClr val="accent2"/>
                </a:solidFill>
              </a:rPr>
              <a:t>x </a:t>
            </a:r>
            <a:r>
              <a:rPr lang="ja-JP" altLang="en-US" sz="2400" smtClean="0"/>
              <a:t>はビリにはなれないから）</a:t>
            </a:r>
          </a:p>
          <a:p>
            <a:pPr algn="l" eaLnBrk="1" hangingPunct="1"/>
            <a:r>
              <a:rPr lang="en-US" altLang="ja-JP" sz="2400" b="1" smtClean="0">
                <a:solidFill>
                  <a:srgbClr val="FF0000"/>
                </a:solidFill>
              </a:rPr>
              <a:t>•</a:t>
            </a:r>
            <a:r>
              <a:rPr lang="ja-JP" altLang="en-US" sz="2400" b="1" smtClean="0">
                <a:solidFill>
                  <a:srgbClr val="FF0000"/>
                </a:solidFill>
              </a:rPr>
              <a:t> </a:t>
            </a:r>
            <a:r>
              <a:rPr lang="en-US" altLang="ja-JP" sz="2400" b="1" smtClean="0">
                <a:solidFill>
                  <a:schemeClr val="accent2"/>
                </a:solidFill>
              </a:rPr>
              <a:t>x, y</a:t>
            </a:r>
            <a:r>
              <a:rPr lang="en-US" altLang="ja-JP" sz="2400" smtClean="0"/>
              <a:t> </a:t>
            </a:r>
            <a:r>
              <a:rPr lang="ja-JP" altLang="en-US" sz="2400" smtClean="0"/>
              <a:t>以外のチームは</a:t>
            </a:r>
            <a:r>
              <a:rPr lang="en-US" altLang="ja-JP" sz="2400" b="1" smtClean="0">
                <a:solidFill>
                  <a:schemeClr val="accent2"/>
                </a:solidFill>
              </a:rPr>
              <a:t>x, y</a:t>
            </a:r>
            <a:r>
              <a:rPr lang="en-US" altLang="ja-JP" sz="2400" smtClean="0"/>
              <a:t> </a:t>
            </a:r>
            <a:r>
              <a:rPr lang="ja-JP" altLang="en-US" sz="2400" smtClean="0"/>
              <a:t>に全て勝つとしてよい</a:t>
            </a:r>
          </a:p>
          <a:p>
            <a:pPr algn="l" eaLnBrk="1" hangingPunct="1"/>
            <a:r>
              <a:rPr lang="ja-JP" altLang="en-US" sz="2400" b="1" smtClean="0">
                <a:solidFill>
                  <a:srgbClr val="FF0000"/>
                </a:solidFill>
              </a:rPr>
              <a:t>　　⇒ </a:t>
            </a:r>
            <a:r>
              <a:rPr lang="en-US" altLang="ja-JP" sz="2400" b="1" smtClean="0">
                <a:solidFill>
                  <a:schemeClr val="accent2"/>
                </a:solidFill>
              </a:rPr>
              <a:t>x, y</a:t>
            </a:r>
            <a:r>
              <a:rPr lang="en-US" altLang="ja-JP" sz="2400" smtClean="0"/>
              <a:t> </a:t>
            </a:r>
            <a:r>
              <a:rPr lang="ja-JP" altLang="en-US" sz="2400" smtClean="0"/>
              <a:t>以外のチームの勝ち数が全て </a:t>
            </a:r>
            <a:r>
              <a:rPr lang="en-US" altLang="ja-JP" sz="2400" b="1" smtClean="0">
                <a:solidFill>
                  <a:schemeClr val="accent2"/>
                </a:solidFill>
              </a:rPr>
              <a:t>x </a:t>
            </a:r>
            <a:r>
              <a:rPr lang="ja-JP" altLang="en-US" sz="2400" smtClean="0"/>
              <a:t>より大きくできるか</a:t>
            </a:r>
          </a:p>
          <a:p>
            <a:pPr algn="l" eaLnBrk="1" hangingPunct="1"/>
            <a:r>
              <a:rPr lang="ja-JP" altLang="en-US" sz="2400" b="1" smtClean="0">
                <a:solidFill>
                  <a:srgbClr val="FF0000"/>
                </a:solidFill>
              </a:rPr>
              <a:t>　　⇒ </a:t>
            </a:r>
            <a:r>
              <a:rPr lang="ja-JP" altLang="en-US" sz="2400" smtClean="0"/>
              <a:t>同じ方法で解ける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順位が他の基準の場合</a:t>
            </a:r>
          </a:p>
        </p:txBody>
      </p:sp>
      <p:sp>
        <p:nvSpPr>
          <p:cNvPr id="89091" name="Rectangle 3"/>
          <p:cNvSpPr>
            <a:spLocks noGrp="1" noChangeArrowheads="1"/>
          </p:cNvSpPr>
          <p:nvPr>
            <p:ph type="subTitle" idx="1"/>
          </p:nvPr>
        </p:nvSpPr>
        <p:spPr>
          <a:xfrm>
            <a:off x="609600" y="1752600"/>
            <a:ext cx="7924800" cy="4038600"/>
          </a:xfrm>
        </p:spPr>
        <p:txBody>
          <a:bodyPr/>
          <a:lstStyle/>
          <a:p>
            <a:pPr algn="l" eaLnBrk="1" hangingPunct="1">
              <a:defRPr/>
            </a:pPr>
            <a:r>
              <a:rPr lang="en-US" altLang="ja-JP" sz="2400" b="1" dirty="0" smtClean="0">
                <a:solidFill>
                  <a:srgbClr val="FF0000"/>
                </a:solidFill>
              </a:rPr>
              <a:t>•</a:t>
            </a:r>
            <a:r>
              <a:rPr lang="ja-JP" altLang="en-US" sz="2400" b="1" dirty="0" smtClean="0">
                <a:solidFill>
                  <a:srgbClr val="FF0000"/>
                </a:solidFill>
              </a:rPr>
              <a:t> </a:t>
            </a:r>
            <a:r>
              <a:rPr lang="ja-JP" altLang="en-US" sz="2400" dirty="0" smtClean="0"/>
              <a:t>同様にして解ける場合</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a:t>
            </a:r>
            <a:r>
              <a:rPr lang="en-US" altLang="ja-JP" sz="2400" b="1" dirty="0" smtClean="0">
                <a:solidFill>
                  <a:srgbClr val="FF0000"/>
                </a:solidFill>
              </a:rPr>
              <a:t> </a:t>
            </a:r>
            <a:r>
              <a:rPr lang="ja-JP" altLang="en-US" sz="2400" dirty="0" smtClean="0"/>
              <a:t>勝ち点制度で、勝ちが</a:t>
            </a:r>
            <a:r>
              <a:rPr lang="ja-JP" altLang="en-US" sz="2400" dirty="0" smtClean="0">
                <a:solidFill>
                  <a:schemeClr val="accent2"/>
                </a:solidFill>
              </a:rPr>
              <a:t>2</a:t>
            </a:r>
            <a:r>
              <a:rPr lang="ja-JP" altLang="en-US" sz="2400" dirty="0" smtClean="0"/>
              <a:t>、引き分けが</a:t>
            </a:r>
            <a:r>
              <a:rPr lang="ja-JP" altLang="en-US" sz="2400" dirty="0" smtClean="0">
                <a:solidFill>
                  <a:schemeClr val="accent2"/>
                </a:solidFill>
              </a:rPr>
              <a:t>1</a:t>
            </a:r>
            <a:r>
              <a:rPr lang="ja-JP" altLang="en-US" sz="2400" dirty="0" smtClean="0"/>
              <a:t>、負けが</a:t>
            </a:r>
            <a:r>
              <a:rPr lang="ja-JP" altLang="en-US" sz="2400" dirty="0" smtClean="0">
                <a:solidFill>
                  <a:schemeClr val="accent2"/>
                </a:solidFill>
              </a:rPr>
              <a:t>0</a:t>
            </a:r>
            <a:r>
              <a:rPr lang="ja-JP" altLang="en-US" sz="2400" dirty="0" smtClean="0"/>
              <a:t>のとき</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a:t>
            </a:r>
            <a:r>
              <a:rPr lang="en-US" altLang="ja-JP" sz="2400" b="1" dirty="0" smtClean="0">
                <a:solidFill>
                  <a:srgbClr val="FF0000"/>
                </a:solidFill>
              </a:rPr>
              <a:t> </a:t>
            </a:r>
            <a:r>
              <a:rPr lang="ja-JP" altLang="en-US" sz="2400" dirty="0" smtClean="0"/>
              <a:t>勝ち負け以外の場合の勝ち点が、普通の勝ちより点数が悪くなるものしかないとき</a:t>
            </a:r>
          </a:p>
          <a:p>
            <a:pPr algn="l" eaLnBrk="1" hangingPunct="1">
              <a:defRPr/>
            </a:pPr>
            <a:r>
              <a:rPr lang="ja-JP" altLang="en-US" sz="2400" dirty="0" smtClean="0"/>
              <a:t>　　（</a:t>
            </a:r>
            <a:r>
              <a:rPr lang="en-US" altLang="ja-JP" sz="2400" dirty="0" smtClean="0"/>
              <a:t>V</a:t>
            </a:r>
            <a:r>
              <a:rPr lang="ja-JP" altLang="en-US" sz="2400" dirty="0" smtClean="0"/>
              <a:t>ゴール勝ちなど：その場合だけ考えればよい、</a:t>
            </a:r>
          </a:p>
          <a:p>
            <a:pPr algn="l" eaLnBrk="1" hangingPunct="1">
              <a:defRPr/>
            </a:pPr>
            <a:r>
              <a:rPr lang="ja-JP" altLang="en-US" sz="2400" dirty="0" smtClean="0"/>
              <a:t>　　あるいは、両チームの勝ち点の合計が常に一定かつ全ての場合がありうる）</a:t>
            </a:r>
          </a:p>
          <a:p>
            <a:pPr algn="l" eaLnBrk="1" hangingPunct="1">
              <a:defRPr/>
            </a:pPr>
            <a:endParaRPr lang="ja-JP" altLang="en-US" sz="2400" b="1" dirty="0" smtClean="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順位が他の基準の場合</a:t>
            </a:r>
          </a:p>
        </p:txBody>
      </p:sp>
      <p:sp>
        <p:nvSpPr>
          <p:cNvPr id="90115" name="Rectangle 3"/>
          <p:cNvSpPr>
            <a:spLocks noGrp="1" noChangeArrowheads="1"/>
          </p:cNvSpPr>
          <p:nvPr>
            <p:ph type="subTitle" idx="1"/>
          </p:nvPr>
        </p:nvSpPr>
        <p:spPr>
          <a:xfrm>
            <a:off x="609600" y="1752600"/>
            <a:ext cx="8305800" cy="4038600"/>
          </a:xfrm>
        </p:spPr>
        <p:txBody>
          <a:bodyPr/>
          <a:lstStyle/>
          <a:p>
            <a:pPr algn="l" eaLnBrk="1" hangingPunct="1">
              <a:defRPr/>
            </a:pPr>
            <a:r>
              <a:rPr lang="en-US" altLang="ja-JP" sz="2400" b="1" dirty="0" smtClean="0">
                <a:solidFill>
                  <a:srgbClr val="FF0000"/>
                </a:solidFill>
              </a:rPr>
              <a:t>• </a:t>
            </a:r>
            <a:r>
              <a:rPr lang="ja-JP" altLang="en-US" sz="2400" dirty="0" smtClean="0"/>
              <a:t>同様にして解けない場合</a:t>
            </a:r>
          </a:p>
          <a:p>
            <a:pPr algn="l" eaLnBrk="1" hangingPunct="1">
              <a:defRPr/>
            </a:pPr>
            <a:endParaRPr lang="ja-JP" altLang="en-US" sz="2400" dirty="0" smtClean="0"/>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勝率で評価し、引き分けがある場合（輸送問題にならない）</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一試合での両チームの勝ち点の合計が一定でない場合</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一試合での両チームの勝ち点の配分に存在しないパターンがある場合</a:t>
            </a:r>
          </a:p>
          <a:p>
            <a:pPr algn="l" eaLnBrk="1" hangingPunct="1">
              <a:defRPr/>
            </a:pPr>
            <a:r>
              <a:rPr lang="ja-JP" altLang="en-US" sz="2400" dirty="0" smtClean="0"/>
              <a:t>　　(5-0、0-5、4-1、1-4 はあるが 2-3、3-2がない、など)</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うまく解けない場合</a:t>
            </a:r>
          </a:p>
        </p:txBody>
      </p:sp>
      <p:sp>
        <p:nvSpPr>
          <p:cNvPr id="91139" name="Rectangle 3"/>
          <p:cNvSpPr>
            <a:spLocks noGrp="1" noChangeArrowheads="1"/>
          </p:cNvSpPr>
          <p:nvPr>
            <p:ph type="subTitle" idx="1"/>
          </p:nvPr>
        </p:nvSpPr>
        <p:spPr>
          <a:xfrm>
            <a:off x="609600" y="1752600"/>
            <a:ext cx="7924800" cy="40386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勝率で評価する場合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rPr>
              <a:t>　</a:t>
            </a:r>
            <a:r>
              <a:rPr lang="ja-JP" altLang="en-US" sz="2400" dirty="0" smtClean="0"/>
              <a:t>輸送問題にならなくなる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チーム </a:t>
            </a:r>
            <a:r>
              <a:rPr lang="en-US" altLang="ja-JP" sz="2400" b="1" dirty="0" smtClean="0">
                <a:solidFill>
                  <a:schemeClr val="accent2"/>
                </a:solidFill>
              </a:rPr>
              <a:t>y</a:t>
            </a:r>
            <a:r>
              <a:rPr lang="en-US" altLang="ja-JP" sz="2400" dirty="0" smtClean="0"/>
              <a:t> </a:t>
            </a:r>
            <a:r>
              <a:rPr lang="ja-JP" altLang="en-US" sz="2400" dirty="0" smtClean="0"/>
              <a:t>の勝率　</a:t>
            </a:r>
            <a:r>
              <a:rPr lang="ja-JP" altLang="en-US" sz="2400" b="1" dirty="0" smtClean="0">
                <a:solidFill>
                  <a:srgbClr val="FF0000"/>
                </a:solidFill>
                <a:effectLst>
                  <a:outerShdw blurRad="38100" dist="38100" dir="2700000" algn="tl">
                    <a:srgbClr val="C0C0C0"/>
                  </a:outerShdw>
                </a:effectLst>
              </a:rPr>
              <a:t>＝</a:t>
            </a:r>
            <a:r>
              <a:rPr lang="ja-JP" altLang="en-US" sz="2400" dirty="0" smtClean="0"/>
              <a:t>　</a:t>
            </a:r>
            <a:r>
              <a:rPr lang="en-US" altLang="ja-JP" sz="2400" b="1" dirty="0" smtClean="0">
                <a:solidFill>
                  <a:schemeClr val="accent2"/>
                </a:solidFill>
              </a:rPr>
              <a:t>y</a:t>
            </a:r>
            <a:r>
              <a:rPr lang="en-US" altLang="ja-JP" sz="2400" dirty="0" smtClean="0"/>
              <a:t> </a:t>
            </a:r>
            <a:r>
              <a:rPr lang="ja-JP" altLang="en-US" sz="2400" dirty="0" smtClean="0"/>
              <a:t>の勝数　</a:t>
            </a:r>
            <a:r>
              <a:rPr lang="ja-JP" altLang="en-US" sz="2400" b="1" dirty="0" smtClean="0">
                <a:solidFill>
                  <a:schemeClr val="accent2"/>
                </a:solidFill>
              </a:rPr>
              <a:t>／　（</a:t>
            </a:r>
            <a:r>
              <a:rPr lang="en-US" altLang="ja-JP" sz="2400" b="1" dirty="0" smtClean="0">
                <a:solidFill>
                  <a:schemeClr val="accent2"/>
                </a:solidFill>
              </a:rPr>
              <a:t>y</a:t>
            </a:r>
            <a:r>
              <a:rPr lang="en-US" altLang="ja-JP" sz="2400" dirty="0" smtClean="0"/>
              <a:t> </a:t>
            </a:r>
            <a:r>
              <a:rPr lang="ja-JP" altLang="en-US" sz="2400" dirty="0" smtClean="0"/>
              <a:t>の勝数</a:t>
            </a:r>
            <a:r>
              <a:rPr lang="ja-JP" altLang="en-US" sz="2400" b="1" dirty="0" smtClean="0">
                <a:solidFill>
                  <a:schemeClr val="accent2"/>
                </a:solidFill>
              </a:rPr>
              <a:t>＋</a:t>
            </a:r>
            <a:r>
              <a:rPr lang="ja-JP" altLang="en-US" sz="2400" dirty="0" smtClean="0"/>
              <a:t>負数</a:t>
            </a:r>
            <a:r>
              <a:rPr lang="ja-JP" altLang="en-US" sz="2400" b="1" dirty="0" smtClean="0">
                <a:solidFill>
                  <a:schemeClr val="accent2"/>
                </a:solidFill>
              </a:rPr>
              <a:t>）</a:t>
            </a:r>
          </a:p>
          <a:p>
            <a:pPr algn="l" eaLnBrk="1" hangingPunct="1">
              <a:defRPr/>
            </a:pPr>
            <a:endParaRPr lang="ja-JP" altLang="en-US" sz="2400" b="1" dirty="0" smtClean="0">
              <a:solidFill>
                <a:schemeClr val="accent2"/>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チーム </a:t>
            </a:r>
            <a:r>
              <a:rPr lang="en-US" altLang="ja-JP" sz="2400" b="1" dirty="0" smtClean="0">
                <a:solidFill>
                  <a:schemeClr val="accent2"/>
                </a:solidFill>
              </a:rPr>
              <a:t>y</a:t>
            </a:r>
            <a:r>
              <a:rPr lang="en-US" altLang="ja-JP" sz="2400" dirty="0" smtClean="0"/>
              <a:t> </a:t>
            </a:r>
            <a:r>
              <a:rPr lang="ja-JP" altLang="en-US" sz="2400" dirty="0" smtClean="0"/>
              <a:t>の勝率が </a:t>
            </a:r>
            <a:r>
              <a:rPr lang="en-US" altLang="ja-JP" sz="2400" b="1" dirty="0" smtClean="0">
                <a:solidFill>
                  <a:schemeClr val="accent2"/>
                </a:solidFill>
              </a:rPr>
              <a:t>z</a:t>
            </a:r>
            <a:r>
              <a:rPr lang="ja-JP" altLang="en-US" sz="2400" dirty="0" smtClean="0"/>
              <a:t>　以下</a:t>
            </a:r>
            <a:r>
              <a:rPr lang="ja-JP" altLang="en-US" sz="2400" b="1" dirty="0" smtClean="0">
                <a:solidFill>
                  <a:srgbClr val="FF0000"/>
                </a:solidFill>
                <a:effectLst>
                  <a:outerShdw blurRad="38100" dist="38100" dir="2700000" algn="tl">
                    <a:srgbClr val="C0C0C0"/>
                  </a:outerShdw>
                </a:effectLst>
              </a:rPr>
              <a:t>　</a:t>
            </a:r>
          </a:p>
          <a:p>
            <a:pPr algn="l" eaLnBrk="1" hangingPunct="1">
              <a:defRPr/>
            </a:pPr>
            <a:r>
              <a:rPr lang="ja-JP" altLang="en-US" sz="2400" b="1" dirty="0" smtClean="0">
                <a:solidFill>
                  <a:srgbClr val="FF0000"/>
                </a:solidFill>
                <a:effectLst>
                  <a:outerShdw blurRad="38100" dist="38100" dir="2700000" algn="tl">
                    <a:srgbClr val="C0C0C0"/>
                  </a:outerShdw>
                </a:effectLst>
              </a:rPr>
              <a:t>　　　⇒</a:t>
            </a:r>
            <a:r>
              <a:rPr lang="ja-JP" altLang="en-US" sz="2400" dirty="0" smtClean="0"/>
              <a:t>　</a:t>
            </a:r>
            <a:r>
              <a:rPr lang="ja-JP" altLang="en-US" sz="2400" b="1" dirty="0" smtClean="0">
                <a:solidFill>
                  <a:schemeClr val="accent2"/>
                </a:solidFill>
              </a:rPr>
              <a:t>（</a:t>
            </a:r>
            <a:r>
              <a:rPr lang="en-US" altLang="ja-JP" sz="2400" b="1" dirty="0" smtClean="0">
                <a:solidFill>
                  <a:schemeClr val="accent2"/>
                </a:solidFill>
              </a:rPr>
              <a:t>y</a:t>
            </a:r>
            <a:r>
              <a:rPr lang="en-US" altLang="ja-JP" sz="2400" dirty="0" smtClean="0"/>
              <a:t> </a:t>
            </a:r>
            <a:r>
              <a:rPr lang="ja-JP" altLang="en-US" sz="2400" dirty="0" smtClean="0"/>
              <a:t>の勝数</a:t>
            </a:r>
            <a:r>
              <a:rPr lang="ja-JP" altLang="en-US" sz="2400" b="1" dirty="0" smtClean="0">
                <a:solidFill>
                  <a:schemeClr val="accent2"/>
                </a:solidFill>
              </a:rPr>
              <a:t>＋</a:t>
            </a:r>
            <a:r>
              <a:rPr lang="ja-JP" altLang="en-US" sz="2400" dirty="0" smtClean="0"/>
              <a:t>負数</a:t>
            </a:r>
            <a:r>
              <a:rPr lang="ja-JP" altLang="en-US" sz="2400" b="1" dirty="0" smtClean="0">
                <a:solidFill>
                  <a:schemeClr val="accent2"/>
                </a:solidFill>
              </a:rPr>
              <a:t>） </a:t>
            </a:r>
            <a:r>
              <a:rPr lang="en-US" altLang="ja-JP" sz="2400" b="1" dirty="0" smtClean="0">
                <a:solidFill>
                  <a:schemeClr val="accent2"/>
                </a:solidFill>
              </a:rPr>
              <a:t>z　</a:t>
            </a:r>
            <a:r>
              <a:rPr lang="ja-JP" altLang="en-US" sz="2400" b="1" dirty="0" smtClean="0">
                <a:solidFill>
                  <a:srgbClr val="FF0000"/>
                </a:solidFill>
                <a:effectLst>
                  <a:outerShdw blurRad="38100" dist="38100" dir="2700000" algn="tl">
                    <a:srgbClr val="C0C0C0"/>
                  </a:outerShdw>
                </a:effectLst>
              </a:rPr>
              <a:t>≧　</a:t>
            </a:r>
            <a:r>
              <a:rPr lang="en-US" altLang="ja-JP" sz="2400" b="1" dirty="0" smtClean="0">
                <a:solidFill>
                  <a:schemeClr val="accent2"/>
                </a:solidFill>
              </a:rPr>
              <a:t>y</a:t>
            </a:r>
            <a:r>
              <a:rPr lang="en-US" altLang="ja-JP" sz="2400" dirty="0" smtClean="0"/>
              <a:t> </a:t>
            </a:r>
            <a:r>
              <a:rPr lang="ja-JP" altLang="en-US" sz="2400" dirty="0" smtClean="0"/>
              <a:t>の勝数</a:t>
            </a:r>
            <a:r>
              <a:rPr lang="ja-JP" altLang="en-US" sz="2400" b="1" dirty="0" smtClean="0">
                <a:solidFill>
                  <a:schemeClr val="accent2"/>
                </a:solidFill>
              </a:rPr>
              <a:t>　</a:t>
            </a:r>
          </a:p>
          <a:p>
            <a:pPr algn="l" eaLnBrk="1" hangingPunct="1">
              <a:defRPr/>
            </a:pPr>
            <a:r>
              <a:rPr lang="ja-JP" altLang="en-US" sz="2400" b="1" dirty="0" smtClean="0">
                <a:solidFill>
                  <a:schemeClr val="accent2"/>
                </a:solidFill>
              </a:rPr>
              <a:t>　</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引き分けがあるので、（</a:t>
            </a:r>
            <a:r>
              <a:rPr lang="en-US" altLang="ja-JP" sz="2400" b="1" dirty="0" smtClean="0">
                <a:solidFill>
                  <a:schemeClr val="accent2"/>
                </a:solidFill>
              </a:rPr>
              <a:t>y</a:t>
            </a:r>
            <a:r>
              <a:rPr lang="en-US" altLang="ja-JP" sz="2400" dirty="0" smtClean="0"/>
              <a:t> </a:t>
            </a:r>
            <a:r>
              <a:rPr lang="ja-JP" altLang="en-US" sz="2400" dirty="0" smtClean="0"/>
              <a:t>の勝数</a:t>
            </a:r>
            <a:r>
              <a:rPr lang="ja-JP" altLang="en-US" sz="2400" b="1" dirty="0" smtClean="0">
                <a:solidFill>
                  <a:schemeClr val="accent2"/>
                </a:solidFill>
              </a:rPr>
              <a:t>＋</a:t>
            </a:r>
            <a:r>
              <a:rPr lang="ja-JP" altLang="en-US" sz="2400" dirty="0" smtClean="0"/>
              <a:t>負数）が定数でない</a:t>
            </a:r>
          </a:p>
        </p:txBody>
      </p:sp>
      <p:sp>
        <p:nvSpPr>
          <p:cNvPr id="91140" name="Text Box 4"/>
          <p:cNvSpPr txBox="1">
            <a:spLocks noChangeArrowheads="1"/>
          </p:cNvSpPr>
          <p:nvPr/>
        </p:nvSpPr>
        <p:spPr bwMode="auto">
          <a:xfrm>
            <a:off x="1676400" y="5638800"/>
            <a:ext cx="4854575" cy="914400"/>
          </a:xfrm>
          <a:prstGeom prst="rect">
            <a:avLst/>
          </a:prstGeom>
          <a:noFill/>
          <a:ln w="19050">
            <a:solidFill>
              <a:srgbClr val="FF0000"/>
            </a:solidFill>
            <a:miter lim="800000"/>
            <a:headEnd/>
            <a:tailEnd/>
          </a:ln>
          <a:effectLst/>
        </p:spPr>
        <p:txBody>
          <a:bodyPr wrap="none">
            <a:spAutoFit/>
          </a:bodyPr>
          <a:lstStyle/>
          <a:p>
            <a:pPr>
              <a:spcBef>
                <a:spcPct val="20000"/>
              </a:spcBef>
              <a:defRPr/>
            </a:pPr>
            <a:r>
              <a:rPr lang="ja-JP" altLang="en-US"/>
              <a:t>制約は線形だが、小数解が出るかも</a:t>
            </a:r>
          </a:p>
          <a:p>
            <a:pPr>
              <a:spcBef>
                <a:spcPct val="20000"/>
              </a:spcBef>
              <a:defRPr/>
            </a:pPr>
            <a:r>
              <a:rPr lang="ja-JP" altLang="en-US"/>
              <a:t>　　</a:t>
            </a:r>
            <a:r>
              <a:rPr lang="ja-JP" altLang="en-US" b="1">
                <a:solidFill>
                  <a:srgbClr val="FF0000"/>
                </a:solidFill>
                <a:effectLst>
                  <a:outerShdw blurRad="38100" dist="38100" dir="2700000" algn="tl">
                    <a:srgbClr val="C0C0C0"/>
                  </a:outerShdw>
                </a:effectLst>
              </a:rPr>
              <a:t>⇒</a:t>
            </a:r>
            <a:r>
              <a:rPr lang="ja-JP" altLang="en-US"/>
              <a:t>　整数計画で解くしかない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うまく解けない場合 </a:t>
            </a:r>
            <a:r>
              <a:rPr lang="en-US" altLang="ja-JP" sz="3600" smtClean="0">
                <a:solidFill>
                  <a:schemeClr val="bg1"/>
                </a:solidFill>
                <a:effectLst>
                  <a:outerShdw blurRad="38100" dist="38100" dir="2700000" algn="tl">
                    <a:srgbClr val="000000"/>
                  </a:outerShdw>
                </a:effectLst>
              </a:rPr>
              <a:t>(2)</a:t>
            </a:r>
          </a:p>
        </p:txBody>
      </p:sp>
      <p:sp>
        <p:nvSpPr>
          <p:cNvPr id="92163" name="Rectangle 3"/>
          <p:cNvSpPr>
            <a:spLocks noGrp="1" noChangeArrowheads="1"/>
          </p:cNvSpPr>
          <p:nvPr>
            <p:ph type="subTitle" idx="1"/>
          </p:nvPr>
        </p:nvSpPr>
        <p:spPr>
          <a:xfrm>
            <a:off x="609600" y="1752600"/>
            <a:ext cx="7924800" cy="40386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１試合の両チームの勝ち点のパターンがいくつかある場合</a:t>
            </a:r>
          </a:p>
          <a:p>
            <a:pPr algn="l" eaLnBrk="1" hangingPunct="1">
              <a:defRPr/>
            </a:pPr>
            <a:r>
              <a:rPr lang="ja-JP" altLang="en-US" sz="2400" dirty="0" smtClean="0"/>
              <a:t>　　　（</a:t>
            </a:r>
            <a:r>
              <a:rPr lang="en-US" altLang="ja-JP" sz="2400" b="1" dirty="0" smtClean="0">
                <a:solidFill>
                  <a:schemeClr val="accent2"/>
                </a:solidFill>
              </a:rPr>
              <a:t>k</a:t>
            </a:r>
            <a:r>
              <a:rPr lang="ja-JP" altLang="en-US" sz="2400" dirty="0" smtClean="0"/>
              <a:t>通りあるとする</a:t>
            </a:r>
            <a:r>
              <a:rPr lang="en-US" altLang="ja-JP" sz="2400" dirty="0" smtClean="0"/>
              <a:t>）</a:t>
            </a:r>
          </a:p>
          <a:p>
            <a:pPr algn="l" eaLnBrk="1" hangingPunct="1">
              <a:defRPr/>
            </a:pPr>
            <a:endParaRPr lang="ja-JP" altLang="en-US" sz="2400" dirty="0" smtClean="0"/>
          </a:p>
          <a:p>
            <a:pPr algn="l" eaLnBrk="1" hangingPunct="1">
              <a:defRPr/>
            </a:pPr>
            <a:r>
              <a:rPr lang="ja-JP" altLang="en-US" sz="2400" dirty="0" smtClean="0"/>
              <a:t>なんとか整数計画にしてみよう</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試合 </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の勝ち点パターンが </a:t>
            </a:r>
            <a:r>
              <a:rPr lang="en-US" altLang="ja-JP" sz="2400" b="1" dirty="0" smtClean="0">
                <a:solidFill>
                  <a:schemeClr val="accent2"/>
                </a:solidFill>
              </a:rPr>
              <a:t>j</a:t>
            </a:r>
            <a:r>
              <a:rPr lang="en-US" altLang="ja-JP" sz="2400" dirty="0" smtClean="0"/>
              <a:t> </a:t>
            </a:r>
            <a:r>
              <a:rPr lang="ja-JP" altLang="en-US" sz="2400" dirty="0" smtClean="0"/>
              <a:t>のときの</a:t>
            </a:r>
          </a:p>
          <a:p>
            <a:pPr algn="l" eaLnBrk="1" hangingPunct="1">
              <a:defRPr/>
            </a:pPr>
            <a:r>
              <a:rPr lang="ja-JP" altLang="en-US" sz="2400" dirty="0" smtClean="0"/>
              <a:t>　　　チーム </a:t>
            </a:r>
            <a:r>
              <a:rPr lang="en-US" altLang="ja-JP" sz="2400" b="1" dirty="0" smtClean="0">
                <a:solidFill>
                  <a:schemeClr val="accent2"/>
                </a:solidFill>
              </a:rPr>
              <a:t>y</a:t>
            </a:r>
            <a:r>
              <a:rPr lang="en-US" altLang="ja-JP" sz="2400" dirty="0" smtClean="0"/>
              <a:t> </a:t>
            </a:r>
            <a:r>
              <a:rPr lang="ja-JP" altLang="en-US" sz="2400" dirty="0" smtClean="0"/>
              <a:t>の勝ち点を</a:t>
            </a:r>
            <a:r>
              <a:rPr lang="en-US" altLang="ja-JP" sz="2400" b="1" dirty="0" err="1" smtClean="0">
                <a:solidFill>
                  <a:schemeClr val="accent2"/>
                </a:solidFill>
              </a:rPr>
              <a:t>s</a:t>
            </a:r>
            <a:r>
              <a:rPr lang="en-US" altLang="ja-JP" sz="2400" b="1" baseline="-25000" dirty="0" err="1" smtClean="0">
                <a:solidFill>
                  <a:schemeClr val="accent2"/>
                </a:solidFill>
              </a:rPr>
              <a:t>ijy</a:t>
            </a:r>
            <a:r>
              <a:rPr lang="en-US" altLang="ja-JP" sz="2400" b="1" dirty="0" smtClean="0">
                <a:solidFill>
                  <a:schemeClr val="accent2"/>
                </a:solidFill>
              </a:rPr>
              <a:t> </a:t>
            </a:r>
            <a:r>
              <a:rPr lang="ja-JP" altLang="en-US" sz="2400" dirty="0" smtClean="0"/>
              <a:t>とする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試合 </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の勝ち点パターンが </a:t>
            </a:r>
            <a:r>
              <a:rPr lang="en-US" altLang="ja-JP" sz="2400" b="1" dirty="0" smtClean="0">
                <a:solidFill>
                  <a:schemeClr val="accent2"/>
                </a:solidFill>
              </a:rPr>
              <a:t>j</a:t>
            </a:r>
            <a:r>
              <a:rPr lang="en-US" altLang="ja-JP" sz="2400" dirty="0" smtClean="0"/>
              <a:t> </a:t>
            </a:r>
            <a:r>
              <a:rPr lang="ja-JP" altLang="en-US" sz="2400" dirty="0" smtClean="0"/>
              <a:t>のとき１、そうでないとき0となる01変数を </a:t>
            </a:r>
            <a:r>
              <a:rPr lang="en-US" altLang="ja-JP" sz="2400" b="1" dirty="0" err="1" smtClean="0">
                <a:solidFill>
                  <a:schemeClr val="accent2"/>
                </a:solidFill>
              </a:rPr>
              <a:t>p</a:t>
            </a:r>
            <a:r>
              <a:rPr lang="en-US" altLang="ja-JP" sz="2400" b="1" baseline="-25000" dirty="0" err="1" smtClean="0">
                <a:solidFill>
                  <a:schemeClr val="accent2"/>
                </a:solidFill>
              </a:rPr>
              <a:t>ij</a:t>
            </a:r>
            <a:r>
              <a:rPr lang="ja-JP" altLang="en-US" sz="2400" dirty="0" smtClean="0"/>
              <a:t> とする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うまく解けない場合２</a:t>
            </a:r>
          </a:p>
        </p:txBody>
      </p:sp>
      <p:sp>
        <p:nvSpPr>
          <p:cNvPr id="93187" name="Rectangle 3"/>
          <p:cNvSpPr>
            <a:spLocks noGrp="1" noChangeArrowheads="1"/>
          </p:cNvSpPr>
          <p:nvPr>
            <p:ph type="subTitle" idx="1"/>
          </p:nvPr>
        </p:nvSpPr>
        <p:spPr>
          <a:xfrm>
            <a:off x="609600" y="1752600"/>
            <a:ext cx="7924800" cy="40386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チーム </a:t>
            </a:r>
            <a:r>
              <a:rPr lang="en-US" altLang="ja-JP" sz="2400" b="1" dirty="0" smtClean="0">
                <a:solidFill>
                  <a:schemeClr val="accent2"/>
                </a:solidFill>
              </a:rPr>
              <a:t>y</a:t>
            </a:r>
            <a:r>
              <a:rPr lang="en-US" altLang="ja-JP" sz="2400" dirty="0" smtClean="0"/>
              <a:t> </a:t>
            </a:r>
            <a:r>
              <a:rPr lang="ja-JP" altLang="en-US" sz="2400" dirty="0" smtClean="0"/>
              <a:t>の勝ち点が </a:t>
            </a:r>
            <a:r>
              <a:rPr lang="en-US" altLang="ja-JP" sz="2400" b="1" dirty="0" smtClean="0">
                <a:solidFill>
                  <a:schemeClr val="accent2"/>
                </a:solidFill>
              </a:rPr>
              <a:t>z</a:t>
            </a:r>
            <a:r>
              <a:rPr lang="ja-JP" altLang="en-US" sz="2400" dirty="0" smtClean="0"/>
              <a:t>　以下</a:t>
            </a:r>
            <a:r>
              <a:rPr lang="ja-JP" altLang="en-US" sz="2400" b="1" dirty="0" smtClean="0">
                <a:solidFill>
                  <a:srgbClr val="FF0000"/>
                </a:solidFill>
                <a:effectLst>
                  <a:outerShdw blurRad="38100" dist="38100" dir="2700000" algn="tl">
                    <a:srgbClr val="C0C0C0"/>
                  </a:outerShdw>
                </a:effectLst>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b="1" dirty="0" smtClean="0">
                <a:solidFill>
                  <a:schemeClr val="accent2"/>
                </a:solidFill>
              </a:rPr>
              <a:t>Σ</a:t>
            </a:r>
            <a:r>
              <a:rPr lang="en-US" altLang="ja-JP" sz="2400" dirty="0" smtClean="0"/>
              <a:t> </a:t>
            </a:r>
            <a:r>
              <a:rPr lang="en-US" altLang="ja-JP" sz="2400" b="1" dirty="0" err="1" smtClean="0">
                <a:solidFill>
                  <a:schemeClr val="accent2"/>
                </a:solidFill>
              </a:rPr>
              <a:t>s</a:t>
            </a:r>
            <a:r>
              <a:rPr lang="en-US" altLang="ja-JP" sz="2400" b="1" baseline="-25000" dirty="0" err="1" smtClean="0">
                <a:solidFill>
                  <a:schemeClr val="accent2"/>
                </a:solidFill>
              </a:rPr>
              <a:t>ijy</a:t>
            </a:r>
            <a:r>
              <a:rPr lang="en-US" altLang="ja-JP" sz="2400" b="1" dirty="0" err="1" smtClean="0">
                <a:solidFill>
                  <a:schemeClr val="accent2"/>
                </a:solidFill>
              </a:rPr>
              <a:t>p</a:t>
            </a:r>
            <a:r>
              <a:rPr lang="en-US" altLang="ja-JP" sz="2400" b="1" baseline="-25000" dirty="0" err="1" smtClean="0">
                <a:solidFill>
                  <a:schemeClr val="accent2"/>
                </a:solidFill>
              </a:rPr>
              <a:t>ij</a:t>
            </a:r>
            <a:r>
              <a:rPr lang="ja-JP" altLang="en-US" sz="2400" b="1" dirty="0" smtClean="0">
                <a:solidFill>
                  <a:schemeClr val="accent2"/>
                </a:solidFill>
              </a:rPr>
              <a:t> </a:t>
            </a:r>
            <a:r>
              <a:rPr lang="ja-JP" altLang="en-US" sz="2400" b="1" dirty="0" smtClean="0">
                <a:solidFill>
                  <a:srgbClr val="FF0000"/>
                </a:solidFill>
                <a:effectLst>
                  <a:outerShdw blurRad="38100" dist="38100" dir="2700000" algn="tl">
                    <a:srgbClr val="C0C0C0"/>
                  </a:outerShdw>
                </a:effectLst>
              </a:rPr>
              <a:t>≦ </a:t>
            </a:r>
            <a:r>
              <a:rPr lang="en-US" altLang="ja-JP" sz="2400" b="1" dirty="0" smtClean="0">
                <a:solidFill>
                  <a:schemeClr val="accent2"/>
                </a:solidFill>
              </a:rPr>
              <a:t>z</a:t>
            </a:r>
            <a:r>
              <a:rPr lang="ja-JP" altLang="en-US" sz="2400" b="1" dirty="0" smtClean="0">
                <a:solidFill>
                  <a:schemeClr val="accent2"/>
                </a:solidFill>
              </a:rPr>
              <a:t>　</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試合 </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の勝ち点パターンはどれかひとつだけ1になる</a:t>
            </a:r>
          </a:p>
          <a:p>
            <a:pPr algn="l" eaLnBrk="1" hangingPunct="1">
              <a:defRPr/>
            </a:pPr>
            <a:r>
              <a:rPr lang="ja-JP" altLang="en-US" sz="2400" b="1" dirty="0" smtClean="0">
                <a:solidFill>
                  <a:srgbClr val="FF0000"/>
                </a:solidFill>
                <a:effectLst>
                  <a:outerShdw blurRad="38100" dist="38100" dir="2700000" algn="tl">
                    <a:srgbClr val="C0C0C0"/>
                  </a:outerShdw>
                </a:effectLst>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b="1" dirty="0" smtClean="0">
                <a:solidFill>
                  <a:schemeClr val="accent2"/>
                </a:solidFill>
              </a:rPr>
              <a:t>Σ</a:t>
            </a:r>
            <a:r>
              <a:rPr lang="en-US" altLang="ja-JP" sz="2400" dirty="0" smtClean="0"/>
              <a:t> </a:t>
            </a:r>
            <a:r>
              <a:rPr lang="en-US" altLang="ja-JP" sz="2400" b="1" dirty="0" err="1" smtClean="0">
                <a:solidFill>
                  <a:schemeClr val="accent2"/>
                </a:solidFill>
              </a:rPr>
              <a:t>p</a:t>
            </a:r>
            <a:r>
              <a:rPr lang="en-US" altLang="ja-JP" sz="2400" b="1" baseline="-25000" dirty="0" err="1" smtClean="0">
                <a:solidFill>
                  <a:schemeClr val="accent2"/>
                </a:solidFill>
              </a:rPr>
              <a:t>ij</a:t>
            </a:r>
            <a:r>
              <a:rPr lang="ja-JP" altLang="en-US" sz="2400" b="1" dirty="0" smtClean="0">
                <a:solidFill>
                  <a:schemeClr val="accent2"/>
                </a:solidFill>
              </a:rPr>
              <a:t> </a:t>
            </a: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chemeClr val="accent2"/>
                </a:solidFill>
              </a:rPr>
              <a:t>1</a:t>
            </a:r>
            <a:r>
              <a:rPr lang="en-US" altLang="ja-JP" sz="2400" dirty="0" smtClean="0"/>
              <a:t>   for each </a:t>
            </a:r>
            <a:r>
              <a:rPr lang="en-US" altLang="ja-JP" sz="2400" b="1" dirty="0" err="1" smtClean="0">
                <a:solidFill>
                  <a:schemeClr val="accent2"/>
                </a:solidFill>
              </a:rPr>
              <a:t>i</a:t>
            </a:r>
            <a:endParaRPr lang="en-US" altLang="ja-JP" sz="2400" b="1" dirty="0" smtClean="0">
              <a:solidFill>
                <a:schemeClr val="accent2"/>
              </a:solidFill>
            </a:endParaRPr>
          </a:p>
          <a:p>
            <a:pPr algn="l" eaLnBrk="1" hangingPunct="1">
              <a:defRPr/>
            </a:pPr>
            <a:endParaRPr lang="ja-JP" altLang="en-US" sz="2400" dirty="0" smtClean="0"/>
          </a:p>
          <a:p>
            <a:pPr algn="l" eaLnBrk="1" hangingPunct="1">
              <a:defRPr/>
            </a:pPr>
            <a:r>
              <a:rPr lang="ja-JP" altLang="en-US" sz="2400" dirty="0" smtClean="0"/>
              <a:t>まとめると、以下の条件を満たす実行可能解があるかどうかを判定する問題になる</a:t>
            </a:r>
          </a:p>
          <a:p>
            <a:pPr algn="l" eaLnBrk="1" hangingPunct="1">
              <a:defRPr/>
            </a:pPr>
            <a:r>
              <a:rPr lang="en-US" altLang="ja-JP" sz="2400" b="1" dirty="0" smtClean="0">
                <a:solidFill>
                  <a:schemeClr val="accent2"/>
                </a:solidFill>
              </a:rPr>
              <a:t>Σ</a:t>
            </a:r>
            <a:r>
              <a:rPr lang="en-US" altLang="ja-JP" sz="2400" dirty="0" smtClean="0"/>
              <a:t> </a:t>
            </a:r>
            <a:r>
              <a:rPr lang="en-US" altLang="ja-JP" sz="2400" b="1" dirty="0" err="1" smtClean="0">
                <a:solidFill>
                  <a:schemeClr val="accent2"/>
                </a:solidFill>
              </a:rPr>
              <a:t>s</a:t>
            </a:r>
            <a:r>
              <a:rPr lang="en-US" altLang="ja-JP" sz="2400" b="1" baseline="-25000" dirty="0" err="1" smtClean="0">
                <a:solidFill>
                  <a:schemeClr val="accent2"/>
                </a:solidFill>
              </a:rPr>
              <a:t>ijy</a:t>
            </a:r>
            <a:r>
              <a:rPr lang="en-US" altLang="ja-JP" sz="2400" b="1" dirty="0" err="1" smtClean="0">
                <a:solidFill>
                  <a:schemeClr val="accent2"/>
                </a:solidFill>
              </a:rPr>
              <a:t>p</a:t>
            </a:r>
            <a:r>
              <a:rPr lang="en-US" altLang="ja-JP" sz="2400" b="1" baseline="-25000" dirty="0" err="1" smtClean="0">
                <a:solidFill>
                  <a:schemeClr val="accent2"/>
                </a:solidFill>
              </a:rPr>
              <a:t>ij</a:t>
            </a:r>
            <a:r>
              <a:rPr lang="ja-JP" altLang="en-US" sz="2400" b="1" dirty="0" smtClean="0">
                <a:solidFill>
                  <a:schemeClr val="accent2"/>
                </a:solidFill>
              </a:rPr>
              <a:t> </a:t>
            </a:r>
            <a:r>
              <a:rPr lang="ja-JP" altLang="en-US" sz="2400" b="1" dirty="0" smtClean="0">
                <a:solidFill>
                  <a:srgbClr val="FF0000"/>
                </a:solidFill>
                <a:effectLst>
                  <a:outerShdw blurRad="38100" dist="38100" dir="2700000" algn="tl">
                    <a:srgbClr val="C0C0C0"/>
                  </a:outerShdw>
                </a:effectLst>
              </a:rPr>
              <a:t>≦ </a:t>
            </a:r>
            <a:r>
              <a:rPr lang="en-US" altLang="ja-JP" sz="2400" b="1" dirty="0" smtClean="0">
                <a:solidFill>
                  <a:schemeClr val="accent2"/>
                </a:solidFill>
              </a:rPr>
              <a:t>z</a:t>
            </a:r>
          </a:p>
          <a:p>
            <a:pPr algn="l" eaLnBrk="1" hangingPunct="1">
              <a:defRPr/>
            </a:pPr>
            <a:r>
              <a:rPr lang="en-US" altLang="ja-JP" sz="2400" b="1" dirty="0" smtClean="0">
                <a:solidFill>
                  <a:schemeClr val="accent2"/>
                </a:solidFill>
              </a:rPr>
              <a:t>Σ</a:t>
            </a:r>
            <a:r>
              <a:rPr lang="en-US" altLang="ja-JP" sz="2400" dirty="0" smtClean="0"/>
              <a:t> </a:t>
            </a:r>
            <a:r>
              <a:rPr lang="en-US" altLang="ja-JP" sz="2400" b="1" dirty="0" err="1" smtClean="0">
                <a:solidFill>
                  <a:schemeClr val="accent2"/>
                </a:solidFill>
              </a:rPr>
              <a:t>p</a:t>
            </a:r>
            <a:r>
              <a:rPr lang="en-US" altLang="ja-JP" sz="2400" b="1" baseline="-25000" dirty="0" err="1" smtClean="0">
                <a:solidFill>
                  <a:schemeClr val="accent2"/>
                </a:solidFill>
              </a:rPr>
              <a:t>ij</a:t>
            </a:r>
            <a:r>
              <a:rPr lang="ja-JP" altLang="en-US" sz="2400" b="1" dirty="0" smtClean="0">
                <a:solidFill>
                  <a:schemeClr val="accent2"/>
                </a:solidFill>
              </a:rPr>
              <a:t> </a:t>
            </a: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chemeClr val="accent2"/>
                </a:solidFill>
              </a:rPr>
              <a:t>1</a:t>
            </a:r>
          </a:p>
          <a:p>
            <a:pPr algn="l" eaLnBrk="1" hangingPunct="1">
              <a:defRPr/>
            </a:pPr>
            <a:r>
              <a:rPr lang="en-US" altLang="ja-JP" sz="2400" b="1" dirty="0" err="1" smtClean="0">
                <a:solidFill>
                  <a:schemeClr val="accent2"/>
                </a:solidFill>
              </a:rPr>
              <a:t>p</a:t>
            </a:r>
            <a:r>
              <a:rPr lang="en-US" altLang="ja-JP" sz="2400" b="1" baseline="-25000" dirty="0" err="1" smtClean="0">
                <a:solidFill>
                  <a:schemeClr val="accent2"/>
                </a:solidFill>
              </a:rPr>
              <a:t>ij</a:t>
            </a:r>
            <a:r>
              <a:rPr lang="en-US" altLang="ja-JP" sz="2400" b="1" baseline="-25000" dirty="0" smtClean="0">
                <a:solidFill>
                  <a:schemeClr val="accent2"/>
                </a:solidFill>
              </a:rPr>
              <a:t> </a:t>
            </a:r>
            <a:r>
              <a:rPr lang="ja-JP" altLang="en-US" sz="2400" b="1" dirty="0" smtClean="0">
                <a:solidFill>
                  <a:srgbClr val="FF0000"/>
                </a:solidFill>
                <a:effectLst>
                  <a:outerShdw blurRad="38100" dist="38100" dir="2700000" algn="tl">
                    <a:srgbClr val="C0C0C0"/>
                  </a:outerShdw>
                </a:effectLst>
              </a:rPr>
              <a:t>∈ </a:t>
            </a:r>
            <a:r>
              <a:rPr lang="en-US" altLang="ja-JP" sz="2400" b="1" dirty="0" smtClean="0">
                <a:solidFill>
                  <a:schemeClr val="accent2"/>
                </a:solidFill>
              </a:rPr>
              <a:t>{0,1}</a:t>
            </a:r>
            <a:endParaRPr lang="ja-JP" altLang="en-US" sz="2400" b="1" dirty="0" smtClean="0">
              <a:solidFill>
                <a:schemeClr val="accent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実際使えるの？</a:t>
            </a:r>
          </a:p>
        </p:txBody>
      </p:sp>
      <p:sp>
        <p:nvSpPr>
          <p:cNvPr id="94211" name="Rectangle 3"/>
          <p:cNvSpPr>
            <a:spLocks noGrp="1" noChangeArrowheads="1"/>
          </p:cNvSpPr>
          <p:nvPr>
            <p:ph type="subTitle" idx="1"/>
          </p:nvPr>
        </p:nvSpPr>
        <p:spPr>
          <a:xfrm>
            <a:off x="609600" y="1752600"/>
            <a:ext cx="7924800" cy="4038600"/>
          </a:xfrm>
        </p:spPr>
        <p:txBody>
          <a:bodyPr/>
          <a:lstStyle/>
          <a:p>
            <a:pPr algn="l" eaLnBrk="1" hangingPunct="1">
              <a:defRPr/>
            </a:pPr>
            <a:r>
              <a:rPr lang="ja-JP" altLang="en-US" sz="2400" b="1" dirty="0" smtClean="0">
                <a:solidFill>
                  <a:srgbClr val="006600"/>
                </a:solidFill>
                <a:effectLst>
                  <a:outerShdw blurRad="38100" dist="38100" dir="2700000" algn="tl">
                    <a:srgbClr val="C0C0C0"/>
                  </a:outerShdw>
                </a:effectLst>
              </a:rPr>
              <a:t>メリット：</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降格なし、の情報を早く算定できる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優勝に関してあらたな尺度ができる</a:t>
            </a:r>
          </a:p>
          <a:p>
            <a:pPr algn="l" eaLnBrk="1" hangingPunct="1">
              <a:defRPr/>
            </a:pPr>
            <a:endParaRPr lang="ja-JP" altLang="en-US" sz="2400" b="1" dirty="0" smtClean="0">
              <a:solidFill>
                <a:srgbClr val="FF0000"/>
              </a:solidFill>
              <a:effectLst>
                <a:outerShdw blurRad="38100" dist="38100" dir="2700000" algn="tl">
                  <a:srgbClr val="C0C0C0"/>
                </a:outerShdw>
              </a:effectLst>
            </a:endParaRPr>
          </a:p>
          <a:p>
            <a:pPr algn="l" eaLnBrk="1" hangingPunct="1">
              <a:defRPr/>
            </a:pPr>
            <a:r>
              <a:rPr lang="ja-JP" altLang="en-US" sz="2400" b="1" dirty="0" smtClean="0">
                <a:solidFill>
                  <a:srgbClr val="006600"/>
                </a:solidFill>
                <a:effectLst>
                  <a:outerShdw blurRad="38100" dist="38100" dir="2700000" algn="tl">
                    <a:srgbClr val="C0C0C0"/>
                  </a:outerShdw>
                </a:effectLst>
              </a:rPr>
              <a:t>デメリット：</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優勝の望みのないチームは、雰囲気が盛り下がる？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計算がめ</a:t>
            </a:r>
            <a:r>
              <a:rPr lang="ja-JP" altLang="en-US" sz="2400" dirty="0" err="1" smtClean="0"/>
              <a:t>んど</a:t>
            </a:r>
            <a:r>
              <a:rPr lang="ja-JP" altLang="en-US" sz="2400" dirty="0" smtClean="0"/>
              <a:t>くさい</a:t>
            </a:r>
          </a:p>
          <a:p>
            <a:pPr algn="l" eaLnBrk="1" hangingPunct="1">
              <a:defRPr/>
            </a:pPr>
            <a:r>
              <a:rPr lang="ja-JP" altLang="en-US" sz="2400" dirty="0" smtClean="0"/>
              <a:t>（データをそろえて、プログラムに入力しなければならない）</a:t>
            </a:r>
          </a:p>
          <a:p>
            <a:pPr algn="l" eaLnBrk="1" hangingPunct="1">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マジックや自力優勝は、手計算でできる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優勝判定問題</a:t>
            </a:r>
          </a:p>
        </p:txBody>
      </p:sp>
      <p:sp>
        <p:nvSpPr>
          <p:cNvPr id="95235" name="Rectangle 3"/>
          <p:cNvSpPr>
            <a:spLocks noGrp="1" noChangeArrowheads="1"/>
          </p:cNvSpPr>
          <p:nvPr>
            <p:ph type="subTitle" idx="1"/>
          </p:nvPr>
        </p:nvSpPr>
        <p:spPr>
          <a:xfrm>
            <a:off x="609600" y="1752600"/>
            <a:ext cx="7924800" cy="40386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優勝、ビリなど、上位・下位の順位になる可能性があるかどうかを判定する問題を、線形計画（輸送問題）で解ける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線形計画なので、試合数が多くても計算できる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引分ありの勝率、均一でない勝ち点制度などでは線形計画では計算できない</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実際の計算は、他の指標に比べて面倒</a:t>
            </a:r>
          </a:p>
          <a:p>
            <a:pPr algn="l" eaLnBrk="1" hangingPunct="1">
              <a:defRPr/>
            </a:pPr>
            <a:endParaRPr lang="ja-JP" altLang="en-US" sz="2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試合のスケジュール問題</a:t>
            </a:r>
          </a:p>
        </p:txBody>
      </p:sp>
      <p:sp>
        <p:nvSpPr>
          <p:cNvPr id="20483" name="Rectangle 3"/>
          <p:cNvSpPr>
            <a:spLocks noGrp="1" noChangeArrowheads="1"/>
          </p:cNvSpPr>
          <p:nvPr>
            <p:ph type="subTitle" idx="1"/>
          </p:nvPr>
        </p:nvSpPr>
        <p:spPr>
          <a:xfrm>
            <a:off x="533400" y="1524000"/>
            <a:ext cx="7924800" cy="5105400"/>
          </a:xfrm>
        </p:spPr>
        <p:txBody>
          <a:bodyPr/>
          <a:lstStyle/>
          <a:p>
            <a:pPr algn="l" eaLnBrk="1" hangingPunct="1"/>
            <a:r>
              <a:rPr lang="en-US" altLang="ja-JP" sz="2400" b="1" smtClean="0">
                <a:solidFill>
                  <a:srgbClr val="FF0000"/>
                </a:solidFill>
              </a:rPr>
              <a:t>•</a:t>
            </a:r>
            <a:r>
              <a:rPr lang="ja-JP" altLang="en-US" sz="2400" smtClean="0"/>
              <a:t> スポーツの試合スケジュールを決めるのは意外と大変　　</a:t>
            </a:r>
          </a:p>
          <a:p>
            <a:pPr algn="l" eaLnBrk="1" hangingPunct="1"/>
            <a:r>
              <a:rPr lang="ja-JP" altLang="en-US" sz="2400" smtClean="0"/>
              <a:t>　　　　　</a:t>
            </a:r>
            <a:r>
              <a:rPr lang="ja-JP" altLang="en-US" sz="2400" b="1" smtClean="0">
                <a:solidFill>
                  <a:srgbClr val="FF0000"/>
                </a:solidFill>
              </a:rPr>
              <a:t>←</a:t>
            </a:r>
            <a:r>
              <a:rPr lang="ja-JP" altLang="en-US" sz="2400" smtClean="0"/>
              <a:t> いろいろな条件があるから</a:t>
            </a:r>
            <a:endParaRPr lang="ja-JP" altLang="en-US" sz="2400" b="1" smtClean="0">
              <a:solidFill>
                <a:srgbClr val="FF0000"/>
              </a:solidFill>
            </a:endParaRPr>
          </a:p>
          <a:p>
            <a:pPr algn="l" eaLnBrk="1" hangingPunct="1"/>
            <a:r>
              <a:rPr lang="en-US" altLang="ja-JP" sz="2400" b="1" smtClean="0">
                <a:solidFill>
                  <a:srgbClr val="FF0000"/>
                </a:solidFill>
              </a:rPr>
              <a:t>•</a:t>
            </a:r>
            <a:r>
              <a:rPr lang="ja-JP" altLang="en-US" sz="2400" smtClean="0"/>
              <a:t> 決める事柄（変数）</a:t>
            </a:r>
          </a:p>
          <a:p>
            <a:pPr algn="l" eaLnBrk="1" hangingPunct="1"/>
            <a:r>
              <a:rPr lang="ja-JP" altLang="en-US" sz="2400" smtClean="0"/>
              <a:t>　</a:t>
            </a:r>
            <a:r>
              <a:rPr lang="ja-JP" altLang="en-US" sz="2400" b="1" smtClean="0">
                <a:solidFill>
                  <a:srgbClr val="FF0000"/>
                </a:solidFill>
              </a:rPr>
              <a:t>－</a:t>
            </a:r>
            <a:r>
              <a:rPr lang="ja-JP" altLang="en-US" sz="2400" smtClean="0"/>
              <a:t> 各日の試合の組合せ（カード）</a:t>
            </a:r>
          </a:p>
          <a:p>
            <a:pPr algn="l" eaLnBrk="1" hangingPunct="1"/>
            <a:r>
              <a:rPr lang="ja-JP" altLang="en-US" sz="2400" smtClean="0"/>
              <a:t>　</a:t>
            </a:r>
            <a:r>
              <a:rPr lang="ja-JP" altLang="en-US" sz="2400" b="1" smtClean="0">
                <a:solidFill>
                  <a:srgbClr val="FF0000"/>
                </a:solidFill>
              </a:rPr>
              <a:t>－</a:t>
            </a:r>
            <a:r>
              <a:rPr lang="ja-JP" altLang="en-US" sz="2400" smtClean="0"/>
              <a:t> どちらのホームで試合をするか</a:t>
            </a:r>
          </a:p>
          <a:p>
            <a:pPr algn="l" eaLnBrk="1" hangingPunct="1"/>
            <a:r>
              <a:rPr lang="en-US" altLang="ja-JP" sz="2400" b="1" smtClean="0">
                <a:solidFill>
                  <a:srgbClr val="FF0000"/>
                </a:solidFill>
              </a:rPr>
              <a:t>•</a:t>
            </a:r>
            <a:r>
              <a:rPr lang="ja-JP" altLang="en-US" sz="2400" smtClean="0"/>
              <a:t> 制約</a:t>
            </a:r>
          </a:p>
          <a:p>
            <a:pPr algn="l" eaLnBrk="1" hangingPunct="1"/>
            <a:r>
              <a:rPr lang="ja-JP" altLang="en-US" sz="2400" smtClean="0"/>
              <a:t>　</a:t>
            </a:r>
            <a:r>
              <a:rPr lang="ja-JP" altLang="en-US" sz="2400" b="1" smtClean="0">
                <a:solidFill>
                  <a:srgbClr val="FF0000"/>
                </a:solidFill>
              </a:rPr>
              <a:t>－</a:t>
            </a:r>
            <a:r>
              <a:rPr lang="ja-JP" altLang="en-US" sz="2400" smtClean="0"/>
              <a:t> 全ての試合を行う</a:t>
            </a:r>
          </a:p>
          <a:p>
            <a:pPr algn="l" eaLnBrk="1" hangingPunct="1"/>
            <a:r>
              <a:rPr lang="ja-JP" altLang="en-US" sz="2400" smtClean="0"/>
              <a:t>　</a:t>
            </a:r>
            <a:r>
              <a:rPr lang="ja-JP" altLang="en-US" sz="2400" b="1" smtClean="0">
                <a:solidFill>
                  <a:srgbClr val="FF0000"/>
                </a:solidFill>
              </a:rPr>
              <a:t>－</a:t>
            </a:r>
            <a:r>
              <a:rPr lang="ja-JP" altLang="en-US" sz="2400" smtClean="0"/>
              <a:t> チームは同時に異なる試合はできない（割当問題）</a:t>
            </a:r>
          </a:p>
          <a:p>
            <a:pPr algn="l" eaLnBrk="1" hangingPunct="1"/>
            <a:r>
              <a:rPr lang="ja-JP" altLang="en-US" sz="2400" smtClean="0"/>
              <a:t>　</a:t>
            </a:r>
            <a:r>
              <a:rPr lang="ja-JP" altLang="en-US" sz="2400" b="1" smtClean="0">
                <a:solidFill>
                  <a:srgbClr val="FF0000"/>
                </a:solidFill>
              </a:rPr>
              <a:t>－</a:t>
            </a:r>
            <a:r>
              <a:rPr lang="ja-JP" altLang="en-US" sz="2400" smtClean="0"/>
              <a:t> ホームとアウェーは同数であること</a:t>
            </a:r>
          </a:p>
          <a:p>
            <a:pPr algn="l" eaLnBrk="1" hangingPunct="1"/>
            <a:r>
              <a:rPr lang="ja-JP" altLang="en-US" sz="2400" smtClean="0"/>
              <a:t>　</a:t>
            </a:r>
            <a:r>
              <a:rPr lang="ja-JP" altLang="en-US" sz="2400" b="1" smtClean="0">
                <a:solidFill>
                  <a:srgbClr val="FF0000"/>
                </a:solidFill>
              </a:rPr>
              <a:t>－</a:t>
            </a:r>
            <a:r>
              <a:rPr lang="ja-JP" altLang="en-US" sz="2400" smtClean="0"/>
              <a:t> アウェーの試合は連続しないこと</a:t>
            </a:r>
          </a:p>
          <a:p>
            <a:pPr algn="l" eaLnBrk="1" hangingPunct="1"/>
            <a:r>
              <a:rPr lang="ja-JP" altLang="en-US" sz="2400" smtClean="0"/>
              <a:t>　</a:t>
            </a:r>
            <a:r>
              <a:rPr lang="ja-JP" altLang="en-US" sz="2400" b="1" smtClean="0">
                <a:solidFill>
                  <a:srgbClr val="FF0000"/>
                </a:solidFill>
              </a:rPr>
              <a:t>－</a:t>
            </a:r>
            <a:r>
              <a:rPr lang="ja-JP" altLang="en-US" sz="2400" smtClean="0"/>
              <a:t> 試合日に球場が使えること</a:t>
            </a:r>
            <a:endParaRPr lang="ja-JP" altLang="en-US" sz="2400" b="1" smtClean="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優勝決定可能性問題</a:t>
            </a:r>
          </a:p>
        </p:txBody>
      </p:sp>
      <p:sp>
        <p:nvSpPr>
          <p:cNvPr id="3075" name="Rectangle 3"/>
          <p:cNvSpPr>
            <a:spLocks noGrp="1" noChangeArrowheads="1"/>
          </p:cNvSpPr>
          <p:nvPr>
            <p:ph type="subTitle" idx="1"/>
          </p:nvPr>
        </p:nvSpPr>
        <p:spPr>
          <a:xfrm>
            <a:off x="609600" y="1752600"/>
            <a:ext cx="7924800" cy="4038600"/>
          </a:xfrm>
        </p:spPr>
        <p:txBody>
          <a:bodyPr/>
          <a:lstStyle/>
          <a:p>
            <a:pPr algn="l" eaLnBrk="1" hangingPunct="1"/>
            <a:r>
              <a:rPr lang="en-US" altLang="ja-JP" sz="2400" b="1" smtClean="0">
                <a:solidFill>
                  <a:srgbClr val="FF0000"/>
                </a:solidFill>
              </a:rPr>
              <a:t>•</a:t>
            </a:r>
            <a:r>
              <a:rPr lang="ja-JP" altLang="en-US" sz="2400" smtClean="0"/>
              <a:t>毎年、プロスポーツのシーズン終了間際になると、「○○チームは5位確定」とか、「××チームは自力優勝の可能性が消えた」とか言われます</a:t>
            </a:r>
          </a:p>
          <a:p>
            <a:pPr algn="l" eaLnBrk="1" hangingPunct="1"/>
            <a:endParaRPr lang="en-US" altLang="ja-JP" sz="2400" smtClean="0"/>
          </a:p>
          <a:p>
            <a:pPr algn="l" eaLnBrk="1" hangingPunct="1"/>
            <a:r>
              <a:rPr lang="en-US" altLang="ja-JP" sz="2400" b="1" smtClean="0">
                <a:solidFill>
                  <a:srgbClr val="FF0000"/>
                </a:solidFill>
              </a:rPr>
              <a:t>•</a:t>
            </a:r>
            <a:r>
              <a:rPr lang="ja-JP" altLang="en-US" sz="2400" smtClean="0"/>
              <a:t>マジックとか、○位確定とか、自力優勝とか、降格ラインとか、いろいろな言葉があります。</a:t>
            </a:r>
            <a:endParaRPr lang="en-US" altLang="ja-JP" sz="24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数理計画としてとらえる</a:t>
            </a:r>
          </a:p>
        </p:txBody>
      </p:sp>
      <p:sp>
        <p:nvSpPr>
          <p:cNvPr id="21507" name="Rectangle 3"/>
          <p:cNvSpPr>
            <a:spLocks noGrp="1" noChangeArrowheads="1"/>
          </p:cNvSpPr>
          <p:nvPr>
            <p:ph type="subTitle" idx="1"/>
          </p:nvPr>
        </p:nvSpPr>
        <p:spPr>
          <a:xfrm>
            <a:off x="533400" y="1524000"/>
            <a:ext cx="8077200" cy="5105400"/>
          </a:xfrm>
        </p:spPr>
        <p:txBody>
          <a:bodyPr/>
          <a:lstStyle/>
          <a:p>
            <a:pPr algn="l" eaLnBrk="1" hangingPunct="1"/>
            <a:r>
              <a:rPr lang="en-US" altLang="ja-JP" sz="2400" b="1" smtClean="0">
                <a:solidFill>
                  <a:srgbClr val="FF0000"/>
                </a:solidFill>
              </a:rPr>
              <a:t>•</a:t>
            </a:r>
            <a:r>
              <a:rPr lang="ja-JP" altLang="en-US" sz="2400" smtClean="0"/>
              <a:t> 制約を満たす（なるべく良い）解（変数の組合せ）を見つける</a:t>
            </a:r>
          </a:p>
          <a:p>
            <a:pPr algn="l" eaLnBrk="1" hangingPunct="1"/>
            <a:r>
              <a:rPr lang="ja-JP" altLang="en-US" sz="2400" smtClean="0"/>
              <a:t>　　　　</a:t>
            </a:r>
            <a:r>
              <a:rPr lang="en-US" altLang="ja-JP" sz="2400" b="1" smtClean="0">
                <a:solidFill>
                  <a:srgbClr val="FF0000"/>
                </a:solidFill>
                <a:sym typeface="Wingdings" pitchFamily="2" charset="2"/>
              </a:rPr>
              <a:t></a:t>
            </a:r>
            <a:r>
              <a:rPr lang="ja-JP" altLang="en-US" sz="2400" smtClean="0"/>
              <a:t> 最適化問題</a:t>
            </a:r>
            <a:endParaRPr lang="ja-JP" altLang="en-US" sz="2400" b="1" smtClean="0">
              <a:solidFill>
                <a:srgbClr val="FF0000"/>
              </a:solidFill>
            </a:endParaRPr>
          </a:p>
          <a:p>
            <a:pPr algn="l" eaLnBrk="1" hangingPunct="1"/>
            <a:endParaRPr lang="ja-JP" altLang="en-US" sz="2400" b="1" smtClean="0">
              <a:solidFill>
                <a:srgbClr val="FF0000"/>
              </a:solidFill>
            </a:endParaRPr>
          </a:p>
          <a:p>
            <a:pPr algn="l" eaLnBrk="1" hangingPunct="1"/>
            <a:r>
              <a:rPr lang="en-US" altLang="ja-JP" sz="2400" b="1" smtClean="0">
                <a:solidFill>
                  <a:srgbClr val="FF0000"/>
                </a:solidFill>
              </a:rPr>
              <a:t>•</a:t>
            </a:r>
            <a:r>
              <a:rPr lang="ja-JP" altLang="en-US" sz="2400" smtClean="0"/>
              <a:t> しかし、普通に定式化すると変数の数が多すぎて、ソルバーでは解けない。</a:t>
            </a:r>
          </a:p>
          <a:p>
            <a:pPr algn="l" eaLnBrk="1" hangingPunct="1"/>
            <a:endParaRPr lang="ja-JP" altLang="en-US" sz="2400" smtClean="0"/>
          </a:p>
          <a:p>
            <a:pPr algn="l" eaLnBrk="1" hangingPunct="1"/>
            <a:r>
              <a:rPr lang="en-US" altLang="ja-JP" sz="2400" b="1" smtClean="0">
                <a:solidFill>
                  <a:srgbClr val="FF0000"/>
                </a:solidFill>
              </a:rPr>
              <a:t>•</a:t>
            </a:r>
            <a:r>
              <a:rPr lang="ja-JP" altLang="en-US" sz="2400" smtClean="0"/>
              <a:t> さてどうしましょう</a:t>
            </a:r>
          </a:p>
          <a:p>
            <a:pPr algn="l" eaLnBrk="1" hangingPunct="1"/>
            <a:endParaRPr lang="ja-JP" altLang="en-US" sz="2400" smtClean="0"/>
          </a:p>
          <a:p>
            <a:pPr algn="l" eaLnBrk="1" hangingPunct="1"/>
            <a:r>
              <a:rPr lang="en-US" altLang="ja-JP" sz="2400" b="1" smtClean="0">
                <a:solidFill>
                  <a:srgbClr val="FF0000"/>
                </a:solidFill>
              </a:rPr>
              <a:t>•</a:t>
            </a:r>
            <a:r>
              <a:rPr lang="ja-JP" altLang="en-US" sz="2400" smtClean="0"/>
              <a:t> オリジナルな解法を作った</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ホームアウェーのパターン</a:t>
            </a:r>
          </a:p>
        </p:txBody>
      </p:sp>
      <p:sp>
        <p:nvSpPr>
          <p:cNvPr id="100355" name="Rectangle 3"/>
          <p:cNvSpPr>
            <a:spLocks noGrp="1" noChangeArrowheads="1"/>
          </p:cNvSpPr>
          <p:nvPr>
            <p:ph type="subTitle" idx="1"/>
          </p:nvPr>
        </p:nvSpPr>
        <p:spPr>
          <a:xfrm>
            <a:off x="533400" y="1981200"/>
            <a:ext cx="8077200" cy="3429000"/>
          </a:xfrm>
        </p:spPr>
        <p:txBody>
          <a:bodyPr/>
          <a:lstStyle/>
          <a:p>
            <a:pPr algn="l" eaLnBrk="1" hangingPunct="1">
              <a:defRPr/>
            </a:pPr>
            <a:r>
              <a:rPr lang="en-US" altLang="ja-JP" sz="2400" b="1" dirty="0" smtClean="0">
                <a:solidFill>
                  <a:srgbClr val="FF0000"/>
                </a:solidFill>
              </a:rPr>
              <a:t>•</a:t>
            </a:r>
            <a:r>
              <a:rPr lang="ja-JP" altLang="en-US" sz="2400" dirty="0" smtClean="0"/>
              <a:t> 決めるのは、ホーム・アウェーと組合せ</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組合せは候補数が多い</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ホーム･アウェーのほうが制約が厳しい</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rPr>
              <a:t>•</a:t>
            </a:r>
            <a:r>
              <a:rPr lang="ja-JP" altLang="en-US" sz="2400" dirty="0" smtClean="0"/>
              <a:t> まず、可能なホーム／アウェーのパターンを列挙して、</a:t>
            </a:r>
          </a:p>
          <a:p>
            <a:pPr algn="l" eaLnBrk="1" hangingPunct="1">
              <a:defRPr/>
            </a:pPr>
            <a:r>
              <a:rPr lang="ja-JP" altLang="en-US" sz="2400" dirty="0" smtClean="0"/>
              <a:t>各々に対して解が存在するかどうか調べる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ホームアウェーのパターン数</a:t>
            </a:r>
          </a:p>
        </p:txBody>
      </p:sp>
      <p:sp>
        <p:nvSpPr>
          <p:cNvPr id="101379" name="Rectangle 3"/>
          <p:cNvSpPr>
            <a:spLocks noGrp="1" noChangeArrowheads="1"/>
          </p:cNvSpPr>
          <p:nvPr>
            <p:ph type="subTitle" idx="1"/>
          </p:nvPr>
        </p:nvSpPr>
        <p:spPr>
          <a:xfrm>
            <a:off x="304800" y="1524000"/>
            <a:ext cx="8610600" cy="4876800"/>
          </a:xfrm>
        </p:spPr>
        <p:txBody>
          <a:bodyPr/>
          <a:lstStyle/>
          <a:p>
            <a:pPr algn="l" eaLnBrk="1" hangingPunct="1">
              <a:defRPr/>
            </a:pPr>
            <a:r>
              <a:rPr lang="en-US" altLang="ja-JP" sz="2400" b="1" dirty="0" smtClean="0">
                <a:solidFill>
                  <a:srgbClr val="FF0000"/>
                </a:solidFill>
              </a:rPr>
              <a:t>•</a:t>
            </a:r>
            <a:r>
              <a:rPr lang="ja-JP" altLang="en-US" sz="2400" dirty="0" smtClean="0"/>
              <a:t> 各チームが各試合日でホーム・アウェーどちらを行うか決める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rPr>
              <a:t>•</a:t>
            </a:r>
            <a:r>
              <a:rPr lang="ja-JP" altLang="en-US" sz="2400" dirty="0" smtClean="0"/>
              <a:t> 制約、及びよく考えられる条件は</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ホーム・アウェーの３連続は禁止</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シーズン開始直後／終了直前のホーム･アウェーの２連続も</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同時刻に試合を行うチーム数は偶数、かつ半分がホーム</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前半戦と後半戦は同じスケジュールで、ホームとアウェーだけ入れ替える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ホームアウェーのパターン数 </a:t>
            </a:r>
            <a:r>
              <a:rPr lang="en-US" altLang="ja-JP" sz="3600" smtClean="0">
                <a:solidFill>
                  <a:schemeClr val="bg1"/>
                </a:solidFill>
                <a:effectLst>
                  <a:outerShdw blurRad="38100" dist="38100" dir="2700000" algn="tl">
                    <a:srgbClr val="000000"/>
                  </a:outerShdw>
                </a:effectLst>
              </a:rPr>
              <a:t>(2)</a:t>
            </a:r>
          </a:p>
        </p:txBody>
      </p:sp>
      <p:sp>
        <p:nvSpPr>
          <p:cNvPr id="103427" name="Rectangle 3"/>
          <p:cNvSpPr>
            <a:spLocks noGrp="1" noChangeArrowheads="1"/>
          </p:cNvSpPr>
          <p:nvPr>
            <p:ph type="subTitle" idx="1"/>
          </p:nvPr>
        </p:nvSpPr>
        <p:spPr>
          <a:xfrm>
            <a:off x="304800" y="1676400"/>
            <a:ext cx="8610600" cy="4876800"/>
          </a:xfrm>
        </p:spPr>
        <p:txBody>
          <a:bodyPr/>
          <a:lstStyle/>
          <a:p>
            <a:pPr algn="l" eaLnBrk="1" hangingPunct="1">
              <a:defRPr/>
            </a:pPr>
            <a:r>
              <a:rPr lang="ja-JP" altLang="en-US" sz="2400" b="1" dirty="0" smtClean="0">
                <a:solidFill>
                  <a:srgbClr val="FF0000"/>
                </a:solidFill>
                <a:effectLst>
                  <a:outerShdw blurRad="38100" dist="38100" dir="2700000" algn="tl">
                    <a:srgbClr val="000000">
                      <a:alpha val="43137"/>
                    </a:srgbClr>
                  </a:outerShdw>
                </a:effectLst>
              </a:rPr>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ホーム・アウェーの３連続は禁止</a:t>
            </a:r>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rPr>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シーズン開始直後／終了直前のホーム･アウェーの２連続も</a:t>
            </a:r>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rPr>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同時刻に試合を行うチーム数は偶数、かつ半分がホーム</a:t>
            </a:r>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rPr>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前半戦と後半戦は同じスケジュールで、ホームとアウェーだけ入れ替える</a:t>
            </a:r>
          </a:p>
          <a:p>
            <a:pPr algn="l" eaLnBrk="1" hangingPunct="1">
              <a:defRPr/>
            </a:pPr>
            <a:endParaRPr lang="ja-JP" altLang="en-US" sz="2400" b="1" dirty="0" smtClean="0">
              <a:solidFill>
                <a:srgbClr val="FF0000"/>
              </a:solidFill>
              <a:effectLst>
                <a:outerShdw blurRad="38100" dist="38100" dir="2700000" algn="tl">
                  <a:srgbClr val="C0C0C0"/>
                </a:outerShdw>
              </a:effectLst>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例えば、２連続するホーム・アウェーの数を最小にする</a:t>
            </a:r>
          </a:p>
          <a:p>
            <a:pPr algn="l" eaLnBrk="1" hangingPunct="1">
              <a:defRPr/>
            </a:pPr>
            <a:r>
              <a:rPr lang="ja-JP" altLang="en-US" sz="2400" dirty="0" smtClean="0"/>
              <a:t>　　（どうしてもどこかには２連続が発生）</a:t>
            </a:r>
          </a:p>
        </p:txBody>
      </p:sp>
      <p:sp>
        <p:nvSpPr>
          <p:cNvPr id="103428" name="Text Box 4"/>
          <p:cNvSpPr txBox="1">
            <a:spLocks noChangeArrowheads="1"/>
          </p:cNvSpPr>
          <p:nvPr/>
        </p:nvSpPr>
        <p:spPr bwMode="auto">
          <a:xfrm>
            <a:off x="1371600" y="5638800"/>
            <a:ext cx="5878513" cy="841375"/>
          </a:xfrm>
          <a:prstGeom prst="rect">
            <a:avLst/>
          </a:prstGeom>
          <a:noFill/>
          <a:ln w="19050">
            <a:solidFill>
              <a:srgbClr val="FF0000"/>
            </a:solidFill>
            <a:miter lim="800000"/>
            <a:headEnd/>
            <a:tailEnd/>
          </a:ln>
          <a:effectLst/>
        </p:spPr>
        <p:txBody>
          <a:bodyPr wrap="none">
            <a:spAutoFit/>
          </a:bodyPr>
          <a:lstStyle/>
          <a:p>
            <a:pPr>
              <a:defRPr/>
            </a:pPr>
            <a:r>
              <a:rPr lang="ja-JP" altLang="en-US" b="1"/>
              <a:t>ここまで絞り込むと、通常、解はとても少ない</a:t>
            </a:r>
          </a:p>
          <a:p>
            <a:pPr>
              <a:defRPr/>
            </a:pPr>
            <a:r>
              <a:rPr lang="ja-JP" altLang="en-US" b="1"/>
              <a:t>（16チームなら1通り？）　　</a:t>
            </a:r>
            <a:r>
              <a:rPr lang="ja-JP" altLang="en-US" b="1">
                <a:solidFill>
                  <a:srgbClr val="FF0000"/>
                </a:solidFill>
                <a:effectLst>
                  <a:outerShdw blurRad="38100" dist="38100" dir="2700000" algn="tl">
                    <a:srgbClr val="C0C0C0"/>
                  </a:outerShdw>
                </a:effectLst>
              </a:rPr>
              <a:t>⇒</a:t>
            </a:r>
            <a:r>
              <a:rPr lang="ja-JP" altLang="en-US" b="1"/>
              <a:t>　列挙する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ホームアウェーのパターン例</a:t>
            </a:r>
          </a:p>
        </p:txBody>
      </p:sp>
      <p:sp>
        <p:nvSpPr>
          <p:cNvPr id="25603" name="Rectangle 3"/>
          <p:cNvSpPr>
            <a:spLocks noGrp="1" noChangeArrowheads="1"/>
          </p:cNvSpPr>
          <p:nvPr>
            <p:ph type="subTitle" idx="1"/>
          </p:nvPr>
        </p:nvSpPr>
        <p:spPr>
          <a:xfrm>
            <a:off x="304800" y="1524000"/>
            <a:ext cx="8610600" cy="4876800"/>
          </a:xfrm>
        </p:spPr>
        <p:txBody>
          <a:bodyPr/>
          <a:lstStyle/>
          <a:p>
            <a:pPr algn="l" eaLnBrk="1" hangingPunct="1"/>
            <a:r>
              <a:rPr lang="en-US" altLang="ja-JP" sz="2400" b="1" smtClean="0">
                <a:solidFill>
                  <a:srgbClr val="FF0000"/>
                </a:solidFill>
              </a:rPr>
              <a:t>•</a:t>
            </a:r>
            <a:r>
              <a:rPr lang="ja-JP" altLang="en-US" sz="2400" smtClean="0"/>
              <a:t> 例えば6チームの場合</a:t>
            </a:r>
          </a:p>
          <a:p>
            <a:pPr algn="l" eaLnBrk="1" hangingPunct="1"/>
            <a:endParaRPr lang="ja-JP" altLang="en-US" sz="2400" b="1" smtClean="0">
              <a:solidFill>
                <a:srgbClr val="FF0000"/>
              </a:solidFill>
            </a:endParaRPr>
          </a:p>
          <a:p>
            <a:pPr algn="l" eaLnBrk="1" hangingPunct="1"/>
            <a:r>
              <a:rPr lang="ja-JP" altLang="en-US" sz="2400" smtClean="0">
                <a:latin typeface="ＭＳ ゴシック" pitchFamily="49" charset="-128"/>
                <a:ea typeface="ＭＳ ゴシック" pitchFamily="49" charset="-128"/>
              </a:rPr>
              <a:t>１ ２ ３ ４ ５</a:t>
            </a:r>
            <a:r>
              <a:rPr lang="ja-JP" altLang="en-US" sz="2400" smtClean="0">
                <a:latin typeface="ＭＳ Ｐゴシック" charset="-128"/>
              </a:rPr>
              <a:t>            </a:t>
            </a:r>
          </a:p>
          <a:p>
            <a:pPr algn="l" eaLnBrk="1" hangingPunct="1"/>
            <a:r>
              <a:rPr lang="ja-JP" altLang="en-US" sz="2400" smtClean="0">
                <a:latin typeface="ＭＳ ゴシック" pitchFamily="49" charset="-128"/>
                <a:ea typeface="ＭＳ ゴシック" pitchFamily="49" charset="-128"/>
              </a:rPr>
              <a:t>ａ ｈ ｈ ａ ｈ</a:t>
            </a:r>
          </a:p>
          <a:p>
            <a:pPr algn="l" eaLnBrk="1" hangingPunct="1">
              <a:lnSpc>
                <a:spcPct val="70000"/>
              </a:lnSpc>
            </a:pPr>
            <a:r>
              <a:rPr lang="ja-JP" altLang="en-US" sz="2400" smtClean="0">
                <a:latin typeface="ＭＳ ゴシック" pitchFamily="49" charset="-128"/>
                <a:ea typeface="ＭＳ ゴシック" pitchFamily="49" charset="-128"/>
              </a:rPr>
              <a:t>ａ ｈ ａ ａ ｈ</a:t>
            </a:r>
            <a:r>
              <a:rPr lang="ja-JP" altLang="en-US" sz="2400" smtClean="0">
                <a:latin typeface="ＭＳ Ｐゴシック" charset="-128"/>
              </a:rPr>
              <a:t>  </a:t>
            </a:r>
            <a:endParaRPr lang="ja-JP" altLang="en-US" sz="2400" smtClean="0">
              <a:latin typeface="ＭＳ ゴシック" pitchFamily="49" charset="-128"/>
              <a:ea typeface="ＭＳ ゴシック" pitchFamily="49" charset="-128"/>
            </a:endParaRPr>
          </a:p>
          <a:p>
            <a:pPr algn="l" eaLnBrk="1" hangingPunct="1">
              <a:lnSpc>
                <a:spcPct val="80000"/>
              </a:lnSpc>
            </a:pPr>
            <a:r>
              <a:rPr lang="ja-JP" altLang="en-US" sz="2400" smtClean="0">
                <a:latin typeface="ＭＳ ゴシック" pitchFamily="49" charset="-128"/>
                <a:ea typeface="ＭＳ ゴシック" pitchFamily="49" charset="-128"/>
              </a:rPr>
              <a:t>ａ ｈ ａ ａ</a:t>
            </a:r>
            <a:r>
              <a:rPr lang="en-US" altLang="ja-JP" sz="2400" smtClean="0">
                <a:latin typeface="ＭＳ ゴシック" pitchFamily="49" charset="-128"/>
                <a:ea typeface="ＭＳ ゴシック" pitchFamily="49" charset="-128"/>
              </a:rPr>
              <a:t> </a:t>
            </a:r>
            <a:r>
              <a:rPr lang="ja-JP" altLang="en-US" sz="2400" smtClean="0">
                <a:latin typeface="ＭＳ ゴシック" pitchFamily="49" charset="-128"/>
                <a:ea typeface="ＭＳ ゴシック" pitchFamily="49" charset="-128"/>
              </a:rPr>
              <a:t>ｈ</a:t>
            </a:r>
            <a:r>
              <a:rPr lang="ja-JP" altLang="en-US" sz="2400" smtClean="0">
                <a:latin typeface="ＭＳ Ｐゴシック" charset="-128"/>
              </a:rPr>
              <a:t>  </a:t>
            </a:r>
            <a:endParaRPr lang="ja-JP" altLang="en-US" sz="2400" smtClean="0">
              <a:latin typeface="ＭＳ ゴシック" pitchFamily="49" charset="-128"/>
              <a:ea typeface="ＭＳ ゴシック" pitchFamily="49" charset="-128"/>
            </a:endParaRPr>
          </a:p>
          <a:p>
            <a:pPr algn="l" eaLnBrk="1" hangingPunct="1">
              <a:lnSpc>
                <a:spcPct val="80000"/>
              </a:lnSpc>
            </a:pPr>
            <a:r>
              <a:rPr lang="ja-JP" altLang="en-US" sz="2400" smtClean="0">
                <a:latin typeface="ＭＳ ゴシック" pitchFamily="49" charset="-128"/>
                <a:ea typeface="ＭＳ ゴシック" pitchFamily="49" charset="-128"/>
              </a:rPr>
              <a:t>ｈ ａ ａ ｈ ａ</a:t>
            </a:r>
            <a:r>
              <a:rPr lang="ja-JP" altLang="en-US" sz="2400" smtClean="0">
                <a:latin typeface="ＭＳ Ｐゴシック" charset="-128"/>
              </a:rPr>
              <a:t>  </a:t>
            </a:r>
            <a:endParaRPr lang="ja-JP" altLang="en-US" sz="2400" smtClean="0">
              <a:latin typeface="ＭＳ ゴシック" pitchFamily="49" charset="-128"/>
              <a:ea typeface="ＭＳ ゴシック" pitchFamily="49" charset="-128"/>
            </a:endParaRPr>
          </a:p>
          <a:p>
            <a:pPr algn="l" eaLnBrk="1" hangingPunct="1">
              <a:lnSpc>
                <a:spcPct val="80000"/>
              </a:lnSpc>
            </a:pPr>
            <a:r>
              <a:rPr lang="ja-JP" altLang="en-US" sz="2400" smtClean="0">
                <a:latin typeface="ＭＳ ゴシック" pitchFamily="49" charset="-128"/>
                <a:ea typeface="ＭＳ ゴシック" pitchFamily="49" charset="-128"/>
              </a:rPr>
              <a:t>ｈ ａ ｈ ｈ ａ  </a:t>
            </a:r>
          </a:p>
          <a:p>
            <a:pPr algn="l" eaLnBrk="1" hangingPunct="1">
              <a:lnSpc>
                <a:spcPct val="70000"/>
              </a:lnSpc>
            </a:pPr>
            <a:r>
              <a:rPr lang="ja-JP" altLang="en-US" sz="2400" smtClean="0">
                <a:latin typeface="ＭＳ ゴシック" pitchFamily="49" charset="-128"/>
                <a:ea typeface="ＭＳ ゴシック" pitchFamily="49" charset="-128"/>
              </a:rPr>
              <a:t>ｈ ａ ｈ ｈ ａ</a:t>
            </a:r>
            <a:endParaRPr lang="en-US" altLang="ja-JP" sz="2400" b="1" smtClean="0">
              <a:solidFill>
                <a:srgbClr val="FF0000"/>
              </a:solidFill>
            </a:endParaRPr>
          </a:p>
        </p:txBody>
      </p:sp>
      <p:sp>
        <p:nvSpPr>
          <p:cNvPr id="25604" name="Text Box 4"/>
          <p:cNvSpPr txBox="1">
            <a:spLocks noChangeArrowheads="1"/>
          </p:cNvSpPr>
          <p:nvPr/>
        </p:nvSpPr>
        <p:spPr bwMode="auto">
          <a:xfrm>
            <a:off x="1447800" y="5715000"/>
            <a:ext cx="6088063" cy="841375"/>
          </a:xfrm>
          <a:prstGeom prst="rect">
            <a:avLst/>
          </a:prstGeom>
          <a:noFill/>
          <a:ln w="19050">
            <a:solidFill>
              <a:srgbClr val="FF0000"/>
            </a:solidFill>
            <a:miter lim="800000"/>
            <a:headEnd/>
            <a:tailEnd/>
          </a:ln>
        </p:spPr>
        <p:txBody>
          <a:bodyPr wrap="none">
            <a:spAutoFit/>
          </a:bodyPr>
          <a:lstStyle/>
          <a:p>
            <a:r>
              <a:rPr lang="ja-JP" altLang="en-US" b="1"/>
              <a:t>こういうものを列挙して、これに割り当てられる</a:t>
            </a:r>
          </a:p>
          <a:p>
            <a:r>
              <a:rPr lang="ja-JP" altLang="en-US" b="1"/>
              <a:t>カードを調べる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組合せを割り当てる</a:t>
            </a:r>
          </a:p>
        </p:txBody>
      </p:sp>
      <p:sp>
        <p:nvSpPr>
          <p:cNvPr id="104451" name="Rectangle 3"/>
          <p:cNvSpPr>
            <a:spLocks noGrp="1" noChangeArrowheads="1"/>
          </p:cNvSpPr>
          <p:nvPr>
            <p:ph type="subTitle" idx="1"/>
          </p:nvPr>
        </p:nvSpPr>
        <p:spPr>
          <a:xfrm>
            <a:off x="304800" y="1524000"/>
            <a:ext cx="8610600" cy="48768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各カードをある日に割り当てる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条件は、</a:t>
            </a:r>
          </a:p>
          <a:p>
            <a:pPr algn="l" eaLnBrk="1" hangingPunct="1">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１． </a:t>
            </a:r>
            <a:r>
              <a:rPr lang="ja-JP" altLang="en-US" sz="2400" dirty="0" smtClean="0"/>
              <a:t>同一チームが2つのカードに割り当てないこと</a:t>
            </a:r>
          </a:p>
          <a:p>
            <a:pPr algn="l" eaLnBrk="1" hangingPunct="1">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２． </a:t>
            </a:r>
            <a:r>
              <a:rPr lang="ja-JP" altLang="en-US" sz="2400" dirty="0" smtClean="0"/>
              <a:t>各カードにホームのチームとアウェーのチームをちょうど１つずつ割り当てること</a:t>
            </a:r>
          </a:p>
          <a:p>
            <a:pPr algn="l" eaLnBrk="1" hangingPunct="1">
              <a:defRPr/>
            </a:pPr>
            <a:endParaRPr lang="en-US" altLang="ja-JP" sz="2400" b="1" dirty="0" smtClean="0">
              <a:solidFill>
                <a:srgbClr val="FF0000"/>
              </a:solidFill>
            </a:endParaRPr>
          </a:p>
          <a:p>
            <a:pPr algn="l" eaLnBrk="1" hangingPunct="1">
              <a:defRPr/>
            </a:pPr>
            <a:r>
              <a:rPr lang="en-US" altLang="ja-JP" sz="2400" b="1" dirty="0" smtClean="0">
                <a:solidFill>
                  <a:srgbClr val="FF0000"/>
                </a:solidFill>
              </a:rPr>
              <a:t>２．</a:t>
            </a:r>
            <a:r>
              <a:rPr lang="ja-JP" altLang="en-US" sz="2400" dirty="0" smtClean="0"/>
              <a:t>の条件から、カードを割り当てられる日が自動的に決まる</a:t>
            </a:r>
          </a:p>
          <a:p>
            <a:pPr algn="l" eaLnBrk="1" hangingPunct="1">
              <a:defRPr/>
            </a:pPr>
            <a:r>
              <a:rPr lang="ja-JP" altLang="en-US" sz="2400" dirty="0" smtClean="0"/>
              <a:t>あとは</a:t>
            </a:r>
            <a:r>
              <a:rPr lang="en-US" altLang="ja-JP" sz="2400" b="1" dirty="0" smtClean="0">
                <a:solidFill>
                  <a:srgbClr val="FF0000"/>
                </a:solidFill>
              </a:rPr>
              <a:t>１．</a:t>
            </a:r>
            <a:r>
              <a:rPr lang="ja-JP" altLang="en-US" sz="2400" dirty="0" smtClean="0"/>
              <a:t>の条件を制約にして割り当て問題を解く</a:t>
            </a:r>
          </a:p>
          <a:p>
            <a:pPr algn="l" eaLnBrk="1" hangingPunct="1">
              <a:defRPr/>
            </a:pPr>
            <a:r>
              <a:rPr lang="ja-JP" altLang="en-US" sz="2400" dirty="0" smtClean="0"/>
              <a:t>　　（整数条件が必要）</a:t>
            </a:r>
            <a:endParaRPr lang="ja-JP" altLang="en-US" sz="2400" b="1" dirty="0" smtClean="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実際には</a:t>
            </a:r>
          </a:p>
        </p:txBody>
      </p:sp>
      <p:sp>
        <p:nvSpPr>
          <p:cNvPr id="27651" name="Rectangle 3"/>
          <p:cNvSpPr>
            <a:spLocks noGrp="1" noChangeArrowheads="1"/>
          </p:cNvSpPr>
          <p:nvPr>
            <p:ph type="subTitle" idx="1"/>
          </p:nvPr>
        </p:nvSpPr>
        <p:spPr>
          <a:xfrm>
            <a:off x="685800" y="1752600"/>
            <a:ext cx="7924800" cy="3505200"/>
          </a:xfrm>
        </p:spPr>
        <p:txBody>
          <a:bodyPr/>
          <a:lstStyle/>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好カードはなるべく後にする、という条件が必要</a:t>
            </a:r>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視聴率があがるような組合せ（人間系？）</a:t>
            </a:r>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もっと政治的な思惑が多いかも</a:t>
            </a:r>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夏の高校野球で阪神が甲子園球場を使えなくなるような、そのチーム以外の要因も入る</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まとめ</a:t>
            </a:r>
          </a:p>
        </p:txBody>
      </p:sp>
      <p:sp>
        <p:nvSpPr>
          <p:cNvPr id="28675" name="Rectangle 3"/>
          <p:cNvSpPr>
            <a:spLocks noGrp="1" noChangeArrowheads="1"/>
          </p:cNvSpPr>
          <p:nvPr>
            <p:ph type="subTitle" idx="1"/>
          </p:nvPr>
        </p:nvSpPr>
        <p:spPr>
          <a:xfrm>
            <a:off x="685800" y="1752600"/>
            <a:ext cx="7924800" cy="3505200"/>
          </a:xfrm>
        </p:spPr>
        <p:txBody>
          <a:bodyPr/>
          <a:lstStyle/>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スポーツスケジューリングの紹介</a:t>
            </a:r>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ホーム・アウェーのパターン列挙</a:t>
            </a:r>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カードの割り当て</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順位に関する用語</a:t>
            </a:r>
          </a:p>
        </p:txBody>
      </p:sp>
      <p:sp>
        <p:nvSpPr>
          <p:cNvPr id="4099" name="Rectangle 3"/>
          <p:cNvSpPr>
            <a:spLocks noGrp="1" noChangeArrowheads="1"/>
          </p:cNvSpPr>
          <p:nvPr>
            <p:ph type="subTitle" idx="1"/>
          </p:nvPr>
        </p:nvSpPr>
        <p:spPr>
          <a:xfrm>
            <a:off x="609600" y="1752600"/>
            <a:ext cx="7924800" cy="4038600"/>
          </a:xfrm>
        </p:spPr>
        <p:txBody>
          <a:bodyPr/>
          <a:lstStyle/>
          <a:p>
            <a:pPr algn="l" eaLnBrk="1" hangingPunct="1"/>
            <a:r>
              <a:rPr lang="ja-JP" altLang="en-US" sz="2400" b="1" smtClean="0">
                <a:solidFill>
                  <a:srgbClr val="006600"/>
                </a:solidFill>
              </a:rPr>
              <a:t>自力優勝</a:t>
            </a:r>
            <a:r>
              <a:rPr lang="ja-JP" altLang="en-US" sz="2400" smtClean="0"/>
              <a:t>：自分が残り試合全部勝てば、他のチームがどれだけがんばっても優勝できる　</a:t>
            </a:r>
            <a:r>
              <a:rPr lang="ja-JP" altLang="en-US" sz="2400" b="1" smtClean="0">
                <a:solidFill>
                  <a:srgbClr val="FF0000"/>
                </a:solidFill>
              </a:rPr>
              <a:t>⇔</a:t>
            </a:r>
            <a:r>
              <a:rPr lang="ja-JP" altLang="en-US" sz="2400" smtClean="0"/>
              <a:t>　自力優勝できる</a:t>
            </a:r>
          </a:p>
          <a:p>
            <a:pPr algn="l" eaLnBrk="1" hangingPunct="1"/>
            <a:endParaRPr lang="ja-JP" altLang="en-US" sz="2400" smtClean="0"/>
          </a:p>
          <a:p>
            <a:pPr algn="l" eaLnBrk="1" hangingPunct="1"/>
            <a:r>
              <a:rPr lang="ja-JP" altLang="en-US" sz="2400" b="1" smtClean="0">
                <a:solidFill>
                  <a:srgbClr val="006600"/>
                </a:solidFill>
              </a:rPr>
              <a:t>マジック</a:t>
            </a:r>
            <a:r>
              <a:rPr lang="ja-JP" altLang="en-US" sz="2400" smtClean="0"/>
              <a:t>：自分以外の任意のチームに対して、そのチームが残り試合全部勝っても、自分が </a:t>
            </a:r>
            <a:r>
              <a:rPr lang="en-US" altLang="ja-JP" sz="2400" b="1" smtClean="0">
                <a:solidFill>
                  <a:schemeClr val="accent2"/>
                </a:solidFill>
              </a:rPr>
              <a:t>t</a:t>
            </a:r>
            <a:r>
              <a:rPr lang="en-US" altLang="ja-JP" sz="2400" smtClean="0"/>
              <a:t> </a:t>
            </a:r>
            <a:r>
              <a:rPr lang="ja-JP" altLang="en-US" sz="2400" smtClean="0"/>
              <a:t>試合勝てば優勝できる</a:t>
            </a:r>
          </a:p>
          <a:p>
            <a:pPr algn="l" eaLnBrk="1" hangingPunct="1"/>
            <a:r>
              <a:rPr lang="ja-JP" altLang="en-US" sz="2400" smtClean="0"/>
              <a:t>　</a:t>
            </a:r>
            <a:r>
              <a:rPr lang="ja-JP" altLang="en-US" sz="2400" b="1" smtClean="0">
                <a:solidFill>
                  <a:srgbClr val="FF0000"/>
                </a:solidFill>
              </a:rPr>
              <a:t>⇔</a:t>
            </a:r>
            <a:r>
              <a:rPr lang="ja-JP" altLang="en-US" sz="2400" smtClean="0"/>
              <a:t>　マジックが </a:t>
            </a:r>
            <a:r>
              <a:rPr lang="en-US" altLang="ja-JP" sz="2400" b="1" smtClean="0">
                <a:solidFill>
                  <a:schemeClr val="accent2"/>
                </a:solidFill>
              </a:rPr>
              <a:t>t</a:t>
            </a:r>
            <a:r>
              <a:rPr lang="en-US" altLang="ja-JP" sz="2400" smtClean="0"/>
              <a:t> </a:t>
            </a:r>
            <a:endParaRPr lang="ja-JP" altLang="en-US" sz="2400" smtClean="0"/>
          </a:p>
          <a:p>
            <a:pPr algn="l" eaLnBrk="1" hangingPunct="1"/>
            <a:endParaRPr lang="ja-JP" altLang="en-US" sz="2400" smtClean="0"/>
          </a:p>
          <a:p>
            <a:pPr algn="l" eaLnBrk="1" hangingPunct="1"/>
            <a:r>
              <a:rPr lang="ja-JP" altLang="en-US" sz="2400" b="1" smtClean="0">
                <a:solidFill>
                  <a:srgbClr val="006600"/>
                </a:solidFill>
              </a:rPr>
              <a:t>確定</a:t>
            </a:r>
            <a:r>
              <a:rPr lang="ja-JP" altLang="en-US" sz="2400" smtClean="0"/>
              <a:t>：今後、残りの全ての試合の勝敗がどのようになっても自分の順位が1通りに決まること</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なんでいろいろ調べるの？</a:t>
            </a:r>
          </a:p>
        </p:txBody>
      </p:sp>
      <p:sp>
        <p:nvSpPr>
          <p:cNvPr id="5123" name="Rectangle 3"/>
          <p:cNvSpPr>
            <a:spLocks noGrp="1" noChangeArrowheads="1"/>
          </p:cNvSpPr>
          <p:nvPr>
            <p:ph type="subTitle" idx="1"/>
          </p:nvPr>
        </p:nvSpPr>
        <p:spPr>
          <a:xfrm>
            <a:off x="609600" y="1752600"/>
            <a:ext cx="7924800" cy="4038600"/>
          </a:xfrm>
        </p:spPr>
        <p:txBody>
          <a:bodyPr/>
          <a:lstStyle/>
          <a:p>
            <a:pPr algn="l" eaLnBrk="1" hangingPunct="1"/>
            <a:r>
              <a:rPr lang="en-US" altLang="ja-JP" sz="2400" b="1" smtClean="0">
                <a:solidFill>
                  <a:srgbClr val="FF0000"/>
                </a:solidFill>
              </a:rPr>
              <a:t>• </a:t>
            </a:r>
            <a:r>
              <a:rPr lang="ja-JP" altLang="en-US" sz="2400" smtClean="0"/>
              <a:t>今のチームの有利不利を正確に知りたい。いろいろな角度から知りたい　</a:t>
            </a:r>
          </a:p>
          <a:p>
            <a:pPr algn="l" eaLnBrk="1" hangingPunct="1"/>
            <a:r>
              <a:rPr lang="ja-JP" altLang="en-US" sz="2400" smtClean="0"/>
              <a:t>　　（完全に分かるとつまらないんだけど）</a:t>
            </a:r>
          </a:p>
          <a:p>
            <a:pPr algn="l" eaLnBrk="1" hangingPunct="1"/>
            <a:endParaRPr lang="ja-JP" altLang="en-US" sz="2400" smtClean="0"/>
          </a:p>
          <a:p>
            <a:pPr algn="l" eaLnBrk="1" hangingPunct="1"/>
            <a:r>
              <a:rPr lang="en-US" altLang="ja-JP" sz="2400" b="1" smtClean="0">
                <a:solidFill>
                  <a:srgbClr val="FF0000"/>
                </a:solidFill>
              </a:rPr>
              <a:t>• </a:t>
            </a:r>
            <a:r>
              <a:rPr lang="ja-JP" altLang="en-US" sz="2400" smtClean="0"/>
              <a:t>主観的な直感による評価では水掛け論になるので、数理的な指標が欲しい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優勝（びり）の可能性</a:t>
            </a:r>
          </a:p>
        </p:txBody>
      </p:sp>
      <p:sp>
        <p:nvSpPr>
          <p:cNvPr id="6147" name="Rectangle 3"/>
          <p:cNvSpPr>
            <a:spLocks noGrp="1" noChangeArrowheads="1"/>
          </p:cNvSpPr>
          <p:nvPr>
            <p:ph type="subTitle" idx="1"/>
          </p:nvPr>
        </p:nvSpPr>
        <p:spPr>
          <a:xfrm>
            <a:off x="609600" y="1752600"/>
            <a:ext cx="7924800" cy="4038600"/>
          </a:xfrm>
        </p:spPr>
        <p:txBody>
          <a:bodyPr/>
          <a:lstStyle/>
          <a:p>
            <a:pPr algn="l" eaLnBrk="1" hangingPunct="1"/>
            <a:r>
              <a:rPr lang="en-US" altLang="ja-JP" sz="2400" b="1" smtClean="0">
                <a:solidFill>
                  <a:srgbClr val="FF0000"/>
                </a:solidFill>
              </a:rPr>
              <a:t>• </a:t>
            </a:r>
            <a:r>
              <a:rPr lang="ja-JP" altLang="en-US" sz="2400" smtClean="0"/>
              <a:t>「○○位確定」「自力優勝が消えた」は良く言われるけど、ほんとに優勝（あるいはびり）の可能性がなくなったかどうかを知りたい</a:t>
            </a:r>
          </a:p>
          <a:p>
            <a:pPr algn="l" eaLnBrk="1" hangingPunct="1"/>
            <a:endParaRPr lang="ja-JP" altLang="en-US" sz="2400" smtClean="0"/>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組合せの問題なので、数理的に解が存在する</a:t>
            </a:r>
          </a:p>
          <a:p>
            <a:pPr algn="l" eaLnBrk="1" hangingPunct="1"/>
            <a:endParaRPr lang="ja-JP" altLang="en-US" sz="2400" smtClean="0"/>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組合せ最適化問題として定式化してみる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問題</a:t>
            </a:r>
          </a:p>
        </p:txBody>
      </p:sp>
      <p:sp>
        <p:nvSpPr>
          <p:cNvPr id="7171" name="Rectangle 3"/>
          <p:cNvSpPr>
            <a:spLocks noGrp="1" noChangeArrowheads="1"/>
          </p:cNvSpPr>
          <p:nvPr>
            <p:ph type="subTitle" idx="1"/>
          </p:nvPr>
        </p:nvSpPr>
        <p:spPr>
          <a:xfrm>
            <a:off x="609600" y="1752600"/>
            <a:ext cx="7924800" cy="4038600"/>
          </a:xfrm>
        </p:spPr>
        <p:txBody>
          <a:bodyPr/>
          <a:lstStyle/>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リーグ戦の途中の段階（いくつかの試合は結果がでた）で、あるチーム </a:t>
            </a:r>
            <a:r>
              <a:rPr lang="en-US" altLang="ja-JP" sz="2400" b="1" smtClean="0">
                <a:solidFill>
                  <a:schemeClr val="accent2"/>
                </a:solidFill>
              </a:rPr>
              <a:t>x </a:t>
            </a:r>
            <a:r>
              <a:rPr lang="ja-JP" altLang="en-US" sz="2400" smtClean="0"/>
              <a:t>が優勝（あるいはビリ）する可能性は残されているか （残りの試合結果の組合せを加えて、チーム </a:t>
            </a:r>
            <a:r>
              <a:rPr lang="en-US" altLang="ja-JP" sz="2400" b="1" smtClean="0">
                <a:solidFill>
                  <a:schemeClr val="accent2"/>
                </a:solidFill>
              </a:rPr>
              <a:t>x </a:t>
            </a:r>
            <a:r>
              <a:rPr lang="ja-JP" altLang="en-US" sz="2400" smtClean="0"/>
              <a:t>がトップになるものはあるか）</a:t>
            </a:r>
          </a:p>
          <a:p>
            <a:pPr algn="l" eaLnBrk="1" hangingPunct="1"/>
            <a:endParaRPr lang="ja-JP" altLang="en-US" sz="2400" smtClean="0"/>
          </a:p>
          <a:p>
            <a:pPr algn="l" eaLnBrk="1" hangingPunct="1"/>
            <a:r>
              <a:rPr lang="en-US" altLang="ja-JP" sz="2400" b="1" smtClean="0">
                <a:solidFill>
                  <a:srgbClr val="FF0000"/>
                </a:solidFill>
              </a:rPr>
              <a:t>•</a:t>
            </a:r>
            <a:r>
              <a:rPr lang="ja-JP" altLang="en-US" sz="2400" smtClean="0"/>
              <a:t> </a:t>
            </a:r>
            <a:r>
              <a:rPr lang="en-US" altLang="ja-JP" sz="2400" b="1" smtClean="0">
                <a:solidFill>
                  <a:schemeClr val="accent2"/>
                </a:solidFill>
              </a:rPr>
              <a:t>x </a:t>
            </a:r>
            <a:r>
              <a:rPr lang="ja-JP" altLang="en-US" sz="2400" smtClean="0"/>
              <a:t>が残りの試合を全部勝つ（全部で最高の結果を出した場合）のみを考えれば良い</a:t>
            </a:r>
          </a:p>
          <a:p>
            <a:pPr algn="l" eaLnBrk="1" hangingPunct="1"/>
            <a:endParaRPr lang="ja-JP" altLang="en-US" sz="2400" smtClean="0"/>
          </a:p>
          <a:p>
            <a:pPr algn="l" eaLnBrk="1" hangingPunct="1"/>
            <a:r>
              <a:rPr lang="en-US" altLang="ja-JP" sz="2400" b="1" smtClean="0">
                <a:solidFill>
                  <a:srgbClr val="FF0000"/>
                </a:solidFill>
              </a:rPr>
              <a:t>•</a:t>
            </a:r>
            <a:r>
              <a:rPr lang="ja-JP" altLang="en-US" sz="2400" smtClean="0"/>
              <a:t> 順位の評価はいろいろあるが、まずは勝った数としよう</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問題を整理</a:t>
            </a:r>
          </a:p>
        </p:txBody>
      </p:sp>
      <p:sp>
        <p:nvSpPr>
          <p:cNvPr id="8195" name="Rectangle 3"/>
          <p:cNvSpPr>
            <a:spLocks noGrp="1" noChangeArrowheads="1"/>
          </p:cNvSpPr>
          <p:nvPr>
            <p:ph type="subTitle" idx="1"/>
          </p:nvPr>
        </p:nvSpPr>
        <p:spPr>
          <a:xfrm>
            <a:off x="609600" y="1752600"/>
            <a:ext cx="7924800" cy="4038600"/>
          </a:xfrm>
        </p:spPr>
        <p:txBody>
          <a:bodyPr/>
          <a:lstStyle/>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整理すると</a:t>
            </a:r>
          </a:p>
          <a:p>
            <a:pPr algn="l" eaLnBrk="1" hangingPunct="1"/>
            <a:endParaRPr lang="ja-JP" altLang="en-US" sz="2400" smtClean="0"/>
          </a:p>
          <a:p>
            <a:pPr algn="l" eaLnBrk="1" hangingPunct="1"/>
            <a:r>
              <a:rPr lang="ja-JP" altLang="en-US" sz="2400" b="1" smtClean="0">
                <a:solidFill>
                  <a:srgbClr val="006600"/>
                </a:solidFill>
              </a:rPr>
              <a:t>入力：</a:t>
            </a:r>
          </a:p>
          <a:p>
            <a:pPr algn="l" eaLnBrk="1" hangingPunct="1"/>
            <a:r>
              <a:rPr lang="ja-JP" altLang="en-US" sz="2400" smtClean="0"/>
              <a:t>　　</a:t>
            </a:r>
            <a:r>
              <a:rPr lang="ja-JP" altLang="en-US" sz="2400" b="1" smtClean="0">
                <a:solidFill>
                  <a:srgbClr val="FF0000"/>
                </a:solidFill>
              </a:rPr>
              <a:t>－ </a:t>
            </a:r>
            <a:r>
              <a:rPr lang="ja-JP" altLang="en-US" sz="2400" smtClean="0"/>
              <a:t>チーム </a:t>
            </a:r>
            <a:r>
              <a:rPr lang="en-US" altLang="ja-JP" sz="2400" b="1" smtClean="0">
                <a:solidFill>
                  <a:schemeClr val="accent2"/>
                </a:solidFill>
              </a:rPr>
              <a:t>x </a:t>
            </a:r>
            <a:r>
              <a:rPr lang="ja-JP" altLang="en-US" sz="2400" smtClean="0"/>
              <a:t>が関わらない、未消化の試合の組合せ</a:t>
            </a:r>
          </a:p>
          <a:p>
            <a:pPr algn="l" eaLnBrk="1" hangingPunct="1"/>
            <a:r>
              <a:rPr lang="ja-JP" altLang="en-US" sz="2400" smtClean="0"/>
              <a:t>　　</a:t>
            </a:r>
            <a:r>
              <a:rPr lang="ja-JP" altLang="en-US" sz="2400" b="1" smtClean="0">
                <a:solidFill>
                  <a:srgbClr val="FF0000"/>
                </a:solidFill>
              </a:rPr>
              <a:t>－ </a:t>
            </a:r>
            <a:r>
              <a:rPr lang="ja-JP" altLang="en-US" sz="2400" smtClean="0"/>
              <a:t>チーム </a:t>
            </a:r>
            <a:r>
              <a:rPr lang="en-US" altLang="ja-JP" sz="2400" b="1" smtClean="0">
                <a:solidFill>
                  <a:schemeClr val="accent2"/>
                </a:solidFill>
              </a:rPr>
              <a:t>x </a:t>
            </a:r>
            <a:r>
              <a:rPr lang="ja-JP" altLang="en-US" sz="2400" smtClean="0"/>
              <a:t>の最大の勝ち数</a:t>
            </a:r>
            <a:r>
              <a:rPr lang="en-US" altLang="ja-JP" sz="2400" b="1" smtClean="0">
                <a:solidFill>
                  <a:schemeClr val="accent2"/>
                </a:solidFill>
              </a:rPr>
              <a:t> z </a:t>
            </a:r>
            <a:endParaRPr lang="en-US" altLang="ja-JP" sz="2400" smtClean="0"/>
          </a:p>
          <a:p>
            <a:pPr algn="l" eaLnBrk="1" hangingPunct="1"/>
            <a:r>
              <a:rPr lang="ja-JP" altLang="en-US" sz="2400" b="1" smtClean="0">
                <a:solidFill>
                  <a:srgbClr val="006600"/>
                </a:solidFill>
              </a:rPr>
              <a:t>出力：</a:t>
            </a:r>
          </a:p>
          <a:p>
            <a:pPr algn="l" eaLnBrk="1" hangingPunct="1"/>
            <a:r>
              <a:rPr lang="ja-JP" altLang="en-US" sz="2400" smtClean="0"/>
              <a:t>　　</a:t>
            </a:r>
            <a:r>
              <a:rPr lang="ja-JP" altLang="en-US" sz="2400" b="1" smtClean="0">
                <a:solidFill>
                  <a:srgbClr val="FF0000"/>
                </a:solidFill>
              </a:rPr>
              <a:t>－ </a:t>
            </a:r>
            <a:r>
              <a:rPr lang="en-US" altLang="ja-JP" sz="2400" b="1" smtClean="0">
                <a:solidFill>
                  <a:schemeClr val="accent2"/>
                </a:solidFill>
              </a:rPr>
              <a:t>x </a:t>
            </a:r>
            <a:r>
              <a:rPr lang="ja-JP" altLang="en-US" sz="2400" smtClean="0"/>
              <a:t>以外のチームの勝ち数がすべて</a:t>
            </a:r>
            <a:r>
              <a:rPr lang="en-US" altLang="ja-JP" sz="2400" b="1" smtClean="0">
                <a:solidFill>
                  <a:schemeClr val="accent2"/>
                </a:solidFill>
              </a:rPr>
              <a:t> z</a:t>
            </a:r>
            <a:r>
              <a:rPr lang="en-US" altLang="ja-JP" sz="2400" smtClean="0"/>
              <a:t> </a:t>
            </a:r>
            <a:r>
              <a:rPr lang="ja-JP" altLang="en-US" sz="2400" smtClean="0"/>
              <a:t>以下になるような、未消化試合の星取りはあるか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最小費用流問題で解く</a:t>
            </a:r>
          </a:p>
        </p:txBody>
      </p:sp>
      <p:sp>
        <p:nvSpPr>
          <p:cNvPr id="9219" name="Rectangle 3"/>
          <p:cNvSpPr>
            <a:spLocks noGrp="1" noChangeArrowheads="1"/>
          </p:cNvSpPr>
          <p:nvPr>
            <p:ph type="subTitle" idx="1"/>
          </p:nvPr>
        </p:nvSpPr>
        <p:spPr>
          <a:xfrm>
            <a:off x="609600" y="1752600"/>
            <a:ext cx="7924800" cy="4038600"/>
          </a:xfrm>
        </p:spPr>
        <p:txBody>
          <a:bodyPr/>
          <a:lstStyle/>
          <a:p>
            <a:pPr algn="l" eaLnBrk="1" hangingPunct="1"/>
            <a:r>
              <a:rPr lang="en-US" altLang="ja-JP" sz="2400" b="1" smtClean="0">
                <a:solidFill>
                  <a:srgbClr val="FF0000"/>
                </a:solidFill>
              </a:rPr>
              <a:t>• </a:t>
            </a:r>
            <a:r>
              <a:rPr lang="ja-JP" altLang="en-US" sz="2400" smtClean="0"/>
              <a:t>各試合（カード）は、どちらかのチームが勝つ</a:t>
            </a:r>
          </a:p>
          <a:p>
            <a:pPr algn="l" eaLnBrk="1" hangingPunct="1"/>
            <a:r>
              <a:rPr lang="ja-JP" altLang="en-US" sz="2400" b="1" smtClean="0">
                <a:solidFill>
                  <a:srgbClr val="FF0000"/>
                </a:solidFill>
              </a:rPr>
              <a:t>　　</a:t>
            </a:r>
            <a:r>
              <a:rPr lang="en-US" altLang="ja-JP" sz="2400" b="1" smtClean="0">
                <a:solidFill>
                  <a:srgbClr val="FF0000"/>
                </a:solidFill>
                <a:sym typeface="Wingdings" pitchFamily="2" charset="2"/>
              </a:rPr>
              <a:t></a:t>
            </a:r>
            <a:r>
              <a:rPr lang="ja-JP" altLang="en-US" sz="2400" b="1" smtClean="0">
                <a:solidFill>
                  <a:srgbClr val="FF0000"/>
                </a:solidFill>
              </a:rPr>
              <a:t> </a:t>
            </a:r>
            <a:r>
              <a:rPr lang="ja-JP" altLang="en-US" sz="2400" smtClean="0"/>
              <a:t>各試合を、各チームに分配すると見なせる</a:t>
            </a:r>
          </a:p>
          <a:p>
            <a:pPr algn="l" eaLnBrk="1" hangingPunct="1"/>
            <a:endParaRPr lang="ja-JP" altLang="en-US" sz="2400" smtClean="0"/>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各カードをチームに運ぶ、輸送問題として定式化する</a:t>
            </a:r>
          </a:p>
          <a:p>
            <a:pPr algn="l" eaLnBrk="1" hangingPunct="1"/>
            <a:endParaRPr lang="ja-JP" altLang="en-US" sz="2400" smtClean="0"/>
          </a:p>
          <a:p>
            <a:pPr algn="l" eaLnBrk="1" hangingPunct="1"/>
            <a:r>
              <a:rPr lang="ja-JP" altLang="en-US" sz="2400" smtClean="0"/>
              <a:t>制約を考えると：</a:t>
            </a:r>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各カードから荷物が１つ出る。行き先はそのカードの対戦チームどちらか</a:t>
            </a:r>
          </a:p>
          <a:p>
            <a:pPr algn="l" eaLnBrk="1" hangingPunct="1"/>
            <a:r>
              <a:rPr lang="en-US" altLang="ja-JP" sz="2400" b="1" smtClean="0">
                <a:solidFill>
                  <a:srgbClr val="FF0000"/>
                </a:solidFill>
              </a:rPr>
              <a:t>•</a:t>
            </a:r>
            <a:r>
              <a:rPr lang="ja-JP" altLang="en-US" sz="2400" b="1" smtClean="0">
                <a:solidFill>
                  <a:srgbClr val="FF0000"/>
                </a:solidFill>
              </a:rPr>
              <a:t> </a:t>
            </a:r>
            <a:r>
              <a:rPr lang="ja-JP" altLang="en-US" sz="2400" smtClean="0"/>
              <a:t>各チームが受け取る荷物は </a:t>
            </a:r>
            <a:r>
              <a:rPr lang="en-US" altLang="ja-JP" sz="2400" b="1" smtClean="0">
                <a:solidFill>
                  <a:schemeClr val="accent2"/>
                </a:solidFill>
              </a:rPr>
              <a:t>z</a:t>
            </a:r>
            <a:r>
              <a:rPr lang="en-US" altLang="ja-JP" sz="2400" smtClean="0"/>
              <a:t> </a:t>
            </a:r>
            <a:r>
              <a:rPr lang="ja-JP" altLang="en-US" sz="2400" smtClean="0"/>
              <a:t>を超えてはいけない</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ネットワーク</a:t>
            </a:r>
          </a:p>
        </p:txBody>
      </p:sp>
      <p:sp>
        <p:nvSpPr>
          <p:cNvPr id="86019" name="Rectangle 3"/>
          <p:cNvSpPr>
            <a:spLocks noGrp="1" noChangeArrowheads="1"/>
          </p:cNvSpPr>
          <p:nvPr>
            <p:ph type="subTitle" idx="1"/>
          </p:nvPr>
        </p:nvSpPr>
        <p:spPr>
          <a:xfrm>
            <a:off x="685800" y="5340350"/>
            <a:ext cx="7924800" cy="968375"/>
          </a:xfrm>
          <a:ln>
            <a:solidFill>
              <a:srgbClr val="FF0000"/>
            </a:solidFill>
          </a:ln>
        </p:spPr>
        <p:txBody>
          <a:bodyPr/>
          <a:lstStyle/>
          <a:p>
            <a:pPr algn="l" eaLnBrk="1" hangingPunct="1">
              <a:lnSpc>
                <a:spcPct val="90000"/>
              </a:lnSpc>
              <a:defRPr/>
            </a:pPr>
            <a:r>
              <a:rPr lang="en-US" altLang="ja-JP" sz="2400" b="1" smtClean="0">
                <a:solidFill>
                  <a:schemeClr val="accent2"/>
                </a:solidFill>
              </a:rPr>
              <a:t> </a:t>
            </a:r>
            <a:r>
              <a:rPr lang="ja-JP" altLang="en-US" sz="2400" b="1" smtClean="0"/>
              <a:t>輸送問題の実行可能解があるかどうか判定する問題</a:t>
            </a:r>
          </a:p>
          <a:p>
            <a:pPr algn="l" eaLnBrk="1" hangingPunct="1">
              <a:lnSpc>
                <a:spcPct val="90000"/>
              </a:lnSpc>
              <a:defRPr/>
            </a:pPr>
            <a:r>
              <a:rPr lang="ja-JP" altLang="en-US" sz="2400" b="1" smtClean="0"/>
              <a:t>（輸送問題なので、解は整数）　　</a:t>
            </a:r>
            <a:r>
              <a:rPr lang="en-US" altLang="ja-JP" sz="2400" b="1" smtClean="0">
                <a:solidFill>
                  <a:srgbClr val="FF0000"/>
                </a:solidFill>
                <a:effectLst>
                  <a:outerShdw blurRad="38100" dist="38100" dir="2700000" algn="tl">
                    <a:srgbClr val="C0C0C0"/>
                  </a:outerShdw>
                </a:effectLst>
                <a:sym typeface="Wingdings" pitchFamily="2" charset="2"/>
              </a:rPr>
              <a:t></a:t>
            </a:r>
            <a:r>
              <a:rPr lang="ja-JP" altLang="en-US" sz="2400" b="1" smtClean="0"/>
              <a:t>　線形計画で解ける</a:t>
            </a:r>
          </a:p>
        </p:txBody>
      </p:sp>
      <p:sp>
        <p:nvSpPr>
          <p:cNvPr id="10244" name="Oval 4"/>
          <p:cNvSpPr>
            <a:spLocks noChangeArrowheads="1"/>
          </p:cNvSpPr>
          <p:nvPr/>
        </p:nvSpPr>
        <p:spPr bwMode="auto">
          <a:xfrm>
            <a:off x="1676400" y="1662113"/>
            <a:ext cx="228600" cy="228600"/>
          </a:xfrm>
          <a:prstGeom prst="ellipse">
            <a:avLst/>
          </a:prstGeom>
          <a:solidFill>
            <a:schemeClr val="tx1"/>
          </a:solidFill>
          <a:ln w="19050">
            <a:solidFill>
              <a:srgbClr val="FF0000"/>
            </a:solidFill>
            <a:round/>
            <a:headEnd/>
            <a:tailEnd/>
          </a:ln>
        </p:spPr>
        <p:txBody>
          <a:bodyPr wrap="none" anchor="ctr">
            <a:spAutoFit/>
          </a:bodyPr>
          <a:lstStyle/>
          <a:p>
            <a:endParaRPr lang="ja-JP" altLang="en-US"/>
          </a:p>
        </p:txBody>
      </p:sp>
      <p:sp>
        <p:nvSpPr>
          <p:cNvPr id="10245" name="Oval 6"/>
          <p:cNvSpPr>
            <a:spLocks noChangeArrowheads="1"/>
          </p:cNvSpPr>
          <p:nvPr/>
        </p:nvSpPr>
        <p:spPr bwMode="auto">
          <a:xfrm>
            <a:off x="2438400" y="1662113"/>
            <a:ext cx="228600" cy="228600"/>
          </a:xfrm>
          <a:prstGeom prst="ellipse">
            <a:avLst/>
          </a:prstGeom>
          <a:solidFill>
            <a:schemeClr val="tx1"/>
          </a:solidFill>
          <a:ln w="19050">
            <a:solidFill>
              <a:srgbClr val="FF0000"/>
            </a:solidFill>
            <a:round/>
            <a:headEnd/>
            <a:tailEnd/>
          </a:ln>
        </p:spPr>
        <p:txBody>
          <a:bodyPr wrap="none" anchor="ctr">
            <a:spAutoFit/>
          </a:bodyPr>
          <a:lstStyle/>
          <a:p>
            <a:endParaRPr lang="ja-JP" altLang="en-US"/>
          </a:p>
        </p:txBody>
      </p:sp>
      <p:sp>
        <p:nvSpPr>
          <p:cNvPr id="10246" name="Oval 7"/>
          <p:cNvSpPr>
            <a:spLocks noChangeArrowheads="1"/>
          </p:cNvSpPr>
          <p:nvPr/>
        </p:nvSpPr>
        <p:spPr bwMode="auto">
          <a:xfrm>
            <a:off x="3200400" y="1662113"/>
            <a:ext cx="228600" cy="228600"/>
          </a:xfrm>
          <a:prstGeom prst="ellipse">
            <a:avLst/>
          </a:prstGeom>
          <a:solidFill>
            <a:schemeClr val="tx1"/>
          </a:solidFill>
          <a:ln w="19050">
            <a:solidFill>
              <a:srgbClr val="FF0000"/>
            </a:solidFill>
            <a:round/>
            <a:headEnd/>
            <a:tailEnd/>
          </a:ln>
        </p:spPr>
        <p:txBody>
          <a:bodyPr wrap="none" anchor="ctr">
            <a:spAutoFit/>
          </a:bodyPr>
          <a:lstStyle/>
          <a:p>
            <a:endParaRPr lang="ja-JP" altLang="en-US"/>
          </a:p>
        </p:txBody>
      </p:sp>
      <p:sp>
        <p:nvSpPr>
          <p:cNvPr id="10247" name="Oval 8"/>
          <p:cNvSpPr>
            <a:spLocks noChangeArrowheads="1"/>
          </p:cNvSpPr>
          <p:nvPr/>
        </p:nvSpPr>
        <p:spPr bwMode="auto">
          <a:xfrm>
            <a:off x="3962400" y="1662113"/>
            <a:ext cx="228600" cy="228600"/>
          </a:xfrm>
          <a:prstGeom prst="ellipse">
            <a:avLst/>
          </a:prstGeom>
          <a:solidFill>
            <a:schemeClr val="tx1"/>
          </a:solidFill>
          <a:ln w="19050">
            <a:solidFill>
              <a:srgbClr val="FF0000"/>
            </a:solidFill>
            <a:round/>
            <a:headEnd/>
            <a:tailEnd/>
          </a:ln>
        </p:spPr>
        <p:txBody>
          <a:bodyPr wrap="none" anchor="ctr">
            <a:spAutoFit/>
          </a:bodyPr>
          <a:lstStyle/>
          <a:p>
            <a:endParaRPr lang="ja-JP" altLang="en-US"/>
          </a:p>
        </p:txBody>
      </p:sp>
      <p:sp>
        <p:nvSpPr>
          <p:cNvPr id="10248" name="Oval 9"/>
          <p:cNvSpPr>
            <a:spLocks noChangeArrowheads="1"/>
          </p:cNvSpPr>
          <p:nvPr/>
        </p:nvSpPr>
        <p:spPr bwMode="auto">
          <a:xfrm>
            <a:off x="4724400" y="1662113"/>
            <a:ext cx="228600" cy="228600"/>
          </a:xfrm>
          <a:prstGeom prst="ellipse">
            <a:avLst/>
          </a:prstGeom>
          <a:solidFill>
            <a:schemeClr val="tx1"/>
          </a:solidFill>
          <a:ln w="19050">
            <a:solidFill>
              <a:srgbClr val="FF0000"/>
            </a:solidFill>
            <a:round/>
            <a:headEnd/>
            <a:tailEnd/>
          </a:ln>
        </p:spPr>
        <p:txBody>
          <a:bodyPr wrap="none" anchor="ctr">
            <a:spAutoFit/>
          </a:bodyPr>
          <a:lstStyle/>
          <a:p>
            <a:endParaRPr lang="ja-JP" altLang="en-US"/>
          </a:p>
        </p:txBody>
      </p:sp>
      <p:sp>
        <p:nvSpPr>
          <p:cNvPr id="10249" name="Oval 10"/>
          <p:cNvSpPr>
            <a:spLocks noChangeArrowheads="1"/>
          </p:cNvSpPr>
          <p:nvPr/>
        </p:nvSpPr>
        <p:spPr bwMode="auto">
          <a:xfrm>
            <a:off x="5486400" y="1662113"/>
            <a:ext cx="228600" cy="228600"/>
          </a:xfrm>
          <a:prstGeom prst="ellipse">
            <a:avLst/>
          </a:prstGeom>
          <a:solidFill>
            <a:schemeClr val="tx1"/>
          </a:solidFill>
          <a:ln w="19050">
            <a:solidFill>
              <a:srgbClr val="FF0000"/>
            </a:solidFill>
            <a:round/>
            <a:headEnd/>
            <a:tailEnd/>
          </a:ln>
        </p:spPr>
        <p:txBody>
          <a:bodyPr wrap="none" anchor="ctr">
            <a:spAutoFit/>
          </a:bodyPr>
          <a:lstStyle/>
          <a:p>
            <a:endParaRPr lang="ja-JP" altLang="en-US"/>
          </a:p>
        </p:txBody>
      </p:sp>
      <p:sp>
        <p:nvSpPr>
          <p:cNvPr id="10250" name="Oval 11"/>
          <p:cNvSpPr>
            <a:spLocks noChangeArrowheads="1"/>
          </p:cNvSpPr>
          <p:nvPr/>
        </p:nvSpPr>
        <p:spPr bwMode="auto">
          <a:xfrm>
            <a:off x="6248400" y="1662113"/>
            <a:ext cx="228600" cy="228600"/>
          </a:xfrm>
          <a:prstGeom prst="ellipse">
            <a:avLst/>
          </a:prstGeom>
          <a:solidFill>
            <a:schemeClr val="tx1"/>
          </a:solidFill>
          <a:ln w="19050">
            <a:solidFill>
              <a:srgbClr val="FF0000"/>
            </a:solidFill>
            <a:round/>
            <a:headEnd/>
            <a:tailEnd/>
          </a:ln>
        </p:spPr>
        <p:txBody>
          <a:bodyPr wrap="none" anchor="ctr">
            <a:spAutoFit/>
          </a:bodyPr>
          <a:lstStyle/>
          <a:p>
            <a:endParaRPr lang="ja-JP" altLang="en-US"/>
          </a:p>
        </p:txBody>
      </p:sp>
      <p:sp>
        <p:nvSpPr>
          <p:cNvPr id="10251" name="Oval 12"/>
          <p:cNvSpPr>
            <a:spLocks noChangeArrowheads="1"/>
          </p:cNvSpPr>
          <p:nvPr/>
        </p:nvSpPr>
        <p:spPr bwMode="auto">
          <a:xfrm>
            <a:off x="7010400" y="1662113"/>
            <a:ext cx="228600" cy="228600"/>
          </a:xfrm>
          <a:prstGeom prst="ellipse">
            <a:avLst/>
          </a:prstGeom>
          <a:solidFill>
            <a:schemeClr val="tx1"/>
          </a:solidFill>
          <a:ln w="19050">
            <a:solidFill>
              <a:srgbClr val="FF0000"/>
            </a:solidFill>
            <a:round/>
            <a:headEnd/>
            <a:tailEnd/>
          </a:ln>
        </p:spPr>
        <p:txBody>
          <a:bodyPr wrap="none" anchor="ctr">
            <a:spAutoFit/>
          </a:bodyPr>
          <a:lstStyle/>
          <a:p>
            <a:endParaRPr lang="ja-JP" altLang="en-US"/>
          </a:p>
        </p:txBody>
      </p:sp>
      <p:sp>
        <p:nvSpPr>
          <p:cNvPr id="10252" name="Text Box 13"/>
          <p:cNvSpPr txBox="1">
            <a:spLocks noChangeArrowheads="1"/>
          </p:cNvSpPr>
          <p:nvPr/>
        </p:nvSpPr>
        <p:spPr bwMode="auto">
          <a:xfrm>
            <a:off x="1295400" y="3471863"/>
            <a:ext cx="1293813" cy="476250"/>
          </a:xfrm>
          <a:prstGeom prst="rect">
            <a:avLst/>
          </a:prstGeom>
          <a:noFill/>
          <a:ln w="19050">
            <a:solidFill>
              <a:schemeClr val="tx1"/>
            </a:solidFill>
            <a:miter lim="800000"/>
            <a:headEnd/>
            <a:tailEnd/>
          </a:ln>
        </p:spPr>
        <p:txBody>
          <a:bodyPr wrap="none">
            <a:spAutoFit/>
          </a:bodyPr>
          <a:lstStyle/>
          <a:p>
            <a:r>
              <a:rPr lang="en-US" altLang="ja-JP"/>
              <a:t>A</a:t>
            </a:r>
            <a:r>
              <a:rPr lang="ja-JP" altLang="en-US"/>
              <a:t>チーム</a:t>
            </a:r>
          </a:p>
        </p:txBody>
      </p:sp>
      <p:sp>
        <p:nvSpPr>
          <p:cNvPr id="10253" name="Text Box 14"/>
          <p:cNvSpPr txBox="1">
            <a:spLocks noChangeArrowheads="1"/>
          </p:cNvSpPr>
          <p:nvPr/>
        </p:nvSpPr>
        <p:spPr bwMode="auto">
          <a:xfrm>
            <a:off x="3276600" y="3471863"/>
            <a:ext cx="1276350" cy="476250"/>
          </a:xfrm>
          <a:prstGeom prst="rect">
            <a:avLst/>
          </a:prstGeom>
          <a:noFill/>
          <a:ln w="19050">
            <a:solidFill>
              <a:schemeClr val="tx1"/>
            </a:solidFill>
            <a:miter lim="800000"/>
            <a:headEnd/>
            <a:tailEnd/>
          </a:ln>
        </p:spPr>
        <p:txBody>
          <a:bodyPr wrap="none">
            <a:spAutoFit/>
          </a:bodyPr>
          <a:lstStyle/>
          <a:p>
            <a:r>
              <a:rPr lang="en-US" altLang="ja-JP"/>
              <a:t>B</a:t>
            </a:r>
            <a:r>
              <a:rPr lang="ja-JP" altLang="en-US"/>
              <a:t>チーム</a:t>
            </a:r>
          </a:p>
        </p:txBody>
      </p:sp>
      <p:sp>
        <p:nvSpPr>
          <p:cNvPr id="10254" name="Text Box 15"/>
          <p:cNvSpPr txBox="1">
            <a:spLocks noChangeArrowheads="1"/>
          </p:cNvSpPr>
          <p:nvPr/>
        </p:nvSpPr>
        <p:spPr bwMode="auto">
          <a:xfrm>
            <a:off x="5259388" y="3471863"/>
            <a:ext cx="1276350" cy="476250"/>
          </a:xfrm>
          <a:prstGeom prst="rect">
            <a:avLst/>
          </a:prstGeom>
          <a:noFill/>
          <a:ln w="19050">
            <a:solidFill>
              <a:schemeClr val="tx1"/>
            </a:solidFill>
            <a:miter lim="800000"/>
            <a:headEnd/>
            <a:tailEnd/>
          </a:ln>
        </p:spPr>
        <p:txBody>
          <a:bodyPr wrap="none">
            <a:spAutoFit/>
          </a:bodyPr>
          <a:lstStyle/>
          <a:p>
            <a:r>
              <a:rPr lang="en-US" altLang="ja-JP"/>
              <a:t>C</a:t>
            </a:r>
            <a:r>
              <a:rPr lang="ja-JP" altLang="en-US"/>
              <a:t>チーム</a:t>
            </a:r>
          </a:p>
        </p:txBody>
      </p:sp>
      <p:sp>
        <p:nvSpPr>
          <p:cNvPr id="10255" name="Text Box 16"/>
          <p:cNvSpPr txBox="1">
            <a:spLocks noChangeArrowheads="1"/>
          </p:cNvSpPr>
          <p:nvPr/>
        </p:nvSpPr>
        <p:spPr bwMode="auto">
          <a:xfrm>
            <a:off x="7240588" y="3471863"/>
            <a:ext cx="1293812" cy="476250"/>
          </a:xfrm>
          <a:prstGeom prst="rect">
            <a:avLst/>
          </a:prstGeom>
          <a:noFill/>
          <a:ln w="19050">
            <a:solidFill>
              <a:schemeClr val="tx1"/>
            </a:solidFill>
            <a:miter lim="800000"/>
            <a:headEnd/>
            <a:tailEnd/>
          </a:ln>
        </p:spPr>
        <p:txBody>
          <a:bodyPr wrap="none">
            <a:spAutoFit/>
          </a:bodyPr>
          <a:lstStyle/>
          <a:p>
            <a:r>
              <a:rPr lang="en-US" altLang="ja-JP"/>
              <a:t>D</a:t>
            </a:r>
            <a:r>
              <a:rPr lang="ja-JP" altLang="en-US"/>
              <a:t>チーム</a:t>
            </a:r>
          </a:p>
        </p:txBody>
      </p:sp>
      <p:sp>
        <p:nvSpPr>
          <p:cNvPr id="10256" name="Line 17"/>
          <p:cNvSpPr>
            <a:spLocks noChangeShapeType="1"/>
          </p:cNvSpPr>
          <p:nvPr/>
        </p:nvSpPr>
        <p:spPr bwMode="auto">
          <a:xfrm>
            <a:off x="1797050" y="1814513"/>
            <a:ext cx="0" cy="152400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57" name="Line 18"/>
          <p:cNvSpPr>
            <a:spLocks noChangeShapeType="1"/>
          </p:cNvSpPr>
          <p:nvPr/>
        </p:nvSpPr>
        <p:spPr bwMode="auto">
          <a:xfrm flipH="1">
            <a:off x="2057400" y="1798638"/>
            <a:ext cx="488950" cy="1539875"/>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58" name="Line 19"/>
          <p:cNvSpPr>
            <a:spLocks noChangeShapeType="1"/>
          </p:cNvSpPr>
          <p:nvPr/>
        </p:nvSpPr>
        <p:spPr bwMode="auto">
          <a:xfrm flipH="1">
            <a:off x="2286000" y="1782763"/>
            <a:ext cx="1050925" cy="155575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59" name="Line 20"/>
          <p:cNvSpPr>
            <a:spLocks noChangeShapeType="1"/>
          </p:cNvSpPr>
          <p:nvPr/>
        </p:nvSpPr>
        <p:spPr bwMode="auto">
          <a:xfrm flipH="1">
            <a:off x="3810000" y="1782763"/>
            <a:ext cx="269875" cy="155575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0" name="Line 21"/>
          <p:cNvSpPr>
            <a:spLocks noChangeShapeType="1"/>
          </p:cNvSpPr>
          <p:nvPr/>
        </p:nvSpPr>
        <p:spPr bwMode="auto">
          <a:xfrm flipH="1">
            <a:off x="4038600" y="1738313"/>
            <a:ext cx="806450" cy="160020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1" name="Line 22"/>
          <p:cNvSpPr>
            <a:spLocks noChangeShapeType="1"/>
          </p:cNvSpPr>
          <p:nvPr/>
        </p:nvSpPr>
        <p:spPr bwMode="auto">
          <a:xfrm flipH="1">
            <a:off x="4267200" y="1798638"/>
            <a:ext cx="1355725" cy="1539875"/>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2" name="Line 23"/>
          <p:cNvSpPr>
            <a:spLocks noChangeShapeType="1"/>
          </p:cNvSpPr>
          <p:nvPr/>
        </p:nvSpPr>
        <p:spPr bwMode="auto">
          <a:xfrm flipH="1">
            <a:off x="4495800" y="1782763"/>
            <a:ext cx="1873250" cy="155575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3" name="Line 24"/>
          <p:cNvSpPr>
            <a:spLocks noChangeShapeType="1"/>
          </p:cNvSpPr>
          <p:nvPr/>
        </p:nvSpPr>
        <p:spPr bwMode="auto">
          <a:xfrm>
            <a:off x="7146925" y="1754188"/>
            <a:ext cx="701675" cy="1584325"/>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4" name="Line 25"/>
          <p:cNvSpPr>
            <a:spLocks noChangeShapeType="1"/>
          </p:cNvSpPr>
          <p:nvPr/>
        </p:nvSpPr>
        <p:spPr bwMode="auto">
          <a:xfrm>
            <a:off x="1797050" y="1814513"/>
            <a:ext cx="1479550" cy="152400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5" name="Line 26"/>
          <p:cNvSpPr>
            <a:spLocks noChangeShapeType="1"/>
          </p:cNvSpPr>
          <p:nvPr/>
        </p:nvSpPr>
        <p:spPr bwMode="auto">
          <a:xfrm>
            <a:off x="2546350" y="1798638"/>
            <a:ext cx="958850" cy="1616075"/>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6" name="Line 27"/>
          <p:cNvSpPr>
            <a:spLocks noChangeShapeType="1"/>
          </p:cNvSpPr>
          <p:nvPr/>
        </p:nvSpPr>
        <p:spPr bwMode="auto">
          <a:xfrm>
            <a:off x="3321050" y="1770063"/>
            <a:ext cx="2165350" cy="156845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7" name="Line 28"/>
          <p:cNvSpPr>
            <a:spLocks noChangeShapeType="1"/>
          </p:cNvSpPr>
          <p:nvPr/>
        </p:nvSpPr>
        <p:spPr bwMode="auto">
          <a:xfrm>
            <a:off x="4079875" y="1782763"/>
            <a:ext cx="1635125" cy="155575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8" name="Line 29"/>
          <p:cNvSpPr>
            <a:spLocks noChangeShapeType="1"/>
          </p:cNvSpPr>
          <p:nvPr/>
        </p:nvSpPr>
        <p:spPr bwMode="auto">
          <a:xfrm>
            <a:off x="4845050" y="1738313"/>
            <a:ext cx="1022350" cy="160020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69" name="Line 30"/>
          <p:cNvSpPr>
            <a:spLocks noChangeShapeType="1"/>
          </p:cNvSpPr>
          <p:nvPr/>
        </p:nvSpPr>
        <p:spPr bwMode="auto">
          <a:xfrm>
            <a:off x="5622925" y="1782763"/>
            <a:ext cx="396875" cy="1555750"/>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70" name="Line 31"/>
          <p:cNvSpPr>
            <a:spLocks noChangeShapeType="1"/>
          </p:cNvSpPr>
          <p:nvPr/>
        </p:nvSpPr>
        <p:spPr bwMode="auto">
          <a:xfrm flipH="1">
            <a:off x="6248400" y="1754188"/>
            <a:ext cx="152400" cy="1660525"/>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71" name="Line 32"/>
          <p:cNvSpPr>
            <a:spLocks noChangeShapeType="1"/>
          </p:cNvSpPr>
          <p:nvPr/>
        </p:nvSpPr>
        <p:spPr bwMode="auto">
          <a:xfrm flipH="1">
            <a:off x="6400800" y="1798638"/>
            <a:ext cx="746125" cy="1539875"/>
          </a:xfrm>
          <a:prstGeom prst="line">
            <a:avLst/>
          </a:prstGeom>
          <a:noFill/>
          <a:ln w="38100">
            <a:solidFill>
              <a:schemeClr val="accent2"/>
            </a:solidFill>
            <a:round/>
            <a:headEnd/>
            <a:tailEnd type="triangle" w="med" len="med"/>
          </a:ln>
        </p:spPr>
        <p:txBody>
          <a:bodyPr>
            <a:spAutoFit/>
          </a:bodyPr>
          <a:lstStyle/>
          <a:p>
            <a:endParaRPr lang="ja-JP" altLang="en-US"/>
          </a:p>
        </p:txBody>
      </p:sp>
      <p:sp>
        <p:nvSpPr>
          <p:cNvPr id="10272" name="Text Box 33"/>
          <p:cNvSpPr txBox="1">
            <a:spLocks noChangeArrowheads="1"/>
          </p:cNvSpPr>
          <p:nvPr/>
        </p:nvSpPr>
        <p:spPr bwMode="auto">
          <a:xfrm>
            <a:off x="685800" y="1433513"/>
            <a:ext cx="944563" cy="822325"/>
          </a:xfrm>
          <a:prstGeom prst="rect">
            <a:avLst/>
          </a:prstGeom>
          <a:noFill/>
          <a:ln w="19050">
            <a:noFill/>
            <a:miter lim="800000"/>
            <a:headEnd/>
            <a:tailEnd/>
          </a:ln>
        </p:spPr>
        <p:txBody>
          <a:bodyPr wrap="none">
            <a:spAutoFit/>
          </a:bodyPr>
          <a:lstStyle/>
          <a:p>
            <a:r>
              <a:rPr lang="ja-JP" altLang="en-US"/>
              <a:t>残り</a:t>
            </a:r>
          </a:p>
          <a:p>
            <a:r>
              <a:rPr lang="ja-JP" altLang="en-US"/>
              <a:t>カード</a:t>
            </a:r>
          </a:p>
        </p:txBody>
      </p:sp>
      <p:sp>
        <p:nvSpPr>
          <p:cNvPr id="10273" name="Text Box 35"/>
          <p:cNvSpPr txBox="1">
            <a:spLocks noChangeArrowheads="1"/>
          </p:cNvSpPr>
          <p:nvPr/>
        </p:nvSpPr>
        <p:spPr bwMode="auto">
          <a:xfrm>
            <a:off x="3200400" y="4100513"/>
            <a:ext cx="1792288" cy="822325"/>
          </a:xfrm>
          <a:prstGeom prst="rect">
            <a:avLst/>
          </a:prstGeom>
          <a:noFill/>
          <a:ln w="19050">
            <a:noFill/>
            <a:miter lim="800000"/>
            <a:headEnd/>
            <a:tailEnd/>
          </a:ln>
        </p:spPr>
        <p:txBody>
          <a:bodyPr wrap="none">
            <a:spAutoFit/>
          </a:bodyPr>
          <a:lstStyle/>
          <a:p>
            <a:r>
              <a:rPr lang="en-US" altLang="ja-JP" b="1">
                <a:solidFill>
                  <a:schemeClr val="accent2"/>
                </a:solidFill>
              </a:rPr>
              <a:t>z － (</a:t>
            </a:r>
            <a:r>
              <a:rPr lang="ja-JP" altLang="en-US"/>
              <a:t>現在の</a:t>
            </a:r>
          </a:p>
          <a:p>
            <a:r>
              <a:rPr lang="ja-JP" altLang="en-US"/>
              <a:t>勝ち数</a:t>
            </a:r>
            <a:r>
              <a:rPr lang="en-US" altLang="ja-JP" b="1">
                <a:solidFill>
                  <a:schemeClr val="accent2"/>
                </a:solidFill>
              </a:rPr>
              <a:t>)</a:t>
            </a:r>
            <a:r>
              <a:rPr lang="ja-JP" altLang="en-US"/>
              <a:t>以下</a:t>
            </a:r>
          </a:p>
        </p:txBody>
      </p:sp>
      <p:sp>
        <p:nvSpPr>
          <p:cNvPr id="10274" name="Text Box 36"/>
          <p:cNvSpPr txBox="1">
            <a:spLocks noChangeArrowheads="1"/>
          </p:cNvSpPr>
          <p:nvPr/>
        </p:nvSpPr>
        <p:spPr bwMode="auto">
          <a:xfrm>
            <a:off x="898525" y="4024313"/>
            <a:ext cx="1792288" cy="822325"/>
          </a:xfrm>
          <a:prstGeom prst="rect">
            <a:avLst/>
          </a:prstGeom>
          <a:noFill/>
          <a:ln w="19050">
            <a:noFill/>
            <a:miter lim="800000"/>
            <a:headEnd/>
            <a:tailEnd/>
          </a:ln>
        </p:spPr>
        <p:txBody>
          <a:bodyPr wrap="none">
            <a:spAutoFit/>
          </a:bodyPr>
          <a:lstStyle/>
          <a:p>
            <a:r>
              <a:rPr lang="en-US" altLang="ja-JP" b="1">
                <a:solidFill>
                  <a:schemeClr val="accent2"/>
                </a:solidFill>
              </a:rPr>
              <a:t>z － (</a:t>
            </a:r>
            <a:r>
              <a:rPr lang="ja-JP" altLang="en-US"/>
              <a:t>現在の</a:t>
            </a:r>
          </a:p>
          <a:p>
            <a:r>
              <a:rPr lang="ja-JP" altLang="en-US"/>
              <a:t>勝ち数</a:t>
            </a:r>
            <a:r>
              <a:rPr lang="en-US" altLang="ja-JP" b="1">
                <a:solidFill>
                  <a:schemeClr val="accent2"/>
                </a:solidFill>
              </a:rPr>
              <a:t>)</a:t>
            </a:r>
            <a:r>
              <a:rPr lang="ja-JP" altLang="en-US"/>
              <a:t>以下</a:t>
            </a:r>
          </a:p>
        </p:txBody>
      </p:sp>
      <p:sp>
        <p:nvSpPr>
          <p:cNvPr id="10275" name="Text Box 37"/>
          <p:cNvSpPr txBox="1">
            <a:spLocks noChangeArrowheads="1"/>
          </p:cNvSpPr>
          <p:nvPr/>
        </p:nvSpPr>
        <p:spPr bwMode="auto">
          <a:xfrm>
            <a:off x="5394325" y="4197350"/>
            <a:ext cx="946150" cy="457200"/>
          </a:xfrm>
          <a:prstGeom prst="rect">
            <a:avLst/>
          </a:prstGeom>
          <a:noFill/>
          <a:ln w="19050">
            <a:noFill/>
            <a:miter lim="800000"/>
            <a:headEnd/>
            <a:tailEnd/>
          </a:ln>
        </p:spPr>
        <p:txBody>
          <a:bodyPr wrap="none">
            <a:spAutoFit/>
          </a:bodyPr>
          <a:lstStyle/>
          <a:p>
            <a:r>
              <a:rPr lang="ja-JP" altLang="en-US"/>
              <a:t>・・・・・</a:t>
            </a:r>
          </a:p>
        </p:txBody>
      </p:sp>
      <p:sp>
        <p:nvSpPr>
          <p:cNvPr id="10276" name="Text Box 38"/>
          <p:cNvSpPr txBox="1">
            <a:spLocks noChangeArrowheads="1"/>
          </p:cNvSpPr>
          <p:nvPr/>
        </p:nvSpPr>
        <p:spPr bwMode="auto">
          <a:xfrm>
            <a:off x="1584325" y="1052513"/>
            <a:ext cx="336550" cy="457200"/>
          </a:xfrm>
          <a:prstGeom prst="rect">
            <a:avLst/>
          </a:prstGeom>
          <a:noFill/>
          <a:ln w="19050">
            <a:noFill/>
            <a:miter lim="800000"/>
            <a:headEnd/>
            <a:tailEnd/>
          </a:ln>
        </p:spPr>
        <p:txBody>
          <a:bodyPr wrap="none">
            <a:spAutoFit/>
          </a:bodyPr>
          <a:lstStyle/>
          <a:p>
            <a:r>
              <a:rPr lang="ja-JP" altLang="en-US">
                <a:solidFill>
                  <a:schemeClr val="accent2"/>
                </a:solidFill>
              </a:rPr>
              <a:t>1</a:t>
            </a:r>
          </a:p>
        </p:txBody>
      </p:sp>
      <p:sp>
        <p:nvSpPr>
          <p:cNvPr id="10277" name="Text Box 39"/>
          <p:cNvSpPr txBox="1">
            <a:spLocks noChangeArrowheads="1"/>
          </p:cNvSpPr>
          <p:nvPr/>
        </p:nvSpPr>
        <p:spPr bwMode="auto">
          <a:xfrm>
            <a:off x="2330450" y="1052513"/>
            <a:ext cx="336550" cy="457200"/>
          </a:xfrm>
          <a:prstGeom prst="rect">
            <a:avLst/>
          </a:prstGeom>
          <a:noFill/>
          <a:ln w="19050">
            <a:noFill/>
            <a:miter lim="800000"/>
            <a:headEnd/>
            <a:tailEnd/>
          </a:ln>
        </p:spPr>
        <p:txBody>
          <a:bodyPr wrap="none">
            <a:spAutoFit/>
          </a:bodyPr>
          <a:lstStyle/>
          <a:p>
            <a:r>
              <a:rPr lang="ja-JP" altLang="en-US">
                <a:solidFill>
                  <a:schemeClr val="accent2"/>
                </a:solidFill>
              </a:rPr>
              <a:t>1</a:t>
            </a:r>
          </a:p>
        </p:txBody>
      </p:sp>
      <p:sp>
        <p:nvSpPr>
          <p:cNvPr id="10278" name="Text Box 40"/>
          <p:cNvSpPr txBox="1">
            <a:spLocks noChangeArrowheads="1"/>
          </p:cNvSpPr>
          <p:nvPr/>
        </p:nvSpPr>
        <p:spPr bwMode="auto">
          <a:xfrm>
            <a:off x="3092450" y="1052513"/>
            <a:ext cx="336550" cy="457200"/>
          </a:xfrm>
          <a:prstGeom prst="rect">
            <a:avLst/>
          </a:prstGeom>
          <a:noFill/>
          <a:ln w="19050">
            <a:noFill/>
            <a:miter lim="800000"/>
            <a:headEnd/>
            <a:tailEnd/>
          </a:ln>
        </p:spPr>
        <p:txBody>
          <a:bodyPr wrap="none">
            <a:spAutoFit/>
          </a:bodyPr>
          <a:lstStyle/>
          <a:p>
            <a:r>
              <a:rPr lang="ja-JP" altLang="en-US">
                <a:solidFill>
                  <a:schemeClr val="accent2"/>
                </a:solidFill>
              </a:rPr>
              <a:t>1</a:t>
            </a:r>
          </a:p>
        </p:txBody>
      </p:sp>
      <p:sp>
        <p:nvSpPr>
          <p:cNvPr id="10279" name="Text Box 41"/>
          <p:cNvSpPr txBox="1">
            <a:spLocks noChangeArrowheads="1"/>
          </p:cNvSpPr>
          <p:nvPr/>
        </p:nvSpPr>
        <p:spPr bwMode="auto">
          <a:xfrm>
            <a:off x="3854450" y="1052513"/>
            <a:ext cx="336550" cy="457200"/>
          </a:xfrm>
          <a:prstGeom prst="rect">
            <a:avLst/>
          </a:prstGeom>
          <a:noFill/>
          <a:ln w="19050">
            <a:noFill/>
            <a:miter lim="800000"/>
            <a:headEnd/>
            <a:tailEnd/>
          </a:ln>
        </p:spPr>
        <p:txBody>
          <a:bodyPr wrap="none">
            <a:spAutoFit/>
          </a:bodyPr>
          <a:lstStyle/>
          <a:p>
            <a:r>
              <a:rPr lang="ja-JP" altLang="en-US">
                <a:solidFill>
                  <a:schemeClr val="accent2"/>
                </a:solidFill>
              </a:rPr>
              <a:t>1</a:t>
            </a:r>
          </a:p>
        </p:txBody>
      </p:sp>
      <p:sp>
        <p:nvSpPr>
          <p:cNvPr id="10280" name="Text Box 42"/>
          <p:cNvSpPr txBox="1">
            <a:spLocks noChangeArrowheads="1"/>
          </p:cNvSpPr>
          <p:nvPr/>
        </p:nvSpPr>
        <p:spPr bwMode="auto">
          <a:xfrm>
            <a:off x="4616450" y="1052513"/>
            <a:ext cx="336550" cy="457200"/>
          </a:xfrm>
          <a:prstGeom prst="rect">
            <a:avLst/>
          </a:prstGeom>
          <a:noFill/>
          <a:ln w="19050">
            <a:noFill/>
            <a:miter lim="800000"/>
            <a:headEnd/>
            <a:tailEnd/>
          </a:ln>
        </p:spPr>
        <p:txBody>
          <a:bodyPr wrap="none">
            <a:spAutoFit/>
          </a:bodyPr>
          <a:lstStyle/>
          <a:p>
            <a:r>
              <a:rPr lang="ja-JP" altLang="en-US">
                <a:solidFill>
                  <a:schemeClr val="accent2"/>
                </a:solidFill>
              </a:rPr>
              <a:t>1</a:t>
            </a:r>
          </a:p>
        </p:txBody>
      </p:sp>
      <p:sp>
        <p:nvSpPr>
          <p:cNvPr id="10281" name="Text Box 43"/>
          <p:cNvSpPr txBox="1">
            <a:spLocks noChangeArrowheads="1"/>
          </p:cNvSpPr>
          <p:nvPr/>
        </p:nvSpPr>
        <p:spPr bwMode="auto">
          <a:xfrm>
            <a:off x="5378450" y="1052513"/>
            <a:ext cx="336550" cy="457200"/>
          </a:xfrm>
          <a:prstGeom prst="rect">
            <a:avLst/>
          </a:prstGeom>
          <a:noFill/>
          <a:ln w="19050">
            <a:noFill/>
            <a:miter lim="800000"/>
            <a:headEnd/>
            <a:tailEnd/>
          </a:ln>
        </p:spPr>
        <p:txBody>
          <a:bodyPr wrap="none">
            <a:spAutoFit/>
          </a:bodyPr>
          <a:lstStyle/>
          <a:p>
            <a:r>
              <a:rPr lang="ja-JP" altLang="en-US">
                <a:solidFill>
                  <a:schemeClr val="accent2"/>
                </a:solidFill>
              </a:rPr>
              <a:t>1</a:t>
            </a:r>
          </a:p>
        </p:txBody>
      </p:sp>
      <p:sp>
        <p:nvSpPr>
          <p:cNvPr id="10282" name="Text Box 44"/>
          <p:cNvSpPr txBox="1">
            <a:spLocks noChangeArrowheads="1"/>
          </p:cNvSpPr>
          <p:nvPr/>
        </p:nvSpPr>
        <p:spPr bwMode="auto">
          <a:xfrm>
            <a:off x="6140450" y="1052513"/>
            <a:ext cx="336550" cy="457200"/>
          </a:xfrm>
          <a:prstGeom prst="rect">
            <a:avLst/>
          </a:prstGeom>
          <a:noFill/>
          <a:ln w="19050">
            <a:noFill/>
            <a:miter lim="800000"/>
            <a:headEnd/>
            <a:tailEnd/>
          </a:ln>
        </p:spPr>
        <p:txBody>
          <a:bodyPr wrap="none">
            <a:spAutoFit/>
          </a:bodyPr>
          <a:lstStyle/>
          <a:p>
            <a:r>
              <a:rPr lang="ja-JP" altLang="en-US">
                <a:solidFill>
                  <a:schemeClr val="accent2"/>
                </a:solidFill>
              </a:rPr>
              <a:t>1</a:t>
            </a:r>
          </a:p>
        </p:txBody>
      </p:sp>
      <p:sp>
        <p:nvSpPr>
          <p:cNvPr id="10283" name="Text Box 45"/>
          <p:cNvSpPr txBox="1">
            <a:spLocks noChangeArrowheads="1"/>
          </p:cNvSpPr>
          <p:nvPr/>
        </p:nvSpPr>
        <p:spPr bwMode="auto">
          <a:xfrm>
            <a:off x="6902450" y="1052513"/>
            <a:ext cx="336550" cy="457200"/>
          </a:xfrm>
          <a:prstGeom prst="rect">
            <a:avLst/>
          </a:prstGeom>
          <a:noFill/>
          <a:ln w="19050">
            <a:noFill/>
            <a:miter lim="800000"/>
            <a:headEnd/>
            <a:tailEnd/>
          </a:ln>
        </p:spPr>
        <p:txBody>
          <a:bodyPr wrap="none">
            <a:spAutoFit/>
          </a:bodyPr>
          <a:lstStyle/>
          <a:p>
            <a:r>
              <a:rPr lang="ja-JP" altLang="en-US">
                <a:solidFill>
                  <a:schemeClr val="accent2"/>
                </a:solidFill>
              </a:rPr>
              <a:t>1</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1857</TotalTime>
  <Words>943</Words>
  <Application>Microsoft Office PowerPoint</Application>
  <PresentationFormat>画面に合わせる (4:3)</PresentationFormat>
  <Paragraphs>220</Paragraphs>
  <Slides>27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27</vt:i4>
      </vt:variant>
    </vt:vector>
  </HeadingPairs>
  <TitlesOfParts>
    <vt:vector size="34" baseType="lpstr">
      <vt:lpstr>Times New Roman</vt:lpstr>
      <vt:lpstr>ＭＳ Ｐゴシック</vt:lpstr>
      <vt:lpstr>Arial</vt:lpstr>
      <vt:lpstr>Calibri</vt:lpstr>
      <vt:lpstr>Wingdings</vt:lpstr>
      <vt:lpstr>ＭＳ ゴシック</vt:lpstr>
      <vt:lpstr>標準デザイン</vt:lpstr>
      <vt:lpstr>スポーツの最適化</vt:lpstr>
      <vt:lpstr>優勝決定可能性問題</vt:lpstr>
      <vt:lpstr>順位に関する用語</vt:lpstr>
      <vt:lpstr>なんでいろいろ調べるの？</vt:lpstr>
      <vt:lpstr>優勝（びり）の可能性</vt:lpstr>
      <vt:lpstr>問題</vt:lpstr>
      <vt:lpstr>問題を整理</vt:lpstr>
      <vt:lpstr>最小費用流問題で解く</vt:lpstr>
      <vt:lpstr>ネットワーク</vt:lpstr>
      <vt:lpstr>ビリ可能性判定問題</vt:lpstr>
      <vt:lpstr>ビリから2番目の可能性判定問題</vt:lpstr>
      <vt:lpstr>順位が他の基準の場合</vt:lpstr>
      <vt:lpstr>順位が他の基準の場合</vt:lpstr>
      <vt:lpstr>うまく解けない場合</vt:lpstr>
      <vt:lpstr>うまく解けない場合 (2)</vt:lpstr>
      <vt:lpstr>うまく解けない場合２</vt:lpstr>
      <vt:lpstr>実際使えるの？</vt:lpstr>
      <vt:lpstr>優勝判定問題</vt:lpstr>
      <vt:lpstr>試合のスケジュール問題</vt:lpstr>
      <vt:lpstr>数理計画としてとらえる</vt:lpstr>
      <vt:lpstr>ホームアウェーのパターン</vt:lpstr>
      <vt:lpstr>ホームアウェーのパターン数</vt:lpstr>
      <vt:lpstr>ホームアウェーのパターン数 (2)</vt:lpstr>
      <vt:lpstr>ホームアウェーのパターン例</vt:lpstr>
      <vt:lpstr>組合せを割り当てる</vt:lpstr>
      <vt:lpstr>実際には</vt:lpstr>
      <vt:lpstr>まとめ</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uno</cp:lastModifiedBy>
  <cp:revision>352</cp:revision>
  <dcterms:created xsi:type="dcterms:W3CDTF">1601-01-01T00:00:00Z</dcterms:created>
  <dcterms:modified xsi:type="dcterms:W3CDTF">2012-08-26T14:25:12Z</dcterms:modified>
</cp:coreProperties>
</file>