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24" r:id="rId3"/>
    <p:sldId id="348" r:id="rId4"/>
    <p:sldId id="262" r:id="rId5"/>
    <p:sldId id="325" r:id="rId6"/>
    <p:sldId id="349" r:id="rId7"/>
    <p:sldId id="263" r:id="rId8"/>
    <p:sldId id="350" r:id="rId9"/>
    <p:sldId id="351" r:id="rId10"/>
    <p:sldId id="352" r:id="rId11"/>
    <p:sldId id="353" r:id="rId12"/>
    <p:sldId id="354" r:id="rId13"/>
    <p:sldId id="355" r:id="rId14"/>
    <p:sldId id="363" r:id="rId15"/>
    <p:sldId id="362" r:id="rId16"/>
    <p:sldId id="364" r:id="rId17"/>
    <p:sldId id="365" r:id="rId18"/>
    <p:sldId id="366" r:id="rId19"/>
    <p:sldId id="367" r:id="rId20"/>
    <p:sldId id="369" r:id="rId21"/>
    <p:sldId id="368" r:id="rId22"/>
    <p:sldId id="356" r:id="rId23"/>
    <p:sldId id="357" r:id="rId24"/>
    <p:sldId id="358" r:id="rId25"/>
    <p:sldId id="359" r:id="rId26"/>
    <p:sldId id="360" r:id="rId27"/>
    <p:sldId id="361" r:id="rId28"/>
    <p:sldId id="370" r:id="rId29"/>
    <p:sldId id="371" r:id="rId30"/>
    <p:sldId id="372" r:id="rId31"/>
    <p:sldId id="373" r:id="rId32"/>
    <p:sldId id="374" r:id="rId33"/>
    <p:sldId id="347" r:id="rId34"/>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1" autoAdjust="0"/>
    <p:restoredTop sz="94590" autoAdjust="0"/>
  </p:normalViewPr>
  <p:slideViewPr>
    <p:cSldViewPr>
      <p:cViewPr varScale="1">
        <p:scale>
          <a:sx n="65" d="100"/>
          <a:sy n="65" d="100"/>
        </p:scale>
        <p:origin x="-4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7A5BAA-B59A-4B8E-8DC8-7375EA1F6DF3}"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D8E7BCB-03E0-43D5-A4A0-EB1B3AED62CC}"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A42B43A-8563-4577-9A71-29ABFF995291}"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43CA1E-DDF8-4A7F-93F9-93017FEFADF7}"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9EB7406-2B9F-4B15-9C6F-DF439174DC34}"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813B17F-0F91-42E6-AC85-BC6BDF20B6F6}"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499F3A1-11D5-47EE-9E4F-DF419C8D1B64}"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EA98AB7-DB82-47A7-8A1A-80FE9A94FD04}"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C926AD6-48A0-477B-A828-80980D9C6F82}"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36EFD75-ADC6-4FBB-B765-355EC19D11C4}"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93569F-5732-4BA4-B877-EDDD9EAF4AA2}"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pitchFamily="50" charset="-128"/>
              </a:defRPr>
            </a:lvl1pPr>
          </a:lstStyle>
          <a:p>
            <a:pPr>
              <a:defRPr/>
            </a:pPr>
            <a:fld id="{504E84AC-FF8F-4C20-A8BC-08A1EF6B09AC}"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692150"/>
            <a:ext cx="9144000" cy="1800225"/>
          </a:xfrm>
          <a:gradFill rotWithShape="1">
            <a:gsLst>
              <a:gs pos="0">
                <a:srgbClr val="006600"/>
              </a:gs>
              <a:gs pos="50000">
                <a:srgbClr val="008000"/>
              </a:gs>
              <a:gs pos="100000">
                <a:srgbClr val="006600"/>
              </a:gs>
            </a:gsLst>
            <a:lin ang="5400000" scaled="1"/>
          </a:gradFill>
          <a:effectLst>
            <a:outerShdw dist="71842" dir="2700000" algn="ctr" rotWithShape="0">
              <a:schemeClr val="bg2">
                <a:alpha val="50000"/>
              </a:schemeClr>
            </a:outerShdw>
          </a:effectLst>
        </p:spPr>
        <p:txBody>
          <a:bodyPr/>
          <a:lstStyle/>
          <a:p>
            <a:pPr eaLnBrk="1" hangingPunct="1">
              <a:defRPr/>
            </a:pPr>
            <a:r>
              <a:rPr lang="ja-JP" altLang="en-US" b="1" dirty="0" smtClean="0">
                <a:solidFill>
                  <a:schemeClr val="bg1"/>
                </a:solidFill>
                <a:effectLst>
                  <a:outerShdw blurRad="38100" dist="38100" dir="2700000" algn="tl">
                    <a:srgbClr val="000000"/>
                  </a:outerShdw>
                </a:effectLst>
              </a:rPr>
              <a:t>金融工学</a:t>
            </a:r>
          </a:p>
        </p:txBody>
      </p:sp>
      <p:sp>
        <p:nvSpPr>
          <p:cNvPr id="2051" name="Rectangle 3"/>
          <p:cNvSpPr>
            <a:spLocks noGrp="1" noChangeArrowheads="1"/>
          </p:cNvSpPr>
          <p:nvPr>
            <p:ph type="body" idx="1"/>
          </p:nvPr>
        </p:nvSpPr>
        <p:spPr>
          <a:xfrm>
            <a:off x="684213" y="3030538"/>
            <a:ext cx="7772400" cy="2414587"/>
          </a:xfrm>
        </p:spPr>
        <p:txBody>
          <a:bodyPr/>
          <a:lstStyle/>
          <a:p>
            <a:pPr eaLnBrk="1" hangingPunct="1"/>
            <a:r>
              <a:rPr lang="ja-JP" altLang="en-US" smtClean="0"/>
              <a:t>裁定取引</a:t>
            </a:r>
            <a:endParaRPr lang="en-US" altLang="ja-JP" smtClean="0"/>
          </a:p>
          <a:p>
            <a:pPr eaLnBrk="1" hangingPunct="1"/>
            <a:r>
              <a:rPr lang="ja-JP" altLang="en-US" smtClean="0"/>
              <a:t>オプション価格付け</a:t>
            </a:r>
          </a:p>
          <a:p>
            <a:pPr eaLnBrk="1" hangingPunct="1"/>
            <a:r>
              <a:rPr lang="ja-JP" altLang="en-US" smtClean="0"/>
              <a:t>ポートフォリオ最適化</a:t>
            </a:r>
            <a:endParaRPr lang="en-US" altLang="ja-JP" smtClean="0"/>
          </a:p>
          <a:p>
            <a:pPr eaLnBrk="1" hangingPunct="1"/>
            <a:endParaRPr lang="en-US" altLang="ja-JP"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アメリカンオプション</a:t>
            </a:r>
          </a:p>
        </p:txBody>
      </p:sp>
      <p:sp>
        <p:nvSpPr>
          <p:cNvPr id="11267"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確率の変動がこのような場合でないときは、うまく積分できないことが多い</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 </a:t>
            </a:r>
            <a:r>
              <a:rPr lang="ja-JP" altLang="en-US" sz="2400" dirty="0" smtClean="0">
                <a:sym typeface="Wingdings" pitchFamily="2" charset="2"/>
              </a:rPr>
              <a:t> </a:t>
            </a:r>
            <a:r>
              <a:rPr lang="ja-JP" altLang="en-US" sz="2400" dirty="0" smtClean="0"/>
              <a:t>その場合は、なんらかの計算的な方法で価格を</a:t>
            </a:r>
            <a:endParaRPr lang="en-US" altLang="ja-JP" sz="2400" dirty="0" smtClean="0"/>
          </a:p>
          <a:p>
            <a:pPr algn="l" eaLnBrk="1" hangingPunct="1"/>
            <a:r>
              <a:rPr lang="ja-JP" altLang="en-US" sz="2400" dirty="0" smtClean="0"/>
              <a:t>　　　　求めるしかない</a:t>
            </a:r>
            <a:endParaRPr lang="en-US" altLang="ja-JP" sz="2400" dirty="0" smtClean="0"/>
          </a:p>
          <a:p>
            <a:pPr algn="l" eaLnBrk="1" hangingPunct="1"/>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sym typeface="Wingdings" pitchFamily="2" charset="2"/>
              </a:rPr>
              <a:t> </a:t>
            </a:r>
            <a:r>
              <a:rPr lang="ja-JP" altLang="en-US" sz="2400" dirty="0" smtClean="0"/>
              <a:t>ありうる事象を列挙</a:t>
            </a:r>
            <a:endParaRPr lang="en-US" altLang="ja-JP" sz="2400" dirty="0" smtClean="0"/>
          </a:p>
          <a:p>
            <a:pPr algn="l" eaLnBrk="1" hangingPunct="1"/>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価格</a:t>
            </a:r>
            <a:r>
              <a:rPr lang="ja-JP" altLang="en-US" sz="2400" dirty="0" smtClean="0"/>
              <a:t>シミュレーション</a:t>
            </a:r>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      + </a:t>
            </a:r>
            <a:r>
              <a:rPr lang="ja-JP" altLang="en-US" sz="2400" dirty="0" smtClean="0">
                <a:sym typeface="Wingdings" pitchFamily="2" charset="2"/>
              </a:rPr>
              <a:t>サンプリング</a:t>
            </a:r>
            <a:r>
              <a:rPr lang="ja-JP" altLang="en-US" sz="2400" dirty="0" err="1" smtClean="0">
                <a:sym typeface="Wingdings" pitchFamily="2" charset="2"/>
              </a:rPr>
              <a:t>．．．</a:t>
            </a:r>
            <a:endParaRPr lang="en-US" altLang="ja-JP" sz="2400" dirty="0" smtClean="0">
              <a:sym typeface="Wingdings" pitchFamily="2" charset="2"/>
            </a:endParaRPr>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好きなタイミングで権利を行使できるオプション（アメリカンオプション）でも、解析解を求めることは難しいので、同じアプローチが取られる</a:t>
            </a:r>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算定が不正確な分、価格を高めに設定することが多いようだ</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188913"/>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ポートフォリオ</a:t>
            </a:r>
          </a:p>
        </p:txBody>
      </p:sp>
      <p:sp>
        <p:nvSpPr>
          <p:cNvPr id="12291"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effectLst>
                  <a:outerShdw blurRad="38100" dist="38100" dir="2700000" algn="tl">
                    <a:srgbClr val="000000">
                      <a:alpha val="43137"/>
                    </a:srgbClr>
                  </a:outerShdw>
                </a:effectLst>
              </a:rPr>
              <a:t> </a:t>
            </a:r>
            <a:r>
              <a:rPr lang="ja-JP" altLang="en-US" sz="2400" dirty="0" smtClean="0"/>
              <a:t>複数の種類の株や証券を持つ、その持ち方のことをポートフォリオという</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 </a:t>
            </a:r>
            <a:r>
              <a:rPr lang="ja-JP" altLang="en-US" sz="2400" dirty="0" smtClean="0">
                <a:sym typeface="Wingdings" pitchFamily="2" charset="2"/>
              </a:rPr>
              <a:t> </a:t>
            </a:r>
            <a:r>
              <a:rPr lang="ja-JP" altLang="en-US" sz="2400" dirty="0" smtClean="0"/>
              <a:t>例：</a:t>
            </a:r>
            <a:r>
              <a:rPr lang="en-US" altLang="ja-JP" sz="2400" dirty="0" smtClean="0"/>
              <a:t>A</a:t>
            </a:r>
            <a:r>
              <a:rPr lang="ja-JP" altLang="en-US" sz="2400" dirty="0" smtClean="0"/>
              <a:t>社の株を</a:t>
            </a:r>
            <a:r>
              <a:rPr lang="en-US" altLang="ja-JP" sz="2400" dirty="0" smtClean="0"/>
              <a:t>100</a:t>
            </a:r>
            <a:r>
              <a:rPr lang="ja-JP" altLang="en-US" sz="2400" dirty="0" smtClean="0"/>
              <a:t>株、</a:t>
            </a:r>
            <a:r>
              <a:rPr lang="en-US" altLang="ja-JP" sz="2400" dirty="0" smtClean="0"/>
              <a:t>B</a:t>
            </a:r>
            <a:r>
              <a:rPr lang="ja-JP" altLang="en-US" sz="2400" dirty="0" smtClean="0"/>
              <a:t>社を</a:t>
            </a:r>
            <a:r>
              <a:rPr lang="en-US" altLang="ja-JP" sz="2400" dirty="0" smtClean="0"/>
              <a:t>2000</a:t>
            </a:r>
            <a:r>
              <a:rPr lang="ja-JP" altLang="en-US" sz="2400" dirty="0" smtClean="0"/>
              <a:t>株、国債を</a:t>
            </a:r>
            <a:r>
              <a:rPr lang="en-US" altLang="ja-JP" sz="2400" dirty="0" smtClean="0"/>
              <a:t>2000</a:t>
            </a:r>
            <a:r>
              <a:rPr lang="ja-JP" altLang="en-US" sz="2400" dirty="0" smtClean="0"/>
              <a:t>口</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過去の株価の推移から、将来の銘柄 </a:t>
            </a:r>
            <a:r>
              <a:rPr lang="en-US" altLang="ja-JP" sz="2400" b="1" dirty="0" smtClean="0">
                <a:solidFill>
                  <a:schemeClr val="accent2"/>
                </a:solidFill>
              </a:rPr>
              <a:t>j </a:t>
            </a:r>
            <a:r>
              <a:rPr lang="ja-JP" altLang="en-US" sz="2400" dirty="0" smtClean="0"/>
              <a:t>の価格の期待値 </a:t>
            </a:r>
            <a:r>
              <a:rPr lang="en-US" altLang="ja-JP" sz="2400" b="1" dirty="0" err="1" smtClean="0">
                <a:solidFill>
                  <a:schemeClr val="accent2"/>
                </a:solidFill>
              </a:rPr>
              <a:t>r</a:t>
            </a:r>
            <a:r>
              <a:rPr lang="en-US" altLang="ja-JP" sz="2400" b="1" baseline="-25000" dirty="0" err="1" smtClean="0">
                <a:solidFill>
                  <a:schemeClr val="accent2"/>
                </a:solidFill>
              </a:rPr>
              <a:t>j</a:t>
            </a:r>
            <a:r>
              <a:rPr lang="ja-JP" altLang="en-US" sz="2400" dirty="0" err="1" smtClean="0"/>
              <a:t>、</a:t>
            </a:r>
            <a:r>
              <a:rPr lang="ja-JP" altLang="en-US" sz="2400" dirty="0" smtClean="0"/>
              <a:t>分散 </a:t>
            </a:r>
            <a:r>
              <a:rPr lang="en-US" altLang="ja-JP" sz="2400" b="1" dirty="0" err="1" smtClean="0">
                <a:solidFill>
                  <a:schemeClr val="accent2"/>
                </a:solidFill>
              </a:rPr>
              <a:t>σ</a:t>
            </a:r>
            <a:r>
              <a:rPr lang="en-US" altLang="ja-JP" sz="2400" b="1" baseline="-25000" dirty="0" err="1" smtClean="0">
                <a:solidFill>
                  <a:schemeClr val="accent2"/>
                </a:solidFill>
              </a:rPr>
              <a:t>j</a:t>
            </a:r>
            <a:r>
              <a:rPr lang="ja-JP" altLang="en-US" sz="2400" dirty="0" smtClean="0"/>
              <a:t> </a:t>
            </a:r>
            <a:r>
              <a:rPr lang="ja-JP" altLang="en-US" sz="2400" dirty="0" err="1" smtClean="0"/>
              <a:t>、</a:t>
            </a:r>
            <a:r>
              <a:rPr lang="ja-JP" altLang="en-US" sz="2400" dirty="0" smtClean="0"/>
              <a:t>株価の相関 </a:t>
            </a:r>
            <a:r>
              <a:rPr lang="en-US" altLang="ja-JP" sz="2400" b="1" dirty="0" err="1" smtClean="0">
                <a:solidFill>
                  <a:schemeClr val="accent2"/>
                </a:solidFill>
              </a:rPr>
              <a:t>σ</a:t>
            </a:r>
            <a:r>
              <a:rPr lang="en-US" altLang="ja-JP" sz="2400" b="1" baseline="-25000" dirty="0" err="1" smtClean="0">
                <a:solidFill>
                  <a:schemeClr val="accent2"/>
                </a:solidFill>
              </a:rPr>
              <a:t>ij</a:t>
            </a:r>
            <a:r>
              <a:rPr lang="en-US" altLang="ja-JP" sz="2400" b="1" baseline="-25000" dirty="0" smtClean="0">
                <a:solidFill>
                  <a:schemeClr val="accent2"/>
                </a:solidFill>
              </a:rPr>
              <a:t> </a:t>
            </a:r>
            <a:r>
              <a:rPr lang="ja-JP" altLang="en-US" sz="2400" dirty="0" smtClean="0"/>
              <a:t>などを調べることができる</a:t>
            </a:r>
            <a:endParaRPr lang="en-US" altLang="ja-JP" sz="2400" dirty="0" smtClean="0"/>
          </a:p>
          <a:p>
            <a:pPr algn="l" eaLnBrk="1" hangingPunct="1"/>
            <a:r>
              <a:rPr lang="ja-JP" altLang="en-US" sz="2400" dirty="0" smtClean="0"/>
              <a:t>（期待値がどれほど正確かはあやしいが、分散や株価の相関はアテになるだろう）</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effectLst>
                  <a:outerShdw blurRad="38100" dist="38100" dir="2700000" algn="tl">
                    <a:srgbClr val="000000">
                      <a:alpha val="43137"/>
                    </a:srgbClr>
                  </a:outerShdw>
                </a:effectLst>
              </a:rPr>
              <a:t> </a:t>
            </a:r>
            <a:r>
              <a:rPr lang="ja-JP" altLang="en-US" sz="2400" dirty="0" smtClean="0"/>
              <a:t>株価の推移が相補的な株を買えば、分散を小さくできる</a:t>
            </a:r>
            <a:endParaRPr lang="en-US" altLang="ja-JP" sz="2400" dirty="0" smtClean="0"/>
          </a:p>
          <a:p>
            <a:pPr algn="l" eaLnBrk="1" hangingPunct="1"/>
            <a:r>
              <a:rPr lang="ja-JP" altLang="en-US" sz="2400" dirty="0" smtClean="0"/>
              <a:t>　</a:t>
            </a:r>
            <a:r>
              <a:rPr lang="ja-JP" altLang="en-US" sz="2400" b="1" dirty="0" smtClean="0">
                <a:solidFill>
                  <a:srgbClr val="006600"/>
                </a:solidFill>
              </a:rPr>
              <a:t>例：</a:t>
            </a:r>
            <a:r>
              <a:rPr lang="ja-JP" altLang="en-US" sz="2400" dirty="0" smtClean="0">
                <a:solidFill>
                  <a:srgbClr val="006600"/>
                </a:solidFill>
              </a:rPr>
              <a:t>  </a:t>
            </a:r>
            <a:r>
              <a:rPr lang="ja-JP" altLang="en-US" sz="2400" dirty="0" smtClean="0"/>
              <a:t>輸入業と輸出業　（円高／円安に関して相補的）</a:t>
            </a:r>
            <a:endParaRPr lang="en-US" altLang="ja-JP" sz="2400" dirty="0" smtClean="0"/>
          </a:p>
          <a:p>
            <a:pPr algn="l" eaLnBrk="1" hangingPunct="1"/>
            <a:r>
              <a:rPr lang="ja-JP" altLang="en-US" sz="2400" dirty="0" smtClean="0"/>
              <a:t>　　　  洋服会社と遊園地　（暖冬に関して相補的）</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分散の最小化</a:t>
            </a:r>
          </a:p>
        </p:txBody>
      </p:sp>
      <p:sp>
        <p:nvSpPr>
          <p:cNvPr id="13315"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仮に予測ができたとして、</a:t>
            </a:r>
            <a:endParaRPr lang="en-US" altLang="ja-JP" sz="2400" dirty="0" smtClean="0"/>
          </a:p>
          <a:p>
            <a:pPr algn="l" eaLnBrk="1" hangingPunct="1"/>
            <a:r>
              <a:rPr lang="ja-JP" altLang="en-US" sz="2400" dirty="0" smtClean="0"/>
              <a:t>　儲けを最大化したい　</a:t>
            </a:r>
            <a:r>
              <a:rPr lang="en-US" altLang="ja-JP" sz="2400" b="1" dirty="0" smtClean="0">
                <a:solidFill>
                  <a:srgbClr val="FF0000"/>
                </a:solidFill>
                <a:sym typeface="Wingdings" pitchFamily="2" charset="2"/>
              </a:rPr>
              <a:t> </a:t>
            </a:r>
            <a:r>
              <a:rPr lang="ja-JP" altLang="en-US" sz="2400" dirty="0" smtClean="0">
                <a:sym typeface="Wingdings" pitchFamily="2" charset="2"/>
              </a:rPr>
              <a:t>    </a:t>
            </a:r>
            <a:r>
              <a:rPr lang="ja-JP" altLang="en-US" sz="2400" dirty="0" smtClean="0"/>
              <a:t>期待値最大の株を買う</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が、これでは安全性というものがない</a:t>
            </a:r>
            <a:endParaRPr lang="en-US" altLang="ja-JP" sz="2400" dirty="0" smtClean="0"/>
          </a:p>
          <a:p>
            <a:pPr algn="l" eaLnBrk="1" hangingPunct="1"/>
            <a:r>
              <a:rPr lang="ja-JP" altLang="en-US" sz="2400" dirty="0" smtClean="0"/>
              <a:t>　収益の期待値が同じなら、分散が小さいほど良い</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a:t>
            </a:r>
            <a:r>
              <a:rPr lang="ja-JP" altLang="en-US" sz="2400" dirty="0" smtClean="0"/>
              <a:t> 大もうけもないが、大損もない。世の中、変動幅が</a:t>
            </a:r>
            <a:endParaRPr lang="en-US" altLang="ja-JP" sz="2400" dirty="0" smtClean="0"/>
          </a:p>
          <a:p>
            <a:pPr algn="l" eaLnBrk="1" hangingPunct="1"/>
            <a:r>
              <a:rPr lang="ja-JP" altLang="en-US" sz="2400" dirty="0" smtClean="0"/>
              <a:t>　　大きいと言うこと自体が、コスト要因になる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複数種類の株を持つことで分散を小さくできるが、相関の高い株を選んでしまうと、分散は小さくならない</a:t>
            </a:r>
            <a:endParaRPr lang="en-US" altLang="ja-JP" sz="2400" dirty="0" smtClean="0"/>
          </a:p>
          <a:p>
            <a:pPr algn="l" eaLnBrk="1" hangingPunct="1"/>
            <a:r>
              <a:rPr lang="ja-JP" altLang="en-US" sz="2400" b="1" dirty="0" smtClean="0">
                <a:solidFill>
                  <a:srgbClr val="FF0000"/>
                </a:solidFill>
                <a:sym typeface="Wingdings" pitchFamily="2" charset="2"/>
              </a:rPr>
              <a:t>　</a:t>
            </a:r>
            <a:r>
              <a:rPr lang="en-US" altLang="ja-JP" sz="2400" b="1" dirty="0" smtClean="0">
                <a:solidFill>
                  <a:srgbClr val="FF0000"/>
                </a:solidFill>
                <a:sym typeface="Wingdings" pitchFamily="2" charset="2"/>
              </a:rPr>
              <a:t></a:t>
            </a:r>
            <a:r>
              <a:rPr lang="ja-JP" altLang="en-US" sz="2400" dirty="0" smtClean="0"/>
              <a:t> 最適化が必要</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分散・共分散行列</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要素 </a:t>
            </a:r>
            <a:r>
              <a:rPr lang="en-US" altLang="ja-JP" sz="2400" b="1" dirty="0" err="1" smtClean="0">
                <a:solidFill>
                  <a:schemeClr val="accent2"/>
                </a:solidFill>
              </a:rPr>
              <a:t>σ</a:t>
            </a:r>
            <a:r>
              <a:rPr lang="en-US" altLang="ja-JP" sz="2400" b="1" baseline="-25000" dirty="0" err="1" smtClean="0">
                <a:solidFill>
                  <a:schemeClr val="accent2"/>
                </a:solidFill>
              </a:rPr>
              <a:t>ij</a:t>
            </a:r>
            <a:r>
              <a:rPr lang="ja-JP" altLang="en-US" sz="2400" dirty="0" smtClean="0"/>
              <a:t> が、事象 </a:t>
            </a:r>
            <a:r>
              <a:rPr lang="en-US" altLang="ja-JP" sz="2400" b="1" dirty="0" err="1" smtClean="0">
                <a:solidFill>
                  <a:schemeClr val="accent2"/>
                </a:solidFill>
              </a:rPr>
              <a:t>i</a:t>
            </a:r>
            <a:r>
              <a:rPr lang="en-US" altLang="ja-JP" sz="2400" dirty="0" smtClean="0"/>
              <a:t> </a:t>
            </a:r>
            <a:r>
              <a:rPr lang="ja-JP" altLang="en-US" sz="2400" dirty="0" smtClean="0"/>
              <a:t>と </a:t>
            </a:r>
            <a:r>
              <a:rPr lang="en-US" altLang="ja-JP" sz="2400" b="1" dirty="0" smtClean="0">
                <a:solidFill>
                  <a:schemeClr val="accent2"/>
                </a:solidFill>
              </a:rPr>
              <a:t>j </a:t>
            </a:r>
            <a:r>
              <a:rPr lang="ja-JP" altLang="en-US" sz="2400" dirty="0" err="1" smtClean="0"/>
              <a:t>の共</a:t>
            </a:r>
            <a:r>
              <a:rPr lang="ja-JP" altLang="en-US" sz="2400" dirty="0" smtClean="0"/>
              <a:t>分散（相関係数）になっている行列 </a:t>
            </a:r>
            <a:r>
              <a:rPr lang="en-US" altLang="ja-JP" sz="2400" b="1" dirty="0" smtClean="0">
                <a:solidFill>
                  <a:schemeClr val="accent2"/>
                </a:solidFill>
              </a:rPr>
              <a:t>A</a:t>
            </a:r>
            <a:r>
              <a:rPr lang="en-US" altLang="ja-JP" sz="2400" dirty="0" smtClean="0"/>
              <a:t> </a:t>
            </a:r>
            <a:r>
              <a:rPr lang="ja-JP" altLang="en-US" sz="2400" dirty="0" err="1" smtClean="0"/>
              <a:t>を共</a:t>
            </a:r>
            <a:r>
              <a:rPr lang="ja-JP" altLang="en-US" sz="2400" dirty="0" smtClean="0"/>
              <a:t>分散行列という　（</a:t>
            </a:r>
            <a:r>
              <a:rPr lang="ja-JP" altLang="en-US" sz="2400" b="1" dirty="0" smtClean="0">
                <a:solidFill>
                  <a:schemeClr val="accent2"/>
                </a:solidFill>
              </a:rPr>
              <a:t> </a:t>
            </a:r>
            <a:r>
              <a:rPr lang="en-US" altLang="ja-JP" sz="2400" b="1" dirty="0" err="1" smtClean="0">
                <a:solidFill>
                  <a:schemeClr val="accent2"/>
                </a:solidFill>
              </a:rPr>
              <a:t>σ</a:t>
            </a:r>
            <a:r>
              <a:rPr lang="en-US" altLang="ja-JP" sz="2400" b="1" baseline="-25000" dirty="0" err="1" smtClean="0">
                <a:solidFill>
                  <a:schemeClr val="accent2"/>
                </a:solidFill>
              </a:rPr>
              <a:t>ij</a:t>
            </a:r>
            <a:r>
              <a:rPr lang="en-US" altLang="ja-JP" sz="2400" b="1" baseline="-25000"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E[</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a:t>
            </a:r>
            <a:r>
              <a:rPr lang="ja-JP" altLang="en-US" sz="2400" b="1" dirty="0" smtClean="0">
                <a:solidFill>
                  <a:schemeClr val="accent2"/>
                </a:solidFill>
              </a:rPr>
              <a:t>）</a:t>
            </a:r>
            <a:r>
              <a:rPr lang="en-US" altLang="ja-JP" sz="2400" b="1" dirty="0" smtClean="0">
                <a:solidFill>
                  <a:schemeClr val="accent2"/>
                </a:solidFill>
              </a:rPr>
              <a:t>]</a:t>
            </a:r>
            <a:r>
              <a:rPr lang="ja-JP" altLang="en-US" sz="2400" b="1" dirty="0" smtClean="0">
                <a:solidFill>
                  <a:schemeClr val="accent2"/>
                </a:solidFill>
              </a:rPr>
              <a:t> </a:t>
            </a:r>
            <a:r>
              <a:rPr lang="ja-JP" altLang="en-US" sz="2400" dirty="0" smtClean="0"/>
              <a:t>）</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effectLst>
                  <a:outerShdw blurRad="38100" dist="38100" dir="2700000" algn="tl">
                    <a:srgbClr val="000000">
                      <a:alpha val="43137"/>
                    </a:srgbClr>
                  </a:outerShdw>
                </a:effectLst>
              </a:rPr>
              <a:t> </a:t>
            </a:r>
            <a:r>
              <a:rPr lang="ja-JP" altLang="en-US" sz="2400" dirty="0" smtClean="0"/>
              <a:t>銘柄 </a:t>
            </a:r>
            <a:r>
              <a:rPr lang="en-US" altLang="ja-JP" sz="2400" b="1" dirty="0" err="1" smtClean="0">
                <a:solidFill>
                  <a:schemeClr val="accent2"/>
                </a:solidFill>
              </a:rPr>
              <a:t>i</a:t>
            </a:r>
            <a:r>
              <a:rPr lang="en-US" altLang="ja-JP" sz="2400" dirty="0" smtClean="0"/>
              <a:t> </a:t>
            </a:r>
            <a:r>
              <a:rPr lang="ja-JP" altLang="en-US" sz="2400" dirty="0" smtClean="0"/>
              <a:t>を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dirty="0" smtClean="0"/>
              <a:t> </a:t>
            </a:r>
            <a:r>
              <a:rPr lang="ja-JP" altLang="en-US" sz="2400" dirty="0" smtClean="0"/>
              <a:t>買ったとすると、</a:t>
            </a:r>
            <a:r>
              <a:rPr lang="en-US" altLang="ja-JP" sz="2400" b="1" dirty="0" smtClean="0">
                <a:solidFill>
                  <a:schemeClr val="accent2"/>
                </a:solidFill>
              </a:rPr>
              <a:t> </a:t>
            </a:r>
            <a:r>
              <a:rPr lang="en-US" altLang="ja-JP" sz="2400" b="1" dirty="0" err="1" smtClean="0">
                <a:solidFill>
                  <a:schemeClr val="accent2"/>
                </a:solidFill>
              </a:rPr>
              <a:t>c</a:t>
            </a:r>
            <a:r>
              <a:rPr lang="en-US" altLang="ja-JP" sz="2400" b="1" baseline="-25000" dirty="0" err="1" smtClean="0">
                <a:solidFill>
                  <a:schemeClr val="accent2"/>
                </a:solidFill>
              </a:rPr>
              <a:t>ij</a:t>
            </a:r>
            <a:r>
              <a:rPr lang="ja-JP" altLang="en-US" sz="2400" dirty="0" smtClean="0"/>
              <a:t> </a:t>
            </a:r>
            <a:r>
              <a:rPr lang="en-US" altLang="ja-JP" sz="2400" b="1" dirty="0" smtClean="0">
                <a:solidFill>
                  <a:schemeClr val="accent2"/>
                </a:solidFill>
              </a:rPr>
              <a:t>x</a:t>
            </a:r>
            <a:r>
              <a:rPr lang="en-US" altLang="ja-JP" sz="2400" b="1" baseline="-25000" dirty="0" smtClean="0">
                <a:solidFill>
                  <a:schemeClr val="accent2"/>
                </a:solidFill>
              </a:rPr>
              <a:t>i </a:t>
            </a:r>
            <a:r>
              <a:rPr lang="en-US" altLang="ja-JP" sz="2400" b="1" dirty="0" err="1" smtClean="0">
                <a:solidFill>
                  <a:schemeClr val="accent2"/>
                </a:solidFill>
              </a:rPr>
              <a:t>x</a:t>
            </a:r>
            <a:r>
              <a:rPr lang="en-US" altLang="ja-JP" sz="2400" b="1" baseline="-25000" dirty="0" err="1" smtClean="0">
                <a:solidFill>
                  <a:schemeClr val="accent2"/>
                </a:solidFill>
              </a:rPr>
              <a:t>j</a:t>
            </a:r>
            <a:r>
              <a:rPr lang="en-US" altLang="ja-JP" sz="2400" b="1" baseline="-25000" dirty="0" smtClean="0">
                <a:solidFill>
                  <a:schemeClr val="accent2"/>
                </a:solidFill>
              </a:rPr>
              <a:t>  </a:t>
            </a:r>
            <a:r>
              <a:rPr lang="ja-JP" altLang="en-US" sz="2400" dirty="0" smtClean="0"/>
              <a:t>が、銘柄 </a:t>
            </a:r>
            <a:r>
              <a:rPr lang="en-US" altLang="ja-JP" sz="2400" b="1" dirty="0" err="1" smtClean="0">
                <a:solidFill>
                  <a:schemeClr val="accent2"/>
                </a:solidFill>
              </a:rPr>
              <a:t>i</a:t>
            </a:r>
            <a:r>
              <a:rPr lang="ja-JP" altLang="en-US" sz="2400" dirty="0" smtClean="0"/>
              <a:t> と </a:t>
            </a:r>
            <a:r>
              <a:rPr lang="en-US" altLang="ja-JP" sz="2400" b="1" dirty="0" smtClean="0">
                <a:solidFill>
                  <a:schemeClr val="accent2"/>
                </a:solidFill>
              </a:rPr>
              <a:t>j </a:t>
            </a:r>
            <a:r>
              <a:rPr lang="ja-JP" altLang="en-US" sz="2400" dirty="0" smtClean="0"/>
              <a:t>を同時に買うことのリスクの指標になるだろう</a:t>
            </a:r>
            <a:endParaRPr lang="en-US" altLang="ja-JP" sz="2400" dirty="0" smtClean="0"/>
          </a:p>
          <a:p>
            <a:pPr algn="l" eaLnBrk="1" hangingPunct="1">
              <a:defRPr/>
            </a:pPr>
            <a:r>
              <a:rPr lang="ja-JP" altLang="en-US" sz="2400" dirty="0" smtClean="0"/>
              <a:t>　　（</a:t>
            </a:r>
            <a:r>
              <a:rPr lang="en-US" altLang="ja-JP" sz="2400" dirty="0" smtClean="0"/>
              <a:t> </a:t>
            </a:r>
            <a:r>
              <a:rPr lang="en-US" altLang="ja-JP" sz="2400" b="1" dirty="0" err="1" smtClean="0">
                <a:solidFill>
                  <a:schemeClr val="accent2"/>
                </a:solidFill>
              </a:rPr>
              <a:t>c</a:t>
            </a:r>
            <a:r>
              <a:rPr lang="en-US" altLang="ja-JP" sz="2400" b="1" baseline="-25000" dirty="0" err="1" smtClean="0">
                <a:solidFill>
                  <a:schemeClr val="accent2"/>
                </a:solidFill>
              </a:rPr>
              <a:t>ii</a:t>
            </a:r>
            <a:r>
              <a:rPr lang="ja-JP" altLang="en-US" sz="2400" dirty="0" smtClean="0"/>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baseline="30000" dirty="0" smtClean="0">
                <a:solidFill>
                  <a:schemeClr val="accent2"/>
                </a:solidFill>
              </a:rPr>
              <a:t>2</a:t>
            </a:r>
            <a:r>
              <a:rPr lang="en-US" altLang="ja-JP" sz="2400" b="1" baseline="-25000" dirty="0" smtClean="0">
                <a:solidFill>
                  <a:schemeClr val="accent2"/>
                </a:solidFill>
              </a:rPr>
              <a:t> </a:t>
            </a:r>
            <a:r>
              <a:rPr lang="en-US" altLang="ja-JP" sz="2400" dirty="0" smtClean="0"/>
              <a:t> </a:t>
            </a:r>
            <a:r>
              <a:rPr lang="ja-JP" altLang="en-US" sz="2400" dirty="0" smtClean="0"/>
              <a:t>は銘柄 </a:t>
            </a:r>
            <a:r>
              <a:rPr lang="en-US" altLang="ja-JP" sz="2400" b="1" dirty="0" err="1" smtClean="0">
                <a:solidFill>
                  <a:schemeClr val="accent2"/>
                </a:solidFill>
              </a:rPr>
              <a:t>i</a:t>
            </a:r>
            <a:r>
              <a:rPr lang="en-US" altLang="ja-JP" sz="2400" dirty="0" smtClean="0"/>
              <a:t> </a:t>
            </a:r>
            <a:r>
              <a:rPr lang="ja-JP" altLang="en-US" sz="2400" dirty="0" smtClean="0"/>
              <a:t>を買うこと自体のリスク）</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rPr>
              <a:t>•</a:t>
            </a:r>
            <a:r>
              <a:rPr lang="ja-JP" altLang="en-US" sz="2400" dirty="0" smtClean="0"/>
              <a:t> </a:t>
            </a:r>
            <a:r>
              <a:rPr lang="ja-JP" altLang="en-US" sz="2400" dirty="0" smtClean="0"/>
              <a:t>これの総和を最小化、期待収益は一定する、とすれば、凸２次計画になる　　　（分散共分散行列は半正定値なので）</a:t>
            </a:r>
            <a:endParaRPr lang="en-US" altLang="ja-JP" sz="2400" dirty="0" smtClean="0"/>
          </a:p>
          <a:p>
            <a:pPr algn="l" eaLnBrk="1" hangingPunct="1">
              <a:defRPr/>
            </a:pPr>
            <a:endParaRPr lang="en-US" altLang="ja-JP" sz="2400" b="1" dirty="0" smtClean="0">
              <a:solidFill>
                <a:schemeClr val="accent2"/>
              </a:solidFill>
            </a:endParaRPr>
          </a:p>
          <a:p>
            <a:pPr algn="l" eaLnBrk="1" hangingPunct="1">
              <a:defRPr/>
            </a:pPr>
            <a:r>
              <a:rPr lang="ja-JP" altLang="en-US" sz="2400" b="1" dirty="0" smtClean="0">
                <a:solidFill>
                  <a:schemeClr val="accent2"/>
                </a:solidFill>
              </a:rPr>
              <a:t>　　　　</a:t>
            </a:r>
            <a:r>
              <a:rPr lang="en-US" altLang="ja-JP" sz="2400" b="1" dirty="0" smtClean="0">
                <a:solidFill>
                  <a:schemeClr val="accent2"/>
                </a:solidFill>
              </a:rPr>
              <a:t>min </a:t>
            </a:r>
            <a:r>
              <a:rPr lang="en-US" altLang="ja-JP" sz="2400" b="1" dirty="0" err="1" smtClean="0">
                <a:solidFill>
                  <a:schemeClr val="accent2"/>
                </a:solidFill>
              </a:rPr>
              <a:t>Σ</a:t>
            </a:r>
            <a:r>
              <a:rPr lang="en-US" altLang="ja-JP" sz="2400" b="1" baseline="-25000" dirty="0" err="1" smtClean="0">
                <a:solidFill>
                  <a:schemeClr val="accent2"/>
                </a:solidFill>
              </a:rPr>
              <a:t>ij</a:t>
            </a:r>
            <a:r>
              <a:rPr lang="en-US" altLang="ja-JP" sz="2400" b="1" dirty="0" smtClean="0">
                <a:solidFill>
                  <a:schemeClr val="accent2"/>
                </a:solidFill>
              </a:rPr>
              <a:t> E[</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a:t>
            </a:r>
            <a:r>
              <a:rPr lang="ja-JP" altLang="en-US" sz="2400" b="1" dirty="0" smtClean="0">
                <a:solidFill>
                  <a:schemeClr val="accent2"/>
                </a:solidFill>
              </a:rPr>
              <a:t>）</a:t>
            </a:r>
            <a:r>
              <a:rPr lang="en-US" altLang="ja-JP" sz="2400" b="1" dirty="0" smtClean="0">
                <a:solidFill>
                  <a:schemeClr val="accent2"/>
                </a:solidFill>
              </a:rPr>
              <a:t>]</a:t>
            </a:r>
            <a:r>
              <a:rPr lang="ja-JP" altLang="en-US" sz="2400" b="1" dirty="0" smtClean="0">
                <a:solidFill>
                  <a:schemeClr val="accent2"/>
                </a:solidFill>
              </a:rPr>
              <a:t>　＝　</a:t>
            </a:r>
            <a:r>
              <a:rPr lang="en-US" altLang="ja-JP" sz="2400" b="1" dirty="0" err="1" smtClean="0">
                <a:solidFill>
                  <a:schemeClr val="accent2"/>
                </a:solidFill>
              </a:rPr>
              <a:t>x</a:t>
            </a:r>
            <a:r>
              <a:rPr lang="en-US" altLang="ja-JP" sz="2400" b="1" baseline="30000" dirty="0" err="1" smtClean="0">
                <a:solidFill>
                  <a:schemeClr val="accent2"/>
                </a:solidFill>
              </a:rPr>
              <a:t>T</a:t>
            </a:r>
            <a:r>
              <a:rPr lang="en-US" altLang="ja-JP" sz="2400" b="1" dirty="0" err="1" smtClean="0">
                <a:solidFill>
                  <a:schemeClr val="accent2"/>
                </a:solidFill>
              </a:rPr>
              <a:t>A</a:t>
            </a:r>
            <a:r>
              <a:rPr lang="en-US" altLang="ja-JP" sz="2400" b="1" dirty="0" smtClean="0">
                <a:solidFill>
                  <a:schemeClr val="accent2"/>
                </a:solidFill>
              </a:rPr>
              <a:t> (=[</a:t>
            </a:r>
            <a:r>
              <a:rPr lang="en-US" altLang="ja-JP" sz="2400" b="1" dirty="0" err="1" smtClean="0">
                <a:solidFill>
                  <a:schemeClr val="accent2"/>
                </a:solidFill>
              </a:rPr>
              <a:t>σ</a:t>
            </a:r>
            <a:r>
              <a:rPr lang="en-US" altLang="ja-JP" sz="2400" b="1" baseline="-25000" dirty="0" err="1" smtClean="0">
                <a:solidFill>
                  <a:schemeClr val="accent2"/>
                </a:solidFill>
              </a:rPr>
              <a:t>ij</a:t>
            </a:r>
            <a:r>
              <a:rPr lang="en-US" altLang="ja-JP" sz="2400" b="1" dirty="0" smtClean="0">
                <a:solidFill>
                  <a:schemeClr val="accent2"/>
                </a:solidFill>
              </a:rPr>
              <a:t>]</a:t>
            </a:r>
            <a:r>
              <a:rPr lang="ja-JP" altLang="en-US" sz="2400" b="1" dirty="0" smtClean="0">
                <a:solidFill>
                  <a:schemeClr val="accent2"/>
                </a:solidFill>
              </a:rPr>
              <a:t>）</a:t>
            </a:r>
            <a:r>
              <a:rPr lang="en-US" altLang="ja-JP" sz="2400" b="1" dirty="0" smtClean="0">
                <a:solidFill>
                  <a:schemeClr val="accent2"/>
                </a:solidFill>
              </a:rPr>
              <a:t>x</a:t>
            </a:r>
          </a:p>
          <a:p>
            <a:pPr algn="l" eaLnBrk="1" hangingPunct="1">
              <a:defRPr/>
            </a:pPr>
            <a:r>
              <a:rPr lang="ja-JP" altLang="en-US" sz="2400" b="1" dirty="0" smtClean="0">
                <a:solidFill>
                  <a:schemeClr val="accent2"/>
                </a:solidFill>
              </a:rPr>
              <a:t>　　</a:t>
            </a:r>
            <a:r>
              <a:rPr lang="en-US" altLang="ja-JP" sz="2400" b="1" dirty="0" err="1" smtClean="0">
                <a:solidFill>
                  <a:schemeClr val="accent2"/>
                </a:solidFill>
              </a:rPr>
              <a:t>s.t</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ρ</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 Σ x</a:t>
            </a:r>
            <a:r>
              <a:rPr lang="en-US" altLang="ja-JP" sz="2400" b="1" baseline="-25000" dirty="0" smtClean="0">
                <a:solidFill>
                  <a:schemeClr val="accent2"/>
                </a:solidFill>
              </a:rPr>
              <a:t>i</a:t>
            </a:r>
            <a:r>
              <a:rPr lang="en-US" altLang="ja-JP" sz="2400" b="1" dirty="0" smtClean="0">
                <a:solidFill>
                  <a:schemeClr val="accent2"/>
                </a:solidFill>
              </a:rPr>
              <a:t>  = 1</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分散共分散最小化</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これの総和を最小化する、とすれば、凸２次計画になる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マーコビッツモデルという</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effectLst>
                  <a:outerShdw blurRad="38100" dist="38100" dir="2700000" algn="tl">
                    <a:srgbClr val="000000">
                      <a:alpha val="43137"/>
                    </a:srgbClr>
                  </a:outerShdw>
                </a:effectLst>
              </a:rPr>
              <a:t> </a:t>
            </a:r>
            <a:r>
              <a:rPr lang="ja-JP" altLang="en-US" sz="2400" dirty="0" smtClean="0"/>
              <a:t>マーコビッツモデルは、凸</a:t>
            </a:r>
            <a:r>
              <a:rPr lang="en-US" altLang="ja-JP" sz="2400" dirty="0" smtClean="0"/>
              <a:t>2</a:t>
            </a:r>
            <a:r>
              <a:rPr lang="ja-JP" altLang="en-US" sz="2400" dirty="0" smtClean="0"/>
              <a:t>次計画なので、</a:t>
            </a:r>
            <a:r>
              <a:rPr lang="en-US" altLang="ja-JP" sz="2400" dirty="0" smtClean="0"/>
              <a:t>1000</a:t>
            </a:r>
            <a:r>
              <a:rPr lang="ja-JP" altLang="en-US" sz="2400" dirty="0" smtClean="0"/>
              <a:t>銘柄ぐらいまではなんとか解ける</a:t>
            </a:r>
            <a:endParaRPr lang="en-US" altLang="ja-JP" sz="2400" dirty="0" smtClean="0"/>
          </a:p>
          <a:p>
            <a:pPr algn="l" eaLnBrk="1" hangingPunct="1">
              <a:defRPr/>
            </a:pPr>
            <a:r>
              <a:rPr lang="ja-JP" altLang="en-US" sz="2400" dirty="0" smtClean="0"/>
              <a:t>逆に銘柄選択肢が大規模な最適化になると解けない</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rPr>
              <a:t>•</a:t>
            </a:r>
            <a:r>
              <a:rPr lang="ja-JP" altLang="en-US" sz="2400" dirty="0" smtClean="0"/>
              <a:t> </a:t>
            </a:r>
            <a:r>
              <a:rPr lang="ja-JP" altLang="en-US" sz="2400" dirty="0" smtClean="0"/>
              <a:t>そうはいっても、世界規模のポートフォリオを最適化する、債権、先物、金属、通貨など複合的な金融商品を保有する、という場合には、多種の選択肢を準備する必要があるので、大規模問題が解きたい</a:t>
            </a:r>
            <a:endParaRPr lang="en-US" altLang="ja-JP"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行列の分解</a:t>
            </a:r>
          </a:p>
        </p:txBody>
      </p:sp>
      <p:sp>
        <p:nvSpPr>
          <p:cNvPr id="16387"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rPr>
              <a:t>•</a:t>
            </a:r>
            <a:r>
              <a:rPr lang="ja-JP" altLang="en-US" sz="2400" dirty="0" smtClean="0"/>
              <a:t> </a:t>
            </a:r>
            <a:r>
              <a:rPr lang="ja-JP" altLang="en-US" sz="2400" dirty="0" smtClean="0"/>
              <a:t>証券なり金融商品が複数のカテゴリ（国や種類）に分かれているときは、多くの場合、カテゴリ間の相関は低いことが多い</a:t>
            </a:r>
            <a:endParaRPr lang="en-US" altLang="ja-JP" sz="2400" dirty="0" smtClean="0"/>
          </a:p>
          <a:p>
            <a:pPr algn="l" eaLnBrk="1" hangingPunct="1"/>
            <a:r>
              <a:rPr lang="ja-JP" altLang="en-US" sz="2400" dirty="0" smtClean="0">
                <a:sym typeface="Wingdings" pitchFamily="2" charset="2"/>
              </a:rPr>
              <a:t>　</a:t>
            </a:r>
            <a:r>
              <a:rPr lang="en-US" altLang="ja-JP" sz="2400" b="1" dirty="0" smtClean="0">
                <a:solidFill>
                  <a:srgbClr val="FF0000"/>
                </a:solidFill>
                <a:sym typeface="Wingdings" pitchFamily="2" charset="2"/>
              </a:rPr>
              <a:t> </a:t>
            </a:r>
            <a:r>
              <a:rPr lang="ja-JP" altLang="en-US" sz="2400" dirty="0" smtClean="0"/>
              <a:t>問題を分解して、子問題を解き、相関がある部分を調整して、という作業を繰り返すアプローチが使える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rPr>
              <a:t>•</a:t>
            </a:r>
            <a:r>
              <a:rPr lang="ja-JP" altLang="en-US" sz="2400" dirty="0" smtClean="0"/>
              <a:t> </a:t>
            </a:r>
            <a:r>
              <a:rPr lang="ja-JP" altLang="en-US" sz="2400" dirty="0" smtClean="0"/>
              <a:t>ただし、「全ての変数についていっぺんに解いた場合」よりも求解時間は長くなる。メモリに乗り切らない、という状況を回避できるところがよい</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要因で動きを説明</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証券同士の相関係数を全て調べなければならないのが、マーコビッツモデルのつらいところ</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実際の所は、これほど各証券がたがいに異なる動きをして、複雑な要因を持っているわけではない</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例えば、「円高」「不景気」「猛暑」などのイベントと同じように連動することがおおい</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と思うと、実は各証券の動きは、いくつかの要因を使って簡単に説明できそうだ</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それなら、そのように説明された変数同士の相関はもっと簡単な形で表されるはず</a:t>
            </a: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マルチファクターモデル</a:t>
            </a:r>
          </a:p>
        </p:txBody>
      </p:sp>
      <p:sp>
        <p:nvSpPr>
          <p:cNvPr id="14339" name="Rectangle 3"/>
          <p:cNvSpPr>
            <a:spLocks noGrp="1" noChangeArrowheads="1"/>
          </p:cNvSpPr>
          <p:nvPr>
            <p:ph type="subTitle" idx="1"/>
          </p:nvPr>
        </p:nvSpPr>
        <p:spPr>
          <a:xfrm>
            <a:off x="468313" y="1125538"/>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証券同士がいくつかのイベントの起こり方で説明できるのであれば、各証券をイベントの変数を使って表してしまおう</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ja-JP" altLang="en-US" sz="2400" dirty="0" smtClean="0">
                <a:sym typeface="Wingdings" pitchFamily="2" charset="2"/>
              </a:rPr>
              <a:t>　　（銘柄 </a:t>
            </a:r>
            <a:r>
              <a:rPr lang="en-US" altLang="ja-JP" sz="2400" b="1" dirty="0" smtClean="0">
                <a:solidFill>
                  <a:schemeClr val="accent2"/>
                </a:solidFill>
                <a:sym typeface="Wingdings" pitchFamily="2" charset="2"/>
              </a:rPr>
              <a:t>j</a:t>
            </a:r>
            <a:r>
              <a:rPr lang="en-US" altLang="ja-JP" sz="2400" dirty="0" smtClean="0">
                <a:sym typeface="Wingdings" pitchFamily="2" charset="2"/>
              </a:rPr>
              <a:t> </a:t>
            </a:r>
            <a:r>
              <a:rPr lang="ja-JP" altLang="en-US" sz="2400" dirty="0" smtClean="0">
                <a:sym typeface="Wingdings" pitchFamily="2" charset="2"/>
              </a:rPr>
              <a:t>の価格）　</a:t>
            </a:r>
            <a:r>
              <a:rPr lang="en-US" altLang="ja-JP" sz="2400" b="1" dirty="0" err="1" smtClean="0">
                <a:solidFill>
                  <a:schemeClr val="accent2"/>
                </a:solidFill>
                <a:sym typeface="Wingdings" pitchFamily="2" charset="2"/>
              </a:rPr>
              <a:t>R</a:t>
            </a:r>
            <a:r>
              <a:rPr lang="en-US" altLang="ja-JP" sz="2400" b="1" baseline="-25000" dirty="0" err="1" smtClean="0">
                <a:solidFill>
                  <a:schemeClr val="accent2"/>
                </a:solidFill>
                <a:sym typeface="Wingdings" pitchFamily="2" charset="2"/>
              </a:rPr>
              <a:t>j</a:t>
            </a:r>
            <a:r>
              <a:rPr lang="en-US" altLang="ja-JP" sz="2400" b="1" dirty="0" smtClean="0">
                <a:solidFill>
                  <a:schemeClr val="accent2"/>
                </a:solidFill>
                <a:sym typeface="Wingdings" pitchFamily="2" charset="2"/>
              </a:rPr>
              <a:t> = </a:t>
            </a:r>
            <a:r>
              <a:rPr lang="en-US" altLang="ja-JP" sz="2400" b="1" dirty="0" err="1" smtClean="0">
                <a:solidFill>
                  <a:schemeClr val="accent2"/>
                </a:solidFill>
                <a:sym typeface="Wingdings" pitchFamily="2" charset="2"/>
              </a:rPr>
              <a:t>α</a:t>
            </a:r>
            <a:r>
              <a:rPr lang="en-US" altLang="ja-JP" sz="2400" b="1" baseline="-25000" dirty="0" err="1" smtClean="0">
                <a:solidFill>
                  <a:schemeClr val="accent2"/>
                </a:solidFill>
                <a:sym typeface="Wingdings" pitchFamily="2" charset="2"/>
              </a:rPr>
              <a:t>j</a:t>
            </a:r>
            <a:r>
              <a:rPr lang="en-US" altLang="ja-JP" sz="2400" b="1" dirty="0" smtClean="0">
                <a:solidFill>
                  <a:schemeClr val="accent2"/>
                </a:solidFill>
                <a:sym typeface="Wingdings" pitchFamily="2" charset="2"/>
              </a:rPr>
              <a:t> + </a:t>
            </a:r>
            <a:r>
              <a:rPr lang="en-US" altLang="ja-JP" sz="2400" b="1" dirty="0" err="1" smtClean="0">
                <a:solidFill>
                  <a:schemeClr val="accent2"/>
                </a:solidFill>
                <a:sym typeface="Wingdings" pitchFamily="2" charset="2"/>
              </a:rPr>
              <a:t>Σ</a:t>
            </a:r>
            <a:r>
              <a:rPr lang="en-US" altLang="ja-JP" sz="2400" b="1" baseline="-25000" dirty="0" err="1" smtClean="0">
                <a:solidFill>
                  <a:schemeClr val="accent2"/>
                </a:solidFill>
                <a:sym typeface="Wingdings" pitchFamily="2" charset="2"/>
              </a:rPr>
              <a:t>k</a:t>
            </a:r>
            <a:r>
              <a:rPr lang="en-US" altLang="ja-JP" sz="2400" b="1" baseline="-25000" dirty="0" smtClean="0">
                <a:solidFill>
                  <a:schemeClr val="accent2"/>
                </a:solidFill>
                <a:sym typeface="Wingdings" pitchFamily="2" charset="2"/>
              </a:rPr>
              <a:t>  </a:t>
            </a:r>
            <a:r>
              <a:rPr lang="en-US" altLang="ja-JP" sz="2400" b="1" dirty="0" err="1" smtClean="0">
                <a:solidFill>
                  <a:schemeClr val="accent2"/>
                </a:solidFill>
                <a:sym typeface="Wingdings" pitchFamily="2" charset="2"/>
              </a:rPr>
              <a:t>β</a:t>
            </a:r>
            <a:r>
              <a:rPr lang="en-US" altLang="ja-JP" sz="2400" b="1" baseline="-25000" dirty="0" err="1" smtClean="0">
                <a:solidFill>
                  <a:schemeClr val="accent2"/>
                </a:solidFill>
                <a:sym typeface="Wingdings" pitchFamily="2" charset="2"/>
              </a:rPr>
              <a:t>jk</a:t>
            </a:r>
            <a:r>
              <a:rPr lang="en-US" altLang="ja-JP" sz="2400" b="1" dirty="0" err="1" smtClean="0">
                <a:solidFill>
                  <a:schemeClr val="accent2"/>
                </a:solidFill>
                <a:sym typeface="Wingdings" pitchFamily="2" charset="2"/>
              </a:rPr>
              <a:t>F</a:t>
            </a:r>
            <a:r>
              <a:rPr lang="en-US" altLang="ja-JP" sz="2400" b="1" baseline="-25000" dirty="0" err="1" smtClean="0">
                <a:solidFill>
                  <a:schemeClr val="accent2"/>
                </a:solidFill>
                <a:sym typeface="Wingdings" pitchFamily="2" charset="2"/>
              </a:rPr>
              <a:t>k</a:t>
            </a:r>
            <a:r>
              <a:rPr lang="en-US" altLang="ja-JP" sz="2400" b="1" dirty="0" smtClean="0">
                <a:solidFill>
                  <a:schemeClr val="accent2"/>
                </a:solidFill>
                <a:sym typeface="Wingdings" pitchFamily="2" charset="2"/>
              </a:rPr>
              <a:t> + </a:t>
            </a:r>
            <a:r>
              <a:rPr lang="en-US" altLang="ja-JP" sz="2400" b="1" dirty="0" err="1" smtClean="0">
                <a:solidFill>
                  <a:schemeClr val="accent2"/>
                </a:solidFill>
                <a:sym typeface="Wingdings" pitchFamily="2" charset="2"/>
              </a:rPr>
              <a:t>ε</a:t>
            </a:r>
            <a:r>
              <a:rPr lang="en-US" altLang="ja-JP" sz="2400" b="1" baseline="-25000" dirty="0" err="1" smtClean="0">
                <a:solidFill>
                  <a:schemeClr val="accent2"/>
                </a:solidFill>
                <a:sym typeface="Wingdings" pitchFamily="2" charset="2"/>
              </a:rPr>
              <a:t>j</a:t>
            </a:r>
            <a:endParaRPr lang="en-US" altLang="ja-JP" sz="2400" b="1" dirty="0" smtClean="0">
              <a:solidFill>
                <a:schemeClr val="accent2"/>
              </a:solidFill>
              <a:sym typeface="Wingdings" pitchFamily="2" charset="2"/>
            </a:endParaRPr>
          </a:p>
          <a:p>
            <a:pPr algn="l" eaLnBrk="1" hangingPunct="1">
              <a:defRPr/>
            </a:pPr>
            <a:endParaRPr lang="en-US" altLang="ja-JP" sz="2400" b="1" dirty="0" smtClean="0">
              <a:solidFill>
                <a:srgbClr val="FF0000"/>
              </a:solidFill>
            </a:endParaRPr>
          </a:p>
          <a:p>
            <a:pPr algn="l" eaLnBrk="1" hangingPunct="1">
              <a:defRPr/>
            </a:pPr>
            <a:endParaRPr lang="en-US" altLang="ja-JP" sz="2400" b="1" dirty="0" smtClean="0">
              <a:solidFill>
                <a:srgbClr val="FF0000"/>
              </a:solidFill>
            </a:endParaRPr>
          </a:p>
          <a:p>
            <a:pPr algn="l" eaLnBrk="1" hangingPunct="1">
              <a:defRPr/>
            </a:pPr>
            <a:endParaRPr lang="en-US" altLang="ja-JP"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effectLst>
                  <a:outerShdw blurRad="38100" dist="38100" dir="2700000" algn="tl">
                    <a:srgbClr val="000000">
                      <a:alpha val="43137"/>
                    </a:srgbClr>
                  </a:outerShdw>
                </a:effectLst>
              </a:rPr>
              <a:t> </a:t>
            </a:r>
            <a:r>
              <a:rPr lang="ja-JP" altLang="en-US" sz="2400" dirty="0" smtClean="0"/>
              <a:t>先の</a:t>
            </a:r>
            <a:r>
              <a:rPr lang="en-US" altLang="ja-JP" sz="2400" dirty="0" smtClean="0"/>
              <a:t>2</a:t>
            </a:r>
            <a:r>
              <a:rPr lang="ja-JP" altLang="en-US" sz="2400" dirty="0" smtClean="0"/>
              <a:t>次計画の目的関数に上記の式を代入すると、イベント（ファクター）の数 </a:t>
            </a:r>
            <a:r>
              <a:rPr lang="en-US" altLang="ja-JP" sz="2400" b="1" dirty="0" smtClean="0">
                <a:solidFill>
                  <a:schemeClr val="accent2"/>
                </a:solidFill>
                <a:sym typeface="Wingdings" pitchFamily="2" charset="2"/>
              </a:rPr>
              <a:t>K </a:t>
            </a:r>
            <a:r>
              <a:rPr lang="ja-JP" altLang="en-US" sz="2400" dirty="0" smtClean="0"/>
              <a:t>の</a:t>
            </a:r>
            <a:r>
              <a:rPr lang="en-US" altLang="ja-JP" sz="2400" dirty="0" smtClean="0"/>
              <a:t>2</a:t>
            </a:r>
            <a:r>
              <a:rPr lang="ja-JP" altLang="en-US" sz="2400" dirty="0" smtClean="0"/>
              <a:t>乗個しか、</a:t>
            </a:r>
            <a:r>
              <a:rPr lang="en-US" altLang="ja-JP" sz="2400" dirty="0" smtClean="0"/>
              <a:t>2</a:t>
            </a:r>
            <a:r>
              <a:rPr lang="ja-JP" altLang="en-US" sz="2400" dirty="0" smtClean="0"/>
              <a:t>次項が無くなる</a:t>
            </a:r>
            <a:endParaRPr lang="en-US" altLang="ja-JP" sz="2400" dirty="0" smtClean="0"/>
          </a:p>
          <a:p>
            <a:pPr algn="l" eaLnBrk="1" hangingPunct="1">
              <a:defRPr/>
            </a:pPr>
            <a:r>
              <a:rPr lang="ja-JP" altLang="en-US" sz="2400" b="1" dirty="0" smtClean="0">
                <a:solidFill>
                  <a:schemeClr val="accent2"/>
                </a:solidFill>
              </a:rPr>
              <a:t>　</a:t>
            </a:r>
            <a:r>
              <a:rPr lang="en-US" altLang="ja-JP" sz="2400" b="1" dirty="0" smtClean="0">
                <a:solidFill>
                  <a:schemeClr val="accent2"/>
                </a:solidFill>
              </a:rPr>
              <a:t>min </a:t>
            </a:r>
            <a:r>
              <a:rPr lang="en-US" altLang="ja-JP" sz="2400" b="1" dirty="0" err="1" smtClean="0">
                <a:solidFill>
                  <a:schemeClr val="accent2"/>
                </a:solidFill>
              </a:rPr>
              <a:t>Σ</a:t>
            </a:r>
            <a:r>
              <a:rPr lang="en-US" altLang="ja-JP" sz="2400" b="1" baseline="-25000" dirty="0" err="1" smtClean="0">
                <a:solidFill>
                  <a:schemeClr val="accent2"/>
                </a:solidFill>
              </a:rPr>
              <a:t>i</a:t>
            </a:r>
            <a:r>
              <a:rPr lang="en-US" altLang="ja-JP" sz="2400" b="1" baseline="-25000" dirty="0" smtClean="0">
                <a:solidFill>
                  <a:schemeClr val="accent2"/>
                </a:solidFill>
              </a:rPr>
              <a:t> </a:t>
            </a:r>
            <a:r>
              <a:rPr lang="en-US" altLang="ja-JP" sz="2400" b="1" dirty="0" smtClean="0">
                <a:solidFill>
                  <a:schemeClr val="accent2"/>
                </a:solidFill>
              </a:rPr>
              <a:t>σ</a:t>
            </a:r>
            <a:r>
              <a:rPr lang="en-US" altLang="ja-JP" sz="2400" b="1" baseline="-25000" dirty="0" smtClean="0">
                <a:solidFill>
                  <a:schemeClr val="accent2"/>
                </a:solidFill>
              </a:rPr>
              <a:t>j</a:t>
            </a:r>
            <a:r>
              <a:rPr lang="en-US" altLang="ja-JP" sz="2400" b="1" baseline="30000" dirty="0" smtClean="0">
                <a:solidFill>
                  <a:schemeClr val="accent2"/>
                </a:solidFill>
              </a:rPr>
              <a:t>2</a:t>
            </a:r>
            <a:r>
              <a:rPr lang="en-US" altLang="ja-JP" sz="2400" b="1" dirty="0" smtClean="0">
                <a:solidFill>
                  <a:schemeClr val="accent2"/>
                </a:solidFill>
              </a:rPr>
              <a:t>x</a:t>
            </a:r>
            <a:r>
              <a:rPr lang="en-US" altLang="ja-JP" sz="2400" b="1" baseline="-25000" dirty="0" smtClean="0">
                <a:solidFill>
                  <a:schemeClr val="accent2"/>
                </a:solidFill>
              </a:rPr>
              <a:t>j</a:t>
            </a:r>
            <a:r>
              <a:rPr lang="en-US" altLang="ja-JP" sz="2400" b="1" baseline="30000" dirty="0" smtClean="0">
                <a:solidFill>
                  <a:schemeClr val="accent2"/>
                </a:solidFill>
              </a:rPr>
              <a:t>2</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ΣΣ </a:t>
            </a:r>
            <a:r>
              <a:rPr lang="en-US" altLang="ja-JP" sz="2400" b="1" dirty="0" err="1" smtClean="0">
                <a:solidFill>
                  <a:schemeClr val="accent2"/>
                </a:solidFill>
              </a:rPr>
              <a:t>f</a:t>
            </a:r>
            <a:r>
              <a:rPr lang="en-US" altLang="ja-JP" sz="2400" b="1" baseline="-25000" dirty="0" err="1" smtClean="0">
                <a:solidFill>
                  <a:schemeClr val="accent2"/>
                </a:solidFill>
              </a:rPr>
              <a:t>rs</a:t>
            </a:r>
            <a:r>
              <a:rPr lang="en-US" altLang="ja-JP" sz="2400" b="1" dirty="0" err="1" smtClean="0">
                <a:solidFill>
                  <a:schemeClr val="accent2"/>
                </a:solidFill>
              </a:rPr>
              <a:t>y</a:t>
            </a:r>
            <a:r>
              <a:rPr lang="en-US" altLang="ja-JP" sz="2400" b="1" baseline="-25000" dirty="0" err="1" smtClean="0">
                <a:solidFill>
                  <a:schemeClr val="accent2"/>
                </a:solidFill>
              </a:rPr>
              <a:t>r</a:t>
            </a:r>
            <a:r>
              <a:rPr lang="en-US" altLang="ja-JP" sz="2400" b="1" dirty="0" err="1" smtClean="0">
                <a:solidFill>
                  <a:schemeClr val="accent2"/>
                </a:solidFill>
              </a:rPr>
              <a:t>y</a:t>
            </a:r>
            <a:r>
              <a:rPr lang="en-US" altLang="ja-JP" sz="2400" b="1" baseline="-25000" dirty="0" err="1" smtClean="0">
                <a:solidFill>
                  <a:schemeClr val="accent2"/>
                </a:solidFill>
              </a:rPr>
              <a:t>s</a:t>
            </a:r>
            <a:endParaRPr lang="en-US" altLang="ja-JP" sz="2400" b="1" baseline="-25000" dirty="0" smtClean="0">
              <a:solidFill>
                <a:schemeClr val="accent2"/>
              </a:solidFill>
            </a:endParaRPr>
          </a:p>
          <a:p>
            <a:pPr algn="l" eaLnBrk="1" hangingPunct="1">
              <a:defRPr/>
            </a:pPr>
            <a:r>
              <a:rPr lang="ja-JP" altLang="en-US" sz="2400" b="1" dirty="0" smtClean="0">
                <a:solidFill>
                  <a:schemeClr val="accent2"/>
                </a:solidFill>
              </a:rPr>
              <a:t>　　</a:t>
            </a:r>
            <a:r>
              <a:rPr lang="en-US" altLang="ja-JP" sz="2400" b="1" dirty="0" err="1" smtClean="0">
                <a:solidFill>
                  <a:schemeClr val="accent2"/>
                </a:solidFill>
              </a:rPr>
              <a:t>s.t</a:t>
            </a:r>
            <a:r>
              <a:rPr lang="en-US" altLang="ja-JP" sz="2400" b="1" dirty="0" smtClean="0">
                <a:solidFill>
                  <a:schemeClr val="accent2"/>
                </a:solidFill>
              </a:rPr>
              <a:t>.      y</a:t>
            </a:r>
            <a:r>
              <a:rPr lang="en-US" altLang="ja-JP" sz="2400" b="1" baseline="-25000" dirty="0" smtClean="0">
                <a:solidFill>
                  <a:schemeClr val="accent2"/>
                </a:solidFill>
              </a:rPr>
              <a:t>r</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β</a:t>
            </a:r>
            <a:r>
              <a:rPr lang="en-US" altLang="ja-JP" sz="2400" b="1" baseline="-25000" dirty="0" err="1" smtClean="0">
                <a:solidFill>
                  <a:schemeClr val="accent2"/>
                </a:solidFill>
              </a:rPr>
              <a:t>jk</a:t>
            </a:r>
            <a:r>
              <a:rPr lang="en-US" altLang="ja-JP" sz="2400" b="1" dirty="0" err="1" smtClean="0">
                <a:solidFill>
                  <a:schemeClr val="accent2"/>
                </a:solidFill>
              </a:rPr>
              <a:t>x</a:t>
            </a:r>
            <a:r>
              <a:rPr lang="en-US" altLang="ja-JP" sz="2400" b="1" baseline="-25000" dirty="0" err="1" smtClean="0">
                <a:solidFill>
                  <a:schemeClr val="accent2"/>
                </a:solidFill>
              </a:rPr>
              <a:t>j</a:t>
            </a:r>
            <a:r>
              <a:rPr lang="en-US" altLang="ja-JP" sz="2400" b="1" dirty="0" smtClean="0">
                <a:solidFill>
                  <a:schemeClr val="accent2"/>
                </a:solidFill>
              </a:rPr>
              <a:t>  </a:t>
            </a:r>
          </a:p>
          <a:p>
            <a:pPr algn="l" eaLnBrk="1" hangingPunct="1">
              <a:defRPr/>
            </a:pPr>
            <a:r>
              <a:rPr lang="ja-JP" altLang="en-US" sz="2400" b="1"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ρ</a:t>
            </a:r>
            <a:r>
              <a:rPr lang="ja-JP" altLang="en-US" sz="2400" b="1" dirty="0" err="1" smtClean="0">
                <a:solidFill>
                  <a:schemeClr val="accent2"/>
                </a:solidFill>
              </a:rPr>
              <a:t>、</a:t>
            </a:r>
            <a:r>
              <a:rPr lang="en-US" altLang="ja-JP" sz="2400" b="1" dirty="0" smtClean="0">
                <a:solidFill>
                  <a:schemeClr val="accent2"/>
                </a:solidFill>
              </a:rPr>
              <a:t> Σ x</a:t>
            </a:r>
            <a:r>
              <a:rPr lang="en-US" altLang="ja-JP" sz="2400" b="1" baseline="-25000" dirty="0" smtClean="0">
                <a:solidFill>
                  <a:schemeClr val="accent2"/>
                </a:solidFill>
              </a:rPr>
              <a:t>i</a:t>
            </a:r>
            <a:r>
              <a:rPr lang="en-US" altLang="ja-JP" sz="2400" b="1" dirty="0" smtClean="0">
                <a:solidFill>
                  <a:schemeClr val="accent2"/>
                </a:solidFill>
              </a:rPr>
              <a:t>  = 1</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0</a:t>
            </a:r>
          </a:p>
        </p:txBody>
      </p:sp>
      <p:sp>
        <p:nvSpPr>
          <p:cNvPr id="4" name="角丸四角形吹き出し 3"/>
          <p:cNvSpPr/>
          <p:nvPr/>
        </p:nvSpPr>
        <p:spPr bwMode="auto">
          <a:xfrm>
            <a:off x="3203575" y="3068638"/>
            <a:ext cx="846138" cy="511175"/>
          </a:xfrm>
          <a:prstGeom prst="wedgeRoundRectCallout">
            <a:avLst>
              <a:gd name="adj1" fmla="val 38211"/>
              <a:gd name="adj2" fmla="val -90014"/>
              <a:gd name="adj3" fmla="val 16667"/>
            </a:avLst>
          </a:prstGeom>
          <a:solidFill>
            <a:schemeClr val="bg1"/>
          </a:solidFill>
          <a:ln w="19050" cap="flat" cmpd="sng" algn="ctr">
            <a:solidFill>
              <a:schemeClr val="accent1">
                <a:lumMod val="50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wrap="none">
            <a:spAutoFit/>
          </a:bodyPr>
          <a:lstStyle/>
          <a:p>
            <a:pPr>
              <a:defRPr/>
            </a:pPr>
            <a:r>
              <a:rPr lang="ja-JP" altLang="en-US" dirty="0">
                <a:ea typeface="ＭＳ Ｐゴシック" pitchFamily="50" charset="-128"/>
              </a:rPr>
              <a:t>定数</a:t>
            </a:r>
          </a:p>
        </p:txBody>
      </p:sp>
      <p:sp>
        <p:nvSpPr>
          <p:cNvPr id="5" name="角丸四角形吹き出し 4"/>
          <p:cNvSpPr/>
          <p:nvPr/>
        </p:nvSpPr>
        <p:spPr bwMode="auto">
          <a:xfrm>
            <a:off x="6300788" y="2060575"/>
            <a:ext cx="2573337" cy="511175"/>
          </a:xfrm>
          <a:prstGeom prst="wedgeRoundRectCallout">
            <a:avLst>
              <a:gd name="adj1" fmla="val -58821"/>
              <a:gd name="adj2" fmla="val 63882"/>
              <a:gd name="adj3" fmla="val 16667"/>
            </a:avLst>
          </a:prstGeom>
          <a:solidFill>
            <a:schemeClr val="bg1"/>
          </a:solidFill>
          <a:ln w="19050" cap="flat" cmpd="sng" algn="ctr">
            <a:solidFill>
              <a:schemeClr val="accent1">
                <a:lumMod val="50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wrap="none">
            <a:spAutoFit/>
          </a:bodyPr>
          <a:lstStyle/>
          <a:p>
            <a:pPr>
              <a:defRPr/>
            </a:pPr>
            <a:r>
              <a:rPr lang="ja-JP" altLang="en-US" dirty="0">
                <a:ea typeface="ＭＳ Ｐゴシック" pitchFamily="50" charset="-128"/>
              </a:rPr>
              <a:t>誤差（ばらつき度）</a:t>
            </a:r>
          </a:p>
        </p:txBody>
      </p:sp>
      <p:sp>
        <p:nvSpPr>
          <p:cNvPr id="6" name="角丸四角形吹き出し 5"/>
          <p:cNvSpPr/>
          <p:nvPr/>
        </p:nvSpPr>
        <p:spPr bwMode="auto">
          <a:xfrm>
            <a:off x="4284663" y="3068638"/>
            <a:ext cx="4570412" cy="511175"/>
          </a:xfrm>
          <a:prstGeom prst="wedgeRoundRectCallout">
            <a:avLst>
              <a:gd name="adj1" fmla="val -33936"/>
              <a:gd name="adj2" fmla="val -90014"/>
              <a:gd name="adj3" fmla="val 16667"/>
            </a:avLst>
          </a:prstGeom>
          <a:solidFill>
            <a:schemeClr val="bg1"/>
          </a:solidFill>
          <a:ln w="19050" cap="flat" cmpd="sng" algn="ctr">
            <a:solidFill>
              <a:schemeClr val="accent1">
                <a:lumMod val="50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wrap="none">
            <a:spAutoFit/>
          </a:bodyPr>
          <a:lstStyle/>
          <a:p>
            <a:pPr>
              <a:defRPr/>
            </a:pPr>
            <a:r>
              <a:rPr lang="ja-JP" altLang="en-US" dirty="0">
                <a:ea typeface="ＭＳ Ｐゴシック" pitchFamily="50" charset="-128"/>
              </a:rPr>
              <a:t>イベント </a:t>
            </a:r>
            <a:r>
              <a:rPr lang="en-US" altLang="ja-JP" b="1" dirty="0">
                <a:solidFill>
                  <a:schemeClr val="accent2"/>
                </a:solidFill>
                <a:ea typeface="ＭＳ Ｐゴシック" pitchFamily="50" charset="-128"/>
              </a:rPr>
              <a:t>k</a:t>
            </a:r>
            <a:r>
              <a:rPr lang="en-US" altLang="ja-JP" dirty="0">
                <a:ea typeface="ＭＳ Ｐゴシック" pitchFamily="50" charset="-128"/>
              </a:rPr>
              <a:t> </a:t>
            </a:r>
            <a:r>
              <a:rPr lang="ja-JP" altLang="en-US" dirty="0">
                <a:ea typeface="ＭＳ Ｐゴシック" pitchFamily="50" charset="-128"/>
              </a:rPr>
              <a:t>とどれくらい相関するか</a:t>
            </a:r>
          </a:p>
        </p:txBody>
      </p:sp>
      <p:sp>
        <p:nvSpPr>
          <p:cNvPr id="7" name="テキスト ボックス 6"/>
          <p:cNvSpPr txBox="1"/>
          <p:nvPr/>
        </p:nvSpPr>
        <p:spPr>
          <a:xfrm>
            <a:off x="5148263" y="5272088"/>
            <a:ext cx="3519487" cy="460375"/>
          </a:xfrm>
          <a:prstGeom prst="rect">
            <a:avLst/>
          </a:prstGeom>
          <a:noFill/>
        </p:spPr>
        <p:txBody>
          <a:bodyPr wrap="none">
            <a:spAutoFit/>
          </a:bodyPr>
          <a:lstStyle/>
          <a:p>
            <a:pPr>
              <a:defRPr/>
            </a:pPr>
            <a:r>
              <a:rPr lang="en-US" altLang="ja-JP" b="1" dirty="0">
                <a:solidFill>
                  <a:srgbClr val="FF0000"/>
                </a:solidFill>
                <a:effectLst>
                  <a:outerShdw blurRad="38100" dist="38100" dir="2700000" algn="tl">
                    <a:srgbClr val="000000">
                      <a:alpha val="43137"/>
                    </a:srgbClr>
                  </a:outerShdw>
                </a:effectLst>
                <a:sym typeface="Wingdings" pitchFamily="2" charset="2"/>
              </a:rPr>
              <a:t></a:t>
            </a:r>
            <a:r>
              <a:rPr lang="en-US" altLang="ja-JP" dirty="0">
                <a:sym typeface="Wingdings" pitchFamily="2" charset="2"/>
              </a:rPr>
              <a:t> </a:t>
            </a:r>
            <a:r>
              <a:rPr lang="ja-JP" altLang="en-US" dirty="0"/>
              <a:t>大規模問題でも解ける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絶対偏差モデル</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マーコビッツモデルは、目的関数が２次であるところがつらい</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ならば線形にしてしまおう</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chemeClr val="accent2"/>
                </a:solidFill>
              </a:rPr>
              <a:t> </a:t>
            </a:r>
            <a:r>
              <a:rPr lang="en-US" altLang="ja-JP" sz="2400" b="1" dirty="0" err="1" smtClean="0">
                <a:solidFill>
                  <a:schemeClr val="accent2"/>
                </a:solidFill>
              </a:rPr>
              <a:t>Σ</a:t>
            </a:r>
            <a:r>
              <a:rPr lang="en-US" altLang="ja-JP" sz="2400" b="1" baseline="-25000" dirty="0" err="1" smtClean="0">
                <a:solidFill>
                  <a:schemeClr val="accent2"/>
                </a:solidFill>
              </a:rPr>
              <a:t>ij</a:t>
            </a:r>
            <a:r>
              <a:rPr lang="en-US" altLang="ja-JP" sz="2400" b="1" dirty="0" smtClean="0">
                <a:solidFill>
                  <a:schemeClr val="accent2"/>
                </a:solidFill>
              </a:rPr>
              <a:t> E[</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a:t>
            </a:r>
            <a:r>
              <a:rPr lang="ja-JP" altLang="en-US" sz="2400" b="1" dirty="0" smtClean="0">
                <a:solidFill>
                  <a:schemeClr val="accent2"/>
                </a:solidFill>
              </a:rPr>
              <a:t>）</a:t>
            </a:r>
            <a:r>
              <a:rPr lang="en-US" altLang="ja-JP" sz="2400" b="1" dirty="0" smtClean="0">
                <a:solidFill>
                  <a:schemeClr val="accent2"/>
                </a:solidFill>
              </a:rPr>
              <a:t>]</a:t>
            </a:r>
            <a:r>
              <a:rPr lang="ja-JP" altLang="en-US" sz="2400" b="1" dirty="0" smtClean="0">
                <a:solidFill>
                  <a:schemeClr val="accent2"/>
                </a:solidFill>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en-US" altLang="ja-JP" sz="2400" b="1" dirty="0" smtClean="0">
                <a:solidFill>
                  <a:schemeClr val="accent2"/>
                </a:solidFill>
              </a:rPr>
              <a:t> </a:t>
            </a:r>
            <a:r>
              <a:rPr lang="en-US" altLang="ja-JP" sz="2400" b="1" dirty="0" err="1" smtClean="0">
                <a:solidFill>
                  <a:schemeClr val="accent2"/>
                </a:solidFill>
              </a:rPr>
              <a:t>Σ</a:t>
            </a:r>
            <a:r>
              <a:rPr lang="en-US" altLang="ja-JP" sz="2400" b="1" baseline="-25000" dirty="0" err="1" smtClean="0">
                <a:solidFill>
                  <a:schemeClr val="accent2"/>
                </a:solidFill>
              </a:rPr>
              <a:t>i</a:t>
            </a:r>
            <a:r>
              <a:rPr lang="en-US" altLang="ja-JP" sz="2400" b="1" dirty="0" smtClean="0">
                <a:solidFill>
                  <a:schemeClr val="accent2"/>
                </a:solidFill>
              </a:rPr>
              <a:t> 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目的関数から相関の項が消えるので、いわば「独立な場合」を考えていることになる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それでは少々やり過ぎなので、いくつかのシナリオを考えることにする</a:t>
            </a:r>
            <a:endParaRPr lang="en-US" altLang="ja-JP" sz="2400" dirty="0" smtClean="0"/>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各銘柄がこういう値を取る、というシナリオを </a:t>
            </a:r>
            <a:r>
              <a:rPr lang="en-US" altLang="ja-JP" sz="2400" b="1" dirty="0" smtClean="0">
                <a:solidFill>
                  <a:schemeClr val="accent2"/>
                </a:solidFill>
              </a:rPr>
              <a:t>T</a:t>
            </a:r>
            <a:r>
              <a:rPr lang="en-US" altLang="ja-JP" sz="2400" dirty="0" smtClean="0"/>
              <a:t> </a:t>
            </a:r>
            <a:r>
              <a:rPr lang="ja-JP" altLang="en-US" sz="2400" dirty="0" smtClean="0"/>
              <a:t>個、およびそれらの確率 </a:t>
            </a:r>
            <a:r>
              <a:rPr lang="en-US" altLang="ja-JP" sz="2400" b="1" dirty="0" smtClean="0">
                <a:solidFill>
                  <a:schemeClr val="accent2"/>
                </a:solidFill>
              </a:rPr>
              <a:t>f</a:t>
            </a:r>
            <a:r>
              <a:rPr lang="en-US" altLang="ja-JP" sz="2400" b="1" baseline="-25000" dirty="0" smtClean="0">
                <a:solidFill>
                  <a:schemeClr val="accent2"/>
                </a:solidFill>
              </a:rPr>
              <a:t>t</a:t>
            </a:r>
            <a:r>
              <a:rPr lang="en-US" altLang="ja-JP" sz="2400" dirty="0" smtClean="0"/>
              <a:t> </a:t>
            </a:r>
            <a:r>
              <a:rPr lang="ja-JP" altLang="en-US" sz="2400" dirty="0" smtClean="0"/>
              <a:t>を考える</a:t>
            </a: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絶対偏差モデル定式化</a:t>
            </a:r>
          </a:p>
        </p:txBody>
      </p:sp>
      <p:sp>
        <p:nvSpPr>
          <p:cNvPr id="14339" name="Rectangle 3"/>
          <p:cNvSpPr>
            <a:spLocks noGrp="1" noChangeArrowheads="1"/>
          </p:cNvSpPr>
          <p:nvPr>
            <p:ph type="subTitle" idx="1"/>
          </p:nvPr>
        </p:nvSpPr>
        <p:spPr>
          <a:xfrm>
            <a:off x="539750" y="1196975"/>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目的関数は絶対偏差の和</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シナリオでの値の、平均からの乖離を全て足す</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en-US" altLang="ja-JP" sz="2400" b="1" dirty="0" smtClean="0">
                <a:solidFill>
                  <a:schemeClr val="accent2"/>
                </a:solidFill>
              </a:rPr>
              <a:t> </a:t>
            </a:r>
            <a:r>
              <a:rPr lang="en-US" altLang="ja-JP" sz="2400" b="1" dirty="0" err="1" smtClean="0">
                <a:solidFill>
                  <a:schemeClr val="accent2"/>
                </a:solidFill>
              </a:rPr>
              <a:t>Σ</a:t>
            </a:r>
            <a:r>
              <a:rPr lang="en-US" altLang="ja-JP" sz="2400" b="1" baseline="-25000" dirty="0" err="1" smtClean="0">
                <a:solidFill>
                  <a:schemeClr val="accent2"/>
                </a:solidFill>
              </a:rPr>
              <a:t>j</a:t>
            </a:r>
            <a:r>
              <a:rPr lang="en-US" altLang="ja-JP" sz="2400" b="1" dirty="0" smtClean="0">
                <a:solidFill>
                  <a:schemeClr val="accent2"/>
                </a:solidFill>
              </a:rPr>
              <a:t> </a:t>
            </a:r>
            <a:r>
              <a:rPr lang="en-US" altLang="ja-JP" sz="2400" b="1" dirty="0" err="1" smtClean="0">
                <a:solidFill>
                  <a:schemeClr val="accent2"/>
                </a:solidFill>
              </a:rPr>
              <a:t>R</a:t>
            </a:r>
            <a:r>
              <a:rPr lang="en-US" altLang="ja-JP" sz="2400" b="1" baseline="-25000" dirty="0" err="1" smtClean="0">
                <a:solidFill>
                  <a:schemeClr val="accent2"/>
                </a:solidFill>
              </a:rPr>
              <a:t>jt</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j</a:t>
            </a:r>
            <a:r>
              <a:rPr lang="en-US" altLang="ja-JP" sz="2400" b="1" dirty="0" smtClean="0">
                <a:solidFill>
                  <a:schemeClr val="accent2"/>
                </a:solidFill>
              </a:rPr>
              <a:t>] </a:t>
            </a:r>
            <a:r>
              <a:rPr lang="ja-JP" altLang="en-US" sz="2400" b="1" dirty="0" smtClean="0">
                <a:solidFill>
                  <a:schemeClr val="accent2"/>
                </a:solidFill>
              </a:rPr>
              <a:t>　</a:t>
            </a:r>
            <a:r>
              <a:rPr lang="ja-JP" altLang="en-US" sz="2400" dirty="0" smtClean="0"/>
              <a:t>を全ての </a:t>
            </a:r>
            <a:r>
              <a:rPr lang="en-US" altLang="ja-JP" sz="2400" b="1" dirty="0" smtClean="0">
                <a:solidFill>
                  <a:schemeClr val="accent2"/>
                </a:solidFill>
              </a:rPr>
              <a:t>t</a:t>
            </a:r>
            <a:r>
              <a:rPr lang="en-US" altLang="ja-JP" sz="2400" dirty="0" smtClean="0"/>
              <a:t> </a:t>
            </a:r>
            <a:r>
              <a:rPr lang="ja-JP" altLang="en-US" sz="2400" dirty="0" smtClean="0"/>
              <a:t>に関して足す （</a:t>
            </a:r>
            <a:r>
              <a:rPr lang="en-US" altLang="ja-JP" sz="2400" b="1" dirty="0" smtClean="0">
                <a:solidFill>
                  <a:schemeClr val="accent2"/>
                </a:solidFill>
              </a:rPr>
              <a:t>f</a:t>
            </a:r>
            <a:r>
              <a:rPr lang="en-US" altLang="ja-JP" sz="2400" b="1" baseline="-25000" dirty="0" smtClean="0">
                <a:solidFill>
                  <a:schemeClr val="accent2"/>
                </a:solidFill>
              </a:rPr>
              <a:t>t</a:t>
            </a:r>
            <a:r>
              <a:rPr lang="ja-JP" altLang="en-US" sz="2400" dirty="0" smtClean="0"/>
              <a:t>で重み付けて）</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chemeClr val="accent2"/>
                </a:solidFill>
              </a:rPr>
              <a:t> </a:t>
            </a:r>
            <a:r>
              <a:rPr lang="ja-JP" altLang="en-US" sz="2400" dirty="0" smtClean="0"/>
              <a:t>  </a:t>
            </a:r>
            <a:r>
              <a:rPr lang="en-US" altLang="ja-JP" sz="2400" b="1" dirty="0" smtClean="0">
                <a:solidFill>
                  <a:schemeClr val="accent2"/>
                </a:solidFill>
              </a:rPr>
              <a:t> min.    </a:t>
            </a:r>
            <a:r>
              <a:rPr lang="en-US" altLang="ja-JP" sz="2400" b="1" dirty="0" err="1" smtClean="0">
                <a:solidFill>
                  <a:schemeClr val="accent2"/>
                </a:solidFill>
              </a:rPr>
              <a:t>Σ</a:t>
            </a:r>
            <a:r>
              <a:rPr lang="en-US" altLang="ja-JP" sz="2400" b="1" baseline="-25000" dirty="0" err="1" smtClean="0">
                <a:solidFill>
                  <a:schemeClr val="accent2"/>
                </a:solidFill>
              </a:rPr>
              <a:t>t</a:t>
            </a:r>
            <a:r>
              <a:rPr lang="en-US" altLang="ja-JP" sz="2400" b="1" dirty="0" err="1" smtClean="0">
                <a:solidFill>
                  <a:schemeClr val="accent2"/>
                </a:solidFill>
              </a:rPr>
              <a:t>Σ</a:t>
            </a:r>
            <a:r>
              <a:rPr lang="en-US" altLang="ja-JP" sz="2400" b="1" baseline="-25000" dirty="0" err="1" smtClean="0">
                <a:solidFill>
                  <a:schemeClr val="accent2"/>
                </a:solidFill>
              </a:rPr>
              <a:t>i</a:t>
            </a:r>
            <a:r>
              <a:rPr lang="en-US" altLang="ja-JP" sz="2400" b="1" dirty="0" smtClean="0">
                <a:solidFill>
                  <a:schemeClr val="accent2"/>
                </a:solidFill>
              </a:rPr>
              <a:t> E[</a:t>
            </a:r>
            <a:r>
              <a:rPr lang="en-US" altLang="ja-JP" sz="2400" b="1" dirty="0" err="1" smtClean="0">
                <a:solidFill>
                  <a:schemeClr val="accent2"/>
                </a:solidFill>
              </a:rPr>
              <a:t>R</a:t>
            </a:r>
            <a:r>
              <a:rPr lang="en-US" altLang="ja-JP" sz="2400" b="1" baseline="-25000" dirty="0" err="1" smtClean="0">
                <a:solidFill>
                  <a:schemeClr val="accent2"/>
                </a:solidFill>
              </a:rPr>
              <a:t>it</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p>
          <a:p>
            <a:pPr algn="l" eaLnBrk="1" hangingPunct="1">
              <a:defRPr/>
            </a:pPr>
            <a:r>
              <a:rPr lang="en-US" altLang="ja-JP" sz="2400" b="1" dirty="0" smtClean="0">
                <a:solidFill>
                  <a:schemeClr val="accent2"/>
                </a:solidFill>
              </a:rPr>
              <a:t>   </a:t>
            </a:r>
            <a:r>
              <a:rPr lang="en-US" altLang="ja-JP" sz="2400" b="1" dirty="0" err="1" smtClean="0">
                <a:solidFill>
                  <a:schemeClr val="accent2"/>
                </a:solidFill>
              </a:rPr>
              <a:t>s.t</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ρ</a:t>
            </a:r>
            <a:r>
              <a:rPr lang="ja-JP" altLang="en-US" sz="2400" b="1" dirty="0" err="1" smtClean="0">
                <a:solidFill>
                  <a:schemeClr val="accent2"/>
                </a:solidFill>
              </a:rPr>
              <a:t>、</a:t>
            </a:r>
            <a:r>
              <a:rPr lang="en-US" altLang="ja-JP" sz="2400" b="1" dirty="0" smtClean="0">
                <a:solidFill>
                  <a:schemeClr val="accent2"/>
                </a:solidFill>
              </a:rPr>
              <a:t>  Σ x</a:t>
            </a:r>
            <a:r>
              <a:rPr lang="en-US" altLang="ja-JP" sz="2400" b="1" baseline="-25000" dirty="0" smtClean="0">
                <a:solidFill>
                  <a:schemeClr val="accent2"/>
                </a:solidFill>
              </a:rPr>
              <a:t>i</a:t>
            </a:r>
            <a:r>
              <a:rPr lang="en-US" altLang="ja-JP" sz="2400" b="1" dirty="0" smtClean="0">
                <a:solidFill>
                  <a:schemeClr val="accent2"/>
                </a:solidFill>
              </a:rPr>
              <a:t>  = 1</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0</a:t>
            </a:r>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目的関数が線形になり、項の数も銘柄数に減ったが、シナリオ数の分だけ倍加されている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なんにしても、それほど大きな数ではないので、現実的に十分解ける</a:t>
            </a: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良く聞かれます</a:t>
            </a:r>
          </a:p>
        </p:txBody>
      </p:sp>
      <p:sp>
        <p:nvSpPr>
          <p:cNvPr id="79875" name="Rectangle 3"/>
          <p:cNvSpPr>
            <a:spLocks noGrp="1" noChangeArrowheads="1"/>
          </p:cNvSpPr>
          <p:nvPr>
            <p:ph type="subTitle" idx="1"/>
          </p:nvPr>
        </p:nvSpPr>
        <p:spPr>
          <a:xfrm>
            <a:off x="611188" y="1196975"/>
            <a:ext cx="7924800" cy="40386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最適化</a:t>
            </a:r>
            <a:r>
              <a:rPr lang="ja-JP" altLang="en-US" sz="2400" dirty="0" smtClean="0"/>
              <a:t>の話をすると必ずと言っていいほど出るのが「最適な株の買い方を教えて下さい」</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最適</a:t>
            </a:r>
            <a:r>
              <a:rPr lang="ja-JP" altLang="en-US" sz="2400" dirty="0" smtClean="0"/>
              <a:t>ってどういうこと？ などつっこみどころ満載なんですが、最も大きなずれは「最適化」と「予測」の違い</a:t>
            </a:r>
            <a:endParaRPr lang="en-US" altLang="ja-JP" sz="2400" dirty="0" smtClean="0"/>
          </a:p>
          <a:p>
            <a:pPr algn="l" eaLnBrk="1" hangingPunct="1"/>
            <a:r>
              <a:rPr lang="ja-JP" altLang="en-US" sz="2400" b="1" dirty="0" smtClean="0">
                <a:solidFill>
                  <a:srgbClr val="FF0000"/>
                </a:solidFill>
                <a:sym typeface="Wingdings" pitchFamily="2" charset="2"/>
              </a:rPr>
              <a:t>　</a:t>
            </a:r>
            <a:r>
              <a:rPr lang="en-US" altLang="ja-JP" sz="2400" b="1" dirty="0" smtClean="0">
                <a:solidFill>
                  <a:srgbClr val="FF0000"/>
                </a:solidFill>
                <a:sym typeface="Wingdings" pitchFamily="2" charset="2"/>
              </a:rPr>
              <a:t></a:t>
            </a:r>
            <a:r>
              <a:rPr lang="ja-JP" altLang="en-US" sz="2400" dirty="0" smtClean="0"/>
              <a:t>「最適な」ではなく、「最も儲かる（値上がりする）」株、あるいは「値上がりする確率の高い株」が知りたいのです。</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予測</a:t>
            </a:r>
            <a:r>
              <a:rPr lang="ja-JP" altLang="en-US" sz="2400" dirty="0" smtClean="0"/>
              <a:t>は予測。未来のことを知ることはほぼ無理です。</a:t>
            </a:r>
            <a:endParaRPr lang="en-US" altLang="ja-JP" sz="2400" dirty="0" smtClean="0"/>
          </a:p>
          <a:p>
            <a:pPr algn="l" eaLnBrk="1" hangingPunct="1"/>
            <a:r>
              <a:rPr lang="ja-JP" altLang="en-US" sz="2400" dirty="0" smtClean="0"/>
              <a:t>良い予測方法があるなら、こっちが知りたい</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では</a:t>
            </a:r>
            <a:r>
              <a:rPr lang="ja-JP" altLang="en-US" sz="2400" dirty="0" smtClean="0"/>
              <a:t>、「金融工学」は何をしているのでしょうか？</a:t>
            </a:r>
            <a:endParaRPr lang="en-US" altLang="ja-JP" sz="2400" dirty="0" smtClean="0"/>
          </a:p>
          <a:p>
            <a:pPr algn="l" eaLnBrk="1" hangingPunct="1"/>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8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ポートフォリオ再最適化</a:t>
            </a:r>
          </a:p>
        </p:txBody>
      </p:sp>
      <p:sp>
        <p:nvSpPr>
          <p:cNvPr id="14339" name="Rectangle 3"/>
          <p:cNvSpPr>
            <a:spLocks noGrp="1" noChangeArrowheads="1"/>
          </p:cNvSpPr>
          <p:nvPr>
            <p:ph type="subTitle" idx="1"/>
          </p:nvPr>
        </p:nvSpPr>
        <p:spPr>
          <a:xfrm>
            <a:off x="539750" y="1196975"/>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ポートフォリオを最適化したあと、状況が変化したら</a:t>
            </a:r>
            <a:endParaRPr lang="en-US" altLang="ja-JP" sz="2400" dirty="0" smtClean="0"/>
          </a:p>
          <a:p>
            <a:pPr algn="l" eaLnBrk="1" hangingPunct="1">
              <a:defRPr/>
            </a:pPr>
            <a:r>
              <a:rPr lang="ja-JP" altLang="en-US" sz="2400" dirty="0" smtClean="0"/>
              <a:t>　　（期待収益が減ったり、ファクターが追加されたり</a:t>
            </a:r>
            <a:r>
              <a:rPr lang="ja-JP" altLang="en-US" sz="2400" dirty="0" err="1" smtClean="0"/>
              <a:t>、、、</a:t>
            </a:r>
            <a:r>
              <a:rPr lang="ja-JP" altLang="en-US" sz="2400" dirty="0" smtClean="0"/>
              <a:t>）</a:t>
            </a:r>
            <a:endParaRPr lang="en-US" altLang="ja-JP" sz="2400" dirty="0" smtClean="0"/>
          </a:p>
          <a:p>
            <a:pPr algn="l" eaLnBrk="1" hangingPunct="1">
              <a:defRPr/>
            </a:pPr>
            <a:r>
              <a:rPr lang="ja-JP" altLang="en-US" sz="2400" dirty="0" smtClean="0"/>
              <a:t>　ポートフォリオを組み直したくなる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理想的なポートフォリオにすればいいのだが、株や債権は売買するのに手数料がかかるので、なるべく売買が少なくなるようにしたい</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売買手数料は、売買の数量に対して凹関数になっている</a:t>
            </a:r>
            <a:endParaRPr lang="en-US" altLang="ja-JP" sz="2400" dirty="0" smtClean="0"/>
          </a:p>
          <a:p>
            <a:pPr algn="l" eaLnBrk="1" hangingPunct="1">
              <a:defRPr/>
            </a:pPr>
            <a:r>
              <a:rPr lang="ja-JP" altLang="en-US" sz="2400" dirty="0" smtClean="0">
                <a:sym typeface="Wingdings" pitchFamily="2" charset="2"/>
              </a:rPr>
              <a:t>　これだと最適化しにくいので、通常は線形関数で近似</a:t>
            </a:r>
            <a:endParaRPr lang="en-US" altLang="ja-JP" sz="2400" dirty="0" smtClean="0">
              <a:sym typeface="Wingdings" pitchFamily="2" charset="2"/>
            </a:endParaRPr>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en-US" altLang="ja-JP" sz="2400" b="1" dirty="0" smtClean="0">
                <a:solidFill>
                  <a:schemeClr val="accent2"/>
                </a:solidFill>
              </a:rPr>
              <a:t> </a:t>
            </a:r>
            <a:r>
              <a:rPr lang="ja-JP" altLang="en-US" sz="2400" dirty="0" smtClean="0"/>
              <a:t>銘柄 </a:t>
            </a:r>
            <a:r>
              <a:rPr lang="en-US" altLang="ja-JP" sz="2400" b="1" dirty="0" smtClean="0">
                <a:solidFill>
                  <a:schemeClr val="accent2"/>
                </a:solidFill>
              </a:rPr>
              <a:t>j</a:t>
            </a:r>
            <a:r>
              <a:rPr lang="en-US" altLang="ja-JP" sz="2400" dirty="0" smtClean="0"/>
              <a:t> </a:t>
            </a:r>
            <a:r>
              <a:rPr lang="ja-JP" altLang="en-US" sz="2400" dirty="0" smtClean="0"/>
              <a:t>の</a:t>
            </a:r>
            <a:r>
              <a:rPr lang="en-US" altLang="ja-JP" sz="2400" dirty="0" smtClean="0"/>
              <a:t>1</a:t>
            </a:r>
            <a:r>
              <a:rPr lang="ja-JP" altLang="en-US" sz="2400" dirty="0" smtClean="0"/>
              <a:t>単位の売買手数料を </a:t>
            </a:r>
            <a:r>
              <a:rPr lang="en-US" altLang="ja-JP" sz="2400" b="1" dirty="0" err="1" smtClean="0">
                <a:solidFill>
                  <a:schemeClr val="accent2"/>
                </a:solidFill>
              </a:rPr>
              <a:t>c</a:t>
            </a:r>
            <a:r>
              <a:rPr lang="en-US" altLang="ja-JP" sz="2400" b="1" baseline="-25000" dirty="0" err="1" smtClean="0">
                <a:solidFill>
                  <a:schemeClr val="accent2"/>
                </a:solidFill>
              </a:rPr>
              <a:t>j</a:t>
            </a:r>
            <a:r>
              <a:rPr lang="ja-JP" altLang="en-US" sz="2400" dirty="0" smtClean="0"/>
              <a:t> とする</a:t>
            </a: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ポートフォリオ再最適化</a:t>
            </a:r>
          </a:p>
        </p:txBody>
      </p:sp>
      <p:sp>
        <p:nvSpPr>
          <p:cNvPr id="14339" name="Rectangle 3"/>
          <p:cNvSpPr>
            <a:spLocks noGrp="1" noChangeArrowheads="1"/>
          </p:cNvSpPr>
          <p:nvPr>
            <p:ph type="subTitle" idx="1"/>
          </p:nvPr>
        </p:nvSpPr>
        <p:spPr>
          <a:xfrm>
            <a:off x="539750" y="1196975"/>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定式化はいくつか。目的関数に係数を掛けた売買コストを持ってくるもの、期待収益＋売買手数料が一定となるようにするもの、など。</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目銘柄</a:t>
            </a:r>
            <a:r>
              <a:rPr lang="en-US" altLang="ja-JP" sz="2400" b="1" dirty="0" smtClean="0">
                <a:solidFill>
                  <a:schemeClr val="accent2"/>
                </a:solidFill>
              </a:rPr>
              <a:t>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の現在の保有数を </a:t>
            </a:r>
            <a:r>
              <a:rPr lang="en-US" altLang="ja-JP" sz="2400" b="1" dirty="0" smtClean="0">
                <a:solidFill>
                  <a:schemeClr val="accent2"/>
                </a:solidFill>
              </a:rPr>
              <a:t>v</a:t>
            </a:r>
            <a:r>
              <a:rPr lang="en-US" altLang="ja-JP" sz="2400" b="1" baseline="-25000" dirty="0" smtClean="0">
                <a:solidFill>
                  <a:schemeClr val="accent2"/>
                </a:solidFill>
              </a:rPr>
              <a:t>i</a:t>
            </a:r>
            <a:r>
              <a:rPr lang="ja-JP" altLang="en-US" sz="2400" dirty="0" smtClean="0"/>
              <a:t> とすると、以下のようになる</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chemeClr val="accent2"/>
                </a:solidFill>
              </a:rPr>
              <a:t> </a:t>
            </a:r>
            <a:r>
              <a:rPr lang="ja-JP" altLang="en-US" sz="2400" dirty="0" smtClean="0"/>
              <a:t>  </a:t>
            </a:r>
            <a:r>
              <a:rPr lang="en-US" altLang="ja-JP" sz="2400" b="1" dirty="0" smtClean="0">
                <a:solidFill>
                  <a:schemeClr val="accent2"/>
                </a:solidFill>
              </a:rPr>
              <a:t> min.    </a:t>
            </a:r>
            <a:r>
              <a:rPr lang="en-US" altLang="ja-JP" sz="2400" b="1" dirty="0" err="1" smtClean="0">
                <a:solidFill>
                  <a:schemeClr val="accent2"/>
                </a:solidFill>
              </a:rPr>
              <a:t>Σ</a:t>
            </a:r>
            <a:r>
              <a:rPr lang="en-US" altLang="ja-JP" sz="2400" b="1" baseline="-25000" dirty="0" err="1" smtClean="0">
                <a:solidFill>
                  <a:schemeClr val="accent2"/>
                </a:solidFill>
              </a:rPr>
              <a:t>t</a:t>
            </a:r>
            <a:r>
              <a:rPr lang="en-US" altLang="ja-JP" sz="2400" b="1" dirty="0" err="1" smtClean="0">
                <a:solidFill>
                  <a:schemeClr val="accent2"/>
                </a:solidFill>
              </a:rPr>
              <a:t>Σ</a:t>
            </a:r>
            <a:r>
              <a:rPr lang="en-US" altLang="ja-JP" sz="2400" b="1" baseline="-25000" dirty="0" err="1" smtClean="0">
                <a:solidFill>
                  <a:schemeClr val="accent2"/>
                </a:solidFill>
              </a:rPr>
              <a:t>i</a:t>
            </a:r>
            <a:r>
              <a:rPr lang="en-US" altLang="ja-JP" sz="2400" b="1" dirty="0" smtClean="0">
                <a:solidFill>
                  <a:schemeClr val="accent2"/>
                </a:solidFill>
              </a:rPr>
              <a:t> E[</a:t>
            </a:r>
            <a:r>
              <a:rPr lang="en-US" altLang="ja-JP" sz="2400" b="1" dirty="0" err="1" smtClean="0">
                <a:solidFill>
                  <a:schemeClr val="accent2"/>
                </a:solidFill>
              </a:rPr>
              <a:t>R</a:t>
            </a:r>
            <a:r>
              <a:rPr lang="en-US" altLang="ja-JP" sz="2400" b="1" baseline="-25000" dirty="0" err="1" smtClean="0">
                <a:solidFill>
                  <a:schemeClr val="accent2"/>
                </a:solidFill>
              </a:rPr>
              <a:t>it</a:t>
            </a:r>
            <a:r>
              <a:rPr lang="en-US" altLang="ja-JP" sz="2400" b="1" dirty="0" smtClean="0">
                <a:solidFill>
                  <a:schemeClr val="accent2"/>
                </a:solidFill>
              </a:rPr>
              <a:t>-E[</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 Σ </a:t>
            </a:r>
            <a:r>
              <a:rPr lang="en-US" altLang="ja-JP" sz="2400" b="1" dirty="0" err="1" smtClean="0">
                <a:solidFill>
                  <a:schemeClr val="accent2"/>
                </a:solidFill>
              </a:rPr>
              <a:t>c</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-v</a:t>
            </a:r>
            <a:r>
              <a:rPr lang="en-US" altLang="ja-JP" sz="2400" b="1" baseline="-25000" dirty="0"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a:t>
            </a:r>
            <a:endParaRPr lang="en-US" altLang="ja-JP" sz="2400" b="1" dirty="0" smtClean="0">
              <a:solidFill>
                <a:schemeClr val="accent2"/>
              </a:solidFill>
            </a:endParaRPr>
          </a:p>
          <a:p>
            <a:pPr algn="l" eaLnBrk="1" hangingPunct="1">
              <a:defRPr/>
            </a:pPr>
            <a:r>
              <a:rPr lang="en-US" altLang="ja-JP" sz="2400" b="1" dirty="0" smtClean="0">
                <a:solidFill>
                  <a:schemeClr val="accent2"/>
                </a:solidFill>
              </a:rPr>
              <a:t>   </a:t>
            </a:r>
            <a:r>
              <a:rPr lang="en-US" altLang="ja-JP" sz="2400" b="1" dirty="0" err="1" smtClean="0">
                <a:solidFill>
                  <a:schemeClr val="accent2"/>
                </a:solidFill>
              </a:rPr>
              <a:t>s.t</a:t>
            </a:r>
            <a:r>
              <a:rPr lang="en-US" altLang="ja-JP" sz="2400" b="1" dirty="0" smtClean="0">
                <a:solidFill>
                  <a:schemeClr val="accent2"/>
                </a:solidFill>
              </a:rPr>
              <a:t>. </a:t>
            </a:r>
            <a:r>
              <a:rPr lang="ja-JP" altLang="en-US" sz="2400" b="1"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r</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dirty="0" smtClean="0">
                <a:solidFill>
                  <a:schemeClr val="accent2"/>
                </a:solidFill>
              </a:rPr>
              <a:t>- </a:t>
            </a:r>
            <a:r>
              <a:rPr lang="en-US" altLang="ja-JP" sz="2400" b="1" dirty="0" smtClean="0">
                <a:solidFill>
                  <a:schemeClr val="accent2"/>
                </a:solidFill>
              </a:rPr>
              <a:t>Σ </a:t>
            </a:r>
            <a:r>
              <a:rPr lang="en-US" altLang="ja-JP" sz="2400" b="1" dirty="0" err="1" smtClean="0">
                <a:solidFill>
                  <a:schemeClr val="accent2"/>
                </a:solidFill>
              </a:rPr>
              <a:t>c</a:t>
            </a:r>
            <a:r>
              <a:rPr lang="en-US" altLang="ja-JP" sz="2400" b="1" baseline="-25000" dirty="0" err="1" smtClean="0">
                <a:solidFill>
                  <a:schemeClr val="accent2"/>
                </a:solidFill>
              </a:rPr>
              <a:t>i</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dirty="0" smtClean="0">
                <a:solidFill>
                  <a:schemeClr val="accent2"/>
                </a:solidFill>
              </a:rPr>
              <a:t>-v</a:t>
            </a:r>
            <a:r>
              <a:rPr lang="en-US" altLang="ja-JP" sz="2400" b="1" baseline="-25000" dirty="0" smtClean="0">
                <a:solidFill>
                  <a:schemeClr val="accent2"/>
                </a:solidFill>
              </a:rPr>
              <a:t>i</a:t>
            </a:r>
            <a:r>
              <a:rPr lang="en-US" altLang="ja-JP" sz="2400" b="1" dirty="0" smtClean="0">
                <a:solidFill>
                  <a:schemeClr val="accent2"/>
                </a:solidFill>
              </a:rPr>
              <a:t>|</a:t>
            </a:r>
            <a:r>
              <a:rPr lang="ja-JP" altLang="en-US" sz="2400" b="1" dirty="0" smtClean="0">
                <a:solidFill>
                  <a:schemeClr val="accent2"/>
                </a:solidFill>
              </a:rPr>
              <a:t>）</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ρ</a:t>
            </a:r>
            <a:r>
              <a:rPr lang="ja-JP" altLang="en-US" sz="2400" b="1" dirty="0" err="1" smtClean="0">
                <a:solidFill>
                  <a:schemeClr val="accent2"/>
                </a:solidFill>
              </a:rPr>
              <a:t>、</a:t>
            </a:r>
            <a:r>
              <a:rPr lang="en-US" altLang="ja-JP" sz="2400" b="1" dirty="0" smtClean="0">
                <a:solidFill>
                  <a:schemeClr val="accent2"/>
                </a:solidFill>
              </a:rPr>
              <a:t>  Σ x</a:t>
            </a:r>
            <a:r>
              <a:rPr lang="en-US" altLang="ja-JP" sz="2400" b="1" baseline="-25000" dirty="0" smtClean="0">
                <a:solidFill>
                  <a:schemeClr val="accent2"/>
                </a:solidFill>
              </a:rPr>
              <a:t>i</a:t>
            </a:r>
            <a:r>
              <a:rPr lang="en-US" altLang="ja-JP" sz="2400" b="1" dirty="0" smtClean="0">
                <a:solidFill>
                  <a:schemeClr val="accent2"/>
                </a:solidFill>
              </a:rPr>
              <a:t>  = 1</a:t>
            </a:r>
            <a:r>
              <a:rPr lang="ja-JP" altLang="en-US" sz="2400" b="1" dirty="0" err="1" smtClean="0">
                <a:solidFill>
                  <a:schemeClr val="accent2"/>
                </a:solidFill>
              </a:rPr>
              <a:t>、</a:t>
            </a:r>
            <a:r>
              <a:rPr lang="ja-JP" altLang="en-US" sz="2400" b="1"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dirty="0" smtClean="0">
                <a:solidFill>
                  <a:schemeClr val="accent2"/>
                </a:solidFill>
              </a:rPr>
              <a:t> </a:t>
            </a:r>
            <a:r>
              <a:rPr lang="ja-JP" altLang="en-US" sz="2400" b="1" dirty="0" smtClean="0">
                <a:solidFill>
                  <a:schemeClr val="accent2"/>
                </a:solidFill>
              </a:rPr>
              <a:t>≧</a:t>
            </a:r>
            <a:r>
              <a:rPr lang="en-US" altLang="ja-JP" sz="2400" b="1" dirty="0" smtClean="0">
                <a:solidFill>
                  <a:schemeClr val="accent2"/>
                </a:solidFill>
              </a:rPr>
              <a:t> 0</a:t>
            </a:r>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目的関数／制約に絶対値が入っているが、「絶対値を小さくする」　「絶対値が○○以下」というタイプなので、線形計画に変換できる</a:t>
            </a:r>
            <a:endParaRPr lang="en-US" altLang="ja-JP"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188913"/>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裁定取引</a:t>
            </a:r>
          </a:p>
        </p:txBody>
      </p:sp>
      <p:sp>
        <p:nvSpPr>
          <p:cNvPr id="23555"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rPr>
              <a:t>•</a:t>
            </a:r>
            <a:r>
              <a:rPr lang="ja-JP" altLang="en-US" sz="2400" dirty="0" smtClean="0"/>
              <a:t> </a:t>
            </a:r>
            <a:r>
              <a:rPr lang="ja-JP" altLang="en-US" sz="2400" dirty="0" smtClean="0"/>
              <a:t>ある品物（証券）の価格が場所によって異なるとき、その価格差を利用してお金を得る取引のことを「裁定取引」という</a:t>
            </a:r>
            <a:endParaRPr lang="en-US" altLang="ja-JP" sz="2400" dirty="0" smtClean="0"/>
          </a:p>
          <a:p>
            <a:pPr algn="l" eaLnBrk="1" hangingPunct="1"/>
            <a:r>
              <a:rPr lang="ja-JP" altLang="en-US" sz="2400" b="1" dirty="0" smtClean="0">
                <a:solidFill>
                  <a:srgbClr val="FF0000"/>
                </a:solidFill>
                <a:sym typeface="Wingdings" pitchFamily="2" charset="2"/>
              </a:rPr>
              <a:t>　</a:t>
            </a:r>
            <a:r>
              <a:rPr lang="en-US" altLang="ja-JP" sz="2400" b="1" dirty="0" smtClean="0">
                <a:solidFill>
                  <a:srgbClr val="FF0000"/>
                </a:solidFill>
                <a:sym typeface="Wingdings" pitchFamily="2" charset="2"/>
              </a:rPr>
              <a:t></a:t>
            </a:r>
            <a:r>
              <a:rPr lang="ja-JP" altLang="en-US" sz="2400" dirty="0" smtClean="0">
                <a:sym typeface="Wingdings" pitchFamily="2" charset="2"/>
              </a:rPr>
              <a:t> </a:t>
            </a:r>
            <a:r>
              <a:rPr lang="ja-JP" altLang="en-US" sz="2400" dirty="0" smtClean="0"/>
              <a:t>例： あるところで品物</a:t>
            </a:r>
            <a:r>
              <a:rPr lang="en-US" altLang="ja-JP" sz="2400" dirty="0" smtClean="0"/>
              <a:t>A </a:t>
            </a:r>
            <a:r>
              <a:rPr lang="ja-JP" altLang="en-US" sz="2400" dirty="0" smtClean="0"/>
              <a:t>の価格が</a:t>
            </a:r>
            <a:r>
              <a:rPr lang="en-US" altLang="ja-JP" sz="2400" dirty="0" smtClean="0"/>
              <a:t>5000</a:t>
            </a:r>
            <a:r>
              <a:rPr lang="ja-JP" altLang="en-US" sz="2400" dirty="0" smtClean="0"/>
              <a:t>円、あるところでは</a:t>
            </a:r>
            <a:r>
              <a:rPr lang="en-US" altLang="ja-JP" sz="2400" dirty="0" smtClean="0"/>
              <a:t>4000</a:t>
            </a:r>
            <a:r>
              <a:rPr lang="ja-JP" altLang="en-US" sz="2400" dirty="0" smtClean="0"/>
              <a:t>円だったら、</a:t>
            </a:r>
            <a:r>
              <a:rPr lang="en-US" altLang="ja-JP" sz="2400" dirty="0" smtClean="0"/>
              <a:t>4000</a:t>
            </a:r>
            <a:r>
              <a:rPr lang="ja-JP" altLang="en-US" sz="2400" dirty="0" smtClean="0"/>
              <a:t>円で</a:t>
            </a:r>
            <a:r>
              <a:rPr lang="en-US" altLang="ja-JP" sz="2400" dirty="0" smtClean="0"/>
              <a:t>A </a:t>
            </a:r>
            <a:r>
              <a:rPr lang="ja-JP" altLang="en-US" sz="2400" dirty="0" smtClean="0"/>
              <a:t>を買い、</a:t>
            </a:r>
            <a:r>
              <a:rPr lang="en-US" altLang="ja-JP" sz="2400" dirty="0" smtClean="0"/>
              <a:t>5000</a:t>
            </a:r>
            <a:r>
              <a:rPr lang="ja-JP" altLang="en-US" sz="2400" dirty="0" smtClean="0"/>
              <a:t>円で売ることで</a:t>
            </a:r>
            <a:r>
              <a:rPr lang="en-US" altLang="ja-JP" sz="2400" dirty="0" smtClean="0"/>
              <a:t>1000</a:t>
            </a:r>
            <a:r>
              <a:rPr lang="ja-JP" altLang="en-US" sz="2400" dirty="0" smtClean="0"/>
              <a:t>円が儲かる</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rPr>
              <a:t>•</a:t>
            </a:r>
            <a:r>
              <a:rPr lang="ja-JP" altLang="en-US" sz="2400" dirty="0" smtClean="0"/>
              <a:t> </a:t>
            </a:r>
            <a:r>
              <a:rPr lang="ja-JP" altLang="en-US" sz="2400" dirty="0" smtClean="0"/>
              <a:t>売買に多額のコストがかかる、品物以外のものにも価値があるような場合には、価格が異なる場合はあるが（コンビニは便利を提供することで価格が高くなっている）　基本的には、価格差があれば資本なしでお金が儲けられるので、このようなことは起きないとされている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rPr>
              <a:t>•</a:t>
            </a:r>
            <a:r>
              <a:rPr lang="ja-JP" altLang="en-US" sz="2400" dirty="0" smtClean="0"/>
              <a:t> </a:t>
            </a:r>
            <a:r>
              <a:rPr lang="ja-JP" altLang="en-US" sz="2400" dirty="0" smtClean="0"/>
              <a:t>円</a:t>
            </a:r>
            <a:r>
              <a:rPr lang="en-US" altLang="ja-JP" sz="2400" dirty="0" smtClean="0">
                <a:sym typeface="Wingdings" pitchFamily="2" charset="2"/>
              </a:rPr>
              <a:t></a:t>
            </a:r>
            <a:r>
              <a:rPr lang="ja-JP" altLang="en-US" sz="2400" dirty="0" smtClean="0">
                <a:sym typeface="Wingdings" pitchFamily="2" charset="2"/>
              </a:rPr>
              <a:t>ドルなど、大量売買が低コストでできるときの議論</a:t>
            </a:r>
            <a:endParaRPr lang="en-US" altLang="ja-JP" sz="2400" dirty="0" smtClean="0">
              <a:sym typeface="Wingdings" pitchFamily="2" charset="2"/>
            </a:endParaRPr>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裁定機会</a:t>
            </a:r>
          </a:p>
        </p:txBody>
      </p:sp>
      <p:sp>
        <p:nvSpPr>
          <p:cNvPr id="24579"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rPr>
              <a:t>•</a:t>
            </a:r>
            <a:r>
              <a:rPr lang="ja-JP" altLang="en-US" sz="2400" dirty="0" smtClean="0"/>
              <a:t> </a:t>
            </a:r>
            <a:r>
              <a:rPr lang="ja-JP" altLang="en-US" sz="2400" dirty="0" smtClean="0"/>
              <a:t>裁定取引ができるチャンス（そういう状態になること）のことを裁定機会という</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rPr>
              <a:t>•</a:t>
            </a:r>
            <a:r>
              <a:rPr lang="ja-JP" altLang="en-US" sz="2400" dirty="0" smtClean="0"/>
              <a:t> </a:t>
            </a:r>
            <a:r>
              <a:rPr lang="ja-JP" altLang="en-US" sz="2400" dirty="0" smtClean="0"/>
              <a:t>通常は裁定機会が存在すると、裁定取引が行われ、価格が上昇／下降して同じになるはず　（需要と供給が価格を決める原則より）。</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rPr>
              <a:t>•</a:t>
            </a:r>
            <a:r>
              <a:rPr lang="ja-JP" altLang="en-US" sz="2400" dirty="0" smtClean="0"/>
              <a:t> </a:t>
            </a:r>
            <a:r>
              <a:rPr lang="ja-JP" altLang="en-US" sz="2400" dirty="0" smtClean="0"/>
              <a:t>が、実際には情報や人の不均等により、そういうことが起こる</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sym typeface="Wingdings" pitchFamily="2" charset="2"/>
              </a:rPr>
              <a:t>•</a:t>
            </a:r>
            <a:r>
              <a:rPr lang="ja-JP" altLang="en-US" sz="2400" dirty="0" smtClean="0"/>
              <a:t> </a:t>
            </a:r>
            <a:r>
              <a:rPr lang="ja-JP" altLang="en-US" sz="2400" dirty="0" smtClean="0"/>
              <a:t>裁定機会を検出することは、儲けるためにも、市場の健全性を知る意味でも重要</a:t>
            </a:r>
            <a:endParaRPr lang="en-US" altLang="ja-JP"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裁定機会の検出</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rPr>
              <a:t>• </a:t>
            </a:r>
            <a:r>
              <a:rPr lang="ja-JP" altLang="en-US" sz="2400" dirty="0" smtClean="0"/>
              <a:t>ある</a:t>
            </a:r>
            <a:r>
              <a:rPr lang="ja-JP" altLang="en-US" sz="2400" dirty="0" smtClean="0"/>
              <a:t>品物についてのみ、裁定機会を検出するのは簡単。場所による価格差だけを調べればよい　（あとは、移動・売買コストさえはじきだせば、儲かるかどうか分かる）</a:t>
            </a:r>
            <a:endParaRPr lang="en-US" altLang="ja-JP" sz="2400" dirty="0" smtClean="0"/>
          </a:p>
          <a:p>
            <a:pPr algn="l" eaLnBrk="1" hangingPunct="1">
              <a:defRPr/>
            </a:pPr>
            <a:endParaRPr lang="en-US" altLang="ja-JP" sz="2400" b="1" dirty="0" smtClean="0">
              <a:solidFill>
                <a:srgbClr val="FF0000"/>
              </a:solidFill>
            </a:endParaRPr>
          </a:p>
          <a:p>
            <a:pPr algn="l" eaLnBrk="1" hangingPunct="1">
              <a:defRPr/>
            </a:pPr>
            <a:r>
              <a:rPr lang="en-US" altLang="ja-JP" sz="2400" b="1" dirty="0" smtClean="0">
                <a:solidFill>
                  <a:srgbClr val="FF0000"/>
                </a:solidFill>
              </a:rPr>
              <a:t>•</a:t>
            </a:r>
            <a:r>
              <a:rPr lang="ja-JP" altLang="en-US" sz="2400" dirty="0" smtClean="0"/>
              <a:t> </a:t>
            </a:r>
            <a:r>
              <a:rPr lang="ja-JP" altLang="en-US" sz="2400" dirty="0" smtClean="0"/>
              <a:t>品物が複数あり、互いに取引できる場合は自明でない</a:t>
            </a:r>
            <a:endParaRPr lang="en-US" altLang="ja-JP" sz="2400" dirty="0" smtClean="0"/>
          </a:p>
          <a:p>
            <a:pPr algn="l" eaLnBrk="1" hangingPunct="1">
              <a:defRPr/>
            </a:pPr>
            <a:r>
              <a:rPr lang="ja-JP" altLang="en-US" sz="2400" dirty="0" smtClean="0"/>
              <a:t>　通貨取引がこの例に当たる</a:t>
            </a:r>
            <a:endParaRPr lang="en-US" altLang="ja-JP" sz="2400" dirty="0" smtClean="0"/>
          </a:p>
          <a:p>
            <a:pPr algn="l" eaLnBrk="1" hangingPunct="1">
              <a:defRPr/>
            </a:pPr>
            <a:endParaRPr lang="en-US" altLang="ja-JP" sz="2400" b="1" dirty="0" smtClean="0">
              <a:solidFill>
                <a:srgbClr val="FF0000"/>
              </a:solidFill>
            </a:endParaRPr>
          </a:p>
          <a:p>
            <a:pPr algn="l" eaLnBrk="1" hangingPunct="1">
              <a:defRPr/>
            </a:pPr>
            <a:r>
              <a:rPr lang="ja-JP" altLang="en-US" sz="2400" b="1" dirty="0" smtClean="0">
                <a:solidFill>
                  <a:srgbClr val="FF0000"/>
                </a:solidFill>
              </a:rPr>
              <a:t>　</a:t>
            </a:r>
            <a:r>
              <a:rPr lang="ja-JP" altLang="en-US" sz="2400" b="1" dirty="0" smtClean="0">
                <a:solidFill>
                  <a:schemeClr val="accent1">
                    <a:lumMod val="50000"/>
                  </a:schemeClr>
                </a:solidFill>
              </a:rPr>
              <a:t>例：</a:t>
            </a:r>
            <a:r>
              <a:rPr lang="ja-JP" altLang="en-US" sz="2400" dirty="0" smtClean="0"/>
              <a:t> 円</a:t>
            </a:r>
            <a:r>
              <a:rPr lang="en-US" altLang="ja-JP" sz="2400" dirty="0" smtClean="0">
                <a:sym typeface="Wingdings" pitchFamily="2" charset="2"/>
              </a:rPr>
              <a:t></a:t>
            </a:r>
            <a:r>
              <a:rPr lang="ja-JP" altLang="en-US" sz="2400" dirty="0" smtClean="0">
                <a:sym typeface="Wingdings" pitchFamily="2" charset="2"/>
              </a:rPr>
              <a:t>ドル</a:t>
            </a:r>
            <a:r>
              <a:rPr lang="en-US" altLang="ja-JP" sz="2400" dirty="0" smtClean="0">
                <a:sym typeface="Wingdings" pitchFamily="2" charset="2"/>
              </a:rPr>
              <a:t></a:t>
            </a:r>
            <a:r>
              <a:rPr lang="ja-JP" altLang="en-US" sz="2400" dirty="0" smtClean="0">
                <a:sym typeface="Wingdings" pitchFamily="2" charset="2"/>
              </a:rPr>
              <a:t>ポンド</a:t>
            </a:r>
            <a:r>
              <a:rPr lang="en-US" altLang="ja-JP" sz="2400" dirty="0" smtClean="0">
                <a:sym typeface="Wingdings" pitchFamily="2" charset="2"/>
              </a:rPr>
              <a:t></a:t>
            </a:r>
            <a:r>
              <a:rPr lang="ja-JP" altLang="en-US" sz="2400" dirty="0" smtClean="0">
                <a:sym typeface="Wingdings" pitchFamily="2" charset="2"/>
              </a:rPr>
              <a:t>ユーロ</a:t>
            </a:r>
            <a:r>
              <a:rPr lang="en-US" altLang="ja-JP" sz="2400" dirty="0" smtClean="0">
                <a:sym typeface="Wingdings" pitchFamily="2" charset="2"/>
              </a:rPr>
              <a:t></a:t>
            </a:r>
            <a:r>
              <a:rPr lang="ja-JP" altLang="en-US" sz="2400" dirty="0" smtClean="0">
                <a:sym typeface="Wingdings" pitchFamily="2" charset="2"/>
              </a:rPr>
              <a:t>円、と買ったときに、元の価格よりも増えたら裁定取引</a:t>
            </a:r>
            <a:endParaRPr lang="en-US" altLang="ja-JP" sz="2400" dirty="0" smtClean="0">
              <a:sym typeface="Wingdings" pitchFamily="2" charset="2"/>
            </a:endParaRPr>
          </a:p>
          <a:p>
            <a:pPr algn="l" eaLnBrk="1" hangingPunct="1">
              <a:defRPr/>
            </a:pPr>
            <a:endParaRPr lang="en-US" altLang="ja-JP" sz="2400" b="1" dirty="0" smtClean="0">
              <a:solidFill>
                <a:srgbClr val="FF0000"/>
              </a:solidFill>
              <a:sym typeface="Wingdings" pitchFamily="2" charset="2"/>
            </a:endParaRPr>
          </a:p>
          <a:p>
            <a:pPr algn="l" eaLnBrk="1" hangingPunct="1">
              <a:defRPr/>
            </a:pPr>
            <a:r>
              <a:rPr lang="ja-JP" altLang="en-US" sz="2400" b="1" dirty="0" smtClean="0">
                <a:solidFill>
                  <a:srgbClr val="FF0000"/>
                </a:solidFill>
                <a:sym typeface="Wingdings" pitchFamily="2" charset="2"/>
              </a:rPr>
              <a:t>　</a:t>
            </a:r>
            <a:r>
              <a:rPr lang="en-US" altLang="ja-JP" sz="2400" b="1" dirty="0" smtClean="0">
                <a:solidFill>
                  <a:srgbClr val="FF0000"/>
                </a:solidFill>
                <a:sym typeface="Wingdings" pitchFamily="2" charset="2"/>
              </a:rPr>
              <a:t></a:t>
            </a:r>
            <a:r>
              <a:rPr lang="ja-JP" altLang="en-US" sz="2400" dirty="0" smtClean="0"/>
              <a:t> 任意の通貨間で売買取引ができてもよいし、</a:t>
            </a:r>
            <a:endParaRPr lang="en-US" altLang="ja-JP" sz="2400" dirty="0" smtClean="0"/>
          </a:p>
          <a:p>
            <a:pPr algn="l" eaLnBrk="1" hangingPunct="1">
              <a:defRPr/>
            </a:pPr>
            <a:r>
              <a:rPr lang="ja-JP" altLang="en-US" sz="2400" dirty="0" smtClean="0"/>
              <a:t>　　取引ができないペアがあるのであれば、それが制約になる</a:t>
            </a:r>
            <a:endParaRPr lang="en-US" altLang="ja-JP"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ネットワークの構築</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複数の品物間での取引ができるとき、レートを重みとしてネットワークを構築する</a:t>
            </a:r>
            <a:endParaRPr lang="en-US" altLang="ja-JP" sz="2400" dirty="0" smtClean="0"/>
          </a:p>
          <a:p>
            <a:pPr algn="l" eaLnBrk="1" hangingPunct="1">
              <a:defRPr/>
            </a:pPr>
            <a:r>
              <a:rPr lang="ja-JP" altLang="en-US" sz="2400" dirty="0" smtClean="0"/>
              <a:t>　</a:t>
            </a:r>
            <a:r>
              <a:rPr lang="ja-JP" altLang="en-US" sz="2400" b="1" dirty="0" smtClean="0">
                <a:solidFill>
                  <a:schemeClr val="accent1">
                    <a:lumMod val="50000"/>
                  </a:schemeClr>
                </a:solidFill>
              </a:rPr>
              <a:t>例：</a:t>
            </a:r>
            <a:r>
              <a:rPr lang="ja-JP" altLang="en-US" sz="2400" dirty="0" smtClean="0"/>
              <a:t>　頂点 ＝ 通貨</a:t>
            </a:r>
            <a:endParaRPr lang="en-US" altLang="ja-JP" sz="2400" dirty="0" smtClean="0"/>
          </a:p>
          <a:p>
            <a:pPr algn="l" eaLnBrk="1" hangingPunct="1">
              <a:defRPr/>
            </a:pPr>
            <a:r>
              <a:rPr lang="ja-JP" altLang="en-US" sz="2400" dirty="0" smtClean="0"/>
              <a:t>　　通貨 </a:t>
            </a:r>
            <a:r>
              <a:rPr lang="en-US" altLang="ja-JP" sz="2400" dirty="0" smtClean="0"/>
              <a:t>A</a:t>
            </a:r>
            <a:r>
              <a:rPr lang="ja-JP" altLang="en-US" sz="2400" dirty="0" smtClean="0"/>
              <a:t>を</a:t>
            </a:r>
            <a:r>
              <a:rPr lang="en-US" altLang="ja-JP" sz="2400" dirty="0" smtClean="0"/>
              <a:t> 1</a:t>
            </a:r>
            <a:r>
              <a:rPr lang="ja-JP" altLang="en-US" sz="2400" dirty="0" smtClean="0"/>
              <a:t>単位で、通貨</a:t>
            </a:r>
            <a:r>
              <a:rPr lang="en-US" altLang="ja-JP" sz="2400" dirty="0" smtClean="0"/>
              <a:t>B </a:t>
            </a:r>
            <a:r>
              <a:rPr lang="ja-JP" altLang="en-US" sz="2400" dirty="0" smtClean="0"/>
              <a:t>が </a:t>
            </a:r>
            <a:r>
              <a:rPr lang="en-US" altLang="ja-JP" sz="2400" b="1" dirty="0" smtClean="0">
                <a:solidFill>
                  <a:schemeClr val="accent2"/>
                </a:solidFill>
              </a:rPr>
              <a:t>w </a:t>
            </a:r>
            <a:r>
              <a:rPr lang="ja-JP" altLang="en-US" sz="2400" dirty="0" smtClean="0"/>
              <a:t>購入できる（手数料込みで）</a:t>
            </a:r>
            <a:endParaRPr lang="en-US" altLang="ja-JP" sz="2400" dirty="0" smtClean="0"/>
          </a:p>
          <a:p>
            <a:pPr algn="l" eaLnBrk="1" hangingPunct="1">
              <a:defRPr/>
            </a:pPr>
            <a:r>
              <a:rPr lang="ja-JP" altLang="en-US" sz="2400" dirty="0" smtClean="0"/>
              <a:t>　　　　</a:t>
            </a:r>
            <a:r>
              <a:rPr lang="en-US" altLang="ja-JP" sz="2400" dirty="0" smtClean="0">
                <a:sym typeface="Wingdings" pitchFamily="2" charset="2"/>
              </a:rPr>
              <a:t></a:t>
            </a:r>
            <a:r>
              <a:rPr lang="ja-JP" altLang="en-US" sz="2400" dirty="0" smtClean="0">
                <a:sym typeface="Wingdings" pitchFamily="2" charset="2"/>
              </a:rPr>
              <a:t>　</a:t>
            </a:r>
            <a:r>
              <a:rPr lang="en-US" altLang="ja-JP" sz="2400" dirty="0" smtClean="0">
                <a:sym typeface="Wingdings" pitchFamily="2" charset="2"/>
              </a:rPr>
              <a:t>A </a:t>
            </a:r>
            <a:r>
              <a:rPr lang="ja-JP" altLang="en-US" sz="2400" dirty="0" smtClean="0">
                <a:sym typeface="Wingdings" pitchFamily="2" charset="2"/>
              </a:rPr>
              <a:t>から </a:t>
            </a:r>
            <a:r>
              <a:rPr lang="en-US" altLang="ja-JP" sz="2400" dirty="0" smtClean="0">
                <a:sym typeface="Wingdings" pitchFamily="2" charset="2"/>
              </a:rPr>
              <a:t>B </a:t>
            </a:r>
            <a:r>
              <a:rPr lang="ja-JP" altLang="en-US" sz="2400" dirty="0" smtClean="0">
                <a:sym typeface="Wingdings" pitchFamily="2" charset="2"/>
              </a:rPr>
              <a:t>へ、重み </a:t>
            </a:r>
            <a:r>
              <a:rPr lang="en-US" altLang="ja-JP" sz="2400" b="1" dirty="0" smtClean="0">
                <a:solidFill>
                  <a:schemeClr val="accent2"/>
                </a:solidFill>
              </a:rPr>
              <a:t>w </a:t>
            </a:r>
            <a:r>
              <a:rPr lang="ja-JP" altLang="en-US" sz="2400" dirty="0" err="1" smtClean="0">
                <a:sym typeface="Wingdings" pitchFamily="2" charset="2"/>
              </a:rPr>
              <a:t>の有</a:t>
            </a:r>
            <a:r>
              <a:rPr lang="ja-JP" altLang="en-US" sz="2400" dirty="0" smtClean="0">
                <a:sym typeface="Wingdings" pitchFamily="2" charset="2"/>
              </a:rPr>
              <a:t>向枝を張る</a:t>
            </a:r>
            <a:endParaRPr lang="en-US" altLang="ja-JP" sz="2400" dirty="0" smtClean="0">
              <a:sym typeface="Wingdings" pitchFamily="2" charset="2"/>
            </a:endParaRPr>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枝重みの積が正のサイクルがあれば、そのサイクルに沿って取引をすることで、お金を増やせる</a:t>
            </a:r>
            <a:endParaRPr lang="en-US" altLang="ja-JP" sz="2400" dirty="0" smtClean="0"/>
          </a:p>
          <a:p>
            <a:pPr algn="l" eaLnBrk="1" hangingPunct="1">
              <a:defRPr/>
            </a:pPr>
            <a:endParaRPr lang="en-US" altLang="ja-JP"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このようなサイクルが検出できると、裁定取引が検出できる</a:t>
            </a:r>
            <a:endParaRPr lang="en-US" altLang="ja-JP"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コストの付け替え</a:t>
            </a:r>
          </a:p>
        </p:txBody>
      </p:sp>
      <p:sp>
        <p:nvSpPr>
          <p:cNvPr id="14339" name="Rectangle 3"/>
          <p:cNvSpPr>
            <a:spLocks noGrp="1" noChangeArrowheads="1"/>
          </p:cNvSpPr>
          <p:nvPr>
            <p:ph type="subTitle" idx="1"/>
          </p:nvPr>
        </p:nvSpPr>
        <p:spPr>
          <a:xfrm>
            <a:off x="539750" y="1268413"/>
            <a:ext cx="8280400"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コストの付け替えを </a:t>
            </a:r>
            <a:r>
              <a:rPr lang="en-US" altLang="ja-JP" sz="2400" b="1" dirty="0" smtClean="0">
                <a:solidFill>
                  <a:schemeClr val="accent2"/>
                </a:solidFill>
              </a:rPr>
              <a:t>w</a:t>
            </a:r>
            <a:r>
              <a:rPr lang="en-US" altLang="ja-JP" sz="2400" dirty="0" smtClean="0"/>
              <a:t> </a:t>
            </a:r>
            <a:r>
              <a:rPr lang="en-US" altLang="ja-JP" sz="2400" dirty="0" smtClean="0">
                <a:sym typeface="Wingdings" pitchFamily="2" charset="2"/>
              </a:rPr>
              <a:t> </a:t>
            </a:r>
            <a:r>
              <a:rPr lang="en-US" altLang="ja-JP" sz="2400" dirty="0" smtClean="0">
                <a:solidFill>
                  <a:schemeClr val="accent2"/>
                </a:solidFill>
              </a:rPr>
              <a:t>-</a:t>
            </a:r>
            <a:r>
              <a:rPr lang="en-US" altLang="ja-JP" sz="2400" b="1" dirty="0" smtClean="0">
                <a:solidFill>
                  <a:schemeClr val="accent2"/>
                </a:solidFill>
              </a:rPr>
              <a:t> log w</a:t>
            </a:r>
            <a:r>
              <a:rPr lang="en-US" altLang="ja-JP" sz="2400" dirty="0" smtClean="0">
                <a:sym typeface="Wingdings" pitchFamily="2" charset="2"/>
              </a:rPr>
              <a:t> </a:t>
            </a:r>
            <a:r>
              <a:rPr lang="ja-JP" altLang="en-US" sz="2400" dirty="0" smtClean="0">
                <a:sym typeface="Wingdings" pitchFamily="2" charset="2"/>
              </a:rPr>
              <a:t>と変更する</a:t>
            </a:r>
            <a:endParaRPr lang="en-US" altLang="ja-JP" sz="2400" dirty="0" smtClean="0">
              <a:sym typeface="Wingdings" pitchFamily="2" charset="2"/>
            </a:endParaRP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サイクルの枝の重み和 </a:t>
            </a:r>
            <a:r>
              <a:rPr lang="ja-JP" altLang="en-US" sz="2400" dirty="0" smtClean="0">
                <a:sym typeface="Wingdings" pitchFamily="2" charset="2"/>
              </a:rPr>
              <a:t> </a:t>
            </a:r>
            <a:r>
              <a:rPr lang="ja-JP" altLang="en-US" sz="2400" b="1" dirty="0" smtClean="0">
                <a:solidFill>
                  <a:schemeClr val="accent2"/>
                </a:solidFill>
              </a:rPr>
              <a:t>－</a:t>
            </a:r>
            <a:r>
              <a:rPr lang="en-US" altLang="ja-JP" sz="2400" b="1" dirty="0" smtClean="0">
                <a:solidFill>
                  <a:schemeClr val="accent2"/>
                </a:solidFill>
              </a:rPr>
              <a:t> </a:t>
            </a:r>
            <a:r>
              <a:rPr lang="ja-JP" altLang="en-US" sz="2400" dirty="0" smtClean="0">
                <a:sym typeface="Wingdings" pitchFamily="2" charset="2"/>
              </a:rPr>
              <a:t>（もとの枝重みの積の </a:t>
            </a:r>
            <a:r>
              <a:rPr lang="en-US" altLang="ja-JP" sz="2400" dirty="0" smtClean="0">
                <a:sym typeface="Wingdings" pitchFamily="2" charset="2"/>
              </a:rPr>
              <a:t>log</a:t>
            </a:r>
            <a:r>
              <a:rPr lang="ja-JP" altLang="en-US" sz="2400" dirty="0" smtClean="0">
                <a:sym typeface="Wingdings" pitchFamily="2" charset="2"/>
              </a:rPr>
              <a:t>）</a:t>
            </a:r>
            <a:endParaRPr lang="en-US" altLang="ja-JP" sz="2400" dirty="0" smtClean="0">
              <a:sym typeface="Wingdings" pitchFamily="2" charset="2"/>
            </a:endParaRP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この</a:t>
            </a:r>
            <a:r>
              <a:rPr lang="ja-JP" altLang="en-US" sz="2400" dirty="0" smtClean="0"/>
              <a:t>ネットワークで重みが負のサイクルを見つけると、それが裁定機会になる</a:t>
            </a:r>
            <a:endParaRPr lang="en-US" altLang="ja-JP" sz="2400" dirty="0" smtClean="0"/>
          </a:p>
          <a:p>
            <a:pPr algn="l" eaLnBrk="1" hangingPunct="1">
              <a:defRPr/>
            </a:pPr>
            <a:endParaRPr lang="en-US" altLang="ja-JP"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負重みのサイクルは、ベルマンフォード法で見つけられる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コスト修正を </a:t>
            </a:r>
            <a:r>
              <a:rPr lang="en-US" altLang="ja-JP" sz="2400" dirty="0" smtClean="0"/>
              <a:t>n </a:t>
            </a:r>
            <a:r>
              <a:rPr lang="ja-JP" altLang="en-US" sz="2400" dirty="0" smtClean="0"/>
              <a:t>回行ってもまだコストが下がるところが有れば、その頂点は負重みのサイクルに含まれる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修正に荷担した枝を保存しておけば、それらが負重みのサイクルに含まれる枝になる（ネットワーク上で修正した枝をたどると負サイクルになる）</a:t>
            </a: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計算時間の算定</a:t>
            </a:r>
          </a:p>
        </p:txBody>
      </p:sp>
      <p:sp>
        <p:nvSpPr>
          <p:cNvPr id="14339" name="Rectangle 3"/>
          <p:cNvSpPr>
            <a:spLocks noGrp="1" noChangeArrowheads="1"/>
          </p:cNvSpPr>
          <p:nvPr>
            <p:ph type="subTitle" idx="1"/>
          </p:nvPr>
        </p:nvSpPr>
        <p:spPr>
          <a:xfrm>
            <a:off x="539750" y="1268413"/>
            <a:ext cx="83534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ベルマンフォード法の計算量は </a:t>
            </a:r>
            <a:r>
              <a:rPr lang="en-US" altLang="ja-JP" sz="2400" b="1" dirty="0" smtClean="0">
                <a:solidFill>
                  <a:schemeClr val="accent2"/>
                </a:solidFill>
              </a:rPr>
              <a:t>O(</a:t>
            </a:r>
            <a:r>
              <a:rPr lang="en-US" altLang="ja-JP" sz="2400" b="1" dirty="0" err="1" smtClean="0">
                <a:solidFill>
                  <a:schemeClr val="accent2"/>
                </a:solidFill>
              </a:rPr>
              <a:t>mn</a:t>
            </a:r>
            <a:r>
              <a:rPr lang="en-US" altLang="ja-JP" sz="2400" b="1" dirty="0" smtClean="0">
                <a:solidFill>
                  <a:schemeClr val="accent2"/>
                </a:solidFill>
              </a:rPr>
              <a:t>)</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通貨の種類が</a:t>
            </a:r>
            <a:r>
              <a:rPr lang="en-US" altLang="ja-JP" sz="2400" dirty="0" smtClean="0"/>
              <a:t>200</a:t>
            </a:r>
            <a:r>
              <a:rPr lang="ja-JP" altLang="en-US" sz="2400" dirty="0" smtClean="0"/>
              <a:t>程度と思えば、計算コストは</a:t>
            </a:r>
            <a:endParaRPr lang="en-US" altLang="ja-JP" sz="2400" dirty="0" smtClean="0"/>
          </a:p>
          <a:p>
            <a:pPr algn="l" eaLnBrk="1" hangingPunct="1">
              <a:defRPr/>
            </a:pPr>
            <a:r>
              <a:rPr lang="ja-JP" altLang="en-US" sz="2400" dirty="0" smtClean="0"/>
              <a:t>　　</a:t>
            </a:r>
            <a:r>
              <a:rPr lang="en-US" altLang="ja-JP" sz="2400" dirty="0" smtClean="0"/>
              <a:t>200 ^3 = 800000 </a:t>
            </a:r>
            <a:r>
              <a:rPr lang="ja-JP" altLang="en-US" sz="2400" dirty="0" smtClean="0"/>
              <a:t>ステップ程度。計算時間は</a:t>
            </a:r>
            <a:r>
              <a:rPr lang="en-US" altLang="ja-JP" sz="2400" dirty="0" smtClean="0"/>
              <a:t>0.01</a:t>
            </a:r>
            <a:r>
              <a:rPr lang="ja-JP" altLang="en-US" sz="2400" dirty="0" smtClean="0"/>
              <a:t>秒程度だろう</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通貨の交換価格はリアルタイムで変化するが、これくらい高速で計算できるのなら、リアルタイムで裁定取引ができるかどうかをチェックすることもできるだろう</a:t>
            </a: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2095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ヘッジファンド</a:t>
            </a:r>
          </a:p>
        </p:txBody>
      </p:sp>
      <p:sp>
        <p:nvSpPr>
          <p:cNvPr id="14339" name="Rectangle 3"/>
          <p:cNvSpPr>
            <a:spLocks noGrp="1" noChangeArrowheads="1"/>
          </p:cNvSpPr>
          <p:nvPr>
            <p:ph type="subTitle" idx="1"/>
          </p:nvPr>
        </p:nvSpPr>
        <p:spPr>
          <a:xfrm>
            <a:off x="539750" y="1268413"/>
            <a:ext cx="83534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ヘッジファンド</a:t>
            </a:r>
            <a:r>
              <a:rPr lang="ja-JP" altLang="en-US" sz="2400" dirty="0" smtClean="0"/>
              <a:t>はどうも正しく理解されていないらしい</a:t>
            </a:r>
            <a:r>
              <a:rPr lang="ja-JP" altLang="en-US" sz="2400" dirty="0" err="1" smtClean="0"/>
              <a:t>、、、</a:t>
            </a:r>
            <a:endParaRPr lang="en-US" altLang="ja-JP" sz="2400" dirty="0" smtClean="0"/>
          </a:p>
          <a:p>
            <a:pPr algn="l" eaLnBrk="1" hangingPunct="1">
              <a:defRPr/>
            </a:pPr>
            <a:endParaRPr lang="en-US" altLang="ja-JP" sz="2400" b="1" dirty="0" smtClean="0">
              <a:solidFill>
                <a:srgbClr val="FF0000"/>
              </a:solidFill>
              <a:effectLst>
                <a:outerShdw blurRad="38100" dist="38100" dir="2700000" algn="tl">
                  <a:srgbClr val="000000">
                    <a:alpha val="43137"/>
                  </a:srgbClr>
                </a:outerShdw>
              </a:effectLst>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例えば、企業買収を行って役員を送り込み、株価を上げる</a:t>
            </a:r>
            <a:r>
              <a:rPr lang="ja-JP" altLang="en-US" sz="2400" dirty="0" err="1" smtClean="0"/>
              <a:t>、、、</a:t>
            </a:r>
            <a:r>
              <a:rPr lang="ja-JP" altLang="en-US" sz="2400" dirty="0" smtClean="0"/>
              <a:t>というスタイルのファンド（企業再生ファンド、バイアウトファンドなどという）は、ヘッジファンドではない</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ヘッジファンド</a:t>
            </a:r>
            <a:r>
              <a:rPr lang="ja-JP" altLang="en-US" sz="2400" dirty="0" smtClean="0"/>
              <a:t>は、「リスクをヘッジ（回避）」するファンド</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dirty="0" smtClean="0"/>
              <a:t> </a:t>
            </a:r>
            <a:r>
              <a:rPr lang="ja-JP" altLang="en-US" sz="2400" dirty="0" smtClean="0"/>
              <a:t>リスクはいろいろあるが、この場合のリスクは「市場の動き」</a:t>
            </a: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市場というリスク</a:t>
            </a:r>
          </a:p>
        </p:txBody>
      </p:sp>
      <p:sp>
        <p:nvSpPr>
          <p:cNvPr id="14339" name="Rectangle 3"/>
          <p:cNvSpPr>
            <a:spLocks noGrp="1" noChangeArrowheads="1"/>
          </p:cNvSpPr>
          <p:nvPr>
            <p:ph type="subTitle" idx="1"/>
          </p:nvPr>
        </p:nvSpPr>
        <p:spPr>
          <a:xfrm>
            <a:off x="250825" y="981075"/>
            <a:ext cx="85693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「この企業はすばらしい」と思って投資しても、景気が悪くなれば必然的に株価は下がる</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この、市場全体が下がる、のがリスク</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結局、</a:t>
            </a:r>
            <a:r>
              <a:rPr lang="ja-JP" altLang="en-US" sz="2400" dirty="0" smtClean="0"/>
              <a:t>「いい企業か悪い企業か」よりも、「市場全体がどう動くか」が重要なファクターになる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世の中全体の動きを予測するのは難しい。そんなことができるなら誰も苦労しない</a:t>
            </a:r>
            <a:endParaRPr lang="en-US" altLang="ja-JP" sz="2400" dirty="0" smtClean="0"/>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つまり、それは予測できない。個別企業なら確信が持てるが</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「市場に振り回されずに、企業価値にのみ依存する」</a:t>
            </a:r>
            <a:r>
              <a:rPr lang="ja-JP" altLang="en-US" sz="2400" dirty="0" err="1" smtClean="0">
                <a:sym typeface="Wingdings" pitchFamily="2" charset="2"/>
              </a:rPr>
              <a:t>ような</a:t>
            </a:r>
            <a:r>
              <a:rPr lang="ja-JP" altLang="en-US" sz="2400" dirty="0" smtClean="0">
                <a:sym typeface="Wingdings" pitchFamily="2" charset="2"/>
              </a:rPr>
              <a:t>投資がしたい、というのが、ヘッジファンドの起源</a:t>
            </a:r>
            <a:endParaRPr lang="en-US" altLang="ja-JP" sz="2400" dirty="0" smtClean="0">
              <a:sym typeface="Wingdings" pitchFamily="2" charset="2"/>
            </a:endParaRPr>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予測の難しさ、儲けることの難しさ</a:t>
            </a:r>
          </a:p>
        </p:txBody>
      </p:sp>
      <p:sp>
        <p:nvSpPr>
          <p:cNvPr id="11267" name="Rectangle 3"/>
          <p:cNvSpPr>
            <a:spLocks noGrp="1" noChangeArrowheads="1"/>
          </p:cNvSpPr>
          <p:nvPr>
            <p:ph type="subTitle" idx="1"/>
          </p:nvPr>
        </p:nvSpPr>
        <p:spPr>
          <a:xfrm>
            <a:off x="539750" y="1125538"/>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将来を予測することは難しい</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どの企業が成長するか、予測するのは難しい</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仮に予測できたとしても、その情報で儲けることもまた、難しい</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みんながその予測を知っていたら、その企業の株は妥当な価格まで値上がりしてしまう</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儲けるためには「みんなは値上がりしないと思っているが、自分だけは値上がりすることが分かっている」という状況が必要。</a:t>
            </a:r>
            <a:endParaRPr lang="en-US" altLang="ja-JP" sz="2400" dirty="0" smtClean="0"/>
          </a:p>
          <a:p>
            <a:pPr algn="l" eaLnBrk="1" hangingPunct="1">
              <a:defRPr/>
            </a:pPr>
            <a:r>
              <a:rPr lang="ja-JP" altLang="en-US" sz="2400" dirty="0" smtClean="0"/>
              <a:t>　これはなかなか難しいだろう。</a:t>
            </a: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空売り</a:t>
            </a:r>
          </a:p>
        </p:txBody>
      </p:sp>
      <p:sp>
        <p:nvSpPr>
          <p:cNvPr id="14339" name="Rectangle 3"/>
          <p:cNvSpPr>
            <a:spLocks noGrp="1" noChangeArrowheads="1"/>
          </p:cNvSpPr>
          <p:nvPr>
            <p:ph type="subTitle" idx="1"/>
          </p:nvPr>
        </p:nvSpPr>
        <p:spPr>
          <a:xfrm>
            <a:off x="250825" y="981075"/>
            <a:ext cx="85693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株をもってない人が、株を売り、後日買い戻す、という取引を空売りという　（ある種実体を持たない、契約だけの取引）</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ja-JP" altLang="en-US" sz="2400" dirty="0" smtClean="0">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「この銘柄の価格が下がる」と思ったときに、空売りをする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空売りは、危機に陥った企業などに対して集中的に行われるため、傾いた企業にとどめを刺してしまうこともある</a:t>
            </a:r>
            <a:endParaRPr lang="en-US" altLang="ja-JP" sz="2400" dirty="0" smtClean="0">
              <a:sym typeface="Wingdings" pitchFamily="2" charset="2"/>
            </a:endParaRPr>
          </a:p>
          <a:p>
            <a:pPr algn="l" eaLnBrk="1" hangingPunct="1">
              <a:defRPr/>
            </a:pPr>
            <a:r>
              <a:rPr lang="ja-JP" altLang="en-US" sz="2400" dirty="0" smtClean="0">
                <a:sym typeface="Wingdings" pitchFamily="2" charset="2"/>
              </a:rPr>
              <a:t>　（実際に保有していない人が、株を売れる、というところが問題）</a:t>
            </a:r>
            <a:endParaRPr lang="en-US" altLang="ja-JP" sz="2400" dirty="0" smtClean="0">
              <a:sym typeface="Wingdings" pitchFamily="2" charset="2"/>
            </a:endParaRPr>
          </a:p>
          <a:p>
            <a:pPr algn="l" eaLnBrk="1" hangingPunct="1">
              <a:defRPr/>
            </a:pPr>
            <a:endParaRPr lang="en-US" altLang="ja-JP" sz="2400" b="1" dirty="0" smtClean="0">
              <a:solidFill>
                <a:srgbClr val="FF0000"/>
              </a:solidFill>
              <a:effectLst>
                <a:outerShdw blurRad="38100" dist="38100" dir="2700000" algn="tl">
                  <a:srgbClr val="000000">
                    <a:alpha val="43137"/>
                  </a:srgbClr>
                </a:outerShdw>
              </a:effectLst>
              <a:sym typeface="Wingdings" pitchFamily="2" charset="2"/>
            </a:endParaRP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世の中的には、問題扱いされることが多い</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しかし、上手に使えば、リスクを回避するために役立つ</a:t>
            </a:r>
            <a:endParaRPr lang="en-US" altLang="ja-JP" sz="2400" dirty="0" smtClean="0">
              <a:sym typeface="Wingdings" pitchFamily="2" charset="2"/>
            </a:endParaRPr>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空売りを</a:t>
            </a:r>
            <a:r>
              <a:rPr lang="ja-JP" altLang="en-US" sz="3600" dirty="0" err="1" smtClean="0">
                <a:solidFill>
                  <a:schemeClr val="bg1"/>
                </a:solidFill>
                <a:effectLst>
                  <a:outerShdw blurRad="38100" dist="38100" dir="2700000" algn="tl">
                    <a:srgbClr val="000000"/>
                  </a:outerShdw>
                </a:effectLst>
              </a:rPr>
              <a:t>使ったしかけ</a:t>
            </a:r>
            <a:endParaRPr lang="ja-JP" altLang="en-US" sz="3600" dirty="0" smtClean="0">
              <a:solidFill>
                <a:schemeClr val="bg1"/>
              </a:solidFill>
              <a:effectLst>
                <a:outerShdw blurRad="38100" dist="38100" dir="2700000" algn="tl">
                  <a:srgbClr val="000000"/>
                </a:outerShdw>
              </a:effectLst>
            </a:endParaRPr>
          </a:p>
        </p:txBody>
      </p:sp>
      <p:sp>
        <p:nvSpPr>
          <p:cNvPr id="14339" name="Rectangle 3"/>
          <p:cNvSpPr>
            <a:spLocks noGrp="1" noChangeArrowheads="1"/>
          </p:cNvSpPr>
          <p:nvPr>
            <p:ph type="subTitle" idx="1"/>
          </p:nvPr>
        </p:nvSpPr>
        <p:spPr>
          <a:xfrm>
            <a:off x="250825" y="981075"/>
            <a:ext cx="85693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例えば、</a:t>
            </a:r>
            <a:r>
              <a:rPr lang="en-US" altLang="ja-JP" sz="2400" dirty="0" smtClean="0"/>
              <a:t>2</a:t>
            </a:r>
            <a:r>
              <a:rPr lang="ja-JP" altLang="en-US" sz="2400" dirty="0" smtClean="0"/>
              <a:t>億円の資金があるとする</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この資金を使って、</a:t>
            </a:r>
            <a:r>
              <a:rPr lang="en-US" altLang="ja-JP" sz="2400" dirty="0" smtClean="0"/>
              <a:t>1</a:t>
            </a:r>
            <a:r>
              <a:rPr lang="ja-JP" altLang="en-US" sz="2400" dirty="0" smtClean="0"/>
              <a:t>億円現物買いを行い、</a:t>
            </a:r>
            <a:r>
              <a:rPr lang="en-US" altLang="ja-JP" sz="2400" dirty="0" smtClean="0"/>
              <a:t>1</a:t>
            </a:r>
            <a:r>
              <a:rPr lang="ja-JP" altLang="en-US" sz="2400" dirty="0" smtClean="0"/>
              <a:t>億円空売りをする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いろんな銘柄を買えば、価格は平均的に動くので、市場の平均と同じような動きをすることになる</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b="1" dirty="0" smtClean="0">
                <a:sym typeface="Wingdings" pitchFamily="2" charset="2"/>
              </a:rPr>
              <a:t>つまり、買った株が市場平均と同じだけ上がり、売った株が市場平均と同じだけ下がるので、市場平均に対しては常に中立になる</a:t>
            </a:r>
            <a:endParaRPr lang="en-US" altLang="ja-JP" sz="2400" b="1" dirty="0" smtClean="0">
              <a:sym typeface="Wingdings" pitchFamily="2" charset="2"/>
            </a:endParaRPr>
          </a:p>
          <a:p>
            <a:pPr algn="l" eaLnBrk="1" hangingPunct="1">
              <a:defRPr/>
            </a:pPr>
            <a:endParaRPr lang="en-US" altLang="ja-JP" sz="2400" b="1" dirty="0" smtClean="0">
              <a:solidFill>
                <a:srgbClr val="FF0000"/>
              </a:solidFill>
              <a:effectLst>
                <a:outerShdw blurRad="38100" dist="38100" dir="2700000" algn="tl">
                  <a:srgbClr val="000000">
                    <a:alpha val="43137"/>
                  </a:srgbClr>
                </a:outerShdw>
              </a:effectLst>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あとは、「市場平均よりも上がる」と思った株を買い、「市場平均よりも下がる」と思った株を空売りすればよい</a:t>
            </a:r>
            <a:endParaRPr lang="en-US" altLang="ja-JP" sz="2400" dirty="0" smtClean="0">
              <a:sym typeface="Wingdings" pitchFamily="2" charset="2"/>
            </a:endParaRP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これが、「市場リスクを回避する」ヘッジファンドの仕組み</a:t>
            </a: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最近のテクニック</a:t>
            </a:r>
          </a:p>
        </p:txBody>
      </p:sp>
      <p:sp>
        <p:nvSpPr>
          <p:cNvPr id="14339" name="Rectangle 3"/>
          <p:cNvSpPr>
            <a:spLocks noGrp="1" noChangeArrowheads="1"/>
          </p:cNvSpPr>
          <p:nvPr>
            <p:ph type="subTitle" idx="1"/>
          </p:nvPr>
        </p:nvSpPr>
        <p:spPr>
          <a:xfrm>
            <a:off x="250825" y="908050"/>
            <a:ext cx="8569325" cy="51054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他にもいろいろな仕掛けがあるが、基本的にはどれも、「市場のメカニズム」を捕らえたモデルを用いている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t>金融システムのモデリングです！</a:t>
            </a:r>
            <a:endParaRPr lang="en-US" altLang="ja-JP" sz="2400" dirty="0" smtClean="0"/>
          </a:p>
          <a:p>
            <a:pPr algn="l" eaLnBrk="1" hangingPunct="1">
              <a:defRPr/>
            </a:pPr>
            <a:endParaRPr lang="en-US" altLang="ja-JP" sz="2400" dirty="0" smtClean="0"/>
          </a:p>
          <a:p>
            <a:pPr algn="l" eaLnBrk="1" hangingPunct="1">
              <a:defRPr/>
            </a:pPr>
            <a:r>
              <a:rPr lang="ja-JP" altLang="en-US" sz="2400" b="1" dirty="0" smtClean="0">
                <a:solidFill>
                  <a:schemeClr val="accent1">
                    <a:lumMod val="50000"/>
                  </a:schemeClr>
                </a:solidFill>
              </a:rPr>
              <a:t>アービトラージ（裁定取引）： </a:t>
            </a:r>
            <a:r>
              <a:rPr lang="ja-JP" altLang="en-US" sz="2400" dirty="0" smtClean="0"/>
              <a:t>ある銘柄が異なる場所に上場されていて、その価格に差があるときに、片方を売り、片方を買う（）</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ja-JP" altLang="en-US" sz="2400" b="1" dirty="0" smtClean="0">
                <a:solidFill>
                  <a:schemeClr val="accent1">
                    <a:lumMod val="50000"/>
                  </a:schemeClr>
                </a:solidFill>
              </a:rPr>
              <a:t>イベントドリブン： </a:t>
            </a:r>
            <a:r>
              <a:rPr lang="ja-JP" altLang="en-US" sz="2400" dirty="0" smtClean="0"/>
              <a:t>ある銘柄に対してイベント（株式分割、合併など）がおこったとき、そのイベントにあわせた取引を行う</a:t>
            </a:r>
            <a:endParaRPr lang="en-US" altLang="ja-JP" sz="2400" dirty="0" smtClean="0"/>
          </a:p>
          <a:p>
            <a:pPr algn="l" eaLnBrk="1" hangingPunct="1">
              <a:defRPr/>
            </a:pPr>
            <a:endParaRPr lang="en-US" altLang="ja-JP" sz="2400" dirty="0" smtClean="0">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ja-JP" altLang="en-US" sz="2400" dirty="0" smtClean="0">
                <a:sym typeface="Wingdings" pitchFamily="2" charset="2"/>
              </a:rPr>
              <a:t>売りと買い（あるいは借金）を組合わせると、資金より大きなお金が運用できる。手持ち資金の</a:t>
            </a:r>
            <a:r>
              <a:rPr lang="en-US" altLang="ja-JP" sz="2400" dirty="0" smtClean="0">
                <a:sym typeface="Wingdings" pitchFamily="2" charset="2"/>
              </a:rPr>
              <a:t>10</a:t>
            </a:r>
            <a:r>
              <a:rPr lang="ja-JP" altLang="en-US" sz="2400" dirty="0" smtClean="0">
                <a:sym typeface="Wingdings" pitchFamily="2" charset="2"/>
              </a:rPr>
              <a:t>倍のお金を運用すれば、</a:t>
            </a:r>
            <a:r>
              <a:rPr lang="en-US" altLang="ja-JP" sz="2400" dirty="0" smtClean="0">
                <a:sym typeface="Wingdings" pitchFamily="2" charset="2"/>
              </a:rPr>
              <a:t>10%</a:t>
            </a:r>
            <a:r>
              <a:rPr lang="ja-JP" altLang="en-US" sz="2400" dirty="0" smtClean="0">
                <a:sym typeface="Wingdings" pitchFamily="2" charset="2"/>
              </a:rPr>
              <a:t>値上がりすれば</a:t>
            </a:r>
            <a:r>
              <a:rPr lang="en-US" altLang="ja-JP" sz="2400" dirty="0" smtClean="0">
                <a:sym typeface="Wingdings" pitchFamily="2" charset="2"/>
              </a:rPr>
              <a:t>2</a:t>
            </a:r>
            <a:r>
              <a:rPr lang="ja-JP" altLang="en-US" sz="2400" dirty="0" smtClean="0">
                <a:sym typeface="Wingdings" pitchFamily="2" charset="2"/>
              </a:rPr>
              <a:t>倍になる</a:t>
            </a:r>
            <a:endParaRPr lang="en-US" altLang="ja-JP" sz="2400" dirty="0" smtClean="0">
              <a:sym typeface="Wingdings" pitchFamily="2" charset="2"/>
            </a:endParaRPr>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dirty="0" smtClean="0">
                <a:sym typeface="Wingdings" pitchFamily="2" charset="2"/>
              </a:rPr>
              <a:t>FX</a:t>
            </a:r>
            <a:r>
              <a:rPr lang="ja-JP" altLang="en-US" sz="2400" dirty="0" smtClean="0">
                <a:sym typeface="Wingdings" pitchFamily="2" charset="2"/>
              </a:rPr>
              <a:t>で大損するのは、この取引をしている人</a:t>
            </a:r>
            <a:endParaRPr lang="en-US" altLang="ja-JP" sz="2400" dirty="0" smtClean="0">
              <a:sym typeface="Wingdings" pitchFamily="2" charset="2"/>
            </a:endParaRPr>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34819" name="Rectangle 3"/>
          <p:cNvSpPr>
            <a:spLocks noGrp="1" noChangeArrowheads="1"/>
          </p:cNvSpPr>
          <p:nvPr>
            <p:ph type="subTitle" idx="1"/>
          </p:nvPr>
        </p:nvSpPr>
        <p:spPr>
          <a:xfrm>
            <a:off x="684213" y="1268413"/>
            <a:ext cx="7924800" cy="3505200"/>
          </a:xfrm>
        </p:spPr>
        <p:txBody>
          <a:bodyPr/>
          <a:lstStyle/>
          <a:p>
            <a:pPr algn="l" eaLnBrk="1" hangingPunct="1"/>
            <a:r>
              <a:rPr lang="en-US" altLang="ja-JP" sz="2400" b="1" dirty="0" smtClean="0">
                <a:solidFill>
                  <a:srgbClr val="FF0000"/>
                </a:solidFill>
              </a:rPr>
              <a:t>•</a:t>
            </a:r>
            <a:r>
              <a:rPr lang="ja-JP" altLang="en-US" sz="2400" b="1" dirty="0" smtClean="0">
                <a:solidFill>
                  <a:srgbClr val="FF0000"/>
                </a:solidFill>
              </a:rPr>
              <a:t> </a:t>
            </a:r>
            <a:r>
              <a:rPr lang="ja-JP" altLang="en-US" sz="2400" dirty="0" smtClean="0"/>
              <a:t>オプションの価格付け方法の紹介（シミュレーション、ブラックショールズ方程式）</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rPr>
              <a:t>•</a:t>
            </a:r>
            <a:r>
              <a:rPr lang="ja-JP" altLang="en-US" sz="2400" b="1" dirty="0" smtClean="0">
                <a:solidFill>
                  <a:srgbClr val="FF0000"/>
                </a:solidFill>
              </a:rPr>
              <a:t> </a:t>
            </a:r>
            <a:r>
              <a:rPr lang="ja-JP" altLang="en-US" sz="2400" dirty="0" smtClean="0"/>
              <a:t>最適ポートフォリオ問題</a:t>
            </a:r>
            <a:endParaRPr lang="en-US" altLang="ja-JP" sz="2400" dirty="0" smtClean="0"/>
          </a:p>
          <a:p>
            <a:pPr algn="l" eaLnBrk="1" hangingPunct="1"/>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分散最小化（＝マーコビッツモデル、２次計画</a:t>
            </a:r>
            <a:r>
              <a:rPr lang="ja-JP" altLang="en-US" sz="2400" dirty="0" smtClean="0"/>
              <a:t>）</a:t>
            </a:r>
            <a:endParaRPr lang="en-US" altLang="ja-JP" sz="2400" dirty="0" smtClean="0"/>
          </a:p>
          <a:p>
            <a:pPr algn="l" eaLnBrk="1" hangingPunct="1"/>
            <a:r>
              <a:rPr lang="en-US" altLang="ja-JP" sz="2400" b="1" dirty="0" smtClean="0">
                <a:solidFill>
                  <a:srgbClr val="FF0000"/>
                </a:solidFill>
              </a:rPr>
              <a:t> </a:t>
            </a:r>
            <a:r>
              <a:rPr lang="en-US" altLang="ja-JP" sz="2400" b="1" dirty="0" smtClean="0">
                <a:solidFill>
                  <a:srgbClr val="FF0000"/>
                </a:solidFill>
              </a:rPr>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マルチファクターモデル</a:t>
            </a:r>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   +</a:t>
            </a:r>
            <a:r>
              <a:rPr lang="ja-JP" altLang="en-US" sz="2400" b="1" dirty="0" smtClean="0">
                <a:solidFill>
                  <a:srgbClr val="FF0000"/>
                </a:solidFill>
              </a:rPr>
              <a:t> </a:t>
            </a:r>
            <a:r>
              <a:rPr lang="ja-JP" altLang="en-US" sz="2400" dirty="0" smtClean="0"/>
              <a:t>手数料を小さくする再最適化</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rPr>
              <a:t>•</a:t>
            </a:r>
            <a:r>
              <a:rPr lang="ja-JP" altLang="en-US" sz="2400" b="1" dirty="0" smtClean="0">
                <a:solidFill>
                  <a:srgbClr val="FF0000"/>
                </a:solidFill>
              </a:rPr>
              <a:t> </a:t>
            </a:r>
            <a:r>
              <a:rPr lang="ja-JP" altLang="en-US" sz="2400" dirty="0" smtClean="0"/>
              <a:t>裁定機会の検出（負閉路の検出）</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rPr>
              <a:t>•</a:t>
            </a:r>
            <a:r>
              <a:rPr lang="ja-JP" altLang="en-US" sz="2400" b="1" dirty="0" smtClean="0">
                <a:solidFill>
                  <a:srgbClr val="FF0000"/>
                </a:solidFill>
              </a:rPr>
              <a:t> </a:t>
            </a:r>
            <a:r>
              <a:rPr lang="ja-JP" altLang="en-US" sz="2400" dirty="0" smtClean="0"/>
              <a:t>ヘッジファンドの仕組み</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金融工学の正義</a:t>
            </a:r>
          </a:p>
        </p:txBody>
      </p:sp>
      <p:sp>
        <p:nvSpPr>
          <p:cNvPr id="11267" name="Rectangle 3"/>
          <p:cNvSpPr>
            <a:spLocks noGrp="1" noChangeArrowheads="1"/>
          </p:cNvSpPr>
          <p:nvPr>
            <p:ph type="subTitle" idx="1"/>
          </p:nvPr>
        </p:nvSpPr>
        <p:spPr>
          <a:xfrm>
            <a:off x="539750" y="1125538"/>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金融工学を理解するには、まずベースとなる価値観を知ることが大事</a:t>
            </a:r>
            <a:endParaRPr lang="en-US" altLang="ja-JP" sz="2400" dirty="0" smtClean="0"/>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「金融工学」というと儲かることが全てのように感じるが、実は他の価値観がいくつもある</a:t>
            </a: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000000">
                      <a:alpha val="43137"/>
                    </a:srgbClr>
                  </a:outerShdw>
                </a:effectLst>
                <a:sym typeface="Wingdings" pitchFamily="2" charset="2"/>
              </a:rPr>
              <a:t>　</a:t>
            </a:r>
            <a:r>
              <a:rPr lang="en-US" altLang="ja-JP" sz="2400" b="1" dirty="0" smtClean="0">
                <a:solidFill>
                  <a:srgbClr val="FF0000"/>
                </a:solidFill>
                <a:effectLst>
                  <a:outerShdw blurRad="38100" dist="38100" dir="2700000" algn="tl">
                    <a:srgbClr val="000000">
                      <a:alpha val="43137"/>
                    </a:srgbClr>
                  </a:outerShdw>
                </a:effectLst>
                <a:sym typeface="Wingdings" pitchFamily="2" charset="2"/>
              </a:rPr>
              <a:t></a:t>
            </a:r>
            <a:r>
              <a:rPr lang="ja-JP" altLang="en-US" sz="2400" b="1" dirty="0" smtClean="0">
                <a:solidFill>
                  <a:srgbClr val="FF0000"/>
                </a:solidFill>
              </a:rPr>
              <a:t> </a:t>
            </a:r>
            <a:r>
              <a:rPr lang="ja-JP" altLang="en-US" sz="2400" dirty="0" smtClean="0"/>
              <a:t>「安全さ」「妥当さ」「頑強さ」</a:t>
            </a:r>
            <a:r>
              <a:rPr lang="ja-JP" altLang="en-US" sz="2400" dirty="0" err="1" smtClean="0"/>
              <a:t>．．．</a:t>
            </a:r>
            <a:endParaRPr lang="en-US" altLang="ja-JP" sz="2400" dirty="0" smtClean="0"/>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各々の状況で何が最適化できるかを考えることが大事</a:t>
            </a:r>
            <a:endParaRPr lang="en-US" altLang="ja-JP" sz="2400" dirty="0" smtClean="0"/>
          </a:p>
          <a:p>
            <a:pPr algn="l" eaLnBrk="1" hangingPunct="1">
              <a:defRPr/>
            </a:pPr>
            <a:r>
              <a:rPr lang="ja-JP" altLang="en-US" sz="2400" dirty="0" smtClean="0"/>
              <a:t>　（実問題では、儲けを最大化する問題設定は考えにくい）</a:t>
            </a: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a:p>
            <a:pPr algn="l" eaLnBrk="1" hangingPunct="1">
              <a:defRPr/>
            </a:pPr>
            <a:endParaRPr lang="en-US" altLang="ja-JP"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2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0" y="2095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オプション</a:t>
            </a:r>
          </a:p>
        </p:txBody>
      </p:sp>
      <p:sp>
        <p:nvSpPr>
          <p:cNvPr id="6147" name="Rectangle 3"/>
          <p:cNvSpPr>
            <a:spLocks noGrp="1" noChangeArrowheads="1"/>
          </p:cNvSpPr>
          <p:nvPr>
            <p:ph type="subTitle" idx="1"/>
          </p:nvPr>
        </p:nvSpPr>
        <p:spPr>
          <a:xfrm>
            <a:off x="250825" y="1484313"/>
            <a:ext cx="7924800" cy="5040312"/>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金融</a:t>
            </a:r>
            <a:r>
              <a:rPr lang="ja-JP" altLang="en-US" sz="2400" dirty="0" smtClean="0"/>
              <a:t>商品の一つにオプションというものがある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ある</a:t>
            </a:r>
            <a:r>
              <a:rPr lang="ja-JP" altLang="en-US" sz="2400" dirty="0" smtClean="0"/>
              <a:t>証券／ものを、未来のある時点で、値段○○で売る（あるいは買う）権利（相手がその価格で買い取ってくれる）、という、権利に値段がついた商品である。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例えば</a:t>
            </a:r>
            <a:r>
              <a:rPr lang="ja-JP" altLang="en-US" sz="2400" dirty="0" smtClean="0"/>
              <a:t>、輸出を行う企業が、為替変動のリスクを減少させたいときに使う。</a:t>
            </a:r>
            <a:endParaRPr lang="en-US" altLang="ja-JP" sz="2400" dirty="0" smtClean="0"/>
          </a:p>
          <a:p>
            <a:pPr algn="l" eaLnBrk="1" hangingPunct="1"/>
            <a:r>
              <a:rPr lang="ja-JP" altLang="en-US" sz="2400" dirty="0" smtClean="0"/>
              <a:t>　</a:t>
            </a:r>
            <a:r>
              <a:rPr lang="ja-JP" altLang="en-US" sz="2400" b="1" dirty="0" smtClean="0">
                <a:solidFill>
                  <a:srgbClr val="FF0000"/>
                </a:solidFill>
              </a:rPr>
              <a:t>－ </a:t>
            </a:r>
            <a:r>
              <a:rPr lang="ja-JP" altLang="en-US" sz="2400" dirty="0" smtClean="0"/>
              <a:t>円高が進むと、売却で得たドルで買える円が少なくなるので、あらかじめ「円を○○円で買える権利」を購入し、円高になったら権利を行使し、安い値段で円を買う。</a:t>
            </a:r>
            <a:endParaRPr lang="en-US" altLang="ja-JP" sz="2400" dirty="0" smtClean="0"/>
          </a:p>
          <a:p>
            <a:pPr algn="l" eaLnBrk="1" hangingPunct="1"/>
            <a:r>
              <a:rPr lang="ja-JP" altLang="en-US" sz="2400" dirty="0" smtClean="0"/>
              <a:t>　</a:t>
            </a:r>
            <a:r>
              <a:rPr lang="ja-JP" altLang="en-US" sz="2400" b="1" dirty="0" smtClean="0">
                <a:solidFill>
                  <a:srgbClr val="FF0000"/>
                </a:solidFill>
              </a:rPr>
              <a:t>－ </a:t>
            </a:r>
            <a:r>
              <a:rPr lang="ja-JP" altLang="en-US" sz="2400" dirty="0" smtClean="0"/>
              <a:t>円安に振れたら「権利を行使しない」という選択肢がある</a:t>
            </a:r>
            <a:endParaRPr lang="en-US" altLang="ja-JP" sz="2400" dirty="0" smtClean="0"/>
          </a:p>
        </p:txBody>
      </p:sp>
      <p:cxnSp>
        <p:nvCxnSpPr>
          <p:cNvPr id="6148" name="直線コネクタ 6"/>
          <p:cNvCxnSpPr>
            <a:cxnSpLocks noChangeShapeType="1"/>
          </p:cNvCxnSpPr>
          <p:nvPr/>
        </p:nvCxnSpPr>
        <p:spPr bwMode="auto">
          <a:xfrm>
            <a:off x="6588125" y="1700213"/>
            <a:ext cx="2376488" cy="0"/>
          </a:xfrm>
          <a:prstGeom prst="line">
            <a:avLst/>
          </a:prstGeom>
          <a:noFill/>
          <a:ln w="25400" algn="ctr">
            <a:solidFill>
              <a:schemeClr val="tx1"/>
            </a:solidFill>
            <a:round/>
            <a:headEnd/>
            <a:tailEnd type="arrow" w="med" len="med"/>
          </a:ln>
        </p:spPr>
      </p:cxnSp>
      <p:cxnSp>
        <p:nvCxnSpPr>
          <p:cNvPr id="6149" name="直線コネクタ 8"/>
          <p:cNvCxnSpPr>
            <a:cxnSpLocks noChangeShapeType="1"/>
          </p:cNvCxnSpPr>
          <p:nvPr/>
        </p:nvCxnSpPr>
        <p:spPr bwMode="auto">
          <a:xfrm>
            <a:off x="6948488" y="1123950"/>
            <a:ext cx="1439862" cy="1152525"/>
          </a:xfrm>
          <a:prstGeom prst="line">
            <a:avLst/>
          </a:prstGeom>
          <a:noFill/>
          <a:ln w="25400" algn="ctr">
            <a:solidFill>
              <a:srgbClr val="FF0000"/>
            </a:solidFill>
            <a:round/>
            <a:headEnd/>
            <a:tailEnd/>
          </a:ln>
        </p:spPr>
      </p:cxnSp>
      <p:sp>
        <p:nvSpPr>
          <p:cNvPr id="6150" name="フリーフォーム 10"/>
          <p:cNvSpPr>
            <a:spLocks/>
          </p:cNvSpPr>
          <p:nvPr/>
        </p:nvSpPr>
        <p:spPr bwMode="auto">
          <a:xfrm flipH="1">
            <a:off x="7019925" y="1382713"/>
            <a:ext cx="1296988" cy="460375"/>
          </a:xfrm>
          <a:custGeom>
            <a:avLst/>
            <a:gdLst>
              <a:gd name="T0" fmla="*/ 0 w 1477107"/>
              <a:gd name="T1" fmla="*/ 343616 h 618978"/>
              <a:gd name="T2" fmla="*/ 586322 w 1477107"/>
              <a:gd name="T3" fmla="*/ 343616 h 618978"/>
              <a:gd name="T4" fmla="*/ 1140071 w 1477107"/>
              <a:gd name="T5" fmla="*/ 0 h 618978"/>
              <a:gd name="T6" fmla="*/ 1140071 w 1477107"/>
              <a:gd name="T7" fmla="*/ 0 h 618978"/>
              <a:gd name="T8" fmla="*/ 1140071 w 1477107"/>
              <a:gd name="T9" fmla="*/ 0 h 618978"/>
              <a:gd name="T10" fmla="*/ 0 60000 65536"/>
              <a:gd name="T11" fmla="*/ 0 60000 65536"/>
              <a:gd name="T12" fmla="*/ 0 60000 65536"/>
              <a:gd name="T13" fmla="*/ 0 60000 65536"/>
              <a:gd name="T14" fmla="*/ 0 60000 65536"/>
              <a:gd name="T15" fmla="*/ 0 w 1477107"/>
              <a:gd name="T16" fmla="*/ 0 h 618978"/>
              <a:gd name="T17" fmla="*/ 1477107 w 1477107"/>
              <a:gd name="T18" fmla="*/ 618978 h 618978"/>
            </a:gdLst>
            <a:ahLst/>
            <a:cxnLst>
              <a:cxn ang="T10">
                <a:pos x="T0" y="T1"/>
              </a:cxn>
              <a:cxn ang="T11">
                <a:pos x="T2" y="T3"/>
              </a:cxn>
              <a:cxn ang="T12">
                <a:pos x="T4" y="T5"/>
              </a:cxn>
              <a:cxn ang="T13">
                <a:pos x="T6" y="T7"/>
              </a:cxn>
              <a:cxn ang="T14">
                <a:pos x="T8" y="T9"/>
              </a:cxn>
            </a:cxnLst>
            <a:rect l="T15" t="T16" r="T17" b="T18"/>
            <a:pathLst>
              <a:path w="1477107" h="618978">
                <a:moveTo>
                  <a:pt x="0" y="618978"/>
                </a:moveTo>
                <a:lnTo>
                  <a:pt x="759655" y="618978"/>
                </a:lnTo>
                <a:lnTo>
                  <a:pt x="1477107" y="0"/>
                </a:lnTo>
              </a:path>
            </a:pathLst>
          </a:custGeom>
          <a:noFill/>
          <a:ln w="25400" cap="flat" cmpd="sng" algn="ctr">
            <a:solidFill>
              <a:schemeClr val="accent2"/>
            </a:solidFill>
            <a:prstDash val="solid"/>
            <a:round/>
            <a:headEnd type="none" w="med" len="med"/>
            <a:tailEnd type="none" w="med" len="med"/>
          </a:ln>
        </p:spPr>
        <p:txBody>
          <a:bodyPr>
            <a:spAutoFit/>
          </a:bodyPr>
          <a:lstStyle/>
          <a:p>
            <a:endParaRPr lang="ja-JP" altLang="en-US"/>
          </a:p>
        </p:txBody>
      </p:sp>
      <p:cxnSp>
        <p:nvCxnSpPr>
          <p:cNvPr id="6151" name="直線コネクタ 12"/>
          <p:cNvCxnSpPr>
            <a:cxnSpLocks noChangeShapeType="1"/>
          </p:cNvCxnSpPr>
          <p:nvPr/>
        </p:nvCxnSpPr>
        <p:spPr bwMode="auto">
          <a:xfrm rot="5400000" flipH="1" flipV="1">
            <a:off x="6192044" y="1735932"/>
            <a:ext cx="1081087" cy="0"/>
          </a:xfrm>
          <a:prstGeom prst="line">
            <a:avLst/>
          </a:prstGeom>
          <a:noFill/>
          <a:ln w="25400" algn="ctr">
            <a:solidFill>
              <a:schemeClr val="tx1"/>
            </a:solidFill>
            <a:round/>
            <a:headEnd/>
            <a:tailEnd type="arrow" w="med" len="med"/>
          </a:ln>
        </p:spPr>
      </p:cxnSp>
      <p:sp>
        <p:nvSpPr>
          <p:cNvPr id="6152" name="テキスト ボックス 14"/>
          <p:cNvSpPr txBox="1">
            <a:spLocks noChangeArrowheads="1"/>
          </p:cNvSpPr>
          <p:nvPr/>
        </p:nvSpPr>
        <p:spPr bwMode="auto">
          <a:xfrm>
            <a:off x="6073775" y="1176338"/>
            <a:ext cx="585788" cy="307975"/>
          </a:xfrm>
          <a:prstGeom prst="rect">
            <a:avLst/>
          </a:prstGeom>
          <a:noFill/>
          <a:ln w="9525">
            <a:solidFill>
              <a:schemeClr val="tx1"/>
            </a:solidFill>
            <a:miter lim="800000"/>
            <a:headEnd/>
            <a:tailEnd/>
          </a:ln>
        </p:spPr>
        <p:txBody>
          <a:bodyPr wrap="none" lIns="36000" tIns="0" rIns="36000" bIns="0">
            <a:spAutoFit/>
          </a:bodyPr>
          <a:lstStyle/>
          <a:p>
            <a:r>
              <a:rPr lang="ja-JP" altLang="en-US" sz="2000"/>
              <a:t>利得</a:t>
            </a:r>
          </a:p>
        </p:txBody>
      </p:sp>
      <p:sp>
        <p:nvSpPr>
          <p:cNvPr id="6153" name="テキスト ボックス 15"/>
          <p:cNvSpPr txBox="1">
            <a:spLocks noChangeArrowheads="1"/>
          </p:cNvSpPr>
          <p:nvPr/>
        </p:nvSpPr>
        <p:spPr bwMode="auto">
          <a:xfrm>
            <a:off x="8172450" y="1195388"/>
            <a:ext cx="585788" cy="307975"/>
          </a:xfrm>
          <a:prstGeom prst="rect">
            <a:avLst/>
          </a:prstGeom>
          <a:noFill/>
          <a:ln w="9525">
            <a:solidFill>
              <a:schemeClr val="tx1"/>
            </a:solidFill>
            <a:miter lim="800000"/>
            <a:headEnd/>
            <a:tailEnd/>
          </a:ln>
        </p:spPr>
        <p:txBody>
          <a:bodyPr wrap="none" lIns="36000" tIns="0" rIns="36000" bIns="0">
            <a:spAutoFit/>
          </a:bodyPr>
          <a:lstStyle/>
          <a:p>
            <a:r>
              <a:rPr lang="ja-JP" altLang="en-US" sz="2000"/>
              <a:t>価格</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オプションの価格付け</a:t>
            </a:r>
          </a:p>
        </p:txBody>
      </p:sp>
      <p:sp>
        <p:nvSpPr>
          <p:cNvPr id="7171" name="Rectangle 3"/>
          <p:cNvSpPr>
            <a:spLocks noGrp="1" noChangeArrowheads="1"/>
          </p:cNvSpPr>
          <p:nvPr>
            <p:ph type="subTitle" idx="1"/>
          </p:nvPr>
        </p:nvSpPr>
        <p:spPr>
          <a:xfrm>
            <a:off x="539750" y="1196975"/>
            <a:ext cx="8208963" cy="5040313"/>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オプションは単なる権利なので、実現は簡単</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問題</a:t>
            </a:r>
            <a:r>
              <a:rPr lang="ja-JP" altLang="en-US" sz="2400" dirty="0" smtClean="0"/>
              <a:t>は、いくらで売買すればいいのか分からないこと</a:t>
            </a:r>
            <a:endParaRPr lang="en-US" altLang="ja-JP" sz="2400" dirty="0" smtClean="0"/>
          </a:p>
          <a:p>
            <a:pPr algn="l" eaLnBrk="1" hangingPunct="1"/>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rPr>
              <a:t>+ </a:t>
            </a:r>
            <a:r>
              <a:rPr lang="ja-JP" altLang="en-US" sz="2400" dirty="0" smtClean="0"/>
              <a:t>市場</a:t>
            </a:r>
            <a:r>
              <a:rPr lang="ja-JP" altLang="en-US" sz="2400" dirty="0" smtClean="0"/>
              <a:t>原理に従えば、株と同じく、適切な価格におち付くであろうことが予測される。</a:t>
            </a:r>
            <a:endParaRPr lang="en-US" altLang="ja-JP" sz="2400" dirty="0" smtClean="0"/>
          </a:p>
          <a:p>
            <a:pPr algn="l" eaLnBrk="1" hangingPunct="1"/>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b="1" dirty="0" smtClean="0">
                <a:solidFill>
                  <a:srgbClr val="FF0000"/>
                </a:solidFill>
              </a:rPr>
              <a:t> </a:t>
            </a:r>
            <a:r>
              <a:rPr lang="ja-JP" altLang="en-US" sz="2400" dirty="0" smtClean="0"/>
              <a:t>しかし、マイナーな金融商品でマーケットへの参加者が少なく、見えにくい要因が絡むような場合、適正な価格形成が行われるとは考えにくい</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en-US" altLang="ja-JP" sz="2400" b="1" dirty="0" smtClean="0">
                <a:solidFill>
                  <a:srgbClr val="FF0000"/>
                </a:solidFill>
              </a:rPr>
              <a:t> </a:t>
            </a:r>
            <a:r>
              <a:rPr lang="ja-JP" altLang="en-US" sz="2400" dirty="0" smtClean="0"/>
              <a:t>せめて</a:t>
            </a:r>
            <a:r>
              <a:rPr lang="ja-JP" altLang="en-US" sz="2400" dirty="0" smtClean="0"/>
              <a:t>、なんらかの基準価格の様なものが欲しい</a:t>
            </a:r>
            <a:endParaRPr lang="en-US" altLang="ja-JP" sz="2400" dirty="0" smtClean="0"/>
          </a:p>
          <a:p>
            <a:pPr algn="l" eaLnBrk="1" hangingPunct="1"/>
            <a:r>
              <a:rPr lang="ja-JP" altLang="en-US" sz="2400" dirty="0" smtClean="0"/>
              <a:t>あるいは、ある程度機械的に得られる、妥当な価格が欲しい</a:t>
            </a:r>
            <a:endParaRPr lang="en-US" altLang="ja-JP" sz="2400" dirty="0" smtClean="0"/>
          </a:p>
          <a:p>
            <a:pPr algn="l" eaLnBrk="1" hangingPunct="1"/>
            <a:endParaRPr lang="en-US" altLang="ja-JP" sz="2400" b="1" dirty="0" smtClean="0">
              <a:solidFill>
                <a:srgbClr val="FF0000"/>
              </a:solidFill>
            </a:endParaRPr>
          </a:p>
          <a:p>
            <a:pPr algn="l" eaLnBrk="1" hangingPunct="1"/>
            <a:r>
              <a:rPr lang="ja-JP" altLang="en-US" sz="2400" dirty="0" smtClean="0"/>
              <a:t>　　（現在の価格と差異があれば、裁定取引をする）</a:t>
            </a:r>
            <a:endParaRPr lang="en-US" altLang="ja-JP"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予測と価格</a:t>
            </a:r>
          </a:p>
        </p:txBody>
      </p:sp>
      <p:sp>
        <p:nvSpPr>
          <p:cNvPr id="8195"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オプションは、ある程度その証券の価格の予測ができないと、価格の決定は無理</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 </a:t>
            </a:r>
            <a:r>
              <a:rPr lang="ja-JP" altLang="en-US" sz="2400" b="1" dirty="0" smtClean="0">
                <a:solidFill>
                  <a:srgbClr val="FF0000"/>
                </a:solidFill>
                <a:sym typeface="Wingdings" pitchFamily="2" charset="2"/>
              </a:rPr>
              <a:t>　</a:t>
            </a:r>
            <a:r>
              <a:rPr lang="ja-JP" altLang="en-US" sz="2400" dirty="0" smtClean="0"/>
              <a:t>何も分からないのであれば、何も妥当でない</a:t>
            </a:r>
            <a:endParaRPr lang="en-US" altLang="ja-JP" sz="2400" dirty="0" smtClean="0"/>
          </a:p>
          <a:p>
            <a:pPr algn="l" eaLnBrk="1" hangingPunct="1"/>
            <a:endParaRPr lang="en-US" altLang="ja-JP" sz="2400" b="1" dirty="0" smtClean="0">
              <a:solidFill>
                <a:srgbClr val="FF0000"/>
              </a:solidFill>
            </a:endParaRPr>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逆に確率的な予測が有れば、その予測に基づいた価格は</a:t>
            </a:r>
            <a:endParaRPr lang="en-US" altLang="ja-JP" sz="2400" dirty="0" smtClean="0"/>
          </a:p>
          <a:p>
            <a:pPr algn="l" eaLnBrk="1" hangingPunct="1"/>
            <a:r>
              <a:rPr lang="ja-JP" altLang="en-US" sz="2400" dirty="0" smtClean="0"/>
              <a:t>決められる</a:t>
            </a:r>
            <a:endParaRPr lang="en-US" altLang="ja-JP" sz="2400" dirty="0" smtClean="0"/>
          </a:p>
          <a:p>
            <a:pPr algn="l" eaLnBrk="1" hangingPunct="1"/>
            <a:endParaRPr lang="en-US" altLang="ja-JP" sz="2400" dirty="0" smtClean="0"/>
          </a:p>
          <a:p>
            <a:pPr algn="l" eaLnBrk="1" hangingPunct="1"/>
            <a:r>
              <a:rPr lang="ja-JP" altLang="en-US" sz="2400" b="1" dirty="0" smtClean="0">
                <a:solidFill>
                  <a:srgbClr val="006600"/>
                </a:solidFill>
                <a:effectLst>
                  <a:outerShdw blurRad="38100" dist="38100" dir="2700000" algn="tl">
                    <a:srgbClr val="000000">
                      <a:alpha val="43137"/>
                    </a:srgbClr>
                  </a:outerShdw>
                </a:effectLst>
              </a:rPr>
              <a:t>例）</a:t>
            </a:r>
            <a:r>
              <a:rPr lang="ja-JP" altLang="en-US" sz="2400" dirty="0" smtClean="0">
                <a:solidFill>
                  <a:srgbClr val="006600"/>
                </a:solidFill>
                <a:effectLst>
                  <a:outerShdw blurRad="38100" dist="38100" dir="2700000" algn="tl">
                    <a:srgbClr val="000000">
                      <a:alpha val="43137"/>
                    </a:srgbClr>
                  </a:outerShdw>
                </a:effectLst>
              </a:rPr>
              <a:t> </a:t>
            </a:r>
            <a:r>
              <a:rPr lang="en-US" altLang="ja-JP" sz="2400" dirty="0" smtClean="0"/>
              <a:t>30% </a:t>
            </a:r>
            <a:r>
              <a:rPr lang="ja-JP" altLang="en-US" sz="2400" dirty="0" smtClean="0"/>
              <a:t>で </a:t>
            </a:r>
            <a:r>
              <a:rPr lang="en-US" altLang="ja-JP" sz="2400" dirty="0" smtClean="0"/>
              <a:t>100</a:t>
            </a:r>
            <a:r>
              <a:rPr lang="ja-JP" altLang="en-US" sz="2400" dirty="0" smtClean="0"/>
              <a:t>円、</a:t>
            </a:r>
            <a:r>
              <a:rPr lang="en-US" altLang="ja-JP" sz="2400" dirty="0" smtClean="0"/>
              <a:t>20% </a:t>
            </a:r>
            <a:r>
              <a:rPr lang="ja-JP" altLang="en-US" sz="2400" dirty="0" smtClean="0"/>
              <a:t>で</a:t>
            </a:r>
            <a:r>
              <a:rPr lang="en-US" altLang="ja-JP" sz="2400" dirty="0" smtClean="0"/>
              <a:t>80</a:t>
            </a:r>
            <a:r>
              <a:rPr lang="ja-JP" altLang="en-US" sz="2400" dirty="0" smtClean="0"/>
              <a:t>円、</a:t>
            </a:r>
            <a:r>
              <a:rPr lang="en-US" altLang="ja-JP" sz="2400" dirty="0" smtClean="0"/>
              <a:t>50% </a:t>
            </a:r>
            <a:r>
              <a:rPr lang="ja-JP" altLang="en-US" sz="2400" dirty="0" smtClean="0"/>
              <a:t>で</a:t>
            </a:r>
            <a:r>
              <a:rPr lang="en-US" altLang="ja-JP" sz="2400" dirty="0" smtClean="0"/>
              <a:t>120</a:t>
            </a:r>
            <a:r>
              <a:rPr lang="ja-JP" altLang="en-US" sz="2400" dirty="0" smtClean="0"/>
              <a:t>円になると予測される証券に対する、</a:t>
            </a:r>
            <a:r>
              <a:rPr lang="ja-JP" altLang="en-US" sz="2400" b="1" dirty="0" smtClean="0">
                <a:solidFill>
                  <a:schemeClr val="accent2"/>
                </a:solidFill>
              </a:rPr>
              <a:t>「</a:t>
            </a:r>
            <a:r>
              <a:rPr lang="en-US" altLang="ja-JP" sz="2400" b="1" dirty="0" smtClean="0">
                <a:solidFill>
                  <a:schemeClr val="accent2"/>
                </a:solidFill>
              </a:rPr>
              <a:t>90</a:t>
            </a:r>
            <a:r>
              <a:rPr lang="ja-JP" altLang="en-US" sz="2400" b="1" dirty="0" smtClean="0">
                <a:solidFill>
                  <a:schemeClr val="accent2"/>
                </a:solidFill>
              </a:rPr>
              <a:t>円で買う権利」</a:t>
            </a:r>
            <a:r>
              <a:rPr lang="ja-JP" altLang="en-US" sz="2400" dirty="0" smtClean="0"/>
              <a:t>の値段</a:t>
            </a:r>
            <a:endParaRPr lang="en-US" altLang="ja-JP" sz="2400" dirty="0" smtClean="0"/>
          </a:p>
          <a:p>
            <a:pPr algn="l" eaLnBrk="1" hangingPunct="1"/>
            <a:endParaRPr lang="en-US" altLang="ja-JP" sz="2400" dirty="0" smtClean="0"/>
          </a:p>
          <a:p>
            <a:pPr algn="l" eaLnBrk="1" hangingPunct="1"/>
            <a:r>
              <a:rPr lang="ja-JP" altLang="en-US" sz="2400" dirty="0" smtClean="0"/>
              <a:t>　</a:t>
            </a:r>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en-US" altLang="ja-JP" sz="2400" dirty="0" smtClean="0"/>
              <a:t>30% </a:t>
            </a:r>
            <a:r>
              <a:rPr lang="ja-JP" altLang="en-US" sz="2400" dirty="0" smtClean="0"/>
              <a:t>で</a:t>
            </a:r>
            <a:r>
              <a:rPr lang="en-US" altLang="ja-JP" sz="2400" dirty="0" smtClean="0"/>
              <a:t>10</a:t>
            </a:r>
            <a:r>
              <a:rPr lang="ja-JP" altLang="en-US" sz="2400" dirty="0" smtClean="0"/>
              <a:t>円得、</a:t>
            </a:r>
            <a:r>
              <a:rPr lang="en-US" altLang="ja-JP" sz="2400" dirty="0" smtClean="0"/>
              <a:t>20%</a:t>
            </a:r>
            <a:r>
              <a:rPr lang="ja-JP" altLang="en-US" sz="2400" dirty="0" smtClean="0"/>
              <a:t>で損得なし、</a:t>
            </a:r>
            <a:r>
              <a:rPr lang="en-US" altLang="ja-JP" sz="2400" dirty="0" smtClean="0"/>
              <a:t>50%</a:t>
            </a:r>
            <a:r>
              <a:rPr lang="ja-JP" altLang="en-US" sz="2400" dirty="0" smtClean="0"/>
              <a:t>で</a:t>
            </a:r>
            <a:r>
              <a:rPr lang="en-US" altLang="ja-JP" sz="2400" dirty="0" smtClean="0"/>
              <a:t>30</a:t>
            </a:r>
            <a:r>
              <a:rPr lang="ja-JP" altLang="en-US" sz="2400" dirty="0" smtClean="0"/>
              <a:t>円得なので</a:t>
            </a:r>
            <a:endParaRPr lang="en-US" altLang="ja-JP" sz="2400" dirty="0" smtClean="0"/>
          </a:p>
          <a:p>
            <a:pPr algn="l" eaLnBrk="1" hangingPunct="1"/>
            <a:r>
              <a:rPr lang="ja-JP" altLang="en-US" sz="2400" dirty="0" smtClean="0"/>
              <a:t>　　</a:t>
            </a:r>
            <a:r>
              <a:rPr lang="ja-JP" altLang="en-US" sz="2400" b="1" dirty="0" smtClean="0">
                <a:solidFill>
                  <a:schemeClr val="accent2"/>
                </a:solidFill>
              </a:rPr>
              <a:t>利得の平均は</a:t>
            </a:r>
            <a:r>
              <a:rPr lang="en-US" altLang="ja-JP" sz="2400" b="1" dirty="0" smtClean="0">
                <a:solidFill>
                  <a:schemeClr val="accent2"/>
                </a:solidFill>
              </a:rPr>
              <a:t>18</a:t>
            </a:r>
            <a:r>
              <a:rPr lang="ja-JP" altLang="en-US" sz="2400" b="1" dirty="0" smtClean="0">
                <a:solidFill>
                  <a:schemeClr val="accent2"/>
                </a:solidFill>
              </a:rPr>
              <a:t>円</a:t>
            </a:r>
            <a:r>
              <a:rPr lang="ja-JP" altLang="en-US" sz="2400" dirty="0" smtClean="0"/>
              <a:t>。これがオプションの妥当な価格になる</a:t>
            </a:r>
            <a:endParaRPr lang="ja-JP" altLang="en-US" sz="2400" b="1"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より現実的な予測を使って</a:t>
            </a:r>
          </a:p>
        </p:txBody>
      </p:sp>
      <p:sp>
        <p:nvSpPr>
          <p:cNvPr id="9219"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先の予測は、離散的で、あまりに非現実的</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 </a:t>
            </a:r>
            <a:r>
              <a:rPr lang="ja-JP" altLang="en-US" sz="2400" dirty="0" smtClean="0"/>
              <a:t>　実際の価格の予測は、ある主のモデルを仮定し、正規分布のようになるだろう</a:t>
            </a:r>
            <a:endParaRPr lang="en-US" altLang="ja-JP" sz="2400" dirty="0" smtClean="0"/>
          </a:p>
          <a:p>
            <a:pPr algn="l" eaLnBrk="1" hangingPunct="1"/>
            <a:endParaRPr lang="en-US" altLang="ja-JP" sz="2400" b="1" dirty="0" smtClean="0">
              <a:solidFill>
                <a:srgbClr val="FF0000"/>
              </a:solidFill>
              <a:sym typeface="Wingdings" pitchFamily="2" charset="2"/>
            </a:endParaRPr>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分布が分かれば、各事象の利得を確率積分して、妥当な価格が得られる。</a:t>
            </a:r>
            <a:endParaRPr lang="en-US" altLang="ja-JP" sz="2400" dirty="0" smtClean="0"/>
          </a:p>
          <a:p>
            <a:pPr algn="l" eaLnBrk="1" hangingPunct="1"/>
            <a:endParaRPr lang="en-US" altLang="ja-JP" sz="2400" dirty="0" smtClean="0"/>
          </a:p>
          <a:p>
            <a:pPr algn="l" eaLnBrk="1" hangingPunct="1"/>
            <a:r>
              <a:rPr lang="ja-JP" altLang="en-US" sz="2400" dirty="0" smtClean="0"/>
              <a:t>　価格 </a:t>
            </a:r>
            <a:r>
              <a:rPr lang="en-US" altLang="ja-JP" sz="2400" dirty="0" smtClean="0"/>
              <a:t>Z </a:t>
            </a:r>
            <a:r>
              <a:rPr lang="ja-JP" altLang="en-US" sz="2400" dirty="0" smtClean="0"/>
              <a:t>のオプションの価格　　</a:t>
            </a:r>
            <a:r>
              <a:rPr lang="en-US" altLang="ja-JP" sz="2400" b="1" dirty="0" smtClean="0">
                <a:solidFill>
                  <a:schemeClr val="accent2"/>
                </a:solidFill>
              </a:rPr>
              <a:t>Σ</a:t>
            </a:r>
            <a:r>
              <a:rPr lang="en-US" altLang="ja-JP" sz="2400" b="1" baseline="-25000" dirty="0" smtClean="0">
                <a:solidFill>
                  <a:schemeClr val="accent2"/>
                </a:solidFill>
              </a:rPr>
              <a:t>X</a:t>
            </a:r>
            <a:r>
              <a:rPr lang="en-US" altLang="ja-JP" sz="2400" b="1" dirty="0" smtClean="0">
                <a:solidFill>
                  <a:schemeClr val="accent2"/>
                </a:solidFill>
              </a:rPr>
              <a:t> Pr[X=k] × (max{k</a:t>
            </a:r>
            <a:r>
              <a:rPr lang="ja-JP" altLang="en-US" sz="2400" b="1" dirty="0" smtClean="0">
                <a:solidFill>
                  <a:schemeClr val="accent2"/>
                </a:solidFill>
              </a:rPr>
              <a:t>－</a:t>
            </a:r>
            <a:r>
              <a:rPr lang="en-US" altLang="ja-JP" sz="2400" b="1" dirty="0" smtClean="0">
                <a:solidFill>
                  <a:schemeClr val="accent2"/>
                </a:solidFill>
              </a:rPr>
              <a:t>Z,0}) </a:t>
            </a:r>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この積分がうまくできれば、価格が求まる</a:t>
            </a:r>
            <a:endParaRPr lang="en-US" altLang="ja-JP"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effectLst>
                  <a:outerShdw blurRad="38100" dist="38100" dir="2700000" algn="tl">
                    <a:srgbClr val="000000"/>
                  </a:outerShdw>
                </a:effectLst>
              </a:rPr>
              <a:t>ブラックショールズ方程式</a:t>
            </a:r>
          </a:p>
        </p:txBody>
      </p:sp>
      <p:sp>
        <p:nvSpPr>
          <p:cNvPr id="10243" name="Rectangle 3"/>
          <p:cNvSpPr>
            <a:spLocks noGrp="1" noChangeArrowheads="1"/>
          </p:cNvSpPr>
          <p:nvPr>
            <p:ph type="subTitle" idx="1"/>
          </p:nvPr>
        </p:nvSpPr>
        <p:spPr>
          <a:xfrm>
            <a:off x="539750" y="1268413"/>
            <a:ext cx="8280400" cy="5105400"/>
          </a:xfrm>
        </p:spPr>
        <p:txBody>
          <a:bodyPr/>
          <a:lstStyle/>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株価の変動は、</a:t>
            </a:r>
            <a:r>
              <a:rPr lang="en-US" altLang="ja-JP" sz="2400" dirty="0" smtClean="0"/>
              <a:t>1</a:t>
            </a:r>
            <a:r>
              <a:rPr lang="ja-JP" altLang="en-US" sz="2400" dirty="0" smtClean="0"/>
              <a:t>単位時間に</a:t>
            </a:r>
            <a:r>
              <a:rPr lang="ja-JP" altLang="en-US" sz="2400" b="1" dirty="0" smtClean="0"/>
              <a:t>一定割合</a:t>
            </a:r>
            <a:r>
              <a:rPr lang="ja-JP" altLang="en-US" sz="2400" dirty="0" smtClean="0"/>
              <a:t>、上下すると考えられることが多い</a:t>
            </a:r>
            <a:endParaRPr lang="en-US" altLang="ja-JP" sz="2400" dirty="0" smtClean="0"/>
          </a:p>
          <a:p>
            <a:pPr algn="l" eaLnBrk="1" hangingPunct="1"/>
            <a:r>
              <a:rPr lang="ja-JP" altLang="en-US" sz="2400" b="1" dirty="0" smtClean="0">
                <a:solidFill>
                  <a:srgbClr val="FF0000"/>
                </a:solidFill>
              </a:rPr>
              <a:t>　</a:t>
            </a:r>
            <a:r>
              <a:rPr lang="en-US" altLang="ja-JP" sz="2400" b="1" dirty="0" smtClean="0">
                <a:solidFill>
                  <a:srgbClr val="FF0000"/>
                </a:solidFill>
                <a:sym typeface="Wingdings" pitchFamily="2" charset="2"/>
              </a:rPr>
              <a:t> </a:t>
            </a:r>
            <a:r>
              <a:rPr lang="ja-JP" altLang="en-US" sz="2400" dirty="0" smtClean="0"/>
              <a:t>　価格 </a:t>
            </a:r>
            <a:r>
              <a:rPr lang="en-US" altLang="ja-JP" sz="2400" b="1" dirty="0" smtClean="0">
                <a:solidFill>
                  <a:schemeClr val="accent2"/>
                </a:solidFill>
              </a:rPr>
              <a:t>x</a:t>
            </a:r>
            <a:r>
              <a:rPr lang="en-US" altLang="ja-JP" sz="2400" dirty="0" smtClean="0"/>
              <a:t> </a:t>
            </a:r>
            <a:r>
              <a:rPr lang="ja-JP" altLang="en-US" sz="2400" dirty="0" smtClean="0"/>
              <a:t>が確率 </a:t>
            </a:r>
            <a:r>
              <a:rPr lang="en-US" altLang="ja-JP" sz="2400" b="1" dirty="0" smtClean="0">
                <a:solidFill>
                  <a:schemeClr val="accent2"/>
                </a:solidFill>
              </a:rPr>
              <a:t>p</a:t>
            </a:r>
            <a:r>
              <a:rPr lang="en-US" altLang="ja-JP" sz="2400" dirty="0" smtClean="0"/>
              <a:t> </a:t>
            </a:r>
            <a:r>
              <a:rPr lang="ja-JP" altLang="en-US" sz="2400" dirty="0" smtClean="0"/>
              <a:t>で </a:t>
            </a:r>
            <a:r>
              <a:rPr lang="en-US" altLang="ja-JP" sz="2400" b="1" dirty="0" err="1" smtClean="0">
                <a:solidFill>
                  <a:schemeClr val="accent2"/>
                </a:solidFill>
              </a:rPr>
              <a:t>αx</a:t>
            </a:r>
            <a:r>
              <a:rPr lang="en-US" altLang="ja-JP" sz="2400" dirty="0" smtClean="0"/>
              <a:t> </a:t>
            </a:r>
            <a:r>
              <a:rPr lang="ja-JP" altLang="en-US" sz="2400" dirty="0" smtClean="0"/>
              <a:t>になり、確率</a:t>
            </a:r>
            <a:r>
              <a:rPr lang="en-US" altLang="ja-JP" sz="2400" b="1" dirty="0" smtClean="0">
                <a:solidFill>
                  <a:schemeClr val="accent2"/>
                </a:solidFill>
              </a:rPr>
              <a:t>1-p</a:t>
            </a:r>
            <a:r>
              <a:rPr lang="en-US" altLang="ja-JP" sz="2400" dirty="0" smtClean="0"/>
              <a:t> </a:t>
            </a:r>
            <a:r>
              <a:rPr lang="ja-JP" altLang="en-US" sz="2400" dirty="0" smtClean="0"/>
              <a:t>で</a:t>
            </a:r>
            <a:r>
              <a:rPr lang="en-US" altLang="ja-JP" sz="2400" b="1" dirty="0" smtClean="0">
                <a:solidFill>
                  <a:schemeClr val="accent2"/>
                </a:solidFill>
              </a:rPr>
              <a:t>(1</a:t>
            </a:r>
            <a:r>
              <a:rPr lang="ja-JP" altLang="en-US" sz="2400" b="1" dirty="0" smtClean="0">
                <a:solidFill>
                  <a:schemeClr val="accent2"/>
                </a:solidFill>
              </a:rPr>
              <a:t>／</a:t>
            </a:r>
            <a:r>
              <a:rPr lang="en-US" altLang="ja-JP" sz="2400" b="1" dirty="0" smtClean="0">
                <a:solidFill>
                  <a:schemeClr val="accent2"/>
                </a:solidFill>
              </a:rPr>
              <a:t>α</a:t>
            </a:r>
            <a:r>
              <a:rPr lang="ja-JP" altLang="en-US" sz="2400" b="1" dirty="0" smtClean="0">
                <a:solidFill>
                  <a:schemeClr val="accent2"/>
                </a:solidFill>
              </a:rPr>
              <a:t>）</a:t>
            </a:r>
            <a:r>
              <a:rPr lang="en-US" altLang="ja-JP" sz="2400" b="1" dirty="0" smtClean="0">
                <a:solidFill>
                  <a:schemeClr val="accent2"/>
                </a:solidFill>
              </a:rPr>
              <a:t>x </a:t>
            </a:r>
            <a:r>
              <a:rPr lang="ja-JP" altLang="en-US" sz="2400" dirty="0" err="1" smtClean="0"/>
              <a:t>、</a:t>
            </a:r>
            <a:endParaRPr lang="en-US" altLang="ja-JP" sz="2400" dirty="0" smtClean="0"/>
          </a:p>
          <a:p>
            <a:pPr algn="l" eaLnBrk="1" hangingPunct="1"/>
            <a:r>
              <a:rPr lang="ja-JP" altLang="en-US" sz="2400" dirty="0" smtClean="0"/>
              <a:t>　　　　あるいは </a:t>
            </a:r>
            <a:r>
              <a:rPr lang="en-US" altLang="ja-JP" sz="2400" b="1" dirty="0" err="1" smtClean="0">
                <a:solidFill>
                  <a:schemeClr val="accent2"/>
                </a:solidFill>
              </a:rPr>
              <a:t>βx</a:t>
            </a:r>
            <a:r>
              <a:rPr lang="en-US" altLang="ja-JP" sz="2400" dirty="0" smtClean="0"/>
              <a:t> </a:t>
            </a:r>
            <a:r>
              <a:rPr lang="ja-JP" altLang="en-US" sz="2400" dirty="0" smtClean="0"/>
              <a:t>になる</a:t>
            </a:r>
            <a:endParaRPr lang="en-US" altLang="ja-JP" sz="2400" dirty="0" smtClean="0"/>
          </a:p>
          <a:p>
            <a:pPr algn="l" eaLnBrk="1" hangingPunct="1"/>
            <a:endParaRPr lang="en-US" altLang="ja-JP" sz="2400" b="1" dirty="0" smtClean="0">
              <a:solidFill>
                <a:srgbClr val="FF0000"/>
              </a:solidFill>
              <a:sym typeface="Wingdings" pitchFamily="2" charset="2"/>
            </a:endParaRPr>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このときの時刻 </a:t>
            </a:r>
            <a:r>
              <a:rPr lang="en-US" altLang="ja-JP" sz="2400" b="1" dirty="0" smtClean="0">
                <a:solidFill>
                  <a:schemeClr val="accent2"/>
                </a:solidFill>
              </a:rPr>
              <a:t>T</a:t>
            </a:r>
            <a:r>
              <a:rPr lang="en-US" altLang="ja-JP" sz="2400" dirty="0" smtClean="0"/>
              <a:t> </a:t>
            </a:r>
            <a:r>
              <a:rPr lang="ja-JP" altLang="en-US" sz="2400" dirty="0" smtClean="0"/>
              <a:t>（権利を行使できる時刻）での価格の分布は、正規分布のような解析しやすい分布にはならない</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これを「ブラックショールズ方程式」につっこむと、積分値を解析的に求めることができる</a:t>
            </a:r>
            <a:endParaRPr lang="en-US" altLang="ja-JP" sz="2400" dirty="0" smtClean="0"/>
          </a:p>
          <a:p>
            <a:pPr algn="l" eaLnBrk="1" hangingPunct="1"/>
            <a:endParaRPr lang="en-US" altLang="ja-JP" sz="2400" dirty="0" smtClean="0"/>
          </a:p>
          <a:p>
            <a:pPr algn="l" eaLnBrk="1" hangingPunct="1"/>
            <a:r>
              <a:rPr lang="en-US" altLang="ja-JP" sz="2400" b="1" dirty="0" smtClean="0">
                <a:solidFill>
                  <a:srgbClr val="FF0000"/>
                </a:solidFill>
                <a:effectLst>
                  <a:outerShdw blurRad="38100" dist="38100" dir="2700000" algn="tl">
                    <a:srgbClr val="000000">
                      <a:alpha val="43137"/>
                    </a:srgbClr>
                  </a:outerShdw>
                </a:effectLst>
              </a:rPr>
              <a:t>•</a:t>
            </a:r>
            <a:r>
              <a:rPr lang="ja-JP" altLang="en-US" sz="2400" dirty="0" smtClean="0"/>
              <a:t> </a:t>
            </a:r>
            <a:r>
              <a:rPr lang="ja-JP" altLang="en-US" sz="2400" dirty="0" smtClean="0"/>
              <a:t>詳細は確率の先生に聞いて下さい</a:t>
            </a:r>
            <a:endParaRPr lang="en-US" altLang="ja-JP" sz="2400" dirty="0" smtClean="0"/>
          </a:p>
          <a:p>
            <a:pPr algn="l" eaLnBrk="1" hangingPunct="1"/>
            <a:endParaRPr lang="en-US" altLang="ja-JP"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3914</TotalTime>
  <Words>1232</Words>
  <Application>Microsoft Office PowerPoint</Application>
  <PresentationFormat>画面に合わせる (4:3)</PresentationFormat>
  <Paragraphs>320</Paragraphs>
  <Slides>33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33</vt:i4>
      </vt:variant>
    </vt:vector>
  </HeadingPairs>
  <TitlesOfParts>
    <vt:vector size="39" baseType="lpstr">
      <vt:lpstr>Times New Roman</vt:lpstr>
      <vt:lpstr>ＭＳ Ｐゴシック</vt:lpstr>
      <vt:lpstr>Arial</vt:lpstr>
      <vt:lpstr>Calibri</vt:lpstr>
      <vt:lpstr>Wingdings</vt:lpstr>
      <vt:lpstr>標準デザイン</vt:lpstr>
      <vt:lpstr>金融工学</vt:lpstr>
      <vt:lpstr>良く聞かれます</vt:lpstr>
      <vt:lpstr>予測の難しさ、儲けることの難しさ</vt:lpstr>
      <vt:lpstr>金融工学の正義</vt:lpstr>
      <vt:lpstr>オプション</vt:lpstr>
      <vt:lpstr>オプションの価格付け</vt:lpstr>
      <vt:lpstr>予測と価格</vt:lpstr>
      <vt:lpstr>より現実的な予測を使って</vt:lpstr>
      <vt:lpstr>ブラックショールズ方程式</vt:lpstr>
      <vt:lpstr>アメリカンオプション</vt:lpstr>
      <vt:lpstr>ポートフォリオ</vt:lpstr>
      <vt:lpstr>分散の最小化</vt:lpstr>
      <vt:lpstr>分散・共分散行列</vt:lpstr>
      <vt:lpstr>分散共分散最小化</vt:lpstr>
      <vt:lpstr>行列の分解</vt:lpstr>
      <vt:lpstr>要因で動きを説明</vt:lpstr>
      <vt:lpstr>マルチファクターモデル</vt:lpstr>
      <vt:lpstr>絶対偏差モデル</vt:lpstr>
      <vt:lpstr>絶対偏差モデル定式化</vt:lpstr>
      <vt:lpstr>ポートフォリオ再最適化</vt:lpstr>
      <vt:lpstr>ポートフォリオ再最適化</vt:lpstr>
      <vt:lpstr>裁定取引</vt:lpstr>
      <vt:lpstr>裁定機会</vt:lpstr>
      <vt:lpstr>裁定機会の検出</vt:lpstr>
      <vt:lpstr>ネットワークの構築</vt:lpstr>
      <vt:lpstr>コストの付け替え</vt:lpstr>
      <vt:lpstr>計算時間の算定</vt:lpstr>
      <vt:lpstr>ヘッジファンド</vt:lpstr>
      <vt:lpstr>市場というリスク</vt:lpstr>
      <vt:lpstr>空売り</vt:lpstr>
      <vt:lpstr>空売りを使ったしかけ</vt:lpstr>
      <vt:lpstr>最近のテクニック</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504</cp:revision>
  <dcterms:created xsi:type="dcterms:W3CDTF">1601-01-01T00:00:00Z</dcterms:created>
  <dcterms:modified xsi:type="dcterms:W3CDTF">2012-08-26T14:24:00Z</dcterms:modified>
</cp:coreProperties>
</file>