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8" r:id="rId2"/>
    <p:sldId id="257" r:id="rId3"/>
    <p:sldId id="299" r:id="rId4"/>
    <p:sldId id="268" r:id="rId5"/>
    <p:sldId id="269" r:id="rId6"/>
    <p:sldId id="270" r:id="rId7"/>
    <p:sldId id="271" r:id="rId8"/>
    <p:sldId id="300" r:id="rId9"/>
    <p:sldId id="301" r:id="rId10"/>
    <p:sldId id="302" r:id="rId11"/>
    <p:sldId id="272" r:id="rId12"/>
    <p:sldId id="274" r:id="rId13"/>
    <p:sldId id="273" r:id="rId14"/>
    <p:sldId id="275" r:id="rId15"/>
    <p:sldId id="298" r:id="rId16"/>
    <p:sldId id="276" r:id="rId17"/>
    <p:sldId id="277" r:id="rId18"/>
    <p:sldId id="279" r:id="rId19"/>
    <p:sldId id="280" r:id="rId20"/>
    <p:sldId id="281" r:id="rId21"/>
    <p:sldId id="283" r:id="rId22"/>
    <p:sldId id="284" r:id="rId23"/>
    <p:sldId id="297" r:id="rId24"/>
    <p:sldId id="282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3" r:id="rId33"/>
    <p:sldId id="303" r:id="rId34"/>
    <p:sldId id="295" r:id="rId35"/>
    <p:sldId id="296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66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0" autoAdjust="0"/>
    <p:restoredTop sz="94510" autoAdjust="0"/>
  </p:normalViewPr>
  <p:slideViewPr>
    <p:cSldViewPr>
      <p:cViewPr varScale="1">
        <p:scale>
          <a:sx n="64" d="100"/>
          <a:sy n="64" d="100"/>
        </p:scale>
        <p:origin x="-4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ABA19-D458-48D6-BA8F-D1CD75E0F399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61D9-82DE-4305-9029-27FF0879EDA8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9EB3A-FFDF-4756-8245-AD111BDFEBAF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CD2D1-0855-417D-A5FD-7DBE50E7C0D3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0B577-2C4E-461C-8CC5-E731627589BD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AE22A-6D55-47BC-9600-B4846EC91F47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96A1B-1827-4BE2-BB92-0ED2C11F830D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6D70B-2213-4492-ACE4-D7617D242826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C9E45-4C6D-46D1-B212-549A86E7DBD8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D4C93-1986-4B28-96D7-39DA2FF0984D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B7823-3052-4B6F-8103-72DA95A0A5FE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2 レベル</a:t>
            </a:r>
          </a:p>
          <a:p>
            <a:pPr lvl="2"/>
            <a:r>
              <a:rPr lang="ja-JP" altLang="en-US" smtClean="0"/>
              <a:t>第 3 レベル</a:t>
            </a:r>
          </a:p>
          <a:p>
            <a:pPr lvl="3"/>
            <a:r>
              <a:rPr lang="ja-JP" altLang="en-US" smtClean="0"/>
              <a:t>第 4 レベル</a:t>
            </a:r>
          </a:p>
          <a:p>
            <a:pPr lvl="4"/>
            <a:r>
              <a:rPr lang="ja-JP" altLang="en-US" smtClean="0"/>
              <a:t>第 5 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A3ADF4C3-9C55-4A1E-9322-EF4618D4889F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9144000" cy="1800225"/>
          </a:xfrm>
          <a:gradFill rotWithShape="1">
            <a:gsLst>
              <a:gs pos="0">
                <a:srgbClr val="006600"/>
              </a:gs>
              <a:gs pos="50000">
                <a:srgbClr val="008000"/>
              </a:gs>
              <a:gs pos="100000">
                <a:srgbClr val="006600"/>
              </a:gs>
            </a:gsLst>
            <a:lin ang="5400000" scaled="1"/>
          </a:gradFill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生産計画を立てる</a:t>
            </a:r>
            <a:br>
              <a:rPr lang="ja-JP" altLang="en-US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ja-JP" altLang="en-US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850" y="2843213"/>
            <a:ext cx="7772400" cy="3681412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dirty="0" smtClean="0"/>
              <a:t>簡単なバージョン：輸送問題</a:t>
            </a:r>
          </a:p>
          <a:p>
            <a:pPr eaLnBrk="1" hangingPunct="1">
              <a:buFontTx/>
              <a:buNone/>
              <a:defRPr/>
            </a:pPr>
            <a:r>
              <a:rPr lang="ja-JP" altLang="en-US" dirty="0" smtClean="0"/>
              <a:t>　　定式化、最小費用流、バリエーション</a:t>
            </a:r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dirty="0" smtClean="0"/>
              <a:t>部品組立て計画</a:t>
            </a:r>
          </a:p>
          <a:p>
            <a:pPr eaLnBrk="1" hangingPunct="1">
              <a:buFontTx/>
              <a:buNone/>
              <a:defRPr/>
            </a:pPr>
            <a:r>
              <a:rPr lang="ja-JP" altLang="en-US" dirty="0" smtClean="0"/>
              <a:t>　　定式化、バリエーション</a:t>
            </a:r>
          </a:p>
          <a:p>
            <a:pPr eaLnBrk="1" hangingPunct="1">
              <a:buFontTx/>
              <a:buNone/>
              <a:defRPr/>
            </a:pPr>
            <a:r>
              <a:rPr lang="en-US" altLang="ja-JP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dirty="0" smtClean="0"/>
              <a:t>生産計画</a:t>
            </a:r>
          </a:p>
          <a:p>
            <a:pPr eaLnBrk="1" hangingPunct="1">
              <a:buFontTx/>
              <a:buNone/>
              <a:defRPr/>
            </a:pPr>
            <a:r>
              <a:rPr lang="ja-JP" altLang="en-US" dirty="0" smtClean="0"/>
              <a:t>　　定式化、バリエーション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例題２ (最適解)</a:t>
            </a:r>
          </a:p>
        </p:txBody>
      </p:sp>
      <p:pic>
        <p:nvPicPr>
          <p:cNvPr id="11267" name="Picture 3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5908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9530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25146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114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2766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8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7244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9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6576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3048000" y="3048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3048000" y="4191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4648200" y="4953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5181600" y="36576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4800600" y="2286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1905000" y="30480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 flipV="1">
            <a:off x="1981200" y="3505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1981200" y="4191000"/>
            <a:ext cx="914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V="1">
            <a:off x="1981200" y="45720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1981200" y="52578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 flipV="1">
            <a:off x="1981200" y="2514600"/>
            <a:ext cx="2590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 flipV="1">
            <a:off x="3657600" y="26670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3657600" y="32766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V="1">
            <a:off x="3581400" y="3962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3581400" y="45720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 flipV="1">
            <a:off x="5257800" y="5181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5410200" y="25146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>
            <a:off x="5334000" y="2743200"/>
            <a:ext cx="1752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5791200" y="39624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 flipV="1">
            <a:off x="5638800" y="28194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94" name="Line 30"/>
          <p:cNvSpPr>
            <a:spLocks noChangeShapeType="1"/>
          </p:cNvSpPr>
          <p:nvPr/>
        </p:nvSpPr>
        <p:spPr bwMode="auto">
          <a:xfrm flipV="1">
            <a:off x="3505200" y="2743200"/>
            <a:ext cx="1295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 flipV="1">
            <a:off x="5181600" y="4419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136525" y="270827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250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7908925" y="24034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70</a:t>
            </a: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2286000" y="23622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50</a:t>
            </a:r>
          </a:p>
        </p:txBody>
      </p:sp>
      <p:sp>
        <p:nvSpPr>
          <p:cNvPr id="11299" name="Text Box 35"/>
          <p:cNvSpPr txBox="1">
            <a:spLocks noChangeArrowheads="1"/>
          </p:cNvSpPr>
          <p:nvPr/>
        </p:nvSpPr>
        <p:spPr bwMode="auto">
          <a:xfrm>
            <a:off x="152400" y="3733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100</a:t>
            </a:r>
          </a:p>
        </p:txBody>
      </p:sp>
      <p:sp>
        <p:nvSpPr>
          <p:cNvPr id="11300" name="Text Box 36"/>
          <p:cNvSpPr txBox="1">
            <a:spLocks noChangeArrowheads="1"/>
          </p:cNvSpPr>
          <p:nvPr/>
        </p:nvSpPr>
        <p:spPr bwMode="auto">
          <a:xfrm>
            <a:off x="168275" y="4876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300</a:t>
            </a:r>
          </a:p>
        </p:txBody>
      </p:sp>
      <p:sp>
        <p:nvSpPr>
          <p:cNvPr id="11301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8077200" y="6096000"/>
            <a:ext cx="1066800" cy="762000"/>
          </a:xfrm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pic>
        <p:nvPicPr>
          <p:cNvPr id="11302" name="Picture 38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16764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3" name="Picture 39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5876925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04" name="Oval 40"/>
          <p:cNvSpPr>
            <a:spLocks noChangeArrowheads="1"/>
          </p:cNvSpPr>
          <p:nvPr/>
        </p:nvSpPr>
        <p:spPr bwMode="auto">
          <a:xfrm>
            <a:off x="5638800" y="57912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altLang="ja-JP"/>
          </a:p>
        </p:txBody>
      </p:sp>
      <p:pic>
        <p:nvPicPr>
          <p:cNvPr id="11305" name="Picture 41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6" name="Picture 42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58674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07" name="Text Box 43"/>
          <p:cNvSpPr txBox="1">
            <a:spLocks noChangeArrowheads="1"/>
          </p:cNvSpPr>
          <p:nvPr/>
        </p:nvSpPr>
        <p:spPr bwMode="auto">
          <a:xfrm>
            <a:off x="152400" y="1752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500</a:t>
            </a:r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auto">
          <a:xfrm>
            <a:off x="152400" y="586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150</a:t>
            </a:r>
          </a:p>
        </p:txBody>
      </p:sp>
      <p:sp>
        <p:nvSpPr>
          <p:cNvPr id="11309" name="Oval 45"/>
          <p:cNvSpPr>
            <a:spLocks noChangeArrowheads="1"/>
          </p:cNvSpPr>
          <p:nvPr/>
        </p:nvSpPr>
        <p:spPr bwMode="auto">
          <a:xfrm>
            <a:off x="2895600" y="59436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1310" name="Oval 46"/>
          <p:cNvSpPr>
            <a:spLocks noChangeArrowheads="1"/>
          </p:cNvSpPr>
          <p:nvPr/>
        </p:nvSpPr>
        <p:spPr bwMode="auto">
          <a:xfrm>
            <a:off x="3581400" y="14478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7924800" y="16002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190</a:t>
            </a:r>
          </a:p>
        </p:txBody>
      </p:sp>
      <p:sp>
        <p:nvSpPr>
          <p:cNvPr id="11312" name="Text Box 48"/>
          <p:cNvSpPr txBox="1">
            <a:spLocks noChangeArrowheads="1"/>
          </p:cNvSpPr>
          <p:nvPr/>
        </p:nvSpPr>
        <p:spPr bwMode="auto">
          <a:xfrm>
            <a:off x="7848600" y="3276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230</a:t>
            </a:r>
          </a:p>
        </p:txBody>
      </p:sp>
      <p:sp>
        <p:nvSpPr>
          <p:cNvPr id="11313" name="Text Box 49"/>
          <p:cNvSpPr txBox="1">
            <a:spLocks noChangeArrowheads="1"/>
          </p:cNvSpPr>
          <p:nvPr/>
        </p:nvSpPr>
        <p:spPr bwMode="auto">
          <a:xfrm>
            <a:off x="7848600" y="4114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120</a:t>
            </a:r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7848600" y="4953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300</a:t>
            </a:r>
          </a:p>
        </p:txBody>
      </p:sp>
      <p:sp>
        <p:nvSpPr>
          <p:cNvPr id="11315" name="Text Box 51"/>
          <p:cNvSpPr txBox="1">
            <a:spLocks noChangeArrowheads="1"/>
          </p:cNvSpPr>
          <p:nvPr/>
        </p:nvSpPr>
        <p:spPr bwMode="auto">
          <a:xfrm>
            <a:off x="7772400" y="586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130</a:t>
            </a:r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V="1">
            <a:off x="6248400" y="54102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17" name="Line 53"/>
          <p:cNvSpPr>
            <a:spLocks noChangeShapeType="1"/>
          </p:cNvSpPr>
          <p:nvPr/>
        </p:nvSpPr>
        <p:spPr bwMode="auto">
          <a:xfrm flipV="1">
            <a:off x="6248400" y="6096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18" name="Line 54"/>
          <p:cNvSpPr>
            <a:spLocks noChangeShapeType="1"/>
          </p:cNvSpPr>
          <p:nvPr/>
        </p:nvSpPr>
        <p:spPr bwMode="auto">
          <a:xfrm>
            <a:off x="5105400" y="5486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19" name="Line 55"/>
          <p:cNvSpPr>
            <a:spLocks noChangeShapeType="1"/>
          </p:cNvSpPr>
          <p:nvPr/>
        </p:nvSpPr>
        <p:spPr bwMode="auto">
          <a:xfrm flipV="1">
            <a:off x="3581400" y="6096000"/>
            <a:ext cx="1981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20" name="Line 56"/>
          <p:cNvSpPr>
            <a:spLocks noChangeShapeType="1"/>
          </p:cNvSpPr>
          <p:nvPr/>
        </p:nvSpPr>
        <p:spPr bwMode="auto">
          <a:xfrm flipV="1">
            <a:off x="1981200" y="6172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21" name="Line 57"/>
          <p:cNvSpPr>
            <a:spLocks noChangeShapeType="1"/>
          </p:cNvSpPr>
          <p:nvPr/>
        </p:nvSpPr>
        <p:spPr bwMode="auto">
          <a:xfrm>
            <a:off x="1981200" y="5410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22" name="Line 58"/>
          <p:cNvSpPr>
            <a:spLocks noChangeShapeType="1"/>
          </p:cNvSpPr>
          <p:nvPr/>
        </p:nvSpPr>
        <p:spPr bwMode="auto">
          <a:xfrm flipV="1">
            <a:off x="3429000" y="54864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23" name="Line 59"/>
          <p:cNvSpPr>
            <a:spLocks noChangeShapeType="1"/>
          </p:cNvSpPr>
          <p:nvPr/>
        </p:nvSpPr>
        <p:spPr bwMode="auto">
          <a:xfrm flipV="1">
            <a:off x="1981200" y="1676400"/>
            <a:ext cx="1447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24" name="Line 60"/>
          <p:cNvSpPr>
            <a:spLocks noChangeShapeType="1"/>
          </p:cNvSpPr>
          <p:nvPr/>
        </p:nvSpPr>
        <p:spPr bwMode="auto">
          <a:xfrm>
            <a:off x="1981200" y="1981200"/>
            <a:ext cx="2590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25" name="Line 61"/>
          <p:cNvSpPr>
            <a:spLocks noChangeShapeType="1"/>
          </p:cNvSpPr>
          <p:nvPr/>
        </p:nvSpPr>
        <p:spPr bwMode="auto">
          <a:xfrm>
            <a:off x="4267200" y="1676400"/>
            <a:ext cx="274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26" name="Line 62"/>
          <p:cNvSpPr>
            <a:spLocks noChangeShapeType="1"/>
          </p:cNvSpPr>
          <p:nvPr/>
        </p:nvSpPr>
        <p:spPr bwMode="auto">
          <a:xfrm>
            <a:off x="4114800" y="1752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27" name="Text Box 63"/>
          <p:cNvSpPr txBox="1">
            <a:spLocks noChangeArrowheads="1"/>
          </p:cNvSpPr>
          <p:nvPr/>
        </p:nvSpPr>
        <p:spPr bwMode="auto">
          <a:xfrm>
            <a:off x="2362200" y="12954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10</a:t>
            </a:r>
          </a:p>
        </p:txBody>
      </p:sp>
      <p:sp>
        <p:nvSpPr>
          <p:cNvPr id="11328" name="Text Box 64"/>
          <p:cNvSpPr txBox="1">
            <a:spLocks noChangeArrowheads="1"/>
          </p:cNvSpPr>
          <p:nvPr/>
        </p:nvSpPr>
        <p:spPr bwMode="auto">
          <a:xfrm>
            <a:off x="3206750" y="18288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260</a:t>
            </a:r>
          </a:p>
        </p:txBody>
      </p:sp>
      <p:sp>
        <p:nvSpPr>
          <p:cNvPr id="11329" name="Text Box 65"/>
          <p:cNvSpPr txBox="1">
            <a:spLocks noChangeArrowheads="1"/>
          </p:cNvSpPr>
          <p:nvPr/>
        </p:nvSpPr>
        <p:spPr bwMode="auto">
          <a:xfrm>
            <a:off x="5441950" y="13716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10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30" name="Text Box 66"/>
          <p:cNvSpPr txBox="1">
            <a:spLocks noChangeArrowheads="1"/>
          </p:cNvSpPr>
          <p:nvPr/>
        </p:nvSpPr>
        <p:spPr bwMode="auto">
          <a:xfrm>
            <a:off x="4648200" y="1752600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31" name="Text Box 67"/>
          <p:cNvSpPr txBox="1">
            <a:spLocks noChangeArrowheads="1"/>
          </p:cNvSpPr>
          <p:nvPr/>
        </p:nvSpPr>
        <p:spPr bwMode="auto">
          <a:xfrm>
            <a:off x="5822950" y="21939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70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32" name="Text Box 68"/>
          <p:cNvSpPr txBox="1">
            <a:spLocks noChangeArrowheads="1"/>
          </p:cNvSpPr>
          <p:nvPr/>
        </p:nvSpPr>
        <p:spPr bwMode="auto">
          <a:xfrm>
            <a:off x="5822950" y="26670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110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33" name="Line 69"/>
          <p:cNvSpPr>
            <a:spLocks noChangeShapeType="1"/>
          </p:cNvSpPr>
          <p:nvPr/>
        </p:nvSpPr>
        <p:spPr bwMode="auto">
          <a:xfrm flipV="1">
            <a:off x="5334000" y="2057400"/>
            <a:ext cx="1676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34" name="Text Box 70"/>
          <p:cNvSpPr txBox="1">
            <a:spLocks noChangeArrowheads="1"/>
          </p:cNvSpPr>
          <p:nvPr/>
        </p:nvSpPr>
        <p:spPr bwMode="auto">
          <a:xfrm>
            <a:off x="2362200" y="2803525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200</a:t>
            </a:r>
          </a:p>
        </p:txBody>
      </p:sp>
      <p:sp>
        <p:nvSpPr>
          <p:cNvPr id="11335" name="Text Box 71"/>
          <p:cNvSpPr txBox="1">
            <a:spLocks noChangeArrowheads="1"/>
          </p:cNvSpPr>
          <p:nvPr/>
        </p:nvSpPr>
        <p:spPr bwMode="auto">
          <a:xfrm>
            <a:off x="1905000" y="33369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50</a:t>
            </a:r>
          </a:p>
        </p:txBody>
      </p:sp>
      <p:sp>
        <p:nvSpPr>
          <p:cNvPr id="11336" name="Text Box 72"/>
          <p:cNvSpPr txBox="1">
            <a:spLocks noChangeArrowheads="1"/>
          </p:cNvSpPr>
          <p:nvPr/>
        </p:nvSpPr>
        <p:spPr bwMode="auto">
          <a:xfrm>
            <a:off x="2292350" y="39465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20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1828800" y="44196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20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38" name="Text Box 74"/>
          <p:cNvSpPr txBox="1">
            <a:spLocks noChangeArrowheads="1"/>
          </p:cNvSpPr>
          <p:nvPr/>
        </p:nvSpPr>
        <p:spPr bwMode="auto">
          <a:xfrm>
            <a:off x="2749550" y="4892675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100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39" name="Text Box 75"/>
          <p:cNvSpPr txBox="1">
            <a:spLocks noChangeArrowheads="1"/>
          </p:cNvSpPr>
          <p:nvPr/>
        </p:nvSpPr>
        <p:spPr bwMode="auto">
          <a:xfrm>
            <a:off x="1530350" y="5470525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180</a:t>
            </a:r>
          </a:p>
        </p:txBody>
      </p:sp>
      <p:sp>
        <p:nvSpPr>
          <p:cNvPr id="11340" name="Text Box 76"/>
          <p:cNvSpPr txBox="1">
            <a:spLocks noChangeArrowheads="1"/>
          </p:cNvSpPr>
          <p:nvPr/>
        </p:nvSpPr>
        <p:spPr bwMode="auto">
          <a:xfrm>
            <a:off x="2057400" y="61722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150</a:t>
            </a:r>
          </a:p>
        </p:txBody>
      </p:sp>
      <p:sp>
        <p:nvSpPr>
          <p:cNvPr id="11341" name="Text Box 77"/>
          <p:cNvSpPr txBox="1">
            <a:spLocks noChangeArrowheads="1"/>
          </p:cNvSpPr>
          <p:nvPr/>
        </p:nvSpPr>
        <p:spPr bwMode="auto">
          <a:xfrm>
            <a:off x="3968750" y="60960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150</a:t>
            </a:r>
          </a:p>
        </p:txBody>
      </p:sp>
      <p:sp>
        <p:nvSpPr>
          <p:cNvPr id="11342" name="Text Box 78"/>
          <p:cNvSpPr txBox="1">
            <a:spLocks noChangeArrowheads="1"/>
          </p:cNvSpPr>
          <p:nvPr/>
        </p:nvSpPr>
        <p:spPr bwMode="auto">
          <a:xfrm>
            <a:off x="6330950" y="6080125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130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43" name="Text Box 79"/>
          <p:cNvSpPr txBox="1">
            <a:spLocks noChangeArrowheads="1"/>
          </p:cNvSpPr>
          <p:nvPr/>
        </p:nvSpPr>
        <p:spPr bwMode="auto">
          <a:xfrm>
            <a:off x="6781800" y="54864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150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44" name="Text Box 80"/>
          <p:cNvSpPr txBox="1">
            <a:spLocks noChangeArrowheads="1"/>
          </p:cNvSpPr>
          <p:nvPr/>
        </p:nvSpPr>
        <p:spPr bwMode="auto">
          <a:xfrm>
            <a:off x="5715000" y="51054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150</a:t>
            </a:r>
          </a:p>
        </p:txBody>
      </p:sp>
      <p:sp>
        <p:nvSpPr>
          <p:cNvPr id="11345" name="Text Box 81"/>
          <p:cNvSpPr txBox="1">
            <a:spLocks noChangeArrowheads="1"/>
          </p:cNvSpPr>
          <p:nvPr/>
        </p:nvSpPr>
        <p:spPr bwMode="auto">
          <a:xfrm>
            <a:off x="4267200" y="449580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1346" name="Text Box 82"/>
          <p:cNvSpPr txBox="1">
            <a:spLocks noChangeArrowheads="1"/>
          </p:cNvSpPr>
          <p:nvPr/>
        </p:nvSpPr>
        <p:spPr bwMode="auto">
          <a:xfrm>
            <a:off x="4273550" y="4098925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47" name="Text Box 83"/>
          <p:cNvSpPr txBox="1">
            <a:spLocks noChangeArrowheads="1"/>
          </p:cNvSpPr>
          <p:nvPr/>
        </p:nvSpPr>
        <p:spPr bwMode="auto">
          <a:xfrm>
            <a:off x="5715000" y="40227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80</a:t>
            </a:r>
          </a:p>
        </p:txBody>
      </p:sp>
      <p:sp>
        <p:nvSpPr>
          <p:cNvPr id="11348" name="Text Box 84"/>
          <p:cNvSpPr txBox="1">
            <a:spLocks noChangeArrowheads="1"/>
          </p:cNvSpPr>
          <p:nvPr/>
        </p:nvSpPr>
        <p:spPr bwMode="auto">
          <a:xfrm>
            <a:off x="6248400" y="45561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40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49" name="Text Box 85"/>
          <p:cNvSpPr txBox="1">
            <a:spLocks noChangeArrowheads="1"/>
          </p:cNvSpPr>
          <p:nvPr/>
        </p:nvSpPr>
        <p:spPr bwMode="auto">
          <a:xfrm>
            <a:off x="3200400" y="5470525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180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50" name="Text Box 86"/>
          <p:cNvSpPr txBox="1">
            <a:spLocks noChangeArrowheads="1"/>
          </p:cNvSpPr>
          <p:nvPr/>
        </p:nvSpPr>
        <p:spPr bwMode="auto">
          <a:xfrm>
            <a:off x="4648200" y="56388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130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51" name="Text Box 87"/>
          <p:cNvSpPr txBox="1">
            <a:spLocks noChangeArrowheads="1"/>
          </p:cNvSpPr>
          <p:nvPr/>
        </p:nvSpPr>
        <p:spPr bwMode="auto">
          <a:xfrm>
            <a:off x="5873750" y="3336925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52" name="Text Box 88"/>
          <p:cNvSpPr txBox="1">
            <a:spLocks noChangeArrowheads="1"/>
          </p:cNvSpPr>
          <p:nvPr/>
        </p:nvSpPr>
        <p:spPr bwMode="auto">
          <a:xfrm>
            <a:off x="3429000" y="265112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50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53" name="Text Box 89"/>
          <p:cNvSpPr txBox="1">
            <a:spLocks noChangeArrowheads="1"/>
          </p:cNvSpPr>
          <p:nvPr/>
        </p:nvSpPr>
        <p:spPr bwMode="auto">
          <a:xfrm>
            <a:off x="4572000" y="2879725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730750" y="3336925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200</a:t>
            </a:r>
          </a:p>
        </p:txBody>
      </p:sp>
      <p:sp>
        <p:nvSpPr>
          <p:cNvPr id="11355" name="Line 91"/>
          <p:cNvSpPr>
            <a:spLocks noChangeShapeType="1"/>
          </p:cNvSpPr>
          <p:nvPr/>
        </p:nvSpPr>
        <p:spPr bwMode="auto">
          <a:xfrm flipV="1">
            <a:off x="5791200" y="36576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6407150" y="36576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/>
              <a:t>120</a:t>
            </a:r>
            <a:endParaRPr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11357" name="Text Box 93"/>
          <p:cNvSpPr txBox="1">
            <a:spLocks noChangeArrowheads="1"/>
          </p:cNvSpPr>
          <p:nvPr/>
        </p:nvSpPr>
        <p:spPr bwMode="auto">
          <a:xfrm>
            <a:off x="5791200" y="1828800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 b="1">
                <a:solidFill>
                  <a:srgbClr val="FF0000"/>
                </a:solidFill>
              </a:rPr>
              <a:t>180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最小費用流問題：変数と入力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153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/>
              <a:t>工場・中継点・小売店</a:t>
            </a:r>
            <a:r>
              <a:rPr lang="ja-JP" altLang="en-US" sz="2400" dirty="0" smtClean="0"/>
              <a:t>と、扱うものが増えたので、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006600"/>
                </a:solidFill>
              </a:rPr>
              <a:t>輸送計画</a:t>
            </a:r>
            <a:r>
              <a:rPr lang="ja-JP" altLang="en-US" sz="2400" dirty="0" smtClean="0"/>
              <a:t>とは少々違う記法を使おう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/>
              <a:t>工場・小売店・中継点</a:t>
            </a:r>
            <a:r>
              <a:rPr lang="ja-JP" altLang="en-US" sz="2400" dirty="0" smtClean="0"/>
              <a:t>を頂点と呼ぶ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</a:t>
            </a:r>
            <a:r>
              <a:rPr lang="en-US" altLang="ja-JP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n</a:t>
            </a:r>
            <a:endParaRPr lang="ja-JP" altLang="en-US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頂点から頂点へのルートは枝と呼ぶ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各頂点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の需要／生産量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endParaRPr lang="en-US" altLang="ja-JP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（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がプラスなら、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個のものを作る工場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がマイナスなら、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個のものを必要とする小売店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= 0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なら、中継点）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輸送コスト：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en-US" altLang="ja-JP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輸送量の上限：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en-US" altLang="ja-JP" sz="2400" b="1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（頂点と枝でできているものをネットワーク／グラフと呼ぶ）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最小費用流問題：定式化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41438"/>
            <a:ext cx="8686800" cy="5029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から頂点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輸送量を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とする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から出て行く品物の数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=1,…,n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dirty="0" smtClean="0"/>
              <a:t>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に入ってくる品物の数  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=1,…,n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ji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（</a:t>
            </a:r>
            <a:r>
              <a:rPr lang="ja-JP" altLang="en-US" sz="2400" dirty="0" smtClean="0"/>
              <a:t>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から出て行く数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）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（</a:t>
            </a:r>
            <a:r>
              <a:rPr lang="ja-JP" altLang="en-US" sz="2400" dirty="0" smtClean="0"/>
              <a:t>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に入って来る数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が、頂点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の 生産数／需要数 と一致している必要がある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</a:t>
            </a:r>
            <a:r>
              <a:rPr lang="ja-JP" altLang="en-US" sz="2400" dirty="0" smtClean="0">
                <a:solidFill>
                  <a:schemeClr val="accent2"/>
                </a:solidFill>
              </a:rPr>
              <a:t>　　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（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=1,…,m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）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（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=1,…,m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ｊ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） =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から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輸送量は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ｊ</a:t>
            </a:r>
            <a:r>
              <a:rPr lang="ja-JP" altLang="en-US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以下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ｊ  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≦</a:t>
            </a:r>
            <a:r>
              <a:rPr lang="ja-JP" altLang="en-US" sz="2400" b="1" baseline="-250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残りの</a:t>
            </a:r>
            <a:r>
              <a:rPr lang="ja-JP" altLang="en-US" sz="2400" b="1" dirty="0" smtClean="0"/>
              <a:t>制約・目的関数</a:t>
            </a:r>
            <a:r>
              <a:rPr lang="ja-JP" altLang="en-US" sz="2400" dirty="0" smtClean="0"/>
              <a:t>は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輸送問題</a:t>
            </a:r>
            <a:r>
              <a:rPr lang="ja-JP" altLang="en-US" sz="2400" dirty="0" smtClean="0"/>
              <a:t>と同じ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最小費用流問題：定式化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497887" cy="5029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最小化</a:t>
            </a:r>
            <a:r>
              <a:rPr lang="ja-JP" altLang="en-US" sz="2400" dirty="0" smtClean="0"/>
              <a:t>　　　　　</a:t>
            </a:r>
            <a:r>
              <a:rPr lang="ja-JP" altLang="en-US" sz="2400" b="1" dirty="0" smtClean="0"/>
              <a:t>　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=1,…,n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=1,…,n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×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制約条件</a:t>
            </a:r>
            <a:r>
              <a:rPr lang="en-US" altLang="ja-JP" sz="2400" dirty="0" smtClean="0">
                <a:solidFill>
                  <a:schemeClr val="accent2"/>
                </a:solidFill>
              </a:rPr>
              <a:t>　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（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=1,…,m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）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（Σ 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j=1,…,m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ｊ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）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solidFill>
                  <a:schemeClr val="accent2"/>
                </a:solidFill>
              </a:rPr>
              <a:t>     　　　　　　　　　　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0 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ｊ  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ja-JP" altLang="en-US" sz="2400" b="1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この問題も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線形計画問題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輸送問題</a:t>
            </a:r>
            <a:r>
              <a:rPr lang="ja-JP" altLang="en-US" sz="2400" dirty="0" smtClean="0"/>
              <a:t>は、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最小費用流問題</a:t>
            </a:r>
            <a:r>
              <a:rPr lang="ja-JP" altLang="en-US" sz="2400" dirty="0" smtClean="0"/>
              <a:t>の特殊ケース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実は、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最小費用流問題</a:t>
            </a:r>
            <a:r>
              <a:rPr lang="ja-JP" altLang="en-US" sz="2400" dirty="0" smtClean="0"/>
              <a:t>も、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輸送問題</a:t>
            </a:r>
            <a:r>
              <a:rPr lang="ja-JP" altLang="en-US" sz="2400" dirty="0" smtClean="0"/>
              <a:t>の特殊ケースになっている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最小費用流問題の変形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0772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最小費用流問題</a:t>
            </a:r>
            <a:r>
              <a:rPr lang="ja-JP" altLang="en-US" sz="2400" dirty="0" smtClean="0"/>
              <a:t>の各枝を、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輸送問題</a:t>
            </a:r>
            <a:r>
              <a:rPr lang="ja-JP" altLang="en-US" sz="2400" dirty="0" smtClean="0"/>
              <a:t>の（１頂点＋２枝）に変換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最小費用流　　　　　　　　　　　　　輸送問題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dirty="0" smtClean="0">
              <a:solidFill>
                <a:srgbClr val="0066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400" dirty="0" smtClean="0">
              <a:solidFill>
                <a:schemeClr val="accent2"/>
              </a:solidFill>
            </a:endParaRP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524000" y="2873375"/>
            <a:ext cx="86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  <a:r>
              <a:rPr lang="en-US" altLang="ja-JP" sz="2400" b="1">
                <a:solidFill>
                  <a:schemeClr val="accent2"/>
                </a:solidFill>
              </a:rPr>
              <a:t>, u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029200" y="2949575"/>
            <a:ext cx="2743200" cy="1371600"/>
            <a:chOff x="3168" y="1858"/>
            <a:chExt cx="1728" cy="864"/>
          </a:xfrm>
        </p:grpSpPr>
        <p:sp>
          <p:nvSpPr>
            <p:cNvPr id="15384" name="Oval 8"/>
            <p:cNvSpPr>
              <a:spLocks noChangeArrowheads="1"/>
            </p:cNvSpPr>
            <p:nvPr/>
          </p:nvSpPr>
          <p:spPr bwMode="auto">
            <a:xfrm>
              <a:off x="4608" y="1858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385" name="Oval 9"/>
            <p:cNvSpPr>
              <a:spLocks noChangeArrowheads="1"/>
            </p:cNvSpPr>
            <p:nvPr/>
          </p:nvSpPr>
          <p:spPr bwMode="auto">
            <a:xfrm>
              <a:off x="3168" y="2194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386" name="Line 10"/>
            <p:cNvSpPr>
              <a:spLocks noChangeShapeType="1"/>
            </p:cNvSpPr>
            <p:nvPr/>
          </p:nvSpPr>
          <p:spPr bwMode="auto">
            <a:xfrm flipV="1">
              <a:off x="3552" y="2002"/>
              <a:ext cx="96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87" name="Oval 12"/>
            <p:cNvSpPr>
              <a:spLocks noChangeArrowheads="1"/>
            </p:cNvSpPr>
            <p:nvPr/>
          </p:nvSpPr>
          <p:spPr bwMode="auto">
            <a:xfrm>
              <a:off x="4608" y="2434"/>
              <a:ext cx="288" cy="288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388" name="Line 13"/>
            <p:cNvSpPr>
              <a:spLocks noChangeShapeType="1"/>
            </p:cNvSpPr>
            <p:nvPr/>
          </p:nvSpPr>
          <p:spPr bwMode="auto">
            <a:xfrm>
              <a:off x="3552" y="2386"/>
              <a:ext cx="96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685800" y="2644775"/>
            <a:ext cx="41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endParaRPr lang="ja-JP" altLang="en-US" sz="2400" b="1" baseline="-25000">
              <a:solidFill>
                <a:schemeClr val="accent2"/>
              </a:solidFill>
            </a:endParaRP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2895600" y="2644775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6781800" y="2492375"/>
            <a:ext cx="153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b'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 </a:t>
            </a:r>
            <a:r>
              <a:rPr lang="en-US" altLang="ja-JP" sz="2400" b="1">
                <a:solidFill>
                  <a:schemeClr val="accent2"/>
                </a:solidFill>
              </a:rPr>
              <a:t>= b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 </a:t>
            </a:r>
            <a:r>
              <a:rPr lang="en-US" altLang="ja-JP" sz="2400" b="1">
                <a:solidFill>
                  <a:schemeClr val="accent2"/>
                </a:solidFill>
              </a:rPr>
              <a:t>- u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7086600" y="4321175"/>
            <a:ext cx="105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b'</a:t>
            </a:r>
            <a:r>
              <a:rPr lang="en-US" altLang="ja-JP" sz="2400" b="1" baseline="-25000">
                <a:solidFill>
                  <a:schemeClr val="accent2"/>
                </a:solidFill>
              </a:rPr>
              <a:t>j</a:t>
            </a:r>
            <a:r>
              <a:rPr lang="en-US" altLang="ja-JP" sz="2400" b="1">
                <a:solidFill>
                  <a:schemeClr val="accent2"/>
                </a:solidFill>
              </a:rPr>
              <a:t> = b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09600" y="3178175"/>
            <a:ext cx="2749550" cy="914400"/>
            <a:chOff x="384" y="2002"/>
            <a:chExt cx="1732" cy="576"/>
          </a:xfrm>
        </p:grpSpPr>
        <p:sp>
          <p:nvSpPr>
            <p:cNvPr id="15379" name="Oval 4"/>
            <p:cNvSpPr>
              <a:spLocks noChangeArrowheads="1"/>
            </p:cNvSpPr>
            <p:nvPr/>
          </p:nvSpPr>
          <p:spPr bwMode="auto">
            <a:xfrm>
              <a:off x="384" y="2002"/>
              <a:ext cx="288" cy="2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380" name="Oval 5"/>
            <p:cNvSpPr>
              <a:spLocks noChangeArrowheads="1"/>
            </p:cNvSpPr>
            <p:nvPr/>
          </p:nvSpPr>
          <p:spPr bwMode="auto">
            <a:xfrm>
              <a:off x="1824" y="2002"/>
              <a:ext cx="288" cy="28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381" name="Line 6"/>
            <p:cNvSpPr>
              <a:spLocks noChangeShapeType="1"/>
            </p:cNvSpPr>
            <p:nvPr/>
          </p:nvSpPr>
          <p:spPr bwMode="auto">
            <a:xfrm>
              <a:off x="768" y="2146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5382" name="Text Box 19"/>
            <p:cNvSpPr txBox="1">
              <a:spLocks noChangeArrowheads="1"/>
            </p:cNvSpPr>
            <p:nvPr/>
          </p:nvSpPr>
          <p:spPr bwMode="auto">
            <a:xfrm>
              <a:off x="384" y="2290"/>
              <a:ext cx="2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ja-JP" sz="2400" b="1">
                  <a:solidFill>
                    <a:srgbClr val="009900"/>
                  </a:solidFill>
                </a:rPr>
                <a:t>v</a:t>
              </a:r>
              <a:r>
                <a:rPr lang="en-US" altLang="ja-JP" sz="2400" b="1" baseline="-25000">
                  <a:solidFill>
                    <a:srgbClr val="009900"/>
                  </a:solidFill>
                </a:rPr>
                <a:t>i</a:t>
              </a:r>
              <a:endParaRPr lang="ja-JP" altLang="en-US" sz="2400" b="1" baseline="-25000">
                <a:solidFill>
                  <a:srgbClr val="009900"/>
                </a:solidFill>
              </a:endParaRPr>
            </a:p>
          </p:txBody>
        </p:sp>
        <p:sp>
          <p:nvSpPr>
            <p:cNvPr id="15383" name="Text Box 20"/>
            <p:cNvSpPr txBox="1">
              <a:spLocks noChangeArrowheads="1"/>
            </p:cNvSpPr>
            <p:nvPr/>
          </p:nvSpPr>
          <p:spPr bwMode="auto">
            <a:xfrm>
              <a:off x="1872" y="2290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ja-JP" sz="2400" b="1">
                  <a:solidFill>
                    <a:srgbClr val="009900"/>
                  </a:solidFill>
                </a:rPr>
                <a:t>v</a:t>
              </a:r>
              <a:r>
                <a:rPr lang="ja-JP" altLang="en-US" sz="2400" b="1" baseline="-25000">
                  <a:solidFill>
                    <a:srgbClr val="009900"/>
                  </a:solidFill>
                </a:rPr>
                <a:t>ｊ</a:t>
              </a:r>
            </a:p>
          </p:txBody>
        </p:sp>
      </p:grpSp>
      <p:sp>
        <p:nvSpPr>
          <p:cNvPr id="15371" name="Text Box 23"/>
          <p:cNvSpPr txBox="1">
            <a:spLocks noChangeArrowheads="1"/>
          </p:cNvSpPr>
          <p:nvPr/>
        </p:nvSpPr>
        <p:spPr bwMode="auto">
          <a:xfrm>
            <a:off x="4572000" y="3559175"/>
            <a:ext cx="46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rgbClr val="009900"/>
                </a:solidFill>
              </a:rPr>
              <a:t>v</a:t>
            </a:r>
            <a:r>
              <a:rPr lang="en-US" altLang="ja-JP" sz="2400" b="1" baseline="-25000">
                <a:solidFill>
                  <a:srgbClr val="009900"/>
                </a:solidFill>
              </a:rPr>
              <a:t>ij</a:t>
            </a:r>
          </a:p>
        </p:txBody>
      </p:sp>
      <p:sp>
        <p:nvSpPr>
          <p:cNvPr id="15372" name="Text Box 24"/>
          <p:cNvSpPr txBox="1">
            <a:spLocks noChangeArrowheads="1"/>
          </p:cNvSpPr>
          <p:nvPr/>
        </p:nvSpPr>
        <p:spPr bwMode="auto">
          <a:xfrm>
            <a:off x="7924800" y="40163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rgbClr val="009900"/>
                </a:solidFill>
              </a:rPr>
              <a:t>v</a:t>
            </a:r>
            <a:r>
              <a:rPr lang="ja-JP" altLang="en-US" sz="2400" b="1" baseline="-25000">
                <a:solidFill>
                  <a:srgbClr val="009900"/>
                </a:solidFill>
              </a:rPr>
              <a:t>ｊ</a:t>
            </a:r>
          </a:p>
        </p:txBody>
      </p:sp>
      <p:sp>
        <p:nvSpPr>
          <p:cNvPr id="15373" name="Text Box 25"/>
          <p:cNvSpPr txBox="1">
            <a:spLocks noChangeArrowheads="1"/>
          </p:cNvSpPr>
          <p:nvPr/>
        </p:nvSpPr>
        <p:spPr bwMode="auto">
          <a:xfrm>
            <a:off x="7924800" y="3101975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rgbClr val="009900"/>
                </a:solidFill>
              </a:rPr>
              <a:t>v</a:t>
            </a:r>
            <a:r>
              <a:rPr lang="en-US" altLang="ja-JP" sz="2400" b="1" baseline="-25000">
                <a:solidFill>
                  <a:srgbClr val="009900"/>
                </a:solidFill>
              </a:rPr>
              <a:t>i</a:t>
            </a:r>
            <a:endParaRPr lang="ja-JP" altLang="en-US" sz="2400" b="1" baseline="-25000">
              <a:solidFill>
                <a:srgbClr val="009900"/>
              </a:solidFill>
            </a:endParaRP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6248400" y="3940175"/>
            <a:ext cx="42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4648200" y="2949575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b'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ij </a:t>
            </a:r>
            <a:r>
              <a:rPr lang="en-US" altLang="ja-JP" sz="2400" b="1">
                <a:solidFill>
                  <a:schemeClr val="accent2"/>
                </a:solidFill>
              </a:rPr>
              <a:t>= u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  <a:endParaRPr lang="en-US" altLang="ja-JP" sz="2400" b="1">
              <a:solidFill>
                <a:schemeClr val="accent2"/>
              </a:solidFill>
            </a:endParaRP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6248400" y="29495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1">
                <a:solidFill>
                  <a:schemeClr val="accent2"/>
                </a:solidFill>
              </a:rPr>
              <a:t>0</a:t>
            </a:r>
            <a:endParaRPr lang="ja-JP" altLang="en-US" sz="2400" b="1">
              <a:solidFill>
                <a:schemeClr val="accent2"/>
              </a:solidFill>
            </a:endParaRPr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>
            <a:off x="3810000" y="3559175"/>
            <a:ext cx="609600" cy="0"/>
          </a:xfrm>
          <a:prstGeom prst="line">
            <a:avLst/>
          </a:prstGeom>
          <a:noFill/>
          <a:ln w="88900">
            <a:solidFill>
              <a:srgbClr val="009900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6" name="Text Box 36"/>
          <p:cNvSpPr txBox="1">
            <a:spLocks noChangeArrowheads="1"/>
          </p:cNvSpPr>
          <p:nvPr/>
        </p:nvSpPr>
        <p:spPr bwMode="auto">
          <a:xfrm>
            <a:off x="684213" y="4797425"/>
            <a:ext cx="5270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en-US" altLang="ja-JP" sz="2400" dirty="0">
                <a:ea typeface="ＭＳ Ｐゴシック" pitchFamily="50" charset="-128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vi</a:t>
            </a:r>
            <a:r>
              <a:rPr lang="en-US" altLang="ja-JP" sz="2400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ja-JP" altLang="en-US" sz="2400" dirty="0" err="1">
                <a:ea typeface="ＭＳ Ｐゴシック" pitchFamily="50" charset="-128"/>
              </a:rPr>
              <a:t>、</a:t>
            </a:r>
            <a:r>
              <a:rPr lang="en-US" altLang="ja-JP" sz="2400" b="1" dirty="0" err="1">
                <a:solidFill>
                  <a:schemeClr val="accent2"/>
                </a:solidFill>
                <a:ea typeface="ＭＳ Ｐゴシック" pitchFamily="50" charset="-128"/>
              </a:rPr>
              <a:t>vj</a:t>
            </a:r>
            <a:r>
              <a:rPr lang="en-US" altLang="ja-JP" sz="2400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ja-JP" altLang="en-US" sz="2400" dirty="0">
                <a:ea typeface="ＭＳ Ｐゴシック" pitchFamily="50" charset="-128"/>
              </a:rPr>
              <a:t>は、複数個作らない（共有する）</a:t>
            </a:r>
          </a:p>
          <a:p>
            <a:pPr>
              <a:defRPr/>
            </a:pPr>
            <a:r>
              <a:rPr lang="ja-JP" altLang="en-US" sz="2400" dirty="0">
                <a:ea typeface="ＭＳ Ｐゴシック" pitchFamily="50" charset="-128"/>
              </a:rPr>
              <a:t>この変形を、全ての枝について行う</a:t>
            </a:r>
          </a:p>
          <a:p>
            <a:pPr>
              <a:defRPr/>
            </a:pPr>
            <a:endParaRPr lang="ja-JP" altLang="en-US" sz="2400" dirty="0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/>
      <p:bldP spid="25615" grpId="0"/>
      <p:bldP spid="25616" grpId="0"/>
      <p:bldP spid="25617" grpId="0"/>
      <p:bldP spid="25618" grpId="0"/>
      <p:bldP spid="25626" grpId="0"/>
      <p:bldP spid="25627" grpId="0"/>
      <p:bldP spid="25629" grpId="0"/>
      <p:bldP spid="25633" grpId="0" animBg="1"/>
      <p:bldP spid="256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最小費用流問題の変形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95400"/>
            <a:ext cx="8207375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から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流れる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-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に減り、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に増える。コストは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から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b="1" dirty="0" smtClean="0"/>
              <a:t> </a:t>
            </a:r>
            <a:r>
              <a:rPr lang="ja-JP" altLang="en-US" sz="2400" b="1" dirty="0" err="1" smtClean="0"/>
              <a:t>,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に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-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y, y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err="1" smtClean="0"/>
              <a:t>ずつ</a:t>
            </a:r>
            <a:r>
              <a:rPr lang="ja-JP" altLang="en-US" sz="2400" dirty="0" smtClean="0"/>
              <a:t>流れる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 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-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に減り、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+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に増える。コストは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※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0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y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≦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endParaRPr lang="ja-JP" altLang="en-US" sz="2400" b="1" baseline="-25000" dirty="0" smtClean="0">
              <a:solidFill>
                <a:schemeClr val="accent2"/>
              </a:solidFill>
            </a:endParaRP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596900" y="41148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2882900" y="41148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1206500" y="4343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816100" y="3810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y</a:t>
            </a:r>
            <a:endParaRPr lang="ja-JP" altLang="en-US" sz="2400" b="1" baseline="-25000">
              <a:solidFill>
                <a:schemeClr val="accent2"/>
              </a:solidFill>
            </a:endParaRP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7302500" y="38862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5016500" y="44196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V="1">
            <a:off x="5626100" y="4114800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7302500" y="4800600"/>
            <a:ext cx="457200" cy="4572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5626100" y="4724400"/>
            <a:ext cx="1524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673100" y="3581400"/>
            <a:ext cx="665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en-US" altLang="ja-JP" sz="2400" b="1">
                <a:solidFill>
                  <a:schemeClr val="accent2"/>
                </a:solidFill>
              </a:rPr>
              <a:t>-y</a:t>
            </a:r>
            <a:endParaRPr lang="ja-JP" altLang="en-US" sz="2400" b="1">
              <a:solidFill>
                <a:schemeClr val="accent2"/>
              </a:solidFill>
            </a:endParaRP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882900" y="3581400"/>
            <a:ext cx="731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  <a:r>
              <a:rPr lang="en-US" altLang="ja-JP" sz="2400" b="1">
                <a:solidFill>
                  <a:schemeClr val="accent2"/>
                </a:solidFill>
              </a:rPr>
              <a:t>+y</a:t>
            </a:r>
            <a:endParaRPr lang="ja-JP" altLang="en-US" sz="2400" b="1">
              <a:solidFill>
                <a:schemeClr val="accent2"/>
              </a:solidFill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6769100" y="3429000"/>
            <a:ext cx="153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b'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 </a:t>
            </a:r>
            <a:r>
              <a:rPr lang="en-US" altLang="ja-JP" sz="2400" b="1">
                <a:solidFill>
                  <a:schemeClr val="accent2"/>
                </a:solidFill>
              </a:rPr>
              <a:t>= b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 </a:t>
            </a:r>
            <a:r>
              <a:rPr lang="en-US" altLang="ja-JP" sz="2400" b="1">
                <a:solidFill>
                  <a:schemeClr val="accent2"/>
                </a:solidFill>
              </a:rPr>
              <a:t>- u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7073900" y="5257800"/>
            <a:ext cx="105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b'</a:t>
            </a:r>
            <a:r>
              <a:rPr lang="en-US" altLang="ja-JP" sz="2400" b="1" baseline="-25000">
                <a:solidFill>
                  <a:schemeClr val="accent2"/>
                </a:solidFill>
              </a:rPr>
              <a:t>j</a:t>
            </a:r>
            <a:r>
              <a:rPr lang="en-US" altLang="ja-JP" sz="2400" b="1">
                <a:solidFill>
                  <a:schemeClr val="accent2"/>
                </a:solidFill>
              </a:rPr>
              <a:t> = b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596900" y="45720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rgbClr val="009900"/>
                </a:solidFill>
              </a:rPr>
              <a:t>v</a:t>
            </a:r>
            <a:r>
              <a:rPr lang="en-US" altLang="ja-JP" sz="2400" b="1" baseline="-25000">
                <a:solidFill>
                  <a:srgbClr val="009900"/>
                </a:solidFill>
              </a:rPr>
              <a:t>i</a:t>
            </a:r>
            <a:endParaRPr lang="ja-JP" altLang="en-US" sz="2400" b="1" baseline="-25000">
              <a:solidFill>
                <a:srgbClr val="009900"/>
              </a:solidFill>
            </a:endParaRP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2959100" y="45720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rgbClr val="009900"/>
                </a:solidFill>
              </a:rPr>
              <a:t>v</a:t>
            </a:r>
            <a:r>
              <a:rPr lang="ja-JP" altLang="en-US" sz="2400" b="1" baseline="-25000">
                <a:solidFill>
                  <a:srgbClr val="009900"/>
                </a:solidFill>
              </a:rPr>
              <a:t>ｊ</a:t>
            </a: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4559300" y="4495800"/>
            <a:ext cx="46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rgbClr val="009900"/>
                </a:solidFill>
              </a:rPr>
              <a:t>v</a:t>
            </a:r>
            <a:r>
              <a:rPr lang="en-US" altLang="ja-JP" sz="2400" b="1" baseline="-25000">
                <a:solidFill>
                  <a:srgbClr val="009900"/>
                </a:solidFill>
              </a:rPr>
              <a:t>ij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7912100" y="4800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rgbClr val="009900"/>
                </a:solidFill>
              </a:rPr>
              <a:t>v</a:t>
            </a:r>
            <a:r>
              <a:rPr lang="ja-JP" altLang="en-US" sz="2400" b="1" baseline="-25000">
                <a:solidFill>
                  <a:srgbClr val="009900"/>
                </a:solidFill>
              </a:rPr>
              <a:t>ｊ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7912100" y="38862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rgbClr val="009900"/>
                </a:solidFill>
              </a:rPr>
              <a:t>v</a:t>
            </a:r>
            <a:r>
              <a:rPr lang="en-US" altLang="ja-JP" sz="2400" b="1" baseline="-25000">
                <a:solidFill>
                  <a:srgbClr val="009900"/>
                </a:solidFill>
              </a:rPr>
              <a:t>i</a:t>
            </a:r>
            <a:endParaRPr lang="ja-JP" altLang="en-US" sz="2400" b="1" baseline="-25000">
              <a:solidFill>
                <a:srgbClr val="009900"/>
              </a:solidFill>
            </a:endParaRPr>
          </a:p>
        </p:txBody>
      </p:sp>
      <p:sp>
        <p:nvSpPr>
          <p:cNvPr id="16406" name="Text Box 23"/>
          <p:cNvSpPr txBox="1">
            <a:spLocks noChangeArrowheads="1"/>
          </p:cNvSpPr>
          <p:nvPr/>
        </p:nvSpPr>
        <p:spPr bwMode="auto">
          <a:xfrm>
            <a:off x="4635500" y="38862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b'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ij </a:t>
            </a:r>
            <a:r>
              <a:rPr lang="en-US" altLang="ja-JP" sz="2400" b="1">
                <a:solidFill>
                  <a:schemeClr val="accent2"/>
                </a:solidFill>
              </a:rPr>
              <a:t>= u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  <a:endParaRPr lang="en-US" altLang="ja-JP" sz="2400" b="1">
              <a:solidFill>
                <a:schemeClr val="accent2"/>
              </a:solidFill>
            </a:endParaRPr>
          </a:p>
        </p:txBody>
      </p:sp>
      <p:sp>
        <p:nvSpPr>
          <p:cNvPr id="16407" name="Text Box 24"/>
          <p:cNvSpPr txBox="1">
            <a:spLocks noChangeArrowheads="1"/>
          </p:cNvSpPr>
          <p:nvPr/>
        </p:nvSpPr>
        <p:spPr bwMode="auto">
          <a:xfrm>
            <a:off x="5930900" y="3886200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  <a:r>
              <a:rPr lang="ja-JP" altLang="en-US" sz="2400" b="1">
                <a:solidFill>
                  <a:schemeClr val="accent2"/>
                </a:solidFill>
              </a:rPr>
              <a:t>-</a:t>
            </a:r>
            <a:r>
              <a:rPr lang="en-US" altLang="ja-JP" sz="2400" b="1">
                <a:solidFill>
                  <a:schemeClr val="accent2"/>
                </a:solidFill>
              </a:rPr>
              <a:t>y</a:t>
            </a:r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539750" y="5949950"/>
            <a:ext cx="8064500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ja-JP" altLang="en-US" sz="2400" b="1">
                <a:ea typeface="ＭＳ Ｐゴシック" pitchFamily="50" charset="-128"/>
              </a:rPr>
              <a:t>両者は等価：</a:t>
            </a:r>
            <a:r>
              <a:rPr lang="ja-JP" altLang="en-US" sz="2400">
                <a:ea typeface="ＭＳ Ｐゴシック" pitchFamily="50" charset="-128"/>
              </a:rPr>
              <a:t>　　この変形を、全ての枝について行えばよい</a:t>
            </a:r>
          </a:p>
        </p:txBody>
      </p:sp>
      <p:sp>
        <p:nvSpPr>
          <p:cNvPr id="16409" name="Text Box 26"/>
          <p:cNvSpPr txBox="1">
            <a:spLocks noChangeArrowheads="1"/>
          </p:cNvSpPr>
          <p:nvPr/>
        </p:nvSpPr>
        <p:spPr bwMode="auto">
          <a:xfrm>
            <a:off x="6083300" y="48768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y</a:t>
            </a:r>
            <a:endParaRPr lang="ja-JP" altLang="en-US" sz="2400" b="1" baseline="-250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最小費用流問題の解法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輸送問題</a:t>
            </a:r>
            <a:r>
              <a:rPr lang="ja-JP" altLang="en-US" sz="2400" dirty="0" smtClean="0"/>
              <a:t>は、 </a:t>
            </a:r>
            <a:r>
              <a:rPr lang="ja-JP" altLang="en-US" sz="2400" dirty="0" smtClean="0">
                <a:solidFill>
                  <a:srgbClr val="006600"/>
                </a:solidFill>
              </a:rPr>
              <a:t>「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単体法（シンプレックス法）で解くと、必ず整数解が出てくる</a:t>
            </a:r>
            <a:r>
              <a:rPr lang="ja-JP" altLang="en-US" sz="2400" dirty="0" smtClean="0">
                <a:solidFill>
                  <a:srgbClr val="006600"/>
                </a:solidFill>
              </a:rPr>
              <a:t>」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最小費用流問題</a:t>
            </a:r>
            <a:r>
              <a:rPr lang="ja-JP" altLang="en-US" sz="2400" dirty="0" smtClean="0"/>
              <a:t>　は　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輸送問題</a:t>
            </a:r>
            <a:r>
              <a:rPr lang="ja-JP" altLang="en-US" sz="2400" dirty="0" smtClean="0"/>
              <a:t>の特殊ケース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ja-JP" altLang="en-US" sz="2400" dirty="0" smtClean="0"/>
              <a:t>最小費用流問題も  </a:t>
            </a:r>
            <a:r>
              <a:rPr lang="ja-JP" altLang="en-US" sz="2400" dirty="0" smtClean="0">
                <a:solidFill>
                  <a:srgbClr val="006600"/>
                </a:solidFill>
              </a:rPr>
              <a:t>「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単体法（シンプレックス法）で解くと、必ず整数解が出てくる</a:t>
            </a:r>
            <a:r>
              <a:rPr lang="ja-JP" altLang="en-US" sz="2400" dirty="0" smtClean="0">
                <a:solidFill>
                  <a:srgbClr val="006600"/>
                </a:solidFill>
              </a:rPr>
              <a:t>」</a:t>
            </a: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シンプレックス法以外にも、いくつかのアルゴリズムがある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最短路増加法   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負閉路除去法   </a:t>
            </a:r>
            <a:endParaRPr lang="en-US" altLang="ja-JP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コストスケーリング法・容量スケーリング法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dirty="0" smtClean="0"/>
              <a:t>　　</a:t>
            </a:r>
            <a:r>
              <a:rPr lang="ja-JP" altLang="en-US" sz="2400" dirty="0" err="1" smtClean="0"/>
              <a:t>．．．</a:t>
            </a:r>
            <a:r>
              <a:rPr lang="ja-JP" altLang="en-US" sz="2400" dirty="0" smtClean="0"/>
              <a:t>  </a:t>
            </a:r>
            <a:endParaRPr lang="ja-JP" altLang="en-US" sz="2400" dirty="0" smtClean="0">
              <a:solidFill>
                <a:srgbClr val="FF0000"/>
              </a:solidFill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流量に下限がある場合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429000"/>
            <a:ext cx="8001000" cy="2438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あらかじめ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ij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ｊ</a:t>
            </a:r>
            <a:r>
              <a:rPr lang="ja-JP" altLang="en-US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だけ流している、と考えればよい</a:t>
            </a:r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609600" y="2057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3200400" y="20574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1219200" y="22860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371600" y="2438400"/>
            <a:ext cx="1684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 </a:t>
            </a:r>
            <a:r>
              <a:rPr lang="ja-JP" altLang="en-US" sz="2400" b="1">
                <a:solidFill>
                  <a:schemeClr val="accent2"/>
                </a:solidFill>
              </a:rPr>
              <a:t>≦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 </a:t>
            </a:r>
            <a:r>
              <a:rPr lang="ja-JP" altLang="en-US" sz="2400" b="1">
                <a:solidFill>
                  <a:schemeClr val="accent2"/>
                </a:solidFill>
              </a:rPr>
              <a:t>≦</a:t>
            </a:r>
            <a:r>
              <a:rPr lang="ja-JP" altLang="en-US" sz="2400" b="1" baseline="-25000">
                <a:solidFill>
                  <a:schemeClr val="accent2"/>
                </a:solidFill>
              </a:rPr>
              <a:t> </a:t>
            </a:r>
            <a:r>
              <a:rPr lang="en-US" altLang="ja-JP" sz="2400" b="1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</a:p>
        </p:txBody>
      </p:sp>
      <p:sp>
        <p:nvSpPr>
          <p:cNvPr id="18440" name="Text Box 13"/>
          <p:cNvSpPr txBox="1">
            <a:spLocks noChangeArrowheads="1"/>
          </p:cNvSpPr>
          <p:nvPr/>
        </p:nvSpPr>
        <p:spPr bwMode="auto">
          <a:xfrm>
            <a:off x="685800" y="1524000"/>
            <a:ext cx="411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endParaRPr lang="ja-JP" altLang="en-US" sz="2400" b="1" baseline="-25000">
              <a:solidFill>
                <a:schemeClr val="accent2"/>
              </a:solidFill>
            </a:endParaRPr>
          </a:p>
        </p:txBody>
      </p:sp>
      <p:sp>
        <p:nvSpPr>
          <p:cNvPr id="18441" name="Text Box 14"/>
          <p:cNvSpPr txBox="1">
            <a:spLocks noChangeArrowheads="1"/>
          </p:cNvSpPr>
          <p:nvPr/>
        </p:nvSpPr>
        <p:spPr bwMode="auto">
          <a:xfrm>
            <a:off x="3200400" y="1524000"/>
            <a:ext cx="40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</a:p>
        </p:txBody>
      </p:sp>
      <p:sp>
        <p:nvSpPr>
          <p:cNvPr id="18442" name="Text Box 17"/>
          <p:cNvSpPr txBox="1">
            <a:spLocks noChangeArrowheads="1"/>
          </p:cNvSpPr>
          <p:nvPr/>
        </p:nvSpPr>
        <p:spPr bwMode="auto">
          <a:xfrm>
            <a:off x="609600" y="2514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rgbClr val="009900"/>
                </a:solidFill>
              </a:rPr>
              <a:t>v</a:t>
            </a:r>
            <a:r>
              <a:rPr lang="en-US" altLang="ja-JP" sz="2400" b="1" baseline="-25000">
                <a:solidFill>
                  <a:srgbClr val="009900"/>
                </a:solidFill>
              </a:rPr>
              <a:t>i</a:t>
            </a:r>
            <a:endParaRPr lang="ja-JP" altLang="en-US" sz="2400" b="1" baseline="-25000">
              <a:solidFill>
                <a:srgbClr val="009900"/>
              </a:solidFill>
            </a:endParaRPr>
          </a:p>
        </p:txBody>
      </p:sp>
      <p:sp>
        <p:nvSpPr>
          <p:cNvPr id="18443" name="Text Box 18"/>
          <p:cNvSpPr txBox="1">
            <a:spLocks noChangeArrowheads="1"/>
          </p:cNvSpPr>
          <p:nvPr/>
        </p:nvSpPr>
        <p:spPr bwMode="auto">
          <a:xfrm>
            <a:off x="3276600" y="2514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rgbClr val="009900"/>
                </a:solidFill>
              </a:rPr>
              <a:t>v</a:t>
            </a:r>
            <a:r>
              <a:rPr lang="ja-JP" altLang="en-US" sz="2400" b="1" baseline="-25000">
                <a:solidFill>
                  <a:srgbClr val="009900"/>
                </a:solidFill>
              </a:rPr>
              <a:t>ｊ</a:t>
            </a:r>
          </a:p>
        </p:txBody>
      </p:sp>
      <p:sp>
        <p:nvSpPr>
          <p:cNvPr id="27674" name="Oval 26"/>
          <p:cNvSpPr>
            <a:spLocks noChangeArrowheads="1"/>
          </p:cNvSpPr>
          <p:nvPr/>
        </p:nvSpPr>
        <p:spPr bwMode="auto">
          <a:xfrm>
            <a:off x="5257800" y="2057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5" name="Oval 27"/>
          <p:cNvSpPr>
            <a:spLocks noChangeArrowheads="1"/>
          </p:cNvSpPr>
          <p:nvPr/>
        </p:nvSpPr>
        <p:spPr bwMode="auto">
          <a:xfrm>
            <a:off x="8001000" y="20574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5867400" y="2286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5029200" y="1524000"/>
            <a:ext cx="884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 </a:t>
            </a:r>
            <a:r>
              <a:rPr lang="en-US" altLang="ja-JP" sz="2400" b="1">
                <a:solidFill>
                  <a:schemeClr val="accent2"/>
                </a:solidFill>
              </a:rPr>
              <a:t>- l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 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7924800" y="1524000"/>
            <a:ext cx="874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chemeClr val="accent2"/>
                </a:solidFill>
              </a:rPr>
              <a:t>b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  <a:r>
              <a:rPr lang="en-US" altLang="ja-JP" sz="2400" b="1">
                <a:solidFill>
                  <a:schemeClr val="accent2"/>
                </a:solidFill>
              </a:rPr>
              <a:t>+</a:t>
            </a:r>
            <a:r>
              <a:rPr lang="ja-JP" altLang="en-US" sz="2400" b="1" baseline="-25000">
                <a:solidFill>
                  <a:schemeClr val="accent2"/>
                </a:solidFill>
              </a:rPr>
              <a:t> </a:t>
            </a:r>
            <a:r>
              <a:rPr lang="en-US" altLang="ja-JP" sz="2400" b="1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 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5257800" y="2514600"/>
            <a:ext cx="39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rgbClr val="009900"/>
                </a:solidFill>
              </a:rPr>
              <a:t>v</a:t>
            </a:r>
            <a:r>
              <a:rPr lang="en-US" altLang="ja-JP" sz="2400" b="1" baseline="-25000">
                <a:solidFill>
                  <a:srgbClr val="009900"/>
                </a:solidFill>
              </a:rPr>
              <a:t>i</a:t>
            </a:r>
            <a:endParaRPr lang="ja-JP" altLang="en-US" sz="2400" b="1" baseline="-25000">
              <a:solidFill>
                <a:srgbClr val="009900"/>
              </a:solidFill>
            </a:endParaRPr>
          </a:p>
        </p:txBody>
      </p:sp>
      <p:sp>
        <p:nvSpPr>
          <p:cNvPr id="27681" name="Text Box 33"/>
          <p:cNvSpPr txBox="1">
            <a:spLocks noChangeArrowheads="1"/>
          </p:cNvSpPr>
          <p:nvPr/>
        </p:nvSpPr>
        <p:spPr bwMode="auto">
          <a:xfrm>
            <a:off x="8077200" y="251460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 b="1">
                <a:solidFill>
                  <a:srgbClr val="009900"/>
                </a:solidFill>
              </a:rPr>
              <a:t>v</a:t>
            </a:r>
            <a:r>
              <a:rPr lang="ja-JP" altLang="en-US" sz="2400" b="1" baseline="-25000">
                <a:solidFill>
                  <a:srgbClr val="009900"/>
                </a:solidFill>
              </a:rPr>
              <a:t>ｊ</a:t>
            </a:r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5867400" y="2438400"/>
            <a:ext cx="2014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ja-JP" altLang="en-US" sz="2400" b="1">
                <a:solidFill>
                  <a:schemeClr val="accent2"/>
                </a:solidFill>
              </a:rPr>
              <a:t>0≦</a:t>
            </a:r>
            <a:r>
              <a:rPr lang="en-US" altLang="ja-JP" sz="2400" b="1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 </a:t>
            </a:r>
            <a:r>
              <a:rPr lang="ja-JP" altLang="en-US" sz="2400" b="1">
                <a:solidFill>
                  <a:schemeClr val="accent2"/>
                </a:solidFill>
              </a:rPr>
              <a:t>≦</a:t>
            </a:r>
            <a:r>
              <a:rPr lang="ja-JP" altLang="en-US" sz="2400" b="1" baseline="-25000">
                <a:solidFill>
                  <a:schemeClr val="accent2"/>
                </a:solidFill>
              </a:rPr>
              <a:t> </a:t>
            </a:r>
            <a:r>
              <a:rPr lang="en-US" altLang="ja-JP" sz="2400" b="1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 </a:t>
            </a:r>
            <a:r>
              <a:rPr lang="en-US" altLang="ja-JP" sz="2400" b="1">
                <a:solidFill>
                  <a:schemeClr val="accent2"/>
                </a:solidFill>
              </a:rPr>
              <a:t>- l</a:t>
            </a:r>
            <a:r>
              <a:rPr lang="en-US" altLang="ja-JP" sz="2400" b="1" baseline="-2500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>
                <a:solidFill>
                  <a:schemeClr val="accent2"/>
                </a:solidFill>
              </a:rPr>
              <a:t>ｊ</a:t>
            </a:r>
          </a:p>
        </p:txBody>
      </p:sp>
      <p:sp>
        <p:nvSpPr>
          <p:cNvPr id="27683" name="AutoShape 35"/>
          <p:cNvSpPr>
            <a:spLocks noChangeArrowheads="1"/>
          </p:cNvSpPr>
          <p:nvPr/>
        </p:nvSpPr>
        <p:spPr bwMode="auto">
          <a:xfrm>
            <a:off x="4211638" y="2060575"/>
            <a:ext cx="647700" cy="503238"/>
          </a:xfrm>
          <a:prstGeom prst="rightArrow">
            <a:avLst>
              <a:gd name="adj1" fmla="val 50000"/>
              <a:gd name="adj2" fmla="val 321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74" grpId="0" animBg="1"/>
      <p:bldP spid="27675" grpId="0" animBg="1"/>
      <p:bldP spid="27676" grpId="0" animBg="1"/>
      <p:bldP spid="27678" grpId="0"/>
      <p:bldP spid="27679" grpId="0"/>
      <p:bldP spid="27680" grpId="0"/>
      <p:bldP spid="27681" grpId="0"/>
      <p:bldP spid="27682" grpId="0"/>
      <p:bldP spid="2768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工場・小売店は１つでも良い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990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/>
              <a:t>工場</a:t>
            </a:r>
            <a:r>
              <a:rPr lang="ja-JP" altLang="en-US" sz="2400" dirty="0" smtClean="0"/>
              <a:t>がたくさん、</a:t>
            </a:r>
            <a:r>
              <a:rPr lang="ja-JP" altLang="en-US" sz="2400" b="1" dirty="0" smtClean="0"/>
              <a:t>小売店</a:t>
            </a:r>
            <a:r>
              <a:rPr lang="ja-JP" altLang="en-US" sz="2400" dirty="0" smtClean="0"/>
              <a:t>もたくさんある問題でも、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工場・小売店</a:t>
            </a:r>
            <a:r>
              <a:rPr lang="ja-JP" altLang="en-US" sz="2400" dirty="0" smtClean="0"/>
              <a:t>がひとつしかない問題に変換できる。</a:t>
            </a:r>
          </a:p>
        </p:txBody>
      </p:sp>
      <p:pic>
        <p:nvPicPr>
          <p:cNvPr id="19460" name="Picture 4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4290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5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57150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6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2766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7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876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8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0386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10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54102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11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45720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7" name="Oval 12"/>
          <p:cNvSpPr>
            <a:spLocks noChangeArrowheads="1"/>
          </p:cNvSpPr>
          <p:nvPr/>
        </p:nvSpPr>
        <p:spPr bwMode="auto">
          <a:xfrm>
            <a:off x="3048000" y="3810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8" name="Oval 13"/>
          <p:cNvSpPr>
            <a:spLocks noChangeArrowheads="1"/>
          </p:cNvSpPr>
          <p:nvPr/>
        </p:nvSpPr>
        <p:spPr bwMode="auto">
          <a:xfrm>
            <a:off x="3048000" y="4953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9" name="Oval 14"/>
          <p:cNvSpPr>
            <a:spLocks noChangeArrowheads="1"/>
          </p:cNvSpPr>
          <p:nvPr/>
        </p:nvSpPr>
        <p:spPr bwMode="auto">
          <a:xfrm>
            <a:off x="4648200" y="5715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0" name="Oval 15"/>
          <p:cNvSpPr>
            <a:spLocks noChangeArrowheads="1"/>
          </p:cNvSpPr>
          <p:nvPr/>
        </p:nvSpPr>
        <p:spPr bwMode="auto">
          <a:xfrm>
            <a:off x="5181600" y="44196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1" name="Oval 16"/>
          <p:cNvSpPr>
            <a:spLocks noChangeArrowheads="1"/>
          </p:cNvSpPr>
          <p:nvPr/>
        </p:nvSpPr>
        <p:spPr bwMode="auto">
          <a:xfrm>
            <a:off x="4800600" y="3048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>
            <a:off x="2286000" y="38100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3" name="Line 18"/>
          <p:cNvSpPr>
            <a:spLocks noChangeShapeType="1"/>
          </p:cNvSpPr>
          <p:nvPr/>
        </p:nvSpPr>
        <p:spPr bwMode="auto">
          <a:xfrm flipV="1">
            <a:off x="2362200" y="42672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4" name="Line 19"/>
          <p:cNvSpPr>
            <a:spLocks noChangeShapeType="1"/>
          </p:cNvSpPr>
          <p:nvPr/>
        </p:nvSpPr>
        <p:spPr bwMode="auto">
          <a:xfrm>
            <a:off x="2362200" y="48768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5" name="Line 20"/>
          <p:cNvSpPr>
            <a:spLocks noChangeShapeType="1"/>
          </p:cNvSpPr>
          <p:nvPr/>
        </p:nvSpPr>
        <p:spPr bwMode="auto">
          <a:xfrm flipV="1">
            <a:off x="2362200" y="53340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6" name="Line 21"/>
          <p:cNvSpPr>
            <a:spLocks noChangeShapeType="1"/>
          </p:cNvSpPr>
          <p:nvPr/>
        </p:nvSpPr>
        <p:spPr bwMode="auto">
          <a:xfrm>
            <a:off x="2362200" y="5867400"/>
            <a:ext cx="2133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7" name="Line 22"/>
          <p:cNvSpPr>
            <a:spLocks noChangeShapeType="1"/>
          </p:cNvSpPr>
          <p:nvPr/>
        </p:nvSpPr>
        <p:spPr bwMode="auto">
          <a:xfrm flipV="1">
            <a:off x="2286000" y="3276600"/>
            <a:ext cx="2286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8" name="Line 23"/>
          <p:cNvSpPr>
            <a:spLocks noChangeShapeType="1"/>
          </p:cNvSpPr>
          <p:nvPr/>
        </p:nvSpPr>
        <p:spPr bwMode="auto">
          <a:xfrm flipV="1">
            <a:off x="3657600" y="34290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79" name="Line 24"/>
          <p:cNvSpPr>
            <a:spLocks noChangeShapeType="1"/>
          </p:cNvSpPr>
          <p:nvPr/>
        </p:nvSpPr>
        <p:spPr bwMode="auto">
          <a:xfrm>
            <a:off x="3657600" y="40386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0" name="Line 25"/>
          <p:cNvSpPr>
            <a:spLocks noChangeShapeType="1"/>
          </p:cNvSpPr>
          <p:nvPr/>
        </p:nvSpPr>
        <p:spPr bwMode="auto">
          <a:xfrm flipV="1">
            <a:off x="3581400" y="4724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1" name="Line 26"/>
          <p:cNvSpPr>
            <a:spLocks noChangeShapeType="1"/>
          </p:cNvSpPr>
          <p:nvPr/>
        </p:nvSpPr>
        <p:spPr bwMode="auto">
          <a:xfrm>
            <a:off x="3581400" y="53340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2" name="Line 27"/>
          <p:cNvSpPr>
            <a:spLocks noChangeShapeType="1"/>
          </p:cNvSpPr>
          <p:nvPr/>
        </p:nvSpPr>
        <p:spPr bwMode="auto">
          <a:xfrm flipV="1">
            <a:off x="5257800" y="5943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3" name="Line 28"/>
          <p:cNvSpPr>
            <a:spLocks noChangeShapeType="1"/>
          </p:cNvSpPr>
          <p:nvPr/>
        </p:nvSpPr>
        <p:spPr bwMode="auto">
          <a:xfrm>
            <a:off x="5410200" y="32766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4" name="Line 29"/>
          <p:cNvSpPr>
            <a:spLocks noChangeShapeType="1"/>
          </p:cNvSpPr>
          <p:nvPr/>
        </p:nvSpPr>
        <p:spPr bwMode="auto">
          <a:xfrm>
            <a:off x="5334000" y="35052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5" name="Line 30"/>
          <p:cNvSpPr>
            <a:spLocks noChangeShapeType="1"/>
          </p:cNvSpPr>
          <p:nvPr/>
        </p:nvSpPr>
        <p:spPr bwMode="auto">
          <a:xfrm>
            <a:off x="5791200" y="47244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6" name="Line 31"/>
          <p:cNvSpPr>
            <a:spLocks noChangeShapeType="1"/>
          </p:cNvSpPr>
          <p:nvPr/>
        </p:nvSpPr>
        <p:spPr bwMode="auto">
          <a:xfrm flipV="1">
            <a:off x="5638800" y="35814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7" name="Line 32"/>
          <p:cNvSpPr>
            <a:spLocks noChangeShapeType="1"/>
          </p:cNvSpPr>
          <p:nvPr/>
        </p:nvSpPr>
        <p:spPr bwMode="auto">
          <a:xfrm flipV="1">
            <a:off x="3505200" y="3505200"/>
            <a:ext cx="1295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8" name="Line 33"/>
          <p:cNvSpPr>
            <a:spLocks noChangeShapeType="1"/>
          </p:cNvSpPr>
          <p:nvPr/>
        </p:nvSpPr>
        <p:spPr bwMode="auto">
          <a:xfrm flipV="1">
            <a:off x="5181600" y="51816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9489" name="Text Box 34"/>
          <p:cNvSpPr txBox="1">
            <a:spLocks noChangeArrowheads="1"/>
          </p:cNvSpPr>
          <p:nvPr/>
        </p:nvSpPr>
        <p:spPr bwMode="auto">
          <a:xfrm>
            <a:off x="517525" y="2687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en-US" sz="2400"/>
          </a:p>
        </p:txBody>
      </p:sp>
      <p:sp>
        <p:nvSpPr>
          <p:cNvPr id="19490" name="Text Box 35"/>
          <p:cNvSpPr txBox="1">
            <a:spLocks noChangeArrowheads="1"/>
          </p:cNvSpPr>
          <p:nvPr/>
        </p:nvSpPr>
        <p:spPr bwMode="auto">
          <a:xfrm>
            <a:off x="990600" y="3505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>
                <a:solidFill>
                  <a:schemeClr val="accent2"/>
                </a:solidFill>
              </a:rPr>
              <a:t>b</a:t>
            </a:r>
            <a:r>
              <a:rPr lang="en-US" altLang="ja-JP" sz="2400" baseline="-25000">
                <a:solidFill>
                  <a:schemeClr val="accent2"/>
                </a:solidFill>
              </a:rPr>
              <a:t>1</a:t>
            </a:r>
            <a:endParaRPr lang="ja-JP" altLang="en-US" sz="2400" baseline="-25000">
              <a:solidFill>
                <a:schemeClr val="accent2"/>
              </a:solidFill>
            </a:endParaRPr>
          </a:p>
        </p:txBody>
      </p:sp>
      <p:sp>
        <p:nvSpPr>
          <p:cNvPr id="19491" name="Text Box 36"/>
          <p:cNvSpPr txBox="1">
            <a:spLocks noChangeArrowheads="1"/>
          </p:cNvSpPr>
          <p:nvPr/>
        </p:nvSpPr>
        <p:spPr bwMode="auto">
          <a:xfrm>
            <a:off x="7315200" y="3276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>
                <a:solidFill>
                  <a:schemeClr val="accent2"/>
                </a:solidFill>
              </a:rPr>
              <a:t>b</a:t>
            </a:r>
            <a:r>
              <a:rPr lang="en-US" altLang="ja-JP" sz="2400" baseline="-25000">
                <a:solidFill>
                  <a:schemeClr val="accent2"/>
                </a:solidFill>
              </a:rPr>
              <a:t>4</a:t>
            </a:r>
            <a:endParaRPr lang="ja-JP" altLang="en-US" sz="2400" baseline="-25000">
              <a:solidFill>
                <a:schemeClr val="accent2"/>
              </a:solidFill>
            </a:endParaRPr>
          </a:p>
        </p:txBody>
      </p:sp>
      <p:sp>
        <p:nvSpPr>
          <p:cNvPr id="19492" name="Text Box 42"/>
          <p:cNvSpPr txBox="1">
            <a:spLocks noChangeArrowheads="1"/>
          </p:cNvSpPr>
          <p:nvPr/>
        </p:nvSpPr>
        <p:spPr bwMode="auto">
          <a:xfrm>
            <a:off x="7315200" y="4038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>
                <a:solidFill>
                  <a:schemeClr val="accent2"/>
                </a:solidFill>
              </a:rPr>
              <a:t>b</a:t>
            </a:r>
            <a:r>
              <a:rPr lang="en-US" altLang="ja-JP" sz="2400" baseline="-25000">
                <a:solidFill>
                  <a:schemeClr val="accent2"/>
                </a:solidFill>
              </a:rPr>
              <a:t>5</a:t>
            </a:r>
            <a:endParaRPr lang="ja-JP" altLang="en-US" sz="2400" baseline="-25000">
              <a:solidFill>
                <a:schemeClr val="accent2"/>
              </a:solidFill>
            </a:endParaRPr>
          </a:p>
        </p:txBody>
      </p:sp>
      <p:sp>
        <p:nvSpPr>
          <p:cNvPr id="19493" name="Text Box 43"/>
          <p:cNvSpPr txBox="1">
            <a:spLocks noChangeArrowheads="1"/>
          </p:cNvSpPr>
          <p:nvPr/>
        </p:nvSpPr>
        <p:spPr bwMode="auto">
          <a:xfrm>
            <a:off x="1066800" y="55626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>
                <a:solidFill>
                  <a:schemeClr val="accent2"/>
                </a:solidFill>
              </a:rPr>
              <a:t>b</a:t>
            </a:r>
            <a:r>
              <a:rPr lang="en-US" altLang="ja-JP" sz="2400" baseline="-25000">
                <a:solidFill>
                  <a:schemeClr val="accent2"/>
                </a:solidFill>
              </a:rPr>
              <a:t>3</a:t>
            </a:r>
            <a:endParaRPr lang="ja-JP" altLang="en-US" sz="2400" baseline="-25000">
              <a:solidFill>
                <a:schemeClr val="accent2"/>
              </a:solidFill>
            </a:endParaRPr>
          </a:p>
        </p:txBody>
      </p:sp>
      <p:sp>
        <p:nvSpPr>
          <p:cNvPr id="19494" name="Text Box 44"/>
          <p:cNvSpPr txBox="1">
            <a:spLocks noChangeArrowheads="1"/>
          </p:cNvSpPr>
          <p:nvPr/>
        </p:nvSpPr>
        <p:spPr bwMode="auto">
          <a:xfrm>
            <a:off x="990600" y="46482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>
                <a:solidFill>
                  <a:schemeClr val="accent2"/>
                </a:solidFill>
              </a:rPr>
              <a:t>b</a:t>
            </a:r>
            <a:r>
              <a:rPr lang="en-US" altLang="ja-JP" sz="2400" baseline="-25000">
                <a:solidFill>
                  <a:schemeClr val="accent2"/>
                </a:solidFill>
              </a:rPr>
              <a:t>2</a:t>
            </a:r>
            <a:endParaRPr lang="ja-JP" altLang="en-US" sz="2400" baseline="-25000">
              <a:solidFill>
                <a:schemeClr val="accent2"/>
              </a:solidFill>
            </a:endParaRPr>
          </a:p>
        </p:txBody>
      </p:sp>
      <p:sp>
        <p:nvSpPr>
          <p:cNvPr id="19495" name="Text Box 45"/>
          <p:cNvSpPr txBox="1">
            <a:spLocks noChangeArrowheads="1"/>
          </p:cNvSpPr>
          <p:nvPr/>
        </p:nvSpPr>
        <p:spPr bwMode="auto">
          <a:xfrm>
            <a:off x="7315200" y="57150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>
                <a:solidFill>
                  <a:schemeClr val="accent2"/>
                </a:solidFill>
              </a:rPr>
              <a:t>b</a:t>
            </a:r>
            <a:r>
              <a:rPr lang="en-US" altLang="ja-JP" sz="2400" baseline="-25000">
                <a:solidFill>
                  <a:schemeClr val="accent2"/>
                </a:solidFill>
              </a:rPr>
              <a:t>7</a:t>
            </a:r>
            <a:endParaRPr lang="ja-JP" altLang="en-US" sz="2400" baseline="-25000">
              <a:solidFill>
                <a:schemeClr val="accent2"/>
              </a:solidFill>
            </a:endParaRPr>
          </a:p>
        </p:txBody>
      </p:sp>
      <p:sp>
        <p:nvSpPr>
          <p:cNvPr id="19496" name="Text Box 46"/>
          <p:cNvSpPr txBox="1">
            <a:spLocks noChangeArrowheads="1"/>
          </p:cNvSpPr>
          <p:nvPr/>
        </p:nvSpPr>
        <p:spPr bwMode="auto">
          <a:xfrm>
            <a:off x="7315200" y="48768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2400">
                <a:solidFill>
                  <a:schemeClr val="accent2"/>
                </a:solidFill>
              </a:rPr>
              <a:t>b</a:t>
            </a:r>
            <a:r>
              <a:rPr lang="en-US" altLang="ja-JP" sz="2400" baseline="-25000">
                <a:solidFill>
                  <a:schemeClr val="accent2"/>
                </a:solidFill>
              </a:rPr>
              <a:t>6</a:t>
            </a:r>
            <a:endParaRPr lang="ja-JP" altLang="en-US" sz="2400" baseline="-250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工場・小売店は１つでも良い </a:t>
            </a:r>
            <a:r>
              <a:rPr lang="en-US" altLang="ja-JP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763000" cy="1676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/>
              <a:t> スーパー工場、スーパー小売店</a:t>
            </a:r>
            <a:r>
              <a:rPr lang="ja-JP" altLang="en-US" sz="2400" dirty="0" smtClean="0"/>
              <a:t>を作り、そこですべて生産・販売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スーパー工場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⇒</a:t>
            </a:r>
            <a:r>
              <a:rPr lang="ja-JP" altLang="en-US" sz="2400" b="1" dirty="0" smtClean="0"/>
              <a:t>工場、小売店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⇒</a:t>
            </a:r>
            <a:r>
              <a:rPr lang="ja-JP" altLang="en-US" sz="2400" b="1" dirty="0" smtClean="0"/>
              <a:t>スーパー小売店</a:t>
            </a:r>
            <a:r>
              <a:rPr lang="ja-JP" altLang="en-US" sz="2400" dirty="0" smtClean="0"/>
              <a:t>の枝の上限を、もとの生産量にする　　 </a:t>
            </a: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/>
              <a:t> 　　必ずその分だけ流れる</a:t>
            </a:r>
          </a:p>
        </p:txBody>
      </p:sp>
      <p:sp>
        <p:nvSpPr>
          <p:cNvPr id="31778" name="Text Box 34"/>
          <p:cNvSpPr txBox="1">
            <a:spLocks noChangeArrowheads="1"/>
          </p:cNvSpPr>
          <p:nvPr/>
        </p:nvSpPr>
        <p:spPr bwMode="auto">
          <a:xfrm>
            <a:off x="395288" y="3581400"/>
            <a:ext cx="158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u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si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=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 l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si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=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 b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endParaRPr lang="ja-JP" altLang="en-US" sz="2400" b="1" baseline="-25000">
              <a:solidFill>
                <a:schemeClr val="accent2"/>
              </a:solidFill>
              <a:ea typeface="ＭＳ Ｐゴシック" pitchFamily="50" charset="-128"/>
            </a:endParaRPr>
          </a:p>
        </p:txBody>
      </p:sp>
      <p:sp>
        <p:nvSpPr>
          <p:cNvPr id="31790" name="Text Box 46"/>
          <p:cNvSpPr txBox="1">
            <a:spLocks noChangeArrowheads="1"/>
          </p:cNvSpPr>
          <p:nvPr/>
        </p:nvSpPr>
        <p:spPr bwMode="auto">
          <a:xfrm>
            <a:off x="228600" y="5867400"/>
            <a:ext cx="1395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b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1</a:t>
            </a:r>
            <a:r>
              <a:rPr lang="en-US" altLang="ja-JP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+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b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2</a:t>
            </a:r>
            <a:r>
              <a:rPr lang="en-US" altLang="ja-JP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+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b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3 </a:t>
            </a:r>
            <a:endParaRPr lang="ja-JP" altLang="en-US" sz="2400" b="1" baseline="-25000">
              <a:solidFill>
                <a:schemeClr val="accent2"/>
              </a:solidFill>
              <a:ea typeface="ＭＳ Ｐゴシック" pitchFamily="50" charset="-128"/>
            </a:endParaRPr>
          </a:p>
        </p:txBody>
      </p:sp>
      <p:sp>
        <p:nvSpPr>
          <p:cNvPr id="31791" name="Text Box 47"/>
          <p:cNvSpPr txBox="1">
            <a:spLocks noChangeArrowheads="1"/>
          </p:cNvSpPr>
          <p:nvPr/>
        </p:nvSpPr>
        <p:spPr bwMode="auto">
          <a:xfrm>
            <a:off x="7327900" y="6172200"/>
            <a:ext cx="1839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b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4</a:t>
            </a:r>
            <a:r>
              <a:rPr lang="en-US" altLang="ja-JP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+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b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5</a:t>
            </a:r>
            <a:r>
              <a:rPr lang="en-US" altLang="ja-JP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+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b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6</a:t>
            </a:r>
            <a:r>
              <a:rPr lang="en-US" altLang="ja-JP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+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b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7 </a:t>
            </a:r>
            <a:endParaRPr lang="ja-JP" altLang="en-US" sz="2400" b="1" baseline="-25000">
              <a:solidFill>
                <a:schemeClr val="accent2"/>
              </a:solidFill>
              <a:ea typeface="ＭＳ Ｐゴシック" pitchFamily="50" charset="-128"/>
            </a:endParaRPr>
          </a:p>
        </p:txBody>
      </p:sp>
      <p:sp>
        <p:nvSpPr>
          <p:cNvPr id="31792" name="Text Box 48"/>
          <p:cNvSpPr txBox="1">
            <a:spLocks noChangeArrowheads="1"/>
          </p:cNvSpPr>
          <p:nvPr/>
        </p:nvSpPr>
        <p:spPr bwMode="auto">
          <a:xfrm>
            <a:off x="7315200" y="3276600"/>
            <a:ext cx="1566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u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it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=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 l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it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=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 b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endParaRPr lang="ja-JP" altLang="en-US" sz="2400" b="1" baseline="-25000">
              <a:solidFill>
                <a:schemeClr val="accent2"/>
              </a:solidFill>
              <a:ea typeface="ＭＳ Ｐゴシック" pitchFamily="50" charset="-128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609600" y="3505200"/>
            <a:ext cx="7848600" cy="3124200"/>
            <a:chOff x="384" y="2208"/>
            <a:chExt cx="4944" cy="1968"/>
          </a:xfrm>
        </p:grpSpPr>
        <p:pic>
          <p:nvPicPr>
            <p:cNvPr id="20489" name="Picture 4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48" y="2448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0" name="Picture 5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32" y="3888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1" name="Picture 6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4" y="2352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2" name="Picture 7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4" y="3360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3" name="Picture 8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4" y="2832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4" name="Picture 9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48" y="3696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5" name="Picture 10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48" y="3168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496" name="Oval 11"/>
            <p:cNvSpPr>
              <a:spLocks noChangeArrowheads="1"/>
            </p:cNvSpPr>
            <p:nvPr/>
          </p:nvSpPr>
          <p:spPr bwMode="auto">
            <a:xfrm>
              <a:off x="1968" y="2688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497" name="Oval 12"/>
            <p:cNvSpPr>
              <a:spLocks noChangeArrowheads="1"/>
            </p:cNvSpPr>
            <p:nvPr/>
          </p:nvSpPr>
          <p:spPr bwMode="auto">
            <a:xfrm>
              <a:off x="1968" y="3408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498" name="Oval 13"/>
            <p:cNvSpPr>
              <a:spLocks noChangeArrowheads="1"/>
            </p:cNvSpPr>
            <p:nvPr/>
          </p:nvSpPr>
          <p:spPr bwMode="auto">
            <a:xfrm>
              <a:off x="2928" y="3888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499" name="Oval 14"/>
            <p:cNvSpPr>
              <a:spLocks noChangeArrowheads="1"/>
            </p:cNvSpPr>
            <p:nvPr/>
          </p:nvSpPr>
          <p:spPr bwMode="auto">
            <a:xfrm>
              <a:off x="3264" y="3072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00" name="Oval 15"/>
            <p:cNvSpPr>
              <a:spLocks noChangeArrowheads="1"/>
            </p:cNvSpPr>
            <p:nvPr/>
          </p:nvSpPr>
          <p:spPr bwMode="auto">
            <a:xfrm>
              <a:off x="3024" y="2208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01" name="Line 16"/>
            <p:cNvSpPr>
              <a:spLocks noChangeShapeType="1"/>
            </p:cNvSpPr>
            <p:nvPr/>
          </p:nvSpPr>
          <p:spPr bwMode="auto">
            <a:xfrm>
              <a:off x="1584" y="2688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2" name="Line 17"/>
            <p:cNvSpPr>
              <a:spLocks noChangeShapeType="1"/>
            </p:cNvSpPr>
            <p:nvPr/>
          </p:nvSpPr>
          <p:spPr bwMode="auto">
            <a:xfrm flipV="1">
              <a:off x="1632" y="2976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3" name="Line 18"/>
            <p:cNvSpPr>
              <a:spLocks noChangeShapeType="1"/>
            </p:cNvSpPr>
            <p:nvPr/>
          </p:nvSpPr>
          <p:spPr bwMode="auto">
            <a:xfrm>
              <a:off x="1632" y="3360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4" name="Line 19"/>
            <p:cNvSpPr>
              <a:spLocks noChangeShapeType="1"/>
            </p:cNvSpPr>
            <p:nvPr/>
          </p:nvSpPr>
          <p:spPr bwMode="auto">
            <a:xfrm flipV="1">
              <a:off x="1632" y="3648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5" name="Line 20"/>
            <p:cNvSpPr>
              <a:spLocks noChangeShapeType="1"/>
            </p:cNvSpPr>
            <p:nvPr/>
          </p:nvSpPr>
          <p:spPr bwMode="auto">
            <a:xfrm>
              <a:off x="1632" y="3984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6" name="Line 21"/>
            <p:cNvSpPr>
              <a:spLocks noChangeShapeType="1"/>
            </p:cNvSpPr>
            <p:nvPr/>
          </p:nvSpPr>
          <p:spPr bwMode="auto">
            <a:xfrm flipV="1">
              <a:off x="1632" y="2352"/>
              <a:ext cx="12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7" name="Line 22"/>
            <p:cNvSpPr>
              <a:spLocks noChangeShapeType="1"/>
            </p:cNvSpPr>
            <p:nvPr/>
          </p:nvSpPr>
          <p:spPr bwMode="auto">
            <a:xfrm flipV="1">
              <a:off x="2304" y="2448"/>
              <a:ext cx="67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8" name="Line 23"/>
            <p:cNvSpPr>
              <a:spLocks noChangeShapeType="1"/>
            </p:cNvSpPr>
            <p:nvPr/>
          </p:nvSpPr>
          <p:spPr bwMode="auto">
            <a:xfrm>
              <a:off x="2304" y="2832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09" name="Line 24"/>
            <p:cNvSpPr>
              <a:spLocks noChangeShapeType="1"/>
            </p:cNvSpPr>
            <p:nvPr/>
          </p:nvSpPr>
          <p:spPr bwMode="auto">
            <a:xfrm flipV="1">
              <a:off x="2256" y="3264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0" name="Line 25"/>
            <p:cNvSpPr>
              <a:spLocks noChangeShapeType="1"/>
            </p:cNvSpPr>
            <p:nvPr/>
          </p:nvSpPr>
          <p:spPr bwMode="auto">
            <a:xfrm>
              <a:off x="2256" y="3648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1" name="Line 26"/>
            <p:cNvSpPr>
              <a:spLocks noChangeShapeType="1"/>
            </p:cNvSpPr>
            <p:nvPr/>
          </p:nvSpPr>
          <p:spPr bwMode="auto">
            <a:xfrm flipV="1">
              <a:off x="3312" y="403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2" name="Line 27"/>
            <p:cNvSpPr>
              <a:spLocks noChangeShapeType="1"/>
            </p:cNvSpPr>
            <p:nvPr/>
          </p:nvSpPr>
          <p:spPr bwMode="auto">
            <a:xfrm>
              <a:off x="3408" y="2352"/>
              <a:ext cx="72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3" name="Line 28"/>
            <p:cNvSpPr>
              <a:spLocks noChangeShapeType="1"/>
            </p:cNvSpPr>
            <p:nvPr/>
          </p:nvSpPr>
          <p:spPr bwMode="auto">
            <a:xfrm>
              <a:off x="3360" y="2496"/>
              <a:ext cx="76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4" name="Line 29"/>
            <p:cNvSpPr>
              <a:spLocks noChangeShapeType="1"/>
            </p:cNvSpPr>
            <p:nvPr/>
          </p:nvSpPr>
          <p:spPr bwMode="auto">
            <a:xfrm>
              <a:off x="3648" y="3264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5" name="Line 30"/>
            <p:cNvSpPr>
              <a:spLocks noChangeShapeType="1"/>
            </p:cNvSpPr>
            <p:nvPr/>
          </p:nvSpPr>
          <p:spPr bwMode="auto">
            <a:xfrm flipV="1">
              <a:off x="3552" y="2544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6" name="Line 31"/>
            <p:cNvSpPr>
              <a:spLocks noChangeShapeType="1"/>
            </p:cNvSpPr>
            <p:nvPr/>
          </p:nvSpPr>
          <p:spPr bwMode="auto">
            <a:xfrm flipV="1">
              <a:off x="2208" y="2496"/>
              <a:ext cx="816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7" name="Line 32"/>
            <p:cNvSpPr>
              <a:spLocks noChangeShapeType="1"/>
            </p:cNvSpPr>
            <p:nvPr/>
          </p:nvSpPr>
          <p:spPr bwMode="auto">
            <a:xfrm flipV="1">
              <a:off x="3264" y="3552"/>
              <a:ext cx="86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18" name="Oval 36"/>
            <p:cNvSpPr>
              <a:spLocks noChangeArrowheads="1"/>
            </p:cNvSpPr>
            <p:nvPr/>
          </p:nvSpPr>
          <p:spPr bwMode="auto">
            <a:xfrm>
              <a:off x="384" y="3312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19" name="Oval 37"/>
            <p:cNvSpPr>
              <a:spLocks noChangeArrowheads="1"/>
            </p:cNvSpPr>
            <p:nvPr/>
          </p:nvSpPr>
          <p:spPr bwMode="auto">
            <a:xfrm>
              <a:off x="4992" y="345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520" name="Line 38"/>
            <p:cNvSpPr>
              <a:spLocks noChangeShapeType="1"/>
            </p:cNvSpPr>
            <p:nvPr/>
          </p:nvSpPr>
          <p:spPr bwMode="auto">
            <a:xfrm>
              <a:off x="768" y="360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21" name="Line 39"/>
            <p:cNvSpPr>
              <a:spLocks noChangeShapeType="1"/>
            </p:cNvSpPr>
            <p:nvPr/>
          </p:nvSpPr>
          <p:spPr bwMode="auto">
            <a:xfrm>
              <a:off x="816" y="340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22" name="Line 41"/>
            <p:cNvSpPr>
              <a:spLocks noChangeShapeType="1"/>
            </p:cNvSpPr>
            <p:nvPr/>
          </p:nvSpPr>
          <p:spPr bwMode="auto">
            <a:xfrm flipV="1">
              <a:off x="720" y="2688"/>
              <a:ext cx="43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23" name="Line 42"/>
            <p:cNvSpPr>
              <a:spLocks noChangeShapeType="1"/>
            </p:cNvSpPr>
            <p:nvPr/>
          </p:nvSpPr>
          <p:spPr bwMode="auto">
            <a:xfrm flipV="1">
              <a:off x="4368" y="3696"/>
              <a:ext cx="62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24" name="Line 43"/>
            <p:cNvSpPr>
              <a:spLocks noChangeShapeType="1"/>
            </p:cNvSpPr>
            <p:nvPr/>
          </p:nvSpPr>
          <p:spPr bwMode="auto">
            <a:xfrm>
              <a:off x="4608" y="3552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25" name="Line 44"/>
            <p:cNvSpPr>
              <a:spLocks noChangeShapeType="1"/>
            </p:cNvSpPr>
            <p:nvPr/>
          </p:nvSpPr>
          <p:spPr bwMode="auto">
            <a:xfrm>
              <a:off x="4608" y="2976"/>
              <a:ext cx="33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26" name="Line 45"/>
            <p:cNvSpPr>
              <a:spLocks noChangeShapeType="1"/>
            </p:cNvSpPr>
            <p:nvPr/>
          </p:nvSpPr>
          <p:spPr bwMode="auto">
            <a:xfrm>
              <a:off x="4608" y="2496"/>
              <a:ext cx="432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27" name="Text Box 49"/>
            <p:cNvSpPr txBox="1">
              <a:spLocks noChangeArrowheads="1"/>
            </p:cNvSpPr>
            <p:nvPr/>
          </p:nvSpPr>
          <p:spPr bwMode="auto">
            <a:xfrm>
              <a:off x="480" y="3312"/>
              <a:ext cx="19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s</a:t>
              </a:r>
            </a:p>
          </p:txBody>
        </p:sp>
        <p:sp>
          <p:nvSpPr>
            <p:cNvPr id="20528" name="Text Box 50"/>
            <p:cNvSpPr txBox="1">
              <a:spLocks noChangeArrowheads="1"/>
            </p:cNvSpPr>
            <p:nvPr/>
          </p:nvSpPr>
          <p:spPr bwMode="auto">
            <a:xfrm>
              <a:off x="5088" y="3456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8" grpId="0"/>
      <p:bldP spid="31790" grpId="0"/>
      <p:bldP spid="31791" grpId="0"/>
      <p:bldP spid="317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輸送問題：運送コストを最小化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96975"/>
            <a:ext cx="7772400" cy="31242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いくつかの</a:t>
            </a:r>
            <a:r>
              <a:rPr lang="ja-JP" altLang="en-US" sz="2400" b="1" dirty="0" smtClean="0"/>
              <a:t>工場</a:t>
            </a:r>
            <a:r>
              <a:rPr lang="ja-JP" altLang="en-US" sz="2400" dirty="0" smtClean="0"/>
              <a:t>がある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いくつかの</a:t>
            </a:r>
            <a:r>
              <a:rPr lang="ja-JP" altLang="en-US" sz="2400" b="1" dirty="0" smtClean="0"/>
              <a:t>小売店</a:t>
            </a:r>
            <a:r>
              <a:rPr lang="ja-JP" altLang="en-US" sz="2400" dirty="0" smtClean="0"/>
              <a:t>がある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どれも一種類の</a:t>
            </a:r>
            <a:r>
              <a:rPr lang="ja-JP" altLang="en-US" sz="2400" b="1" dirty="0" smtClean="0"/>
              <a:t>品目</a:t>
            </a:r>
            <a:r>
              <a:rPr lang="ja-JP" altLang="en-US" sz="2400" dirty="0" smtClean="0"/>
              <a:t>を扱っている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毎日、朝、売れる分だけ</a:t>
            </a:r>
            <a:r>
              <a:rPr lang="ja-JP" altLang="en-US" sz="2400" b="1" dirty="0" smtClean="0"/>
              <a:t>工場</a:t>
            </a:r>
            <a:r>
              <a:rPr lang="ja-JP" altLang="en-US" sz="2400" dirty="0" smtClean="0"/>
              <a:t>から</a:t>
            </a:r>
            <a:r>
              <a:rPr lang="ja-JP" altLang="en-US" sz="2400" b="1" dirty="0" smtClean="0"/>
              <a:t>小売店</a:t>
            </a:r>
            <a:r>
              <a:rPr lang="ja-JP" altLang="en-US" sz="2400" dirty="0" smtClean="0"/>
              <a:t>に輸送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工場</a:t>
            </a:r>
            <a:r>
              <a:rPr lang="ja-JP" altLang="en-US" sz="2400" dirty="0" smtClean="0"/>
              <a:t>での1日の生産数は固定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輸送コスト</a:t>
            </a:r>
            <a:r>
              <a:rPr lang="ja-JP" altLang="en-US" sz="2400" dirty="0" smtClean="0"/>
              <a:t>は、品物1つあたりいくら、で固定</a:t>
            </a:r>
          </a:p>
        </p:txBody>
      </p:sp>
      <p:pic>
        <p:nvPicPr>
          <p:cNvPr id="3076" name="Picture 4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5486400"/>
            <a:ext cx="1154113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5176838"/>
            <a:ext cx="9144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7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6019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8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7912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9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61722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5257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1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60960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2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5334000"/>
            <a:ext cx="7620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3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53340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533400" y="4259263"/>
            <a:ext cx="7696200" cy="538162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ja-JP" altLang="en-US" sz="2400" b="1">
                <a:ea typeface="ＭＳ Ｐゴシック" pitchFamily="50" charset="-128"/>
              </a:rPr>
              <a:t>どこからどこへ、どれだけ運ぶと、コストが最小？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最低生産量・販売量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</a:t>
            </a:r>
            <a:r>
              <a:rPr lang="ja-JP" altLang="en-US" sz="2400" b="1" dirty="0" smtClean="0"/>
              <a:t>工場</a:t>
            </a:r>
            <a:r>
              <a:rPr lang="ja-JP" altLang="en-US" sz="2400" dirty="0" smtClean="0"/>
              <a:t>への枝の下限・上限をいじると、</a:t>
            </a:r>
            <a:r>
              <a:rPr lang="ja-JP" altLang="en-US" sz="2400" b="1" dirty="0" smtClean="0"/>
              <a:t>各工場</a:t>
            </a:r>
            <a:r>
              <a:rPr lang="ja-JP" altLang="en-US" sz="2400" dirty="0" smtClean="0"/>
              <a:t>の</a:t>
            </a:r>
            <a:r>
              <a:rPr lang="ja-JP" altLang="en-US" sz="2400" b="1" dirty="0" smtClean="0"/>
              <a:t>最低･最高生産量</a:t>
            </a:r>
            <a:r>
              <a:rPr lang="ja-JP" altLang="en-US" sz="2400" dirty="0" smtClean="0"/>
              <a:t>が設定できる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同じようにして、</a:t>
            </a:r>
            <a:r>
              <a:rPr lang="ja-JP" altLang="en-US" sz="2400" b="1" dirty="0" smtClean="0"/>
              <a:t>各小売店</a:t>
            </a:r>
            <a:r>
              <a:rPr lang="ja-JP" altLang="en-US" sz="2400" dirty="0" smtClean="0"/>
              <a:t>の</a:t>
            </a:r>
            <a:r>
              <a:rPr lang="ja-JP" altLang="en-US" sz="2400" b="1" dirty="0" smtClean="0"/>
              <a:t>最低販売量・最大販売量</a:t>
            </a:r>
            <a:r>
              <a:rPr lang="ja-JP" altLang="en-US" sz="2400" dirty="0" smtClean="0"/>
              <a:t>が設定できる</a:t>
            </a:r>
          </a:p>
        </p:txBody>
      </p:sp>
      <p:pic>
        <p:nvPicPr>
          <p:cNvPr id="21508" name="Picture 4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7338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6019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6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5814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7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51816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8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3434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9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7150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0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8768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3124200" y="41148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3124200" y="52578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4648200" y="60198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18" name="Oval 14"/>
          <p:cNvSpPr>
            <a:spLocks noChangeArrowheads="1"/>
          </p:cNvSpPr>
          <p:nvPr/>
        </p:nvSpPr>
        <p:spPr bwMode="auto">
          <a:xfrm>
            <a:off x="5181600" y="47244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19" name="Oval 15"/>
          <p:cNvSpPr>
            <a:spLocks noChangeArrowheads="1"/>
          </p:cNvSpPr>
          <p:nvPr/>
        </p:nvSpPr>
        <p:spPr bwMode="auto">
          <a:xfrm>
            <a:off x="4800600" y="33528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514600" y="4114800"/>
            <a:ext cx="609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V="1">
            <a:off x="2590800" y="45720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590800" y="51816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 flipV="1">
            <a:off x="2590800" y="56388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2590800" y="6172200"/>
            <a:ext cx="1905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 flipV="1">
            <a:off x="2590800" y="3581400"/>
            <a:ext cx="1981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 flipV="1">
            <a:off x="3657600" y="37338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7" name="Line 23"/>
          <p:cNvSpPr>
            <a:spLocks noChangeShapeType="1"/>
          </p:cNvSpPr>
          <p:nvPr/>
        </p:nvSpPr>
        <p:spPr bwMode="auto">
          <a:xfrm>
            <a:off x="3657600" y="43434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8" name="Line 24"/>
          <p:cNvSpPr>
            <a:spLocks noChangeShapeType="1"/>
          </p:cNvSpPr>
          <p:nvPr/>
        </p:nvSpPr>
        <p:spPr bwMode="auto">
          <a:xfrm flipV="1">
            <a:off x="3581400" y="50292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581400" y="56388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 flipV="1">
            <a:off x="5257800" y="6248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5410200" y="35814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5334000" y="38100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>
            <a:off x="5791200" y="5029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 flipV="1">
            <a:off x="5638800" y="38862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5" name="Line 31"/>
          <p:cNvSpPr>
            <a:spLocks noChangeShapeType="1"/>
          </p:cNvSpPr>
          <p:nvPr/>
        </p:nvSpPr>
        <p:spPr bwMode="auto">
          <a:xfrm flipV="1">
            <a:off x="3505200" y="3810000"/>
            <a:ext cx="1295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 flipV="1">
            <a:off x="5181600" y="54864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304800" y="3276600"/>
            <a:ext cx="196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l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si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ja-JP" altLang="en-US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≦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si</a:t>
            </a:r>
            <a:r>
              <a:rPr lang="ja-JP" altLang="en-US" sz="2400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ja-JP" altLang="en-US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≦</a:t>
            </a:r>
            <a:r>
              <a:rPr lang="ja-JP" altLang="en-US" sz="2400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u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si</a:t>
            </a:r>
            <a:endParaRPr lang="ja-JP" altLang="en-US" sz="2400" b="1" baseline="-25000">
              <a:solidFill>
                <a:schemeClr val="accent2"/>
              </a:solidFill>
              <a:ea typeface="ＭＳ Ｐゴシック" pitchFamily="50" charset="-128"/>
            </a:endParaRPr>
          </a:p>
        </p:txBody>
      </p:sp>
      <p:sp>
        <p:nvSpPr>
          <p:cNvPr id="21538" name="Oval 35"/>
          <p:cNvSpPr>
            <a:spLocks noChangeArrowheads="1"/>
          </p:cNvSpPr>
          <p:nvPr/>
        </p:nvSpPr>
        <p:spPr bwMode="auto">
          <a:xfrm>
            <a:off x="609600" y="51054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39" name="Oval 36"/>
          <p:cNvSpPr>
            <a:spLocks noChangeArrowheads="1"/>
          </p:cNvSpPr>
          <p:nvPr/>
        </p:nvSpPr>
        <p:spPr bwMode="auto">
          <a:xfrm>
            <a:off x="7924800" y="53340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40" name="Line 37"/>
          <p:cNvSpPr>
            <a:spLocks noChangeShapeType="1"/>
          </p:cNvSpPr>
          <p:nvPr/>
        </p:nvSpPr>
        <p:spPr bwMode="auto">
          <a:xfrm>
            <a:off x="1219200" y="55626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41" name="Line 38"/>
          <p:cNvSpPr>
            <a:spLocks noChangeShapeType="1"/>
          </p:cNvSpPr>
          <p:nvPr/>
        </p:nvSpPr>
        <p:spPr bwMode="auto">
          <a:xfrm>
            <a:off x="1295400" y="5257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42" name="Line 39"/>
          <p:cNvSpPr>
            <a:spLocks noChangeShapeType="1"/>
          </p:cNvSpPr>
          <p:nvPr/>
        </p:nvSpPr>
        <p:spPr bwMode="auto">
          <a:xfrm flipV="1">
            <a:off x="1143000" y="41148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43" name="Line 40"/>
          <p:cNvSpPr>
            <a:spLocks noChangeShapeType="1"/>
          </p:cNvSpPr>
          <p:nvPr/>
        </p:nvSpPr>
        <p:spPr bwMode="auto">
          <a:xfrm flipV="1">
            <a:off x="6934200" y="5715000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44" name="Line 41"/>
          <p:cNvSpPr>
            <a:spLocks noChangeShapeType="1"/>
          </p:cNvSpPr>
          <p:nvPr/>
        </p:nvSpPr>
        <p:spPr bwMode="auto">
          <a:xfrm>
            <a:off x="7315200" y="54864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45" name="Line 42"/>
          <p:cNvSpPr>
            <a:spLocks noChangeShapeType="1"/>
          </p:cNvSpPr>
          <p:nvPr/>
        </p:nvSpPr>
        <p:spPr bwMode="auto">
          <a:xfrm>
            <a:off x="7315200" y="45720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46" name="Line 43"/>
          <p:cNvSpPr>
            <a:spLocks noChangeShapeType="1"/>
          </p:cNvSpPr>
          <p:nvPr/>
        </p:nvSpPr>
        <p:spPr bwMode="auto">
          <a:xfrm>
            <a:off x="7315200" y="3810000"/>
            <a:ext cx="685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47" name="Text Box 47"/>
          <p:cNvSpPr txBox="1">
            <a:spLocks noChangeArrowheads="1"/>
          </p:cNvSpPr>
          <p:nvPr/>
        </p:nvSpPr>
        <p:spPr bwMode="auto">
          <a:xfrm>
            <a:off x="762000" y="510540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s</a:t>
            </a:r>
          </a:p>
        </p:txBody>
      </p:sp>
      <p:sp>
        <p:nvSpPr>
          <p:cNvPr id="21548" name="Text Box 48"/>
          <p:cNvSpPr txBox="1">
            <a:spLocks noChangeArrowheads="1"/>
          </p:cNvSpPr>
          <p:nvPr/>
        </p:nvSpPr>
        <p:spPr bwMode="auto">
          <a:xfrm>
            <a:off x="8077200" y="53340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</a:p>
        </p:txBody>
      </p:sp>
      <p:sp>
        <p:nvSpPr>
          <p:cNvPr id="32817" name="Text Box 49"/>
          <p:cNvSpPr txBox="1">
            <a:spLocks noChangeArrowheads="1"/>
          </p:cNvSpPr>
          <p:nvPr/>
        </p:nvSpPr>
        <p:spPr bwMode="auto">
          <a:xfrm>
            <a:off x="6781800" y="3048000"/>
            <a:ext cx="189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l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it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ja-JP" altLang="en-US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≦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x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it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≦</a:t>
            </a:r>
            <a:r>
              <a:rPr lang="en-US" altLang="ja-JP" sz="2400" b="1">
                <a:solidFill>
                  <a:schemeClr val="accent2"/>
                </a:solidFill>
                <a:ea typeface="ＭＳ Ｐゴシック" pitchFamily="50" charset="-128"/>
              </a:rPr>
              <a:t> u</a:t>
            </a:r>
            <a:r>
              <a:rPr lang="en-US" altLang="ja-JP" sz="2400" b="1" baseline="-25000">
                <a:solidFill>
                  <a:schemeClr val="accent2"/>
                </a:solidFill>
                <a:ea typeface="ＭＳ Ｐゴシック" pitchFamily="50" charset="-128"/>
              </a:rPr>
              <a:t>it</a:t>
            </a:r>
            <a:endParaRPr lang="ja-JP" altLang="en-US" sz="2400" b="1" baseline="-25000">
              <a:solidFill>
                <a:schemeClr val="accent2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02" grpId="0"/>
      <p:bldP spid="328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最小費用流問題の特殊ケース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153400" cy="4953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最短路問題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ネットワークの各枝にコスト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ｊ</a:t>
            </a:r>
            <a:r>
              <a:rPr lang="ja-JP" altLang="en-US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が与えられているとき、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頂点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から頂点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ルートの中で、最小コストのものを見つける問題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※</a:t>
            </a:r>
            <a:r>
              <a:rPr lang="ja-JP" altLang="en-US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1 </a:t>
            </a:r>
            <a:r>
              <a:rPr lang="ja-JP" altLang="en-US" sz="2400" b="1" dirty="0" err="1" smtClean="0"/>
              <a:t>、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s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1,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t</a:t>
            </a:r>
            <a:r>
              <a:rPr lang="ja-JP" altLang="en-US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-1</a:t>
            </a:r>
            <a:r>
              <a:rPr lang="en-US" altLang="ja-JP" sz="2400" dirty="0" smtClean="0">
                <a:solidFill>
                  <a:schemeClr val="accent2"/>
                </a:solidFill>
              </a:rPr>
              <a:t>、</a:t>
            </a:r>
            <a:r>
              <a:rPr lang="ja-JP" altLang="en-US" sz="2400" dirty="0" smtClean="0"/>
              <a:t>他の頂点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に対しては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= 0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とした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最小費用流問題</a:t>
            </a:r>
            <a:r>
              <a:rPr lang="ja-JP" altLang="en-US" sz="2400" dirty="0" smtClean="0"/>
              <a:t>と等価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ダイクストラ法などのアルゴリズムを使えば、かなり高速に最適解が見つかる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最小費用流問題の特殊ケース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153400" cy="140493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最大流問題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ネットワークの各枝に輸送量の上限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ｊ</a:t>
            </a:r>
            <a:r>
              <a:rPr lang="ja-JP" altLang="en-US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が与えられているとき、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頂点</a:t>
            </a:r>
            <a:r>
              <a:rPr lang="en-US" altLang="ja-JP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から頂点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へ流せる最大流量を求める</a:t>
            </a:r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914400" y="3048000"/>
            <a:ext cx="6629400" cy="2667000"/>
            <a:chOff x="384" y="1920"/>
            <a:chExt cx="4944" cy="1968"/>
          </a:xfrm>
        </p:grpSpPr>
        <p:pic>
          <p:nvPicPr>
            <p:cNvPr id="23558" name="Picture 4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48" y="2160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59" name="Picture 5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32" y="3600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0" name="Picture 6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4" y="2064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1" name="Picture 7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4" y="3072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2" name="Picture 8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4" y="2544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3" name="Picture 9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48" y="3408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4" name="Picture 10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48" y="2880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65" name="Oval 11"/>
            <p:cNvSpPr>
              <a:spLocks noChangeArrowheads="1"/>
            </p:cNvSpPr>
            <p:nvPr/>
          </p:nvSpPr>
          <p:spPr bwMode="auto">
            <a:xfrm>
              <a:off x="1968" y="2400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66" name="Oval 12"/>
            <p:cNvSpPr>
              <a:spLocks noChangeArrowheads="1"/>
            </p:cNvSpPr>
            <p:nvPr/>
          </p:nvSpPr>
          <p:spPr bwMode="auto">
            <a:xfrm>
              <a:off x="1968" y="3120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67" name="Oval 13"/>
            <p:cNvSpPr>
              <a:spLocks noChangeArrowheads="1"/>
            </p:cNvSpPr>
            <p:nvPr/>
          </p:nvSpPr>
          <p:spPr bwMode="auto">
            <a:xfrm>
              <a:off x="2928" y="3600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68" name="Oval 14"/>
            <p:cNvSpPr>
              <a:spLocks noChangeArrowheads="1"/>
            </p:cNvSpPr>
            <p:nvPr/>
          </p:nvSpPr>
          <p:spPr bwMode="auto">
            <a:xfrm>
              <a:off x="3264" y="2784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69" name="Oval 15"/>
            <p:cNvSpPr>
              <a:spLocks noChangeArrowheads="1"/>
            </p:cNvSpPr>
            <p:nvPr/>
          </p:nvSpPr>
          <p:spPr bwMode="auto">
            <a:xfrm>
              <a:off x="3024" y="1920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70" name="Line 16"/>
            <p:cNvSpPr>
              <a:spLocks noChangeShapeType="1"/>
            </p:cNvSpPr>
            <p:nvPr/>
          </p:nvSpPr>
          <p:spPr bwMode="auto">
            <a:xfrm>
              <a:off x="1584" y="2400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1" name="Line 17"/>
            <p:cNvSpPr>
              <a:spLocks noChangeShapeType="1"/>
            </p:cNvSpPr>
            <p:nvPr/>
          </p:nvSpPr>
          <p:spPr bwMode="auto">
            <a:xfrm flipV="1">
              <a:off x="1632" y="2688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2" name="Line 18"/>
            <p:cNvSpPr>
              <a:spLocks noChangeShapeType="1"/>
            </p:cNvSpPr>
            <p:nvPr/>
          </p:nvSpPr>
          <p:spPr bwMode="auto">
            <a:xfrm>
              <a:off x="1632" y="307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3" name="Line 19"/>
            <p:cNvSpPr>
              <a:spLocks noChangeShapeType="1"/>
            </p:cNvSpPr>
            <p:nvPr/>
          </p:nvSpPr>
          <p:spPr bwMode="auto">
            <a:xfrm flipV="1">
              <a:off x="1632" y="3360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4" name="Line 20"/>
            <p:cNvSpPr>
              <a:spLocks noChangeShapeType="1"/>
            </p:cNvSpPr>
            <p:nvPr/>
          </p:nvSpPr>
          <p:spPr bwMode="auto">
            <a:xfrm>
              <a:off x="1632" y="3696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5" name="Line 21"/>
            <p:cNvSpPr>
              <a:spLocks noChangeShapeType="1"/>
            </p:cNvSpPr>
            <p:nvPr/>
          </p:nvSpPr>
          <p:spPr bwMode="auto">
            <a:xfrm flipV="1">
              <a:off x="1632" y="2064"/>
              <a:ext cx="12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6" name="Line 22"/>
            <p:cNvSpPr>
              <a:spLocks noChangeShapeType="1"/>
            </p:cNvSpPr>
            <p:nvPr/>
          </p:nvSpPr>
          <p:spPr bwMode="auto">
            <a:xfrm flipV="1">
              <a:off x="2304" y="2160"/>
              <a:ext cx="67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7" name="Line 23"/>
            <p:cNvSpPr>
              <a:spLocks noChangeShapeType="1"/>
            </p:cNvSpPr>
            <p:nvPr/>
          </p:nvSpPr>
          <p:spPr bwMode="auto">
            <a:xfrm>
              <a:off x="2304" y="2544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8" name="Line 24"/>
            <p:cNvSpPr>
              <a:spLocks noChangeShapeType="1"/>
            </p:cNvSpPr>
            <p:nvPr/>
          </p:nvSpPr>
          <p:spPr bwMode="auto">
            <a:xfrm flipV="1">
              <a:off x="2256" y="2976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9" name="Line 25"/>
            <p:cNvSpPr>
              <a:spLocks noChangeShapeType="1"/>
            </p:cNvSpPr>
            <p:nvPr/>
          </p:nvSpPr>
          <p:spPr bwMode="auto">
            <a:xfrm>
              <a:off x="2256" y="3360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0" name="Line 26"/>
            <p:cNvSpPr>
              <a:spLocks noChangeShapeType="1"/>
            </p:cNvSpPr>
            <p:nvPr/>
          </p:nvSpPr>
          <p:spPr bwMode="auto">
            <a:xfrm flipV="1">
              <a:off x="3312" y="3744"/>
              <a:ext cx="67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1" name="Line 27"/>
            <p:cNvSpPr>
              <a:spLocks noChangeShapeType="1"/>
            </p:cNvSpPr>
            <p:nvPr/>
          </p:nvSpPr>
          <p:spPr bwMode="auto">
            <a:xfrm>
              <a:off x="3408" y="2064"/>
              <a:ext cx="72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2" name="Line 28"/>
            <p:cNvSpPr>
              <a:spLocks noChangeShapeType="1"/>
            </p:cNvSpPr>
            <p:nvPr/>
          </p:nvSpPr>
          <p:spPr bwMode="auto">
            <a:xfrm>
              <a:off x="3360" y="2208"/>
              <a:ext cx="76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3" name="Line 29"/>
            <p:cNvSpPr>
              <a:spLocks noChangeShapeType="1"/>
            </p:cNvSpPr>
            <p:nvPr/>
          </p:nvSpPr>
          <p:spPr bwMode="auto">
            <a:xfrm>
              <a:off x="3648" y="2976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4" name="Line 30"/>
            <p:cNvSpPr>
              <a:spLocks noChangeShapeType="1"/>
            </p:cNvSpPr>
            <p:nvPr/>
          </p:nvSpPr>
          <p:spPr bwMode="auto">
            <a:xfrm flipV="1">
              <a:off x="3552" y="2256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5" name="Line 31"/>
            <p:cNvSpPr>
              <a:spLocks noChangeShapeType="1"/>
            </p:cNvSpPr>
            <p:nvPr/>
          </p:nvSpPr>
          <p:spPr bwMode="auto">
            <a:xfrm flipV="1">
              <a:off x="2208" y="2208"/>
              <a:ext cx="816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6" name="Line 32"/>
            <p:cNvSpPr>
              <a:spLocks noChangeShapeType="1"/>
            </p:cNvSpPr>
            <p:nvPr/>
          </p:nvSpPr>
          <p:spPr bwMode="auto">
            <a:xfrm flipV="1">
              <a:off x="3264" y="3264"/>
              <a:ext cx="86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7" name="Oval 35"/>
            <p:cNvSpPr>
              <a:spLocks noChangeArrowheads="1"/>
            </p:cNvSpPr>
            <p:nvPr/>
          </p:nvSpPr>
          <p:spPr bwMode="auto">
            <a:xfrm>
              <a:off x="384" y="3024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88" name="Oval 36"/>
            <p:cNvSpPr>
              <a:spLocks noChangeArrowheads="1"/>
            </p:cNvSpPr>
            <p:nvPr/>
          </p:nvSpPr>
          <p:spPr bwMode="auto">
            <a:xfrm>
              <a:off x="4992" y="316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589" name="Line 37"/>
            <p:cNvSpPr>
              <a:spLocks noChangeShapeType="1"/>
            </p:cNvSpPr>
            <p:nvPr/>
          </p:nvSpPr>
          <p:spPr bwMode="auto">
            <a:xfrm>
              <a:off x="768" y="3312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0" name="Line 38"/>
            <p:cNvSpPr>
              <a:spLocks noChangeShapeType="1"/>
            </p:cNvSpPr>
            <p:nvPr/>
          </p:nvSpPr>
          <p:spPr bwMode="auto">
            <a:xfrm>
              <a:off x="816" y="3120"/>
              <a:ext cx="33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1" name="Line 39"/>
            <p:cNvSpPr>
              <a:spLocks noChangeShapeType="1"/>
            </p:cNvSpPr>
            <p:nvPr/>
          </p:nvSpPr>
          <p:spPr bwMode="auto">
            <a:xfrm flipV="1">
              <a:off x="720" y="2400"/>
              <a:ext cx="43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2" name="Line 40"/>
            <p:cNvSpPr>
              <a:spLocks noChangeShapeType="1"/>
            </p:cNvSpPr>
            <p:nvPr/>
          </p:nvSpPr>
          <p:spPr bwMode="auto">
            <a:xfrm flipV="1">
              <a:off x="4368" y="3408"/>
              <a:ext cx="62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3" name="Line 41"/>
            <p:cNvSpPr>
              <a:spLocks noChangeShapeType="1"/>
            </p:cNvSpPr>
            <p:nvPr/>
          </p:nvSpPr>
          <p:spPr bwMode="auto">
            <a:xfrm>
              <a:off x="4608" y="3264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4" name="Line 42"/>
            <p:cNvSpPr>
              <a:spLocks noChangeShapeType="1"/>
            </p:cNvSpPr>
            <p:nvPr/>
          </p:nvSpPr>
          <p:spPr bwMode="auto">
            <a:xfrm>
              <a:off x="4608" y="2688"/>
              <a:ext cx="33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5" name="Line 43"/>
            <p:cNvSpPr>
              <a:spLocks noChangeShapeType="1"/>
            </p:cNvSpPr>
            <p:nvPr/>
          </p:nvSpPr>
          <p:spPr bwMode="auto">
            <a:xfrm>
              <a:off x="4608" y="2208"/>
              <a:ext cx="432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6" name="Text Box 46"/>
            <p:cNvSpPr txBox="1">
              <a:spLocks noChangeArrowheads="1"/>
            </p:cNvSpPr>
            <p:nvPr/>
          </p:nvSpPr>
          <p:spPr bwMode="auto">
            <a:xfrm>
              <a:off x="480" y="3023"/>
              <a:ext cx="226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s</a:t>
              </a:r>
            </a:p>
          </p:txBody>
        </p:sp>
        <p:sp>
          <p:nvSpPr>
            <p:cNvPr id="23597" name="Text Box 47"/>
            <p:cNvSpPr txBox="1">
              <a:spLocks noChangeArrowheads="1"/>
            </p:cNvSpPr>
            <p:nvPr/>
          </p:nvSpPr>
          <p:spPr bwMode="auto">
            <a:xfrm>
              <a:off x="5088" y="3168"/>
              <a:ext cx="200" cy="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t</a:t>
              </a:r>
            </a:p>
          </p:txBody>
        </p:sp>
      </p:grpSp>
      <p:sp>
        <p:nvSpPr>
          <p:cNvPr id="35892" name="Text Box 52"/>
          <p:cNvSpPr txBox="1">
            <a:spLocks noChangeArrowheads="1"/>
          </p:cNvSpPr>
          <p:nvPr/>
        </p:nvSpPr>
        <p:spPr bwMode="auto">
          <a:xfrm>
            <a:off x="187325" y="6096000"/>
            <a:ext cx="8847138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400" b="1" dirty="0">
                <a:ea typeface="ＭＳ Ｐゴシック" pitchFamily="50" charset="-128"/>
              </a:rPr>
              <a:t>プリフロープッシュ法・極大流追加法で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O(n</a:t>
            </a:r>
            <a:r>
              <a:rPr lang="en-US" altLang="ja-JP" sz="2400" b="1" baseline="30000" dirty="0">
                <a:solidFill>
                  <a:schemeClr val="accent2"/>
                </a:solidFill>
                <a:ea typeface="ＭＳ Ｐゴシック" pitchFamily="50" charset="-128"/>
              </a:rPr>
              <a:t>4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)</a:t>
            </a:r>
            <a:r>
              <a:rPr lang="en-US" altLang="ja-JP" sz="2400" b="1" dirty="0">
                <a:ea typeface="ＭＳ Ｐゴシック" pitchFamily="50" charset="-128"/>
              </a:rPr>
              <a:t> </a:t>
            </a:r>
            <a:r>
              <a:rPr lang="ja-JP" altLang="en-US" sz="2400" b="1" dirty="0">
                <a:ea typeface="ＭＳ Ｐゴシック" pitchFamily="50" charset="-128"/>
              </a:rPr>
              <a:t>時間で最適解が求まる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9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最大流問題の変形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153400" cy="1828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 </a:t>
            </a:r>
            <a:r>
              <a:rPr lang="ja-JP" altLang="en-US" sz="2400" dirty="0" smtClean="0"/>
              <a:t>すべての枝のコストを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0 </a:t>
            </a:r>
            <a:r>
              <a:rPr lang="ja-JP" altLang="en-US" sz="2400" dirty="0" smtClean="0"/>
              <a:t>、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b=0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として、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以下の新しい枝を１つ付け加えればよい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（なるべくたくさん流すのが、最適解になる。）</a:t>
            </a: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1371600" y="3657600"/>
            <a:ext cx="5715000" cy="2362200"/>
            <a:chOff x="384" y="1920"/>
            <a:chExt cx="4944" cy="1968"/>
          </a:xfrm>
        </p:grpSpPr>
        <p:pic>
          <p:nvPicPr>
            <p:cNvPr id="24583" name="Picture 5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48" y="2160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4" name="Picture 6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32" y="3600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5" name="Picture 7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4" y="2064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6" name="Picture 8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4" y="3072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7" name="Picture 9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24" y="2544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8" name="Picture 10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48" y="3408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9" name="Picture 11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48" y="2880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590" name="Oval 12"/>
            <p:cNvSpPr>
              <a:spLocks noChangeArrowheads="1"/>
            </p:cNvSpPr>
            <p:nvPr/>
          </p:nvSpPr>
          <p:spPr bwMode="auto">
            <a:xfrm>
              <a:off x="1968" y="2400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591" name="Oval 13"/>
            <p:cNvSpPr>
              <a:spLocks noChangeArrowheads="1"/>
            </p:cNvSpPr>
            <p:nvPr/>
          </p:nvSpPr>
          <p:spPr bwMode="auto">
            <a:xfrm>
              <a:off x="1968" y="3120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592" name="Oval 14"/>
            <p:cNvSpPr>
              <a:spLocks noChangeArrowheads="1"/>
            </p:cNvSpPr>
            <p:nvPr/>
          </p:nvSpPr>
          <p:spPr bwMode="auto">
            <a:xfrm>
              <a:off x="2928" y="3600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593" name="Oval 15"/>
            <p:cNvSpPr>
              <a:spLocks noChangeArrowheads="1"/>
            </p:cNvSpPr>
            <p:nvPr/>
          </p:nvSpPr>
          <p:spPr bwMode="auto">
            <a:xfrm>
              <a:off x="3264" y="2784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594" name="Oval 16"/>
            <p:cNvSpPr>
              <a:spLocks noChangeArrowheads="1"/>
            </p:cNvSpPr>
            <p:nvPr/>
          </p:nvSpPr>
          <p:spPr bwMode="auto">
            <a:xfrm>
              <a:off x="3024" y="1920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595" name="Line 17"/>
            <p:cNvSpPr>
              <a:spLocks noChangeShapeType="1"/>
            </p:cNvSpPr>
            <p:nvPr/>
          </p:nvSpPr>
          <p:spPr bwMode="auto">
            <a:xfrm>
              <a:off x="1584" y="2400"/>
              <a:ext cx="3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6" name="Line 18"/>
            <p:cNvSpPr>
              <a:spLocks noChangeShapeType="1"/>
            </p:cNvSpPr>
            <p:nvPr/>
          </p:nvSpPr>
          <p:spPr bwMode="auto">
            <a:xfrm flipV="1">
              <a:off x="1632" y="2688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7" name="Line 19"/>
            <p:cNvSpPr>
              <a:spLocks noChangeShapeType="1"/>
            </p:cNvSpPr>
            <p:nvPr/>
          </p:nvSpPr>
          <p:spPr bwMode="auto">
            <a:xfrm>
              <a:off x="1632" y="3072"/>
              <a:ext cx="33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8" name="Line 20"/>
            <p:cNvSpPr>
              <a:spLocks noChangeShapeType="1"/>
            </p:cNvSpPr>
            <p:nvPr/>
          </p:nvSpPr>
          <p:spPr bwMode="auto">
            <a:xfrm flipV="1">
              <a:off x="1632" y="3360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9" name="Line 21"/>
            <p:cNvSpPr>
              <a:spLocks noChangeShapeType="1"/>
            </p:cNvSpPr>
            <p:nvPr/>
          </p:nvSpPr>
          <p:spPr bwMode="auto">
            <a:xfrm>
              <a:off x="1632" y="3696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0" name="Line 22"/>
            <p:cNvSpPr>
              <a:spLocks noChangeShapeType="1"/>
            </p:cNvSpPr>
            <p:nvPr/>
          </p:nvSpPr>
          <p:spPr bwMode="auto">
            <a:xfrm flipV="1">
              <a:off x="1632" y="2064"/>
              <a:ext cx="12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1" name="Line 23"/>
            <p:cNvSpPr>
              <a:spLocks noChangeShapeType="1"/>
            </p:cNvSpPr>
            <p:nvPr/>
          </p:nvSpPr>
          <p:spPr bwMode="auto">
            <a:xfrm flipV="1">
              <a:off x="2304" y="2160"/>
              <a:ext cx="67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2" name="Line 24"/>
            <p:cNvSpPr>
              <a:spLocks noChangeShapeType="1"/>
            </p:cNvSpPr>
            <p:nvPr/>
          </p:nvSpPr>
          <p:spPr bwMode="auto">
            <a:xfrm>
              <a:off x="2304" y="2544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3" name="Line 25"/>
            <p:cNvSpPr>
              <a:spLocks noChangeShapeType="1"/>
            </p:cNvSpPr>
            <p:nvPr/>
          </p:nvSpPr>
          <p:spPr bwMode="auto">
            <a:xfrm flipV="1">
              <a:off x="2256" y="2976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4" name="Line 26"/>
            <p:cNvSpPr>
              <a:spLocks noChangeShapeType="1"/>
            </p:cNvSpPr>
            <p:nvPr/>
          </p:nvSpPr>
          <p:spPr bwMode="auto">
            <a:xfrm>
              <a:off x="2256" y="3360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5" name="Line 27"/>
            <p:cNvSpPr>
              <a:spLocks noChangeShapeType="1"/>
            </p:cNvSpPr>
            <p:nvPr/>
          </p:nvSpPr>
          <p:spPr bwMode="auto">
            <a:xfrm flipV="1">
              <a:off x="3312" y="3744"/>
              <a:ext cx="67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6" name="Line 28"/>
            <p:cNvSpPr>
              <a:spLocks noChangeShapeType="1"/>
            </p:cNvSpPr>
            <p:nvPr/>
          </p:nvSpPr>
          <p:spPr bwMode="auto">
            <a:xfrm>
              <a:off x="3408" y="2064"/>
              <a:ext cx="72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7" name="Line 29"/>
            <p:cNvSpPr>
              <a:spLocks noChangeShapeType="1"/>
            </p:cNvSpPr>
            <p:nvPr/>
          </p:nvSpPr>
          <p:spPr bwMode="auto">
            <a:xfrm>
              <a:off x="3360" y="2208"/>
              <a:ext cx="76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8" name="Line 30"/>
            <p:cNvSpPr>
              <a:spLocks noChangeShapeType="1"/>
            </p:cNvSpPr>
            <p:nvPr/>
          </p:nvSpPr>
          <p:spPr bwMode="auto">
            <a:xfrm>
              <a:off x="3648" y="2976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9" name="Line 31"/>
            <p:cNvSpPr>
              <a:spLocks noChangeShapeType="1"/>
            </p:cNvSpPr>
            <p:nvPr/>
          </p:nvSpPr>
          <p:spPr bwMode="auto">
            <a:xfrm flipV="1">
              <a:off x="3552" y="2256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0" name="Line 32"/>
            <p:cNvSpPr>
              <a:spLocks noChangeShapeType="1"/>
            </p:cNvSpPr>
            <p:nvPr/>
          </p:nvSpPr>
          <p:spPr bwMode="auto">
            <a:xfrm flipV="1">
              <a:off x="2208" y="2208"/>
              <a:ext cx="816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1" name="Line 33"/>
            <p:cNvSpPr>
              <a:spLocks noChangeShapeType="1"/>
            </p:cNvSpPr>
            <p:nvPr/>
          </p:nvSpPr>
          <p:spPr bwMode="auto">
            <a:xfrm flipV="1">
              <a:off x="3264" y="3264"/>
              <a:ext cx="86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2" name="Oval 34"/>
            <p:cNvSpPr>
              <a:spLocks noChangeArrowheads="1"/>
            </p:cNvSpPr>
            <p:nvPr/>
          </p:nvSpPr>
          <p:spPr bwMode="auto">
            <a:xfrm>
              <a:off x="384" y="3024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613" name="Oval 35"/>
            <p:cNvSpPr>
              <a:spLocks noChangeArrowheads="1"/>
            </p:cNvSpPr>
            <p:nvPr/>
          </p:nvSpPr>
          <p:spPr bwMode="auto">
            <a:xfrm>
              <a:off x="4992" y="3168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614" name="Line 36"/>
            <p:cNvSpPr>
              <a:spLocks noChangeShapeType="1"/>
            </p:cNvSpPr>
            <p:nvPr/>
          </p:nvSpPr>
          <p:spPr bwMode="auto">
            <a:xfrm>
              <a:off x="768" y="3312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5" name="Line 37"/>
            <p:cNvSpPr>
              <a:spLocks noChangeShapeType="1"/>
            </p:cNvSpPr>
            <p:nvPr/>
          </p:nvSpPr>
          <p:spPr bwMode="auto">
            <a:xfrm>
              <a:off x="816" y="3120"/>
              <a:ext cx="33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6" name="Line 38"/>
            <p:cNvSpPr>
              <a:spLocks noChangeShapeType="1"/>
            </p:cNvSpPr>
            <p:nvPr/>
          </p:nvSpPr>
          <p:spPr bwMode="auto">
            <a:xfrm flipV="1">
              <a:off x="720" y="2400"/>
              <a:ext cx="43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7" name="Line 39"/>
            <p:cNvSpPr>
              <a:spLocks noChangeShapeType="1"/>
            </p:cNvSpPr>
            <p:nvPr/>
          </p:nvSpPr>
          <p:spPr bwMode="auto">
            <a:xfrm flipV="1">
              <a:off x="4368" y="3408"/>
              <a:ext cx="62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8" name="Line 40"/>
            <p:cNvSpPr>
              <a:spLocks noChangeShapeType="1"/>
            </p:cNvSpPr>
            <p:nvPr/>
          </p:nvSpPr>
          <p:spPr bwMode="auto">
            <a:xfrm>
              <a:off x="4608" y="3264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9" name="Line 41"/>
            <p:cNvSpPr>
              <a:spLocks noChangeShapeType="1"/>
            </p:cNvSpPr>
            <p:nvPr/>
          </p:nvSpPr>
          <p:spPr bwMode="auto">
            <a:xfrm>
              <a:off x="4608" y="2688"/>
              <a:ext cx="33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20" name="Line 42"/>
            <p:cNvSpPr>
              <a:spLocks noChangeShapeType="1"/>
            </p:cNvSpPr>
            <p:nvPr/>
          </p:nvSpPr>
          <p:spPr bwMode="auto">
            <a:xfrm>
              <a:off x="4608" y="2208"/>
              <a:ext cx="432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21" name="Text Box 43"/>
            <p:cNvSpPr txBox="1">
              <a:spLocks noChangeArrowheads="1"/>
            </p:cNvSpPr>
            <p:nvPr/>
          </p:nvSpPr>
          <p:spPr bwMode="auto">
            <a:xfrm>
              <a:off x="480" y="3024"/>
              <a:ext cx="262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s</a:t>
              </a:r>
            </a:p>
          </p:txBody>
        </p:sp>
        <p:sp>
          <p:nvSpPr>
            <p:cNvPr id="24622" name="Text Box 44"/>
            <p:cNvSpPr txBox="1">
              <a:spLocks noChangeArrowheads="1"/>
            </p:cNvSpPr>
            <p:nvPr/>
          </p:nvSpPr>
          <p:spPr bwMode="auto">
            <a:xfrm>
              <a:off x="5088" y="3169"/>
              <a:ext cx="232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t</a:t>
              </a:r>
            </a:p>
          </p:txBody>
        </p:sp>
      </p:grpSp>
      <p:sp>
        <p:nvSpPr>
          <p:cNvPr id="50221" name="Freeform 45"/>
          <p:cNvSpPr>
            <a:spLocks/>
          </p:cNvSpPr>
          <p:nvPr/>
        </p:nvSpPr>
        <p:spPr bwMode="auto">
          <a:xfrm>
            <a:off x="762000" y="5334000"/>
            <a:ext cx="6934200" cy="1219200"/>
          </a:xfrm>
          <a:custGeom>
            <a:avLst/>
            <a:gdLst>
              <a:gd name="T0" fmla="*/ 6451859 w 4816"/>
              <a:gd name="T1" fmla="*/ 256674 h 912"/>
              <a:gd name="T2" fmla="*/ 6821894 w 4816"/>
              <a:gd name="T3" fmla="*/ 473242 h 912"/>
              <a:gd name="T4" fmla="*/ 6744143 w 4816"/>
              <a:gd name="T5" fmla="*/ 836863 h 912"/>
              <a:gd name="T6" fmla="*/ 5680111 w 4816"/>
              <a:gd name="T7" fmla="*/ 1171074 h 912"/>
              <a:gd name="T8" fmla="*/ 1579489 w 4816"/>
              <a:gd name="T9" fmla="*/ 1126958 h 912"/>
              <a:gd name="T10" fmla="*/ 234692 w 4816"/>
              <a:gd name="T11" fmla="*/ 676442 h 912"/>
              <a:gd name="T12" fmla="*/ 171339 w 4816"/>
              <a:gd name="T13" fmla="*/ 168442 h 912"/>
              <a:gd name="T14" fmla="*/ 370035 w 4816"/>
              <a:gd name="T15" fmla="*/ 0 h 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4816"/>
              <a:gd name="T25" fmla="*/ 0 h 912"/>
              <a:gd name="T26" fmla="*/ 4816 w 4816"/>
              <a:gd name="T27" fmla="*/ 912 h 91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4816" h="912">
                <a:moveTo>
                  <a:pt x="4481" y="192"/>
                </a:moveTo>
                <a:cubicBezTo>
                  <a:pt x="4524" y="219"/>
                  <a:pt x="4704" y="282"/>
                  <a:pt x="4738" y="354"/>
                </a:cubicBezTo>
                <a:cubicBezTo>
                  <a:pt x="4772" y="426"/>
                  <a:pt x="4816" y="539"/>
                  <a:pt x="4684" y="626"/>
                </a:cubicBezTo>
                <a:cubicBezTo>
                  <a:pt x="4552" y="713"/>
                  <a:pt x="4543" y="840"/>
                  <a:pt x="3945" y="876"/>
                </a:cubicBezTo>
                <a:cubicBezTo>
                  <a:pt x="3347" y="912"/>
                  <a:pt x="1727" y="905"/>
                  <a:pt x="1097" y="843"/>
                </a:cubicBezTo>
                <a:cubicBezTo>
                  <a:pt x="467" y="781"/>
                  <a:pt x="326" y="625"/>
                  <a:pt x="163" y="506"/>
                </a:cubicBezTo>
                <a:cubicBezTo>
                  <a:pt x="0" y="387"/>
                  <a:pt x="103" y="210"/>
                  <a:pt x="119" y="126"/>
                </a:cubicBezTo>
                <a:cubicBezTo>
                  <a:pt x="135" y="42"/>
                  <a:pt x="228" y="26"/>
                  <a:pt x="257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0222" name="Text Box 46"/>
          <p:cNvSpPr txBox="1">
            <a:spLocks noChangeArrowheads="1"/>
          </p:cNvSpPr>
          <p:nvPr/>
        </p:nvSpPr>
        <p:spPr bwMode="auto">
          <a:xfrm>
            <a:off x="2819400" y="6096000"/>
            <a:ext cx="323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コスト　</a:t>
            </a:r>
            <a:r>
              <a:rPr lang="ja-JP" altLang="en-US" sz="2400" b="1">
                <a:solidFill>
                  <a:schemeClr val="accent2"/>
                </a:solidFill>
              </a:rPr>
              <a:t>-1</a:t>
            </a:r>
            <a:r>
              <a:rPr lang="ja-JP" altLang="en-US" sz="2400"/>
              <a:t>,　 容量無限大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21" grpId="0" animBg="1"/>
      <p:bldP spid="502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部品組立てネットワーク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(1)</a:t>
            </a:r>
            <a:endParaRPr lang="ja-JP" altLang="en-US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1524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いくつかの工場でできているネットワークを考える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各工場では、何種類かの部品を使ってある1種類の製品を作り、それを出荷しているとする</a:t>
            </a:r>
          </a:p>
        </p:txBody>
      </p:sp>
      <p:pic>
        <p:nvPicPr>
          <p:cNvPr id="25604" name="Picture 4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5052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5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7912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6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352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7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9530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8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114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9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54864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0" name="Picture 10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6482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1" name="Line 16"/>
          <p:cNvSpPr>
            <a:spLocks noChangeShapeType="1"/>
          </p:cNvSpPr>
          <p:nvPr/>
        </p:nvSpPr>
        <p:spPr bwMode="auto">
          <a:xfrm>
            <a:off x="2590800" y="4038600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2" name="Line 17"/>
          <p:cNvSpPr>
            <a:spLocks noChangeShapeType="1"/>
          </p:cNvSpPr>
          <p:nvPr/>
        </p:nvSpPr>
        <p:spPr bwMode="auto">
          <a:xfrm flipV="1">
            <a:off x="2514600" y="4419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3" name="Line 18"/>
          <p:cNvSpPr>
            <a:spLocks noChangeShapeType="1"/>
          </p:cNvSpPr>
          <p:nvPr/>
        </p:nvSpPr>
        <p:spPr bwMode="auto">
          <a:xfrm>
            <a:off x="2514600" y="49530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4" name="Line 19"/>
          <p:cNvSpPr>
            <a:spLocks noChangeShapeType="1"/>
          </p:cNvSpPr>
          <p:nvPr/>
        </p:nvSpPr>
        <p:spPr bwMode="auto">
          <a:xfrm flipV="1">
            <a:off x="2514600" y="5486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5" name="Line 20"/>
          <p:cNvSpPr>
            <a:spLocks noChangeShapeType="1"/>
          </p:cNvSpPr>
          <p:nvPr/>
        </p:nvSpPr>
        <p:spPr bwMode="auto">
          <a:xfrm>
            <a:off x="2514600" y="5943600"/>
            <a:ext cx="1905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6" name="Line 21"/>
          <p:cNvSpPr>
            <a:spLocks noChangeShapeType="1"/>
          </p:cNvSpPr>
          <p:nvPr/>
        </p:nvSpPr>
        <p:spPr bwMode="auto">
          <a:xfrm flipV="1">
            <a:off x="2514600" y="3352800"/>
            <a:ext cx="1981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7" name="Line 22"/>
          <p:cNvSpPr>
            <a:spLocks noChangeShapeType="1"/>
          </p:cNvSpPr>
          <p:nvPr/>
        </p:nvSpPr>
        <p:spPr bwMode="auto">
          <a:xfrm flipV="1">
            <a:off x="3886200" y="35814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8" name="Line 23"/>
          <p:cNvSpPr>
            <a:spLocks noChangeShapeType="1"/>
          </p:cNvSpPr>
          <p:nvPr/>
        </p:nvSpPr>
        <p:spPr bwMode="auto">
          <a:xfrm>
            <a:off x="3886200" y="43434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19" name="Line 24"/>
          <p:cNvSpPr>
            <a:spLocks noChangeShapeType="1"/>
          </p:cNvSpPr>
          <p:nvPr/>
        </p:nvSpPr>
        <p:spPr bwMode="auto">
          <a:xfrm flipV="1">
            <a:off x="3962400" y="4724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20" name="Line 25"/>
          <p:cNvSpPr>
            <a:spLocks noChangeShapeType="1"/>
          </p:cNvSpPr>
          <p:nvPr/>
        </p:nvSpPr>
        <p:spPr bwMode="auto">
          <a:xfrm>
            <a:off x="3962400" y="5562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21" name="Line 26"/>
          <p:cNvSpPr>
            <a:spLocks noChangeShapeType="1"/>
          </p:cNvSpPr>
          <p:nvPr/>
        </p:nvSpPr>
        <p:spPr bwMode="auto">
          <a:xfrm flipV="1">
            <a:off x="54102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22" name="Line 27"/>
          <p:cNvSpPr>
            <a:spLocks noChangeShapeType="1"/>
          </p:cNvSpPr>
          <p:nvPr/>
        </p:nvSpPr>
        <p:spPr bwMode="auto">
          <a:xfrm>
            <a:off x="5486400" y="33528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23" name="Line 28"/>
          <p:cNvSpPr>
            <a:spLocks noChangeShapeType="1"/>
          </p:cNvSpPr>
          <p:nvPr/>
        </p:nvSpPr>
        <p:spPr bwMode="auto">
          <a:xfrm>
            <a:off x="5486400" y="3657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24" name="Line 29"/>
          <p:cNvSpPr>
            <a:spLocks noChangeShapeType="1"/>
          </p:cNvSpPr>
          <p:nvPr/>
        </p:nvSpPr>
        <p:spPr bwMode="auto">
          <a:xfrm>
            <a:off x="5715000" y="48006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25" name="Line 30"/>
          <p:cNvSpPr>
            <a:spLocks noChangeShapeType="1"/>
          </p:cNvSpPr>
          <p:nvPr/>
        </p:nvSpPr>
        <p:spPr bwMode="auto">
          <a:xfrm flipV="1">
            <a:off x="5562600" y="36576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26" name="Line 31"/>
          <p:cNvSpPr>
            <a:spLocks noChangeShapeType="1"/>
          </p:cNvSpPr>
          <p:nvPr/>
        </p:nvSpPr>
        <p:spPr bwMode="auto">
          <a:xfrm flipV="1">
            <a:off x="3810000" y="3733800"/>
            <a:ext cx="685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27" name="Line 32"/>
          <p:cNvSpPr>
            <a:spLocks noChangeShapeType="1"/>
          </p:cNvSpPr>
          <p:nvPr/>
        </p:nvSpPr>
        <p:spPr bwMode="auto">
          <a:xfrm flipV="1">
            <a:off x="5410200" y="52578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28" name="Oval 34"/>
          <p:cNvSpPr>
            <a:spLocks noChangeArrowheads="1"/>
          </p:cNvSpPr>
          <p:nvPr/>
        </p:nvSpPr>
        <p:spPr bwMode="auto">
          <a:xfrm>
            <a:off x="533400" y="4876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29" name="Oval 35"/>
          <p:cNvSpPr>
            <a:spLocks noChangeArrowheads="1"/>
          </p:cNvSpPr>
          <p:nvPr/>
        </p:nvSpPr>
        <p:spPr bwMode="auto">
          <a:xfrm>
            <a:off x="7848600" y="51054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30" name="Line 36"/>
          <p:cNvSpPr>
            <a:spLocks noChangeShapeType="1"/>
          </p:cNvSpPr>
          <p:nvPr/>
        </p:nvSpPr>
        <p:spPr bwMode="auto">
          <a:xfrm>
            <a:off x="1143000" y="5334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1" name="Line 37"/>
          <p:cNvSpPr>
            <a:spLocks noChangeShapeType="1"/>
          </p:cNvSpPr>
          <p:nvPr/>
        </p:nvSpPr>
        <p:spPr bwMode="auto">
          <a:xfrm>
            <a:off x="1219200" y="5029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2" name="Line 38"/>
          <p:cNvSpPr>
            <a:spLocks noChangeShapeType="1"/>
          </p:cNvSpPr>
          <p:nvPr/>
        </p:nvSpPr>
        <p:spPr bwMode="auto">
          <a:xfrm flipV="1">
            <a:off x="1066800" y="3886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3" name="Line 39"/>
          <p:cNvSpPr>
            <a:spLocks noChangeShapeType="1"/>
          </p:cNvSpPr>
          <p:nvPr/>
        </p:nvSpPr>
        <p:spPr bwMode="auto">
          <a:xfrm flipV="1">
            <a:off x="6858000" y="5486400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4" name="Line 40"/>
          <p:cNvSpPr>
            <a:spLocks noChangeShapeType="1"/>
          </p:cNvSpPr>
          <p:nvPr/>
        </p:nvSpPr>
        <p:spPr bwMode="auto">
          <a:xfrm>
            <a:off x="7239000" y="52578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5" name="Line 41"/>
          <p:cNvSpPr>
            <a:spLocks noChangeShapeType="1"/>
          </p:cNvSpPr>
          <p:nvPr/>
        </p:nvSpPr>
        <p:spPr bwMode="auto">
          <a:xfrm>
            <a:off x="7239000" y="43434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6" name="Line 42"/>
          <p:cNvSpPr>
            <a:spLocks noChangeShapeType="1"/>
          </p:cNvSpPr>
          <p:nvPr/>
        </p:nvSpPr>
        <p:spPr bwMode="auto">
          <a:xfrm>
            <a:off x="7239000" y="3581400"/>
            <a:ext cx="685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37" name="Text Box 43"/>
          <p:cNvSpPr txBox="1">
            <a:spLocks noChangeArrowheads="1"/>
          </p:cNvSpPr>
          <p:nvPr/>
        </p:nvSpPr>
        <p:spPr bwMode="auto">
          <a:xfrm>
            <a:off x="685800" y="487680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s</a:t>
            </a:r>
          </a:p>
        </p:txBody>
      </p:sp>
      <p:sp>
        <p:nvSpPr>
          <p:cNvPr id="25638" name="Text Box 44"/>
          <p:cNvSpPr txBox="1">
            <a:spLocks noChangeArrowheads="1"/>
          </p:cNvSpPr>
          <p:nvPr/>
        </p:nvSpPr>
        <p:spPr bwMode="auto">
          <a:xfrm>
            <a:off x="8001000" y="51054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</a:p>
        </p:txBody>
      </p:sp>
      <p:pic>
        <p:nvPicPr>
          <p:cNvPr id="25639" name="Picture 46" descr="j00790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3962400"/>
            <a:ext cx="762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40" name="Picture 47" descr="BD05168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4267200"/>
            <a:ext cx="6778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41" name="Picture 48" descr="j00790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5029200"/>
            <a:ext cx="762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42" name="Picture 49" descr="BD05168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5562600"/>
            <a:ext cx="6778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43" name="Picture 50" descr="BD05168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124200"/>
            <a:ext cx="6778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部品組立てネットワーク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  <a:endParaRPr lang="ja-JP" altLang="en-US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1524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各工場では、一種類の製品しか作らない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各工場の生産量は、上限・下限がある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枝には運送コストが設定されている</a:t>
            </a:r>
          </a:p>
        </p:txBody>
      </p:sp>
      <p:grpSp>
        <p:nvGrpSpPr>
          <p:cNvPr id="26628" name="Group 45"/>
          <p:cNvGrpSpPr>
            <a:grpSpLocks/>
          </p:cNvGrpSpPr>
          <p:nvPr/>
        </p:nvGrpSpPr>
        <p:grpSpPr bwMode="auto">
          <a:xfrm>
            <a:off x="838200" y="3048000"/>
            <a:ext cx="7315200" cy="2438400"/>
            <a:chOff x="336" y="1968"/>
            <a:chExt cx="4944" cy="1968"/>
          </a:xfrm>
        </p:grpSpPr>
        <p:pic>
          <p:nvPicPr>
            <p:cNvPr id="26630" name="Picture 4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00" y="2208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1" name="Picture 5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84" y="3648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2" name="Picture 6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6" y="2112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3" name="Picture 7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6" y="3120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4" name="Picture 8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6" y="2592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5" name="Picture 9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00" y="3456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36" name="Picture 10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00" y="2928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6637" name="Line 11"/>
            <p:cNvSpPr>
              <a:spLocks noChangeShapeType="1"/>
            </p:cNvSpPr>
            <p:nvPr/>
          </p:nvSpPr>
          <p:spPr bwMode="auto">
            <a:xfrm>
              <a:off x="1632" y="2544"/>
              <a:ext cx="24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38" name="Line 12"/>
            <p:cNvSpPr>
              <a:spLocks noChangeShapeType="1"/>
            </p:cNvSpPr>
            <p:nvPr/>
          </p:nvSpPr>
          <p:spPr bwMode="auto">
            <a:xfrm flipV="1">
              <a:off x="1584" y="278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39" name="Line 13"/>
            <p:cNvSpPr>
              <a:spLocks noChangeShapeType="1"/>
            </p:cNvSpPr>
            <p:nvPr/>
          </p:nvSpPr>
          <p:spPr bwMode="auto">
            <a:xfrm>
              <a:off x="1584" y="3120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40" name="Line 14"/>
            <p:cNvSpPr>
              <a:spLocks noChangeShapeType="1"/>
            </p:cNvSpPr>
            <p:nvPr/>
          </p:nvSpPr>
          <p:spPr bwMode="auto">
            <a:xfrm flipV="1">
              <a:off x="1584" y="3456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41" name="Line 15"/>
            <p:cNvSpPr>
              <a:spLocks noChangeShapeType="1"/>
            </p:cNvSpPr>
            <p:nvPr/>
          </p:nvSpPr>
          <p:spPr bwMode="auto">
            <a:xfrm>
              <a:off x="1584" y="3744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42" name="Line 16"/>
            <p:cNvSpPr>
              <a:spLocks noChangeShapeType="1"/>
            </p:cNvSpPr>
            <p:nvPr/>
          </p:nvSpPr>
          <p:spPr bwMode="auto">
            <a:xfrm flipV="1">
              <a:off x="1584" y="2112"/>
              <a:ext cx="12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43" name="Line 17"/>
            <p:cNvSpPr>
              <a:spLocks noChangeShapeType="1"/>
            </p:cNvSpPr>
            <p:nvPr/>
          </p:nvSpPr>
          <p:spPr bwMode="auto">
            <a:xfrm flipV="1">
              <a:off x="2448" y="2256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44" name="Line 18"/>
            <p:cNvSpPr>
              <a:spLocks noChangeShapeType="1"/>
            </p:cNvSpPr>
            <p:nvPr/>
          </p:nvSpPr>
          <p:spPr bwMode="auto">
            <a:xfrm>
              <a:off x="2448" y="2736"/>
              <a:ext cx="52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45" name="Line 19"/>
            <p:cNvSpPr>
              <a:spLocks noChangeShapeType="1"/>
            </p:cNvSpPr>
            <p:nvPr/>
          </p:nvSpPr>
          <p:spPr bwMode="auto">
            <a:xfrm flipV="1">
              <a:off x="2496" y="2976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46" name="Line 20"/>
            <p:cNvSpPr>
              <a:spLocks noChangeShapeType="1"/>
            </p:cNvSpPr>
            <p:nvPr/>
          </p:nvSpPr>
          <p:spPr bwMode="auto">
            <a:xfrm>
              <a:off x="2496" y="3504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47" name="Line 21"/>
            <p:cNvSpPr>
              <a:spLocks noChangeShapeType="1"/>
            </p:cNvSpPr>
            <p:nvPr/>
          </p:nvSpPr>
          <p:spPr bwMode="auto">
            <a:xfrm flipV="1">
              <a:off x="3408" y="37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48" name="Line 22"/>
            <p:cNvSpPr>
              <a:spLocks noChangeShapeType="1"/>
            </p:cNvSpPr>
            <p:nvPr/>
          </p:nvSpPr>
          <p:spPr bwMode="auto">
            <a:xfrm>
              <a:off x="3456" y="2112"/>
              <a:ext cx="62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49" name="Line 23"/>
            <p:cNvSpPr>
              <a:spLocks noChangeShapeType="1"/>
            </p:cNvSpPr>
            <p:nvPr/>
          </p:nvSpPr>
          <p:spPr bwMode="auto">
            <a:xfrm>
              <a:off x="3456" y="2304"/>
              <a:ext cx="62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50" name="Line 24"/>
            <p:cNvSpPr>
              <a:spLocks noChangeShapeType="1"/>
            </p:cNvSpPr>
            <p:nvPr/>
          </p:nvSpPr>
          <p:spPr bwMode="auto">
            <a:xfrm>
              <a:off x="3600" y="3024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51" name="Line 25"/>
            <p:cNvSpPr>
              <a:spLocks noChangeShapeType="1"/>
            </p:cNvSpPr>
            <p:nvPr/>
          </p:nvSpPr>
          <p:spPr bwMode="auto">
            <a:xfrm flipV="1">
              <a:off x="3504" y="2304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52" name="Line 26"/>
            <p:cNvSpPr>
              <a:spLocks noChangeShapeType="1"/>
            </p:cNvSpPr>
            <p:nvPr/>
          </p:nvSpPr>
          <p:spPr bwMode="auto">
            <a:xfrm flipV="1">
              <a:off x="2400" y="2352"/>
              <a:ext cx="432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53" name="Line 27"/>
            <p:cNvSpPr>
              <a:spLocks noChangeShapeType="1"/>
            </p:cNvSpPr>
            <p:nvPr/>
          </p:nvSpPr>
          <p:spPr bwMode="auto">
            <a:xfrm flipV="1">
              <a:off x="3408" y="3312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54" name="Oval 28"/>
            <p:cNvSpPr>
              <a:spLocks noChangeArrowheads="1"/>
            </p:cNvSpPr>
            <p:nvPr/>
          </p:nvSpPr>
          <p:spPr bwMode="auto">
            <a:xfrm>
              <a:off x="336" y="3072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655" name="Oval 29"/>
            <p:cNvSpPr>
              <a:spLocks noChangeArrowheads="1"/>
            </p:cNvSpPr>
            <p:nvPr/>
          </p:nvSpPr>
          <p:spPr bwMode="auto">
            <a:xfrm>
              <a:off x="4944" y="321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656" name="Line 30"/>
            <p:cNvSpPr>
              <a:spLocks noChangeShapeType="1"/>
            </p:cNvSpPr>
            <p:nvPr/>
          </p:nvSpPr>
          <p:spPr bwMode="auto">
            <a:xfrm>
              <a:off x="720" y="336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57" name="Line 31"/>
            <p:cNvSpPr>
              <a:spLocks noChangeShapeType="1"/>
            </p:cNvSpPr>
            <p:nvPr/>
          </p:nvSpPr>
          <p:spPr bwMode="auto">
            <a:xfrm>
              <a:off x="768" y="316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58" name="Line 32"/>
            <p:cNvSpPr>
              <a:spLocks noChangeShapeType="1"/>
            </p:cNvSpPr>
            <p:nvPr/>
          </p:nvSpPr>
          <p:spPr bwMode="auto">
            <a:xfrm flipV="1">
              <a:off x="672" y="2448"/>
              <a:ext cx="43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59" name="Line 33"/>
            <p:cNvSpPr>
              <a:spLocks noChangeShapeType="1"/>
            </p:cNvSpPr>
            <p:nvPr/>
          </p:nvSpPr>
          <p:spPr bwMode="auto">
            <a:xfrm flipV="1">
              <a:off x="4320" y="3456"/>
              <a:ext cx="62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60" name="Line 34"/>
            <p:cNvSpPr>
              <a:spLocks noChangeShapeType="1"/>
            </p:cNvSpPr>
            <p:nvPr/>
          </p:nvSpPr>
          <p:spPr bwMode="auto">
            <a:xfrm>
              <a:off x="4560" y="3312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61" name="Line 35"/>
            <p:cNvSpPr>
              <a:spLocks noChangeShapeType="1"/>
            </p:cNvSpPr>
            <p:nvPr/>
          </p:nvSpPr>
          <p:spPr bwMode="auto">
            <a:xfrm>
              <a:off x="4560" y="2736"/>
              <a:ext cx="33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62" name="Line 36"/>
            <p:cNvSpPr>
              <a:spLocks noChangeShapeType="1"/>
            </p:cNvSpPr>
            <p:nvPr/>
          </p:nvSpPr>
          <p:spPr bwMode="auto">
            <a:xfrm>
              <a:off x="4560" y="2256"/>
              <a:ext cx="432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663" name="Text Box 37"/>
            <p:cNvSpPr txBox="1">
              <a:spLocks noChangeArrowheads="1"/>
            </p:cNvSpPr>
            <p:nvPr/>
          </p:nvSpPr>
          <p:spPr bwMode="auto">
            <a:xfrm>
              <a:off x="431" y="3072"/>
              <a:ext cx="20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s</a:t>
              </a:r>
            </a:p>
          </p:txBody>
        </p:sp>
        <p:sp>
          <p:nvSpPr>
            <p:cNvPr id="26664" name="Text Box 38"/>
            <p:cNvSpPr txBox="1">
              <a:spLocks noChangeArrowheads="1"/>
            </p:cNvSpPr>
            <p:nvPr/>
          </p:nvSpPr>
          <p:spPr bwMode="auto">
            <a:xfrm>
              <a:off x="5040" y="3216"/>
              <a:ext cx="181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t</a:t>
              </a:r>
            </a:p>
          </p:txBody>
        </p:sp>
        <p:pic>
          <p:nvPicPr>
            <p:cNvPr id="26665" name="Picture 39" descr="j007907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20" y="2496"/>
              <a:ext cx="480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66" name="Picture 40" descr="BD05168_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24" y="2688"/>
              <a:ext cx="427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67" name="Picture 41" descr="j007907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20" y="3168"/>
              <a:ext cx="480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68" name="Picture 42" descr="BD05168_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80" y="3504"/>
              <a:ext cx="427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69" name="Picture 43" descr="BD05168_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28" y="1968"/>
              <a:ext cx="427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908" name="Text Box 44"/>
          <p:cNvSpPr txBox="1">
            <a:spLocks noChangeArrowheads="1"/>
          </p:cNvSpPr>
          <p:nvPr/>
        </p:nvSpPr>
        <p:spPr bwMode="auto">
          <a:xfrm>
            <a:off x="685800" y="5791200"/>
            <a:ext cx="7666038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400" b="1">
                <a:ea typeface="ＭＳ Ｐゴシック" pitchFamily="50" charset="-128"/>
              </a:rPr>
              <a:t>どの工場でどれだけ品物を作り、どの工場からどの工場へ</a:t>
            </a:r>
          </a:p>
          <a:p>
            <a:pPr>
              <a:defRPr/>
            </a:pPr>
            <a:r>
              <a:rPr lang="ja-JP" altLang="en-US" sz="2400" b="1">
                <a:ea typeface="ＭＳ Ｐゴシック" pitchFamily="50" charset="-128"/>
              </a:rPr>
              <a:t>どれくらい製品を運べばコストが最小になるだろうか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0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組立て計画：変数と入力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153400" cy="5486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製品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1,…,n</a:t>
            </a:r>
            <a:endParaRPr lang="ja-JP" altLang="en-US" sz="2400" b="1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製品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を作る工場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p1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</a:t>
            </a:r>
            <a:r>
              <a:rPr lang="en-US" altLang="ja-JP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p2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pn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製品工場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err="1" smtClean="0"/>
              <a:t>での</a:t>
            </a:r>
            <a:r>
              <a:rPr lang="ja-JP" altLang="en-US" sz="2400" dirty="0" smtClean="0"/>
              <a:t>生産コスト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f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各工場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の生産量の上限・下限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,u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qj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輸送コスト：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qj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輸送量上下限：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製品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p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を作るために必要な部品</a:t>
            </a:r>
            <a:r>
              <a:rPr lang="ja-JP" altLang="en-US" sz="24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1,…,n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の数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q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p1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</a:t>
            </a:r>
            <a:r>
              <a:rPr lang="en-US" altLang="ja-JP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q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p2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q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pn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以下変数：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の生産量を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とする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rj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輸送量を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pir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ｊ</a:t>
            </a:r>
            <a:r>
              <a:rPr lang="ja-JP" altLang="en-US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とする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部品組立て計画：制約条件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68413"/>
            <a:ext cx="8153400" cy="41370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生産量の上限・下限の制約：　　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輸送量上下限の制約：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生産量と部品のつじつま：</a:t>
            </a:r>
            <a:r>
              <a:rPr lang="en-US" altLang="ja-JP" sz="2400" dirty="0" smtClean="0">
                <a:solidFill>
                  <a:schemeClr val="accent2"/>
                </a:solidFill>
              </a:rPr>
              <a:t>　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q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pr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  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rjpi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生産量と出荷量のつじつま：</a:t>
            </a:r>
            <a:r>
              <a:rPr lang="en-US" altLang="ja-JP" sz="2400" dirty="0" smtClean="0">
                <a:solidFill>
                  <a:schemeClr val="accent2"/>
                </a:solidFill>
              </a:rPr>
              <a:t>　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  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r,j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pirj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目的関数：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err="1" smtClean="0"/>
              <a:t>での</a:t>
            </a:r>
            <a:r>
              <a:rPr lang="ja-JP" altLang="en-US" sz="2400" dirty="0" smtClean="0"/>
              <a:t>生産コスト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/>
              <a:t>　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f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qj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輸送コスト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/>
              <a:t> 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ja-JP" altLang="en-US" sz="2400" baseline="-25000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f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＋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ja-JP" altLang="en-US" sz="2400" b="1" baseline="-25000" dirty="0" smtClean="0">
              <a:solidFill>
                <a:schemeClr val="accent2"/>
              </a:solidFill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1676400" y="5867400"/>
            <a:ext cx="5121275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2400" b="1">
                <a:ea typeface="ＭＳ Ｐゴシック" pitchFamily="50" charset="-128"/>
              </a:rPr>
              <a:t>線形計画になる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組立て計画：制約条件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504237" cy="4572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組立て計画は線形計画になる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しかし、輸送問題とは異なり、最適解に小数が含まれることもある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通常、この手の問題は規模が大きい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しょせん、製品ロスがある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などの理由から、実用上は、適当に丸めてしまっても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問題にならない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生産計画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1524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組立て計画で、ある期間の最適生産計画を作る問題．こんどは、それぞれの枝を使って運ぶのにどれくらい時間がかかるか、という要素も考えに入れる</a:t>
            </a:r>
          </a:p>
        </p:txBody>
      </p:sp>
      <p:pic>
        <p:nvPicPr>
          <p:cNvPr id="30724" name="Picture 4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5052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5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7912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352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9530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114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9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54864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0" name="Picture 10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6482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2590800" y="4038600"/>
            <a:ext cx="381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V="1">
            <a:off x="2514600" y="44196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>
            <a:off x="2514600" y="49530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V="1">
            <a:off x="2514600" y="5486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2514600" y="5943600"/>
            <a:ext cx="1905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2514600" y="3352800"/>
            <a:ext cx="1981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 flipV="1">
            <a:off x="3886200" y="35814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3886200" y="43434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 flipV="1">
            <a:off x="3962400" y="47244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3962400" y="55626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 flipV="1">
            <a:off x="54102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5486400" y="33528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5486400" y="36576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5715000" y="48006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 flipV="1">
            <a:off x="5562600" y="36576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 flipV="1">
            <a:off x="3810000" y="3733800"/>
            <a:ext cx="6858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 flipV="1">
            <a:off x="5410200" y="52578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48" name="Oval 28"/>
          <p:cNvSpPr>
            <a:spLocks noChangeArrowheads="1"/>
          </p:cNvSpPr>
          <p:nvPr/>
        </p:nvSpPr>
        <p:spPr bwMode="auto">
          <a:xfrm>
            <a:off x="533400" y="48768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9" name="Oval 29"/>
          <p:cNvSpPr>
            <a:spLocks noChangeArrowheads="1"/>
          </p:cNvSpPr>
          <p:nvPr/>
        </p:nvSpPr>
        <p:spPr bwMode="auto">
          <a:xfrm>
            <a:off x="7848600" y="5105400"/>
            <a:ext cx="5334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0" name="Line 30"/>
          <p:cNvSpPr>
            <a:spLocks noChangeShapeType="1"/>
          </p:cNvSpPr>
          <p:nvPr/>
        </p:nvSpPr>
        <p:spPr bwMode="auto">
          <a:xfrm>
            <a:off x="1143000" y="53340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1" name="Line 31"/>
          <p:cNvSpPr>
            <a:spLocks noChangeShapeType="1"/>
          </p:cNvSpPr>
          <p:nvPr/>
        </p:nvSpPr>
        <p:spPr bwMode="auto">
          <a:xfrm>
            <a:off x="1219200" y="5029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2" name="Line 32"/>
          <p:cNvSpPr>
            <a:spLocks noChangeShapeType="1"/>
          </p:cNvSpPr>
          <p:nvPr/>
        </p:nvSpPr>
        <p:spPr bwMode="auto">
          <a:xfrm flipV="1">
            <a:off x="1066800" y="3886200"/>
            <a:ext cx="685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3" name="Line 33"/>
          <p:cNvSpPr>
            <a:spLocks noChangeShapeType="1"/>
          </p:cNvSpPr>
          <p:nvPr/>
        </p:nvSpPr>
        <p:spPr bwMode="auto">
          <a:xfrm flipV="1">
            <a:off x="6858000" y="5486400"/>
            <a:ext cx="990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4" name="Line 34"/>
          <p:cNvSpPr>
            <a:spLocks noChangeShapeType="1"/>
          </p:cNvSpPr>
          <p:nvPr/>
        </p:nvSpPr>
        <p:spPr bwMode="auto">
          <a:xfrm>
            <a:off x="7239000" y="52578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>
            <a:off x="7239000" y="4343400"/>
            <a:ext cx="533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>
            <a:off x="7239000" y="3581400"/>
            <a:ext cx="685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685800" y="4876800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s</a:t>
            </a:r>
          </a:p>
        </p:txBody>
      </p:sp>
      <p:sp>
        <p:nvSpPr>
          <p:cNvPr id="30758" name="Text Box 38"/>
          <p:cNvSpPr txBox="1">
            <a:spLocks noChangeArrowheads="1"/>
          </p:cNvSpPr>
          <p:nvPr/>
        </p:nvSpPr>
        <p:spPr bwMode="auto">
          <a:xfrm>
            <a:off x="8001000" y="51054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</a:p>
        </p:txBody>
      </p:sp>
      <p:pic>
        <p:nvPicPr>
          <p:cNvPr id="30759" name="Picture 39" descr="j00790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3962400"/>
            <a:ext cx="762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0" name="Picture 40" descr="BD05168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00600" y="4267200"/>
            <a:ext cx="6778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1" name="Picture 41" descr="j00790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5029200"/>
            <a:ext cx="7620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2" name="Picture 42" descr="BD05168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5562600"/>
            <a:ext cx="6778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3" name="Picture 43" descr="BD05168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124200"/>
            <a:ext cx="6778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輸送問題：絵で解説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91200"/>
            <a:ext cx="8229600" cy="533400"/>
          </a:xfrm>
          <a:solidFill>
            <a:schemeClr val="bg1"/>
          </a:solidFill>
          <a:ln w="19050">
            <a:solidFill>
              <a:srgbClr val="FF0000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400" b="1" smtClean="0"/>
              <a:t>どの工場からどの小売店にどれだけ運ぶと、コストが最小？</a:t>
            </a:r>
          </a:p>
        </p:txBody>
      </p:sp>
      <p:pic>
        <p:nvPicPr>
          <p:cNvPr id="4100" name="Picture 14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6275" y="2149475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15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9475" y="4435475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6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9475" y="1997075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7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9475" y="3597275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8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9475" y="2759075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9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6275" y="4283075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20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6275" y="3216275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7" name="Line 36"/>
          <p:cNvSpPr>
            <a:spLocks noChangeShapeType="1"/>
          </p:cNvSpPr>
          <p:nvPr/>
        </p:nvSpPr>
        <p:spPr bwMode="auto">
          <a:xfrm flipV="1">
            <a:off x="4054475" y="4664075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08" name="Line 37"/>
          <p:cNvSpPr>
            <a:spLocks noChangeShapeType="1"/>
          </p:cNvSpPr>
          <p:nvPr/>
        </p:nvSpPr>
        <p:spPr bwMode="auto">
          <a:xfrm flipV="1">
            <a:off x="3978275" y="2149475"/>
            <a:ext cx="1828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09" name="Line 38"/>
          <p:cNvSpPr>
            <a:spLocks noChangeShapeType="1"/>
          </p:cNvSpPr>
          <p:nvPr/>
        </p:nvSpPr>
        <p:spPr bwMode="auto">
          <a:xfrm>
            <a:off x="3978275" y="2454275"/>
            <a:ext cx="1905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0" name="Line 39"/>
          <p:cNvSpPr>
            <a:spLocks noChangeShapeType="1"/>
          </p:cNvSpPr>
          <p:nvPr/>
        </p:nvSpPr>
        <p:spPr bwMode="auto">
          <a:xfrm>
            <a:off x="3978275" y="3521075"/>
            <a:ext cx="1828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1" name="Line 40"/>
          <p:cNvSpPr>
            <a:spLocks noChangeShapeType="1"/>
          </p:cNvSpPr>
          <p:nvPr/>
        </p:nvSpPr>
        <p:spPr bwMode="auto">
          <a:xfrm flipV="1">
            <a:off x="3978275" y="2301875"/>
            <a:ext cx="1828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2" name="Line 42"/>
          <p:cNvSpPr>
            <a:spLocks noChangeShapeType="1"/>
          </p:cNvSpPr>
          <p:nvPr/>
        </p:nvSpPr>
        <p:spPr bwMode="auto">
          <a:xfrm flipV="1">
            <a:off x="4054475" y="3902075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3" name="Line 43"/>
          <p:cNvSpPr>
            <a:spLocks noChangeShapeType="1"/>
          </p:cNvSpPr>
          <p:nvPr/>
        </p:nvSpPr>
        <p:spPr bwMode="auto">
          <a:xfrm>
            <a:off x="3978275" y="2606675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4" name="Line 44"/>
          <p:cNvSpPr>
            <a:spLocks noChangeShapeType="1"/>
          </p:cNvSpPr>
          <p:nvPr/>
        </p:nvSpPr>
        <p:spPr bwMode="auto">
          <a:xfrm>
            <a:off x="3978275" y="3673475"/>
            <a:ext cx="1828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5" name="Line 45"/>
          <p:cNvSpPr>
            <a:spLocks noChangeShapeType="1"/>
          </p:cNvSpPr>
          <p:nvPr/>
        </p:nvSpPr>
        <p:spPr bwMode="auto">
          <a:xfrm flipV="1">
            <a:off x="4054475" y="2530475"/>
            <a:ext cx="1752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116" name="Text Box 46"/>
          <p:cNvSpPr txBox="1">
            <a:spLocks noChangeArrowheads="1"/>
          </p:cNvSpPr>
          <p:nvPr/>
        </p:nvSpPr>
        <p:spPr bwMode="auto">
          <a:xfrm>
            <a:off x="2073275" y="230187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1000個</a:t>
            </a:r>
          </a:p>
        </p:txBody>
      </p:sp>
      <p:sp>
        <p:nvSpPr>
          <p:cNvPr id="4117" name="Text Box 47"/>
          <p:cNvSpPr txBox="1">
            <a:spLocks noChangeArrowheads="1"/>
          </p:cNvSpPr>
          <p:nvPr/>
        </p:nvSpPr>
        <p:spPr bwMode="auto">
          <a:xfrm>
            <a:off x="1997075" y="336867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2000個</a:t>
            </a:r>
          </a:p>
        </p:txBody>
      </p:sp>
      <p:sp>
        <p:nvSpPr>
          <p:cNvPr id="4118" name="Text Box 48"/>
          <p:cNvSpPr txBox="1">
            <a:spLocks noChangeArrowheads="1"/>
          </p:cNvSpPr>
          <p:nvPr/>
        </p:nvSpPr>
        <p:spPr bwMode="auto">
          <a:xfrm>
            <a:off x="2073275" y="435927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2500個</a:t>
            </a:r>
          </a:p>
        </p:txBody>
      </p:sp>
      <p:sp>
        <p:nvSpPr>
          <p:cNvPr id="4119" name="Text Box 49"/>
          <p:cNvSpPr txBox="1">
            <a:spLocks noChangeArrowheads="1"/>
          </p:cNvSpPr>
          <p:nvPr/>
        </p:nvSpPr>
        <p:spPr bwMode="auto">
          <a:xfrm>
            <a:off x="6569075" y="1844675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500個</a:t>
            </a:r>
          </a:p>
        </p:txBody>
      </p:sp>
      <p:sp>
        <p:nvSpPr>
          <p:cNvPr id="4120" name="Text Box 50"/>
          <p:cNvSpPr txBox="1">
            <a:spLocks noChangeArrowheads="1"/>
          </p:cNvSpPr>
          <p:nvPr/>
        </p:nvSpPr>
        <p:spPr bwMode="auto">
          <a:xfrm>
            <a:off x="6569075" y="275907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1800個</a:t>
            </a:r>
          </a:p>
        </p:txBody>
      </p:sp>
      <p:sp>
        <p:nvSpPr>
          <p:cNvPr id="4121" name="Text Box 51"/>
          <p:cNvSpPr txBox="1">
            <a:spLocks noChangeArrowheads="1"/>
          </p:cNvSpPr>
          <p:nvPr/>
        </p:nvSpPr>
        <p:spPr bwMode="auto">
          <a:xfrm>
            <a:off x="6569075" y="3597275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800個</a:t>
            </a:r>
          </a:p>
        </p:txBody>
      </p:sp>
      <p:sp>
        <p:nvSpPr>
          <p:cNvPr id="4122" name="Text Box 52"/>
          <p:cNvSpPr txBox="1">
            <a:spLocks noChangeArrowheads="1"/>
          </p:cNvSpPr>
          <p:nvPr/>
        </p:nvSpPr>
        <p:spPr bwMode="auto">
          <a:xfrm>
            <a:off x="6569075" y="4435475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>
                <a:solidFill>
                  <a:schemeClr val="accent2"/>
                </a:solidFill>
              </a:rPr>
              <a:t>1500個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生産計画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001000" cy="1828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小売店、または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での、今後の需要予測が与えられているとする。（どの週にどれくらい売れそうか）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運送コスト、生産コスト、生産量上下限なども、時期によって異なるとする（世界規模で工場を持つメーカーなどの問題）</a:t>
            </a:r>
          </a:p>
        </p:txBody>
      </p:sp>
      <p:grpSp>
        <p:nvGrpSpPr>
          <p:cNvPr id="31748" name="Group 44"/>
          <p:cNvGrpSpPr>
            <a:grpSpLocks/>
          </p:cNvGrpSpPr>
          <p:nvPr/>
        </p:nvGrpSpPr>
        <p:grpSpPr bwMode="auto">
          <a:xfrm>
            <a:off x="914400" y="3352800"/>
            <a:ext cx="7010400" cy="2133600"/>
            <a:chOff x="336" y="1968"/>
            <a:chExt cx="4944" cy="1968"/>
          </a:xfrm>
        </p:grpSpPr>
        <p:pic>
          <p:nvPicPr>
            <p:cNvPr id="31750" name="Picture 4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00" y="2208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51" name="Picture 5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84" y="3648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52" name="Picture 6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6" y="2112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53" name="Picture 7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6" y="3120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54" name="Picture 8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6" y="2592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55" name="Picture 9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00" y="3456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56" name="Picture 10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00" y="2928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57" name="Line 11"/>
            <p:cNvSpPr>
              <a:spLocks noChangeShapeType="1"/>
            </p:cNvSpPr>
            <p:nvPr/>
          </p:nvSpPr>
          <p:spPr bwMode="auto">
            <a:xfrm>
              <a:off x="1632" y="2544"/>
              <a:ext cx="24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58" name="Line 12"/>
            <p:cNvSpPr>
              <a:spLocks noChangeShapeType="1"/>
            </p:cNvSpPr>
            <p:nvPr/>
          </p:nvSpPr>
          <p:spPr bwMode="auto">
            <a:xfrm flipV="1">
              <a:off x="1584" y="2784"/>
              <a:ext cx="28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59" name="Line 13"/>
            <p:cNvSpPr>
              <a:spLocks noChangeShapeType="1"/>
            </p:cNvSpPr>
            <p:nvPr/>
          </p:nvSpPr>
          <p:spPr bwMode="auto">
            <a:xfrm>
              <a:off x="1584" y="3120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60" name="Line 14"/>
            <p:cNvSpPr>
              <a:spLocks noChangeShapeType="1"/>
            </p:cNvSpPr>
            <p:nvPr/>
          </p:nvSpPr>
          <p:spPr bwMode="auto">
            <a:xfrm flipV="1">
              <a:off x="1584" y="3456"/>
              <a:ext cx="24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61" name="Line 15"/>
            <p:cNvSpPr>
              <a:spLocks noChangeShapeType="1"/>
            </p:cNvSpPr>
            <p:nvPr/>
          </p:nvSpPr>
          <p:spPr bwMode="auto">
            <a:xfrm>
              <a:off x="1584" y="3744"/>
              <a:ext cx="120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62" name="Line 16"/>
            <p:cNvSpPr>
              <a:spLocks noChangeShapeType="1"/>
            </p:cNvSpPr>
            <p:nvPr/>
          </p:nvSpPr>
          <p:spPr bwMode="auto">
            <a:xfrm flipV="1">
              <a:off x="1584" y="2112"/>
              <a:ext cx="12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63" name="Line 17"/>
            <p:cNvSpPr>
              <a:spLocks noChangeShapeType="1"/>
            </p:cNvSpPr>
            <p:nvPr/>
          </p:nvSpPr>
          <p:spPr bwMode="auto">
            <a:xfrm flipV="1">
              <a:off x="2448" y="2256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64" name="Line 18"/>
            <p:cNvSpPr>
              <a:spLocks noChangeShapeType="1"/>
            </p:cNvSpPr>
            <p:nvPr/>
          </p:nvSpPr>
          <p:spPr bwMode="auto">
            <a:xfrm>
              <a:off x="2448" y="2736"/>
              <a:ext cx="52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65" name="Line 19"/>
            <p:cNvSpPr>
              <a:spLocks noChangeShapeType="1"/>
            </p:cNvSpPr>
            <p:nvPr/>
          </p:nvSpPr>
          <p:spPr bwMode="auto">
            <a:xfrm flipV="1">
              <a:off x="2496" y="2976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66" name="Line 20"/>
            <p:cNvSpPr>
              <a:spLocks noChangeShapeType="1"/>
            </p:cNvSpPr>
            <p:nvPr/>
          </p:nvSpPr>
          <p:spPr bwMode="auto">
            <a:xfrm>
              <a:off x="2496" y="3504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67" name="Line 21"/>
            <p:cNvSpPr>
              <a:spLocks noChangeShapeType="1"/>
            </p:cNvSpPr>
            <p:nvPr/>
          </p:nvSpPr>
          <p:spPr bwMode="auto">
            <a:xfrm flipV="1">
              <a:off x="3408" y="37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68" name="Line 22"/>
            <p:cNvSpPr>
              <a:spLocks noChangeShapeType="1"/>
            </p:cNvSpPr>
            <p:nvPr/>
          </p:nvSpPr>
          <p:spPr bwMode="auto">
            <a:xfrm>
              <a:off x="3456" y="2112"/>
              <a:ext cx="62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69" name="Line 23"/>
            <p:cNvSpPr>
              <a:spLocks noChangeShapeType="1"/>
            </p:cNvSpPr>
            <p:nvPr/>
          </p:nvSpPr>
          <p:spPr bwMode="auto">
            <a:xfrm>
              <a:off x="3456" y="2304"/>
              <a:ext cx="62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70" name="Line 24"/>
            <p:cNvSpPr>
              <a:spLocks noChangeShapeType="1"/>
            </p:cNvSpPr>
            <p:nvPr/>
          </p:nvSpPr>
          <p:spPr bwMode="auto">
            <a:xfrm>
              <a:off x="3600" y="3024"/>
              <a:ext cx="48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71" name="Line 25"/>
            <p:cNvSpPr>
              <a:spLocks noChangeShapeType="1"/>
            </p:cNvSpPr>
            <p:nvPr/>
          </p:nvSpPr>
          <p:spPr bwMode="auto">
            <a:xfrm flipV="1">
              <a:off x="3504" y="2304"/>
              <a:ext cx="57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72" name="Line 26"/>
            <p:cNvSpPr>
              <a:spLocks noChangeShapeType="1"/>
            </p:cNvSpPr>
            <p:nvPr/>
          </p:nvSpPr>
          <p:spPr bwMode="auto">
            <a:xfrm flipV="1">
              <a:off x="2400" y="2352"/>
              <a:ext cx="432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73" name="Line 27"/>
            <p:cNvSpPr>
              <a:spLocks noChangeShapeType="1"/>
            </p:cNvSpPr>
            <p:nvPr/>
          </p:nvSpPr>
          <p:spPr bwMode="auto">
            <a:xfrm flipV="1">
              <a:off x="3408" y="3312"/>
              <a:ext cx="67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74" name="Oval 28"/>
            <p:cNvSpPr>
              <a:spLocks noChangeArrowheads="1"/>
            </p:cNvSpPr>
            <p:nvPr/>
          </p:nvSpPr>
          <p:spPr bwMode="auto">
            <a:xfrm>
              <a:off x="336" y="3072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775" name="Oval 29"/>
            <p:cNvSpPr>
              <a:spLocks noChangeArrowheads="1"/>
            </p:cNvSpPr>
            <p:nvPr/>
          </p:nvSpPr>
          <p:spPr bwMode="auto">
            <a:xfrm>
              <a:off x="4944" y="3216"/>
              <a:ext cx="336" cy="3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1776" name="Line 30"/>
            <p:cNvSpPr>
              <a:spLocks noChangeShapeType="1"/>
            </p:cNvSpPr>
            <p:nvPr/>
          </p:nvSpPr>
          <p:spPr bwMode="auto">
            <a:xfrm>
              <a:off x="720" y="3360"/>
              <a:ext cx="38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77" name="Line 31"/>
            <p:cNvSpPr>
              <a:spLocks noChangeShapeType="1"/>
            </p:cNvSpPr>
            <p:nvPr/>
          </p:nvSpPr>
          <p:spPr bwMode="auto">
            <a:xfrm>
              <a:off x="768" y="3168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78" name="Line 32"/>
            <p:cNvSpPr>
              <a:spLocks noChangeShapeType="1"/>
            </p:cNvSpPr>
            <p:nvPr/>
          </p:nvSpPr>
          <p:spPr bwMode="auto">
            <a:xfrm flipV="1">
              <a:off x="672" y="2448"/>
              <a:ext cx="432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79" name="Line 33"/>
            <p:cNvSpPr>
              <a:spLocks noChangeShapeType="1"/>
            </p:cNvSpPr>
            <p:nvPr/>
          </p:nvSpPr>
          <p:spPr bwMode="auto">
            <a:xfrm flipV="1">
              <a:off x="4320" y="3456"/>
              <a:ext cx="62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0" name="Line 34"/>
            <p:cNvSpPr>
              <a:spLocks noChangeShapeType="1"/>
            </p:cNvSpPr>
            <p:nvPr/>
          </p:nvSpPr>
          <p:spPr bwMode="auto">
            <a:xfrm>
              <a:off x="4560" y="3312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1" name="Line 35"/>
            <p:cNvSpPr>
              <a:spLocks noChangeShapeType="1"/>
            </p:cNvSpPr>
            <p:nvPr/>
          </p:nvSpPr>
          <p:spPr bwMode="auto">
            <a:xfrm>
              <a:off x="4560" y="2736"/>
              <a:ext cx="33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2" name="Line 36"/>
            <p:cNvSpPr>
              <a:spLocks noChangeShapeType="1"/>
            </p:cNvSpPr>
            <p:nvPr/>
          </p:nvSpPr>
          <p:spPr bwMode="auto">
            <a:xfrm>
              <a:off x="4560" y="2256"/>
              <a:ext cx="432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1783" name="Text Box 37"/>
            <p:cNvSpPr txBox="1">
              <a:spLocks noChangeArrowheads="1"/>
            </p:cNvSpPr>
            <p:nvPr/>
          </p:nvSpPr>
          <p:spPr bwMode="auto">
            <a:xfrm>
              <a:off x="432" y="3072"/>
              <a:ext cx="214" cy="4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s</a:t>
              </a:r>
            </a:p>
          </p:txBody>
        </p:sp>
        <p:sp>
          <p:nvSpPr>
            <p:cNvPr id="31784" name="Text Box 38"/>
            <p:cNvSpPr txBox="1">
              <a:spLocks noChangeArrowheads="1"/>
            </p:cNvSpPr>
            <p:nvPr/>
          </p:nvSpPr>
          <p:spPr bwMode="auto">
            <a:xfrm>
              <a:off x="5040" y="3216"/>
              <a:ext cx="190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t</a:t>
              </a:r>
            </a:p>
          </p:txBody>
        </p:sp>
        <p:pic>
          <p:nvPicPr>
            <p:cNvPr id="31785" name="Picture 39" descr="j007907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20" y="2496"/>
              <a:ext cx="480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86" name="Picture 40" descr="BD05168_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24" y="2688"/>
              <a:ext cx="427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87" name="Picture 41" descr="j007907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20" y="3168"/>
              <a:ext cx="480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88" name="Picture 42" descr="BD05168_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80" y="3504"/>
              <a:ext cx="427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1789" name="Picture 43" descr="BD05168_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928" y="1968"/>
              <a:ext cx="427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3053" name="Text Box 45"/>
          <p:cNvSpPr txBox="1">
            <a:spLocks noChangeArrowheads="1"/>
          </p:cNvSpPr>
          <p:nvPr/>
        </p:nvSpPr>
        <p:spPr bwMode="auto">
          <a:xfrm>
            <a:off x="685800" y="5715000"/>
            <a:ext cx="7467600" cy="841375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2400" b="1" dirty="0">
                <a:ea typeface="ＭＳ Ｐゴシック" pitchFamily="50" charset="-128"/>
              </a:rPr>
              <a:t>各週、小売店に必要量の品物が届くような、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2400" b="1" dirty="0">
                <a:ea typeface="ＭＳ Ｐゴシック" pitchFamily="50" charset="-128"/>
              </a:rPr>
              <a:t>最小コストの輸送・生産プランを作りたい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5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生産計画：変数と入力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25538"/>
            <a:ext cx="8153400" cy="52974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時刻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 </a:t>
            </a:r>
            <a:r>
              <a:rPr lang="ja-JP" altLang="en-US" sz="2400" b="1" dirty="0" smtClean="0"/>
              <a:t>での：</a:t>
            </a: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製品工場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err="1" smtClean="0"/>
              <a:t>での</a:t>
            </a:r>
            <a:r>
              <a:rPr lang="ja-JP" altLang="en-US" sz="2400" dirty="0" smtClean="0"/>
              <a:t>生産コスト：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f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各工場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の生産量の上限・下限：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qj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輸送コスト：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qj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輸送時間：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d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から頂点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qj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輸送量上下限：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以下変数：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の生産量を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とする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から工場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qj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輸送量を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ｊ</a:t>
            </a:r>
            <a:r>
              <a:rPr lang="ja-JP" altLang="en-US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とする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※</a:t>
            </a:r>
            <a:r>
              <a:rPr lang="ja-JP" altLang="en-US" sz="2400" dirty="0" smtClean="0">
                <a:solidFill>
                  <a:srgbClr val="FF0000"/>
                </a:solidFill>
              </a:rPr>
              <a:t>  </a:t>
            </a:r>
            <a:r>
              <a:rPr lang="ja-JP" altLang="en-US" sz="2400" dirty="0" smtClean="0"/>
              <a:t>あとは組立て計画と同じ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生産計画：制約条件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68413"/>
            <a:ext cx="8153400" cy="4497387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時刻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 </a:t>
            </a:r>
            <a:r>
              <a:rPr lang="ja-JP" altLang="en-US" sz="2400" b="1" dirty="0" smtClean="0"/>
              <a:t>での：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生産量の上限・下限の制約：　　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輸送量上下限の制約：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l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u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生産量と部品のつじつま：</a:t>
            </a:r>
            <a:r>
              <a:rPr lang="en-US" altLang="ja-JP" sz="2400" dirty="0" smtClean="0">
                <a:solidFill>
                  <a:schemeClr val="accent2"/>
                </a:solidFill>
              </a:rPr>
              <a:t>　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q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pr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 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T-drjpi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rjpi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生産量と出荷量のつじつま：</a:t>
            </a:r>
            <a:r>
              <a:rPr lang="en-US" altLang="ja-JP" sz="2400" dirty="0" smtClean="0">
                <a:solidFill>
                  <a:schemeClr val="accent2"/>
                </a:solidFill>
              </a:rPr>
              <a:t>　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  </a:t>
            </a:r>
            <a:r>
              <a:rPr lang="en-US" altLang="ja-JP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r,j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pirj</a:t>
            </a:r>
            <a:endParaRPr lang="en-US" altLang="ja-JP" sz="24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olidFill>
                  <a:schemeClr val="accent2"/>
                </a:solidFill>
              </a:rPr>
              <a:t>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/>
              <a:t>目的関数：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工場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err="1" smtClean="0"/>
              <a:t>での</a:t>
            </a:r>
            <a:r>
              <a:rPr lang="ja-JP" altLang="en-US" sz="2400" dirty="0" smtClean="0"/>
              <a:t>生産コスト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/>
              <a:t>　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f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dirty="0" smtClean="0"/>
              <a:t> </a:t>
            </a:r>
            <a:endParaRPr lang="ja-JP" altLang="en-US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工場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dirty="0" smtClean="0"/>
              <a:t> </a:t>
            </a:r>
            <a:r>
              <a:rPr lang="ja-JP" altLang="en-US" sz="2400" dirty="0" smtClean="0"/>
              <a:t>から工場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qj</a:t>
            </a:r>
            <a:r>
              <a:rPr lang="en-US" altLang="ja-JP" sz="2400" b="1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輸送コスト　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400" dirty="0" smtClean="0"/>
              <a:t>　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ja-JP" altLang="en-US" sz="2400" baseline="-25000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 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400" dirty="0" smtClean="0">
                <a:solidFill>
                  <a:srgbClr val="FF0000"/>
                </a:solidFill>
                <a:sym typeface="Wingdings" pitchFamily="2" charset="2"/>
              </a:rPr>
              <a:t>　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f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ja-JP" altLang="en-US" sz="2400" b="1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 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＋</a:t>
            </a:r>
            <a:r>
              <a:rPr lang="en-US" altLang="ja-JP" sz="24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altLang="ja-JP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piq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ja-JP" altLang="en-US" sz="2400" b="1" baseline="-25000" dirty="0" smtClean="0">
              <a:solidFill>
                <a:schemeClr val="accent2"/>
              </a:solidFill>
            </a:endParaRPr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676400" y="6096000"/>
            <a:ext cx="5121275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2400" b="1">
                <a:ea typeface="ＭＳ Ｐゴシック" pitchFamily="50" charset="-128"/>
              </a:rPr>
              <a:t>線形計画になる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生産計画：バリエーション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052513"/>
            <a:ext cx="8640763" cy="49323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200" b="1" dirty="0" smtClean="0"/>
              <a:t>時刻 </a:t>
            </a:r>
            <a:r>
              <a:rPr lang="en-US" altLang="ja-JP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altLang="ja-JP" sz="2200" b="1" dirty="0" smtClean="0"/>
              <a:t> </a:t>
            </a:r>
            <a:r>
              <a:rPr lang="ja-JP" altLang="en-US" sz="2200" b="1" dirty="0" err="1" smtClean="0"/>
              <a:t>での</a:t>
            </a:r>
            <a:r>
              <a:rPr lang="ja-JP" altLang="en-US" sz="2200" b="1" dirty="0" smtClean="0"/>
              <a:t>工場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200" b="1" dirty="0" smtClean="0"/>
              <a:t>の生産に、時間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h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ja-JP" altLang="en-US" sz="2200" b="1" dirty="0" smtClean="0"/>
              <a:t> が必要なとき</a:t>
            </a:r>
            <a:endParaRPr lang="ja-JP" altLang="en-US" sz="22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200" dirty="0" smtClean="0">
                <a:solidFill>
                  <a:srgbClr val="FF0000"/>
                </a:solidFill>
              </a:rPr>
              <a:t> </a:t>
            </a:r>
            <a:r>
              <a:rPr lang="ja-JP" altLang="en-US" sz="2200" dirty="0" smtClean="0"/>
              <a:t>生産量と出荷量のつじつま：</a:t>
            </a:r>
            <a:r>
              <a:rPr lang="en-US" altLang="ja-JP" sz="2200" dirty="0" smtClean="0">
                <a:solidFill>
                  <a:schemeClr val="accent2"/>
                </a:solidFill>
              </a:rPr>
              <a:t>　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   </a:t>
            </a:r>
            <a:r>
              <a:rPr lang="en-US" altLang="ja-JP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   </a:t>
            </a:r>
            <a:r>
              <a:rPr lang="en-US" altLang="ja-JP" sz="2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r,j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pirj</a:t>
            </a:r>
            <a:endParaRPr lang="en-US" altLang="ja-JP" sz="22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200" dirty="0" smtClean="0"/>
              <a:t>       を</a:t>
            </a:r>
            <a:r>
              <a:rPr lang="en-US" altLang="ja-JP" sz="2200" dirty="0" smtClean="0">
                <a:solidFill>
                  <a:schemeClr val="accent2"/>
                </a:solidFill>
              </a:rPr>
              <a:t>　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   </a:t>
            </a:r>
            <a:r>
              <a:rPr lang="en-US" altLang="ja-JP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   </a:t>
            </a:r>
            <a:r>
              <a:rPr lang="en-US" altLang="ja-JP" sz="2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r,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j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200" b="1" baseline="30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 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hTpi</a:t>
            </a:r>
            <a:r>
              <a:rPr lang="en-US" altLang="ja-JP" sz="2200" b="1" baseline="300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pirj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200" dirty="0" smtClean="0"/>
              <a:t>とする</a:t>
            </a:r>
            <a:endParaRPr lang="en-US" altLang="ja-JP" sz="2200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200" dirty="0" smtClean="0">
                <a:solidFill>
                  <a:schemeClr val="accent2"/>
                </a:solidFill>
              </a:rPr>
              <a:t> </a:t>
            </a:r>
            <a:endParaRPr lang="ja-JP" altLang="en-US" sz="22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200" b="1" dirty="0" smtClean="0"/>
              <a:t>工場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200" b="1" dirty="0" smtClean="0"/>
              <a:t> </a:t>
            </a:r>
            <a:r>
              <a:rPr lang="ja-JP" altLang="en-US" sz="2200" b="1" dirty="0" smtClean="0"/>
              <a:t>から工場 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200" b="1" dirty="0" smtClean="0"/>
              <a:t> </a:t>
            </a:r>
            <a:r>
              <a:rPr lang="ja-JP" altLang="en-US" sz="2200" b="1" dirty="0" err="1" smtClean="0"/>
              <a:t>への</a:t>
            </a:r>
            <a:r>
              <a:rPr lang="ja-JP" altLang="en-US" sz="2200" b="1" dirty="0" smtClean="0"/>
              <a:t>品物の運搬時間が変化する</a:t>
            </a:r>
            <a:r>
              <a:rPr lang="en-US" altLang="ja-JP" sz="2200" b="1" dirty="0" smtClean="0"/>
              <a:t>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d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pirj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200" b="1" dirty="0" smtClean="0"/>
              <a:t>場合：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　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</a:t>
            </a:r>
            <a:r>
              <a:rPr lang="ja-JP" altLang="en-US" sz="2200" dirty="0" smtClean="0">
                <a:solidFill>
                  <a:srgbClr val="FF0000"/>
                </a:solidFill>
              </a:rPr>
              <a:t> </a:t>
            </a:r>
            <a:r>
              <a:rPr lang="ja-JP" altLang="en-US" sz="2200" dirty="0" smtClean="0"/>
              <a:t>生産量と部品のつじつま：</a:t>
            </a:r>
            <a:r>
              <a:rPr lang="en-US" altLang="ja-JP" sz="2200" dirty="0" smtClean="0">
                <a:solidFill>
                  <a:schemeClr val="accent2"/>
                </a:solidFill>
              </a:rPr>
              <a:t>　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q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pr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ja-JP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  </a:t>
            </a:r>
            <a:r>
              <a:rPr lang="en-US" altLang="ja-JP" sz="2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r,j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 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T-drjpi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rjpi</a:t>
            </a:r>
            <a:endParaRPr lang="en-US" altLang="ja-JP" sz="22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200" dirty="0" smtClean="0"/>
              <a:t>      を</a:t>
            </a:r>
            <a:r>
              <a:rPr lang="en-US" altLang="ja-JP" sz="2200" dirty="0" smtClean="0">
                <a:solidFill>
                  <a:schemeClr val="accent2"/>
                </a:solidFill>
              </a:rPr>
              <a:t>　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q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pr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   </a:t>
            </a:r>
            <a:r>
              <a:rPr lang="en-US" altLang="ja-JP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=    </a:t>
            </a:r>
            <a:r>
              <a:rPr lang="en-US" altLang="ja-JP" sz="22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r,j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200" b="1" baseline="30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dtpirj</a:t>
            </a:r>
            <a:r>
              <a:rPr lang="en-US" altLang="ja-JP" sz="2200" b="1" baseline="300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rjpi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  </a:t>
            </a:r>
            <a:r>
              <a:rPr lang="ja-JP" altLang="en-US" sz="2200" dirty="0" smtClean="0"/>
              <a:t>とする</a:t>
            </a:r>
            <a:endParaRPr lang="en-US" altLang="ja-JP" sz="2200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ja-JP" sz="2200" b="1" baseline="-25000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200" b="1" dirty="0" smtClean="0"/>
              <a:t>製品を出荷まで倉庫に保持できる場合：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※</a:t>
            </a:r>
            <a:r>
              <a:rPr lang="ja-JP" altLang="en-US" sz="2200" dirty="0" smtClean="0">
                <a:solidFill>
                  <a:srgbClr val="FF0000"/>
                </a:solidFill>
                <a:sym typeface="Wingdings" pitchFamily="2" charset="2"/>
              </a:rPr>
              <a:t>　</a:t>
            </a:r>
            <a:r>
              <a:rPr lang="ja-JP" altLang="en-US" sz="2200" dirty="0" smtClean="0"/>
              <a:t>時刻 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200" dirty="0" smtClean="0"/>
              <a:t> </a:t>
            </a:r>
            <a:r>
              <a:rPr lang="ja-JP" altLang="en-US" sz="2200" dirty="0" err="1" smtClean="0"/>
              <a:t>での</a:t>
            </a:r>
            <a:r>
              <a:rPr lang="ja-JP" altLang="en-US" sz="2200" dirty="0" smtClean="0"/>
              <a:t>工場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v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2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200" dirty="0" smtClean="0"/>
              <a:t>の保管コストを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g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ja-JP" altLang="en-US" sz="2200" dirty="0" smtClean="0"/>
              <a:t> とする</a:t>
            </a:r>
            <a:endParaRPr lang="ja-JP" altLang="en-US" sz="22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200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200" dirty="0" smtClean="0"/>
              <a:t>時刻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T</a:t>
            </a:r>
            <a:r>
              <a:rPr lang="ja-JP" altLang="en-US" sz="2200" dirty="0" smtClean="0"/>
              <a:t>の保管量 </a:t>
            </a:r>
            <a:r>
              <a:rPr lang="ja-JP" altLang="en-US" sz="2200" b="1" dirty="0" smtClean="0">
                <a:solidFill>
                  <a:srgbClr val="FF0000"/>
                </a:solidFill>
              </a:rPr>
              <a:t>＝</a:t>
            </a:r>
            <a:r>
              <a:rPr lang="ja-JP" altLang="en-US" sz="2200" dirty="0" smtClean="0"/>
              <a:t> </a:t>
            </a:r>
            <a:r>
              <a:rPr lang="ja-JP" altLang="en-US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（</a:t>
            </a:r>
            <a:r>
              <a:rPr lang="ja-JP" altLang="en-US" sz="2200" dirty="0" smtClean="0"/>
              <a:t>時刻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T</a:t>
            </a:r>
            <a:r>
              <a:rPr lang="ja-JP" altLang="en-US" sz="2200" dirty="0" err="1" smtClean="0"/>
              <a:t>までの</a:t>
            </a:r>
            <a:r>
              <a:rPr lang="ja-JP" altLang="en-US" sz="2200" dirty="0" smtClean="0"/>
              <a:t>生産量 </a:t>
            </a:r>
            <a:r>
              <a:rPr lang="ja-JP" altLang="en-US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）－（</a:t>
            </a:r>
            <a:r>
              <a:rPr lang="ja-JP" altLang="en-US" sz="2200" dirty="0" smtClean="0"/>
              <a:t>時刻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200" dirty="0" smtClean="0"/>
              <a:t> </a:t>
            </a:r>
            <a:r>
              <a:rPr lang="ja-JP" altLang="en-US" sz="2200" dirty="0" err="1" smtClean="0"/>
              <a:t>までの</a:t>
            </a:r>
            <a:r>
              <a:rPr lang="ja-JP" altLang="en-US" sz="2200" dirty="0" smtClean="0"/>
              <a:t>出荷量</a:t>
            </a:r>
            <a:r>
              <a:rPr lang="ja-JP" altLang="en-US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）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itchFamily="2" charset="2"/>
              </a:rPr>
              <a:t> </a:t>
            </a:r>
            <a:r>
              <a:rPr lang="ja-JP" altLang="en-US" sz="2200" dirty="0" smtClean="0"/>
              <a:t>保管コスト </a:t>
            </a:r>
            <a:r>
              <a:rPr lang="ja-JP" altLang="en-US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＝</a:t>
            </a:r>
            <a:r>
              <a:rPr lang="ja-JP" altLang="en-US" sz="2200" b="1" dirty="0" smtClean="0"/>
              <a:t>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g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ja-JP" altLang="en-US" sz="2200" b="1" dirty="0" smtClean="0"/>
              <a:t> </a:t>
            </a:r>
            <a:r>
              <a:rPr lang="ja-JP" altLang="en-US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× </a:t>
            </a:r>
            <a:r>
              <a:rPr lang="en-US" altLang="ja-JP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（Σ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1</a:t>
            </a:r>
            <a:r>
              <a:rPr lang="ja-JP" altLang="en-US" sz="22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w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T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y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w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－ Σ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1</a:t>
            </a:r>
            <a:r>
              <a:rPr lang="ja-JP" altLang="en-US" sz="22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w</a:t>
            </a:r>
            <a:r>
              <a:rPr lang="en-US" altLang="ja-JP" sz="22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T</a:t>
            </a:r>
            <a:r>
              <a:rPr lang="en-US" altLang="ja-JP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1</a:t>
            </a:r>
            <a:r>
              <a:rPr lang="ja-JP" altLang="en-US" sz="22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j</a:t>
            </a:r>
            <a:r>
              <a:rPr lang="ja-JP" altLang="en-US" sz="2200" b="1" baseline="-25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n</a:t>
            </a:r>
            <a:r>
              <a:rPr lang="en-US" altLang="ja-JP" sz="2200" b="1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err="1" smtClean="0">
                <a:solidFill>
                  <a:schemeClr val="accent2"/>
                </a:solidFill>
              </a:rPr>
              <a:t>x</a:t>
            </a:r>
            <a:r>
              <a:rPr lang="en-US" altLang="ja-JP" sz="2200" b="1" baseline="30000" dirty="0" err="1" smtClean="0">
                <a:solidFill>
                  <a:schemeClr val="accent2"/>
                </a:solidFill>
              </a:rPr>
              <a:t>w</a:t>
            </a:r>
            <a:r>
              <a:rPr lang="en-US" altLang="ja-JP" sz="2200" b="1" baseline="-25000" dirty="0" err="1" smtClean="0">
                <a:solidFill>
                  <a:schemeClr val="accent2"/>
                </a:solidFill>
              </a:rPr>
              <a:t>pirj</a:t>
            </a:r>
            <a:r>
              <a:rPr lang="en-US" altLang="ja-JP" sz="2200" b="1" baseline="-25000" dirty="0" smtClean="0">
                <a:solidFill>
                  <a:schemeClr val="accent2"/>
                </a:solidFill>
              </a:rPr>
              <a:t> </a:t>
            </a:r>
            <a:r>
              <a:rPr lang="en-US" altLang="ja-JP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）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898650" y="6192838"/>
            <a:ext cx="5121275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ja-JP" altLang="en-US" sz="2400" b="1">
                <a:ea typeface="ＭＳ Ｐゴシック" pitchFamily="50" charset="-128"/>
              </a:rPr>
              <a:t>これも線形計画になる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生産計画：問題の大きさ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572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生産計画はとても大きな問題になる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009900"/>
                </a:solidFill>
              </a:rPr>
              <a:t>例）</a:t>
            </a:r>
            <a:r>
              <a:rPr lang="ja-JP" altLang="en-US" sz="2400" dirty="0" smtClean="0"/>
              <a:t>工場30、期間50週とすると、変数の数は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およそ 50×30×30 ＝ 45000  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商用ソフトでも、ぎりぎり1時間で解けるくらい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※</a:t>
            </a:r>
            <a:r>
              <a:rPr lang="ja-JP" altLang="en-US" sz="2400" dirty="0" smtClean="0">
                <a:solidFill>
                  <a:srgbClr val="FF0000"/>
                </a:solidFill>
              </a:rPr>
              <a:t>　</a:t>
            </a:r>
            <a:r>
              <a:rPr lang="ja-JP" altLang="en-US" sz="2400" dirty="0" smtClean="0"/>
              <a:t>不要な変数を消去したり、不要な制約をなくしたりして、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　問題を簡単にして解く</a:t>
            </a:r>
          </a:p>
          <a:p>
            <a:pPr eaLnBrk="1" hangingPunct="1">
              <a:buFontTx/>
              <a:buNone/>
              <a:defRPr/>
            </a:pPr>
            <a:endParaRPr lang="ja-JP" altLang="en-US" sz="24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まとめ</a:t>
            </a:r>
            <a:endParaRPr lang="en-US" altLang="ja-JP" sz="360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45720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輸送問題の紹介と線形計画での定式化</a:t>
            </a:r>
            <a:endParaRPr lang="ja-JP" altLang="en-US" sz="2400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最小費用流問題の紹介、輸送問題と等価であること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最小費用流問題のバリエーション、変形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 </a:t>
            </a:r>
            <a:r>
              <a:rPr lang="ja-JP" altLang="en-US" sz="2400" dirty="0" smtClean="0"/>
              <a:t>部品組立て計画の紹介と定式化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dirty="0" smtClean="0"/>
              <a:t>生産計画の紹介と定式化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dirty="0" smtClean="0"/>
              <a:t>商用ソフトでの生産計画求解時間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輸送問題：用語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4114800" cy="4876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工場</a:t>
            </a:r>
            <a:r>
              <a:rPr lang="ja-JP" altLang="en-US" sz="2400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1,2,…,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n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/>
              <a:t>小売店</a:t>
            </a:r>
            <a:r>
              <a:rPr lang="ja-JP" altLang="en-US" sz="2400" dirty="0" smtClean="0"/>
              <a:t> </a:t>
            </a:r>
            <a:r>
              <a:rPr lang="ja-JP" altLang="en-US" sz="2400" b="1" dirty="0" smtClean="0">
                <a:solidFill>
                  <a:schemeClr val="accent2"/>
                </a:solidFill>
              </a:rPr>
              <a:t>1,2,…,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m</a:t>
            </a:r>
            <a:r>
              <a:rPr lang="en-US" altLang="ja-JP" sz="2400" dirty="0" smtClean="0"/>
              <a:t> </a:t>
            </a:r>
            <a:endParaRPr lang="ja-JP" altLang="en-US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/>
              <a:t>工場</a:t>
            </a:r>
            <a:r>
              <a:rPr lang="ja-JP" altLang="en-US" sz="2400" dirty="0" smtClean="0"/>
              <a:t>の生産量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</a:t>
            </a:r>
            <a:r>
              <a:rPr lang="ja-JP" altLang="en-US" sz="2400" b="1" dirty="0" smtClean="0"/>
              <a:t>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</a:t>
            </a:r>
            <a:r>
              <a:rPr lang="en-US" altLang="ja-JP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s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s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n</a:t>
            </a:r>
            <a:endParaRPr lang="en-US" altLang="ja-JP" sz="2400" b="1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小売店</a:t>
            </a:r>
            <a:r>
              <a:rPr lang="ja-JP" altLang="en-US" sz="2400" dirty="0" smtClean="0"/>
              <a:t>の需要量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/>
              <a:t>　　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1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</a:t>
            </a:r>
            <a:r>
              <a:rPr lang="en-US" altLang="ja-JP" sz="2400" b="1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t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2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,…, t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m</a:t>
            </a:r>
            <a:r>
              <a:rPr lang="ja-JP" altLang="en-US" sz="2400" dirty="0" smtClean="0"/>
              <a:t> </a:t>
            </a:r>
            <a:endParaRPr lang="en-US" altLang="ja-JP" sz="2400" dirty="0" smtClean="0"/>
          </a:p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dirty="0" smtClean="0">
                <a:solidFill>
                  <a:srgbClr val="FF0000"/>
                </a:solidFill>
              </a:rPr>
              <a:t> </a:t>
            </a:r>
            <a:r>
              <a:rPr lang="ja-JP" altLang="en-US" sz="2400" b="1" dirty="0" smtClean="0"/>
              <a:t>工場</a:t>
            </a:r>
            <a:r>
              <a:rPr lang="ja-JP" altLang="en-US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en-US" altLang="ja-JP" sz="2400" b="1" dirty="0" smtClean="0"/>
              <a:t> </a:t>
            </a:r>
            <a:r>
              <a:rPr lang="ja-JP" altLang="en-US" sz="2400" dirty="0" smtClean="0"/>
              <a:t>から</a:t>
            </a:r>
            <a:r>
              <a:rPr lang="ja-JP" altLang="en-US" sz="2400" b="1" dirty="0" smtClean="0"/>
              <a:t>小売店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</a:p>
          <a:p>
            <a:pPr eaLnBrk="1" hangingPunct="1">
              <a:buFontTx/>
              <a:buNone/>
              <a:defRPr/>
            </a:pPr>
            <a:r>
              <a:rPr lang="en-US" altLang="ja-JP" sz="2400" dirty="0" smtClean="0">
                <a:solidFill>
                  <a:schemeClr val="accent2"/>
                </a:solidFill>
              </a:rPr>
              <a:t>　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b="1" dirty="0" smtClean="0"/>
              <a:t>輸送コスト</a:t>
            </a:r>
            <a:r>
              <a:rPr lang="ja-JP" altLang="en-US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c</a:t>
            </a:r>
            <a:r>
              <a:rPr lang="en-US" altLang="ja-JP" sz="2400" b="1" baseline="-25000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err="1" smtClean="0">
                <a:solidFill>
                  <a:schemeClr val="accent2"/>
                </a:solidFill>
              </a:rPr>
              <a:t>ｊ</a:t>
            </a:r>
            <a:endParaRPr lang="ja-JP" altLang="en-US" sz="2400" b="1" baseline="-25000" dirty="0" smtClean="0">
              <a:solidFill>
                <a:schemeClr val="accent2"/>
              </a:solidFill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00113" y="5589588"/>
            <a:ext cx="6840537" cy="47625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ja-JP" altLang="en-US" sz="2400" b="1">
                <a:ea typeface="ＭＳ Ｐゴシック" pitchFamily="50" charset="-128"/>
              </a:rPr>
              <a:t>コスト最小化問題として定式化しよう</a:t>
            </a:r>
          </a:p>
        </p:txBody>
      </p:sp>
      <p:pic>
        <p:nvPicPr>
          <p:cNvPr id="5125" name="Picture 6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2650" y="20574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7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35850" y="43434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8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35850" y="19050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9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35850" y="35052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0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35850" y="26670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1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2650" y="41910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2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2650" y="31242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2" name="Line 13"/>
          <p:cNvSpPr>
            <a:spLocks noChangeShapeType="1"/>
          </p:cNvSpPr>
          <p:nvPr/>
        </p:nvSpPr>
        <p:spPr bwMode="auto">
          <a:xfrm flipV="1">
            <a:off x="5530850" y="4572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3" name="Line 14"/>
          <p:cNvSpPr>
            <a:spLocks noChangeShapeType="1"/>
          </p:cNvSpPr>
          <p:nvPr/>
        </p:nvSpPr>
        <p:spPr bwMode="auto">
          <a:xfrm flipV="1">
            <a:off x="5454650" y="2057400"/>
            <a:ext cx="1828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4" name="Line 15"/>
          <p:cNvSpPr>
            <a:spLocks noChangeShapeType="1"/>
          </p:cNvSpPr>
          <p:nvPr/>
        </p:nvSpPr>
        <p:spPr bwMode="auto">
          <a:xfrm>
            <a:off x="5454650" y="2362200"/>
            <a:ext cx="1905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5" name="Line 16"/>
          <p:cNvSpPr>
            <a:spLocks noChangeShapeType="1"/>
          </p:cNvSpPr>
          <p:nvPr/>
        </p:nvSpPr>
        <p:spPr bwMode="auto">
          <a:xfrm>
            <a:off x="5454650" y="3429000"/>
            <a:ext cx="1828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6" name="Line 17"/>
          <p:cNvSpPr>
            <a:spLocks noChangeShapeType="1"/>
          </p:cNvSpPr>
          <p:nvPr/>
        </p:nvSpPr>
        <p:spPr bwMode="auto">
          <a:xfrm flipV="1">
            <a:off x="5454650" y="2209800"/>
            <a:ext cx="1828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7" name="Line 18"/>
          <p:cNvSpPr>
            <a:spLocks noChangeShapeType="1"/>
          </p:cNvSpPr>
          <p:nvPr/>
        </p:nvSpPr>
        <p:spPr bwMode="auto">
          <a:xfrm flipV="1">
            <a:off x="5530850" y="3810000"/>
            <a:ext cx="1752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8" name="Line 19"/>
          <p:cNvSpPr>
            <a:spLocks noChangeShapeType="1"/>
          </p:cNvSpPr>
          <p:nvPr/>
        </p:nvSpPr>
        <p:spPr bwMode="auto">
          <a:xfrm>
            <a:off x="5454650" y="2514600"/>
            <a:ext cx="18288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39" name="Line 20"/>
          <p:cNvSpPr>
            <a:spLocks noChangeShapeType="1"/>
          </p:cNvSpPr>
          <p:nvPr/>
        </p:nvSpPr>
        <p:spPr bwMode="auto">
          <a:xfrm>
            <a:off x="5454650" y="3581400"/>
            <a:ext cx="1828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0" name="Line 21"/>
          <p:cNvSpPr>
            <a:spLocks noChangeShapeType="1"/>
          </p:cNvSpPr>
          <p:nvPr/>
        </p:nvSpPr>
        <p:spPr bwMode="auto">
          <a:xfrm flipV="1">
            <a:off x="5530850" y="2438400"/>
            <a:ext cx="17526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141" name="Text Box 22"/>
          <p:cNvSpPr txBox="1">
            <a:spLocks noChangeArrowheads="1"/>
          </p:cNvSpPr>
          <p:nvPr/>
        </p:nvSpPr>
        <p:spPr bwMode="auto">
          <a:xfrm>
            <a:off x="3657600" y="2057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1000</a:t>
            </a:r>
            <a:r>
              <a:rPr lang="ja-JP" altLang="en-US" sz="2400">
                <a:solidFill>
                  <a:schemeClr val="accent2"/>
                </a:solidFill>
              </a:rPr>
              <a:t>個</a:t>
            </a:r>
          </a:p>
        </p:txBody>
      </p:sp>
      <p:sp>
        <p:nvSpPr>
          <p:cNvPr id="5142" name="Text Box 23"/>
          <p:cNvSpPr txBox="1">
            <a:spLocks noChangeArrowheads="1"/>
          </p:cNvSpPr>
          <p:nvPr/>
        </p:nvSpPr>
        <p:spPr bwMode="auto">
          <a:xfrm>
            <a:off x="3581400" y="3048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2000</a:t>
            </a:r>
            <a:r>
              <a:rPr lang="ja-JP" altLang="en-US" sz="2400">
                <a:solidFill>
                  <a:schemeClr val="accent2"/>
                </a:solidFill>
              </a:rPr>
              <a:t>個</a:t>
            </a:r>
          </a:p>
        </p:txBody>
      </p:sp>
      <p:sp>
        <p:nvSpPr>
          <p:cNvPr id="5143" name="Text Box 24"/>
          <p:cNvSpPr txBox="1">
            <a:spLocks noChangeArrowheads="1"/>
          </p:cNvSpPr>
          <p:nvPr/>
        </p:nvSpPr>
        <p:spPr bwMode="auto">
          <a:xfrm>
            <a:off x="3581400" y="40386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1500</a:t>
            </a:r>
            <a:r>
              <a:rPr lang="ja-JP" altLang="en-US" sz="2400">
                <a:solidFill>
                  <a:schemeClr val="accent2"/>
                </a:solidFill>
              </a:rPr>
              <a:t>個</a:t>
            </a:r>
          </a:p>
        </p:txBody>
      </p:sp>
      <p:sp>
        <p:nvSpPr>
          <p:cNvPr id="5144" name="Text Box 25"/>
          <p:cNvSpPr txBox="1">
            <a:spLocks noChangeArrowheads="1"/>
          </p:cNvSpPr>
          <p:nvPr/>
        </p:nvSpPr>
        <p:spPr bwMode="auto">
          <a:xfrm>
            <a:off x="8045450" y="17526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500</a:t>
            </a:r>
            <a:r>
              <a:rPr lang="ja-JP" altLang="en-US" sz="2400">
                <a:solidFill>
                  <a:schemeClr val="accent2"/>
                </a:solidFill>
              </a:rPr>
              <a:t>個</a:t>
            </a:r>
          </a:p>
        </p:txBody>
      </p:sp>
      <p:sp>
        <p:nvSpPr>
          <p:cNvPr id="5145" name="Text Box 26"/>
          <p:cNvSpPr txBox="1">
            <a:spLocks noChangeArrowheads="1"/>
          </p:cNvSpPr>
          <p:nvPr/>
        </p:nvSpPr>
        <p:spPr bwMode="auto">
          <a:xfrm>
            <a:off x="8045450" y="2667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1800</a:t>
            </a:r>
            <a:r>
              <a:rPr lang="ja-JP" altLang="en-US" sz="2400">
                <a:solidFill>
                  <a:schemeClr val="accent2"/>
                </a:solidFill>
              </a:rPr>
              <a:t>個</a:t>
            </a:r>
          </a:p>
        </p:txBody>
      </p:sp>
      <p:sp>
        <p:nvSpPr>
          <p:cNvPr id="5146" name="Text Box 27"/>
          <p:cNvSpPr txBox="1">
            <a:spLocks noChangeArrowheads="1"/>
          </p:cNvSpPr>
          <p:nvPr/>
        </p:nvSpPr>
        <p:spPr bwMode="auto">
          <a:xfrm>
            <a:off x="8045450" y="3505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800</a:t>
            </a:r>
            <a:r>
              <a:rPr lang="ja-JP" altLang="en-US" sz="2400">
                <a:solidFill>
                  <a:schemeClr val="accent2"/>
                </a:solidFill>
              </a:rPr>
              <a:t>個</a:t>
            </a:r>
          </a:p>
        </p:txBody>
      </p:sp>
      <p:sp>
        <p:nvSpPr>
          <p:cNvPr id="5147" name="Text Box 28"/>
          <p:cNvSpPr txBox="1">
            <a:spLocks noChangeArrowheads="1"/>
          </p:cNvSpPr>
          <p:nvPr/>
        </p:nvSpPr>
        <p:spPr bwMode="auto">
          <a:xfrm>
            <a:off x="8045450" y="4343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1500</a:t>
            </a:r>
            <a:r>
              <a:rPr lang="ja-JP" altLang="en-US" sz="2400">
                <a:solidFill>
                  <a:schemeClr val="accent2"/>
                </a:solidFill>
              </a:rPr>
              <a:t>個</a:t>
            </a:r>
          </a:p>
        </p:txBody>
      </p:sp>
      <p:sp>
        <p:nvSpPr>
          <p:cNvPr id="5148" name="Text Box 29"/>
          <p:cNvSpPr txBox="1">
            <a:spLocks noChangeArrowheads="1"/>
          </p:cNvSpPr>
          <p:nvPr/>
        </p:nvSpPr>
        <p:spPr bwMode="auto">
          <a:xfrm>
            <a:off x="5683250" y="1676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＠10</a:t>
            </a:r>
            <a:r>
              <a:rPr lang="ja-JP" altLang="en-US" sz="2400">
                <a:solidFill>
                  <a:schemeClr val="accent2"/>
                </a:solidFill>
              </a:rPr>
              <a:t>円</a:t>
            </a:r>
            <a:endParaRPr lang="en-US" altLang="ja-JP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輸送問題：定式化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685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/>
              <a:t>工場</a:t>
            </a:r>
            <a:r>
              <a:rPr lang="ja-JP" altLang="en-US" sz="2400" dirty="0" smtClean="0"/>
              <a:t> </a:t>
            </a:r>
            <a:r>
              <a:rPr lang="en-US" altLang="ja-JP" sz="2400" b="1" dirty="0" err="1" smtClean="0">
                <a:solidFill>
                  <a:schemeClr val="accent2"/>
                </a:solidFill>
              </a:rPr>
              <a:t>i</a:t>
            </a:r>
            <a:r>
              <a:rPr lang="ja-JP" altLang="en-US" sz="2400" dirty="0" smtClean="0"/>
              <a:t> から</a:t>
            </a:r>
            <a:r>
              <a:rPr lang="ja-JP" altLang="en-US" sz="2400" b="1" dirty="0" smtClean="0"/>
              <a:t>小売店</a:t>
            </a:r>
            <a:r>
              <a:rPr lang="ja-JP" altLang="en-US" sz="2400" dirty="0" smtClean="0"/>
              <a:t>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j</a:t>
            </a:r>
            <a:r>
              <a:rPr lang="en-US" altLang="ja-JP" sz="2400" dirty="0" smtClean="0"/>
              <a:t> </a:t>
            </a:r>
            <a:r>
              <a:rPr lang="ja-JP" altLang="en-US" sz="2400" dirty="0" err="1" smtClean="0"/>
              <a:t>への</a:t>
            </a:r>
            <a:r>
              <a:rPr lang="ja-JP" altLang="en-US" sz="2400" dirty="0" smtClean="0"/>
              <a:t>輸送量を </a:t>
            </a:r>
            <a:r>
              <a:rPr lang="en-US" altLang="ja-JP" sz="2400" b="1" dirty="0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dirty="0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dirty="0" smtClean="0">
                <a:solidFill>
                  <a:schemeClr val="accent2"/>
                </a:solidFill>
              </a:rPr>
              <a:t>ｊ</a:t>
            </a:r>
            <a:r>
              <a:rPr lang="ja-JP" altLang="en-US" sz="2400" baseline="-25000" dirty="0" smtClean="0">
                <a:solidFill>
                  <a:schemeClr val="accent2"/>
                </a:solidFill>
              </a:rPr>
              <a:t> </a:t>
            </a:r>
            <a:r>
              <a:rPr lang="ja-JP" altLang="en-US" sz="2400" dirty="0" smtClean="0"/>
              <a:t>とする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4800" y="2514600"/>
            <a:ext cx="8661400" cy="1768475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wrap="none" tIns="108000" bIns="10800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sz="2400" dirty="0">
                <a:ea typeface="ＭＳ Ｐゴシック" pitchFamily="50" charset="-128"/>
              </a:rPr>
              <a:t> </a:t>
            </a:r>
            <a:r>
              <a:rPr lang="ja-JP" altLang="en-US" sz="2400" b="1" dirty="0">
                <a:ea typeface="ＭＳ Ｐゴシック" pitchFamily="50" charset="-128"/>
              </a:rPr>
              <a:t>工場</a:t>
            </a:r>
            <a:r>
              <a:rPr lang="ja-JP" altLang="en-US" sz="2400" dirty="0">
                <a:ea typeface="ＭＳ Ｐゴシック" pitchFamily="50" charset="-128"/>
              </a:rPr>
              <a:t> </a:t>
            </a:r>
            <a:r>
              <a:rPr lang="en-US" altLang="ja-JP" sz="2400" b="1" dirty="0" err="1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en-US" altLang="ja-JP" sz="2400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ja-JP" altLang="en-US" sz="2400" dirty="0">
                <a:ea typeface="ＭＳ Ｐゴシック" pitchFamily="50" charset="-128"/>
              </a:rPr>
              <a:t>の生産数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≧</a:t>
            </a:r>
            <a:r>
              <a:rPr lang="ja-JP" altLang="en-US" sz="2400" dirty="0">
                <a:ea typeface="ＭＳ Ｐゴシック" pitchFamily="50" charset="-128"/>
              </a:rPr>
              <a:t> </a:t>
            </a:r>
            <a:r>
              <a:rPr lang="ja-JP" altLang="en-US" sz="2400" b="1" dirty="0">
                <a:ea typeface="ＭＳ Ｐゴシック" pitchFamily="50" charset="-128"/>
              </a:rPr>
              <a:t>工場</a:t>
            </a:r>
            <a:r>
              <a:rPr lang="ja-JP" altLang="en-US" sz="2400" dirty="0">
                <a:ea typeface="ＭＳ Ｐゴシック" pitchFamily="50" charset="-128"/>
              </a:rPr>
              <a:t> </a:t>
            </a:r>
            <a:r>
              <a:rPr lang="en-US" altLang="ja-JP" sz="2400" b="1" dirty="0" err="1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ja-JP" altLang="en-US" sz="2400" dirty="0">
                <a:ea typeface="ＭＳ Ｐゴシック" pitchFamily="50" charset="-128"/>
              </a:rPr>
              <a:t> から</a:t>
            </a:r>
            <a:r>
              <a:rPr lang="ja-JP" altLang="en-US" sz="2400" b="1" dirty="0">
                <a:ea typeface="ＭＳ Ｐゴシック" pitchFamily="50" charset="-128"/>
              </a:rPr>
              <a:t>各小売店</a:t>
            </a:r>
            <a:r>
              <a:rPr lang="ja-JP" altLang="en-US" sz="2400" dirty="0">
                <a:ea typeface="ＭＳ Ｐゴシック" pitchFamily="50" charset="-128"/>
              </a:rPr>
              <a:t>への輸送量の合計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2400" dirty="0">
                <a:ea typeface="ＭＳ Ｐゴシック" pitchFamily="50" charset="-128"/>
              </a:rPr>
              <a:t>　　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  <a:sym typeface="Wingdings" pitchFamily="2" charset="2"/>
              </a:rPr>
              <a:t></a:t>
            </a:r>
            <a:r>
              <a:rPr lang="ja-JP" altLang="en-US" sz="2400" dirty="0">
                <a:ea typeface="ＭＳ Ｐゴシック" pitchFamily="50" charset="-128"/>
              </a:rPr>
              <a:t> 　 </a:t>
            </a:r>
            <a:r>
              <a:rPr lang="en-US" altLang="ja-JP" sz="2400" b="1" dirty="0" err="1">
                <a:solidFill>
                  <a:schemeClr val="accent2"/>
                </a:solidFill>
                <a:ea typeface="ＭＳ Ｐゴシック" pitchFamily="50" charset="-128"/>
              </a:rPr>
              <a:t>s</a:t>
            </a:r>
            <a:r>
              <a:rPr lang="en-US" altLang="ja-JP" sz="2400" b="1" baseline="-25000" dirty="0" err="1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en-US" altLang="ja-JP" sz="2400" b="1" dirty="0">
                <a:ea typeface="ＭＳ Ｐゴシック" pitchFamily="50" charset="-128"/>
              </a:rPr>
              <a:t>  </a:t>
            </a: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≧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  </a:t>
            </a:r>
            <a:r>
              <a:rPr lang="en-US" altLang="ja-JP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Σ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 baseline="-25000" dirty="0">
                <a:solidFill>
                  <a:schemeClr val="accent2"/>
                </a:solidFill>
                <a:ea typeface="ＭＳ Ｐゴシック" pitchFamily="50" charset="-128"/>
              </a:rPr>
              <a:t>j=1,…,m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 x</a:t>
            </a:r>
            <a:r>
              <a:rPr lang="en-US" altLang="ja-JP" sz="2400" b="1" baseline="-25000" dirty="0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ja-JP" altLang="en-US" sz="2400" b="1" baseline="-25000" dirty="0" err="1">
                <a:solidFill>
                  <a:schemeClr val="accent2"/>
                </a:solidFill>
                <a:ea typeface="ＭＳ Ｐゴシック" pitchFamily="50" charset="-128"/>
              </a:rPr>
              <a:t>ｊ</a:t>
            </a:r>
            <a:r>
              <a:rPr lang="en-US" altLang="ja-JP" sz="2400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ja-JP" altLang="en-US" sz="2400" dirty="0">
                <a:ea typeface="ＭＳ Ｐゴシック" pitchFamily="50" charset="-128"/>
              </a:rPr>
              <a:t>    </a:t>
            </a:r>
            <a:r>
              <a:rPr lang="en-US" altLang="ja-JP" sz="2400" dirty="0">
                <a:ea typeface="ＭＳ Ｐゴシック" pitchFamily="50" charset="-128"/>
              </a:rPr>
              <a:t>for  </a:t>
            </a:r>
            <a:r>
              <a:rPr lang="en-US" altLang="ja-JP" sz="2400" b="1" dirty="0">
                <a:ea typeface="ＭＳ Ｐゴシック" pitchFamily="50" charset="-128"/>
              </a:rPr>
              <a:t> </a:t>
            </a:r>
            <a:r>
              <a:rPr lang="en-US" altLang="ja-JP" sz="2400" b="1" dirty="0" err="1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 = 1,…,n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ja-JP" altLang="en-US" sz="2400" b="1" dirty="0">
                <a:ea typeface="ＭＳ Ｐゴシック" pitchFamily="50" charset="-128"/>
              </a:rPr>
              <a:t>小売店</a:t>
            </a:r>
            <a:r>
              <a:rPr lang="ja-JP" altLang="en-US" sz="2400" dirty="0">
                <a:ea typeface="ＭＳ Ｐゴシック" pitchFamily="50" charset="-128"/>
              </a:rPr>
              <a:t> </a:t>
            </a:r>
            <a:r>
              <a:rPr lang="en-US" altLang="ja-JP" sz="2400" dirty="0">
                <a:solidFill>
                  <a:schemeClr val="accent2"/>
                </a:solidFill>
                <a:ea typeface="ＭＳ Ｐゴシック" pitchFamily="50" charset="-128"/>
              </a:rPr>
              <a:t>j</a:t>
            </a:r>
            <a:r>
              <a:rPr lang="en-US" altLang="ja-JP" sz="2400" dirty="0">
                <a:ea typeface="ＭＳ Ｐゴシック" pitchFamily="50" charset="-128"/>
              </a:rPr>
              <a:t> </a:t>
            </a:r>
            <a:r>
              <a:rPr lang="ja-JP" altLang="en-US" sz="2400" dirty="0">
                <a:ea typeface="ＭＳ Ｐゴシック" pitchFamily="50" charset="-128"/>
              </a:rPr>
              <a:t>の需要数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≦</a:t>
            </a:r>
            <a:r>
              <a:rPr lang="ja-JP" altLang="en-US" sz="2400" dirty="0">
                <a:ea typeface="ＭＳ Ｐゴシック" pitchFamily="50" charset="-128"/>
              </a:rPr>
              <a:t> </a:t>
            </a:r>
            <a:r>
              <a:rPr lang="ja-JP" altLang="en-US" sz="2400" b="1" dirty="0">
                <a:ea typeface="ＭＳ Ｐゴシック" pitchFamily="50" charset="-128"/>
              </a:rPr>
              <a:t>各工場</a:t>
            </a:r>
            <a:r>
              <a:rPr lang="ja-JP" altLang="en-US" sz="2400" dirty="0">
                <a:ea typeface="ＭＳ Ｐゴシック" pitchFamily="50" charset="-128"/>
              </a:rPr>
              <a:t>  </a:t>
            </a:r>
            <a:r>
              <a:rPr lang="en-US" altLang="ja-JP" sz="2400" b="1" dirty="0" err="1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ja-JP" altLang="en-US" sz="2400" dirty="0">
                <a:ea typeface="ＭＳ Ｐゴシック" pitchFamily="50" charset="-128"/>
              </a:rPr>
              <a:t> から</a:t>
            </a:r>
            <a:r>
              <a:rPr lang="ja-JP" altLang="en-US" sz="2400" b="1" dirty="0">
                <a:ea typeface="ＭＳ Ｐゴシック" pitchFamily="50" charset="-128"/>
              </a:rPr>
              <a:t>小売店</a:t>
            </a:r>
            <a:r>
              <a:rPr lang="ja-JP" altLang="en-US" sz="2400" dirty="0">
                <a:ea typeface="ＭＳ Ｐゴシック" pitchFamily="50" charset="-128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j</a:t>
            </a:r>
            <a:r>
              <a:rPr lang="ja-JP" altLang="en-US" sz="2400" dirty="0">
                <a:ea typeface="ＭＳ Ｐゴシック" pitchFamily="50" charset="-128"/>
              </a:rPr>
              <a:t> </a:t>
            </a:r>
            <a:r>
              <a:rPr lang="ja-JP" altLang="en-US" sz="2400" dirty="0" err="1">
                <a:ea typeface="ＭＳ Ｐゴシック" pitchFamily="50" charset="-128"/>
              </a:rPr>
              <a:t>への</a:t>
            </a:r>
            <a:r>
              <a:rPr lang="ja-JP" altLang="en-US" sz="2400" dirty="0">
                <a:ea typeface="ＭＳ Ｐゴシック" pitchFamily="50" charset="-128"/>
              </a:rPr>
              <a:t>輸送量の合計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2400" dirty="0">
                <a:solidFill>
                  <a:srgbClr val="FF0000"/>
                </a:solidFill>
                <a:ea typeface="ＭＳ Ｐゴシック" pitchFamily="50" charset="-128"/>
                <a:sym typeface="Wingdings" pitchFamily="2" charset="2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  <a:sym typeface="Wingdings" pitchFamily="2" charset="2"/>
              </a:rPr>
              <a:t>　　</a:t>
            </a:r>
            <a:r>
              <a:rPr lang="ja-JP" altLang="en-US" sz="2400" b="1" dirty="0">
                <a:solidFill>
                  <a:srgbClr val="FF0000"/>
                </a:solidFill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t</a:t>
            </a:r>
            <a:r>
              <a:rPr lang="ja-JP" altLang="en-US" sz="2400" b="1" baseline="-25000" dirty="0" err="1">
                <a:solidFill>
                  <a:schemeClr val="accent2"/>
                </a:solidFill>
                <a:ea typeface="ＭＳ Ｐゴシック" pitchFamily="50" charset="-128"/>
              </a:rPr>
              <a:t>ｊ</a:t>
            </a:r>
            <a:r>
              <a:rPr lang="en-US" altLang="ja-JP" sz="2400" b="1" dirty="0">
                <a:ea typeface="ＭＳ Ｐゴシック" pitchFamily="50" charset="-128"/>
              </a:rPr>
              <a:t>  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≦</a:t>
            </a:r>
            <a:r>
              <a:rPr lang="ja-JP" altLang="en-US" sz="2400" b="1" dirty="0">
                <a:solidFill>
                  <a:schemeClr val="accent2"/>
                </a:solidFill>
                <a:ea typeface="ＭＳ Ｐゴシック" pitchFamily="50" charset="-128"/>
              </a:rPr>
              <a:t>  </a:t>
            </a:r>
            <a:r>
              <a:rPr lang="en-US" altLang="ja-JP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Σ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 baseline="-25000" dirty="0" err="1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en-US" altLang="ja-JP" sz="2400" b="1" baseline="-25000" dirty="0">
                <a:solidFill>
                  <a:schemeClr val="accent2"/>
                </a:solidFill>
                <a:ea typeface="ＭＳ Ｐゴシック" pitchFamily="50" charset="-128"/>
              </a:rPr>
              <a:t>=1,…,n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 x</a:t>
            </a:r>
            <a:r>
              <a:rPr lang="en-US" altLang="ja-JP" sz="2400" b="1" baseline="-25000" dirty="0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ja-JP" altLang="en-US" sz="2400" b="1" baseline="-25000" dirty="0" err="1">
                <a:solidFill>
                  <a:schemeClr val="accent2"/>
                </a:solidFill>
                <a:ea typeface="ＭＳ Ｐゴシック" pitchFamily="50" charset="-128"/>
              </a:rPr>
              <a:t>ｊ</a:t>
            </a:r>
            <a:r>
              <a:rPr lang="en-US" altLang="ja-JP" sz="2400" dirty="0">
                <a:solidFill>
                  <a:schemeClr val="accent2"/>
                </a:solidFill>
                <a:ea typeface="ＭＳ Ｐゴシック" pitchFamily="50" charset="-128"/>
              </a:rPr>
              <a:t>      </a:t>
            </a:r>
            <a:r>
              <a:rPr lang="en-US" altLang="ja-JP" sz="2400" dirty="0">
                <a:ea typeface="ＭＳ Ｐゴシック" pitchFamily="50" charset="-128"/>
              </a:rPr>
              <a:t>for  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j = 1,…,m</a:t>
            </a:r>
            <a:endParaRPr lang="ja-JP" altLang="en-US" sz="2400" b="1" dirty="0">
              <a:solidFill>
                <a:schemeClr val="accent2"/>
              </a:solidFill>
              <a:ea typeface="ＭＳ Ｐゴシック" pitchFamily="50" charset="-128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04800" y="4724400"/>
            <a:ext cx="6708775" cy="1366838"/>
          </a:xfrm>
          <a:prstGeom prst="rect">
            <a:avLst/>
          </a:prstGeom>
          <a:solidFill>
            <a:schemeClr val="bg1"/>
          </a:solidFill>
          <a:ln w="19050">
            <a:solidFill>
              <a:srgbClr val="0000FF"/>
            </a:solidFill>
            <a:miter lim="800000"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 tIns="108000" bIns="10800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ja-JP" altLang="en-US" sz="2400" b="1" dirty="0">
                <a:ea typeface="ＭＳ Ｐゴシック" pitchFamily="50" charset="-128"/>
              </a:rPr>
              <a:t>工場</a:t>
            </a:r>
            <a:r>
              <a:rPr lang="ja-JP" altLang="en-US" sz="2400" dirty="0">
                <a:ea typeface="ＭＳ Ｐゴシック" pitchFamily="50" charset="-128"/>
              </a:rPr>
              <a:t> </a:t>
            </a:r>
            <a:r>
              <a:rPr lang="en-US" altLang="ja-JP" sz="2400" b="1" dirty="0" err="1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ja-JP" altLang="en-US" sz="2400" dirty="0">
                <a:ea typeface="ＭＳ Ｐゴシック" pitchFamily="50" charset="-128"/>
              </a:rPr>
              <a:t> から</a:t>
            </a:r>
            <a:r>
              <a:rPr lang="ja-JP" altLang="en-US" sz="2400" b="1" dirty="0">
                <a:ea typeface="ＭＳ Ｐゴシック" pitchFamily="50" charset="-128"/>
              </a:rPr>
              <a:t>小売店</a:t>
            </a:r>
            <a:r>
              <a:rPr lang="ja-JP" altLang="en-US" sz="2400" dirty="0">
                <a:ea typeface="ＭＳ Ｐゴシック" pitchFamily="50" charset="-128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j</a:t>
            </a:r>
            <a:r>
              <a:rPr lang="en-US" altLang="ja-JP" sz="2400" dirty="0">
                <a:ea typeface="ＭＳ Ｐゴシック" pitchFamily="50" charset="-128"/>
              </a:rPr>
              <a:t> </a:t>
            </a:r>
            <a:r>
              <a:rPr lang="ja-JP" altLang="en-US" sz="2400" dirty="0" err="1">
                <a:ea typeface="ＭＳ Ｐゴシック" pitchFamily="50" charset="-128"/>
              </a:rPr>
              <a:t>への</a:t>
            </a:r>
            <a:r>
              <a:rPr lang="ja-JP" altLang="en-US" sz="2400" b="1" dirty="0">
                <a:ea typeface="ＭＳ Ｐゴシック" pitchFamily="50" charset="-128"/>
              </a:rPr>
              <a:t>輸送コスト</a:t>
            </a:r>
            <a:r>
              <a:rPr lang="ja-JP" altLang="en-US" sz="2400" dirty="0">
                <a:ea typeface="ＭＳ Ｐゴシック" pitchFamily="50" charset="-128"/>
              </a:rPr>
              <a:t>は </a:t>
            </a:r>
            <a:r>
              <a:rPr lang="en-US" altLang="ja-JP" sz="2400" b="1" dirty="0" err="1">
                <a:solidFill>
                  <a:schemeClr val="accent2"/>
                </a:solidFill>
                <a:ea typeface="ＭＳ Ｐゴシック" pitchFamily="50" charset="-128"/>
              </a:rPr>
              <a:t>c</a:t>
            </a:r>
            <a:r>
              <a:rPr lang="en-US" altLang="ja-JP" sz="2400" b="1" baseline="-25000" dirty="0" err="1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ja-JP" altLang="en-US" sz="2400" b="1" baseline="-25000" dirty="0" err="1">
                <a:solidFill>
                  <a:schemeClr val="accent2"/>
                </a:solidFill>
                <a:ea typeface="ＭＳ Ｐゴシック" pitchFamily="50" charset="-128"/>
              </a:rPr>
              <a:t>ｊ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ja-JP" alt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×</a:t>
            </a:r>
            <a:r>
              <a:rPr lang="ja-JP" altLang="en-US" sz="2400" b="1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ja-JP" altLang="en-US" sz="2400" b="1" baseline="-25000" dirty="0" err="1">
                <a:solidFill>
                  <a:schemeClr val="accent2"/>
                </a:solidFill>
                <a:ea typeface="ＭＳ Ｐゴシック" pitchFamily="50" charset="-128"/>
              </a:rPr>
              <a:t>ｊ</a:t>
            </a:r>
            <a:endParaRPr lang="ja-JP" altLang="en-US" sz="2400" b="1" dirty="0">
              <a:ea typeface="ＭＳ Ｐゴシック" pitchFamily="50" charset="-128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altLang="ja-JP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•</a:t>
            </a:r>
            <a:r>
              <a:rPr lang="ja-JP" altLang="en-US" sz="2400" dirty="0">
                <a:solidFill>
                  <a:srgbClr val="FF0000"/>
                </a:solidFill>
                <a:ea typeface="ＭＳ Ｐゴシック" pitchFamily="50" charset="-128"/>
              </a:rPr>
              <a:t> </a:t>
            </a:r>
            <a:r>
              <a:rPr lang="ja-JP" altLang="en-US" sz="2400" b="1" dirty="0">
                <a:ea typeface="ＭＳ Ｐゴシック" pitchFamily="50" charset="-128"/>
              </a:rPr>
              <a:t>目的関数</a:t>
            </a:r>
            <a:r>
              <a:rPr lang="ja-JP" altLang="en-US" sz="2400" dirty="0">
                <a:ea typeface="ＭＳ Ｐゴシック" pitchFamily="50" charset="-128"/>
              </a:rPr>
              <a:t>は、</a:t>
            </a:r>
            <a:r>
              <a:rPr lang="ja-JP" altLang="en-US" sz="2400" b="1" dirty="0">
                <a:ea typeface="ＭＳ Ｐゴシック" pitchFamily="50" charset="-128"/>
              </a:rPr>
              <a:t>各工場</a:t>
            </a:r>
            <a:r>
              <a:rPr lang="ja-JP" altLang="en-US" sz="2400" dirty="0">
                <a:ea typeface="ＭＳ Ｐゴシック" pitchFamily="50" charset="-128"/>
              </a:rPr>
              <a:t>・</a:t>
            </a:r>
            <a:r>
              <a:rPr lang="ja-JP" altLang="en-US" sz="2400" b="1" dirty="0">
                <a:ea typeface="ＭＳ Ｐゴシック" pitchFamily="50" charset="-128"/>
              </a:rPr>
              <a:t>小売店</a:t>
            </a:r>
            <a:r>
              <a:rPr lang="ja-JP" altLang="en-US" sz="2400" dirty="0">
                <a:ea typeface="ＭＳ Ｐゴシック" pitchFamily="50" charset="-128"/>
              </a:rPr>
              <a:t>間の</a:t>
            </a:r>
            <a:r>
              <a:rPr lang="ja-JP" altLang="en-US" sz="2400" b="1" dirty="0">
                <a:ea typeface="ＭＳ Ｐゴシック" pitchFamily="50" charset="-128"/>
              </a:rPr>
              <a:t>輸送コスト</a:t>
            </a:r>
            <a:r>
              <a:rPr lang="ja-JP" altLang="en-US" sz="2400" dirty="0">
                <a:ea typeface="ＭＳ Ｐゴシック" pitchFamily="50" charset="-128"/>
              </a:rPr>
              <a:t>の和</a:t>
            </a: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r>
              <a:rPr lang="ja-JP" altLang="en-US" sz="2400" dirty="0">
                <a:solidFill>
                  <a:srgbClr val="FF0000"/>
                </a:solidFill>
                <a:ea typeface="ＭＳ Ｐゴシック" pitchFamily="50" charset="-128"/>
                <a:sym typeface="Wingdings" pitchFamily="2" charset="2"/>
              </a:rPr>
              <a:t>　　</a:t>
            </a:r>
            <a:r>
              <a:rPr lang="ja-JP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  <a:sym typeface="Wingdings" pitchFamily="2" charset="2"/>
              </a:rPr>
              <a:t></a:t>
            </a:r>
            <a:r>
              <a:rPr lang="ja-JP" altLang="en-US" sz="2400" dirty="0">
                <a:solidFill>
                  <a:srgbClr val="FF0000"/>
                </a:solidFill>
                <a:ea typeface="ＭＳ Ｐゴシック" pitchFamily="50" charset="-128"/>
                <a:sym typeface="Wingdings" pitchFamily="2" charset="2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ea typeface="ＭＳ Ｐゴシック" pitchFamily="50" charset="-128"/>
                <a:sym typeface="Wingdings" pitchFamily="2" charset="2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Σ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 baseline="-25000" dirty="0" err="1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en-US" altLang="ja-JP" sz="2400" b="1" baseline="-25000" dirty="0">
                <a:solidFill>
                  <a:schemeClr val="accent2"/>
                </a:solidFill>
                <a:ea typeface="ＭＳ Ｐゴシック" pitchFamily="50" charset="-128"/>
              </a:rPr>
              <a:t>=1,…,n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Σ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 baseline="-25000" dirty="0">
                <a:solidFill>
                  <a:schemeClr val="accent2"/>
                </a:solidFill>
                <a:ea typeface="ＭＳ Ｐゴシック" pitchFamily="50" charset="-128"/>
              </a:rPr>
              <a:t>j=1,…,m   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 dirty="0" err="1">
                <a:solidFill>
                  <a:schemeClr val="accent2"/>
                </a:solidFill>
                <a:ea typeface="ＭＳ Ｐゴシック" pitchFamily="50" charset="-128"/>
              </a:rPr>
              <a:t>c</a:t>
            </a:r>
            <a:r>
              <a:rPr lang="en-US" altLang="ja-JP" sz="2400" b="1" baseline="-25000" dirty="0" err="1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ja-JP" altLang="en-US" sz="2400" b="1" baseline="-25000" dirty="0" err="1">
                <a:solidFill>
                  <a:schemeClr val="accent2"/>
                </a:solidFill>
                <a:ea typeface="ＭＳ Ｐゴシック" pitchFamily="50" charset="-128"/>
              </a:rPr>
              <a:t>ｊ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ja-JP" alt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×</a:t>
            </a:r>
            <a:r>
              <a:rPr lang="ja-JP" altLang="en-US" sz="2400" b="1" dirty="0">
                <a:solidFill>
                  <a:schemeClr val="accent2"/>
                </a:solidFill>
                <a:ea typeface="ＭＳ Ｐゴシック" pitchFamily="50" charset="-128"/>
              </a:rPr>
              <a:t> </a:t>
            </a:r>
            <a:r>
              <a:rPr lang="en-US" altLang="ja-JP" sz="2400" b="1" dirty="0">
                <a:solidFill>
                  <a:schemeClr val="accent2"/>
                </a:solidFill>
                <a:ea typeface="ＭＳ Ｐゴシック" pitchFamily="50" charset="-128"/>
              </a:rPr>
              <a:t>x</a:t>
            </a:r>
            <a:r>
              <a:rPr lang="en-US" altLang="ja-JP" sz="2400" b="1" baseline="-25000" dirty="0">
                <a:solidFill>
                  <a:schemeClr val="accent2"/>
                </a:solidFill>
                <a:ea typeface="ＭＳ Ｐゴシック" pitchFamily="50" charset="-128"/>
              </a:rPr>
              <a:t>i</a:t>
            </a:r>
            <a:r>
              <a:rPr lang="ja-JP" altLang="en-US" sz="2400" b="1" baseline="-25000" dirty="0" err="1">
                <a:solidFill>
                  <a:schemeClr val="accent2"/>
                </a:solidFill>
                <a:ea typeface="ＭＳ Ｐゴシック" pitchFamily="50" charset="-128"/>
              </a:rPr>
              <a:t>ｊ</a:t>
            </a:r>
            <a:endParaRPr lang="ja-JP" altLang="en-US" sz="2400" b="1" baseline="-25000" dirty="0">
              <a:solidFill>
                <a:schemeClr val="accent2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nimBg="1"/>
      <p:bldP spid="184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輸送問題：定式化 </a:t>
            </a:r>
            <a:r>
              <a:rPr lang="en-US" altLang="ja-JP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382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smtClean="0"/>
              <a:t>最小化</a:t>
            </a:r>
            <a:r>
              <a:rPr lang="ja-JP" altLang="en-US" sz="2400" smtClean="0"/>
              <a:t>　</a:t>
            </a:r>
            <a:r>
              <a:rPr lang="ja-JP" altLang="en-US" sz="2400" b="1" smtClean="0"/>
              <a:t>　</a:t>
            </a:r>
            <a:r>
              <a:rPr lang="en-US" altLang="ja-JP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smtClean="0">
                <a:solidFill>
                  <a:schemeClr val="accent2"/>
                </a:solidFill>
              </a:rPr>
              <a:t> 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i=1,…,n</a:t>
            </a:r>
            <a:r>
              <a:rPr lang="en-US" altLang="ja-JP" sz="2400" b="1" smtClean="0">
                <a:solidFill>
                  <a:schemeClr val="accent2"/>
                </a:solidFill>
              </a:rPr>
              <a:t> </a:t>
            </a:r>
            <a:r>
              <a:rPr lang="en-US" altLang="ja-JP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smtClean="0">
                <a:solidFill>
                  <a:schemeClr val="accent2"/>
                </a:solidFill>
              </a:rPr>
              <a:t> 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j=1,…,m     </a:t>
            </a:r>
            <a:r>
              <a:rPr lang="en-US" altLang="ja-JP" sz="2400" b="1" smtClean="0">
                <a:solidFill>
                  <a:schemeClr val="accent2"/>
                </a:solidFill>
              </a:rPr>
              <a:t> c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smtClean="0">
                <a:solidFill>
                  <a:schemeClr val="accent2"/>
                </a:solidFill>
              </a:rPr>
              <a:t>ｊ</a:t>
            </a:r>
            <a:r>
              <a:rPr lang="en-US" altLang="ja-JP" sz="2400" b="1" smtClean="0">
                <a:solidFill>
                  <a:schemeClr val="accent2"/>
                </a:solidFill>
              </a:rPr>
              <a:t> </a:t>
            </a:r>
            <a:r>
              <a:rPr lang="ja-JP" altLang="en-US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×</a:t>
            </a:r>
            <a:r>
              <a:rPr lang="ja-JP" altLang="en-US" sz="2400" b="1" smtClean="0">
                <a:solidFill>
                  <a:schemeClr val="accent2"/>
                </a:solidFill>
              </a:rPr>
              <a:t> </a:t>
            </a:r>
            <a:r>
              <a:rPr lang="en-US" altLang="ja-JP" sz="2400" b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smtClean="0">
                <a:solidFill>
                  <a:schemeClr val="accent2"/>
                </a:solidFill>
              </a:rPr>
              <a:t>ｊ</a:t>
            </a:r>
            <a:endParaRPr lang="ja-JP" altLang="en-US" sz="2400" b="1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smtClean="0"/>
              <a:t>制約条件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smtClean="0">
                <a:solidFill>
                  <a:schemeClr val="accent2"/>
                </a:solidFill>
              </a:rPr>
              <a:t>　　s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</a:t>
            </a:r>
            <a:r>
              <a:rPr lang="en-US" altLang="ja-JP" sz="2400" b="1" smtClean="0"/>
              <a:t>  </a:t>
            </a:r>
            <a:r>
              <a:rPr lang="en-US" altLang="ja-JP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≧</a:t>
            </a:r>
            <a:r>
              <a:rPr lang="en-US" altLang="ja-JP" sz="2400" b="1" smtClean="0">
                <a:solidFill>
                  <a:schemeClr val="accent2"/>
                </a:solidFill>
              </a:rPr>
              <a:t>  </a:t>
            </a:r>
            <a:r>
              <a:rPr lang="en-US" altLang="ja-JP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en-US" altLang="ja-JP" sz="2400" b="1" smtClean="0">
                <a:solidFill>
                  <a:schemeClr val="accent2"/>
                </a:solidFill>
              </a:rPr>
              <a:t> 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j=1,…,m</a:t>
            </a:r>
            <a:r>
              <a:rPr lang="en-US" altLang="ja-JP" sz="2400" b="1" smtClean="0">
                <a:solidFill>
                  <a:schemeClr val="accent2"/>
                </a:solidFill>
              </a:rPr>
              <a:t> x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smtClean="0">
                <a:solidFill>
                  <a:schemeClr val="accent2"/>
                </a:solidFill>
              </a:rPr>
              <a:t>ｊ</a:t>
            </a:r>
            <a:r>
              <a:rPr lang="en-US" altLang="ja-JP" sz="2400" b="1" smtClean="0">
                <a:solidFill>
                  <a:schemeClr val="accent2"/>
                </a:solidFill>
              </a:rPr>
              <a:t> </a:t>
            </a:r>
            <a:r>
              <a:rPr lang="ja-JP" altLang="en-US" sz="2400" b="1" smtClean="0"/>
              <a:t>    </a:t>
            </a:r>
            <a:r>
              <a:rPr lang="en-US" altLang="ja-JP" sz="2400" smtClean="0"/>
              <a:t>for</a:t>
            </a:r>
            <a:r>
              <a:rPr lang="en-US" altLang="ja-JP" sz="2400" b="1" smtClean="0"/>
              <a:t>   </a:t>
            </a:r>
            <a:r>
              <a:rPr lang="en-US" altLang="ja-JP" sz="2400" b="1" smtClean="0">
                <a:solidFill>
                  <a:schemeClr val="accent2"/>
                </a:solidFill>
              </a:rPr>
              <a:t>i = 1,…,n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ja-JP" sz="2400" b="1" smtClean="0">
                <a:solidFill>
                  <a:schemeClr val="accent2"/>
                </a:solidFill>
              </a:rPr>
              <a:t>　　t</a:t>
            </a:r>
            <a:r>
              <a:rPr lang="ja-JP" altLang="en-US" sz="2400" b="1" baseline="-25000" smtClean="0">
                <a:solidFill>
                  <a:schemeClr val="accent2"/>
                </a:solidFill>
              </a:rPr>
              <a:t>ｊ</a:t>
            </a:r>
            <a:r>
              <a:rPr lang="en-US" altLang="ja-JP" sz="2400" b="1" smtClean="0"/>
              <a:t>   </a:t>
            </a:r>
            <a:r>
              <a:rPr lang="ja-JP" alt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≦</a:t>
            </a:r>
            <a:r>
              <a:rPr lang="ja-JP" altLang="en-US" sz="2400" b="1" smtClean="0">
                <a:solidFill>
                  <a:schemeClr val="accent2"/>
                </a:solidFill>
              </a:rPr>
              <a:t>  </a:t>
            </a:r>
            <a:r>
              <a:rPr lang="en-US" altLang="ja-JP" sz="24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Σ</a:t>
            </a:r>
            <a:r>
              <a:rPr lang="ja-JP" altLang="en-US" sz="2400" b="1" smtClean="0">
                <a:solidFill>
                  <a:schemeClr val="accent2"/>
                </a:solidFill>
              </a:rPr>
              <a:t> 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i=1,…,n</a:t>
            </a:r>
            <a:r>
              <a:rPr lang="en-US" altLang="ja-JP" sz="2400" b="1" smtClean="0">
                <a:solidFill>
                  <a:schemeClr val="accent2"/>
                </a:solidFill>
              </a:rPr>
              <a:t> x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smtClean="0">
                <a:solidFill>
                  <a:schemeClr val="accent2"/>
                </a:solidFill>
              </a:rPr>
              <a:t>ｊ</a:t>
            </a:r>
            <a:r>
              <a:rPr lang="en-US" altLang="ja-JP" sz="2400" b="1" smtClean="0">
                <a:solidFill>
                  <a:schemeClr val="accent2"/>
                </a:solidFill>
              </a:rPr>
              <a:t>     </a:t>
            </a:r>
            <a:r>
              <a:rPr lang="en-US" altLang="ja-JP" sz="2400" smtClean="0"/>
              <a:t>for</a:t>
            </a:r>
            <a:r>
              <a:rPr lang="en-US" altLang="ja-JP" sz="2400" b="1" smtClean="0"/>
              <a:t>   </a:t>
            </a:r>
            <a:r>
              <a:rPr lang="en-US" altLang="ja-JP" sz="2400" b="1" smtClean="0">
                <a:solidFill>
                  <a:schemeClr val="accent2"/>
                </a:solidFill>
              </a:rPr>
              <a:t>j = 1,…,m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smtClean="0">
                <a:solidFill>
                  <a:schemeClr val="accent2"/>
                </a:solidFill>
              </a:rPr>
              <a:t>　　</a:t>
            </a:r>
            <a:r>
              <a:rPr lang="en-US" altLang="ja-JP" sz="2400" b="1" smtClean="0">
                <a:solidFill>
                  <a:schemeClr val="accent2"/>
                </a:solidFill>
              </a:rPr>
              <a:t>x</a:t>
            </a:r>
            <a:r>
              <a:rPr lang="en-US" altLang="ja-JP" sz="2400" b="1" baseline="-25000" smtClean="0">
                <a:solidFill>
                  <a:schemeClr val="accent2"/>
                </a:solidFill>
              </a:rPr>
              <a:t>i</a:t>
            </a:r>
            <a:r>
              <a:rPr lang="ja-JP" altLang="en-US" sz="2400" b="1" baseline="-25000" smtClean="0">
                <a:solidFill>
                  <a:schemeClr val="accent2"/>
                </a:solidFill>
              </a:rPr>
              <a:t>ｊ</a:t>
            </a:r>
            <a:r>
              <a:rPr lang="en-US" altLang="ja-JP" sz="2400" b="1" smtClean="0">
                <a:solidFill>
                  <a:schemeClr val="accent2"/>
                </a:solidFill>
              </a:rPr>
              <a:t>  </a:t>
            </a:r>
            <a:r>
              <a:rPr lang="ja-JP" alt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≧</a:t>
            </a:r>
            <a:r>
              <a:rPr lang="ja-JP" altLang="en-US" sz="2400" b="1" smtClean="0">
                <a:solidFill>
                  <a:schemeClr val="accent2"/>
                </a:solidFill>
              </a:rPr>
              <a:t>  0                     </a:t>
            </a:r>
            <a:r>
              <a:rPr lang="en-US" altLang="ja-JP" sz="2400" smtClean="0"/>
              <a:t>for</a:t>
            </a:r>
            <a:r>
              <a:rPr lang="en-US" altLang="ja-JP" sz="2400" b="1" smtClean="0"/>
              <a:t>   </a:t>
            </a:r>
            <a:r>
              <a:rPr lang="en-US" altLang="ja-JP" sz="2400" b="1" smtClean="0">
                <a:solidFill>
                  <a:schemeClr val="accent2"/>
                </a:solidFill>
              </a:rPr>
              <a:t>j = 1,…,m,  i = 1,…,n</a:t>
            </a:r>
            <a:endParaRPr lang="ja-JP" altLang="en-US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b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smtClean="0">
                <a:solidFill>
                  <a:srgbClr val="006600"/>
                </a:solidFill>
              </a:rPr>
              <a:t>線形計画</a:t>
            </a:r>
            <a:r>
              <a:rPr lang="ja-JP" altLang="en-US" sz="2400" smtClean="0"/>
              <a:t>で解ける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ja-JP" altLang="en-US" sz="240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※</a:t>
            </a:r>
            <a:r>
              <a:rPr lang="ja-JP" altLang="en-US" sz="2400" smtClean="0"/>
              <a:t> この問題は、「単体法（シンプレックス法）で解くと、必ず整数解が出てくる」という良い性質がある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2400" smtClean="0"/>
              <a:t>　　（ただし、問題の係数が全て整数のとき）</a:t>
            </a:r>
            <a:endParaRPr lang="ja-JP" altLang="en-US" sz="24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最小費用流問題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285875"/>
            <a:ext cx="8893175" cy="7747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•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ja-JP" altLang="en-US" sz="2400" b="1" dirty="0" smtClean="0">
                <a:solidFill>
                  <a:srgbClr val="006600"/>
                </a:solidFill>
              </a:rPr>
              <a:t>輸送問題</a:t>
            </a:r>
            <a:r>
              <a:rPr lang="ja-JP" altLang="en-US" sz="2400" dirty="0" smtClean="0"/>
              <a:t>に、中継地点と、各ルートの輸送量の上限を付けた問題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827088" y="5949950"/>
            <a:ext cx="7237412" cy="45720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ja-JP" altLang="en-US" sz="2400" b="1">
                <a:ea typeface="ＭＳ Ｐゴシック" pitchFamily="50" charset="-128"/>
              </a:rPr>
              <a:t>どのように品物を運ぶとコストが最小になるか？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219200" y="2286000"/>
            <a:ext cx="6477000" cy="3124200"/>
            <a:chOff x="768" y="1440"/>
            <a:chExt cx="4080" cy="1968"/>
          </a:xfrm>
        </p:grpSpPr>
        <p:pic>
          <p:nvPicPr>
            <p:cNvPr id="8202" name="Picture 4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8" y="1632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3" name="Picture 6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12" y="3120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4" name="Picture 7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12" y="1584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5" name="Picture 9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12" y="2592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6" name="Picture 12" descr="j007913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12" y="2064"/>
              <a:ext cx="336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7" name="Picture 15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8" y="2976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208" name="Picture 16" descr="IN00535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68" y="2304"/>
              <a:ext cx="384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9" name="Oval 17"/>
            <p:cNvSpPr>
              <a:spLocks noChangeArrowheads="1"/>
            </p:cNvSpPr>
            <p:nvPr/>
          </p:nvSpPr>
          <p:spPr bwMode="auto">
            <a:xfrm>
              <a:off x="1920" y="1920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10" name="Oval 18"/>
            <p:cNvSpPr>
              <a:spLocks noChangeArrowheads="1"/>
            </p:cNvSpPr>
            <p:nvPr/>
          </p:nvSpPr>
          <p:spPr bwMode="auto">
            <a:xfrm>
              <a:off x="1920" y="2640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11" name="Oval 19"/>
            <p:cNvSpPr>
              <a:spLocks noChangeArrowheads="1"/>
            </p:cNvSpPr>
            <p:nvPr/>
          </p:nvSpPr>
          <p:spPr bwMode="auto">
            <a:xfrm>
              <a:off x="2928" y="3120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12" name="Oval 20"/>
            <p:cNvSpPr>
              <a:spLocks noChangeArrowheads="1"/>
            </p:cNvSpPr>
            <p:nvPr/>
          </p:nvSpPr>
          <p:spPr bwMode="auto">
            <a:xfrm>
              <a:off x="3264" y="2304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13" name="Oval 21"/>
            <p:cNvSpPr>
              <a:spLocks noChangeArrowheads="1"/>
            </p:cNvSpPr>
            <p:nvPr/>
          </p:nvSpPr>
          <p:spPr bwMode="auto">
            <a:xfrm>
              <a:off x="3024" y="1440"/>
              <a:ext cx="288" cy="288"/>
            </a:xfrm>
            <a:prstGeom prst="ellipse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14" name="Line 22"/>
            <p:cNvSpPr>
              <a:spLocks noChangeShapeType="1"/>
            </p:cNvSpPr>
            <p:nvPr/>
          </p:nvSpPr>
          <p:spPr bwMode="auto">
            <a:xfrm>
              <a:off x="1200" y="1920"/>
              <a:ext cx="62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5" name="Line 23"/>
            <p:cNvSpPr>
              <a:spLocks noChangeShapeType="1"/>
            </p:cNvSpPr>
            <p:nvPr/>
          </p:nvSpPr>
          <p:spPr bwMode="auto">
            <a:xfrm flipV="1">
              <a:off x="1248" y="2208"/>
              <a:ext cx="57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6" name="Line 24"/>
            <p:cNvSpPr>
              <a:spLocks noChangeShapeType="1"/>
            </p:cNvSpPr>
            <p:nvPr/>
          </p:nvSpPr>
          <p:spPr bwMode="auto">
            <a:xfrm>
              <a:off x="1248" y="2640"/>
              <a:ext cx="57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7" name="Line 25"/>
            <p:cNvSpPr>
              <a:spLocks noChangeShapeType="1"/>
            </p:cNvSpPr>
            <p:nvPr/>
          </p:nvSpPr>
          <p:spPr bwMode="auto">
            <a:xfrm flipV="1">
              <a:off x="1248" y="2880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8" name="Line 26"/>
            <p:cNvSpPr>
              <a:spLocks noChangeShapeType="1"/>
            </p:cNvSpPr>
            <p:nvPr/>
          </p:nvSpPr>
          <p:spPr bwMode="auto">
            <a:xfrm>
              <a:off x="1248" y="3312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19" name="Line 27"/>
            <p:cNvSpPr>
              <a:spLocks noChangeShapeType="1"/>
            </p:cNvSpPr>
            <p:nvPr/>
          </p:nvSpPr>
          <p:spPr bwMode="auto">
            <a:xfrm flipV="1">
              <a:off x="1248" y="1584"/>
              <a:ext cx="16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0" name="Line 28"/>
            <p:cNvSpPr>
              <a:spLocks noChangeShapeType="1"/>
            </p:cNvSpPr>
            <p:nvPr/>
          </p:nvSpPr>
          <p:spPr bwMode="auto">
            <a:xfrm flipV="1">
              <a:off x="2304" y="1680"/>
              <a:ext cx="67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auto">
            <a:xfrm>
              <a:off x="2304" y="2064"/>
              <a:ext cx="91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auto">
            <a:xfrm flipV="1">
              <a:off x="2256" y="2496"/>
              <a:ext cx="91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3" name="Line 31"/>
            <p:cNvSpPr>
              <a:spLocks noChangeShapeType="1"/>
            </p:cNvSpPr>
            <p:nvPr/>
          </p:nvSpPr>
          <p:spPr bwMode="auto">
            <a:xfrm>
              <a:off x="2256" y="2880"/>
              <a:ext cx="57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4" name="Line 32"/>
            <p:cNvSpPr>
              <a:spLocks noChangeShapeType="1"/>
            </p:cNvSpPr>
            <p:nvPr/>
          </p:nvSpPr>
          <p:spPr bwMode="auto">
            <a:xfrm flipV="1">
              <a:off x="3312" y="3264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5" name="Line 33"/>
            <p:cNvSpPr>
              <a:spLocks noChangeShapeType="1"/>
            </p:cNvSpPr>
            <p:nvPr/>
          </p:nvSpPr>
          <p:spPr bwMode="auto">
            <a:xfrm>
              <a:off x="3408" y="1584"/>
              <a:ext cx="100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6" name="Line 34"/>
            <p:cNvSpPr>
              <a:spLocks noChangeShapeType="1"/>
            </p:cNvSpPr>
            <p:nvPr/>
          </p:nvSpPr>
          <p:spPr bwMode="auto">
            <a:xfrm>
              <a:off x="3360" y="1728"/>
              <a:ext cx="110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7" name="Line 35"/>
            <p:cNvSpPr>
              <a:spLocks noChangeShapeType="1"/>
            </p:cNvSpPr>
            <p:nvPr/>
          </p:nvSpPr>
          <p:spPr bwMode="auto">
            <a:xfrm>
              <a:off x="3648" y="2496"/>
              <a:ext cx="81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8" name="Line 36"/>
            <p:cNvSpPr>
              <a:spLocks noChangeShapeType="1"/>
            </p:cNvSpPr>
            <p:nvPr/>
          </p:nvSpPr>
          <p:spPr bwMode="auto">
            <a:xfrm flipV="1">
              <a:off x="3552" y="1776"/>
              <a:ext cx="86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29" name="Line 37"/>
            <p:cNvSpPr>
              <a:spLocks noChangeShapeType="1"/>
            </p:cNvSpPr>
            <p:nvPr/>
          </p:nvSpPr>
          <p:spPr bwMode="auto">
            <a:xfrm flipV="1">
              <a:off x="2208" y="1728"/>
              <a:ext cx="816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230" name="Line 38"/>
            <p:cNvSpPr>
              <a:spLocks noChangeShapeType="1"/>
            </p:cNvSpPr>
            <p:nvPr/>
          </p:nvSpPr>
          <p:spPr bwMode="auto">
            <a:xfrm flipV="1">
              <a:off x="3264" y="2784"/>
              <a:ext cx="115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136525" y="2708275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100個</a:t>
            </a:r>
          </a:p>
        </p:txBody>
      </p:sp>
      <p:sp>
        <p:nvSpPr>
          <p:cNvPr id="20523" name="Text Box 43"/>
          <p:cNvSpPr txBox="1">
            <a:spLocks noChangeArrowheads="1"/>
          </p:cNvSpPr>
          <p:nvPr/>
        </p:nvSpPr>
        <p:spPr bwMode="auto">
          <a:xfrm>
            <a:off x="7908925" y="2403475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b="1">
                <a:solidFill>
                  <a:schemeClr val="accent2"/>
                </a:solidFill>
              </a:rPr>
              <a:t>70個</a:t>
            </a:r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2514600" y="2286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≦</a:t>
            </a:r>
            <a:r>
              <a:rPr lang="ja-JP" altLang="en-US" sz="2400" b="1">
                <a:solidFill>
                  <a:schemeClr val="accent2"/>
                </a:solidFill>
                <a:ea typeface="ＭＳ Ｐゴシック" pitchFamily="50" charset="-128"/>
              </a:rPr>
              <a:t>30</a:t>
            </a:r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5867400" y="2133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≦</a:t>
            </a:r>
            <a:r>
              <a:rPr lang="ja-JP" altLang="en-US" sz="2400" b="1">
                <a:solidFill>
                  <a:schemeClr val="accent2"/>
                </a:solidFill>
                <a:ea typeface="ＭＳ Ｐゴシック" pitchFamily="50" charset="-128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3" grpId="0" animBg="1"/>
      <p:bldP spid="20522" grpId="0"/>
      <p:bldP spid="20523" grpId="0"/>
      <p:bldP spid="20524" grpId="0"/>
      <p:bldP spid="205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例題</a:t>
            </a:r>
          </a:p>
        </p:txBody>
      </p:sp>
      <p:pic>
        <p:nvPicPr>
          <p:cNvPr id="9219" name="Picture 4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5908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5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9530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6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25146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7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114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8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2766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0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7244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1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6576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Oval 12"/>
          <p:cNvSpPr>
            <a:spLocks noChangeArrowheads="1"/>
          </p:cNvSpPr>
          <p:nvPr/>
        </p:nvSpPr>
        <p:spPr bwMode="auto">
          <a:xfrm>
            <a:off x="3048000" y="3048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7" name="Oval 13"/>
          <p:cNvSpPr>
            <a:spLocks noChangeArrowheads="1"/>
          </p:cNvSpPr>
          <p:nvPr/>
        </p:nvSpPr>
        <p:spPr bwMode="auto">
          <a:xfrm>
            <a:off x="3048000" y="4191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8" name="Oval 14"/>
          <p:cNvSpPr>
            <a:spLocks noChangeArrowheads="1"/>
          </p:cNvSpPr>
          <p:nvPr/>
        </p:nvSpPr>
        <p:spPr bwMode="auto">
          <a:xfrm>
            <a:off x="4648200" y="4953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9" name="Oval 15"/>
          <p:cNvSpPr>
            <a:spLocks noChangeArrowheads="1"/>
          </p:cNvSpPr>
          <p:nvPr/>
        </p:nvSpPr>
        <p:spPr bwMode="auto">
          <a:xfrm>
            <a:off x="5181600" y="36576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0" name="Oval 16"/>
          <p:cNvSpPr>
            <a:spLocks noChangeArrowheads="1"/>
          </p:cNvSpPr>
          <p:nvPr/>
        </p:nvSpPr>
        <p:spPr bwMode="auto">
          <a:xfrm>
            <a:off x="4800600" y="2286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1" name="Line 17"/>
          <p:cNvSpPr>
            <a:spLocks noChangeShapeType="1"/>
          </p:cNvSpPr>
          <p:nvPr/>
        </p:nvSpPr>
        <p:spPr bwMode="auto">
          <a:xfrm>
            <a:off x="1905000" y="30480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 flipV="1">
            <a:off x="1981200" y="3505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3" name="Line 19"/>
          <p:cNvSpPr>
            <a:spLocks noChangeShapeType="1"/>
          </p:cNvSpPr>
          <p:nvPr/>
        </p:nvSpPr>
        <p:spPr bwMode="auto">
          <a:xfrm>
            <a:off x="1981200" y="4191000"/>
            <a:ext cx="914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4" name="Line 20"/>
          <p:cNvSpPr>
            <a:spLocks noChangeShapeType="1"/>
          </p:cNvSpPr>
          <p:nvPr/>
        </p:nvSpPr>
        <p:spPr bwMode="auto">
          <a:xfrm flipV="1">
            <a:off x="1981200" y="45720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5" name="Line 21"/>
          <p:cNvSpPr>
            <a:spLocks noChangeShapeType="1"/>
          </p:cNvSpPr>
          <p:nvPr/>
        </p:nvSpPr>
        <p:spPr bwMode="auto">
          <a:xfrm>
            <a:off x="1981200" y="52578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6" name="Line 22"/>
          <p:cNvSpPr>
            <a:spLocks noChangeShapeType="1"/>
          </p:cNvSpPr>
          <p:nvPr/>
        </p:nvSpPr>
        <p:spPr bwMode="auto">
          <a:xfrm flipV="1">
            <a:off x="1981200" y="2514600"/>
            <a:ext cx="2590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7" name="Line 23"/>
          <p:cNvSpPr>
            <a:spLocks noChangeShapeType="1"/>
          </p:cNvSpPr>
          <p:nvPr/>
        </p:nvSpPr>
        <p:spPr bwMode="auto">
          <a:xfrm flipV="1">
            <a:off x="3657600" y="26670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8" name="Line 24"/>
          <p:cNvSpPr>
            <a:spLocks noChangeShapeType="1"/>
          </p:cNvSpPr>
          <p:nvPr/>
        </p:nvSpPr>
        <p:spPr bwMode="auto">
          <a:xfrm>
            <a:off x="3657600" y="32766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39" name="Line 25"/>
          <p:cNvSpPr>
            <a:spLocks noChangeShapeType="1"/>
          </p:cNvSpPr>
          <p:nvPr/>
        </p:nvSpPr>
        <p:spPr bwMode="auto">
          <a:xfrm flipV="1">
            <a:off x="3581400" y="3962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0" name="Line 26"/>
          <p:cNvSpPr>
            <a:spLocks noChangeShapeType="1"/>
          </p:cNvSpPr>
          <p:nvPr/>
        </p:nvSpPr>
        <p:spPr bwMode="auto">
          <a:xfrm>
            <a:off x="3581400" y="45720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1" name="Line 27"/>
          <p:cNvSpPr>
            <a:spLocks noChangeShapeType="1"/>
          </p:cNvSpPr>
          <p:nvPr/>
        </p:nvSpPr>
        <p:spPr bwMode="auto">
          <a:xfrm flipV="1">
            <a:off x="5257800" y="5181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2" name="Line 28"/>
          <p:cNvSpPr>
            <a:spLocks noChangeShapeType="1"/>
          </p:cNvSpPr>
          <p:nvPr/>
        </p:nvSpPr>
        <p:spPr bwMode="auto">
          <a:xfrm>
            <a:off x="5410200" y="25146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3" name="Line 29"/>
          <p:cNvSpPr>
            <a:spLocks noChangeShapeType="1"/>
          </p:cNvSpPr>
          <p:nvPr/>
        </p:nvSpPr>
        <p:spPr bwMode="auto">
          <a:xfrm>
            <a:off x="5334000" y="2743200"/>
            <a:ext cx="1752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4" name="Line 30"/>
          <p:cNvSpPr>
            <a:spLocks noChangeShapeType="1"/>
          </p:cNvSpPr>
          <p:nvPr/>
        </p:nvSpPr>
        <p:spPr bwMode="auto">
          <a:xfrm>
            <a:off x="5791200" y="39624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5" name="Line 31"/>
          <p:cNvSpPr>
            <a:spLocks noChangeShapeType="1"/>
          </p:cNvSpPr>
          <p:nvPr/>
        </p:nvSpPr>
        <p:spPr bwMode="auto">
          <a:xfrm flipV="1">
            <a:off x="5638800" y="28194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6" name="Line 32"/>
          <p:cNvSpPr>
            <a:spLocks noChangeShapeType="1"/>
          </p:cNvSpPr>
          <p:nvPr/>
        </p:nvSpPr>
        <p:spPr bwMode="auto">
          <a:xfrm flipV="1">
            <a:off x="3505200" y="2743200"/>
            <a:ext cx="1295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7" name="Line 33"/>
          <p:cNvSpPr>
            <a:spLocks noChangeShapeType="1"/>
          </p:cNvSpPr>
          <p:nvPr/>
        </p:nvSpPr>
        <p:spPr bwMode="auto">
          <a:xfrm flipV="1">
            <a:off x="5181600" y="4419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48" name="Text Box 34"/>
          <p:cNvSpPr txBox="1">
            <a:spLocks noChangeArrowheads="1"/>
          </p:cNvSpPr>
          <p:nvPr/>
        </p:nvSpPr>
        <p:spPr bwMode="auto">
          <a:xfrm>
            <a:off x="136525" y="270827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250</a:t>
            </a:r>
          </a:p>
        </p:txBody>
      </p:sp>
      <p:sp>
        <p:nvSpPr>
          <p:cNvPr id="9249" name="Text Box 35"/>
          <p:cNvSpPr txBox="1">
            <a:spLocks noChangeArrowheads="1"/>
          </p:cNvSpPr>
          <p:nvPr/>
        </p:nvSpPr>
        <p:spPr bwMode="auto">
          <a:xfrm>
            <a:off x="7908925" y="24034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70</a:t>
            </a:r>
          </a:p>
        </p:txBody>
      </p:sp>
      <p:sp>
        <p:nvSpPr>
          <p:cNvPr id="9250" name="Text Box 36"/>
          <p:cNvSpPr txBox="1">
            <a:spLocks noChangeArrowheads="1"/>
          </p:cNvSpPr>
          <p:nvPr/>
        </p:nvSpPr>
        <p:spPr bwMode="auto">
          <a:xfrm>
            <a:off x="2286000" y="23622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120,</a:t>
            </a:r>
            <a:r>
              <a:rPr lang="ja-JP" altLang="en-US" sz="2000">
                <a:solidFill>
                  <a:schemeClr val="accent2"/>
                </a:solidFill>
              </a:rPr>
              <a:t>70</a:t>
            </a:r>
          </a:p>
        </p:txBody>
      </p:sp>
      <p:sp>
        <p:nvSpPr>
          <p:cNvPr id="9251" name="Text Box 38"/>
          <p:cNvSpPr txBox="1">
            <a:spLocks noChangeArrowheads="1"/>
          </p:cNvSpPr>
          <p:nvPr/>
        </p:nvSpPr>
        <p:spPr bwMode="auto">
          <a:xfrm>
            <a:off x="152400" y="3733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100</a:t>
            </a:r>
          </a:p>
        </p:txBody>
      </p:sp>
      <p:sp>
        <p:nvSpPr>
          <p:cNvPr id="9252" name="Text Box 39"/>
          <p:cNvSpPr txBox="1">
            <a:spLocks noChangeArrowheads="1"/>
          </p:cNvSpPr>
          <p:nvPr/>
        </p:nvSpPr>
        <p:spPr bwMode="auto">
          <a:xfrm>
            <a:off x="168275" y="4876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300</a:t>
            </a:r>
          </a:p>
        </p:txBody>
      </p:sp>
      <p:sp>
        <p:nvSpPr>
          <p:cNvPr id="9253" name="Rectangle 40"/>
          <p:cNvSpPr>
            <a:spLocks noGrp="1" noChangeArrowheads="1"/>
          </p:cNvSpPr>
          <p:nvPr>
            <p:ph type="body" idx="1"/>
          </p:nvPr>
        </p:nvSpPr>
        <p:spPr>
          <a:xfrm>
            <a:off x="8077200" y="6096000"/>
            <a:ext cx="1066800" cy="762000"/>
          </a:xfrm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pic>
        <p:nvPicPr>
          <p:cNvPr id="9254" name="Picture 41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16764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55" name="Picture 42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5876925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56" name="Oval 43"/>
          <p:cNvSpPr>
            <a:spLocks noChangeArrowheads="1"/>
          </p:cNvSpPr>
          <p:nvPr/>
        </p:nvSpPr>
        <p:spPr bwMode="auto">
          <a:xfrm>
            <a:off x="5638800" y="57912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altLang="ja-JP"/>
          </a:p>
        </p:txBody>
      </p:sp>
      <p:pic>
        <p:nvPicPr>
          <p:cNvPr id="9257" name="Picture 44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58" name="Picture 45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58674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59" name="Text Box 46"/>
          <p:cNvSpPr txBox="1">
            <a:spLocks noChangeArrowheads="1"/>
          </p:cNvSpPr>
          <p:nvPr/>
        </p:nvSpPr>
        <p:spPr bwMode="auto">
          <a:xfrm>
            <a:off x="152400" y="1752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500</a:t>
            </a:r>
          </a:p>
        </p:txBody>
      </p:sp>
      <p:sp>
        <p:nvSpPr>
          <p:cNvPr id="9260" name="Text Box 47"/>
          <p:cNvSpPr txBox="1">
            <a:spLocks noChangeArrowheads="1"/>
          </p:cNvSpPr>
          <p:nvPr/>
        </p:nvSpPr>
        <p:spPr bwMode="auto">
          <a:xfrm>
            <a:off x="152400" y="586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150</a:t>
            </a:r>
          </a:p>
        </p:txBody>
      </p:sp>
      <p:sp>
        <p:nvSpPr>
          <p:cNvPr id="9261" name="Oval 48"/>
          <p:cNvSpPr>
            <a:spLocks noChangeArrowheads="1"/>
          </p:cNvSpPr>
          <p:nvPr/>
        </p:nvSpPr>
        <p:spPr bwMode="auto">
          <a:xfrm>
            <a:off x="2895600" y="59436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9262" name="Oval 49"/>
          <p:cNvSpPr>
            <a:spLocks noChangeArrowheads="1"/>
          </p:cNvSpPr>
          <p:nvPr/>
        </p:nvSpPr>
        <p:spPr bwMode="auto">
          <a:xfrm>
            <a:off x="3581400" y="14478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9263" name="Text Box 50"/>
          <p:cNvSpPr txBox="1">
            <a:spLocks noChangeArrowheads="1"/>
          </p:cNvSpPr>
          <p:nvPr/>
        </p:nvSpPr>
        <p:spPr bwMode="auto">
          <a:xfrm>
            <a:off x="7924800" y="16002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190</a:t>
            </a:r>
          </a:p>
        </p:txBody>
      </p:sp>
      <p:sp>
        <p:nvSpPr>
          <p:cNvPr id="9264" name="Text Box 51"/>
          <p:cNvSpPr txBox="1">
            <a:spLocks noChangeArrowheads="1"/>
          </p:cNvSpPr>
          <p:nvPr/>
        </p:nvSpPr>
        <p:spPr bwMode="auto">
          <a:xfrm>
            <a:off x="7848600" y="3276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230</a:t>
            </a:r>
          </a:p>
        </p:txBody>
      </p:sp>
      <p:sp>
        <p:nvSpPr>
          <p:cNvPr id="9265" name="Text Box 52"/>
          <p:cNvSpPr txBox="1">
            <a:spLocks noChangeArrowheads="1"/>
          </p:cNvSpPr>
          <p:nvPr/>
        </p:nvSpPr>
        <p:spPr bwMode="auto">
          <a:xfrm>
            <a:off x="7848600" y="4114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120</a:t>
            </a:r>
          </a:p>
        </p:txBody>
      </p:sp>
      <p:sp>
        <p:nvSpPr>
          <p:cNvPr id="9266" name="Text Box 53"/>
          <p:cNvSpPr txBox="1">
            <a:spLocks noChangeArrowheads="1"/>
          </p:cNvSpPr>
          <p:nvPr/>
        </p:nvSpPr>
        <p:spPr bwMode="auto">
          <a:xfrm>
            <a:off x="7848600" y="4953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300</a:t>
            </a:r>
          </a:p>
        </p:txBody>
      </p:sp>
      <p:sp>
        <p:nvSpPr>
          <p:cNvPr id="9267" name="Text Box 54"/>
          <p:cNvSpPr txBox="1">
            <a:spLocks noChangeArrowheads="1"/>
          </p:cNvSpPr>
          <p:nvPr/>
        </p:nvSpPr>
        <p:spPr bwMode="auto">
          <a:xfrm>
            <a:off x="7772400" y="586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130</a:t>
            </a:r>
          </a:p>
        </p:txBody>
      </p:sp>
      <p:sp>
        <p:nvSpPr>
          <p:cNvPr id="9268" name="Line 55"/>
          <p:cNvSpPr>
            <a:spLocks noChangeShapeType="1"/>
          </p:cNvSpPr>
          <p:nvPr/>
        </p:nvSpPr>
        <p:spPr bwMode="auto">
          <a:xfrm flipV="1">
            <a:off x="6248400" y="54102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69" name="Line 56"/>
          <p:cNvSpPr>
            <a:spLocks noChangeShapeType="1"/>
          </p:cNvSpPr>
          <p:nvPr/>
        </p:nvSpPr>
        <p:spPr bwMode="auto">
          <a:xfrm flipV="1">
            <a:off x="6248400" y="6096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0" name="Line 57"/>
          <p:cNvSpPr>
            <a:spLocks noChangeShapeType="1"/>
          </p:cNvSpPr>
          <p:nvPr/>
        </p:nvSpPr>
        <p:spPr bwMode="auto">
          <a:xfrm>
            <a:off x="5105400" y="5486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1" name="Line 58"/>
          <p:cNvSpPr>
            <a:spLocks noChangeShapeType="1"/>
          </p:cNvSpPr>
          <p:nvPr/>
        </p:nvSpPr>
        <p:spPr bwMode="auto">
          <a:xfrm flipV="1">
            <a:off x="3581400" y="6096000"/>
            <a:ext cx="1981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2" name="Line 59"/>
          <p:cNvSpPr>
            <a:spLocks noChangeShapeType="1"/>
          </p:cNvSpPr>
          <p:nvPr/>
        </p:nvSpPr>
        <p:spPr bwMode="auto">
          <a:xfrm flipV="1">
            <a:off x="1981200" y="6172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3" name="Line 60"/>
          <p:cNvSpPr>
            <a:spLocks noChangeShapeType="1"/>
          </p:cNvSpPr>
          <p:nvPr/>
        </p:nvSpPr>
        <p:spPr bwMode="auto">
          <a:xfrm>
            <a:off x="1981200" y="5410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4" name="Line 61"/>
          <p:cNvSpPr>
            <a:spLocks noChangeShapeType="1"/>
          </p:cNvSpPr>
          <p:nvPr/>
        </p:nvSpPr>
        <p:spPr bwMode="auto">
          <a:xfrm flipV="1">
            <a:off x="3429000" y="54864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5" name="Line 62"/>
          <p:cNvSpPr>
            <a:spLocks noChangeShapeType="1"/>
          </p:cNvSpPr>
          <p:nvPr/>
        </p:nvSpPr>
        <p:spPr bwMode="auto">
          <a:xfrm flipV="1">
            <a:off x="1981200" y="1676400"/>
            <a:ext cx="1447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6" name="Line 63"/>
          <p:cNvSpPr>
            <a:spLocks noChangeShapeType="1"/>
          </p:cNvSpPr>
          <p:nvPr/>
        </p:nvSpPr>
        <p:spPr bwMode="auto">
          <a:xfrm>
            <a:off x="1981200" y="1981200"/>
            <a:ext cx="2590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7" name="Line 64"/>
          <p:cNvSpPr>
            <a:spLocks noChangeShapeType="1"/>
          </p:cNvSpPr>
          <p:nvPr/>
        </p:nvSpPr>
        <p:spPr bwMode="auto">
          <a:xfrm>
            <a:off x="4267200" y="1676400"/>
            <a:ext cx="274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8" name="Line 65"/>
          <p:cNvSpPr>
            <a:spLocks noChangeShapeType="1"/>
          </p:cNvSpPr>
          <p:nvPr/>
        </p:nvSpPr>
        <p:spPr bwMode="auto">
          <a:xfrm>
            <a:off x="4114800" y="1752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79" name="Text Box 66"/>
          <p:cNvSpPr txBox="1">
            <a:spLocks noChangeArrowheads="1"/>
          </p:cNvSpPr>
          <p:nvPr/>
        </p:nvSpPr>
        <p:spPr bwMode="auto">
          <a:xfrm>
            <a:off x="2362200" y="12954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230,</a:t>
            </a:r>
            <a:r>
              <a:rPr lang="ja-JP" altLang="en-US" sz="2000">
                <a:solidFill>
                  <a:schemeClr val="accent2"/>
                </a:solidFill>
              </a:rPr>
              <a:t>70</a:t>
            </a:r>
          </a:p>
        </p:txBody>
      </p:sp>
      <p:sp>
        <p:nvSpPr>
          <p:cNvPr id="9280" name="Text Box 67"/>
          <p:cNvSpPr txBox="1">
            <a:spLocks noChangeArrowheads="1"/>
          </p:cNvSpPr>
          <p:nvPr/>
        </p:nvSpPr>
        <p:spPr bwMode="auto">
          <a:xfrm>
            <a:off x="3206750" y="18288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330,</a:t>
            </a:r>
            <a:r>
              <a:rPr lang="ja-JP" altLang="en-US" sz="2000">
                <a:solidFill>
                  <a:schemeClr val="accent2"/>
                </a:solidFill>
              </a:rPr>
              <a:t>90</a:t>
            </a:r>
          </a:p>
        </p:txBody>
      </p:sp>
      <p:sp>
        <p:nvSpPr>
          <p:cNvPr id="9281" name="Text Box 68"/>
          <p:cNvSpPr txBox="1">
            <a:spLocks noChangeArrowheads="1"/>
          </p:cNvSpPr>
          <p:nvPr/>
        </p:nvSpPr>
        <p:spPr bwMode="auto">
          <a:xfrm>
            <a:off x="5441950" y="13716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200,</a:t>
            </a:r>
            <a:r>
              <a:rPr lang="ja-JP" altLang="en-US" sz="2000">
                <a:solidFill>
                  <a:schemeClr val="accent2"/>
                </a:solidFill>
              </a:rPr>
              <a:t>90</a:t>
            </a:r>
          </a:p>
        </p:txBody>
      </p:sp>
      <p:sp>
        <p:nvSpPr>
          <p:cNvPr id="9282" name="Text Box 69"/>
          <p:cNvSpPr txBox="1">
            <a:spLocks noChangeArrowheads="1"/>
          </p:cNvSpPr>
          <p:nvPr/>
        </p:nvSpPr>
        <p:spPr bwMode="auto">
          <a:xfrm>
            <a:off x="4648200" y="17526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180,</a:t>
            </a:r>
            <a:r>
              <a:rPr lang="ja-JP" altLang="en-US" sz="2000">
                <a:solidFill>
                  <a:schemeClr val="accent2"/>
                </a:solidFill>
              </a:rPr>
              <a:t>90</a:t>
            </a:r>
          </a:p>
        </p:txBody>
      </p:sp>
      <p:sp>
        <p:nvSpPr>
          <p:cNvPr id="9283" name="Text Box 70"/>
          <p:cNvSpPr txBox="1">
            <a:spLocks noChangeArrowheads="1"/>
          </p:cNvSpPr>
          <p:nvPr/>
        </p:nvSpPr>
        <p:spPr bwMode="auto">
          <a:xfrm>
            <a:off x="5822950" y="219392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180,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9284" name="Text Box 71"/>
          <p:cNvSpPr txBox="1">
            <a:spLocks noChangeArrowheads="1"/>
          </p:cNvSpPr>
          <p:nvPr/>
        </p:nvSpPr>
        <p:spPr bwMode="auto">
          <a:xfrm>
            <a:off x="5822950" y="26670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170,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9285" name="Line 72"/>
          <p:cNvSpPr>
            <a:spLocks noChangeShapeType="1"/>
          </p:cNvSpPr>
          <p:nvPr/>
        </p:nvSpPr>
        <p:spPr bwMode="auto">
          <a:xfrm flipV="1">
            <a:off x="5334000" y="2057400"/>
            <a:ext cx="1676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286" name="Text Box 73"/>
          <p:cNvSpPr txBox="1">
            <a:spLocks noChangeArrowheads="1"/>
          </p:cNvSpPr>
          <p:nvPr/>
        </p:nvSpPr>
        <p:spPr bwMode="auto">
          <a:xfrm>
            <a:off x="2362200" y="280352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200,</a:t>
            </a:r>
            <a:r>
              <a:rPr lang="ja-JP" altLang="en-US" sz="2000">
                <a:solidFill>
                  <a:schemeClr val="accent2"/>
                </a:solidFill>
              </a:rPr>
              <a:t>40</a:t>
            </a:r>
          </a:p>
        </p:txBody>
      </p:sp>
      <p:sp>
        <p:nvSpPr>
          <p:cNvPr id="9287" name="Text Box 74"/>
          <p:cNvSpPr txBox="1">
            <a:spLocks noChangeArrowheads="1"/>
          </p:cNvSpPr>
          <p:nvPr/>
        </p:nvSpPr>
        <p:spPr bwMode="auto">
          <a:xfrm>
            <a:off x="1905000" y="33369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50,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9288" name="Text Box 75"/>
          <p:cNvSpPr txBox="1">
            <a:spLocks noChangeArrowheads="1"/>
          </p:cNvSpPr>
          <p:nvPr/>
        </p:nvSpPr>
        <p:spPr bwMode="auto">
          <a:xfrm>
            <a:off x="2292350" y="39465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70,</a:t>
            </a:r>
            <a:r>
              <a:rPr lang="ja-JP" altLang="en-US" sz="2000">
                <a:solidFill>
                  <a:schemeClr val="accent2"/>
                </a:solidFill>
              </a:rPr>
              <a:t>60</a:t>
            </a:r>
          </a:p>
        </p:txBody>
      </p:sp>
      <p:sp>
        <p:nvSpPr>
          <p:cNvPr id="9289" name="Text Box 76"/>
          <p:cNvSpPr txBox="1">
            <a:spLocks noChangeArrowheads="1"/>
          </p:cNvSpPr>
          <p:nvPr/>
        </p:nvSpPr>
        <p:spPr bwMode="auto">
          <a:xfrm>
            <a:off x="1828800" y="4419600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80,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9290" name="Text Box 77"/>
          <p:cNvSpPr txBox="1">
            <a:spLocks noChangeArrowheads="1"/>
          </p:cNvSpPr>
          <p:nvPr/>
        </p:nvSpPr>
        <p:spPr bwMode="auto">
          <a:xfrm>
            <a:off x="2749550" y="489267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200,</a:t>
            </a:r>
            <a:r>
              <a:rPr lang="ja-JP" altLang="en-US" sz="2000">
                <a:solidFill>
                  <a:schemeClr val="accent2"/>
                </a:solidFill>
              </a:rPr>
              <a:t>90</a:t>
            </a:r>
          </a:p>
        </p:txBody>
      </p:sp>
      <p:sp>
        <p:nvSpPr>
          <p:cNvPr id="9291" name="Text Box 78"/>
          <p:cNvSpPr txBox="1">
            <a:spLocks noChangeArrowheads="1"/>
          </p:cNvSpPr>
          <p:nvPr/>
        </p:nvSpPr>
        <p:spPr bwMode="auto">
          <a:xfrm>
            <a:off x="1530350" y="54705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80,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9292" name="Text Box 79"/>
          <p:cNvSpPr txBox="1">
            <a:spLocks noChangeArrowheads="1"/>
          </p:cNvSpPr>
          <p:nvPr/>
        </p:nvSpPr>
        <p:spPr bwMode="auto">
          <a:xfrm>
            <a:off x="2057400" y="61722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150,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9293" name="Text Box 80"/>
          <p:cNvSpPr txBox="1">
            <a:spLocks noChangeArrowheads="1"/>
          </p:cNvSpPr>
          <p:nvPr/>
        </p:nvSpPr>
        <p:spPr bwMode="auto">
          <a:xfrm>
            <a:off x="3968750" y="60960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150,</a:t>
            </a:r>
            <a:r>
              <a:rPr lang="ja-JP" altLang="en-US" sz="200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9294" name="Text Box 81"/>
          <p:cNvSpPr txBox="1">
            <a:spLocks noChangeArrowheads="1"/>
          </p:cNvSpPr>
          <p:nvPr/>
        </p:nvSpPr>
        <p:spPr bwMode="auto">
          <a:xfrm>
            <a:off x="6330950" y="608012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180,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9295" name="Text Box 82"/>
          <p:cNvSpPr txBox="1">
            <a:spLocks noChangeArrowheads="1"/>
          </p:cNvSpPr>
          <p:nvPr/>
        </p:nvSpPr>
        <p:spPr bwMode="auto">
          <a:xfrm>
            <a:off x="6781800" y="54864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200,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9296" name="Text Box 83"/>
          <p:cNvSpPr txBox="1">
            <a:spLocks noChangeArrowheads="1"/>
          </p:cNvSpPr>
          <p:nvPr/>
        </p:nvSpPr>
        <p:spPr bwMode="auto">
          <a:xfrm>
            <a:off x="5715000" y="51054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150,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9297" name="Text Box 84"/>
          <p:cNvSpPr txBox="1">
            <a:spLocks noChangeArrowheads="1"/>
          </p:cNvSpPr>
          <p:nvPr/>
        </p:nvSpPr>
        <p:spPr bwMode="auto">
          <a:xfrm>
            <a:off x="4267200" y="4495800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40,</a:t>
            </a:r>
            <a:r>
              <a:rPr lang="ja-JP" altLang="en-US" sz="2000">
                <a:solidFill>
                  <a:schemeClr val="accent2"/>
                </a:solidFill>
              </a:rPr>
              <a:t>20</a:t>
            </a:r>
          </a:p>
        </p:txBody>
      </p:sp>
      <p:sp>
        <p:nvSpPr>
          <p:cNvPr id="9298" name="Text Box 85"/>
          <p:cNvSpPr txBox="1">
            <a:spLocks noChangeArrowheads="1"/>
          </p:cNvSpPr>
          <p:nvPr/>
        </p:nvSpPr>
        <p:spPr bwMode="auto">
          <a:xfrm>
            <a:off x="4273550" y="40989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80,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9299" name="Text Box 86"/>
          <p:cNvSpPr txBox="1">
            <a:spLocks noChangeArrowheads="1"/>
          </p:cNvSpPr>
          <p:nvPr/>
        </p:nvSpPr>
        <p:spPr bwMode="auto">
          <a:xfrm>
            <a:off x="5715000" y="40227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80,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9300" name="Text Box 87"/>
          <p:cNvSpPr txBox="1">
            <a:spLocks noChangeArrowheads="1"/>
          </p:cNvSpPr>
          <p:nvPr/>
        </p:nvSpPr>
        <p:spPr bwMode="auto">
          <a:xfrm>
            <a:off x="6248400" y="45561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50,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9301" name="Text Box 88"/>
          <p:cNvSpPr txBox="1">
            <a:spLocks noChangeArrowheads="1"/>
          </p:cNvSpPr>
          <p:nvPr/>
        </p:nvSpPr>
        <p:spPr bwMode="auto">
          <a:xfrm>
            <a:off x="3200400" y="547052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300,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9302" name="Text Box 89"/>
          <p:cNvSpPr txBox="1">
            <a:spLocks noChangeArrowheads="1"/>
          </p:cNvSpPr>
          <p:nvPr/>
        </p:nvSpPr>
        <p:spPr bwMode="auto">
          <a:xfrm>
            <a:off x="4648200" y="56388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180,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9303" name="Text Box 90"/>
          <p:cNvSpPr txBox="1">
            <a:spLocks noChangeArrowheads="1"/>
          </p:cNvSpPr>
          <p:nvPr/>
        </p:nvSpPr>
        <p:spPr bwMode="auto">
          <a:xfrm>
            <a:off x="5873750" y="33369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80,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9304" name="Text Box 91"/>
          <p:cNvSpPr txBox="1">
            <a:spLocks noChangeArrowheads="1"/>
          </p:cNvSpPr>
          <p:nvPr/>
        </p:nvSpPr>
        <p:spPr bwMode="auto">
          <a:xfrm>
            <a:off x="3429000" y="26511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90,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9305" name="Text Box 92"/>
          <p:cNvSpPr txBox="1">
            <a:spLocks noChangeArrowheads="1"/>
          </p:cNvSpPr>
          <p:nvPr/>
        </p:nvSpPr>
        <p:spPr bwMode="auto">
          <a:xfrm>
            <a:off x="4572000" y="28797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80,</a:t>
            </a:r>
            <a:r>
              <a:rPr lang="ja-JP" altLang="en-US" sz="2000">
                <a:solidFill>
                  <a:schemeClr val="accent2"/>
                </a:solidFill>
              </a:rPr>
              <a:t>40</a:t>
            </a:r>
          </a:p>
        </p:txBody>
      </p:sp>
      <p:sp>
        <p:nvSpPr>
          <p:cNvPr id="9306" name="Text Box 93"/>
          <p:cNvSpPr txBox="1">
            <a:spLocks noChangeArrowheads="1"/>
          </p:cNvSpPr>
          <p:nvPr/>
        </p:nvSpPr>
        <p:spPr bwMode="auto">
          <a:xfrm>
            <a:off x="4730750" y="333692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200,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9307" name="Line 94"/>
          <p:cNvSpPr>
            <a:spLocks noChangeShapeType="1"/>
          </p:cNvSpPr>
          <p:nvPr/>
        </p:nvSpPr>
        <p:spPr bwMode="auto">
          <a:xfrm flipV="1">
            <a:off x="5791200" y="36576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9308" name="Text Box 95"/>
          <p:cNvSpPr txBox="1">
            <a:spLocks noChangeArrowheads="1"/>
          </p:cNvSpPr>
          <p:nvPr/>
        </p:nvSpPr>
        <p:spPr bwMode="auto">
          <a:xfrm>
            <a:off x="6407150" y="36576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170,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9309" name="Text Box 96"/>
          <p:cNvSpPr txBox="1">
            <a:spLocks noChangeArrowheads="1"/>
          </p:cNvSpPr>
          <p:nvPr/>
        </p:nvSpPr>
        <p:spPr bwMode="auto">
          <a:xfrm>
            <a:off x="5791200" y="18288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180,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175"/>
            <a:ext cx="9144000" cy="762000"/>
          </a:xfrm>
          <a:gradFill rotWithShape="1">
            <a:gsLst>
              <a:gs pos="0">
                <a:srgbClr val="006600"/>
              </a:gs>
              <a:gs pos="100000">
                <a:srgbClr val="008000"/>
              </a:gs>
            </a:gsLst>
            <a:lin ang="5400000" scaled="1"/>
          </a:gradFill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ja-JP" altLang="en-US" sz="3600" smtClean="0">
                <a:solidFill>
                  <a:schemeClr val="bg1"/>
                </a:solidFill>
              </a:rPr>
              <a:t>例題２</a:t>
            </a:r>
          </a:p>
        </p:txBody>
      </p:sp>
      <p:pic>
        <p:nvPicPr>
          <p:cNvPr id="10243" name="Picture 3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5908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9530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25146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41148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2766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Picture 8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7244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Picture 9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6576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3048000" y="3048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3048000" y="4191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4648200" y="4953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3" name="Oval 13"/>
          <p:cNvSpPr>
            <a:spLocks noChangeArrowheads="1"/>
          </p:cNvSpPr>
          <p:nvPr/>
        </p:nvSpPr>
        <p:spPr bwMode="auto">
          <a:xfrm>
            <a:off x="5181600" y="36576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4" name="Oval 14"/>
          <p:cNvSpPr>
            <a:spLocks noChangeArrowheads="1"/>
          </p:cNvSpPr>
          <p:nvPr/>
        </p:nvSpPr>
        <p:spPr bwMode="auto">
          <a:xfrm>
            <a:off x="4800600" y="22860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1905000" y="30480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 flipV="1">
            <a:off x="1981200" y="3505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1981200" y="4191000"/>
            <a:ext cx="914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V="1">
            <a:off x="1981200" y="45720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59" name="Line 19"/>
          <p:cNvSpPr>
            <a:spLocks noChangeShapeType="1"/>
          </p:cNvSpPr>
          <p:nvPr/>
        </p:nvSpPr>
        <p:spPr bwMode="auto">
          <a:xfrm>
            <a:off x="1981200" y="52578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0" name="Line 20"/>
          <p:cNvSpPr>
            <a:spLocks noChangeShapeType="1"/>
          </p:cNvSpPr>
          <p:nvPr/>
        </p:nvSpPr>
        <p:spPr bwMode="auto">
          <a:xfrm flipV="1">
            <a:off x="1981200" y="2514600"/>
            <a:ext cx="2590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1" name="Line 21"/>
          <p:cNvSpPr>
            <a:spLocks noChangeShapeType="1"/>
          </p:cNvSpPr>
          <p:nvPr/>
        </p:nvSpPr>
        <p:spPr bwMode="auto">
          <a:xfrm flipV="1">
            <a:off x="3657600" y="26670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3657600" y="3276600"/>
            <a:ext cx="1447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V="1">
            <a:off x="3581400" y="3962400"/>
            <a:ext cx="1447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3581400" y="45720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 flipV="1">
            <a:off x="5257800" y="5181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5410200" y="2514600"/>
            <a:ext cx="1600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5334000" y="2743200"/>
            <a:ext cx="1752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5791200" y="39624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 flipV="1">
            <a:off x="5638800" y="2819400"/>
            <a:ext cx="1371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 flipV="1">
            <a:off x="3505200" y="2743200"/>
            <a:ext cx="1295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 flipV="1">
            <a:off x="5181600" y="4419600"/>
            <a:ext cx="1828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136525" y="2708275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250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7908925" y="24034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70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2286000" y="23622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120,</a:t>
            </a:r>
            <a:r>
              <a:rPr lang="ja-JP" altLang="en-US" sz="2000">
                <a:solidFill>
                  <a:schemeClr val="accent2"/>
                </a:solidFill>
              </a:rPr>
              <a:t>70</a:t>
            </a:r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152400" y="3733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100</a:t>
            </a:r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168275" y="4876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300</a:t>
            </a:r>
          </a:p>
        </p:txBody>
      </p:sp>
      <p:sp>
        <p:nvSpPr>
          <p:cNvPr id="10277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8077200" y="6096000"/>
            <a:ext cx="1066800" cy="762000"/>
          </a:xfrm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pic>
        <p:nvPicPr>
          <p:cNvPr id="10278" name="Picture 38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1676400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9" name="Picture 39" descr="j00791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5876925"/>
            <a:ext cx="5334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0" name="Oval 40"/>
          <p:cNvSpPr>
            <a:spLocks noChangeArrowheads="1"/>
          </p:cNvSpPr>
          <p:nvPr/>
        </p:nvSpPr>
        <p:spPr bwMode="auto">
          <a:xfrm>
            <a:off x="5638800" y="57912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altLang="ja-JP"/>
          </a:p>
        </p:txBody>
      </p:sp>
      <p:pic>
        <p:nvPicPr>
          <p:cNvPr id="10281" name="Picture 41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2" name="Picture 42" descr="IN0053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5867400"/>
            <a:ext cx="60960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3" name="Text Box 43"/>
          <p:cNvSpPr txBox="1">
            <a:spLocks noChangeArrowheads="1"/>
          </p:cNvSpPr>
          <p:nvPr/>
        </p:nvSpPr>
        <p:spPr bwMode="auto">
          <a:xfrm>
            <a:off x="152400" y="1752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500</a:t>
            </a:r>
          </a:p>
        </p:txBody>
      </p:sp>
      <p:sp>
        <p:nvSpPr>
          <p:cNvPr id="10284" name="Text Box 44"/>
          <p:cNvSpPr txBox="1">
            <a:spLocks noChangeArrowheads="1"/>
          </p:cNvSpPr>
          <p:nvPr/>
        </p:nvSpPr>
        <p:spPr bwMode="auto">
          <a:xfrm>
            <a:off x="152400" y="586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150</a:t>
            </a:r>
          </a:p>
        </p:txBody>
      </p:sp>
      <p:sp>
        <p:nvSpPr>
          <p:cNvPr id="10285" name="Oval 45"/>
          <p:cNvSpPr>
            <a:spLocks noChangeArrowheads="1"/>
          </p:cNvSpPr>
          <p:nvPr/>
        </p:nvSpPr>
        <p:spPr bwMode="auto">
          <a:xfrm>
            <a:off x="2895600" y="59436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0286" name="Oval 46"/>
          <p:cNvSpPr>
            <a:spLocks noChangeArrowheads="1"/>
          </p:cNvSpPr>
          <p:nvPr/>
        </p:nvSpPr>
        <p:spPr bwMode="auto">
          <a:xfrm>
            <a:off x="3581400" y="1447800"/>
            <a:ext cx="457200" cy="4572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en-US"/>
          </a:p>
        </p:txBody>
      </p:sp>
      <p:sp>
        <p:nvSpPr>
          <p:cNvPr id="10287" name="Text Box 47"/>
          <p:cNvSpPr txBox="1">
            <a:spLocks noChangeArrowheads="1"/>
          </p:cNvSpPr>
          <p:nvPr/>
        </p:nvSpPr>
        <p:spPr bwMode="auto">
          <a:xfrm>
            <a:off x="7924800" y="16002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190</a:t>
            </a:r>
          </a:p>
        </p:txBody>
      </p:sp>
      <p:sp>
        <p:nvSpPr>
          <p:cNvPr id="10288" name="Text Box 48"/>
          <p:cNvSpPr txBox="1">
            <a:spLocks noChangeArrowheads="1"/>
          </p:cNvSpPr>
          <p:nvPr/>
        </p:nvSpPr>
        <p:spPr bwMode="auto">
          <a:xfrm>
            <a:off x="7848600" y="3276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230</a:t>
            </a:r>
          </a:p>
        </p:txBody>
      </p:sp>
      <p:sp>
        <p:nvSpPr>
          <p:cNvPr id="10289" name="Text Box 49"/>
          <p:cNvSpPr txBox="1">
            <a:spLocks noChangeArrowheads="1"/>
          </p:cNvSpPr>
          <p:nvPr/>
        </p:nvSpPr>
        <p:spPr bwMode="auto">
          <a:xfrm>
            <a:off x="7848600" y="4114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120</a:t>
            </a:r>
          </a:p>
        </p:txBody>
      </p:sp>
      <p:sp>
        <p:nvSpPr>
          <p:cNvPr id="10290" name="Text Box 50"/>
          <p:cNvSpPr txBox="1">
            <a:spLocks noChangeArrowheads="1"/>
          </p:cNvSpPr>
          <p:nvPr/>
        </p:nvSpPr>
        <p:spPr bwMode="auto">
          <a:xfrm>
            <a:off x="7848600" y="4953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300</a:t>
            </a:r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7772400" y="5867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130</a:t>
            </a:r>
          </a:p>
        </p:txBody>
      </p:sp>
      <p:sp>
        <p:nvSpPr>
          <p:cNvPr id="10292" name="Line 52"/>
          <p:cNvSpPr>
            <a:spLocks noChangeShapeType="1"/>
          </p:cNvSpPr>
          <p:nvPr/>
        </p:nvSpPr>
        <p:spPr bwMode="auto">
          <a:xfrm flipV="1">
            <a:off x="6248400" y="54102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3" name="Line 53"/>
          <p:cNvSpPr>
            <a:spLocks noChangeShapeType="1"/>
          </p:cNvSpPr>
          <p:nvPr/>
        </p:nvSpPr>
        <p:spPr bwMode="auto">
          <a:xfrm flipV="1">
            <a:off x="6248400" y="6096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5105400" y="54864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5" name="Line 55"/>
          <p:cNvSpPr>
            <a:spLocks noChangeShapeType="1"/>
          </p:cNvSpPr>
          <p:nvPr/>
        </p:nvSpPr>
        <p:spPr bwMode="auto">
          <a:xfrm flipV="1">
            <a:off x="3581400" y="6096000"/>
            <a:ext cx="1981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6" name="Line 56"/>
          <p:cNvSpPr>
            <a:spLocks noChangeShapeType="1"/>
          </p:cNvSpPr>
          <p:nvPr/>
        </p:nvSpPr>
        <p:spPr bwMode="auto">
          <a:xfrm flipV="1">
            <a:off x="1981200" y="6172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7" name="Line 57"/>
          <p:cNvSpPr>
            <a:spLocks noChangeShapeType="1"/>
          </p:cNvSpPr>
          <p:nvPr/>
        </p:nvSpPr>
        <p:spPr bwMode="auto">
          <a:xfrm>
            <a:off x="1981200" y="5410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V="1">
            <a:off x="3429000" y="54864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9" name="Line 59"/>
          <p:cNvSpPr>
            <a:spLocks noChangeShapeType="1"/>
          </p:cNvSpPr>
          <p:nvPr/>
        </p:nvSpPr>
        <p:spPr bwMode="auto">
          <a:xfrm flipV="1">
            <a:off x="1981200" y="1676400"/>
            <a:ext cx="1447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00" name="Line 60"/>
          <p:cNvSpPr>
            <a:spLocks noChangeShapeType="1"/>
          </p:cNvSpPr>
          <p:nvPr/>
        </p:nvSpPr>
        <p:spPr bwMode="auto">
          <a:xfrm>
            <a:off x="1981200" y="1981200"/>
            <a:ext cx="2590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01" name="Line 61"/>
          <p:cNvSpPr>
            <a:spLocks noChangeShapeType="1"/>
          </p:cNvSpPr>
          <p:nvPr/>
        </p:nvSpPr>
        <p:spPr bwMode="auto">
          <a:xfrm>
            <a:off x="4267200" y="1676400"/>
            <a:ext cx="2743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02" name="Line 62"/>
          <p:cNvSpPr>
            <a:spLocks noChangeShapeType="1"/>
          </p:cNvSpPr>
          <p:nvPr/>
        </p:nvSpPr>
        <p:spPr bwMode="auto">
          <a:xfrm>
            <a:off x="4114800" y="17526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03" name="Text Box 63"/>
          <p:cNvSpPr txBox="1">
            <a:spLocks noChangeArrowheads="1"/>
          </p:cNvSpPr>
          <p:nvPr/>
        </p:nvSpPr>
        <p:spPr bwMode="auto">
          <a:xfrm>
            <a:off x="2362200" y="12954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230,</a:t>
            </a:r>
            <a:r>
              <a:rPr lang="ja-JP" altLang="en-US" sz="2000">
                <a:solidFill>
                  <a:schemeClr val="accent2"/>
                </a:solidFill>
              </a:rPr>
              <a:t>70</a:t>
            </a:r>
          </a:p>
        </p:txBody>
      </p:sp>
      <p:sp>
        <p:nvSpPr>
          <p:cNvPr id="10304" name="Text Box 64"/>
          <p:cNvSpPr txBox="1">
            <a:spLocks noChangeArrowheads="1"/>
          </p:cNvSpPr>
          <p:nvPr/>
        </p:nvSpPr>
        <p:spPr bwMode="auto">
          <a:xfrm>
            <a:off x="3206750" y="18288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330,</a:t>
            </a:r>
            <a:r>
              <a:rPr lang="ja-JP" altLang="en-US" sz="2000">
                <a:solidFill>
                  <a:schemeClr val="accent2"/>
                </a:solidFill>
              </a:rPr>
              <a:t>90</a:t>
            </a:r>
          </a:p>
        </p:txBody>
      </p:sp>
      <p:sp>
        <p:nvSpPr>
          <p:cNvPr id="10305" name="Text Box 65"/>
          <p:cNvSpPr txBox="1">
            <a:spLocks noChangeArrowheads="1"/>
          </p:cNvSpPr>
          <p:nvPr/>
        </p:nvSpPr>
        <p:spPr bwMode="auto">
          <a:xfrm>
            <a:off x="5441950" y="13716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200,</a:t>
            </a:r>
            <a:r>
              <a:rPr lang="ja-JP" altLang="en-US" sz="2000">
                <a:solidFill>
                  <a:schemeClr val="accent2"/>
                </a:solidFill>
              </a:rPr>
              <a:t>90</a:t>
            </a:r>
          </a:p>
        </p:txBody>
      </p:sp>
      <p:sp>
        <p:nvSpPr>
          <p:cNvPr id="10306" name="Text Box 66"/>
          <p:cNvSpPr txBox="1">
            <a:spLocks noChangeArrowheads="1"/>
          </p:cNvSpPr>
          <p:nvPr/>
        </p:nvSpPr>
        <p:spPr bwMode="auto">
          <a:xfrm>
            <a:off x="4648200" y="17526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180,</a:t>
            </a:r>
            <a:r>
              <a:rPr lang="ja-JP" altLang="en-US" sz="2000">
                <a:solidFill>
                  <a:schemeClr val="accent2"/>
                </a:solidFill>
              </a:rPr>
              <a:t>90</a:t>
            </a:r>
          </a:p>
        </p:txBody>
      </p:sp>
      <p:sp>
        <p:nvSpPr>
          <p:cNvPr id="10307" name="Text Box 67"/>
          <p:cNvSpPr txBox="1">
            <a:spLocks noChangeArrowheads="1"/>
          </p:cNvSpPr>
          <p:nvPr/>
        </p:nvSpPr>
        <p:spPr bwMode="auto">
          <a:xfrm>
            <a:off x="5822950" y="219392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180,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10308" name="Text Box 68"/>
          <p:cNvSpPr txBox="1">
            <a:spLocks noChangeArrowheads="1"/>
          </p:cNvSpPr>
          <p:nvPr/>
        </p:nvSpPr>
        <p:spPr bwMode="auto">
          <a:xfrm>
            <a:off x="5822950" y="26670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170,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10309" name="Line 69"/>
          <p:cNvSpPr>
            <a:spLocks noChangeShapeType="1"/>
          </p:cNvSpPr>
          <p:nvPr/>
        </p:nvSpPr>
        <p:spPr bwMode="auto">
          <a:xfrm flipV="1">
            <a:off x="5334000" y="2057400"/>
            <a:ext cx="1676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10" name="Text Box 70"/>
          <p:cNvSpPr txBox="1">
            <a:spLocks noChangeArrowheads="1"/>
          </p:cNvSpPr>
          <p:nvPr/>
        </p:nvSpPr>
        <p:spPr bwMode="auto">
          <a:xfrm>
            <a:off x="2362200" y="280352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200,</a:t>
            </a:r>
            <a:r>
              <a:rPr lang="ja-JP" altLang="en-US" sz="2000">
                <a:solidFill>
                  <a:schemeClr val="accent2"/>
                </a:solidFill>
              </a:rPr>
              <a:t>40</a:t>
            </a:r>
          </a:p>
        </p:txBody>
      </p:sp>
      <p:sp>
        <p:nvSpPr>
          <p:cNvPr id="10311" name="Text Box 71"/>
          <p:cNvSpPr txBox="1">
            <a:spLocks noChangeArrowheads="1"/>
          </p:cNvSpPr>
          <p:nvPr/>
        </p:nvSpPr>
        <p:spPr bwMode="auto">
          <a:xfrm>
            <a:off x="1905000" y="33369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50,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10312" name="Text Box 72"/>
          <p:cNvSpPr txBox="1">
            <a:spLocks noChangeArrowheads="1"/>
          </p:cNvSpPr>
          <p:nvPr/>
        </p:nvSpPr>
        <p:spPr bwMode="auto">
          <a:xfrm>
            <a:off x="2292350" y="39465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70,</a:t>
            </a:r>
            <a:r>
              <a:rPr lang="ja-JP" altLang="en-US" sz="2000">
                <a:solidFill>
                  <a:schemeClr val="accent2"/>
                </a:solidFill>
              </a:rPr>
              <a:t>60</a:t>
            </a:r>
          </a:p>
        </p:txBody>
      </p:sp>
      <p:sp>
        <p:nvSpPr>
          <p:cNvPr id="10313" name="Text Box 73"/>
          <p:cNvSpPr txBox="1">
            <a:spLocks noChangeArrowheads="1"/>
          </p:cNvSpPr>
          <p:nvPr/>
        </p:nvSpPr>
        <p:spPr bwMode="auto">
          <a:xfrm>
            <a:off x="1828800" y="4419600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80,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10314" name="Text Box 74"/>
          <p:cNvSpPr txBox="1">
            <a:spLocks noChangeArrowheads="1"/>
          </p:cNvSpPr>
          <p:nvPr/>
        </p:nvSpPr>
        <p:spPr bwMode="auto">
          <a:xfrm>
            <a:off x="2749550" y="489267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200,</a:t>
            </a:r>
            <a:r>
              <a:rPr lang="ja-JP" altLang="en-US" sz="2000">
                <a:solidFill>
                  <a:schemeClr val="accent2"/>
                </a:solidFill>
              </a:rPr>
              <a:t>90</a:t>
            </a:r>
          </a:p>
        </p:txBody>
      </p:sp>
      <p:sp>
        <p:nvSpPr>
          <p:cNvPr id="10315" name="Text Box 75"/>
          <p:cNvSpPr txBox="1">
            <a:spLocks noChangeArrowheads="1"/>
          </p:cNvSpPr>
          <p:nvPr/>
        </p:nvSpPr>
        <p:spPr bwMode="auto">
          <a:xfrm>
            <a:off x="1530350" y="547052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180,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10316" name="Text Box 76"/>
          <p:cNvSpPr txBox="1">
            <a:spLocks noChangeArrowheads="1"/>
          </p:cNvSpPr>
          <p:nvPr/>
        </p:nvSpPr>
        <p:spPr bwMode="auto">
          <a:xfrm>
            <a:off x="2057400" y="61722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150,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10317" name="Text Box 77"/>
          <p:cNvSpPr txBox="1">
            <a:spLocks noChangeArrowheads="1"/>
          </p:cNvSpPr>
          <p:nvPr/>
        </p:nvSpPr>
        <p:spPr bwMode="auto">
          <a:xfrm>
            <a:off x="3968750" y="60960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150,</a:t>
            </a:r>
            <a:r>
              <a:rPr lang="ja-JP" altLang="en-US" sz="200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10318" name="Text Box 78"/>
          <p:cNvSpPr txBox="1">
            <a:spLocks noChangeArrowheads="1"/>
          </p:cNvSpPr>
          <p:nvPr/>
        </p:nvSpPr>
        <p:spPr bwMode="auto">
          <a:xfrm>
            <a:off x="6330950" y="608012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180,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6781800" y="54864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200,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10320" name="Text Box 80"/>
          <p:cNvSpPr txBox="1">
            <a:spLocks noChangeArrowheads="1"/>
          </p:cNvSpPr>
          <p:nvPr/>
        </p:nvSpPr>
        <p:spPr bwMode="auto">
          <a:xfrm>
            <a:off x="5715000" y="51054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150,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10321" name="Text Box 81"/>
          <p:cNvSpPr txBox="1">
            <a:spLocks noChangeArrowheads="1"/>
          </p:cNvSpPr>
          <p:nvPr/>
        </p:nvSpPr>
        <p:spPr bwMode="auto">
          <a:xfrm>
            <a:off x="4267200" y="4495800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40,</a:t>
            </a:r>
            <a:r>
              <a:rPr lang="ja-JP" altLang="en-US" sz="2000">
                <a:solidFill>
                  <a:schemeClr val="accent2"/>
                </a:solidFill>
              </a:rPr>
              <a:t>20</a:t>
            </a:r>
          </a:p>
        </p:txBody>
      </p:sp>
      <p:sp>
        <p:nvSpPr>
          <p:cNvPr id="10322" name="Text Box 82"/>
          <p:cNvSpPr txBox="1">
            <a:spLocks noChangeArrowheads="1"/>
          </p:cNvSpPr>
          <p:nvPr/>
        </p:nvSpPr>
        <p:spPr bwMode="auto">
          <a:xfrm>
            <a:off x="4273550" y="40989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80,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10323" name="Text Box 83"/>
          <p:cNvSpPr txBox="1">
            <a:spLocks noChangeArrowheads="1"/>
          </p:cNvSpPr>
          <p:nvPr/>
        </p:nvSpPr>
        <p:spPr bwMode="auto">
          <a:xfrm>
            <a:off x="5715000" y="40227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80,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10324" name="Text Box 84"/>
          <p:cNvSpPr txBox="1">
            <a:spLocks noChangeArrowheads="1"/>
          </p:cNvSpPr>
          <p:nvPr/>
        </p:nvSpPr>
        <p:spPr bwMode="auto">
          <a:xfrm>
            <a:off x="6248400" y="45561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50,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10325" name="Text Box 85"/>
          <p:cNvSpPr txBox="1">
            <a:spLocks noChangeArrowheads="1"/>
          </p:cNvSpPr>
          <p:nvPr/>
        </p:nvSpPr>
        <p:spPr bwMode="auto">
          <a:xfrm>
            <a:off x="3200400" y="547052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300,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  <p:sp>
        <p:nvSpPr>
          <p:cNvPr id="10326" name="Text Box 86"/>
          <p:cNvSpPr txBox="1">
            <a:spLocks noChangeArrowheads="1"/>
          </p:cNvSpPr>
          <p:nvPr/>
        </p:nvSpPr>
        <p:spPr bwMode="auto">
          <a:xfrm>
            <a:off x="4648200" y="56388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180,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10327" name="Text Box 87"/>
          <p:cNvSpPr txBox="1">
            <a:spLocks noChangeArrowheads="1"/>
          </p:cNvSpPr>
          <p:nvPr/>
        </p:nvSpPr>
        <p:spPr bwMode="auto">
          <a:xfrm>
            <a:off x="5873750" y="33369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80,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10328" name="Text Box 88"/>
          <p:cNvSpPr txBox="1">
            <a:spLocks noChangeArrowheads="1"/>
          </p:cNvSpPr>
          <p:nvPr/>
        </p:nvSpPr>
        <p:spPr bwMode="auto">
          <a:xfrm>
            <a:off x="3429000" y="26511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90,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10329" name="Text Box 89"/>
          <p:cNvSpPr txBox="1">
            <a:spLocks noChangeArrowheads="1"/>
          </p:cNvSpPr>
          <p:nvPr/>
        </p:nvSpPr>
        <p:spPr bwMode="auto">
          <a:xfrm>
            <a:off x="4572000" y="2879725"/>
            <a:ext cx="755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80,</a:t>
            </a:r>
            <a:r>
              <a:rPr lang="ja-JP" altLang="en-US" sz="2000">
                <a:solidFill>
                  <a:schemeClr val="accent2"/>
                </a:solidFill>
              </a:rPr>
              <a:t>40</a:t>
            </a:r>
          </a:p>
        </p:txBody>
      </p:sp>
      <p:sp>
        <p:nvSpPr>
          <p:cNvPr id="10330" name="Text Box 90"/>
          <p:cNvSpPr txBox="1">
            <a:spLocks noChangeArrowheads="1"/>
          </p:cNvSpPr>
          <p:nvPr/>
        </p:nvSpPr>
        <p:spPr bwMode="auto">
          <a:xfrm>
            <a:off x="4730750" y="3336925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200,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10331" name="Line 91"/>
          <p:cNvSpPr>
            <a:spLocks noChangeShapeType="1"/>
          </p:cNvSpPr>
          <p:nvPr/>
        </p:nvSpPr>
        <p:spPr bwMode="auto">
          <a:xfrm flipV="1">
            <a:off x="5791200" y="36576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32" name="Text Box 92"/>
          <p:cNvSpPr txBox="1">
            <a:spLocks noChangeArrowheads="1"/>
          </p:cNvSpPr>
          <p:nvPr/>
        </p:nvSpPr>
        <p:spPr bwMode="auto">
          <a:xfrm>
            <a:off x="6407150" y="36576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170,</a:t>
            </a:r>
            <a:r>
              <a:rPr lang="ja-JP" altLang="en-US" sz="200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5791200" y="1828800"/>
            <a:ext cx="882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/>
              <a:t>180,</a:t>
            </a:r>
            <a:r>
              <a:rPr lang="ja-JP" altLang="en-US" sz="2000">
                <a:solidFill>
                  <a:schemeClr val="accent2"/>
                </a:solidFill>
              </a:rPr>
              <a:t>50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3684</TotalTime>
  <Words>1738</Words>
  <Application>Microsoft Office PowerPoint</Application>
  <PresentationFormat>画面に合わせる (4:3)</PresentationFormat>
  <Paragraphs>456</Paragraphs>
  <Slides>35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1" baseType="lpstr">
      <vt:lpstr>Times New Roman</vt:lpstr>
      <vt:lpstr>ＭＳ Ｐゴシック</vt:lpstr>
      <vt:lpstr>Arial</vt:lpstr>
      <vt:lpstr>Calibri</vt:lpstr>
      <vt:lpstr>Wingdings</vt:lpstr>
      <vt:lpstr>標準デザイン</vt:lpstr>
      <vt:lpstr>生産計画を立てる </vt:lpstr>
      <vt:lpstr>輸送問題：運送コストを最小化</vt:lpstr>
      <vt:lpstr>輸送問題：絵で解説</vt:lpstr>
      <vt:lpstr>輸送問題：用語</vt:lpstr>
      <vt:lpstr>輸送問題：定式化</vt:lpstr>
      <vt:lpstr>輸送問題：定式化 (2)</vt:lpstr>
      <vt:lpstr>最小費用流問題</vt:lpstr>
      <vt:lpstr>例題</vt:lpstr>
      <vt:lpstr>例題２</vt:lpstr>
      <vt:lpstr>例題２ (最適解)</vt:lpstr>
      <vt:lpstr>最小費用流問題：変数と入力</vt:lpstr>
      <vt:lpstr>最小費用流問題：定式化</vt:lpstr>
      <vt:lpstr>最小費用流問題：定式化 (2)</vt:lpstr>
      <vt:lpstr>最小費用流問題の変形</vt:lpstr>
      <vt:lpstr>最小費用流問題の変形 (2)</vt:lpstr>
      <vt:lpstr>最小費用流問題の解法</vt:lpstr>
      <vt:lpstr>流量に下限がある場合</vt:lpstr>
      <vt:lpstr>工場・小売店は１つでも良い</vt:lpstr>
      <vt:lpstr>工場・小売店は１つでも良い (2)</vt:lpstr>
      <vt:lpstr>最低生産量・販売量</vt:lpstr>
      <vt:lpstr>最小費用流問題の特殊ケース</vt:lpstr>
      <vt:lpstr>最小費用流問題の特殊ケース (2)</vt:lpstr>
      <vt:lpstr>最大流問題の変形</vt:lpstr>
      <vt:lpstr>部品組立てネットワーク (1)</vt:lpstr>
      <vt:lpstr>部品組立てネットワーク (2)</vt:lpstr>
      <vt:lpstr>組立て計画：変数と入力</vt:lpstr>
      <vt:lpstr>部品組立て計画：制約条件</vt:lpstr>
      <vt:lpstr>組立て計画：制約条件</vt:lpstr>
      <vt:lpstr>生産計画</vt:lpstr>
      <vt:lpstr>生産計画</vt:lpstr>
      <vt:lpstr>生産計画：変数と入力</vt:lpstr>
      <vt:lpstr>生産計画：制約条件</vt:lpstr>
      <vt:lpstr>生産計画：バリエーション</vt:lpstr>
      <vt:lpstr>生産計画：問題の大きさ</vt:lpstr>
      <vt:lpstr>まとめ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uno</cp:lastModifiedBy>
  <cp:revision>361</cp:revision>
  <dcterms:created xsi:type="dcterms:W3CDTF">1601-01-01T00:00:00Z</dcterms:created>
  <dcterms:modified xsi:type="dcterms:W3CDTF">2012-08-26T13:54:37Z</dcterms:modified>
</cp:coreProperties>
</file>