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2" r:id="rId4"/>
    <p:sldId id="280" r:id="rId5"/>
    <p:sldId id="261" r:id="rId6"/>
    <p:sldId id="263" r:id="rId7"/>
    <p:sldId id="264" r:id="rId8"/>
    <p:sldId id="266" r:id="rId9"/>
    <p:sldId id="268" r:id="rId10"/>
    <p:sldId id="269" r:id="rId11"/>
    <p:sldId id="270" r:id="rId12"/>
    <p:sldId id="267" r:id="rId13"/>
    <p:sldId id="271" r:id="rId14"/>
    <p:sldId id="272" r:id="rId15"/>
    <p:sldId id="287" r:id="rId16"/>
    <p:sldId id="288" r:id="rId17"/>
    <p:sldId id="289" r:id="rId18"/>
    <p:sldId id="290" r:id="rId19"/>
    <p:sldId id="273" r:id="rId20"/>
    <p:sldId id="274" r:id="rId21"/>
    <p:sldId id="275" r:id="rId22"/>
    <p:sldId id="283" r:id="rId23"/>
    <p:sldId id="281" r:id="rId24"/>
    <p:sldId id="286" r:id="rId25"/>
    <p:sldId id="285" r:id="rId26"/>
    <p:sldId id="284" r:id="rId27"/>
    <p:sldId id="278" r:id="rId28"/>
    <p:sldId id="279" r:id="rId29"/>
    <p:sldId id="277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0" autoAdjust="0"/>
    <p:restoredTop sz="94600" autoAdjust="0"/>
  </p:normalViewPr>
  <p:slideViewPr>
    <p:cSldViewPr>
      <p:cViewPr varScale="1">
        <p:scale>
          <a:sx n="65" d="100"/>
          <a:sy n="65" d="100"/>
        </p:scale>
        <p:origin x="-4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28859-4D2A-4F27-B906-93D24958F3CB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8B49C-9C19-4093-8F01-6865A2284765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1BAC1-68F0-4F90-B190-AE2AE552E076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AE0DD-9FA1-419D-9CD2-281EE53512A5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C8399-F1DF-4417-BC17-C8F24B114867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A751C-5BE2-4C0D-BAA9-19E18069D53B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7B5ED-4680-44F9-872D-01F0D9B7FF9D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A5128-B003-43FA-9A00-7FBFEAA15A3C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20AFC-95EF-4CC6-B19A-BE044A1F2266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D044A-D5A2-4FCC-BA30-7ED6490FBE38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E71BC-4259-4A74-8A2D-F79C4ABD74DC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smtClean="0"/>
            </a:lvl1pPr>
          </a:lstStyle>
          <a:p>
            <a:pPr>
              <a:defRPr/>
            </a:pPr>
            <a:fld id="{036D6098-2720-4DD4-9E07-12E78E538A0E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20713"/>
            <a:ext cx="9144000" cy="18716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割当て問題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3500438"/>
            <a:ext cx="7629525" cy="25923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mtClean="0"/>
              <a:t>• </a:t>
            </a:r>
            <a:r>
              <a:rPr lang="ja-JP" altLang="en-US" smtClean="0"/>
              <a:t>割当問題の記法・定式化</a:t>
            </a:r>
          </a:p>
          <a:p>
            <a:pPr eaLnBrk="1" hangingPunct="1">
              <a:buFontTx/>
              <a:buNone/>
            </a:pPr>
            <a:r>
              <a:rPr lang="en-US" altLang="ja-JP" smtClean="0"/>
              <a:t>• </a:t>
            </a:r>
            <a:r>
              <a:rPr lang="ja-JP" altLang="en-US" smtClean="0"/>
              <a:t>拡張</a:t>
            </a:r>
          </a:p>
          <a:p>
            <a:pPr eaLnBrk="1" hangingPunct="1">
              <a:buFontTx/>
              <a:buNone/>
            </a:pPr>
            <a:r>
              <a:rPr lang="en-US" altLang="ja-JP" smtClean="0"/>
              <a:t>• </a:t>
            </a:r>
            <a:r>
              <a:rPr lang="ja-JP" altLang="en-US" smtClean="0"/>
              <a:t>特殊ケース（マッチング）</a:t>
            </a:r>
          </a:p>
          <a:p>
            <a:pPr eaLnBrk="1" hangingPunct="1">
              <a:buFontTx/>
              <a:buNone/>
            </a:pPr>
            <a:r>
              <a:rPr lang="en-US" altLang="ja-JP" smtClean="0"/>
              <a:t>•</a:t>
            </a:r>
            <a:r>
              <a:rPr lang="ja-JP" altLang="en-US" smtClean="0"/>
              <a:t> ３種類のものを割当てる問題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</a:rPr>
              <a:t>割当て問題：さらなる拡張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各個人に、それぞれの仕事の得意度のようなものがある場合を考えよう。つまり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　－ </a:t>
            </a:r>
            <a:r>
              <a:rPr lang="ja-JP" altLang="en-US" sz="2400" dirty="0" smtClean="0"/>
              <a:t>人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が仕事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をするときの効率を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f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ja-JP" altLang="en-US" sz="2400" dirty="0" smtClean="0"/>
              <a:t> とする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　　（つまり、単位時間働くと仕事が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f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ja-JP" altLang="en-US" sz="2400" dirty="0" smtClean="0"/>
              <a:t> 進むということ）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　－ </a:t>
            </a:r>
            <a:r>
              <a:rPr lang="ja-JP" altLang="en-US" sz="2400" dirty="0" smtClean="0"/>
              <a:t>仕事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は、合計で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以上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ja-JP" altLang="en-US" sz="2400" dirty="0" smtClean="0"/>
              <a:t> 以下の働きが必要</a:t>
            </a:r>
            <a:endParaRPr lang="en-US" altLang="ja-JP" sz="2400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仕事に関する制約条件が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>
                <a:solidFill>
                  <a:schemeClr val="accent2"/>
                </a:solidFill>
              </a:rPr>
              <a:t>　　　　　　　　　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l’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  </a:t>
            </a:r>
            <a:r>
              <a:rPr lang="en-US" altLang="ja-JP" sz="2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=1,…,n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f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≦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u’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となる。相変わらず線形計画だが、整数最適解が得られるとは限らない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最小費用流とは異なる問題となる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（</a:t>
            </a:r>
            <a:r>
              <a:rPr lang="ja-JP" altLang="en-US" sz="2400" dirty="0" smtClean="0"/>
              <a:t>一般化フロー問題、と呼ばれる問題と、等価）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最適マッチング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47800"/>
            <a:ext cx="8294687" cy="34940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グラフ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 = (V</a:t>
            </a:r>
            <a:r>
              <a:rPr lang="ja-JP" altLang="en-US" sz="2400" b="1" dirty="0" err="1" smtClean="0">
                <a:solidFill>
                  <a:schemeClr val="accent2"/>
                </a:solidFill>
              </a:rPr>
              <a:t>,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E)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と、枝の重み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w：E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→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R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が与えられたとき、互いに隣接しない枝集合で、枝重み和が最大（最小）なものを求めよ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という問題が最適マッチング問題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最適マッチングは、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O(|V||E|)</a:t>
            </a:r>
            <a:r>
              <a:rPr lang="en-US" altLang="ja-JP" sz="2400" dirty="0" smtClean="0">
                <a:solidFill>
                  <a:schemeClr val="accent2"/>
                </a:solidFill>
              </a:rPr>
              <a:t>  </a:t>
            </a:r>
            <a:r>
              <a:rPr lang="ja-JP" altLang="en-US" sz="2400" dirty="0" smtClean="0"/>
              <a:t>時間で求められる</a:t>
            </a:r>
            <a:endParaRPr lang="en-US" altLang="ja-JP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最大マッチング（枝数が最も多いマッチング）は、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O(|V|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1/2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|E|)</a:t>
            </a:r>
            <a:r>
              <a:rPr lang="en-US" altLang="ja-JP" sz="2400" dirty="0" smtClean="0">
                <a:solidFill>
                  <a:schemeClr val="accent2"/>
                </a:solidFill>
              </a:rPr>
              <a:t>  </a:t>
            </a:r>
            <a:r>
              <a:rPr lang="ja-JP" altLang="en-US" sz="2400" dirty="0" smtClean="0"/>
              <a:t>時間で求められる</a:t>
            </a:r>
            <a:endParaRPr lang="en-US" altLang="ja-JP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chemeClr val="accent2"/>
              </a:solidFill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5435600" y="5084763"/>
            <a:ext cx="1965325" cy="936625"/>
            <a:chOff x="3592" y="3339"/>
            <a:chExt cx="1238" cy="590"/>
          </a:xfrm>
        </p:grpSpPr>
        <p:sp>
          <p:nvSpPr>
            <p:cNvPr id="12311" name="Line 21"/>
            <p:cNvSpPr>
              <a:spLocks noChangeShapeType="1"/>
            </p:cNvSpPr>
            <p:nvPr/>
          </p:nvSpPr>
          <p:spPr bwMode="auto">
            <a:xfrm>
              <a:off x="4241" y="3339"/>
              <a:ext cx="589" cy="0"/>
            </a:xfrm>
            <a:prstGeom prst="line">
              <a:avLst/>
            </a:prstGeom>
            <a:noFill/>
            <a:ln w="6350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12" name="Line 22"/>
            <p:cNvSpPr>
              <a:spLocks noChangeShapeType="1"/>
            </p:cNvSpPr>
            <p:nvPr/>
          </p:nvSpPr>
          <p:spPr bwMode="auto">
            <a:xfrm>
              <a:off x="3606" y="3929"/>
              <a:ext cx="589" cy="0"/>
            </a:xfrm>
            <a:prstGeom prst="line">
              <a:avLst/>
            </a:prstGeom>
            <a:noFill/>
            <a:ln w="63500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13" name="Line 23"/>
            <p:cNvSpPr>
              <a:spLocks noChangeShapeType="1"/>
            </p:cNvSpPr>
            <p:nvPr/>
          </p:nvSpPr>
          <p:spPr bwMode="auto">
            <a:xfrm>
              <a:off x="3592" y="3352"/>
              <a:ext cx="1200" cy="576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334000" y="4953000"/>
            <a:ext cx="2209800" cy="1219200"/>
            <a:chOff x="3360" y="3120"/>
            <a:chExt cx="1392" cy="768"/>
          </a:xfrm>
        </p:grpSpPr>
        <p:sp>
          <p:nvSpPr>
            <p:cNvPr id="19460" name="Line 4"/>
            <p:cNvSpPr>
              <a:spLocks noChangeShapeType="1"/>
            </p:cNvSpPr>
            <p:nvPr/>
          </p:nvSpPr>
          <p:spPr bwMode="auto">
            <a:xfrm>
              <a:off x="3456" y="3216"/>
              <a:ext cx="0" cy="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461" name="Line 5"/>
            <p:cNvSpPr>
              <a:spLocks noChangeShapeType="1"/>
            </p:cNvSpPr>
            <p:nvPr/>
          </p:nvSpPr>
          <p:spPr bwMode="auto">
            <a:xfrm>
              <a:off x="4105" y="3203"/>
              <a:ext cx="589" cy="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462" name="Line 6"/>
            <p:cNvSpPr>
              <a:spLocks noChangeShapeType="1"/>
            </p:cNvSpPr>
            <p:nvPr/>
          </p:nvSpPr>
          <p:spPr bwMode="auto">
            <a:xfrm>
              <a:off x="3456" y="3216"/>
              <a:ext cx="624" cy="576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463" name="Line 7"/>
            <p:cNvSpPr>
              <a:spLocks noChangeShapeType="1"/>
            </p:cNvSpPr>
            <p:nvPr/>
          </p:nvSpPr>
          <p:spPr bwMode="auto">
            <a:xfrm>
              <a:off x="3470" y="3793"/>
              <a:ext cx="589" cy="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464" name="Line 8"/>
            <p:cNvSpPr>
              <a:spLocks noChangeShapeType="1"/>
            </p:cNvSpPr>
            <p:nvPr/>
          </p:nvSpPr>
          <p:spPr bwMode="auto">
            <a:xfrm>
              <a:off x="4656" y="3216"/>
              <a:ext cx="0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465" name="Line 9"/>
            <p:cNvSpPr>
              <a:spLocks noChangeShapeType="1"/>
            </p:cNvSpPr>
            <p:nvPr/>
          </p:nvSpPr>
          <p:spPr bwMode="auto">
            <a:xfrm flipH="1">
              <a:off x="4080" y="3216"/>
              <a:ext cx="576" cy="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466" name="Line 10"/>
            <p:cNvSpPr>
              <a:spLocks noChangeShapeType="1"/>
            </p:cNvSpPr>
            <p:nvPr/>
          </p:nvSpPr>
          <p:spPr bwMode="auto">
            <a:xfrm>
              <a:off x="4080" y="3216"/>
              <a:ext cx="576" cy="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467" name="Line 11"/>
            <p:cNvSpPr>
              <a:spLocks noChangeShapeType="1"/>
            </p:cNvSpPr>
            <p:nvPr/>
          </p:nvSpPr>
          <p:spPr bwMode="auto">
            <a:xfrm>
              <a:off x="4080" y="3216"/>
              <a:ext cx="0" cy="576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468" name="Line 12"/>
            <p:cNvSpPr>
              <a:spLocks noChangeShapeType="1"/>
            </p:cNvSpPr>
            <p:nvPr/>
          </p:nvSpPr>
          <p:spPr bwMode="auto">
            <a:xfrm>
              <a:off x="3456" y="3216"/>
              <a:ext cx="1200" cy="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471" name="Line 15"/>
            <p:cNvSpPr>
              <a:spLocks noChangeShapeType="1"/>
            </p:cNvSpPr>
            <p:nvPr/>
          </p:nvSpPr>
          <p:spPr bwMode="auto">
            <a:xfrm>
              <a:off x="3456" y="3216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472" name="Line 16"/>
            <p:cNvSpPr>
              <a:spLocks noChangeShapeType="1"/>
            </p:cNvSpPr>
            <p:nvPr/>
          </p:nvSpPr>
          <p:spPr bwMode="auto">
            <a:xfrm>
              <a:off x="4080" y="3792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469" name="Oval 13"/>
            <p:cNvSpPr>
              <a:spLocks noChangeArrowheads="1"/>
            </p:cNvSpPr>
            <p:nvPr/>
          </p:nvSpPr>
          <p:spPr bwMode="auto">
            <a:xfrm>
              <a:off x="3360" y="3696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470" name="Oval 14"/>
            <p:cNvSpPr>
              <a:spLocks noChangeArrowheads="1"/>
            </p:cNvSpPr>
            <p:nvPr/>
          </p:nvSpPr>
          <p:spPr bwMode="auto">
            <a:xfrm>
              <a:off x="4560" y="3120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473" name="Oval 17"/>
            <p:cNvSpPr>
              <a:spLocks noChangeArrowheads="1"/>
            </p:cNvSpPr>
            <p:nvPr/>
          </p:nvSpPr>
          <p:spPr bwMode="auto">
            <a:xfrm>
              <a:off x="3360" y="3120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474" name="Oval 18"/>
            <p:cNvSpPr>
              <a:spLocks noChangeArrowheads="1"/>
            </p:cNvSpPr>
            <p:nvPr/>
          </p:nvSpPr>
          <p:spPr bwMode="auto">
            <a:xfrm>
              <a:off x="3984" y="3696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475" name="Oval 19"/>
            <p:cNvSpPr>
              <a:spLocks noChangeArrowheads="1"/>
            </p:cNvSpPr>
            <p:nvPr/>
          </p:nvSpPr>
          <p:spPr bwMode="auto">
            <a:xfrm>
              <a:off x="4560" y="3696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476" name="Oval 20"/>
            <p:cNvSpPr>
              <a:spLocks noChangeArrowheads="1"/>
            </p:cNvSpPr>
            <p:nvPr/>
          </p:nvSpPr>
          <p:spPr bwMode="auto">
            <a:xfrm>
              <a:off x="3984" y="3120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最適マッチング 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  <a:endParaRPr lang="ja-JP" altLang="en-US" sz="360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153400" cy="2971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グラフが２部グラフのとき、マッチング問題は割当問題になる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人集合を頂点集合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１</a:t>
            </a:r>
            <a:r>
              <a:rPr lang="ja-JP" altLang="en-US" sz="2400" dirty="0" smtClean="0"/>
              <a:t>に、仕事集合を頂点集合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２</a:t>
            </a:r>
            <a:r>
              <a:rPr lang="ja-JP" altLang="en-US" sz="2400" dirty="0" smtClean="0"/>
              <a:t>に対応させる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人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が受け持つ仕事数を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0,1</a:t>
            </a:r>
            <a:r>
              <a:rPr lang="ja-JP" altLang="en-US" sz="2400" dirty="0" smtClean="0"/>
              <a:t> に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3300"/>
                </a:solidFill>
              </a:rPr>
              <a:t>　 </a:t>
            </a:r>
            <a:r>
              <a:rPr lang="ja-JP" altLang="en-US" sz="2400" dirty="0" smtClean="0"/>
              <a:t>仕事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を受け持つ人数を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0,1</a:t>
            </a:r>
            <a:r>
              <a:rPr lang="ja-JP" altLang="en-US" sz="2400" dirty="0" smtClean="0"/>
              <a:t> に制限する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グラフで枝がある組のコストを枝重み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3300"/>
                </a:solidFill>
              </a:rPr>
              <a:t>　 </a:t>
            </a:r>
            <a:r>
              <a:rPr lang="ja-JP" altLang="en-US" sz="2400" dirty="0" smtClean="0"/>
              <a:t>枝がないところに </a:t>
            </a:r>
            <a:r>
              <a:rPr lang="ja-JP" altLang="en-US" sz="2400" dirty="0" smtClean="0">
                <a:solidFill>
                  <a:schemeClr val="accent2"/>
                </a:solidFill>
              </a:rPr>
              <a:t>+∞</a:t>
            </a:r>
            <a:r>
              <a:rPr lang="ja-JP" altLang="en-US" sz="2400" dirty="0" smtClean="0"/>
              <a:t> のコストを与える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838200" y="4897438"/>
            <a:ext cx="4038600" cy="1350962"/>
            <a:chOff x="528" y="3085"/>
            <a:chExt cx="2544" cy="851"/>
          </a:xfrm>
        </p:grpSpPr>
        <p:sp>
          <p:nvSpPr>
            <p:cNvPr id="15385" name="Line 25"/>
            <p:cNvSpPr>
              <a:spLocks noChangeShapeType="1"/>
            </p:cNvSpPr>
            <p:nvPr/>
          </p:nvSpPr>
          <p:spPr bwMode="auto">
            <a:xfrm>
              <a:off x="2971" y="3203"/>
              <a:ext cx="0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386" name="Line 26"/>
            <p:cNvSpPr>
              <a:spLocks noChangeShapeType="1"/>
            </p:cNvSpPr>
            <p:nvPr/>
          </p:nvSpPr>
          <p:spPr bwMode="auto">
            <a:xfrm flipH="1">
              <a:off x="2395" y="3203"/>
              <a:ext cx="576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387" name="Line 27"/>
            <p:cNvSpPr>
              <a:spLocks noChangeShapeType="1"/>
            </p:cNvSpPr>
            <p:nvPr/>
          </p:nvSpPr>
          <p:spPr bwMode="auto">
            <a:xfrm>
              <a:off x="2395" y="3203"/>
              <a:ext cx="576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364" name="Line 4"/>
            <p:cNvSpPr>
              <a:spLocks noChangeShapeType="1"/>
            </p:cNvSpPr>
            <p:nvPr/>
          </p:nvSpPr>
          <p:spPr bwMode="auto">
            <a:xfrm>
              <a:off x="1200" y="3216"/>
              <a:ext cx="0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366" name="Line 6"/>
            <p:cNvSpPr>
              <a:spLocks noChangeShapeType="1"/>
            </p:cNvSpPr>
            <p:nvPr/>
          </p:nvSpPr>
          <p:spPr bwMode="auto">
            <a:xfrm>
              <a:off x="1200" y="3216"/>
              <a:ext cx="624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368" name="Line 8"/>
            <p:cNvSpPr>
              <a:spLocks noChangeShapeType="1"/>
            </p:cNvSpPr>
            <p:nvPr/>
          </p:nvSpPr>
          <p:spPr bwMode="auto">
            <a:xfrm>
              <a:off x="2400" y="3216"/>
              <a:ext cx="0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369" name="Line 9"/>
            <p:cNvSpPr>
              <a:spLocks noChangeShapeType="1"/>
            </p:cNvSpPr>
            <p:nvPr/>
          </p:nvSpPr>
          <p:spPr bwMode="auto">
            <a:xfrm flipH="1">
              <a:off x="1824" y="3216"/>
              <a:ext cx="576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370" name="Line 10"/>
            <p:cNvSpPr>
              <a:spLocks noChangeShapeType="1"/>
            </p:cNvSpPr>
            <p:nvPr/>
          </p:nvSpPr>
          <p:spPr bwMode="auto">
            <a:xfrm>
              <a:off x="1824" y="3216"/>
              <a:ext cx="576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371" name="Line 11"/>
            <p:cNvSpPr>
              <a:spLocks noChangeShapeType="1"/>
            </p:cNvSpPr>
            <p:nvPr/>
          </p:nvSpPr>
          <p:spPr bwMode="auto">
            <a:xfrm>
              <a:off x="1824" y="3216"/>
              <a:ext cx="0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372" name="Line 12"/>
            <p:cNvSpPr>
              <a:spLocks noChangeShapeType="1"/>
            </p:cNvSpPr>
            <p:nvPr/>
          </p:nvSpPr>
          <p:spPr bwMode="auto">
            <a:xfrm>
              <a:off x="1200" y="3216"/>
              <a:ext cx="1200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373" name="Oval 13"/>
            <p:cNvSpPr>
              <a:spLocks noChangeArrowheads="1"/>
            </p:cNvSpPr>
            <p:nvPr/>
          </p:nvSpPr>
          <p:spPr bwMode="auto">
            <a:xfrm>
              <a:off x="1104" y="3696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374" name="Oval 14"/>
            <p:cNvSpPr>
              <a:spLocks noChangeArrowheads="1"/>
            </p:cNvSpPr>
            <p:nvPr/>
          </p:nvSpPr>
          <p:spPr bwMode="auto">
            <a:xfrm>
              <a:off x="2304" y="3120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377" name="Oval 17"/>
            <p:cNvSpPr>
              <a:spLocks noChangeArrowheads="1"/>
            </p:cNvSpPr>
            <p:nvPr/>
          </p:nvSpPr>
          <p:spPr bwMode="auto">
            <a:xfrm>
              <a:off x="1104" y="3120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378" name="Oval 18"/>
            <p:cNvSpPr>
              <a:spLocks noChangeArrowheads="1"/>
            </p:cNvSpPr>
            <p:nvPr/>
          </p:nvSpPr>
          <p:spPr bwMode="auto">
            <a:xfrm>
              <a:off x="1728" y="3696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379" name="Oval 19"/>
            <p:cNvSpPr>
              <a:spLocks noChangeArrowheads="1"/>
            </p:cNvSpPr>
            <p:nvPr/>
          </p:nvSpPr>
          <p:spPr bwMode="auto">
            <a:xfrm>
              <a:off x="2304" y="3696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380" name="Oval 20"/>
            <p:cNvSpPr>
              <a:spLocks noChangeArrowheads="1"/>
            </p:cNvSpPr>
            <p:nvPr/>
          </p:nvSpPr>
          <p:spPr bwMode="auto">
            <a:xfrm>
              <a:off x="1728" y="3120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333" name="Text Box 21"/>
            <p:cNvSpPr txBox="1">
              <a:spLocks noChangeArrowheads="1"/>
            </p:cNvSpPr>
            <p:nvPr/>
          </p:nvSpPr>
          <p:spPr bwMode="auto">
            <a:xfrm>
              <a:off x="662" y="3085"/>
              <a:ext cx="308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/>
                <a:t>人</a:t>
              </a:r>
            </a:p>
          </p:txBody>
        </p:sp>
        <p:sp>
          <p:nvSpPr>
            <p:cNvPr id="13334" name="Text Box 22"/>
            <p:cNvSpPr txBox="1">
              <a:spLocks noChangeArrowheads="1"/>
            </p:cNvSpPr>
            <p:nvPr/>
          </p:nvSpPr>
          <p:spPr bwMode="auto">
            <a:xfrm>
              <a:off x="528" y="3648"/>
              <a:ext cx="500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/>
                <a:t>仕事</a:t>
              </a:r>
            </a:p>
          </p:txBody>
        </p:sp>
        <p:sp>
          <p:nvSpPr>
            <p:cNvPr id="15383" name="Oval 23"/>
            <p:cNvSpPr>
              <a:spLocks noChangeArrowheads="1"/>
            </p:cNvSpPr>
            <p:nvPr/>
          </p:nvSpPr>
          <p:spPr bwMode="auto">
            <a:xfrm>
              <a:off x="2880" y="3702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384" name="Oval 24"/>
            <p:cNvSpPr>
              <a:spLocks noChangeArrowheads="1"/>
            </p:cNvSpPr>
            <p:nvPr/>
          </p:nvSpPr>
          <p:spPr bwMode="auto">
            <a:xfrm>
              <a:off x="2869" y="3113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最適マッチングの求め方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68413"/>
            <a:ext cx="8610600" cy="2286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交互パス・サイクル</a:t>
            </a:r>
            <a:r>
              <a:rPr lang="ja-JP" altLang="en-US" sz="2400" dirty="0" smtClean="0"/>
              <a:t>：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マッチングの枝とそうでない枝が交互になっているもの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交互パス・サイクルを入替ると、異なるマッチングが得られる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２つのマッチングの対称差は、交互パス･サイクルの集合になる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1258888" y="3760788"/>
            <a:ext cx="5976937" cy="84137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定理： </a:t>
            </a:r>
            <a:r>
              <a:rPr lang="ja-JP" altLang="en-US" dirty="0"/>
              <a:t>枝集合が最大（重み）マッチング</a:t>
            </a:r>
          </a:p>
          <a:p>
            <a:pPr>
              <a:defRPr/>
            </a:pPr>
            <a:r>
              <a:rPr lang="ja-JP" altLang="en-US" dirty="0"/>
              <a:t> </a:t>
            </a:r>
            <a:r>
              <a:rPr lang="en-US" altLang="ja-JP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</a:t>
            </a:r>
            <a:r>
              <a:rPr lang="en-US" altLang="ja-JP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dirty="0"/>
              <a:t>（本数・重みの）増加パス・サイクルがない</a:t>
            </a:r>
          </a:p>
        </p:txBody>
      </p:sp>
      <p:sp>
        <p:nvSpPr>
          <p:cNvPr id="14341" name="Text Box 20"/>
          <p:cNvSpPr txBox="1">
            <a:spLocks noChangeArrowheads="1"/>
          </p:cNvSpPr>
          <p:nvPr/>
        </p:nvSpPr>
        <p:spPr bwMode="auto">
          <a:xfrm>
            <a:off x="2879725" y="27638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2752725" y="5280025"/>
            <a:ext cx="3690938" cy="957263"/>
            <a:chOff x="1734" y="3326"/>
            <a:chExt cx="2325" cy="603"/>
          </a:xfrm>
        </p:grpSpPr>
        <p:sp>
          <p:nvSpPr>
            <p:cNvPr id="14360" name="Line 24"/>
            <p:cNvSpPr>
              <a:spLocks noChangeShapeType="1"/>
            </p:cNvSpPr>
            <p:nvPr/>
          </p:nvSpPr>
          <p:spPr bwMode="auto">
            <a:xfrm>
              <a:off x="2336" y="3339"/>
              <a:ext cx="1179" cy="5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61" name="Line 25"/>
            <p:cNvSpPr>
              <a:spLocks noChangeShapeType="1"/>
            </p:cNvSpPr>
            <p:nvPr/>
          </p:nvSpPr>
          <p:spPr bwMode="auto">
            <a:xfrm>
              <a:off x="2929" y="3329"/>
              <a:ext cx="576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62" name="Line 26"/>
            <p:cNvSpPr>
              <a:spLocks noChangeShapeType="1"/>
            </p:cNvSpPr>
            <p:nvPr/>
          </p:nvSpPr>
          <p:spPr bwMode="auto">
            <a:xfrm>
              <a:off x="1734" y="3342"/>
              <a:ext cx="0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63" name="Line 27"/>
            <p:cNvSpPr>
              <a:spLocks noChangeShapeType="1"/>
            </p:cNvSpPr>
            <p:nvPr/>
          </p:nvSpPr>
          <p:spPr bwMode="auto">
            <a:xfrm>
              <a:off x="1734" y="3342"/>
              <a:ext cx="624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64" name="Line 29"/>
            <p:cNvSpPr>
              <a:spLocks noChangeShapeType="1"/>
            </p:cNvSpPr>
            <p:nvPr/>
          </p:nvSpPr>
          <p:spPr bwMode="auto">
            <a:xfrm>
              <a:off x="2336" y="3339"/>
              <a:ext cx="1723" cy="5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65" name="Line 30"/>
            <p:cNvSpPr>
              <a:spLocks noChangeShapeType="1"/>
            </p:cNvSpPr>
            <p:nvPr/>
          </p:nvSpPr>
          <p:spPr bwMode="auto">
            <a:xfrm>
              <a:off x="2358" y="3342"/>
              <a:ext cx="576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66" name="Line 31"/>
            <p:cNvSpPr>
              <a:spLocks noChangeShapeType="1"/>
            </p:cNvSpPr>
            <p:nvPr/>
          </p:nvSpPr>
          <p:spPr bwMode="auto">
            <a:xfrm>
              <a:off x="2358" y="3342"/>
              <a:ext cx="0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67" name="Line 32"/>
            <p:cNvSpPr>
              <a:spLocks noChangeShapeType="1"/>
            </p:cNvSpPr>
            <p:nvPr/>
          </p:nvSpPr>
          <p:spPr bwMode="auto">
            <a:xfrm>
              <a:off x="1734" y="3342"/>
              <a:ext cx="1200" cy="5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68" name="Line 45"/>
            <p:cNvSpPr>
              <a:spLocks noChangeShapeType="1"/>
            </p:cNvSpPr>
            <p:nvPr/>
          </p:nvSpPr>
          <p:spPr bwMode="auto">
            <a:xfrm flipH="1" flipV="1">
              <a:off x="2925" y="3326"/>
              <a:ext cx="1134" cy="60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69" name="Line 46"/>
            <p:cNvSpPr>
              <a:spLocks noChangeShapeType="1"/>
            </p:cNvSpPr>
            <p:nvPr/>
          </p:nvSpPr>
          <p:spPr bwMode="auto">
            <a:xfrm>
              <a:off x="3515" y="3339"/>
              <a:ext cx="544" cy="5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70" name="Line 47"/>
            <p:cNvSpPr>
              <a:spLocks noChangeShapeType="1"/>
            </p:cNvSpPr>
            <p:nvPr/>
          </p:nvSpPr>
          <p:spPr bwMode="auto">
            <a:xfrm>
              <a:off x="4059" y="3339"/>
              <a:ext cx="0" cy="5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71" name="Line 48"/>
            <p:cNvSpPr>
              <a:spLocks noChangeShapeType="1"/>
            </p:cNvSpPr>
            <p:nvPr/>
          </p:nvSpPr>
          <p:spPr bwMode="auto">
            <a:xfrm>
              <a:off x="3515" y="3339"/>
              <a:ext cx="0" cy="5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2752725" y="5300663"/>
            <a:ext cx="3690938" cy="936625"/>
            <a:chOff x="1734" y="3339"/>
            <a:chExt cx="2325" cy="590"/>
          </a:xfrm>
        </p:grpSpPr>
        <p:sp>
          <p:nvSpPr>
            <p:cNvPr id="14356" name="Line 49"/>
            <p:cNvSpPr>
              <a:spLocks noChangeShapeType="1"/>
            </p:cNvSpPr>
            <p:nvPr/>
          </p:nvSpPr>
          <p:spPr bwMode="auto">
            <a:xfrm>
              <a:off x="1734" y="3342"/>
              <a:ext cx="624" cy="576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57" name="Line 50"/>
            <p:cNvSpPr>
              <a:spLocks noChangeShapeType="1"/>
            </p:cNvSpPr>
            <p:nvPr/>
          </p:nvSpPr>
          <p:spPr bwMode="auto">
            <a:xfrm>
              <a:off x="2358" y="3342"/>
              <a:ext cx="576" cy="576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58" name="Line 51"/>
            <p:cNvSpPr>
              <a:spLocks noChangeShapeType="1"/>
            </p:cNvSpPr>
            <p:nvPr/>
          </p:nvSpPr>
          <p:spPr bwMode="auto">
            <a:xfrm>
              <a:off x="4059" y="3339"/>
              <a:ext cx="0" cy="590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59" name="Line 52"/>
            <p:cNvSpPr>
              <a:spLocks noChangeShapeType="1"/>
            </p:cNvSpPr>
            <p:nvPr/>
          </p:nvSpPr>
          <p:spPr bwMode="auto">
            <a:xfrm>
              <a:off x="3515" y="3339"/>
              <a:ext cx="0" cy="590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" name="Group 54"/>
          <p:cNvGrpSpPr>
            <a:grpSpLocks/>
          </p:cNvGrpSpPr>
          <p:nvPr/>
        </p:nvGrpSpPr>
        <p:grpSpPr bwMode="auto">
          <a:xfrm>
            <a:off x="2600325" y="5141913"/>
            <a:ext cx="3987800" cy="1239837"/>
            <a:chOff x="1638" y="3239"/>
            <a:chExt cx="2512" cy="781"/>
          </a:xfrm>
        </p:grpSpPr>
        <p:sp>
          <p:nvSpPr>
            <p:cNvPr id="20513" name="Oval 33"/>
            <p:cNvSpPr>
              <a:spLocks noChangeArrowheads="1"/>
            </p:cNvSpPr>
            <p:nvPr/>
          </p:nvSpPr>
          <p:spPr bwMode="auto">
            <a:xfrm>
              <a:off x="1638" y="3822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515" name="Oval 35"/>
            <p:cNvSpPr>
              <a:spLocks noChangeArrowheads="1"/>
            </p:cNvSpPr>
            <p:nvPr/>
          </p:nvSpPr>
          <p:spPr bwMode="auto">
            <a:xfrm>
              <a:off x="1638" y="3246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516" name="Oval 36"/>
            <p:cNvSpPr>
              <a:spLocks noChangeArrowheads="1"/>
            </p:cNvSpPr>
            <p:nvPr/>
          </p:nvSpPr>
          <p:spPr bwMode="auto">
            <a:xfrm>
              <a:off x="2262" y="3822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517" name="Oval 37"/>
            <p:cNvSpPr>
              <a:spLocks noChangeArrowheads="1"/>
            </p:cNvSpPr>
            <p:nvPr/>
          </p:nvSpPr>
          <p:spPr bwMode="auto">
            <a:xfrm>
              <a:off x="2838" y="3822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518" name="Oval 38"/>
            <p:cNvSpPr>
              <a:spLocks noChangeArrowheads="1"/>
            </p:cNvSpPr>
            <p:nvPr/>
          </p:nvSpPr>
          <p:spPr bwMode="auto">
            <a:xfrm>
              <a:off x="2262" y="3246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514" name="Oval 34"/>
            <p:cNvSpPr>
              <a:spLocks noChangeArrowheads="1"/>
            </p:cNvSpPr>
            <p:nvPr/>
          </p:nvSpPr>
          <p:spPr bwMode="auto">
            <a:xfrm>
              <a:off x="2838" y="3246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521" name="Oval 41"/>
            <p:cNvSpPr>
              <a:spLocks noChangeArrowheads="1"/>
            </p:cNvSpPr>
            <p:nvPr/>
          </p:nvSpPr>
          <p:spPr bwMode="auto">
            <a:xfrm>
              <a:off x="3414" y="3828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522" name="Oval 42"/>
            <p:cNvSpPr>
              <a:spLocks noChangeArrowheads="1"/>
            </p:cNvSpPr>
            <p:nvPr/>
          </p:nvSpPr>
          <p:spPr bwMode="auto">
            <a:xfrm>
              <a:off x="3403" y="3239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523" name="Oval 43"/>
            <p:cNvSpPr>
              <a:spLocks noChangeArrowheads="1"/>
            </p:cNvSpPr>
            <p:nvPr/>
          </p:nvSpPr>
          <p:spPr bwMode="auto">
            <a:xfrm>
              <a:off x="3958" y="3828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524" name="Oval 44"/>
            <p:cNvSpPr>
              <a:spLocks noChangeArrowheads="1"/>
            </p:cNvSpPr>
            <p:nvPr/>
          </p:nvSpPr>
          <p:spPr bwMode="auto">
            <a:xfrm>
              <a:off x="3947" y="3239"/>
              <a:ext cx="192" cy="192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20536" name="Text Box 56"/>
          <p:cNvSpPr txBox="1">
            <a:spLocks noChangeArrowheads="1"/>
          </p:cNvSpPr>
          <p:nvPr/>
        </p:nvSpPr>
        <p:spPr bwMode="auto">
          <a:xfrm>
            <a:off x="7667625" y="4581525"/>
            <a:ext cx="81280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証明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9" grpId="0" animBg="1"/>
      <p:bldP spid="205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最適マッチングの求め方 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600" cy="5105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１．</a:t>
            </a:r>
            <a:r>
              <a:rPr lang="ja-JP" altLang="en-US" sz="2400" dirty="0" smtClean="0"/>
              <a:t> 空集合のマッチングからスタート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２．</a:t>
            </a:r>
            <a:r>
              <a:rPr lang="ja-JP" altLang="en-US" sz="2400" dirty="0" smtClean="0"/>
              <a:t>重みの増加する交互パス・サイクルを見つけては入替える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（グラフ探索で</a:t>
            </a:r>
            <a:r>
              <a:rPr lang="ja-JP" altLang="en-US" sz="2400" b="1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O(|E|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+|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V|) </a:t>
            </a:r>
            <a:r>
              <a:rPr lang="ja-JP" altLang="en-US" sz="2400" dirty="0" smtClean="0"/>
              <a:t>時間で見つけられる）</a:t>
            </a:r>
            <a:endParaRPr lang="en-US" altLang="ja-JP" sz="24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>
              <a:solidFill>
                <a:srgbClr val="FF33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毎回、枝の本数が増える交互パスの中で、最も重みが増加するものを見つけるようにすると、極大になったところで最適になる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（最大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|V|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回、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O(|V||E|)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時間で見つけられる）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最大マッチングの場合は、毎回、見つけられる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err="1" smtClean="0"/>
              <a:t>だけ</a:t>
            </a:r>
            <a:r>
              <a:rPr lang="ja-JP" altLang="en-US" sz="2400" dirty="0" smtClean="0"/>
              <a:t>増加交互パスを見つけるようにすると、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最大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√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|V|</a:t>
            </a:r>
            <a:r>
              <a:rPr lang="ja-JP" altLang="en-US" sz="2400" dirty="0" smtClean="0"/>
              <a:t> 回、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√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|V|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|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E|)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時間になる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6705600" y="5105400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6705600" y="5105400"/>
            <a:ext cx="990600" cy="914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8610600" y="5105400"/>
            <a:ext cx="0" cy="990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7696200" y="5105400"/>
            <a:ext cx="9144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696200" y="5105400"/>
            <a:ext cx="9144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7696200" y="51054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6705600" y="5105400"/>
            <a:ext cx="19050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15" name="Oval 11"/>
          <p:cNvSpPr>
            <a:spLocks noChangeArrowheads="1"/>
          </p:cNvSpPr>
          <p:nvPr/>
        </p:nvSpPr>
        <p:spPr bwMode="auto">
          <a:xfrm>
            <a:off x="6553200" y="5867400"/>
            <a:ext cx="304800" cy="304800"/>
          </a:xfrm>
          <a:prstGeom prst="ellipse">
            <a:avLst/>
          </a:prstGeom>
          <a:solidFill>
            <a:srgbClr val="99CC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1516" name="Oval 12"/>
          <p:cNvSpPr>
            <a:spLocks noChangeArrowheads="1"/>
          </p:cNvSpPr>
          <p:nvPr/>
        </p:nvSpPr>
        <p:spPr bwMode="auto">
          <a:xfrm>
            <a:off x="8458200" y="4953000"/>
            <a:ext cx="304800" cy="304800"/>
          </a:xfrm>
          <a:prstGeom prst="ellipse">
            <a:avLst/>
          </a:prstGeom>
          <a:solidFill>
            <a:srgbClr val="99CC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1517" name="Oval 13"/>
          <p:cNvSpPr>
            <a:spLocks noChangeArrowheads="1"/>
          </p:cNvSpPr>
          <p:nvPr/>
        </p:nvSpPr>
        <p:spPr bwMode="auto">
          <a:xfrm>
            <a:off x="6553200" y="4953000"/>
            <a:ext cx="304800" cy="304800"/>
          </a:xfrm>
          <a:prstGeom prst="ellipse">
            <a:avLst/>
          </a:prstGeom>
          <a:solidFill>
            <a:srgbClr val="99CC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1518" name="Oval 14"/>
          <p:cNvSpPr>
            <a:spLocks noChangeArrowheads="1"/>
          </p:cNvSpPr>
          <p:nvPr/>
        </p:nvSpPr>
        <p:spPr bwMode="auto">
          <a:xfrm>
            <a:off x="7543800" y="5867400"/>
            <a:ext cx="304800" cy="304800"/>
          </a:xfrm>
          <a:prstGeom prst="ellipse">
            <a:avLst/>
          </a:prstGeom>
          <a:solidFill>
            <a:srgbClr val="99CC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1519" name="Oval 15"/>
          <p:cNvSpPr>
            <a:spLocks noChangeArrowheads="1"/>
          </p:cNvSpPr>
          <p:nvPr/>
        </p:nvSpPr>
        <p:spPr bwMode="auto">
          <a:xfrm>
            <a:off x="8458200" y="5867400"/>
            <a:ext cx="304800" cy="304800"/>
          </a:xfrm>
          <a:prstGeom prst="ellipse">
            <a:avLst/>
          </a:prstGeom>
          <a:solidFill>
            <a:srgbClr val="99CC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1520" name="Oval 16"/>
          <p:cNvSpPr>
            <a:spLocks noChangeArrowheads="1"/>
          </p:cNvSpPr>
          <p:nvPr/>
        </p:nvSpPr>
        <p:spPr bwMode="auto">
          <a:xfrm>
            <a:off x="7543800" y="4953000"/>
            <a:ext cx="304800" cy="304800"/>
          </a:xfrm>
          <a:prstGeom prst="ellipse">
            <a:avLst/>
          </a:prstGeom>
          <a:solidFill>
            <a:srgbClr val="99CC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5377" name="Text Box 18"/>
          <p:cNvSpPr txBox="1">
            <a:spLocks noChangeArrowheads="1"/>
          </p:cNvSpPr>
          <p:nvPr/>
        </p:nvSpPr>
        <p:spPr bwMode="auto">
          <a:xfrm>
            <a:off x="2879725" y="27638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交互パス・サイクルを見つける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68413"/>
            <a:ext cx="8610600" cy="936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マッチングの枝に頂点集合１から頂点集合２への向きを、そうで各枝には反対の向きをつける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</p:txBody>
      </p:sp>
      <p:grpSp>
        <p:nvGrpSpPr>
          <p:cNvPr id="16388" name="Group 35"/>
          <p:cNvGrpSpPr>
            <a:grpSpLocks/>
          </p:cNvGrpSpPr>
          <p:nvPr/>
        </p:nvGrpSpPr>
        <p:grpSpPr bwMode="auto">
          <a:xfrm>
            <a:off x="2484438" y="2693988"/>
            <a:ext cx="3987800" cy="1239837"/>
            <a:chOff x="1638" y="3239"/>
            <a:chExt cx="2512" cy="781"/>
          </a:xfrm>
        </p:grpSpPr>
        <p:sp>
          <p:nvSpPr>
            <p:cNvPr id="16391" name="Line 7"/>
            <p:cNvSpPr>
              <a:spLocks noChangeShapeType="1"/>
            </p:cNvSpPr>
            <p:nvPr/>
          </p:nvSpPr>
          <p:spPr bwMode="auto">
            <a:xfrm>
              <a:off x="2426" y="3385"/>
              <a:ext cx="1089" cy="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392" name="Line 8"/>
            <p:cNvSpPr>
              <a:spLocks noChangeShapeType="1"/>
            </p:cNvSpPr>
            <p:nvPr/>
          </p:nvSpPr>
          <p:spPr bwMode="auto">
            <a:xfrm>
              <a:off x="3016" y="3430"/>
              <a:ext cx="489" cy="4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393" name="Line 9"/>
            <p:cNvSpPr>
              <a:spLocks noChangeShapeType="1"/>
            </p:cNvSpPr>
            <p:nvPr/>
          </p:nvSpPr>
          <p:spPr bwMode="auto">
            <a:xfrm flipH="1">
              <a:off x="1734" y="3475"/>
              <a:ext cx="12" cy="4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394" name="Line 11"/>
            <p:cNvSpPr>
              <a:spLocks noChangeShapeType="1"/>
            </p:cNvSpPr>
            <p:nvPr/>
          </p:nvSpPr>
          <p:spPr bwMode="auto">
            <a:xfrm>
              <a:off x="2517" y="3339"/>
              <a:ext cx="1542" cy="5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395" name="Line 13"/>
            <p:cNvSpPr>
              <a:spLocks noChangeShapeType="1"/>
            </p:cNvSpPr>
            <p:nvPr/>
          </p:nvSpPr>
          <p:spPr bwMode="auto">
            <a:xfrm flipH="1">
              <a:off x="2358" y="3475"/>
              <a:ext cx="23" cy="4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396" name="Line 14"/>
            <p:cNvSpPr>
              <a:spLocks noChangeShapeType="1"/>
            </p:cNvSpPr>
            <p:nvPr/>
          </p:nvSpPr>
          <p:spPr bwMode="auto">
            <a:xfrm>
              <a:off x="1882" y="3385"/>
              <a:ext cx="1052" cy="53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397" name="Line 16"/>
            <p:cNvSpPr>
              <a:spLocks noChangeShapeType="1"/>
            </p:cNvSpPr>
            <p:nvPr/>
          </p:nvSpPr>
          <p:spPr bwMode="auto">
            <a:xfrm>
              <a:off x="3606" y="3475"/>
              <a:ext cx="453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398" name="Line 17"/>
            <p:cNvSpPr>
              <a:spLocks noChangeShapeType="1"/>
            </p:cNvSpPr>
            <p:nvPr/>
          </p:nvSpPr>
          <p:spPr bwMode="auto">
            <a:xfrm>
              <a:off x="4059" y="3430"/>
              <a:ext cx="0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399" name="Line 18"/>
            <p:cNvSpPr>
              <a:spLocks noChangeShapeType="1"/>
            </p:cNvSpPr>
            <p:nvPr/>
          </p:nvSpPr>
          <p:spPr bwMode="auto">
            <a:xfrm>
              <a:off x="3515" y="3475"/>
              <a:ext cx="0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400" name="Line 20"/>
            <p:cNvSpPr>
              <a:spLocks noChangeShapeType="1"/>
            </p:cNvSpPr>
            <p:nvPr/>
          </p:nvSpPr>
          <p:spPr bwMode="auto">
            <a:xfrm>
              <a:off x="1734" y="3342"/>
              <a:ext cx="511" cy="496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401" name="Line 21"/>
            <p:cNvSpPr>
              <a:spLocks noChangeShapeType="1"/>
            </p:cNvSpPr>
            <p:nvPr/>
          </p:nvSpPr>
          <p:spPr bwMode="auto">
            <a:xfrm>
              <a:off x="2358" y="3342"/>
              <a:ext cx="522" cy="496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402" name="Line 22"/>
            <p:cNvSpPr>
              <a:spLocks noChangeShapeType="1"/>
            </p:cNvSpPr>
            <p:nvPr/>
          </p:nvSpPr>
          <p:spPr bwMode="auto">
            <a:xfrm>
              <a:off x="2971" y="3294"/>
              <a:ext cx="952" cy="590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6403" name="Group 24"/>
            <p:cNvGrpSpPr>
              <a:grpSpLocks/>
            </p:cNvGrpSpPr>
            <p:nvPr/>
          </p:nvGrpSpPr>
          <p:grpSpPr bwMode="auto">
            <a:xfrm>
              <a:off x="1638" y="3239"/>
              <a:ext cx="2512" cy="781"/>
              <a:chOff x="1638" y="3239"/>
              <a:chExt cx="2512" cy="781"/>
            </a:xfrm>
          </p:grpSpPr>
          <p:sp>
            <p:nvSpPr>
              <p:cNvPr id="16404" name="Oval 25"/>
              <p:cNvSpPr>
                <a:spLocks noChangeArrowheads="1"/>
              </p:cNvSpPr>
              <p:nvPr/>
            </p:nvSpPr>
            <p:spPr bwMode="auto">
              <a:xfrm>
                <a:off x="1638" y="3822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6405" name="Oval 26"/>
              <p:cNvSpPr>
                <a:spLocks noChangeArrowheads="1"/>
              </p:cNvSpPr>
              <p:nvPr/>
            </p:nvSpPr>
            <p:spPr bwMode="auto">
              <a:xfrm>
                <a:off x="1638" y="3246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6406" name="Oval 27"/>
              <p:cNvSpPr>
                <a:spLocks noChangeArrowheads="1"/>
              </p:cNvSpPr>
              <p:nvPr/>
            </p:nvSpPr>
            <p:spPr bwMode="auto">
              <a:xfrm>
                <a:off x="2262" y="3822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6407" name="Oval 28"/>
              <p:cNvSpPr>
                <a:spLocks noChangeArrowheads="1"/>
              </p:cNvSpPr>
              <p:nvPr/>
            </p:nvSpPr>
            <p:spPr bwMode="auto">
              <a:xfrm>
                <a:off x="2838" y="3822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6408" name="Oval 29"/>
              <p:cNvSpPr>
                <a:spLocks noChangeArrowheads="1"/>
              </p:cNvSpPr>
              <p:nvPr/>
            </p:nvSpPr>
            <p:spPr bwMode="auto">
              <a:xfrm>
                <a:off x="2262" y="3246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6409" name="Oval 30"/>
              <p:cNvSpPr>
                <a:spLocks noChangeArrowheads="1"/>
              </p:cNvSpPr>
              <p:nvPr/>
            </p:nvSpPr>
            <p:spPr bwMode="auto">
              <a:xfrm>
                <a:off x="2838" y="3246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6410" name="Oval 31"/>
              <p:cNvSpPr>
                <a:spLocks noChangeArrowheads="1"/>
              </p:cNvSpPr>
              <p:nvPr/>
            </p:nvSpPr>
            <p:spPr bwMode="auto">
              <a:xfrm>
                <a:off x="3414" y="3828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6411" name="Oval 32"/>
              <p:cNvSpPr>
                <a:spLocks noChangeArrowheads="1"/>
              </p:cNvSpPr>
              <p:nvPr/>
            </p:nvSpPr>
            <p:spPr bwMode="auto">
              <a:xfrm>
                <a:off x="3403" y="3239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6412" name="Oval 33"/>
              <p:cNvSpPr>
                <a:spLocks noChangeArrowheads="1"/>
              </p:cNvSpPr>
              <p:nvPr/>
            </p:nvSpPr>
            <p:spPr bwMode="auto">
              <a:xfrm>
                <a:off x="3958" y="3828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6413" name="Oval 34"/>
              <p:cNvSpPr>
                <a:spLocks noChangeArrowheads="1"/>
              </p:cNvSpPr>
              <p:nvPr/>
            </p:nvSpPr>
            <p:spPr bwMode="auto">
              <a:xfrm>
                <a:off x="3947" y="3239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sp>
        <p:nvSpPr>
          <p:cNvPr id="16389" name="Text Box 66"/>
          <p:cNvSpPr txBox="1">
            <a:spLocks noChangeArrowheads="1"/>
          </p:cNvSpPr>
          <p:nvPr/>
        </p:nvSpPr>
        <p:spPr bwMode="auto">
          <a:xfrm>
            <a:off x="755650" y="2565400"/>
            <a:ext cx="161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/>
              <a:t>頂点集合１</a:t>
            </a:r>
          </a:p>
        </p:txBody>
      </p:sp>
      <p:sp>
        <p:nvSpPr>
          <p:cNvPr id="16390" name="Text Box 67"/>
          <p:cNvSpPr txBox="1">
            <a:spLocks noChangeArrowheads="1"/>
          </p:cNvSpPr>
          <p:nvPr/>
        </p:nvSpPr>
        <p:spPr bwMode="auto">
          <a:xfrm>
            <a:off x="800100" y="3548063"/>
            <a:ext cx="161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/>
              <a:t>頂点集合２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4"/>
          <p:cNvGrpSpPr>
            <a:grpSpLocks/>
          </p:cNvGrpSpPr>
          <p:nvPr/>
        </p:nvGrpSpPr>
        <p:grpSpPr bwMode="auto">
          <a:xfrm>
            <a:off x="2484438" y="2693988"/>
            <a:ext cx="3987800" cy="1239837"/>
            <a:chOff x="1638" y="3239"/>
            <a:chExt cx="2512" cy="781"/>
          </a:xfrm>
        </p:grpSpPr>
        <p:sp>
          <p:nvSpPr>
            <p:cNvPr id="37893" name="Line 5"/>
            <p:cNvSpPr>
              <a:spLocks noChangeShapeType="1"/>
            </p:cNvSpPr>
            <p:nvPr/>
          </p:nvSpPr>
          <p:spPr bwMode="auto">
            <a:xfrm>
              <a:off x="2426" y="3385"/>
              <a:ext cx="1089" cy="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7894" name="Line 6"/>
            <p:cNvSpPr>
              <a:spLocks noChangeShapeType="1"/>
            </p:cNvSpPr>
            <p:nvPr/>
          </p:nvSpPr>
          <p:spPr bwMode="auto">
            <a:xfrm>
              <a:off x="3016" y="3430"/>
              <a:ext cx="489" cy="4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7895" name="Line 7"/>
            <p:cNvSpPr>
              <a:spLocks noChangeShapeType="1"/>
            </p:cNvSpPr>
            <p:nvPr/>
          </p:nvSpPr>
          <p:spPr bwMode="auto">
            <a:xfrm flipH="1">
              <a:off x="1734" y="3475"/>
              <a:ext cx="12" cy="4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7896" name="Line 8"/>
            <p:cNvSpPr>
              <a:spLocks noChangeShapeType="1"/>
            </p:cNvSpPr>
            <p:nvPr/>
          </p:nvSpPr>
          <p:spPr bwMode="auto">
            <a:xfrm>
              <a:off x="2517" y="3339"/>
              <a:ext cx="1542" cy="5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7897" name="Line 9"/>
            <p:cNvSpPr>
              <a:spLocks noChangeShapeType="1"/>
            </p:cNvSpPr>
            <p:nvPr/>
          </p:nvSpPr>
          <p:spPr bwMode="auto">
            <a:xfrm flipH="1">
              <a:off x="2358" y="3475"/>
              <a:ext cx="23" cy="4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7898" name="Line 10"/>
            <p:cNvSpPr>
              <a:spLocks noChangeShapeType="1"/>
            </p:cNvSpPr>
            <p:nvPr/>
          </p:nvSpPr>
          <p:spPr bwMode="auto">
            <a:xfrm>
              <a:off x="1882" y="3385"/>
              <a:ext cx="1052" cy="53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7899" name="Line 11"/>
            <p:cNvSpPr>
              <a:spLocks noChangeShapeType="1"/>
            </p:cNvSpPr>
            <p:nvPr/>
          </p:nvSpPr>
          <p:spPr bwMode="auto">
            <a:xfrm>
              <a:off x="3606" y="3475"/>
              <a:ext cx="453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7900" name="Line 12"/>
            <p:cNvSpPr>
              <a:spLocks noChangeShapeType="1"/>
            </p:cNvSpPr>
            <p:nvPr/>
          </p:nvSpPr>
          <p:spPr bwMode="auto">
            <a:xfrm>
              <a:off x="4059" y="3430"/>
              <a:ext cx="0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7901" name="Line 13"/>
            <p:cNvSpPr>
              <a:spLocks noChangeShapeType="1"/>
            </p:cNvSpPr>
            <p:nvPr/>
          </p:nvSpPr>
          <p:spPr bwMode="auto">
            <a:xfrm>
              <a:off x="3515" y="3475"/>
              <a:ext cx="0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7902" name="Line 14"/>
            <p:cNvSpPr>
              <a:spLocks noChangeShapeType="1"/>
            </p:cNvSpPr>
            <p:nvPr/>
          </p:nvSpPr>
          <p:spPr bwMode="auto">
            <a:xfrm>
              <a:off x="1734" y="3342"/>
              <a:ext cx="511" cy="496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7903" name="Line 15"/>
            <p:cNvSpPr>
              <a:spLocks noChangeShapeType="1"/>
            </p:cNvSpPr>
            <p:nvPr/>
          </p:nvSpPr>
          <p:spPr bwMode="auto">
            <a:xfrm>
              <a:off x="2358" y="3342"/>
              <a:ext cx="522" cy="496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7904" name="Line 16"/>
            <p:cNvSpPr>
              <a:spLocks noChangeShapeType="1"/>
            </p:cNvSpPr>
            <p:nvPr/>
          </p:nvSpPr>
          <p:spPr bwMode="auto">
            <a:xfrm>
              <a:off x="2971" y="3294"/>
              <a:ext cx="952" cy="590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grpSp>
          <p:nvGrpSpPr>
            <p:cNvPr id="17428" name="Group 17"/>
            <p:cNvGrpSpPr>
              <a:grpSpLocks/>
            </p:cNvGrpSpPr>
            <p:nvPr/>
          </p:nvGrpSpPr>
          <p:grpSpPr bwMode="auto">
            <a:xfrm>
              <a:off x="1638" y="3239"/>
              <a:ext cx="2512" cy="781"/>
              <a:chOff x="1638" y="3239"/>
              <a:chExt cx="2512" cy="781"/>
            </a:xfrm>
          </p:grpSpPr>
          <p:sp>
            <p:nvSpPr>
              <p:cNvPr id="37906" name="Oval 18"/>
              <p:cNvSpPr>
                <a:spLocks noChangeArrowheads="1"/>
              </p:cNvSpPr>
              <p:nvPr/>
            </p:nvSpPr>
            <p:spPr bwMode="auto">
              <a:xfrm>
                <a:off x="1638" y="3822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7907" name="Oval 19"/>
              <p:cNvSpPr>
                <a:spLocks noChangeArrowheads="1"/>
              </p:cNvSpPr>
              <p:nvPr/>
            </p:nvSpPr>
            <p:spPr bwMode="auto">
              <a:xfrm>
                <a:off x="1638" y="3246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7908" name="Oval 20"/>
              <p:cNvSpPr>
                <a:spLocks noChangeArrowheads="1"/>
              </p:cNvSpPr>
              <p:nvPr/>
            </p:nvSpPr>
            <p:spPr bwMode="auto">
              <a:xfrm>
                <a:off x="2262" y="3822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7909" name="Oval 21"/>
              <p:cNvSpPr>
                <a:spLocks noChangeArrowheads="1"/>
              </p:cNvSpPr>
              <p:nvPr/>
            </p:nvSpPr>
            <p:spPr bwMode="auto">
              <a:xfrm>
                <a:off x="2838" y="3822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7910" name="Oval 22"/>
              <p:cNvSpPr>
                <a:spLocks noChangeArrowheads="1"/>
              </p:cNvSpPr>
              <p:nvPr/>
            </p:nvSpPr>
            <p:spPr bwMode="auto">
              <a:xfrm>
                <a:off x="2262" y="3246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7911" name="Oval 23"/>
              <p:cNvSpPr>
                <a:spLocks noChangeArrowheads="1"/>
              </p:cNvSpPr>
              <p:nvPr/>
            </p:nvSpPr>
            <p:spPr bwMode="auto">
              <a:xfrm>
                <a:off x="2838" y="3246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7912" name="Oval 24"/>
              <p:cNvSpPr>
                <a:spLocks noChangeArrowheads="1"/>
              </p:cNvSpPr>
              <p:nvPr/>
            </p:nvSpPr>
            <p:spPr bwMode="auto">
              <a:xfrm>
                <a:off x="3414" y="3828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7913" name="Oval 25"/>
              <p:cNvSpPr>
                <a:spLocks noChangeArrowheads="1"/>
              </p:cNvSpPr>
              <p:nvPr/>
            </p:nvSpPr>
            <p:spPr bwMode="auto">
              <a:xfrm>
                <a:off x="3403" y="3239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7914" name="Oval 26"/>
              <p:cNvSpPr>
                <a:spLocks noChangeArrowheads="1"/>
              </p:cNvSpPr>
              <p:nvPr/>
            </p:nvSpPr>
            <p:spPr bwMode="auto">
              <a:xfrm>
                <a:off x="3958" y="3828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7915" name="Oval 27"/>
              <p:cNvSpPr>
                <a:spLocks noChangeArrowheads="1"/>
              </p:cNvSpPr>
              <p:nvPr/>
            </p:nvSpPr>
            <p:spPr bwMode="auto">
              <a:xfrm>
                <a:off x="3947" y="3239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</p:grpSp>
      </p:grp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交互パス・サイクルを見つける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68413"/>
            <a:ext cx="8610600" cy="12969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マッチングの枝に頂点集合１から頂点集合２への向きを、そうでない枝には反対の向きをつける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 </a:t>
            </a:r>
            <a:r>
              <a:rPr lang="ja-JP" altLang="en-US" sz="2400" dirty="0" smtClean="0"/>
              <a:t>有向グラフができる</a:t>
            </a:r>
            <a:endParaRPr lang="en-US" altLang="ja-JP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37944" name="Text Box 56"/>
          <p:cNvSpPr txBox="1">
            <a:spLocks noChangeArrowheads="1"/>
          </p:cNvSpPr>
          <p:nvPr/>
        </p:nvSpPr>
        <p:spPr bwMode="auto">
          <a:xfrm>
            <a:off x="395288" y="4200525"/>
            <a:ext cx="819467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dirty="0"/>
              <a:t>交互○○と、有向グラフの有向○○の間に対応ができる</a:t>
            </a:r>
            <a:endParaRPr lang="ja-JP" altLang="en-US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ja-JP" altLang="en-US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ja-JP" altLang="en-US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ja-JP" altLang="en-US" dirty="0"/>
              <a:t>交互サイクル  </a:t>
            </a:r>
            <a:r>
              <a:rPr lang="en-US" altLang="ja-JP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   </a:t>
            </a:r>
            <a:r>
              <a:rPr lang="ja-JP" altLang="en-US" dirty="0"/>
              <a:t>有向サイクル</a:t>
            </a:r>
          </a:p>
          <a:p>
            <a:pPr>
              <a:defRPr/>
            </a:pPr>
            <a:r>
              <a:rPr lang="ja-JP" altLang="en-US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ja-JP" altLang="en-US" dirty="0"/>
              <a:t>交互パス  </a:t>
            </a:r>
            <a:r>
              <a:rPr lang="en-US" altLang="ja-JP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   </a:t>
            </a:r>
            <a:r>
              <a:rPr lang="ja-JP" altLang="en-US" dirty="0"/>
              <a:t>有向パス</a:t>
            </a:r>
          </a:p>
          <a:p>
            <a:pPr>
              <a:defRPr/>
            </a:pPr>
            <a:r>
              <a:rPr lang="ja-JP" altLang="en-US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ja-JP" altLang="en-US" dirty="0"/>
              <a:t>増加パス  </a:t>
            </a:r>
            <a:r>
              <a:rPr lang="en-US" altLang="ja-JP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   </a:t>
            </a:r>
            <a:r>
              <a:rPr lang="ja-JP" altLang="en-US" dirty="0"/>
              <a:t>（端点がマッチング枝に接続しない）有向パス</a:t>
            </a:r>
          </a:p>
        </p:txBody>
      </p:sp>
      <p:sp>
        <p:nvSpPr>
          <p:cNvPr id="17414" name="Text Box 57"/>
          <p:cNvSpPr txBox="1">
            <a:spLocks noChangeArrowheads="1"/>
          </p:cNvSpPr>
          <p:nvPr/>
        </p:nvSpPr>
        <p:spPr bwMode="auto">
          <a:xfrm>
            <a:off x="755650" y="2565400"/>
            <a:ext cx="161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/>
              <a:t>頂点集合１</a:t>
            </a:r>
          </a:p>
        </p:txBody>
      </p:sp>
      <p:sp>
        <p:nvSpPr>
          <p:cNvPr id="17415" name="Text Box 58"/>
          <p:cNvSpPr txBox="1">
            <a:spLocks noChangeArrowheads="1"/>
          </p:cNvSpPr>
          <p:nvPr/>
        </p:nvSpPr>
        <p:spPr bwMode="auto">
          <a:xfrm>
            <a:off x="800100" y="3548063"/>
            <a:ext cx="161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/>
              <a:t>頂点集合２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4211638" y="4365625"/>
            <a:ext cx="3987800" cy="1239838"/>
            <a:chOff x="1638" y="3239"/>
            <a:chExt cx="2512" cy="781"/>
          </a:xfrm>
        </p:grpSpPr>
        <p:sp>
          <p:nvSpPr>
            <p:cNvPr id="38915" name="Line 3"/>
            <p:cNvSpPr>
              <a:spLocks noChangeShapeType="1"/>
            </p:cNvSpPr>
            <p:nvPr/>
          </p:nvSpPr>
          <p:spPr bwMode="auto">
            <a:xfrm>
              <a:off x="2426" y="3385"/>
              <a:ext cx="1089" cy="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8916" name="Line 4"/>
            <p:cNvSpPr>
              <a:spLocks noChangeShapeType="1"/>
            </p:cNvSpPr>
            <p:nvPr/>
          </p:nvSpPr>
          <p:spPr bwMode="auto">
            <a:xfrm>
              <a:off x="3016" y="3430"/>
              <a:ext cx="489" cy="4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8917" name="Line 5"/>
            <p:cNvSpPr>
              <a:spLocks noChangeShapeType="1"/>
            </p:cNvSpPr>
            <p:nvPr/>
          </p:nvSpPr>
          <p:spPr bwMode="auto">
            <a:xfrm flipH="1">
              <a:off x="1734" y="3475"/>
              <a:ext cx="12" cy="4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8918" name="Line 6"/>
            <p:cNvSpPr>
              <a:spLocks noChangeShapeType="1"/>
            </p:cNvSpPr>
            <p:nvPr/>
          </p:nvSpPr>
          <p:spPr bwMode="auto">
            <a:xfrm>
              <a:off x="2517" y="3339"/>
              <a:ext cx="1542" cy="5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8919" name="Line 7"/>
            <p:cNvSpPr>
              <a:spLocks noChangeShapeType="1"/>
            </p:cNvSpPr>
            <p:nvPr/>
          </p:nvSpPr>
          <p:spPr bwMode="auto">
            <a:xfrm flipH="1">
              <a:off x="2358" y="3475"/>
              <a:ext cx="23" cy="4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8920" name="Line 8"/>
            <p:cNvSpPr>
              <a:spLocks noChangeShapeType="1"/>
            </p:cNvSpPr>
            <p:nvPr/>
          </p:nvSpPr>
          <p:spPr bwMode="auto">
            <a:xfrm>
              <a:off x="1882" y="3385"/>
              <a:ext cx="1052" cy="53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8921" name="Line 9"/>
            <p:cNvSpPr>
              <a:spLocks noChangeShapeType="1"/>
            </p:cNvSpPr>
            <p:nvPr/>
          </p:nvSpPr>
          <p:spPr bwMode="auto">
            <a:xfrm>
              <a:off x="3606" y="3475"/>
              <a:ext cx="453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8922" name="Line 10"/>
            <p:cNvSpPr>
              <a:spLocks noChangeShapeType="1"/>
            </p:cNvSpPr>
            <p:nvPr/>
          </p:nvSpPr>
          <p:spPr bwMode="auto">
            <a:xfrm>
              <a:off x="4059" y="3430"/>
              <a:ext cx="0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8923" name="Line 11"/>
            <p:cNvSpPr>
              <a:spLocks noChangeShapeType="1"/>
            </p:cNvSpPr>
            <p:nvPr/>
          </p:nvSpPr>
          <p:spPr bwMode="auto">
            <a:xfrm>
              <a:off x="3515" y="3475"/>
              <a:ext cx="0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8924" name="Line 12"/>
            <p:cNvSpPr>
              <a:spLocks noChangeShapeType="1"/>
            </p:cNvSpPr>
            <p:nvPr/>
          </p:nvSpPr>
          <p:spPr bwMode="auto">
            <a:xfrm>
              <a:off x="1734" y="3342"/>
              <a:ext cx="511" cy="496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8925" name="Line 13"/>
            <p:cNvSpPr>
              <a:spLocks noChangeShapeType="1"/>
            </p:cNvSpPr>
            <p:nvPr/>
          </p:nvSpPr>
          <p:spPr bwMode="auto">
            <a:xfrm>
              <a:off x="2358" y="3342"/>
              <a:ext cx="522" cy="496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8926" name="Line 14"/>
            <p:cNvSpPr>
              <a:spLocks noChangeShapeType="1"/>
            </p:cNvSpPr>
            <p:nvPr/>
          </p:nvSpPr>
          <p:spPr bwMode="auto">
            <a:xfrm>
              <a:off x="2971" y="3294"/>
              <a:ext cx="952" cy="590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grpSp>
          <p:nvGrpSpPr>
            <p:cNvPr id="18461" name="Group 15"/>
            <p:cNvGrpSpPr>
              <a:grpSpLocks/>
            </p:cNvGrpSpPr>
            <p:nvPr/>
          </p:nvGrpSpPr>
          <p:grpSpPr bwMode="auto">
            <a:xfrm>
              <a:off x="1638" y="3239"/>
              <a:ext cx="2512" cy="781"/>
              <a:chOff x="1638" y="3239"/>
              <a:chExt cx="2512" cy="781"/>
            </a:xfrm>
          </p:grpSpPr>
          <p:sp>
            <p:nvSpPr>
              <p:cNvPr id="38928" name="Oval 16"/>
              <p:cNvSpPr>
                <a:spLocks noChangeArrowheads="1"/>
              </p:cNvSpPr>
              <p:nvPr/>
            </p:nvSpPr>
            <p:spPr bwMode="auto">
              <a:xfrm>
                <a:off x="1638" y="3822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8929" name="Oval 17"/>
              <p:cNvSpPr>
                <a:spLocks noChangeArrowheads="1"/>
              </p:cNvSpPr>
              <p:nvPr/>
            </p:nvSpPr>
            <p:spPr bwMode="auto">
              <a:xfrm>
                <a:off x="1638" y="3246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8930" name="Oval 18"/>
              <p:cNvSpPr>
                <a:spLocks noChangeArrowheads="1"/>
              </p:cNvSpPr>
              <p:nvPr/>
            </p:nvSpPr>
            <p:spPr bwMode="auto">
              <a:xfrm>
                <a:off x="2262" y="3822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8931" name="Oval 19"/>
              <p:cNvSpPr>
                <a:spLocks noChangeArrowheads="1"/>
              </p:cNvSpPr>
              <p:nvPr/>
            </p:nvSpPr>
            <p:spPr bwMode="auto">
              <a:xfrm>
                <a:off x="2838" y="3822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8932" name="Oval 20"/>
              <p:cNvSpPr>
                <a:spLocks noChangeArrowheads="1"/>
              </p:cNvSpPr>
              <p:nvPr/>
            </p:nvSpPr>
            <p:spPr bwMode="auto">
              <a:xfrm>
                <a:off x="2262" y="3246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8933" name="Oval 21"/>
              <p:cNvSpPr>
                <a:spLocks noChangeArrowheads="1"/>
              </p:cNvSpPr>
              <p:nvPr/>
            </p:nvSpPr>
            <p:spPr bwMode="auto">
              <a:xfrm>
                <a:off x="2838" y="3246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8934" name="Oval 22"/>
              <p:cNvSpPr>
                <a:spLocks noChangeArrowheads="1"/>
              </p:cNvSpPr>
              <p:nvPr/>
            </p:nvSpPr>
            <p:spPr bwMode="auto">
              <a:xfrm>
                <a:off x="3414" y="3828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8935" name="Oval 23"/>
              <p:cNvSpPr>
                <a:spLocks noChangeArrowheads="1"/>
              </p:cNvSpPr>
              <p:nvPr/>
            </p:nvSpPr>
            <p:spPr bwMode="auto">
              <a:xfrm>
                <a:off x="3403" y="3239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8936" name="Oval 24"/>
              <p:cNvSpPr>
                <a:spLocks noChangeArrowheads="1"/>
              </p:cNvSpPr>
              <p:nvPr/>
            </p:nvSpPr>
            <p:spPr bwMode="auto">
              <a:xfrm>
                <a:off x="3958" y="3828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8937" name="Oval 25"/>
              <p:cNvSpPr>
                <a:spLocks noChangeArrowheads="1"/>
              </p:cNvSpPr>
              <p:nvPr/>
            </p:nvSpPr>
            <p:spPr bwMode="auto">
              <a:xfrm>
                <a:off x="3947" y="3239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</p:grpSp>
      </p:grpSp>
      <p:sp>
        <p:nvSpPr>
          <p:cNvPr id="38938" name="Rectangle 26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交互パス・サイクルを見つける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(3)</a:t>
            </a:r>
          </a:p>
        </p:txBody>
      </p:sp>
      <p:sp>
        <p:nvSpPr>
          <p:cNvPr id="38939" name="Rectangle 27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839200" cy="32400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交互サイクルを見つける   </a:t>
            </a: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  </a:t>
            </a:r>
            <a:r>
              <a:rPr lang="ja-JP" altLang="en-US" sz="2400" dirty="0" smtClean="0"/>
              <a:t>有向サイクルを見つければよい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交互パスを見つける   </a:t>
            </a: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  </a:t>
            </a:r>
            <a:r>
              <a:rPr lang="ja-JP" altLang="en-US" sz="2400" dirty="0" smtClean="0"/>
              <a:t>有向パスを見つける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ただし、交互パスは入れ替えてマッチングにならないものもある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（パスの端点が、パスに含まれないマッチングの枝に接続してると）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有効な交互パスを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見つけるために、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頂点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s,t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と／枝を追加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38941" name="Oval 29"/>
          <p:cNvSpPr>
            <a:spLocks noChangeArrowheads="1"/>
          </p:cNvSpPr>
          <p:nvPr/>
        </p:nvSpPr>
        <p:spPr bwMode="auto">
          <a:xfrm>
            <a:off x="6111875" y="6083300"/>
            <a:ext cx="304800" cy="3048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ja-JP" b="1"/>
              <a:t>s</a:t>
            </a:r>
          </a:p>
        </p:txBody>
      </p:sp>
      <p:sp>
        <p:nvSpPr>
          <p:cNvPr id="38942" name="Oval 30"/>
          <p:cNvSpPr>
            <a:spLocks noChangeArrowheads="1"/>
          </p:cNvSpPr>
          <p:nvPr/>
        </p:nvSpPr>
        <p:spPr bwMode="auto">
          <a:xfrm>
            <a:off x="6111875" y="3644900"/>
            <a:ext cx="304800" cy="3048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ja-JP" b="1">
                <a:effectLst>
                  <a:outerShdw blurRad="38100" dist="38100" dir="2700000" algn="tl">
                    <a:srgbClr val="FFFFFF"/>
                  </a:outerShdw>
                </a:effectLst>
              </a:rPr>
              <a:t>t</a:t>
            </a:r>
          </a:p>
        </p:txBody>
      </p:sp>
      <p:sp>
        <p:nvSpPr>
          <p:cNvPr id="38943" name="Line 31"/>
          <p:cNvSpPr>
            <a:spLocks noChangeShapeType="1"/>
          </p:cNvSpPr>
          <p:nvPr/>
        </p:nvSpPr>
        <p:spPr bwMode="auto">
          <a:xfrm flipH="1" flipV="1">
            <a:off x="6472238" y="4005263"/>
            <a:ext cx="476250" cy="360362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4" name="Line 32"/>
          <p:cNvSpPr>
            <a:spLocks noChangeShapeType="1"/>
          </p:cNvSpPr>
          <p:nvPr/>
        </p:nvSpPr>
        <p:spPr bwMode="auto">
          <a:xfrm flipH="1" flipV="1">
            <a:off x="6516688" y="3933825"/>
            <a:ext cx="1295400" cy="4318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5" name="Freeform 33"/>
          <p:cNvSpPr>
            <a:spLocks/>
          </p:cNvSpPr>
          <p:nvPr/>
        </p:nvSpPr>
        <p:spPr bwMode="auto">
          <a:xfrm>
            <a:off x="5522913" y="3571875"/>
            <a:ext cx="3441700" cy="2474913"/>
          </a:xfrm>
          <a:custGeom>
            <a:avLst/>
            <a:gdLst>
              <a:gd name="T0" fmla="*/ 0 w 1958"/>
              <a:gd name="T1" fmla="*/ 1268 h 1559"/>
              <a:gd name="T2" fmla="*/ 761 w 1958"/>
              <a:gd name="T3" fmla="*/ 1504 h 1559"/>
              <a:gd name="T4" fmla="*/ 1738 w 1958"/>
              <a:gd name="T5" fmla="*/ 1463 h 1559"/>
              <a:gd name="T6" fmla="*/ 1954 w 1958"/>
              <a:gd name="T7" fmla="*/ 928 h 1559"/>
              <a:gd name="T8" fmla="*/ 1717 w 1958"/>
              <a:gd name="T9" fmla="*/ 147 h 1559"/>
              <a:gd name="T10" fmla="*/ 643 w 1958"/>
              <a:gd name="T11" fmla="*/ 46 h 155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58"/>
              <a:gd name="T19" fmla="*/ 0 h 1559"/>
              <a:gd name="T20" fmla="*/ 1958 w 1958"/>
              <a:gd name="T21" fmla="*/ 1559 h 155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58" h="1559">
                <a:moveTo>
                  <a:pt x="0" y="1268"/>
                </a:moveTo>
                <a:cubicBezTo>
                  <a:pt x="127" y="1307"/>
                  <a:pt x="471" y="1472"/>
                  <a:pt x="761" y="1504"/>
                </a:cubicBezTo>
                <a:cubicBezTo>
                  <a:pt x="1051" y="1536"/>
                  <a:pt x="1539" y="1559"/>
                  <a:pt x="1738" y="1463"/>
                </a:cubicBezTo>
                <a:cubicBezTo>
                  <a:pt x="1937" y="1367"/>
                  <a:pt x="1958" y="1147"/>
                  <a:pt x="1954" y="928"/>
                </a:cubicBezTo>
                <a:cubicBezTo>
                  <a:pt x="1950" y="709"/>
                  <a:pt x="1936" y="294"/>
                  <a:pt x="1717" y="147"/>
                </a:cubicBezTo>
                <a:cubicBezTo>
                  <a:pt x="1498" y="0"/>
                  <a:pt x="867" y="67"/>
                  <a:pt x="643" y="46"/>
                </a:cubicBezTo>
              </a:path>
            </a:pathLst>
          </a:custGeom>
          <a:noFill/>
          <a:ln w="38100">
            <a:solidFill>
              <a:srgbClr val="FF66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6" name="Freeform 34"/>
          <p:cNvSpPr>
            <a:spLocks/>
          </p:cNvSpPr>
          <p:nvPr/>
        </p:nvSpPr>
        <p:spPr bwMode="auto">
          <a:xfrm>
            <a:off x="6399213" y="3716338"/>
            <a:ext cx="2287587" cy="2105025"/>
          </a:xfrm>
          <a:custGeom>
            <a:avLst/>
            <a:gdLst>
              <a:gd name="T0" fmla="*/ 0 w 1441"/>
              <a:gd name="T1" fmla="*/ 1180 h 1326"/>
              <a:gd name="T2" fmla="*/ 523 w 1441"/>
              <a:gd name="T3" fmla="*/ 1316 h 1326"/>
              <a:gd name="T4" fmla="*/ 1204 w 1441"/>
              <a:gd name="T5" fmla="*/ 1238 h 1326"/>
              <a:gd name="T6" fmla="*/ 1431 w 1441"/>
              <a:gd name="T7" fmla="*/ 786 h 1326"/>
              <a:gd name="T8" fmla="*/ 1266 w 1441"/>
              <a:gd name="T9" fmla="*/ 189 h 1326"/>
              <a:gd name="T10" fmla="*/ 837 w 1441"/>
              <a:gd name="T11" fmla="*/ 46 h 1326"/>
              <a:gd name="T12" fmla="*/ 105 w 1441"/>
              <a:gd name="T13" fmla="*/ 0 h 132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41"/>
              <a:gd name="T22" fmla="*/ 0 h 1326"/>
              <a:gd name="T23" fmla="*/ 1441 w 1441"/>
              <a:gd name="T24" fmla="*/ 1326 h 132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41" h="1326">
                <a:moveTo>
                  <a:pt x="0" y="1180"/>
                </a:moveTo>
                <a:cubicBezTo>
                  <a:pt x="152" y="1240"/>
                  <a:pt x="322" y="1306"/>
                  <a:pt x="523" y="1316"/>
                </a:cubicBezTo>
                <a:cubicBezTo>
                  <a:pt x="724" y="1326"/>
                  <a:pt x="1053" y="1326"/>
                  <a:pt x="1204" y="1238"/>
                </a:cubicBezTo>
                <a:cubicBezTo>
                  <a:pt x="1355" y="1150"/>
                  <a:pt x="1421" y="961"/>
                  <a:pt x="1431" y="786"/>
                </a:cubicBezTo>
                <a:cubicBezTo>
                  <a:pt x="1441" y="611"/>
                  <a:pt x="1365" y="312"/>
                  <a:pt x="1266" y="189"/>
                </a:cubicBezTo>
                <a:cubicBezTo>
                  <a:pt x="1167" y="66"/>
                  <a:pt x="1030" y="77"/>
                  <a:pt x="837" y="46"/>
                </a:cubicBezTo>
                <a:cubicBezTo>
                  <a:pt x="644" y="15"/>
                  <a:pt x="367" y="8"/>
                  <a:pt x="105" y="0"/>
                </a:cubicBezTo>
              </a:path>
            </a:pathLst>
          </a:custGeom>
          <a:noFill/>
          <a:ln w="38100">
            <a:solidFill>
              <a:srgbClr val="FF66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7" name="Freeform 35"/>
          <p:cNvSpPr>
            <a:spLocks/>
          </p:cNvSpPr>
          <p:nvPr/>
        </p:nvSpPr>
        <p:spPr bwMode="auto">
          <a:xfrm>
            <a:off x="6659563" y="3789363"/>
            <a:ext cx="1792287" cy="1655762"/>
          </a:xfrm>
          <a:custGeom>
            <a:avLst/>
            <a:gdLst>
              <a:gd name="T0" fmla="*/ 998 w 1129"/>
              <a:gd name="T1" fmla="*/ 1043 h 1043"/>
              <a:gd name="T2" fmla="*/ 1112 w 1129"/>
              <a:gd name="T3" fmla="*/ 863 h 1043"/>
              <a:gd name="T4" fmla="*/ 1102 w 1129"/>
              <a:gd name="T5" fmla="*/ 586 h 1043"/>
              <a:gd name="T6" fmla="*/ 979 w 1129"/>
              <a:gd name="T7" fmla="*/ 267 h 1043"/>
              <a:gd name="T8" fmla="*/ 681 w 1129"/>
              <a:gd name="T9" fmla="*/ 91 h 1043"/>
              <a:gd name="T10" fmla="*/ 0 w 1129"/>
              <a:gd name="T11" fmla="*/ 0 h 104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29"/>
              <a:gd name="T19" fmla="*/ 0 h 1043"/>
              <a:gd name="T20" fmla="*/ 1129 w 1129"/>
              <a:gd name="T21" fmla="*/ 1043 h 104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29" h="1043">
                <a:moveTo>
                  <a:pt x="998" y="1043"/>
                </a:moveTo>
                <a:cubicBezTo>
                  <a:pt x="1017" y="1013"/>
                  <a:pt x="1095" y="939"/>
                  <a:pt x="1112" y="863"/>
                </a:cubicBezTo>
                <a:cubicBezTo>
                  <a:pt x="1129" y="787"/>
                  <a:pt x="1124" y="685"/>
                  <a:pt x="1102" y="586"/>
                </a:cubicBezTo>
                <a:cubicBezTo>
                  <a:pt x="1080" y="487"/>
                  <a:pt x="1049" y="349"/>
                  <a:pt x="979" y="267"/>
                </a:cubicBezTo>
                <a:cubicBezTo>
                  <a:pt x="909" y="185"/>
                  <a:pt x="844" y="135"/>
                  <a:pt x="681" y="91"/>
                </a:cubicBezTo>
                <a:cubicBezTo>
                  <a:pt x="518" y="47"/>
                  <a:pt x="246" y="15"/>
                  <a:pt x="0" y="0"/>
                </a:cubicBezTo>
              </a:path>
            </a:pathLst>
          </a:custGeom>
          <a:noFill/>
          <a:ln w="38100">
            <a:solidFill>
              <a:srgbClr val="FF66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8" name="Line 36"/>
          <p:cNvSpPr>
            <a:spLocks noChangeShapeType="1"/>
          </p:cNvSpPr>
          <p:nvPr/>
        </p:nvSpPr>
        <p:spPr bwMode="auto">
          <a:xfrm flipV="1">
            <a:off x="6443663" y="5661025"/>
            <a:ext cx="720725" cy="4318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9" name="Line 37"/>
          <p:cNvSpPr>
            <a:spLocks noChangeShapeType="1"/>
          </p:cNvSpPr>
          <p:nvPr/>
        </p:nvSpPr>
        <p:spPr bwMode="auto">
          <a:xfrm flipH="1" flipV="1">
            <a:off x="4572000" y="5589588"/>
            <a:ext cx="1412875" cy="504825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51" name="Freeform 39"/>
          <p:cNvSpPr>
            <a:spLocks/>
          </p:cNvSpPr>
          <p:nvPr/>
        </p:nvSpPr>
        <p:spPr bwMode="auto">
          <a:xfrm>
            <a:off x="3865563" y="4581525"/>
            <a:ext cx="2146300" cy="1727200"/>
          </a:xfrm>
          <a:custGeom>
            <a:avLst/>
            <a:gdLst>
              <a:gd name="T0" fmla="*/ 1352 w 1352"/>
              <a:gd name="T1" fmla="*/ 1088 h 1088"/>
              <a:gd name="T2" fmla="*/ 264 w 1352"/>
              <a:gd name="T3" fmla="*/ 862 h 1088"/>
              <a:gd name="T4" fmla="*/ 37 w 1352"/>
              <a:gd name="T5" fmla="*/ 499 h 1088"/>
              <a:gd name="T6" fmla="*/ 44 w 1352"/>
              <a:gd name="T7" fmla="*/ 169 h 1088"/>
              <a:gd name="T8" fmla="*/ 173 w 1352"/>
              <a:gd name="T9" fmla="*/ 0 h 10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52"/>
              <a:gd name="T16" fmla="*/ 0 h 1088"/>
              <a:gd name="T17" fmla="*/ 1352 w 1352"/>
              <a:gd name="T18" fmla="*/ 1088 h 10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52" h="1088">
                <a:moveTo>
                  <a:pt x="1352" y="1088"/>
                </a:moveTo>
                <a:cubicBezTo>
                  <a:pt x="917" y="1024"/>
                  <a:pt x="483" y="960"/>
                  <a:pt x="264" y="862"/>
                </a:cubicBezTo>
                <a:cubicBezTo>
                  <a:pt x="45" y="764"/>
                  <a:pt x="74" y="614"/>
                  <a:pt x="37" y="499"/>
                </a:cubicBezTo>
                <a:cubicBezTo>
                  <a:pt x="0" y="384"/>
                  <a:pt x="21" y="252"/>
                  <a:pt x="44" y="169"/>
                </a:cubicBezTo>
                <a:cubicBezTo>
                  <a:pt x="67" y="86"/>
                  <a:pt x="146" y="35"/>
                  <a:pt x="173" y="0"/>
                </a:cubicBezTo>
              </a:path>
            </a:pathLst>
          </a:custGeom>
          <a:noFill/>
          <a:ln w="38100">
            <a:solidFill>
              <a:srgbClr val="FF66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52" name="Freeform 40"/>
          <p:cNvSpPr>
            <a:spLocks/>
          </p:cNvSpPr>
          <p:nvPr/>
        </p:nvSpPr>
        <p:spPr bwMode="auto">
          <a:xfrm>
            <a:off x="3562350" y="4067175"/>
            <a:ext cx="2522538" cy="2314575"/>
          </a:xfrm>
          <a:custGeom>
            <a:avLst/>
            <a:gdLst>
              <a:gd name="T0" fmla="*/ 1589 w 1589"/>
              <a:gd name="T1" fmla="*/ 1458 h 1458"/>
              <a:gd name="T2" fmla="*/ 545 w 1589"/>
              <a:gd name="T3" fmla="*/ 1367 h 1458"/>
              <a:gd name="T4" fmla="*/ 111 w 1589"/>
              <a:gd name="T5" fmla="*/ 1059 h 1458"/>
              <a:gd name="T6" fmla="*/ 29 w 1589"/>
              <a:gd name="T7" fmla="*/ 575 h 1458"/>
              <a:gd name="T8" fmla="*/ 286 w 1589"/>
              <a:gd name="T9" fmla="*/ 153 h 1458"/>
              <a:gd name="T10" fmla="*/ 681 w 1589"/>
              <a:gd name="T11" fmla="*/ 6 h 1458"/>
              <a:gd name="T12" fmla="*/ 999 w 1589"/>
              <a:gd name="T13" fmla="*/ 188 h 14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89"/>
              <a:gd name="T22" fmla="*/ 0 h 1458"/>
              <a:gd name="T23" fmla="*/ 1589 w 1589"/>
              <a:gd name="T24" fmla="*/ 1458 h 145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89" h="1458">
                <a:moveTo>
                  <a:pt x="1589" y="1458"/>
                </a:moveTo>
                <a:cubicBezTo>
                  <a:pt x="1188" y="1439"/>
                  <a:pt x="791" y="1434"/>
                  <a:pt x="545" y="1367"/>
                </a:cubicBezTo>
                <a:cubicBezTo>
                  <a:pt x="299" y="1300"/>
                  <a:pt x="197" y="1191"/>
                  <a:pt x="111" y="1059"/>
                </a:cubicBezTo>
                <a:cubicBezTo>
                  <a:pt x="25" y="927"/>
                  <a:pt x="0" y="726"/>
                  <a:pt x="29" y="575"/>
                </a:cubicBezTo>
                <a:cubicBezTo>
                  <a:pt x="58" y="424"/>
                  <a:pt x="177" y="248"/>
                  <a:pt x="286" y="153"/>
                </a:cubicBezTo>
                <a:cubicBezTo>
                  <a:pt x="395" y="58"/>
                  <a:pt x="562" y="0"/>
                  <a:pt x="681" y="6"/>
                </a:cubicBezTo>
                <a:cubicBezTo>
                  <a:pt x="800" y="12"/>
                  <a:pt x="912" y="101"/>
                  <a:pt x="999" y="188"/>
                </a:cubicBezTo>
              </a:path>
            </a:pathLst>
          </a:custGeom>
          <a:noFill/>
          <a:ln w="38100">
            <a:solidFill>
              <a:srgbClr val="FF66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53" name="Freeform 41"/>
          <p:cNvSpPr>
            <a:spLocks/>
          </p:cNvSpPr>
          <p:nvPr/>
        </p:nvSpPr>
        <p:spPr bwMode="auto">
          <a:xfrm>
            <a:off x="3340100" y="3803650"/>
            <a:ext cx="2887663" cy="2698750"/>
          </a:xfrm>
          <a:custGeom>
            <a:avLst/>
            <a:gdLst>
              <a:gd name="T0" fmla="*/ 1819 w 1819"/>
              <a:gd name="T1" fmla="*/ 1669 h 1700"/>
              <a:gd name="T2" fmla="*/ 821 w 1819"/>
              <a:gd name="T3" fmla="*/ 1669 h 1700"/>
              <a:gd name="T4" fmla="*/ 210 w 1819"/>
              <a:gd name="T5" fmla="*/ 1482 h 1700"/>
              <a:gd name="T6" fmla="*/ 15 w 1819"/>
              <a:gd name="T7" fmla="*/ 803 h 1700"/>
              <a:gd name="T8" fmla="*/ 303 w 1819"/>
              <a:gd name="T9" fmla="*/ 186 h 1700"/>
              <a:gd name="T10" fmla="*/ 1074 w 1819"/>
              <a:gd name="T11" fmla="*/ 31 h 1700"/>
              <a:gd name="T12" fmla="*/ 1702 w 1819"/>
              <a:gd name="T13" fmla="*/ 371 h 17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19"/>
              <a:gd name="T22" fmla="*/ 0 h 1700"/>
              <a:gd name="T23" fmla="*/ 1819 w 1819"/>
              <a:gd name="T24" fmla="*/ 1700 h 17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19" h="1700">
                <a:moveTo>
                  <a:pt x="1819" y="1669"/>
                </a:moveTo>
                <a:cubicBezTo>
                  <a:pt x="1460" y="1680"/>
                  <a:pt x="1089" y="1700"/>
                  <a:pt x="821" y="1669"/>
                </a:cubicBezTo>
                <a:cubicBezTo>
                  <a:pt x="553" y="1638"/>
                  <a:pt x="344" y="1626"/>
                  <a:pt x="210" y="1482"/>
                </a:cubicBezTo>
                <a:cubicBezTo>
                  <a:pt x="76" y="1338"/>
                  <a:pt x="0" y="1019"/>
                  <a:pt x="15" y="803"/>
                </a:cubicBezTo>
                <a:cubicBezTo>
                  <a:pt x="30" y="587"/>
                  <a:pt x="126" y="315"/>
                  <a:pt x="303" y="186"/>
                </a:cubicBezTo>
                <a:cubicBezTo>
                  <a:pt x="480" y="57"/>
                  <a:pt x="841" y="0"/>
                  <a:pt x="1074" y="31"/>
                </a:cubicBezTo>
                <a:cubicBezTo>
                  <a:pt x="1307" y="62"/>
                  <a:pt x="1571" y="300"/>
                  <a:pt x="1702" y="371"/>
                </a:cubicBezTo>
              </a:path>
            </a:pathLst>
          </a:custGeom>
          <a:noFill/>
          <a:ln w="38100">
            <a:solidFill>
              <a:srgbClr val="FF66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43" grpId="0" animBg="1"/>
      <p:bldP spid="38944" grpId="0" animBg="1"/>
      <p:bldP spid="38945" grpId="0" animBg="1"/>
      <p:bldP spid="38946" grpId="0" animBg="1"/>
      <p:bldP spid="38947" grpId="0" animBg="1"/>
      <p:bldP spid="38948" grpId="0" animBg="1"/>
      <p:bldP spid="38949" grpId="0" animBg="1"/>
      <p:bldP spid="38951" grpId="0" animBg="1"/>
      <p:bldP spid="38952" grpId="0" animBg="1"/>
      <p:bldP spid="3895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1266825" y="4294188"/>
            <a:ext cx="3987800" cy="1239837"/>
            <a:chOff x="1638" y="3239"/>
            <a:chExt cx="2512" cy="781"/>
          </a:xfrm>
        </p:grpSpPr>
        <p:sp>
          <p:nvSpPr>
            <p:cNvPr id="39939" name="Line 3"/>
            <p:cNvSpPr>
              <a:spLocks noChangeShapeType="1"/>
            </p:cNvSpPr>
            <p:nvPr/>
          </p:nvSpPr>
          <p:spPr bwMode="auto">
            <a:xfrm>
              <a:off x="2426" y="3385"/>
              <a:ext cx="1089" cy="5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9940" name="Line 4"/>
            <p:cNvSpPr>
              <a:spLocks noChangeShapeType="1"/>
            </p:cNvSpPr>
            <p:nvPr/>
          </p:nvSpPr>
          <p:spPr bwMode="auto">
            <a:xfrm>
              <a:off x="3016" y="3430"/>
              <a:ext cx="489" cy="4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9941" name="Line 5"/>
            <p:cNvSpPr>
              <a:spLocks noChangeShapeType="1"/>
            </p:cNvSpPr>
            <p:nvPr/>
          </p:nvSpPr>
          <p:spPr bwMode="auto">
            <a:xfrm flipH="1">
              <a:off x="1734" y="3475"/>
              <a:ext cx="12" cy="4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9942" name="Line 6"/>
            <p:cNvSpPr>
              <a:spLocks noChangeShapeType="1"/>
            </p:cNvSpPr>
            <p:nvPr/>
          </p:nvSpPr>
          <p:spPr bwMode="auto">
            <a:xfrm>
              <a:off x="2517" y="3339"/>
              <a:ext cx="1542" cy="5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9943" name="Line 7"/>
            <p:cNvSpPr>
              <a:spLocks noChangeShapeType="1"/>
            </p:cNvSpPr>
            <p:nvPr/>
          </p:nvSpPr>
          <p:spPr bwMode="auto">
            <a:xfrm flipH="1">
              <a:off x="2358" y="3475"/>
              <a:ext cx="23" cy="4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9944" name="Line 8"/>
            <p:cNvSpPr>
              <a:spLocks noChangeShapeType="1"/>
            </p:cNvSpPr>
            <p:nvPr/>
          </p:nvSpPr>
          <p:spPr bwMode="auto">
            <a:xfrm>
              <a:off x="1882" y="3385"/>
              <a:ext cx="1052" cy="53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9945" name="Line 9"/>
            <p:cNvSpPr>
              <a:spLocks noChangeShapeType="1"/>
            </p:cNvSpPr>
            <p:nvPr/>
          </p:nvSpPr>
          <p:spPr bwMode="auto">
            <a:xfrm>
              <a:off x="3606" y="3475"/>
              <a:ext cx="453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9946" name="Line 10"/>
            <p:cNvSpPr>
              <a:spLocks noChangeShapeType="1"/>
            </p:cNvSpPr>
            <p:nvPr/>
          </p:nvSpPr>
          <p:spPr bwMode="auto">
            <a:xfrm>
              <a:off x="4059" y="3430"/>
              <a:ext cx="0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9947" name="Line 11"/>
            <p:cNvSpPr>
              <a:spLocks noChangeShapeType="1"/>
            </p:cNvSpPr>
            <p:nvPr/>
          </p:nvSpPr>
          <p:spPr bwMode="auto">
            <a:xfrm>
              <a:off x="3515" y="3475"/>
              <a:ext cx="0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lg" len="lg"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9948" name="Line 12"/>
            <p:cNvSpPr>
              <a:spLocks noChangeShapeType="1"/>
            </p:cNvSpPr>
            <p:nvPr/>
          </p:nvSpPr>
          <p:spPr bwMode="auto">
            <a:xfrm>
              <a:off x="1734" y="3342"/>
              <a:ext cx="511" cy="496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9949" name="Line 13"/>
            <p:cNvSpPr>
              <a:spLocks noChangeShapeType="1"/>
            </p:cNvSpPr>
            <p:nvPr/>
          </p:nvSpPr>
          <p:spPr bwMode="auto">
            <a:xfrm>
              <a:off x="2358" y="3342"/>
              <a:ext cx="522" cy="496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9950" name="Line 14"/>
            <p:cNvSpPr>
              <a:spLocks noChangeShapeType="1"/>
            </p:cNvSpPr>
            <p:nvPr/>
          </p:nvSpPr>
          <p:spPr bwMode="auto">
            <a:xfrm>
              <a:off x="2971" y="3294"/>
              <a:ext cx="952" cy="590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grpSp>
          <p:nvGrpSpPr>
            <p:cNvPr id="19486" name="Group 15"/>
            <p:cNvGrpSpPr>
              <a:grpSpLocks/>
            </p:cNvGrpSpPr>
            <p:nvPr/>
          </p:nvGrpSpPr>
          <p:grpSpPr bwMode="auto">
            <a:xfrm>
              <a:off x="1638" y="3239"/>
              <a:ext cx="2512" cy="781"/>
              <a:chOff x="1638" y="3239"/>
              <a:chExt cx="2512" cy="781"/>
            </a:xfrm>
          </p:grpSpPr>
          <p:sp>
            <p:nvSpPr>
              <p:cNvPr id="39952" name="Oval 16"/>
              <p:cNvSpPr>
                <a:spLocks noChangeArrowheads="1"/>
              </p:cNvSpPr>
              <p:nvPr/>
            </p:nvSpPr>
            <p:spPr bwMode="auto">
              <a:xfrm>
                <a:off x="1638" y="3822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9953" name="Oval 17"/>
              <p:cNvSpPr>
                <a:spLocks noChangeArrowheads="1"/>
              </p:cNvSpPr>
              <p:nvPr/>
            </p:nvSpPr>
            <p:spPr bwMode="auto">
              <a:xfrm>
                <a:off x="1638" y="3246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9954" name="Oval 18"/>
              <p:cNvSpPr>
                <a:spLocks noChangeArrowheads="1"/>
              </p:cNvSpPr>
              <p:nvPr/>
            </p:nvSpPr>
            <p:spPr bwMode="auto">
              <a:xfrm>
                <a:off x="2262" y="3822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9955" name="Oval 19"/>
              <p:cNvSpPr>
                <a:spLocks noChangeArrowheads="1"/>
              </p:cNvSpPr>
              <p:nvPr/>
            </p:nvSpPr>
            <p:spPr bwMode="auto">
              <a:xfrm>
                <a:off x="2838" y="3822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9956" name="Oval 20"/>
              <p:cNvSpPr>
                <a:spLocks noChangeArrowheads="1"/>
              </p:cNvSpPr>
              <p:nvPr/>
            </p:nvSpPr>
            <p:spPr bwMode="auto">
              <a:xfrm>
                <a:off x="2262" y="3246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9957" name="Oval 21"/>
              <p:cNvSpPr>
                <a:spLocks noChangeArrowheads="1"/>
              </p:cNvSpPr>
              <p:nvPr/>
            </p:nvSpPr>
            <p:spPr bwMode="auto">
              <a:xfrm>
                <a:off x="2838" y="3246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9958" name="Oval 22"/>
              <p:cNvSpPr>
                <a:spLocks noChangeArrowheads="1"/>
              </p:cNvSpPr>
              <p:nvPr/>
            </p:nvSpPr>
            <p:spPr bwMode="auto">
              <a:xfrm>
                <a:off x="3414" y="3828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9959" name="Oval 23"/>
              <p:cNvSpPr>
                <a:spLocks noChangeArrowheads="1"/>
              </p:cNvSpPr>
              <p:nvPr/>
            </p:nvSpPr>
            <p:spPr bwMode="auto">
              <a:xfrm>
                <a:off x="3403" y="3239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9960" name="Oval 24"/>
              <p:cNvSpPr>
                <a:spLocks noChangeArrowheads="1"/>
              </p:cNvSpPr>
              <p:nvPr/>
            </p:nvSpPr>
            <p:spPr bwMode="auto">
              <a:xfrm>
                <a:off x="3958" y="3828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39961" name="Oval 25"/>
              <p:cNvSpPr>
                <a:spLocks noChangeArrowheads="1"/>
              </p:cNvSpPr>
              <p:nvPr/>
            </p:nvSpPr>
            <p:spPr bwMode="auto">
              <a:xfrm>
                <a:off x="3947" y="3239"/>
                <a:ext cx="192" cy="192"/>
              </a:xfrm>
              <a:prstGeom prst="ellipse">
                <a:avLst/>
              </a:prstGeom>
              <a:solidFill>
                <a:srgbClr val="CCFFFF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/>
              </a:p>
            </p:txBody>
          </p:sp>
        </p:grpSp>
      </p:grpSp>
      <p:sp>
        <p:nvSpPr>
          <p:cNvPr id="39962" name="Rectangle 26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交互パス・サイクルを見つける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(4)</a:t>
            </a:r>
          </a:p>
        </p:txBody>
      </p:sp>
      <p:sp>
        <p:nvSpPr>
          <p:cNvPr id="39963" name="Rectangle 27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839200" cy="32400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から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への</a:t>
            </a:r>
            <a:r>
              <a:rPr lang="ja-JP" altLang="en-US" sz="2400" dirty="0" smtClean="0"/>
              <a:t>有向パスで、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－</a:t>
            </a:r>
            <a:r>
              <a:rPr lang="ja-JP" altLang="en-US" sz="2400" dirty="0" smtClean="0"/>
              <a:t>茶色の枝に始まり、茶色の枝で終わるもの  </a:t>
            </a: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   </a:t>
            </a:r>
            <a:r>
              <a:rPr lang="ja-JP" altLang="en-US" sz="2400" dirty="0" smtClean="0"/>
              <a:t>増加交互パス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－</a:t>
            </a:r>
            <a:r>
              <a:rPr lang="ja-JP" altLang="en-US" sz="2400" dirty="0" smtClean="0"/>
              <a:t>橙の枝に始まり、橙の枝で終わるもの  </a:t>
            </a: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   </a:t>
            </a:r>
            <a:r>
              <a:rPr lang="ja-JP" altLang="en-US" sz="2400" dirty="0" smtClean="0"/>
              <a:t>減少交互パス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－</a:t>
            </a:r>
            <a:r>
              <a:rPr lang="ja-JP" altLang="en-US" sz="2400" dirty="0" smtClean="0"/>
              <a:t>始まりの枝と終りの枝の色が異なるもの  </a:t>
            </a: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   </a:t>
            </a:r>
            <a:r>
              <a:rPr lang="ja-JP" altLang="en-US" sz="2400" dirty="0" smtClean="0"/>
              <a:t>増減無し交互パス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39964" name="Oval 28"/>
          <p:cNvSpPr>
            <a:spLocks noChangeArrowheads="1"/>
          </p:cNvSpPr>
          <p:nvPr/>
        </p:nvSpPr>
        <p:spPr bwMode="auto">
          <a:xfrm>
            <a:off x="3167063" y="6011863"/>
            <a:ext cx="304800" cy="3048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ja-JP" b="1"/>
              <a:t>s</a:t>
            </a:r>
          </a:p>
        </p:txBody>
      </p:sp>
      <p:sp>
        <p:nvSpPr>
          <p:cNvPr id="39965" name="Oval 29"/>
          <p:cNvSpPr>
            <a:spLocks noChangeArrowheads="1"/>
          </p:cNvSpPr>
          <p:nvPr/>
        </p:nvSpPr>
        <p:spPr bwMode="auto">
          <a:xfrm>
            <a:off x="3167063" y="3573463"/>
            <a:ext cx="304800" cy="304800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ja-JP" b="1">
                <a:effectLst>
                  <a:outerShdw blurRad="38100" dist="38100" dir="2700000" algn="tl">
                    <a:srgbClr val="FFFFFF"/>
                  </a:outerShdw>
                </a:effectLst>
              </a:rPr>
              <a:t>t</a:t>
            </a:r>
          </a:p>
        </p:txBody>
      </p:sp>
      <p:sp>
        <p:nvSpPr>
          <p:cNvPr id="19463" name="Line 30"/>
          <p:cNvSpPr>
            <a:spLocks noChangeShapeType="1"/>
          </p:cNvSpPr>
          <p:nvPr/>
        </p:nvSpPr>
        <p:spPr bwMode="auto">
          <a:xfrm flipH="1" flipV="1">
            <a:off x="3527425" y="3933825"/>
            <a:ext cx="476250" cy="360363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4" name="Line 31"/>
          <p:cNvSpPr>
            <a:spLocks noChangeShapeType="1"/>
          </p:cNvSpPr>
          <p:nvPr/>
        </p:nvSpPr>
        <p:spPr bwMode="auto">
          <a:xfrm flipH="1" flipV="1">
            <a:off x="3571875" y="3862388"/>
            <a:ext cx="1295400" cy="4318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5" name="Freeform 32"/>
          <p:cNvSpPr>
            <a:spLocks/>
          </p:cNvSpPr>
          <p:nvPr/>
        </p:nvSpPr>
        <p:spPr bwMode="auto">
          <a:xfrm>
            <a:off x="2578100" y="3500438"/>
            <a:ext cx="3441700" cy="2474912"/>
          </a:xfrm>
          <a:custGeom>
            <a:avLst/>
            <a:gdLst>
              <a:gd name="T0" fmla="*/ 0 w 1958"/>
              <a:gd name="T1" fmla="*/ 1268 h 1559"/>
              <a:gd name="T2" fmla="*/ 761 w 1958"/>
              <a:gd name="T3" fmla="*/ 1504 h 1559"/>
              <a:gd name="T4" fmla="*/ 1738 w 1958"/>
              <a:gd name="T5" fmla="*/ 1463 h 1559"/>
              <a:gd name="T6" fmla="*/ 1954 w 1958"/>
              <a:gd name="T7" fmla="*/ 928 h 1559"/>
              <a:gd name="T8" fmla="*/ 1717 w 1958"/>
              <a:gd name="T9" fmla="*/ 147 h 1559"/>
              <a:gd name="T10" fmla="*/ 643 w 1958"/>
              <a:gd name="T11" fmla="*/ 46 h 155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58"/>
              <a:gd name="T19" fmla="*/ 0 h 1559"/>
              <a:gd name="T20" fmla="*/ 1958 w 1958"/>
              <a:gd name="T21" fmla="*/ 1559 h 155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58" h="1559">
                <a:moveTo>
                  <a:pt x="0" y="1268"/>
                </a:moveTo>
                <a:cubicBezTo>
                  <a:pt x="127" y="1307"/>
                  <a:pt x="471" y="1472"/>
                  <a:pt x="761" y="1504"/>
                </a:cubicBezTo>
                <a:cubicBezTo>
                  <a:pt x="1051" y="1536"/>
                  <a:pt x="1539" y="1559"/>
                  <a:pt x="1738" y="1463"/>
                </a:cubicBezTo>
                <a:cubicBezTo>
                  <a:pt x="1937" y="1367"/>
                  <a:pt x="1958" y="1147"/>
                  <a:pt x="1954" y="928"/>
                </a:cubicBezTo>
                <a:cubicBezTo>
                  <a:pt x="1950" y="709"/>
                  <a:pt x="1936" y="294"/>
                  <a:pt x="1717" y="147"/>
                </a:cubicBezTo>
                <a:cubicBezTo>
                  <a:pt x="1498" y="0"/>
                  <a:pt x="867" y="67"/>
                  <a:pt x="643" y="46"/>
                </a:cubicBezTo>
              </a:path>
            </a:pathLst>
          </a:custGeom>
          <a:noFill/>
          <a:ln w="38100">
            <a:solidFill>
              <a:srgbClr val="FF66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6" name="Freeform 33"/>
          <p:cNvSpPr>
            <a:spLocks/>
          </p:cNvSpPr>
          <p:nvPr/>
        </p:nvSpPr>
        <p:spPr bwMode="auto">
          <a:xfrm>
            <a:off x="3454400" y="3644900"/>
            <a:ext cx="2287588" cy="2105025"/>
          </a:xfrm>
          <a:custGeom>
            <a:avLst/>
            <a:gdLst>
              <a:gd name="T0" fmla="*/ 0 w 1441"/>
              <a:gd name="T1" fmla="*/ 1180 h 1326"/>
              <a:gd name="T2" fmla="*/ 523 w 1441"/>
              <a:gd name="T3" fmla="*/ 1316 h 1326"/>
              <a:gd name="T4" fmla="*/ 1204 w 1441"/>
              <a:gd name="T5" fmla="*/ 1238 h 1326"/>
              <a:gd name="T6" fmla="*/ 1431 w 1441"/>
              <a:gd name="T7" fmla="*/ 786 h 1326"/>
              <a:gd name="T8" fmla="*/ 1266 w 1441"/>
              <a:gd name="T9" fmla="*/ 189 h 1326"/>
              <a:gd name="T10" fmla="*/ 837 w 1441"/>
              <a:gd name="T11" fmla="*/ 46 h 1326"/>
              <a:gd name="T12" fmla="*/ 105 w 1441"/>
              <a:gd name="T13" fmla="*/ 0 h 132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41"/>
              <a:gd name="T22" fmla="*/ 0 h 1326"/>
              <a:gd name="T23" fmla="*/ 1441 w 1441"/>
              <a:gd name="T24" fmla="*/ 1326 h 132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41" h="1326">
                <a:moveTo>
                  <a:pt x="0" y="1180"/>
                </a:moveTo>
                <a:cubicBezTo>
                  <a:pt x="152" y="1240"/>
                  <a:pt x="322" y="1306"/>
                  <a:pt x="523" y="1316"/>
                </a:cubicBezTo>
                <a:cubicBezTo>
                  <a:pt x="724" y="1326"/>
                  <a:pt x="1053" y="1326"/>
                  <a:pt x="1204" y="1238"/>
                </a:cubicBezTo>
                <a:cubicBezTo>
                  <a:pt x="1355" y="1150"/>
                  <a:pt x="1421" y="961"/>
                  <a:pt x="1431" y="786"/>
                </a:cubicBezTo>
                <a:cubicBezTo>
                  <a:pt x="1441" y="611"/>
                  <a:pt x="1365" y="312"/>
                  <a:pt x="1266" y="189"/>
                </a:cubicBezTo>
                <a:cubicBezTo>
                  <a:pt x="1167" y="66"/>
                  <a:pt x="1030" y="77"/>
                  <a:pt x="837" y="46"/>
                </a:cubicBezTo>
                <a:cubicBezTo>
                  <a:pt x="644" y="15"/>
                  <a:pt x="367" y="8"/>
                  <a:pt x="105" y="0"/>
                </a:cubicBezTo>
              </a:path>
            </a:pathLst>
          </a:custGeom>
          <a:noFill/>
          <a:ln w="38100">
            <a:solidFill>
              <a:srgbClr val="FF66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7" name="Freeform 34"/>
          <p:cNvSpPr>
            <a:spLocks/>
          </p:cNvSpPr>
          <p:nvPr/>
        </p:nvSpPr>
        <p:spPr bwMode="auto">
          <a:xfrm>
            <a:off x="3714750" y="3717925"/>
            <a:ext cx="1792288" cy="1655763"/>
          </a:xfrm>
          <a:custGeom>
            <a:avLst/>
            <a:gdLst>
              <a:gd name="T0" fmla="*/ 998 w 1129"/>
              <a:gd name="T1" fmla="*/ 1043 h 1043"/>
              <a:gd name="T2" fmla="*/ 1112 w 1129"/>
              <a:gd name="T3" fmla="*/ 863 h 1043"/>
              <a:gd name="T4" fmla="*/ 1102 w 1129"/>
              <a:gd name="T5" fmla="*/ 586 h 1043"/>
              <a:gd name="T6" fmla="*/ 979 w 1129"/>
              <a:gd name="T7" fmla="*/ 267 h 1043"/>
              <a:gd name="T8" fmla="*/ 681 w 1129"/>
              <a:gd name="T9" fmla="*/ 91 h 1043"/>
              <a:gd name="T10" fmla="*/ 0 w 1129"/>
              <a:gd name="T11" fmla="*/ 0 h 104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29"/>
              <a:gd name="T19" fmla="*/ 0 h 1043"/>
              <a:gd name="T20" fmla="*/ 1129 w 1129"/>
              <a:gd name="T21" fmla="*/ 1043 h 104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29" h="1043">
                <a:moveTo>
                  <a:pt x="998" y="1043"/>
                </a:moveTo>
                <a:cubicBezTo>
                  <a:pt x="1017" y="1013"/>
                  <a:pt x="1095" y="939"/>
                  <a:pt x="1112" y="863"/>
                </a:cubicBezTo>
                <a:cubicBezTo>
                  <a:pt x="1129" y="787"/>
                  <a:pt x="1124" y="685"/>
                  <a:pt x="1102" y="586"/>
                </a:cubicBezTo>
                <a:cubicBezTo>
                  <a:pt x="1080" y="487"/>
                  <a:pt x="1049" y="349"/>
                  <a:pt x="979" y="267"/>
                </a:cubicBezTo>
                <a:cubicBezTo>
                  <a:pt x="909" y="185"/>
                  <a:pt x="844" y="135"/>
                  <a:pt x="681" y="91"/>
                </a:cubicBezTo>
                <a:cubicBezTo>
                  <a:pt x="518" y="47"/>
                  <a:pt x="246" y="15"/>
                  <a:pt x="0" y="0"/>
                </a:cubicBezTo>
              </a:path>
            </a:pathLst>
          </a:custGeom>
          <a:noFill/>
          <a:ln w="38100">
            <a:solidFill>
              <a:srgbClr val="FF66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8" name="Line 35"/>
          <p:cNvSpPr>
            <a:spLocks noChangeShapeType="1"/>
          </p:cNvSpPr>
          <p:nvPr/>
        </p:nvSpPr>
        <p:spPr bwMode="auto">
          <a:xfrm flipV="1">
            <a:off x="3498850" y="5589588"/>
            <a:ext cx="720725" cy="4318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9" name="Line 36"/>
          <p:cNvSpPr>
            <a:spLocks noChangeShapeType="1"/>
          </p:cNvSpPr>
          <p:nvPr/>
        </p:nvSpPr>
        <p:spPr bwMode="auto">
          <a:xfrm flipH="1" flipV="1">
            <a:off x="1627188" y="5518150"/>
            <a:ext cx="1412875" cy="504825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0" name="Freeform 37"/>
          <p:cNvSpPr>
            <a:spLocks/>
          </p:cNvSpPr>
          <p:nvPr/>
        </p:nvSpPr>
        <p:spPr bwMode="auto">
          <a:xfrm>
            <a:off x="920750" y="4510088"/>
            <a:ext cx="2146300" cy="1727200"/>
          </a:xfrm>
          <a:custGeom>
            <a:avLst/>
            <a:gdLst>
              <a:gd name="T0" fmla="*/ 1352 w 1352"/>
              <a:gd name="T1" fmla="*/ 1088 h 1088"/>
              <a:gd name="T2" fmla="*/ 264 w 1352"/>
              <a:gd name="T3" fmla="*/ 862 h 1088"/>
              <a:gd name="T4" fmla="*/ 37 w 1352"/>
              <a:gd name="T5" fmla="*/ 499 h 1088"/>
              <a:gd name="T6" fmla="*/ 44 w 1352"/>
              <a:gd name="T7" fmla="*/ 169 h 1088"/>
              <a:gd name="T8" fmla="*/ 173 w 1352"/>
              <a:gd name="T9" fmla="*/ 0 h 10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52"/>
              <a:gd name="T16" fmla="*/ 0 h 1088"/>
              <a:gd name="T17" fmla="*/ 1352 w 1352"/>
              <a:gd name="T18" fmla="*/ 1088 h 10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52" h="1088">
                <a:moveTo>
                  <a:pt x="1352" y="1088"/>
                </a:moveTo>
                <a:cubicBezTo>
                  <a:pt x="917" y="1024"/>
                  <a:pt x="483" y="960"/>
                  <a:pt x="264" y="862"/>
                </a:cubicBezTo>
                <a:cubicBezTo>
                  <a:pt x="45" y="764"/>
                  <a:pt x="74" y="614"/>
                  <a:pt x="37" y="499"/>
                </a:cubicBezTo>
                <a:cubicBezTo>
                  <a:pt x="0" y="384"/>
                  <a:pt x="21" y="252"/>
                  <a:pt x="44" y="169"/>
                </a:cubicBezTo>
                <a:cubicBezTo>
                  <a:pt x="67" y="86"/>
                  <a:pt x="146" y="35"/>
                  <a:pt x="173" y="0"/>
                </a:cubicBezTo>
              </a:path>
            </a:pathLst>
          </a:custGeom>
          <a:noFill/>
          <a:ln w="38100">
            <a:solidFill>
              <a:srgbClr val="FF66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1" name="Freeform 38"/>
          <p:cNvSpPr>
            <a:spLocks/>
          </p:cNvSpPr>
          <p:nvPr/>
        </p:nvSpPr>
        <p:spPr bwMode="auto">
          <a:xfrm>
            <a:off x="617538" y="3995738"/>
            <a:ext cx="2522537" cy="2314575"/>
          </a:xfrm>
          <a:custGeom>
            <a:avLst/>
            <a:gdLst>
              <a:gd name="T0" fmla="*/ 1589 w 1589"/>
              <a:gd name="T1" fmla="*/ 1458 h 1458"/>
              <a:gd name="T2" fmla="*/ 545 w 1589"/>
              <a:gd name="T3" fmla="*/ 1367 h 1458"/>
              <a:gd name="T4" fmla="*/ 111 w 1589"/>
              <a:gd name="T5" fmla="*/ 1059 h 1458"/>
              <a:gd name="T6" fmla="*/ 29 w 1589"/>
              <a:gd name="T7" fmla="*/ 575 h 1458"/>
              <a:gd name="T8" fmla="*/ 286 w 1589"/>
              <a:gd name="T9" fmla="*/ 153 h 1458"/>
              <a:gd name="T10" fmla="*/ 681 w 1589"/>
              <a:gd name="T11" fmla="*/ 6 h 1458"/>
              <a:gd name="T12" fmla="*/ 999 w 1589"/>
              <a:gd name="T13" fmla="*/ 188 h 14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89"/>
              <a:gd name="T22" fmla="*/ 0 h 1458"/>
              <a:gd name="T23" fmla="*/ 1589 w 1589"/>
              <a:gd name="T24" fmla="*/ 1458 h 145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89" h="1458">
                <a:moveTo>
                  <a:pt x="1589" y="1458"/>
                </a:moveTo>
                <a:cubicBezTo>
                  <a:pt x="1188" y="1439"/>
                  <a:pt x="791" y="1434"/>
                  <a:pt x="545" y="1367"/>
                </a:cubicBezTo>
                <a:cubicBezTo>
                  <a:pt x="299" y="1300"/>
                  <a:pt x="197" y="1191"/>
                  <a:pt x="111" y="1059"/>
                </a:cubicBezTo>
                <a:cubicBezTo>
                  <a:pt x="25" y="927"/>
                  <a:pt x="0" y="726"/>
                  <a:pt x="29" y="575"/>
                </a:cubicBezTo>
                <a:cubicBezTo>
                  <a:pt x="58" y="424"/>
                  <a:pt x="177" y="248"/>
                  <a:pt x="286" y="153"/>
                </a:cubicBezTo>
                <a:cubicBezTo>
                  <a:pt x="395" y="58"/>
                  <a:pt x="562" y="0"/>
                  <a:pt x="681" y="6"/>
                </a:cubicBezTo>
                <a:cubicBezTo>
                  <a:pt x="800" y="12"/>
                  <a:pt x="912" y="101"/>
                  <a:pt x="999" y="188"/>
                </a:cubicBezTo>
              </a:path>
            </a:pathLst>
          </a:custGeom>
          <a:noFill/>
          <a:ln w="38100">
            <a:solidFill>
              <a:srgbClr val="FF66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2" name="Freeform 39"/>
          <p:cNvSpPr>
            <a:spLocks/>
          </p:cNvSpPr>
          <p:nvPr/>
        </p:nvSpPr>
        <p:spPr bwMode="auto">
          <a:xfrm>
            <a:off x="395288" y="3732213"/>
            <a:ext cx="2887662" cy="2698750"/>
          </a:xfrm>
          <a:custGeom>
            <a:avLst/>
            <a:gdLst>
              <a:gd name="T0" fmla="*/ 1819 w 1819"/>
              <a:gd name="T1" fmla="*/ 1669 h 1700"/>
              <a:gd name="T2" fmla="*/ 821 w 1819"/>
              <a:gd name="T3" fmla="*/ 1669 h 1700"/>
              <a:gd name="T4" fmla="*/ 210 w 1819"/>
              <a:gd name="T5" fmla="*/ 1482 h 1700"/>
              <a:gd name="T6" fmla="*/ 15 w 1819"/>
              <a:gd name="T7" fmla="*/ 803 h 1700"/>
              <a:gd name="T8" fmla="*/ 303 w 1819"/>
              <a:gd name="T9" fmla="*/ 186 h 1700"/>
              <a:gd name="T10" fmla="*/ 1074 w 1819"/>
              <a:gd name="T11" fmla="*/ 31 h 1700"/>
              <a:gd name="T12" fmla="*/ 1702 w 1819"/>
              <a:gd name="T13" fmla="*/ 371 h 17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19"/>
              <a:gd name="T22" fmla="*/ 0 h 1700"/>
              <a:gd name="T23" fmla="*/ 1819 w 1819"/>
              <a:gd name="T24" fmla="*/ 1700 h 17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19" h="1700">
                <a:moveTo>
                  <a:pt x="1819" y="1669"/>
                </a:moveTo>
                <a:cubicBezTo>
                  <a:pt x="1460" y="1680"/>
                  <a:pt x="1089" y="1700"/>
                  <a:pt x="821" y="1669"/>
                </a:cubicBezTo>
                <a:cubicBezTo>
                  <a:pt x="553" y="1638"/>
                  <a:pt x="344" y="1626"/>
                  <a:pt x="210" y="1482"/>
                </a:cubicBezTo>
                <a:cubicBezTo>
                  <a:pt x="76" y="1338"/>
                  <a:pt x="0" y="1019"/>
                  <a:pt x="15" y="803"/>
                </a:cubicBezTo>
                <a:cubicBezTo>
                  <a:pt x="30" y="587"/>
                  <a:pt x="126" y="315"/>
                  <a:pt x="303" y="186"/>
                </a:cubicBezTo>
                <a:cubicBezTo>
                  <a:pt x="480" y="57"/>
                  <a:pt x="841" y="0"/>
                  <a:pt x="1074" y="31"/>
                </a:cubicBezTo>
                <a:cubicBezTo>
                  <a:pt x="1307" y="62"/>
                  <a:pt x="1571" y="300"/>
                  <a:pt x="1702" y="371"/>
                </a:cubicBezTo>
              </a:path>
            </a:pathLst>
          </a:custGeom>
          <a:noFill/>
          <a:ln w="38100">
            <a:solidFill>
              <a:srgbClr val="FF66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9976" name="Text Box 40"/>
          <p:cNvSpPr txBox="1">
            <a:spLocks noChangeArrowheads="1"/>
          </p:cNvSpPr>
          <p:nvPr/>
        </p:nvSpPr>
        <p:spPr bwMode="auto">
          <a:xfrm>
            <a:off x="6372225" y="4868863"/>
            <a:ext cx="2520950" cy="157162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/>
              <a:t>どのタイプの交互パスも、グラフ探索で線形時間で</a:t>
            </a:r>
          </a:p>
          <a:p>
            <a:pPr>
              <a:defRPr/>
            </a:pPr>
            <a:r>
              <a:rPr lang="ja-JP" altLang="en-US"/>
              <a:t>見つけられる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7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３種類のものを割当る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153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「人と仕事」だけでなく、「人と仕事と道具」といった、3種類以上のものを割り当てる問題を考える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人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が仕事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ja-JP" altLang="en-US" sz="2400" dirty="0" smtClean="0"/>
              <a:t> を道具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を使って行うとき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ja-JP" altLang="en-US" sz="2400" dirty="0" smtClean="0"/>
              <a:t> となる変数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使って定式化する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目的関数：　　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endParaRPr lang="en-US" altLang="ja-JP" sz="24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制約条件：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/>
              <a:t>　　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 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j,k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</a:t>
            </a:r>
            <a:r>
              <a:rPr lang="en-US" altLang="ja-JP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　　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l‘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i,k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400" b="1" dirty="0" smtClean="0"/>
              <a:t> 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u'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/>
              <a:t>　　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l''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k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i,j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400" b="1" dirty="0" smtClean="0"/>
              <a:t> 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u''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k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　　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∈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{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0, 1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}</a:t>
            </a:r>
            <a:endParaRPr lang="ja-JP" altLang="en-US" sz="2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割当て問題とは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3352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z="2400" smtClean="0"/>
              <a:t>端的に言えば、制約条件を満たすように、人を仕事に割り振る問題</a:t>
            </a:r>
          </a:p>
        </p:txBody>
      </p:sp>
      <p:pic>
        <p:nvPicPr>
          <p:cNvPr id="3076" name="Picture 6" descr="SO01823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2209800"/>
            <a:ext cx="103505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7" descr="SO01823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581400"/>
            <a:ext cx="103505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8" descr="SO01823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5105400"/>
            <a:ext cx="103505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9" descr="BD00002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667000"/>
            <a:ext cx="614363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0" descr="BD00003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4572000"/>
            <a:ext cx="585788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743200" y="2743200"/>
            <a:ext cx="3048000" cy="3048000"/>
            <a:chOff x="1728" y="1728"/>
            <a:chExt cx="1920" cy="1920"/>
          </a:xfrm>
        </p:grpSpPr>
        <p:sp>
          <p:nvSpPr>
            <p:cNvPr id="3082" name="Line 11"/>
            <p:cNvSpPr>
              <a:spLocks noChangeShapeType="1"/>
            </p:cNvSpPr>
            <p:nvPr/>
          </p:nvSpPr>
          <p:spPr bwMode="auto">
            <a:xfrm flipV="1">
              <a:off x="1824" y="1728"/>
              <a:ext cx="182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3" name="Line 12"/>
            <p:cNvSpPr>
              <a:spLocks noChangeShapeType="1"/>
            </p:cNvSpPr>
            <p:nvPr/>
          </p:nvSpPr>
          <p:spPr bwMode="auto">
            <a:xfrm flipV="1">
              <a:off x="1728" y="2736"/>
              <a:ext cx="192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4" name="Line 13"/>
            <p:cNvSpPr>
              <a:spLocks noChangeShapeType="1"/>
            </p:cNvSpPr>
            <p:nvPr/>
          </p:nvSpPr>
          <p:spPr bwMode="auto">
            <a:xfrm>
              <a:off x="1824" y="2208"/>
              <a:ext cx="182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85" name="Line 14"/>
            <p:cNvSpPr>
              <a:spLocks noChangeShapeType="1"/>
            </p:cNvSpPr>
            <p:nvPr/>
          </p:nvSpPr>
          <p:spPr bwMode="auto">
            <a:xfrm>
              <a:off x="1728" y="3408"/>
              <a:ext cx="192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残念ながら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175" y="1052513"/>
            <a:ext cx="8763000" cy="41036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が0,1 でなくて良い状況なら（例えば人 </a:t>
            </a:r>
            <a:r>
              <a:rPr lang="en-US" altLang="ja-JP" sz="24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が仕事 </a:t>
            </a:r>
            <a:r>
              <a:rPr lang="en-US" altLang="ja-JP" sz="2400" dirty="0" smtClean="0">
                <a:solidFill>
                  <a:schemeClr val="accent2"/>
                </a:solidFill>
              </a:rPr>
              <a:t>j </a:t>
            </a:r>
            <a:r>
              <a:rPr lang="ja-JP" altLang="en-US" sz="2400" dirty="0" smtClean="0"/>
              <a:t>のために道具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を使って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時間働く、というような場合）線形計画になる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</a:t>
            </a:r>
            <a:r>
              <a:rPr lang="ja-JP" altLang="en-US" sz="2400" b="1" dirty="0" smtClean="0"/>
              <a:t>目的関数：</a:t>
            </a:r>
            <a:r>
              <a:rPr lang="ja-JP" altLang="en-US" sz="2400" dirty="0" smtClean="0"/>
              <a:t>　　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</a:t>
            </a:r>
            <a:r>
              <a:rPr lang="ja-JP" altLang="en-US" sz="2400" b="1" dirty="0" smtClean="0"/>
              <a:t>制約条件：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/>
              <a:t>　　　　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 </a:t>
            </a:r>
            <a:r>
              <a:rPr lang="en-US" altLang="ja-JP" sz="2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j,k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　　　　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l‘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 </a:t>
            </a:r>
            <a:r>
              <a:rPr lang="en-US" altLang="ja-JP" sz="2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i,k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400" b="1" dirty="0" smtClean="0"/>
              <a:t>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u'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/>
              <a:t>　　　　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l''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k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 </a:t>
            </a:r>
            <a:r>
              <a:rPr lang="en-US" altLang="ja-JP" sz="2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i,j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400" b="1" dirty="0" smtClean="0"/>
              <a:t>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u''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k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　　 　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0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 1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533400" y="5300663"/>
            <a:ext cx="810895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b="1"/>
              <a:t>残念ながら、必ず整数最適解がある、というわけにはいかない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517525" y="5930900"/>
            <a:ext cx="427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しかし、いろいろな使い道がある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  <p:bldP spid="2355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予備校の時間割作成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3581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予備校の授業時間割を作りたい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ja-JP" altLang="en-US" sz="2400" dirty="0" smtClean="0"/>
              <a:t>月曜1時限　　　　　　　　田村　　　　　　　　山本　</a:t>
            </a:r>
            <a:r>
              <a:rPr lang="ja-JP" altLang="en-US" sz="2400" dirty="0" err="1" smtClean="0"/>
              <a:t>．．．</a:t>
            </a:r>
            <a:endParaRPr lang="ja-JP" altLang="en-US" sz="2400" dirty="0" smtClean="0"/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ja-JP" altLang="en-US" sz="2400" dirty="0" smtClean="0"/>
              <a:t>月曜2時限　　　　　　　　鈴木　　　　　　　　田中　</a:t>
            </a:r>
            <a:r>
              <a:rPr lang="ja-JP" altLang="en-US" sz="2400" dirty="0" err="1" smtClean="0"/>
              <a:t>．．．</a:t>
            </a:r>
            <a:endParaRPr lang="ja-JP" altLang="en-US" sz="2400" dirty="0" smtClean="0"/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ja-JP" altLang="en-US" sz="2400" dirty="0" smtClean="0"/>
              <a:t>火曜1時限　　　　　　　　加藤　　　　　　　　山田　</a:t>
            </a:r>
            <a:r>
              <a:rPr lang="ja-JP" altLang="en-US" sz="2400" dirty="0" err="1" smtClean="0"/>
              <a:t>．．．</a:t>
            </a:r>
            <a:endParaRPr lang="ja-JP" altLang="en-US" sz="2400" dirty="0" smtClean="0"/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22532" name="Text Box 8"/>
          <p:cNvSpPr txBox="1">
            <a:spLocks noChangeArrowheads="1"/>
          </p:cNvSpPr>
          <p:nvPr/>
        </p:nvSpPr>
        <p:spPr bwMode="auto">
          <a:xfrm>
            <a:off x="2051050" y="2492375"/>
            <a:ext cx="1260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中1国語</a:t>
            </a:r>
          </a:p>
        </p:txBody>
      </p:sp>
      <p:sp>
        <p:nvSpPr>
          <p:cNvPr id="22533" name="Text Box 9"/>
          <p:cNvSpPr txBox="1">
            <a:spLocks noChangeArrowheads="1"/>
          </p:cNvSpPr>
          <p:nvPr/>
        </p:nvSpPr>
        <p:spPr bwMode="auto">
          <a:xfrm>
            <a:off x="2051050" y="3025775"/>
            <a:ext cx="1260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中1英語</a:t>
            </a:r>
          </a:p>
        </p:txBody>
      </p:sp>
      <p:sp>
        <p:nvSpPr>
          <p:cNvPr id="22534" name="Text Box 10"/>
          <p:cNvSpPr txBox="1">
            <a:spLocks noChangeArrowheads="1"/>
          </p:cNvSpPr>
          <p:nvPr/>
        </p:nvSpPr>
        <p:spPr bwMode="auto">
          <a:xfrm>
            <a:off x="2051050" y="3559175"/>
            <a:ext cx="1260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中2数学</a:t>
            </a:r>
          </a:p>
        </p:txBody>
      </p:sp>
      <p:sp>
        <p:nvSpPr>
          <p:cNvPr id="22535" name="Text Box 15"/>
          <p:cNvSpPr txBox="1">
            <a:spLocks noChangeArrowheads="1"/>
          </p:cNvSpPr>
          <p:nvPr/>
        </p:nvSpPr>
        <p:spPr bwMode="auto">
          <a:xfrm>
            <a:off x="4248150" y="2471738"/>
            <a:ext cx="1260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中2英語</a:t>
            </a:r>
          </a:p>
        </p:txBody>
      </p:sp>
      <p:sp>
        <p:nvSpPr>
          <p:cNvPr id="22536" name="Text Box 16"/>
          <p:cNvSpPr txBox="1">
            <a:spLocks noChangeArrowheads="1"/>
          </p:cNvSpPr>
          <p:nvPr/>
        </p:nvSpPr>
        <p:spPr bwMode="auto">
          <a:xfrm>
            <a:off x="4248150" y="3005138"/>
            <a:ext cx="1260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中3英語</a:t>
            </a:r>
          </a:p>
        </p:txBody>
      </p:sp>
      <p:sp>
        <p:nvSpPr>
          <p:cNvPr id="22537" name="Text Box 17"/>
          <p:cNvSpPr txBox="1">
            <a:spLocks noChangeArrowheads="1"/>
          </p:cNvSpPr>
          <p:nvPr/>
        </p:nvSpPr>
        <p:spPr bwMode="auto">
          <a:xfrm>
            <a:off x="4248150" y="3538538"/>
            <a:ext cx="1260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中3国語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３種類の割当て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2209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800" dirty="0" smtClean="0"/>
              <a:t>教師と科目と時間の割当てが時間割である</a:t>
            </a:r>
          </a:p>
          <a:p>
            <a:pPr eaLnBrk="1" hangingPunct="1">
              <a:buFontTx/>
              <a:buNone/>
              <a:defRPr/>
            </a:pPr>
            <a:endParaRPr lang="ja-JP" altLang="en-US" sz="28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800" dirty="0" smtClean="0"/>
              <a:t>教師　　　　　　　　　　科目　　　　　　　　　　　時間</a:t>
            </a:r>
          </a:p>
          <a:p>
            <a:pPr eaLnBrk="1" hangingPunct="1">
              <a:buFontTx/>
              <a:buNone/>
              <a:defRPr/>
            </a:pPr>
            <a:endParaRPr lang="ja-JP" altLang="en-US" sz="2800" dirty="0" smtClean="0"/>
          </a:p>
        </p:txBody>
      </p:sp>
      <p:pic>
        <p:nvPicPr>
          <p:cNvPr id="32772" name="Picture 4" descr="BD05969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4876800"/>
            <a:ext cx="1116013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5" descr="BD05969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048000"/>
            <a:ext cx="1116013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581400" y="3124200"/>
            <a:ext cx="1260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中1国語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3597275" y="3768725"/>
            <a:ext cx="1260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中1英語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3613150" y="4413250"/>
            <a:ext cx="1260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中2数学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3902075" y="5292725"/>
            <a:ext cx="641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</a:t>
            </a:r>
          </a:p>
          <a:p>
            <a:endParaRPr lang="ja-JP" altLang="en-US"/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6781800" y="3124200"/>
            <a:ext cx="1565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月曜1時限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6781800" y="3733800"/>
            <a:ext cx="1565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月曜2時限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6781800" y="4343400"/>
            <a:ext cx="1565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火曜1時限</a:t>
            </a: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7243763" y="5157788"/>
            <a:ext cx="641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</a:t>
            </a:r>
          </a:p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animBg="1"/>
      <p:bldP spid="32775" grpId="0" animBg="1"/>
      <p:bldP spid="32776" grpId="0" animBg="1"/>
      <p:bldP spid="32777" grpId="0"/>
      <p:bldP spid="32778" grpId="0" animBg="1"/>
      <p:bldP spid="32779" grpId="0" animBg="1"/>
      <p:bldP spid="32780" grpId="0" animBg="1"/>
      <p:bldP spid="3278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予備校時間割の定式化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83613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教師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が授業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ja-JP" altLang="en-US" sz="2400" dirty="0" smtClean="0"/>
              <a:t> を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時限目に行うとき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</a:t>
            </a:r>
            <a:r>
              <a:rPr lang="ja-JP" altLang="en-US" sz="2400" dirty="0" smtClean="0"/>
              <a:t> となる変数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（全部並べて、月曜の最初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ja-JP" altLang="en-US" sz="2400" dirty="0" smtClean="0"/>
              <a:t>時限、金曜の最後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時限、とする）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制約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教師は、行う授業の数に上下限がある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どの授業も、必ず、ちょうど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回（あるいは複数回）行われる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同時に行える授業は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h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教師は、同時に２つ以上の授業を行わない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予備校時間割の制約条件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4876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教師 </a:t>
            </a:r>
            <a:r>
              <a:rPr lang="ja-JP" altLang="en-US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の行う授業数　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ja-JP" altLang="en-US" sz="2400" dirty="0" smtClean="0"/>
              <a:t>  各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j,k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について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を足す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000" dirty="0" smtClean="0">
                <a:solidFill>
                  <a:schemeClr val="accent2"/>
                </a:solidFill>
              </a:rPr>
              <a:t>　　　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l</a:t>
            </a:r>
            <a:r>
              <a:rPr lang="en-US" altLang="ja-JP" sz="2000" b="1" baseline="-25000" dirty="0" smtClean="0">
                <a:solidFill>
                  <a:schemeClr val="accent2"/>
                </a:solidFill>
              </a:rPr>
              <a:t>     </a:t>
            </a:r>
            <a:r>
              <a:rPr lang="ja-JP" altLang="en-US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 </a:t>
            </a:r>
            <a:r>
              <a:rPr lang="ja-JP" altLang="en-US" sz="20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000" b="1" dirty="0" err="1" smtClean="0">
                <a:solidFill>
                  <a:schemeClr val="accent2"/>
                </a:solidFill>
              </a:rPr>
              <a:t>Σ</a:t>
            </a:r>
            <a:r>
              <a:rPr lang="en-US" altLang="ja-JP" sz="2000" b="1" baseline="-25000" dirty="0" err="1" smtClean="0">
                <a:solidFill>
                  <a:schemeClr val="accent2"/>
                </a:solidFill>
              </a:rPr>
              <a:t>jk</a:t>
            </a:r>
            <a:r>
              <a:rPr lang="en-US" altLang="ja-JP" sz="20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0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0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    </a:t>
            </a:r>
            <a:r>
              <a:rPr lang="en-US" altLang="ja-JP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   u</a:t>
            </a:r>
            <a:r>
              <a:rPr lang="en-US" altLang="ja-JP" sz="2000" b="1" dirty="0" smtClean="0"/>
              <a:t> </a:t>
            </a:r>
            <a:r>
              <a:rPr lang="en-US" altLang="ja-JP" sz="2000" b="1" baseline="-25000" dirty="0" smtClean="0">
                <a:solidFill>
                  <a:schemeClr val="accent2"/>
                </a:solidFill>
              </a:rPr>
              <a:t>    </a:t>
            </a:r>
            <a:r>
              <a:rPr lang="en-US" altLang="ja-JP" sz="2000" dirty="0" smtClean="0">
                <a:solidFill>
                  <a:schemeClr val="accent2"/>
                </a:solidFill>
              </a:rPr>
              <a:t>for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000" b="1" baseline="30000" dirty="0" smtClean="0">
                <a:solidFill>
                  <a:schemeClr val="accent2"/>
                </a:solidFill>
              </a:rPr>
              <a:t>∀</a:t>
            </a:r>
            <a:r>
              <a:rPr lang="en-US" altLang="ja-JP" sz="2000" b="1" dirty="0" err="1" smtClean="0">
                <a:solidFill>
                  <a:schemeClr val="accent2"/>
                </a:solidFill>
              </a:rPr>
              <a:t>i</a:t>
            </a:r>
            <a:endParaRPr lang="en-US" altLang="ja-JP" sz="20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>
              <a:solidFill>
                <a:srgbClr val="FF33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ja-JP" altLang="en-US" sz="2400" dirty="0" smtClean="0"/>
              <a:t>授業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が行われる回数　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ja-JP" altLang="en-US" sz="2400" dirty="0" smtClean="0"/>
              <a:t>  各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i,k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について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を足す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solidFill>
                  <a:srgbClr val="FF3300"/>
                </a:solidFill>
              </a:rPr>
              <a:t>　　</a:t>
            </a:r>
            <a:r>
              <a:rPr lang="en-US" altLang="ja-JP" sz="2000" b="1" dirty="0" err="1" smtClean="0">
                <a:solidFill>
                  <a:schemeClr val="accent2"/>
                </a:solidFill>
              </a:rPr>
              <a:t>Σ</a:t>
            </a:r>
            <a:r>
              <a:rPr lang="en-US" altLang="ja-JP" sz="2000" b="1" baseline="-25000" dirty="0" err="1" smtClean="0">
                <a:solidFill>
                  <a:schemeClr val="accent2"/>
                </a:solidFill>
              </a:rPr>
              <a:t>ik</a:t>
            </a:r>
            <a:r>
              <a:rPr lang="en-US" altLang="ja-JP" sz="20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0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0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    </a:t>
            </a:r>
            <a:r>
              <a:rPr lang="en-US" altLang="ja-JP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000" b="1" dirty="0" smtClean="0"/>
              <a:t>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c</a:t>
            </a:r>
            <a:r>
              <a:rPr lang="en-US" altLang="ja-JP" sz="2000" baseline="-25000" dirty="0" smtClean="0">
                <a:solidFill>
                  <a:schemeClr val="accent2"/>
                </a:solidFill>
              </a:rPr>
              <a:t>    </a:t>
            </a:r>
            <a:r>
              <a:rPr lang="en-US" altLang="ja-JP" sz="2000" dirty="0" smtClean="0">
                <a:solidFill>
                  <a:schemeClr val="accent2"/>
                </a:solidFill>
              </a:rPr>
              <a:t>for </a:t>
            </a:r>
            <a:r>
              <a:rPr lang="ja-JP" altLang="en-US" sz="2000" b="1" baseline="30000" dirty="0" smtClean="0">
                <a:solidFill>
                  <a:schemeClr val="accent2"/>
                </a:solidFill>
              </a:rPr>
              <a:t>∀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j</a:t>
            </a:r>
            <a:endParaRPr lang="ja-JP" altLang="en-US" sz="2400" b="1" dirty="0" smtClean="0">
              <a:solidFill>
                <a:srgbClr val="FF3300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>
              <a:solidFill>
                <a:srgbClr val="FF33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時限目の授業数　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ja-JP" altLang="en-US" sz="2400" dirty="0" smtClean="0"/>
              <a:t>  各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i,j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について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を足す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solidFill>
                  <a:srgbClr val="FF3300"/>
                </a:solidFill>
              </a:rPr>
              <a:t>　　</a:t>
            </a:r>
            <a:r>
              <a:rPr lang="en-US" altLang="ja-JP" sz="2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0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ja-JP" altLang="en-US" sz="20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0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0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    </a:t>
            </a:r>
            <a:r>
              <a:rPr lang="ja-JP" altLang="en-US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ja-JP" altLang="en-US" sz="20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h</a:t>
            </a:r>
            <a:r>
              <a:rPr lang="en-US" altLang="ja-JP" sz="2000" baseline="-25000" dirty="0" smtClean="0">
                <a:solidFill>
                  <a:schemeClr val="accent2"/>
                </a:solidFill>
              </a:rPr>
              <a:t>    </a:t>
            </a:r>
            <a:r>
              <a:rPr lang="en-US" altLang="ja-JP" sz="2000" dirty="0" smtClean="0">
                <a:solidFill>
                  <a:schemeClr val="accent2"/>
                </a:solidFill>
              </a:rPr>
              <a:t>for </a:t>
            </a:r>
            <a:r>
              <a:rPr lang="ja-JP" altLang="en-US" sz="2000" b="1" baseline="30000" dirty="0" smtClean="0">
                <a:solidFill>
                  <a:schemeClr val="accent2"/>
                </a:solidFill>
              </a:rPr>
              <a:t>∀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k</a:t>
            </a:r>
            <a:endParaRPr lang="en-US" altLang="ja-JP" sz="2400" b="1" dirty="0" smtClean="0">
              <a:solidFill>
                <a:srgbClr val="FF3300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>
              <a:solidFill>
                <a:srgbClr val="FF33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3300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時限目に教師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の行う授業数　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ja-JP" altLang="en-US" sz="2400" dirty="0" smtClean="0"/>
              <a:t>  各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について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を足す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000" dirty="0" smtClean="0">
                <a:solidFill>
                  <a:schemeClr val="accent2"/>
                </a:solidFill>
              </a:rPr>
              <a:t>　　　</a:t>
            </a:r>
            <a:r>
              <a:rPr lang="en-US" altLang="ja-JP" sz="2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0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0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0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0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    </a:t>
            </a:r>
            <a:r>
              <a:rPr lang="en-US" altLang="ja-JP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</a:t>
            </a:r>
            <a:r>
              <a:rPr lang="en-US" altLang="ja-JP" sz="2000" b="1" dirty="0" smtClean="0">
                <a:solidFill>
                  <a:schemeClr val="accent2"/>
                </a:solidFill>
              </a:rPr>
              <a:t>  1</a:t>
            </a:r>
            <a:r>
              <a:rPr lang="en-US" altLang="ja-JP" sz="2000" b="1" dirty="0" smtClean="0"/>
              <a:t> </a:t>
            </a:r>
            <a:r>
              <a:rPr lang="en-US" altLang="ja-JP" sz="2000" baseline="-25000" dirty="0" smtClean="0">
                <a:solidFill>
                  <a:schemeClr val="accent2"/>
                </a:solidFill>
              </a:rPr>
              <a:t>    </a:t>
            </a:r>
            <a:r>
              <a:rPr lang="en-US" altLang="ja-JP" sz="2000" dirty="0" smtClean="0">
                <a:solidFill>
                  <a:schemeClr val="accent2"/>
                </a:solidFill>
              </a:rPr>
              <a:t>for </a:t>
            </a:r>
            <a:r>
              <a:rPr lang="ja-JP" altLang="en-US" sz="2000" b="1" baseline="30000" dirty="0" smtClean="0">
                <a:solidFill>
                  <a:schemeClr val="accent2"/>
                </a:solidFill>
              </a:rPr>
              <a:t>∀</a:t>
            </a:r>
            <a:r>
              <a:rPr lang="en-US" altLang="ja-JP" sz="2000" b="1" dirty="0" err="1" smtClean="0">
                <a:solidFill>
                  <a:schemeClr val="accent2"/>
                </a:solidFill>
              </a:rPr>
              <a:t>i,k</a:t>
            </a:r>
            <a:endParaRPr lang="ja-JP" altLang="en-US" sz="20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学校の時間割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2209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教師（科目）とクラスと時間の割当てが時間割である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教師（科目）　　　　　　　　　クラス　　　　　　　　　　　　時間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pic>
        <p:nvPicPr>
          <p:cNvPr id="34820" name="Picture 4" descr="BD05969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4876800"/>
            <a:ext cx="1116013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Picture 5" descr="BD05969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048000"/>
            <a:ext cx="1116013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3581400" y="3124200"/>
            <a:ext cx="1176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1年</a:t>
            </a:r>
            <a:r>
              <a:rPr lang="en-US" altLang="ja-JP"/>
              <a:t>A</a:t>
            </a:r>
            <a:r>
              <a:rPr lang="ja-JP" altLang="en-US"/>
              <a:t>組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3597275" y="3768725"/>
            <a:ext cx="11588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1年</a:t>
            </a:r>
            <a:r>
              <a:rPr lang="en-US" altLang="ja-JP"/>
              <a:t>B</a:t>
            </a:r>
            <a:r>
              <a:rPr lang="ja-JP" altLang="en-US"/>
              <a:t>組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3613150" y="4413250"/>
            <a:ext cx="1176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2年</a:t>
            </a:r>
            <a:r>
              <a:rPr lang="en-US" altLang="ja-JP"/>
              <a:t>A</a:t>
            </a:r>
            <a:r>
              <a:rPr lang="ja-JP" altLang="en-US"/>
              <a:t>組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3902075" y="5292725"/>
            <a:ext cx="641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</a:t>
            </a:r>
          </a:p>
          <a:p>
            <a:endParaRPr lang="ja-JP" altLang="en-US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6781800" y="3124200"/>
            <a:ext cx="1565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月曜1時限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6781800" y="3733800"/>
            <a:ext cx="1565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月曜2時限</a:t>
            </a: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6781800" y="4343400"/>
            <a:ext cx="1565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火曜1時限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7243763" y="5084763"/>
            <a:ext cx="641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</a:t>
            </a:r>
          </a:p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animBg="1"/>
      <p:bldP spid="34823" grpId="0" animBg="1"/>
      <p:bldP spid="34824" grpId="0" animBg="1"/>
      <p:bldP spid="34825" grpId="0"/>
      <p:bldP spid="34826" grpId="0" animBg="1"/>
      <p:bldP spid="34827" grpId="0" animBg="1"/>
      <p:bldP spid="34828" grpId="0" animBg="1"/>
      <p:bldP spid="3482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学校の時間割定式化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12175" cy="4876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教師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の授業を、クラス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ja-JP" altLang="en-US" sz="2400" dirty="0" smtClean="0"/>
              <a:t> が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時限目に行うとき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ja-JP" altLang="en-US" sz="2400" dirty="0" smtClean="0"/>
              <a:t> となる変数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（全部並べて、月曜の最初</a:t>
            </a:r>
            <a:r>
              <a:rPr lang="en-US" altLang="ja-JP" sz="2400" dirty="0" smtClean="0">
                <a:solidFill>
                  <a:schemeClr val="accent2"/>
                </a:solidFill>
              </a:rPr>
              <a:t>1</a:t>
            </a:r>
            <a:r>
              <a:rPr lang="ja-JP" altLang="en-US" sz="2400" dirty="0" smtClean="0"/>
              <a:t>時限、金曜の最後</a:t>
            </a:r>
            <a:r>
              <a:rPr lang="ja-JP" altLang="en-US" sz="2400" b="1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時限、とする）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制約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教師は同時に2つの授業はできない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各クラスはそれぞれの授業をちょうど何回かする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各クラスは同時に2つの授業を受けない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予備校バージョンと同じように制約式が作れる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基本的な制約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24000"/>
            <a:ext cx="8763000" cy="4876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教師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の授業を、クラス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ja-JP" altLang="en-US" sz="2400" dirty="0" smtClean="0"/>
              <a:t> が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時限目に行うとき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ja-JP" altLang="en-US" sz="2400" dirty="0" smtClean="0"/>
              <a:t> となる変数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altLang="ja-JP" sz="2400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教師は同時に2つの授業はできない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　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0   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 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 </a:t>
            </a:r>
            <a:r>
              <a:rPr lang="en-US" altLang="ja-JP" sz="2400" b="1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dirty="0" smtClean="0">
                <a:solidFill>
                  <a:schemeClr val="accent2"/>
                </a:solidFill>
              </a:rPr>
              <a:t>for </a:t>
            </a:r>
            <a:r>
              <a:rPr lang="ja-JP" altLang="en-US" sz="2400" b="1" baseline="30000" dirty="0" smtClean="0">
                <a:solidFill>
                  <a:schemeClr val="accent2"/>
                </a:solidFill>
              </a:rPr>
              <a:t>∀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i,k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   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各クラスは各科目のどれかの先生の授業をちょうど何回か受ける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　 </a:t>
            </a:r>
            <a:r>
              <a:rPr lang="en-US" altLang="ja-JP" sz="2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k,i∈C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smtClean="0"/>
              <a:t>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>
                <a:solidFill>
                  <a:schemeClr val="accent2"/>
                </a:solidFill>
              </a:rPr>
              <a:t>      for </a:t>
            </a:r>
            <a:r>
              <a:rPr lang="ja-JP" altLang="en-US" sz="2400" b="1" baseline="30000" dirty="0" smtClean="0">
                <a:solidFill>
                  <a:schemeClr val="accent2"/>
                </a:solidFill>
              </a:rPr>
              <a:t>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各クラスは同時に2つの授業を受けない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　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0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ijk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   </a:t>
            </a:r>
            <a:r>
              <a:rPr lang="en-US" altLang="ja-JP" sz="2400" dirty="0" smtClean="0">
                <a:solidFill>
                  <a:schemeClr val="accent2"/>
                </a:solidFill>
              </a:rPr>
              <a:t>for </a:t>
            </a:r>
            <a:r>
              <a:rPr lang="ja-JP" altLang="en-US" sz="2400" b="1" baseline="30000" dirty="0" smtClean="0">
                <a:solidFill>
                  <a:schemeClr val="accent2"/>
                </a:solidFill>
              </a:rPr>
              <a:t>∀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j,k</a:t>
            </a:r>
            <a:endParaRPr lang="ja-JP" altLang="en-US" sz="24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その他の制約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4876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1時間目、午後にしない授業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連続で行う授業の制約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同じ科目は、なるべく離して配置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同じ年度のクラスは連続して行いたい授業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などなど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以上、数理的な条件として表せるので、数理計画として解ける。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まとめ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4343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基本的な割り当て問題、各人が仕事に割く時間を考えた割り当て問題は、線形計画で整数解が得られる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仕事の能率の要素を入れても線形計画で解けるが、整数解が得られるとは限らない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割り当て問題の特殊ケースであるマッチング問題は簡単に解ける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授業の時間割作成問題は3つのものを割り当てる問題になる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81000" y="27416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割当て問題（基本のもの）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19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それぞれの人は、できる仕事とできない仕事がある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それぞれの人は、同時に受け持てる仕事の上下限がある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それぞれの仕事は、受け持つ人の最低人数がある</a:t>
            </a:r>
          </a:p>
        </p:txBody>
      </p:sp>
      <p:pic>
        <p:nvPicPr>
          <p:cNvPr id="4100" name="Picture 4" descr="SO01823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3200400"/>
            <a:ext cx="8191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SO01823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4419600"/>
            <a:ext cx="8191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SO01823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5638800"/>
            <a:ext cx="890588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 descr="BD00002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3429000"/>
            <a:ext cx="614363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 descr="BD00003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5105400"/>
            <a:ext cx="585788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Line 10"/>
          <p:cNvSpPr>
            <a:spLocks noChangeShapeType="1"/>
          </p:cNvSpPr>
          <p:nvPr/>
        </p:nvSpPr>
        <p:spPr bwMode="auto">
          <a:xfrm flipV="1">
            <a:off x="3124200" y="3581400"/>
            <a:ext cx="2286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06" name="Line 11"/>
          <p:cNvSpPr>
            <a:spLocks noChangeShapeType="1"/>
          </p:cNvSpPr>
          <p:nvPr/>
        </p:nvSpPr>
        <p:spPr bwMode="auto">
          <a:xfrm flipV="1">
            <a:off x="3048000" y="5029200"/>
            <a:ext cx="2362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07" name="Line 12"/>
          <p:cNvSpPr>
            <a:spLocks noChangeShapeType="1"/>
          </p:cNvSpPr>
          <p:nvPr/>
        </p:nvSpPr>
        <p:spPr bwMode="auto">
          <a:xfrm>
            <a:off x="3200400" y="41148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08" name="Line 13"/>
          <p:cNvSpPr>
            <a:spLocks noChangeShapeType="1"/>
          </p:cNvSpPr>
          <p:nvPr/>
        </p:nvSpPr>
        <p:spPr bwMode="auto">
          <a:xfrm>
            <a:off x="3048000" y="5715000"/>
            <a:ext cx="2438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04800" y="3581400"/>
            <a:ext cx="1708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担当仕事数</a:t>
            </a:r>
          </a:p>
          <a:p>
            <a:r>
              <a:rPr lang="ja-JP" altLang="en-US"/>
              <a:t>の上下限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6858000" y="3200400"/>
            <a:ext cx="1403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担当者数</a:t>
            </a:r>
          </a:p>
          <a:p>
            <a:r>
              <a:rPr lang="ja-JP" altLang="en-US"/>
              <a:t>の上下限</a:t>
            </a:r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3048000" y="4267200"/>
            <a:ext cx="2590800" cy="167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2895600" y="4648200"/>
            <a:ext cx="1920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受け持てない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4" grpId="0"/>
      <p:bldP spid="10255" grpId="0"/>
      <p:bldP spid="10256" grpId="0" animBg="1"/>
      <p:bldP spid="102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割当て問題（基本のもの）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1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z="2400" smtClean="0"/>
              <a:t>これらを満たす、人 対 仕事の割当を見つける問題</a:t>
            </a:r>
          </a:p>
          <a:p>
            <a:pPr eaLnBrk="1" hangingPunct="1">
              <a:buFontTx/>
              <a:buNone/>
            </a:pPr>
            <a:endParaRPr lang="ja-JP" altLang="en-US" sz="2400" smtClean="0"/>
          </a:p>
          <a:p>
            <a:pPr eaLnBrk="1" hangingPunct="1">
              <a:buFontTx/>
              <a:buNone/>
            </a:pPr>
            <a:r>
              <a:rPr lang="ja-JP" altLang="en-US" sz="2400" smtClean="0"/>
              <a:t>また、人 </a:t>
            </a:r>
            <a:r>
              <a:rPr lang="en-US" altLang="ja-JP" sz="2400" b="1" smtClean="0">
                <a:solidFill>
                  <a:schemeClr val="accent2"/>
                </a:solidFill>
              </a:rPr>
              <a:t>i</a:t>
            </a:r>
            <a:r>
              <a:rPr lang="en-US" altLang="ja-JP" sz="2400" smtClean="0"/>
              <a:t> </a:t>
            </a:r>
            <a:r>
              <a:rPr lang="ja-JP" altLang="en-US" sz="2400" smtClean="0"/>
              <a:t>が仕事 </a:t>
            </a:r>
            <a:r>
              <a:rPr lang="en-US" altLang="ja-JP" sz="2400" b="1" smtClean="0">
                <a:solidFill>
                  <a:schemeClr val="accent2"/>
                </a:solidFill>
              </a:rPr>
              <a:t>j</a:t>
            </a:r>
            <a:r>
              <a:rPr lang="en-US" altLang="ja-JP" sz="2400" smtClean="0">
                <a:solidFill>
                  <a:schemeClr val="accent2"/>
                </a:solidFill>
              </a:rPr>
              <a:t> </a:t>
            </a:r>
            <a:r>
              <a:rPr lang="ja-JP" altLang="en-US" sz="2400" smtClean="0"/>
              <a:t>を受け持つときに費用 </a:t>
            </a:r>
            <a:r>
              <a:rPr lang="en-US" altLang="ja-JP" sz="2400" b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ij</a:t>
            </a:r>
            <a:r>
              <a:rPr lang="en-US" altLang="ja-JP" sz="2400" baseline="-25000" smtClean="0">
                <a:solidFill>
                  <a:schemeClr val="accent2"/>
                </a:solidFill>
              </a:rPr>
              <a:t> </a:t>
            </a:r>
            <a:r>
              <a:rPr lang="ja-JP" altLang="en-US" sz="2400" smtClean="0"/>
              <a:t>がかかるとすると、総コストが最小な割り当て方を求める問題</a:t>
            </a:r>
            <a:endParaRPr lang="en-US" altLang="ja-JP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割当て問題：記法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848600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z="2400" smtClean="0"/>
              <a:t>仕事をする人： </a:t>
            </a:r>
            <a:r>
              <a:rPr lang="en-US" altLang="ja-JP" sz="2400" b="1" smtClean="0">
                <a:solidFill>
                  <a:schemeClr val="accent2"/>
                </a:solidFill>
              </a:rPr>
              <a:t>1,2,…,n</a:t>
            </a:r>
          </a:p>
          <a:p>
            <a:pPr eaLnBrk="1" hangingPunct="1">
              <a:buFontTx/>
              <a:buNone/>
            </a:pPr>
            <a:r>
              <a:rPr lang="ja-JP" altLang="en-US" sz="2400" smtClean="0"/>
              <a:t>仕事：　　　　　　</a:t>
            </a:r>
            <a:r>
              <a:rPr lang="en-US" altLang="ja-JP" sz="2400" b="1" smtClean="0">
                <a:solidFill>
                  <a:schemeClr val="accent2"/>
                </a:solidFill>
              </a:rPr>
              <a:t>1,2,…,m</a:t>
            </a:r>
            <a:endParaRPr lang="ja-JP" altLang="en-US" sz="2400" b="1" smtClean="0"/>
          </a:p>
          <a:p>
            <a:pPr eaLnBrk="1" hangingPunct="1">
              <a:buFontTx/>
              <a:buNone/>
            </a:pPr>
            <a:endParaRPr lang="en-US" altLang="ja-JP" sz="2400" smtClean="0"/>
          </a:p>
          <a:p>
            <a:pPr eaLnBrk="1" hangingPunct="1">
              <a:buFontTx/>
              <a:buNone/>
            </a:pPr>
            <a:r>
              <a:rPr lang="ja-JP" altLang="en-US" sz="2400" smtClean="0"/>
              <a:t>人 </a:t>
            </a:r>
            <a:r>
              <a:rPr lang="en-US" altLang="ja-JP" sz="2400" b="1" smtClean="0">
                <a:solidFill>
                  <a:schemeClr val="accent2"/>
                </a:solidFill>
              </a:rPr>
              <a:t>i</a:t>
            </a:r>
            <a:r>
              <a:rPr lang="en-US" altLang="ja-JP" sz="2400" smtClean="0"/>
              <a:t> </a:t>
            </a:r>
            <a:r>
              <a:rPr lang="ja-JP" altLang="en-US" sz="2400" smtClean="0"/>
              <a:t>が仕事 </a:t>
            </a:r>
            <a:r>
              <a:rPr lang="en-US" altLang="ja-JP" sz="2400" b="1" smtClean="0">
                <a:solidFill>
                  <a:schemeClr val="accent2"/>
                </a:solidFill>
              </a:rPr>
              <a:t>j</a:t>
            </a:r>
            <a:r>
              <a:rPr lang="en-US" altLang="ja-JP" sz="2400" smtClean="0">
                <a:solidFill>
                  <a:schemeClr val="accent2"/>
                </a:solidFill>
              </a:rPr>
              <a:t> </a:t>
            </a:r>
            <a:r>
              <a:rPr lang="ja-JP" altLang="en-US" sz="2400" smtClean="0"/>
              <a:t>を受け持つときにかかる費用：　 </a:t>
            </a:r>
            <a:r>
              <a:rPr lang="en-US" altLang="ja-JP" sz="2400" b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ij</a:t>
            </a:r>
            <a:endParaRPr lang="ja-JP" altLang="en-US" sz="2400" b="1" smtClean="0"/>
          </a:p>
          <a:p>
            <a:pPr eaLnBrk="1" hangingPunct="1">
              <a:buFontTx/>
              <a:buNone/>
            </a:pPr>
            <a:r>
              <a:rPr lang="ja-JP" altLang="en-US" sz="2400" smtClean="0"/>
              <a:t>　　人 </a:t>
            </a:r>
            <a:r>
              <a:rPr lang="en-US" altLang="ja-JP" sz="2400" b="1" smtClean="0">
                <a:solidFill>
                  <a:schemeClr val="accent2"/>
                </a:solidFill>
              </a:rPr>
              <a:t>i</a:t>
            </a:r>
            <a:r>
              <a:rPr lang="en-US" altLang="ja-JP" sz="2400" baseline="-25000" smtClean="0">
                <a:solidFill>
                  <a:schemeClr val="accent2"/>
                </a:solidFill>
              </a:rPr>
              <a:t> </a:t>
            </a:r>
            <a:r>
              <a:rPr lang="ja-JP" altLang="en-US" sz="2400" smtClean="0"/>
              <a:t>が仕事 </a:t>
            </a:r>
            <a:r>
              <a:rPr lang="en-US" altLang="ja-JP" sz="2400" b="1" smtClean="0">
                <a:solidFill>
                  <a:schemeClr val="accent2"/>
                </a:solidFill>
              </a:rPr>
              <a:t>j</a:t>
            </a:r>
            <a:r>
              <a:rPr lang="en-US" altLang="ja-JP" sz="2400" smtClean="0">
                <a:solidFill>
                  <a:schemeClr val="accent2"/>
                </a:solidFill>
              </a:rPr>
              <a:t> </a:t>
            </a:r>
            <a:r>
              <a:rPr lang="ja-JP" altLang="en-US" sz="2400" smtClean="0"/>
              <a:t>をできる：　　 </a:t>
            </a:r>
            <a:r>
              <a:rPr lang="en-US" altLang="ja-JP" sz="2400" b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ij </a:t>
            </a:r>
            <a:r>
              <a:rPr lang="en-US" altLang="ja-JP" sz="2400" b="1" smtClean="0">
                <a:solidFill>
                  <a:schemeClr val="accent2"/>
                </a:solidFill>
              </a:rPr>
              <a:t>&lt; +</a:t>
            </a:r>
            <a:r>
              <a:rPr lang="ja-JP" altLang="en-US" sz="2400" b="1" smtClean="0">
                <a:solidFill>
                  <a:schemeClr val="accent2"/>
                </a:solidFill>
              </a:rPr>
              <a:t>∞</a:t>
            </a:r>
            <a:endParaRPr lang="en-US" altLang="ja-JP" sz="2400" b="1" smtClean="0"/>
          </a:p>
          <a:p>
            <a:pPr eaLnBrk="1" hangingPunct="1">
              <a:buFontTx/>
              <a:buNone/>
            </a:pPr>
            <a:r>
              <a:rPr lang="ja-JP" altLang="en-US" sz="2400" smtClean="0"/>
              <a:t>　　人 </a:t>
            </a:r>
            <a:r>
              <a:rPr lang="en-US" altLang="ja-JP" sz="2400" b="1" smtClean="0">
                <a:solidFill>
                  <a:schemeClr val="accent2"/>
                </a:solidFill>
              </a:rPr>
              <a:t>i</a:t>
            </a:r>
            <a:r>
              <a:rPr lang="en-US" altLang="ja-JP" sz="2400" baseline="-25000" smtClean="0">
                <a:solidFill>
                  <a:schemeClr val="accent2"/>
                </a:solidFill>
              </a:rPr>
              <a:t> </a:t>
            </a:r>
            <a:r>
              <a:rPr lang="ja-JP" altLang="en-US" sz="2400" smtClean="0"/>
              <a:t>が仕事 </a:t>
            </a:r>
            <a:r>
              <a:rPr lang="en-US" altLang="ja-JP" sz="2400" b="1" smtClean="0">
                <a:solidFill>
                  <a:schemeClr val="accent2"/>
                </a:solidFill>
              </a:rPr>
              <a:t>j</a:t>
            </a:r>
            <a:r>
              <a:rPr lang="en-US" altLang="ja-JP" sz="2400" smtClean="0">
                <a:solidFill>
                  <a:schemeClr val="accent2"/>
                </a:solidFill>
              </a:rPr>
              <a:t> </a:t>
            </a:r>
            <a:r>
              <a:rPr lang="ja-JP" altLang="en-US" sz="2400" smtClean="0"/>
              <a:t>をできない：　</a:t>
            </a:r>
            <a:r>
              <a:rPr lang="en-US" altLang="ja-JP" sz="2400" b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ij </a:t>
            </a:r>
            <a:r>
              <a:rPr lang="en-US" altLang="ja-JP" sz="2400" b="1" smtClean="0">
                <a:solidFill>
                  <a:schemeClr val="accent2"/>
                </a:solidFill>
              </a:rPr>
              <a:t>= +</a:t>
            </a:r>
            <a:r>
              <a:rPr lang="ja-JP" altLang="en-US" sz="2400" b="1" smtClean="0">
                <a:solidFill>
                  <a:schemeClr val="accent2"/>
                </a:solidFill>
              </a:rPr>
              <a:t>∞</a:t>
            </a:r>
            <a:endParaRPr lang="ja-JP" altLang="en-US" sz="2400" b="1" smtClean="0"/>
          </a:p>
          <a:p>
            <a:pPr eaLnBrk="1" hangingPunct="1">
              <a:buFontTx/>
              <a:buNone/>
            </a:pPr>
            <a:endParaRPr lang="ja-JP" altLang="en-US" sz="2400" smtClean="0"/>
          </a:p>
          <a:p>
            <a:pPr eaLnBrk="1" hangingPunct="1">
              <a:buFontTx/>
              <a:buNone/>
            </a:pPr>
            <a:r>
              <a:rPr lang="ja-JP" altLang="en-US" sz="2400" smtClean="0"/>
              <a:t>人 </a:t>
            </a:r>
            <a:r>
              <a:rPr lang="en-US" altLang="ja-JP" sz="2400" b="1" smtClean="0">
                <a:solidFill>
                  <a:schemeClr val="accent2"/>
                </a:solidFill>
              </a:rPr>
              <a:t>i</a:t>
            </a:r>
            <a:r>
              <a:rPr lang="en-US" altLang="ja-JP" sz="2400" smtClean="0"/>
              <a:t> </a:t>
            </a:r>
            <a:r>
              <a:rPr lang="ja-JP" altLang="en-US" sz="2400" smtClean="0"/>
              <a:t>が受け持つ仕事数の上下限： </a:t>
            </a:r>
            <a:r>
              <a:rPr lang="en-US" altLang="ja-JP" sz="2400" b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i,</a:t>
            </a:r>
            <a:r>
              <a:rPr lang="ja-JP" altLang="en-US" sz="2400" b="1" smtClean="0"/>
              <a:t> </a:t>
            </a:r>
            <a:r>
              <a:rPr lang="en-US" altLang="ja-JP" sz="2400" b="1" smtClean="0">
                <a:solidFill>
                  <a:schemeClr val="accent2"/>
                </a:solidFill>
              </a:rPr>
              <a:t>l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</a:t>
            </a:r>
            <a:r>
              <a:rPr lang="ja-JP" altLang="en-US" sz="2400" b="1" smtClean="0"/>
              <a:t> </a:t>
            </a:r>
          </a:p>
          <a:p>
            <a:pPr eaLnBrk="1" hangingPunct="1">
              <a:buFontTx/>
              <a:buNone/>
            </a:pPr>
            <a:r>
              <a:rPr lang="ja-JP" altLang="en-US" sz="2400" smtClean="0"/>
              <a:t>仕事 </a:t>
            </a:r>
            <a:r>
              <a:rPr lang="en-US" altLang="ja-JP" sz="2400" b="1" smtClean="0">
                <a:solidFill>
                  <a:schemeClr val="accent2"/>
                </a:solidFill>
              </a:rPr>
              <a:t>j</a:t>
            </a:r>
            <a:r>
              <a:rPr lang="en-US" altLang="ja-JP" sz="2400" smtClean="0"/>
              <a:t> </a:t>
            </a:r>
            <a:r>
              <a:rPr lang="ja-JP" altLang="en-US" sz="2400" smtClean="0"/>
              <a:t>を受け持つ人数の上下限： </a:t>
            </a:r>
            <a:r>
              <a:rPr lang="en-US" altLang="ja-JP" sz="2400" b="1" smtClean="0">
                <a:solidFill>
                  <a:schemeClr val="accent2"/>
                </a:solidFill>
              </a:rPr>
              <a:t>u'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j,</a:t>
            </a:r>
            <a:r>
              <a:rPr lang="en-US" altLang="ja-JP" sz="2400" b="1" smtClean="0"/>
              <a:t> </a:t>
            </a:r>
            <a:r>
              <a:rPr lang="en-US" altLang="ja-JP" sz="2400" b="1" smtClean="0">
                <a:solidFill>
                  <a:schemeClr val="accent2"/>
                </a:solidFill>
              </a:rPr>
              <a:t>l'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j</a:t>
            </a:r>
            <a:r>
              <a:rPr lang="en-US" altLang="ja-JP" sz="2400" b="1" smtClean="0"/>
              <a:t> </a:t>
            </a:r>
            <a:endParaRPr lang="ja-JP" altLang="en-US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割当て問題：定式化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848600" cy="4572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b="1" smtClean="0"/>
              <a:t>変数：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ij</a:t>
            </a:r>
            <a:r>
              <a:rPr lang="en-US" altLang="ja-JP" sz="2400" smtClean="0"/>
              <a:t> ：</a:t>
            </a:r>
            <a:r>
              <a:rPr lang="ja-JP" altLang="en-US" sz="2400" smtClean="0"/>
              <a:t>人 </a:t>
            </a:r>
            <a:r>
              <a:rPr lang="en-US" altLang="ja-JP" sz="2400" b="1" smtClean="0">
                <a:solidFill>
                  <a:schemeClr val="accent2"/>
                </a:solidFill>
              </a:rPr>
              <a:t>i</a:t>
            </a:r>
            <a:r>
              <a:rPr lang="en-US" altLang="ja-JP" sz="2400" smtClean="0"/>
              <a:t> </a:t>
            </a:r>
            <a:r>
              <a:rPr lang="ja-JP" altLang="en-US" sz="2400" smtClean="0"/>
              <a:t>が仕事 </a:t>
            </a:r>
            <a:r>
              <a:rPr lang="en-US" altLang="ja-JP" sz="2400" b="1" smtClean="0">
                <a:solidFill>
                  <a:schemeClr val="accent2"/>
                </a:solidFill>
              </a:rPr>
              <a:t>j</a:t>
            </a:r>
            <a:r>
              <a:rPr lang="en-US" altLang="ja-JP" sz="2400" smtClean="0">
                <a:solidFill>
                  <a:schemeClr val="accent2"/>
                </a:solidFill>
              </a:rPr>
              <a:t> </a:t>
            </a:r>
            <a:r>
              <a:rPr lang="ja-JP" altLang="en-US" sz="2400" smtClean="0"/>
              <a:t>を受け持つとき </a:t>
            </a:r>
            <a:r>
              <a:rPr lang="ja-JP" altLang="en-US" sz="2400" b="1" smtClean="0">
                <a:solidFill>
                  <a:schemeClr val="accent2"/>
                </a:solidFill>
              </a:rPr>
              <a:t>1</a:t>
            </a:r>
            <a:r>
              <a:rPr lang="ja-JP" altLang="en-US" sz="2400" smtClean="0"/>
              <a:t>、そうでないとき </a:t>
            </a:r>
            <a:r>
              <a:rPr lang="ja-JP" altLang="en-US" sz="2400" b="1" smtClean="0">
                <a:solidFill>
                  <a:schemeClr val="accent2"/>
                </a:solidFill>
              </a:rPr>
              <a:t>0</a:t>
            </a:r>
          </a:p>
          <a:p>
            <a:pPr eaLnBrk="1" hangingPunct="1">
              <a:buFontTx/>
              <a:buNone/>
              <a:defRPr/>
            </a:pPr>
            <a:endParaRPr lang="ja-JP" altLang="en-US" sz="240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smtClean="0"/>
              <a:t>目的関数：</a:t>
            </a:r>
            <a:r>
              <a:rPr lang="ja-JP" altLang="en-US" sz="2400" smtClean="0"/>
              <a:t>　　 </a:t>
            </a:r>
            <a:r>
              <a:rPr lang="en-US" altLang="ja-JP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smtClean="0">
                <a:solidFill>
                  <a:schemeClr val="accent2"/>
                </a:solidFill>
              </a:rPr>
              <a:t> a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ij</a:t>
            </a:r>
            <a:r>
              <a:rPr lang="ja-JP" altLang="en-US" sz="2400" b="1" smtClean="0"/>
              <a:t> </a:t>
            </a:r>
            <a:r>
              <a:rPr lang="en-US" altLang="ja-JP" sz="2400" b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ij</a:t>
            </a:r>
            <a:endParaRPr lang="ja-JP" altLang="en-US" sz="2400" b="1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smtClean="0"/>
              <a:t>制約条件：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smtClean="0"/>
              <a:t>　　</a:t>
            </a:r>
            <a:r>
              <a:rPr lang="en-US" altLang="ja-JP" sz="2400" b="1" smtClean="0">
                <a:solidFill>
                  <a:schemeClr val="accent2"/>
                </a:solidFill>
              </a:rPr>
              <a:t>l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      </a:t>
            </a:r>
            <a:r>
              <a:rPr lang="ja-JP" altLang="en-US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  </a:t>
            </a:r>
            <a:r>
              <a:rPr lang="en-US" altLang="ja-JP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j=1,…,m</a:t>
            </a:r>
            <a:r>
              <a:rPr lang="en-US" altLang="ja-JP" sz="2400" b="1" smtClean="0">
                <a:solidFill>
                  <a:schemeClr val="accent2"/>
                </a:solidFill>
              </a:rPr>
              <a:t> x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ij</a:t>
            </a:r>
            <a:r>
              <a:rPr lang="ja-JP" altLang="en-US" sz="2400" b="1" smtClean="0">
                <a:solidFill>
                  <a:schemeClr val="accent2"/>
                </a:solidFill>
              </a:rPr>
              <a:t>    </a:t>
            </a:r>
            <a:r>
              <a:rPr lang="ja-JP" altLang="en-US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ja-JP" altLang="en-US" sz="2400" b="1" smtClean="0"/>
              <a:t>   </a:t>
            </a:r>
            <a:r>
              <a:rPr lang="en-US" altLang="ja-JP" sz="2400" b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smtClean="0">
                <a:solidFill>
                  <a:schemeClr val="accent2"/>
                </a:solidFill>
              </a:rPr>
              <a:t>　　l‘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j     </a:t>
            </a:r>
            <a:r>
              <a:rPr lang="ja-JP" altLang="en-US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  </a:t>
            </a:r>
            <a:r>
              <a:rPr lang="en-US" altLang="ja-JP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i=1,…,n</a:t>
            </a:r>
            <a:r>
              <a:rPr lang="en-US" altLang="ja-JP" sz="2400" b="1" smtClean="0">
                <a:solidFill>
                  <a:schemeClr val="accent2"/>
                </a:solidFill>
              </a:rPr>
              <a:t> x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ij</a:t>
            </a:r>
            <a:r>
              <a:rPr lang="ja-JP" altLang="en-US" sz="2400" b="1" smtClean="0">
                <a:solidFill>
                  <a:schemeClr val="accent2"/>
                </a:solidFill>
              </a:rPr>
              <a:t>    </a:t>
            </a:r>
            <a:r>
              <a:rPr lang="ja-JP" altLang="en-US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</a:t>
            </a:r>
            <a:r>
              <a:rPr lang="en-US" altLang="ja-JP" sz="2400" b="1" smtClean="0"/>
              <a:t> </a:t>
            </a:r>
            <a:r>
              <a:rPr lang="en-US" altLang="ja-JP" sz="2400" b="1" smtClean="0">
                <a:solidFill>
                  <a:schemeClr val="accent2"/>
                </a:solidFill>
              </a:rPr>
              <a:t>u'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j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smtClean="0">
                <a:solidFill>
                  <a:schemeClr val="accent2"/>
                </a:solidFill>
              </a:rPr>
              <a:t>　　x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ij</a:t>
            </a:r>
            <a:r>
              <a:rPr lang="ja-JP" altLang="en-US" sz="2400" b="1" smtClean="0">
                <a:solidFill>
                  <a:schemeClr val="accent2"/>
                </a:solidFill>
              </a:rPr>
              <a:t> </a:t>
            </a:r>
            <a:r>
              <a:rPr lang="ja-JP" altLang="en-US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∈ {</a:t>
            </a:r>
            <a:r>
              <a:rPr lang="ja-JP" altLang="en-US" sz="2400" b="1" smtClean="0">
                <a:solidFill>
                  <a:schemeClr val="accent2"/>
                </a:solidFill>
              </a:rPr>
              <a:t> 0, 1 </a:t>
            </a:r>
            <a:r>
              <a:rPr lang="ja-JP" altLang="en-US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}</a:t>
            </a:r>
            <a:endParaRPr lang="en-US" altLang="ja-JP" sz="2400" b="1" baseline="-2500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ja-JP" altLang="en-US" sz="2400" b="1" smtClean="0"/>
          </a:p>
          <a:p>
            <a:pPr eaLnBrk="1" hangingPunct="1">
              <a:buFontTx/>
              <a:buNone/>
              <a:defRPr/>
            </a:pPr>
            <a:r>
              <a:rPr lang="ja-JP" altLang="en-US" sz="2400" smtClean="0"/>
              <a:t>01整数計画問題になる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割当て問題：線形化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4789488"/>
          </a:xfrm>
        </p:spPr>
        <p:txBody>
          <a:bodyPr/>
          <a:lstStyle/>
          <a:p>
            <a:pPr eaLnBrk="1" hangingPunct="1">
              <a:lnSpc>
                <a:spcPct val="105000"/>
              </a:lnSpc>
              <a:buFontTx/>
              <a:buNone/>
              <a:defRPr/>
            </a:pPr>
            <a:r>
              <a:rPr lang="ja-JP" altLang="en-US" sz="2400" smtClean="0"/>
              <a:t>01制約を、線形緩和した線形計画を作る</a:t>
            </a:r>
          </a:p>
          <a:p>
            <a:pPr eaLnBrk="1" hangingPunct="1">
              <a:lnSpc>
                <a:spcPct val="105000"/>
              </a:lnSpc>
              <a:buFontTx/>
              <a:buNone/>
              <a:defRPr/>
            </a:pPr>
            <a:endParaRPr lang="ja-JP" altLang="en-US" sz="2400" smtClean="0"/>
          </a:p>
          <a:p>
            <a:pPr eaLnBrk="1" hangingPunct="1">
              <a:lnSpc>
                <a:spcPct val="105000"/>
              </a:lnSpc>
              <a:buFontTx/>
              <a:buNone/>
              <a:defRPr/>
            </a:pPr>
            <a:r>
              <a:rPr lang="ja-JP" altLang="en-US" sz="2400" b="1" smtClean="0"/>
              <a:t>目的関数：　</a:t>
            </a:r>
            <a:r>
              <a:rPr lang="ja-JP" altLang="en-US" sz="2400" smtClean="0"/>
              <a:t>　 </a:t>
            </a:r>
            <a:r>
              <a:rPr lang="en-US" altLang="ja-JP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smtClean="0">
                <a:solidFill>
                  <a:schemeClr val="accent2"/>
                </a:solidFill>
              </a:rPr>
              <a:t> a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ij</a:t>
            </a:r>
            <a:r>
              <a:rPr lang="ja-JP" altLang="en-US" sz="2400" b="1" smtClean="0"/>
              <a:t> </a:t>
            </a:r>
            <a:r>
              <a:rPr lang="en-US" altLang="ja-JP" sz="2400" b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ij</a:t>
            </a:r>
            <a:endParaRPr lang="ja-JP" altLang="en-US" sz="2400" b="1" smtClean="0"/>
          </a:p>
          <a:p>
            <a:pPr eaLnBrk="1" hangingPunct="1">
              <a:lnSpc>
                <a:spcPct val="105000"/>
              </a:lnSpc>
              <a:buFontTx/>
              <a:buNone/>
              <a:defRPr/>
            </a:pPr>
            <a:r>
              <a:rPr lang="ja-JP" altLang="en-US" sz="2400" b="1" smtClean="0"/>
              <a:t>制約条件：</a:t>
            </a:r>
          </a:p>
          <a:p>
            <a:pPr eaLnBrk="1" hangingPunct="1">
              <a:lnSpc>
                <a:spcPct val="105000"/>
              </a:lnSpc>
              <a:buFontTx/>
              <a:buNone/>
              <a:defRPr/>
            </a:pPr>
            <a:r>
              <a:rPr lang="en-US" altLang="ja-JP" sz="2400" b="1" smtClean="0"/>
              <a:t>　　</a:t>
            </a:r>
            <a:r>
              <a:rPr lang="en-US" altLang="ja-JP" sz="2400" b="1" smtClean="0">
                <a:solidFill>
                  <a:schemeClr val="accent2"/>
                </a:solidFill>
              </a:rPr>
              <a:t>l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     </a:t>
            </a:r>
            <a:r>
              <a:rPr lang="ja-JP" altLang="en-US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  </a:t>
            </a:r>
            <a:r>
              <a:rPr lang="en-US" altLang="ja-JP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j=1,…,m</a:t>
            </a:r>
            <a:r>
              <a:rPr lang="en-US" altLang="ja-JP" sz="2400" b="1" smtClean="0">
                <a:solidFill>
                  <a:schemeClr val="accent2"/>
                </a:solidFill>
              </a:rPr>
              <a:t> x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ij   </a:t>
            </a:r>
            <a:r>
              <a:rPr lang="ja-JP" altLang="en-US" sz="2400" b="1" smtClean="0">
                <a:solidFill>
                  <a:schemeClr val="accent2"/>
                </a:solidFill>
              </a:rPr>
              <a:t>  </a:t>
            </a:r>
            <a:r>
              <a:rPr lang="ja-JP" altLang="en-US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ja-JP" altLang="en-US" sz="2400" b="1" smtClean="0"/>
              <a:t>    </a:t>
            </a:r>
            <a:r>
              <a:rPr lang="en-US" altLang="ja-JP" sz="2400" b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</a:t>
            </a:r>
          </a:p>
          <a:p>
            <a:pPr eaLnBrk="1" hangingPunct="1">
              <a:lnSpc>
                <a:spcPct val="105000"/>
              </a:lnSpc>
              <a:buFontTx/>
              <a:buNone/>
              <a:defRPr/>
            </a:pPr>
            <a:r>
              <a:rPr lang="en-US" altLang="ja-JP" sz="2400" b="1" smtClean="0">
                <a:solidFill>
                  <a:schemeClr val="accent2"/>
                </a:solidFill>
              </a:rPr>
              <a:t>　　l‘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j   </a:t>
            </a:r>
            <a:r>
              <a:rPr lang="ja-JP" altLang="en-US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  </a:t>
            </a:r>
            <a:r>
              <a:rPr lang="en-US" altLang="ja-JP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i=1,…,n</a:t>
            </a:r>
            <a:r>
              <a:rPr lang="en-US" altLang="ja-JP" sz="2400" b="1" smtClean="0">
                <a:solidFill>
                  <a:schemeClr val="accent2"/>
                </a:solidFill>
              </a:rPr>
              <a:t> x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ij</a:t>
            </a:r>
            <a:r>
              <a:rPr lang="ja-JP" altLang="en-US" sz="2400" b="1" smtClean="0">
                <a:solidFill>
                  <a:schemeClr val="accent2"/>
                </a:solidFill>
              </a:rPr>
              <a:t>    </a:t>
            </a:r>
            <a:r>
              <a:rPr lang="ja-JP" altLang="en-US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ja-JP" altLang="en-US" sz="2400" b="1" smtClean="0">
                <a:solidFill>
                  <a:schemeClr val="accent2"/>
                </a:solidFill>
              </a:rPr>
              <a:t>   </a:t>
            </a:r>
            <a:r>
              <a:rPr lang="en-US" altLang="ja-JP" sz="2400" b="1" smtClean="0"/>
              <a:t> </a:t>
            </a:r>
            <a:r>
              <a:rPr lang="en-US" altLang="ja-JP" sz="2400" b="1" smtClean="0">
                <a:solidFill>
                  <a:schemeClr val="accent2"/>
                </a:solidFill>
              </a:rPr>
              <a:t>u'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j</a:t>
            </a:r>
          </a:p>
          <a:p>
            <a:pPr eaLnBrk="1" hangingPunct="1">
              <a:lnSpc>
                <a:spcPct val="105000"/>
              </a:lnSpc>
              <a:buFontTx/>
              <a:buNone/>
              <a:defRPr/>
            </a:pPr>
            <a:r>
              <a:rPr lang="en-US" altLang="ja-JP" sz="2400" b="1" smtClean="0">
                <a:solidFill>
                  <a:schemeClr val="accent2"/>
                </a:solidFill>
              </a:rPr>
              <a:t>　　0    </a:t>
            </a:r>
            <a:r>
              <a:rPr lang="ja-JP" altLang="en-US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ja-JP" altLang="en-US" sz="2400" b="1" smtClean="0">
                <a:solidFill>
                  <a:schemeClr val="accent2"/>
                </a:solidFill>
              </a:rPr>
              <a:t>   </a:t>
            </a:r>
            <a:r>
              <a:rPr lang="en-US" altLang="ja-JP" sz="2400" b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ij</a:t>
            </a:r>
            <a:r>
              <a:rPr lang="ja-JP" altLang="en-US" sz="2400" b="1" smtClean="0">
                <a:solidFill>
                  <a:schemeClr val="accent2"/>
                </a:solidFill>
              </a:rPr>
              <a:t>    </a:t>
            </a:r>
            <a:r>
              <a:rPr lang="ja-JP" altLang="en-US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</a:t>
            </a:r>
            <a:r>
              <a:rPr lang="ja-JP" altLang="en-US" sz="2400" b="1" smtClean="0">
                <a:solidFill>
                  <a:schemeClr val="accent2"/>
                </a:solidFill>
              </a:rPr>
              <a:t> 1</a:t>
            </a:r>
            <a:endParaRPr lang="en-US" altLang="ja-JP" sz="2400" b="1" baseline="-250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105000"/>
              </a:lnSpc>
              <a:buFontTx/>
              <a:buNone/>
              <a:defRPr/>
            </a:pPr>
            <a:endParaRPr lang="ja-JP" altLang="en-US" sz="2400" b="1" smtClean="0"/>
          </a:p>
          <a:p>
            <a:pPr eaLnBrk="1" hangingPunct="1">
              <a:lnSpc>
                <a:spcPct val="105000"/>
              </a:lnSpc>
              <a:buFontTx/>
              <a:buNone/>
              <a:defRPr/>
            </a:pPr>
            <a:r>
              <a:rPr lang="ja-JP" altLang="en-US" sz="2400" smtClean="0"/>
              <a:t>「単体法（シンプレックス法）で得られる最適解は、かならず01解になっている」という良い性質がある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割当て問題：拡張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280400" cy="56165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各人が、各仕事に何時間かの時間を割く、という問題を考える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en-US" altLang="ja-JP" sz="2400" dirty="0" smtClean="0"/>
              <a:t> ：</a:t>
            </a:r>
            <a:r>
              <a:rPr lang="ja-JP" altLang="en-US" sz="2400" dirty="0" smtClean="0"/>
              <a:t>人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が仕事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に割く時間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人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が仕事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に割く時間の上下限：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,</a:t>
            </a:r>
            <a:r>
              <a:rPr lang="ja-JP" altLang="en-US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仕事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を必要な総時間数の上下限：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u'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,</a:t>
            </a:r>
            <a:r>
              <a:rPr lang="en-US" altLang="ja-JP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l'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18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目的関数：</a:t>
            </a:r>
            <a:r>
              <a:rPr lang="ja-JP" altLang="en-US" sz="2400" dirty="0" smtClean="0"/>
              <a:t>　　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ja-JP" altLang="en-US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制約条件：</a:t>
            </a:r>
            <a:r>
              <a:rPr lang="en-US" altLang="ja-JP" sz="2400" dirty="0" smtClean="0"/>
              <a:t>　　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baseline="-25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  </a:t>
            </a:r>
            <a:r>
              <a:rPr lang="en-US" altLang="ja-JP" sz="2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=1,…,m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 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</a:t>
            </a:r>
            <a:r>
              <a:rPr lang="ja-JP" altLang="en-US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　　　　　　　　　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l‘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  </a:t>
            </a:r>
            <a:r>
              <a:rPr lang="en-US" altLang="ja-JP" sz="2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=1,…,n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  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400" b="1" dirty="0" smtClean="0"/>
              <a:t> 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u'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　　　　　　　　　0  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最長労働時間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この問題も「単体法（シンプレックス法）で得られる最適解は、（条件の係数が整数なら）必ず整数解になっている」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割当て問題：拡張 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83575" cy="5005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拡張した割当問題は、輸送問題の特殊ケース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－</a:t>
            </a:r>
            <a:r>
              <a:rPr lang="ja-JP" altLang="en-US" sz="2400" dirty="0" smtClean="0"/>
              <a:t>  人　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</a:t>
            </a:r>
            <a:r>
              <a:rPr lang="ja-JP" altLang="en-US" sz="2400" dirty="0" smtClean="0"/>
              <a:t>工場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－  </a:t>
            </a:r>
            <a:r>
              <a:rPr lang="ja-JP" altLang="en-US" sz="2400" dirty="0" smtClean="0"/>
              <a:t>仕事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</a:t>
            </a:r>
            <a:r>
              <a:rPr lang="ja-JP" altLang="en-US" sz="2400" dirty="0" smtClean="0"/>
              <a:t>小売店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という対応を考えると、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 smtClean="0"/>
              <a:t>人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が仕事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を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時間受け持つ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 </a:t>
            </a:r>
            <a:r>
              <a:rPr lang="ja-JP" altLang="en-US" sz="2400" dirty="0" smtClean="0"/>
              <a:t>工場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から小売店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へ製品を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個輸送する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となり、そのまま輸送問題になる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 </a:t>
            </a:r>
            <a:r>
              <a:rPr lang="ja-JP" altLang="en-US" sz="2400" dirty="0" smtClean="0"/>
              <a:t>シンプレックス法で解いた場合、解の整数性が保障される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1684</TotalTime>
  <Words>1512</Words>
  <Application>Microsoft Office PowerPoint</Application>
  <PresentationFormat>画面に合わせる (4:3)</PresentationFormat>
  <Paragraphs>277</Paragraphs>
  <Slides>29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5" baseType="lpstr">
      <vt:lpstr>Times New Roman</vt:lpstr>
      <vt:lpstr>ＭＳ Ｐゴシック</vt:lpstr>
      <vt:lpstr>Arial</vt:lpstr>
      <vt:lpstr>Calibri</vt:lpstr>
      <vt:lpstr>Wingdings</vt:lpstr>
      <vt:lpstr>標準デザイン</vt:lpstr>
      <vt:lpstr>割当て問題</vt:lpstr>
      <vt:lpstr>割当て問題とは</vt:lpstr>
      <vt:lpstr>割当て問題（基本のもの）</vt:lpstr>
      <vt:lpstr>割当て問題（基本のもの）</vt:lpstr>
      <vt:lpstr>割当て問題：記法</vt:lpstr>
      <vt:lpstr>割当て問題：定式化</vt:lpstr>
      <vt:lpstr>割当て問題：線形化</vt:lpstr>
      <vt:lpstr>割当て問題：拡張</vt:lpstr>
      <vt:lpstr>割当て問題：拡張 (2)</vt:lpstr>
      <vt:lpstr>割当て問題：さらなる拡張</vt:lpstr>
      <vt:lpstr>最適マッチング</vt:lpstr>
      <vt:lpstr>最適マッチング (2)</vt:lpstr>
      <vt:lpstr>最適マッチングの求め方</vt:lpstr>
      <vt:lpstr>最適マッチングの求め方 (2)</vt:lpstr>
      <vt:lpstr>交互パス・サイクルを見つける</vt:lpstr>
      <vt:lpstr>交互パス・サイクルを見つける (2)</vt:lpstr>
      <vt:lpstr>交互パス・サイクルを見つける (3)</vt:lpstr>
      <vt:lpstr>交互パス・サイクルを見つける (4)</vt:lpstr>
      <vt:lpstr>３種類のものを割当る</vt:lpstr>
      <vt:lpstr>残念ながら</vt:lpstr>
      <vt:lpstr>予備校の時間割作成</vt:lpstr>
      <vt:lpstr>３種類の割当て</vt:lpstr>
      <vt:lpstr>予備校時間割の定式化</vt:lpstr>
      <vt:lpstr>予備校時間割の制約条件</vt:lpstr>
      <vt:lpstr>学校の時間割</vt:lpstr>
      <vt:lpstr>学校の時間割定式化</vt:lpstr>
      <vt:lpstr>基本的な制約</vt:lpstr>
      <vt:lpstr>その他の制約</vt:lpstr>
      <vt:lpstr>まとめ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uno</cp:lastModifiedBy>
  <cp:revision>279</cp:revision>
  <dcterms:created xsi:type="dcterms:W3CDTF">1601-01-01T00:00:00Z</dcterms:created>
  <dcterms:modified xsi:type="dcterms:W3CDTF">2012-08-26T13:54:50Z</dcterms:modified>
</cp:coreProperties>
</file>