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3" r:id="rId6"/>
    <p:sldId id="261" r:id="rId7"/>
    <p:sldId id="262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7" autoAdjust="0"/>
    <p:restoredTop sz="94600" autoAdjust="0"/>
  </p:normalViewPr>
  <p:slideViewPr>
    <p:cSldViewPr>
      <p:cViewPr varScale="1">
        <p:scale>
          <a:sx n="65" d="100"/>
          <a:sy n="65" d="100"/>
        </p:scale>
        <p:origin x="-5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5C4F3-D232-4AAE-8998-5F3A999CEFD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D607A-A5BC-447D-A0FE-D0CE9AC62191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8D35-D60B-48BC-8987-044508824FB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60E9-A72E-4A18-87B6-59083E439AD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FC98-39B0-4E2E-94FA-17014D0C0F7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7A309-49DE-4C48-B791-C331E787552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E184D-B8DE-4D03-A134-CBA66D93817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BAFF9-F6CF-4B0C-A721-D6EAC5EE21C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E7440-E727-4DD6-8FD9-B2D31508B45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3C1C8-00EA-48E9-8E02-C14B202508B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14DB3-847F-4B9B-9209-15CF8BAAC76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678DF11E-D6DE-4BD8-A1C6-F72460252AB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クラス編成問題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27313"/>
            <a:ext cx="7772400" cy="3681412"/>
          </a:xfrm>
        </p:spPr>
        <p:txBody>
          <a:bodyPr/>
          <a:lstStyle/>
          <a:p>
            <a:pPr eaLnBrk="1" hangingPunct="1"/>
            <a:r>
              <a:rPr lang="ja-JP" altLang="en-US" smtClean="0"/>
              <a:t>総合講義のシステム</a:t>
            </a:r>
          </a:p>
          <a:p>
            <a:pPr eaLnBrk="1" hangingPunct="1"/>
            <a:r>
              <a:rPr lang="ja-JP" altLang="en-US" smtClean="0"/>
              <a:t>定式化：和の最大費用流</a:t>
            </a:r>
          </a:p>
          <a:p>
            <a:pPr eaLnBrk="1" hangingPunct="1"/>
            <a:r>
              <a:rPr lang="ja-JP" altLang="en-US" smtClean="0"/>
              <a:t>一番を100点に固定</a:t>
            </a:r>
          </a:p>
          <a:p>
            <a:pPr eaLnBrk="1" hangingPunct="1"/>
            <a:r>
              <a:rPr lang="ja-JP" altLang="en-US" smtClean="0"/>
              <a:t>やっぱり 7：3 に固定</a:t>
            </a:r>
          </a:p>
          <a:p>
            <a:pPr eaLnBrk="1" hangingPunct="1"/>
            <a:r>
              <a:rPr lang="ja-JP" altLang="en-US" smtClean="0"/>
              <a:t>情報科学演習第3</a:t>
            </a:r>
          </a:p>
          <a:p>
            <a:pPr eaLnBrk="1" hangingPunct="1"/>
            <a:r>
              <a:rPr lang="ja-JP" altLang="en-US" smtClean="0"/>
              <a:t>前期後期の組み分け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実際に解いてみると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3886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ほとんどの場合、全ての学生は第3志望までの講義に割り当てられる。つまり、「第3希望までのどこかに割り当てる問題」と考えて差し支えない。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枝重みは：　　 第1希望：70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　   第2希望：30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　   第3希望： 0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として、最大コストの割り当てを線形計画ソルバーで求める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65113" y="5692775"/>
            <a:ext cx="8593137" cy="8302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 dirty="0"/>
              <a:t>何時間もかかって、</a:t>
            </a:r>
            <a:r>
              <a:rPr lang="ja-JP" altLang="en-US" b="1" dirty="0" err="1"/>
              <a:t>そこそこ</a:t>
            </a:r>
            <a:r>
              <a:rPr lang="ja-JP" altLang="en-US" b="1" dirty="0"/>
              <a:t>の割当てしか得られなかったものが、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 dirty="0"/>
              <a:t>1時間で（ある意味で）最適</a:t>
            </a:r>
            <a:r>
              <a:rPr lang="en-US" altLang="ja-JP" b="1" dirty="0"/>
              <a:t>•</a:t>
            </a:r>
            <a:r>
              <a:rPr lang="ja-JP" altLang="en-US" b="1" dirty="0"/>
              <a:t>公平なものが得られるようになった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重みの自由化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47800"/>
            <a:ext cx="8280400" cy="33496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重みはこれでいいのか？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どっちでもいいから、と適当に選んでいる学生と、熱心に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「ここに行きたい」と思っている学生が、同じ扱いなのはおかしい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第1希望　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＋</a:t>
            </a:r>
            <a:r>
              <a:rPr lang="ja-JP" altLang="en-US" sz="2400" dirty="0" smtClean="0"/>
              <a:t>　第2希望　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となるように、自由に選べるようにする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547813" y="5157788"/>
            <a:ext cx="5260975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/>
              <a:t>強い希望が通りやすくなる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重みの自由化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7924800" cy="3570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そのうちに、まじめに考えて希望の配点をつける人が損をするようになった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楽な単位を取りたい学生が、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第１希望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100</a:t>
            </a:r>
            <a:r>
              <a:rPr lang="ja-JP" altLang="en-US" sz="2400" dirty="0" smtClean="0"/>
              <a:t>　：　第２希望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と書いて、無理やり配属されるように仕組むようになった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/>
              <a:t>  70:30 </a:t>
            </a:r>
            <a:r>
              <a:rPr lang="ja-JP" altLang="en-US" sz="2400" dirty="0" smtClean="0"/>
              <a:t>と書いた人たちより優先される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4213" y="4941888"/>
            <a:ext cx="7696200" cy="15716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/>
              <a:t>第１希望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b="1">
                <a:solidFill>
                  <a:schemeClr val="accent2"/>
                </a:solidFill>
              </a:rPr>
              <a:t>100</a:t>
            </a:r>
            <a:r>
              <a:rPr lang="ja-JP" altLang="en-US"/>
              <a:t>、第２希望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b="1">
                <a:solidFill>
                  <a:schemeClr val="accent2"/>
                </a:solidFill>
              </a:rPr>
              <a:t>0~100</a:t>
            </a:r>
            <a:r>
              <a:rPr lang="ja-JP" altLang="en-US"/>
              <a:t>  とすることにした。</a:t>
            </a:r>
          </a:p>
          <a:p>
            <a:pPr>
              <a:defRPr/>
            </a:pPr>
            <a:r>
              <a:rPr lang="ja-JP" altLang="en-US"/>
              <a:t>（ </a:t>
            </a:r>
            <a:r>
              <a:rPr lang="ja-JP" altLang="en-US" b="1">
                <a:solidFill>
                  <a:schemeClr val="accent2"/>
                </a:solidFill>
              </a:rPr>
              <a:t>100 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ja-JP" altLang="en-US" b="1">
                <a:solidFill>
                  <a:schemeClr val="accent2"/>
                </a:solidFill>
              </a:rPr>
              <a:t>100</a:t>
            </a:r>
            <a:r>
              <a:rPr lang="ja-JP" altLang="en-US"/>
              <a:t> というように書けるようになる）</a:t>
            </a:r>
          </a:p>
          <a:p>
            <a:pPr>
              <a:defRPr/>
            </a:pPr>
            <a:r>
              <a:rPr lang="ja-JP" altLang="en-US"/>
              <a:t>（学生の持ち点は固定でなくなるが、どのみち、学生は</a:t>
            </a:r>
            <a:r>
              <a:rPr lang="ja-JP" altLang="en-US" b="1">
                <a:solidFill>
                  <a:schemeClr val="accent2"/>
                </a:solidFill>
              </a:rPr>
              <a:t>100</a:t>
            </a:r>
            <a:r>
              <a:rPr lang="ja-JP" altLang="en-US"/>
              <a:t>点以内しかもらえない）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重みの自由化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20526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やっぱり、楽な単位を取りたい学生が、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第１希望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100</a:t>
            </a:r>
            <a:r>
              <a:rPr lang="ja-JP" altLang="en-US" sz="2400" dirty="0" smtClean="0"/>
              <a:t>　：　第２希望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と書いて、無理やり配属されるように仕組むようになった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9750" y="3213100"/>
            <a:ext cx="76962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/>
              <a:t>やっぱり、第１希望 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b="1">
                <a:solidFill>
                  <a:schemeClr val="accent2"/>
                </a:solidFill>
              </a:rPr>
              <a:t>70</a:t>
            </a:r>
            <a:r>
              <a:rPr lang="ja-JP" altLang="en-US"/>
              <a:t>、第２希望 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b="1">
                <a:solidFill>
                  <a:schemeClr val="accent2"/>
                </a:solidFill>
              </a:rPr>
              <a:t>30</a:t>
            </a:r>
            <a:r>
              <a:rPr lang="ja-JP" altLang="en-US"/>
              <a:t> で</a:t>
            </a:r>
          </a:p>
          <a:p>
            <a:pPr>
              <a:defRPr/>
            </a:pPr>
            <a:r>
              <a:rPr lang="ja-JP" altLang="en-US"/>
              <a:t>固定することにした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47675" y="4529138"/>
            <a:ext cx="80597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/>
              <a:t>新しいルールを作ると、そのルールの抜け穴を狙う人が出る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/>
              <a:t>抜け穴を狙う人がでてくると、ルールが変わる</a:t>
            </a:r>
          </a:p>
          <a:p>
            <a:pPr>
              <a:defRPr/>
            </a:pPr>
            <a:endParaRPr lang="ja-JP" altLang="en-US" dirty="0"/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/>
              <a:t>最適化は、ルールがあるところで成り立つので、</a:t>
            </a:r>
          </a:p>
          <a:p>
            <a:pPr>
              <a:defRPr/>
            </a:pPr>
            <a:r>
              <a:rPr lang="ja-JP" altLang="en-US" dirty="0"/>
              <a:t>　　ルールの変更や、抜け穴のレベルには関与できない</a:t>
            </a:r>
          </a:p>
          <a:p>
            <a:pPr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理学セミナー （旧）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学生が研究室２箇所に仮所属する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総合科目と違うところは、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学生は３つの希望を出す。希望順位はなし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前期・後期２つに分かれていて、各学生は希望の研究室に前期か後期どちらかに所属する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授業の内容から（どの本でゼミをするか決めるため）、各研究室の前期と後期の人数はほぼ同じであってほしい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76962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/>
              <a:t>総合科目と同じように、クラス分けを数理的に行えるか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割り当て問題として、直接解く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3925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研究室を「前期の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研究室」｢後期の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研究室」と２つのクラスに分けて考えると、うまくいきそう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同じ研究室に前期と後期に所属する学生が出てくる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可能性がある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「研究室の、前期と後期の学生数がほぼ同じ」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という制約が守られない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68313" y="5516563"/>
            <a:ext cx="76962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/>
              <a:t>この２つの問題点をどのように解決するかが鍵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２段階でクラス分けする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12175" cy="45735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第１フェイズで、総合科目と同じ方法で、学生を希望が通る数を最大にして、各研究室に割り振る。前期後期は考えない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第２フェイズで、各研究室の学生を、前期後期に割り振る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dirty="0" smtClean="0"/>
              <a:t>各学生が、前期に１つ、後期に１つ、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研究室に割り当てられるようにする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前期と後期の人数がほぼ同じようにする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2741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16013" y="5516563"/>
            <a:ext cx="6696075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/>
              <a:t>第２フェイズをどのように解くか、が問題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２部グラフの色分け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学生と所属研究室を結んだ２部グラフを作る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このグラフを、サイクルと極大なパスに分解する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それぞれのパスとサイクルを、交互に２色で塗り分ける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パスの端以外の頂点では、枝２本が２色に塗り分けられる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塗り分けた色で、前期か後期かを決める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（各枝は、学生・研究室の割当てに対応することに注意）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457200" y="4237038"/>
            <a:ext cx="2797175" cy="2133600"/>
            <a:chOff x="288" y="2669"/>
            <a:chExt cx="1762" cy="1344"/>
          </a:xfrm>
        </p:grpSpPr>
        <p:sp>
          <p:nvSpPr>
            <p:cNvPr id="18487" name="Line 16"/>
            <p:cNvSpPr>
              <a:spLocks noChangeShapeType="1"/>
            </p:cNvSpPr>
            <p:nvPr/>
          </p:nvSpPr>
          <p:spPr bwMode="auto">
            <a:xfrm flipH="1">
              <a:off x="372" y="2746"/>
              <a:ext cx="159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8" name="Line 17"/>
            <p:cNvSpPr>
              <a:spLocks noChangeShapeType="1"/>
            </p:cNvSpPr>
            <p:nvPr/>
          </p:nvSpPr>
          <p:spPr bwMode="auto">
            <a:xfrm flipH="1">
              <a:off x="372" y="3360"/>
              <a:ext cx="159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9" name="Line 18"/>
            <p:cNvSpPr>
              <a:spLocks noChangeShapeType="1"/>
            </p:cNvSpPr>
            <p:nvPr/>
          </p:nvSpPr>
          <p:spPr bwMode="auto">
            <a:xfrm flipH="1">
              <a:off x="372" y="3053"/>
              <a:ext cx="159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0" name="Line 19"/>
            <p:cNvSpPr>
              <a:spLocks noChangeShapeType="1"/>
            </p:cNvSpPr>
            <p:nvPr/>
          </p:nvSpPr>
          <p:spPr bwMode="auto">
            <a:xfrm flipH="1" flipV="1">
              <a:off x="372" y="3168"/>
              <a:ext cx="1594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1" name="Line 20"/>
            <p:cNvSpPr>
              <a:spLocks noChangeShapeType="1"/>
            </p:cNvSpPr>
            <p:nvPr/>
          </p:nvSpPr>
          <p:spPr bwMode="auto">
            <a:xfrm flipH="1" flipV="1">
              <a:off x="372" y="3168"/>
              <a:ext cx="1594" cy="4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2" name="Line 21"/>
            <p:cNvSpPr>
              <a:spLocks noChangeShapeType="1"/>
            </p:cNvSpPr>
            <p:nvPr/>
          </p:nvSpPr>
          <p:spPr bwMode="auto">
            <a:xfrm flipH="1" flipV="1">
              <a:off x="414" y="3782"/>
              <a:ext cx="1552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3" name="Line 22"/>
            <p:cNvSpPr>
              <a:spLocks noChangeShapeType="1"/>
            </p:cNvSpPr>
            <p:nvPr/>
          </p:nvSpPr>
          <p:spPr bwMode="auto">
            <a:xfrm flipH="1" flipV="1">
              <a:off x="414" y="3475"/>
              <a:ext cx="1552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4" name="Line 23"/>
            <p:cNvSpPr>
              <a:spLocks noChangeShapeType="1"/>
            </p:cNvSpPr>
            <p:nvPr/>
          </p:nvSpPr>
          <p:spPr bwMode="auto">
            <a:xfrm flipH="1" flipV="1">
              <a:off x="372" y="3130"/>
              <a:ext cx="1594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5" name="Line 24"/>
            <p:cNvSpPr>
              <a:spLocks noChangeShapeType="1"/>
            </p:cNvSpPr>
            <p:nvPr/>
          </p:nvSpPr>
          <p:spPr bwMode="auto">
            <a:xfrm flipH="1">
              <a:off x="372" y="3014"/>
              <a:ext cx="1636" cy="1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6" name="Line 25"/>
            <p:cNvSpPr>
              <a:spLocks noChangeShapeType="1"/>
            </p:cNvSpPr>
            <p:nvPr/>
          </p:nvSpPr>
          <p:spPr bwMode="auto">
            <a:xfrm flipH="1">
              <a:off x="372" y="2746"/>
              <a:ext cx="1636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7" name="Oval 11"/>
            <p:cNvSpPr>
              <a:spLocks noChangeArrowheads="1"/>
            </p:cNvSpPr>
            <p:nvPr/>
          </p:nvSpPr>
          <p:spPr bwMode="auto">
            <a:xfrm>
              <a:off x="1924" y="2669"/>
              <a:ext cx="126" cy="115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98" name="Oval 12"/>
            <p:cNvSpPr>
              <a:spLocks noChangeArrowheads="1"/>
            </p:cNvSpPr>
            <p:nvPr/>
          </p:nvSpPr>
          <p:spPr bwMode="auto">
            <a:xfrm>
              <a:off x="1924" y="2976"/>
              <a:ext cx="126" cy="115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99" name="Oval 13"/>
            <p:cNvSpPr>
              <a:spLocks noChangeArrowheads="1"/>
            </p:cNvSpPr>
            <p:nvPr/>
          </p:nvSpPr>
          <p:spPr bwMode="auto">
            <a:xfrm>
              <a:off x="1924" y="3283"/>
              <a:ext cx="126" cy="115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0" name="Oval 14"/>
            <p:cNvSpPr>
              <a:spLocks noChangeArrowheads="1"/>
            </p:cNvSpPr>
            <p:nvPr/>
          </p:nvSpPr>
          <p:spPr bwMode="auto">
            <a:xfrm>
              <a:off x="1924" y="3590"/>
              <a:ext cx="126" cy="116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1" name="Oval 15"/>
            <p:cNvSpPr>
              <a:spLocks noChangeArrowheads="1"/>
            </p:cNvSpPr>
            <p:nvPr/>
          </p:nvSpPr>
          <p:spPr bwMode="auto">
            <a:xfrm>
              <a:off x="1924" y="3898"/>
              <a:ext cx="126" cy="115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2" name="Oval 5"/>
            <p:cNvSpPr>
              <a:spLocks noChangeArrowheads="1"/>
            </p:cNvSpPr>
            <p:nvPr/>
          </p:nvSpPr>
          <p:spPr bwMode="auto">
            <a:xfrm>
              <a:off x="288" y="3091"/>
              <a:ext cx="126" cy="115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3" name="Oval 9"/>
            <p:cNvSpPr>
              <a:spLocks noChangeArrowheads="1"/>
            </p:cNvSpPr>
            <p:nvPr/>
          </p:nvSpPr>
          <p:spPr bwMode="auto">
            <a:xfrm>
              <a:off x="288" y="3398"/>
              <a:ext cx="126" cy="11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4" name="Oval 10"/>
            <p:cNvSpPr>
              <a:spLocks noChangeArrowheads="1"/>
            </p:cNvSpPr>
            <p:nvPr/>
          </p:nvSpPr>
          <p:spPr bwMode="auto">
            <a:xfrm>
              <a:off x="288" y="3706"/>
              <a:ext cx="126" cy="115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4119563" y="4114800"/>
            <a:ext cx="1798637" cy="1341438"/>
            <a:chOff x="2595" y="2592"/>
            <a:chExt cx="1133" cy="845"/>
          </a:xfrm>
        </p:grpSpPr>
        <p:sp>
          <p:nvSpPr>
            <p:cNvPr id="18475" name="Line 27"/>
            <p:cNvSpPr>
              <a:spLocks noChangeShapeType="1"/>
            </p:cNvSpPr>
            <p:nvPr/>
          </p:nvSpPr>
          <p:spPr bwMode="auto">
            <a:xfrm flipH="1">
              <a:off x="2649" y="3027"/>
              <a:ext cx="1025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6" name="Line 29"/>
            <p:cNvSpPr>
              <a:spLocks noChangeShapeType="1"/>
            </p:cNvSpPr>
            <p:nvPr/>
          </p:nvSpPr>
          <p:spPr bwMode="auto">
            <a:xfrm flipH="1" flipV="1">
              <a:off x="2649" y="2906"/>
              <a:ext cx="1025" cy="4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7" name="Line 31"/>
            <p:cNvSpPr>
              <a:spLocks noChangeShapeType="1"/>
            </p:cNvSpPr>
            <p:nvPr/>
          </p:nvSpPr>
          <p:spPr bwMode="auto">
            <a:xfrm flipH="1" flipV="1">
              <a:off x="2676" y="3292"/>
              <a:ext cx="998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8" name="Line 33"/>
            <p:cNvSpPr>
              <a:spLocks noChangeShapeType="1"/>
            </p:cNvSpPr>
            <p:nvPr/>
          </p:nvSpPr>
          <p:spPr bwMode="auto">
            <a:xfrm flipH="1" flipV="1">
              <a:off x="2649" y="2882"/>
              <a:ext cx="1025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79" name="Oval 38"/>
            <p:cNvSpPr>
              <a:spLocks noChangeArrowheads="1"/>
            </p:cNvSpPr>
            <p:nvPr/>
          </p:nvSpPr>
          <p:spPr bwMode="auto">
            <a:xfrm>
              <a:off x="3647" y="2978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0" name="Oval 40"/>
            <p:cNvSpPr>
              <a:spLocks noChangeArrowheads="1"/>
            </p:cNvSpPr>
            <p:nvPr/>
          </p:nvSpPr>
          <p:spPr bwMode="auto">
            <a:xfrm>
              <a:off x="3647" y="3365"/>
              <a:ext cx="81" cy="7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1" name="Oval 41"/>
            <p:cNvSpPr>
              <a:spLocks noChangeArrowheads="1"/>
            </p:cNvSpPr>
            <p:nvPr/>
          </p:nvSpPr>
          <p:spPr bwMode="auto">
            <a:xfrm>
              <a:off x="2595" y="2858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2" name="Oval 43"/>
            <p:cNvSpPr>
              <a:spLocks noChangeArrowheads="1"/>
            </p:cNvSpPr>
            <p:nvPr/>
          </p:nvSpPr>
          <p:spPr bwMode="auto">
            <a:xfrm>
              <a:off x="2595" y="3244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3" name="Oval 45"/>
            <p:cNvSpPr>
              <a:spLocks noChangeArrowheads="1"/>
            </p:cNvSpPr>
            <p:nvPr/>
          </p:nvSpPr>
          <p:spPr bwMode="auto">
            <a:xfrm>
              <a:off x="2595" y="3051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4" name="Oval 46"/>
            <p:cNvSpPr>
              <a:spLocks noChangeArrowheads="1"/>
            </p:cNvSpPr>
            <p:nvPr/>
          </p:nvSpPr>
          <p:spPr bwMode="auto">
            <a:xfrm>
              <a:off x="3647" y="2592"/>
              <a:ext cx="81" cy="7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5" name="Oval 47"/>
            <p:cNvSpPr>
              <a:spLocks noChangeArrowheads="1"/>
            </p:cNvSpPr>
            <p:nvPr/>
          </p:nvSpPr>
          <p:spPr bwMode="auto">
            <a:xfrm>
              <a:off x="3647" y="2785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86" name="Oval 48"/>
            <p:cNvSpPr>
              <a:spLocks noChangeArrowheads="1"/>
            </p:cNvSpPr>
            <p:nvPr/>
          </p:nvSpPr>
          <p:spPr bwMode="auto">
            <a:xfrm>
              <a:off x="3647" y="3171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130"/>
          <p:cNvGrpSpPr>
            <a:grpSpLocks/>
          </p:cNvGrpSpPr>
          <p:nvPr/>
        </p:nvGrpSpPr>
        <p:grpSpPr bwMode="auto">
          <a:xfrm>
            <a:off x="6249988" y="4237038"/>
            <a:ext cx="1598612" cy="1157287"/>
            <a:chOff x="3937" y="2669"/>
            <a:chExt cx="1007" cy="729"/>
          </a:xfrm>
        </p:grpSpPr>
        <p:sp>
          <p:nvSpPr>
            <p:cNvPr id="18463" name="Line 50"/>
            <p:cNvSpPr>
              <a:spLocks noChangeShapeType="1"/>
            </p:cNvSpPr>
            <p:nvPr/>
          </p:nvSpPr>
          <p:spPr bwMode="auto">
            <a:xfrm flipH="1">
              <a:off x="3985" y="2711"/>
              <a:ext cx="911" cy="2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4" name="Line 52"/>
            <p:cNvSpPr>
              <a:spLocks noChangeShapeType="1"/>
            </p:cNvSpPr>
            <p:nvPr/>
          </p:nvSpPr>
          <p:spPr bwMode="auto">
            <a:xfrm flipH="1">
              <a:off x="3985" y="2877"/>
              <a:ext cx="911" cy="20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5" name="Line 58"/>
            <p:cNvSpPr>
              <a:spLocks noChangeShapeType="1"/>
            </p:cNvSpPr>
            <p:nvPr/>
          </p:nvSpPr>
          <p:spPr bwMode="auto">
            <a:xfrm flipH="1">
              <a:off x="3985" y="2856"/>
              <a:ext cx="935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6" name="Line 59"/>
            <p:cNvSpPr>
              <a:spLocks noChangeShapeType="1"/>
            </p:cNvSpPr>
            <p:nvPr/>
          </p:nvSpPr>
          <p:spPr bwMode="auto">
            <a:xfrm flipH="1">
              <a:off x="3985" y="2711"/>
              <a:ext cx="935" cy="3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67" name="Oval 60"/>
            <p:cNvSpPr>
              <a:spLocks noChangeArrowheads="1"/>
            </p:cNvSpPr>
            <p:nvPr/>
          </p:nvSpPr>
          <p:spPr bwMode="auto">
            <a:xfrm>
              <a:off x="4872" y="2669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8" name="Oval 61"/>
            <p:cNvSpPr>
              <a:spLocks noChangeArrowheads="1"/>
            </p:cNvSpPr>
            <p:nvPr/>
          </p:nvSpPr>
          <p:spPr bwMode="auto">
            <a:xfrm>
              <a:off x="4872" y="2836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9" name="Oval 62"/>
            <p:cNvSpPr>
              <a:spLocks noChangeArrowheads="1"/>
            </p:cNvSpPr>
            <p:nvPr/>
          </p:nvSpPr>
          <p:spPr bwMode="auto">
            <a:xfrm>
              <a:off x="4872" y="3002"/>
              <a:ext cx="72" cy="6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70" name="Oval 63"/>
            <p:cNvSpPr>
              <a:spLocks noChangeArrowheads="1"/>
            </p:cNvSpPr>
            <p:nvPr/>
          </p:nvSpPr>
          <p:spPr bwMode="auto">
            <a:xfrm>
              <a:off x="4872" y="3169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71" name="Oval 64"/>
            <p:cNvSpPr>
              <a:spLocks noChangeArrowheads="1"/>
            </p:cNvSpPr>
            <p:nvPr/>
          </p:nvSpPr>
          <p:spPr bwMode="auto">
            <a:xfrm>
              <a:off x="4872" y="3336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72" name="Oval 65"/>
            <p:cNvSpPr>
              <a:spLocks noChangeArrowheads="1"/>
            </p:cNvSpPr>
            <p:nvPr/>
          </p:nvSpPr>
          <p:spPr bwMode="auto">
            <a:xfrm>
              <a:off x="3937" y="2898"/>
              <a:ext cx="72" cy="63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73" name="Oval 66"/>
            <p:cNvSpPr>
              <a:spLocks noChangeArrowheads="1"/>
            </p:cNvSpPr>
            <p:nvPr/>
          </p:nvSpPr>
          <p:spPr bwMode="auto">
            <a:xfrm>
              <a:off x="3937" y="3065"/>
              <a:ext cx="72" cy="6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74" name="Oval 67"/>
            <p:cNvSpPr>
              <a:spLocks noChangeArrowheads="1"/>
            </p:cNvSpPr>
            <p:nvPr/>
          </p:nvSpPr>
          <p:spPr bwMode="auto">
            <a:xfrm>
              <a:off x="3937" y="3231"/>
              <a:ext cx="72" cy="63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" name="Group 132"/>
          <p:cNvGrpSpPr>
            <a:grpSpLocks/>
          </p:cNvGrpSpPr>
          <p:nvPr/>
        </p:nvGrpSpPr>
        <p:grpSpPr bwMode="auto">
          <a:xfrm>
            <a:off x="5384800" y="5273675"/>
            <a:ext cx="1798638" cy="1279525"/>
            <a:chOff x="3392" y="3322"/>
            <a:chExt cx="1133" cy="806"/>
          </a:xfrm>
        </p:grpSpPr>
        <p:sp>
          <p:nvSpPr>
            <p:cNvPr id="18453" name="Line 73"/>
            <p:cNvSpPr>
              <a:spLocks noChangeShapeType="1"/>
            </p:cNvSpPr>
            <p:nvPr/>
          </p:nvSpPr>
          <p:spPr bwMode="auto">
            <a:xfrm flipH="1" flipV="1">
              <a:off x="3446" y="3621"/>
              <a:ext cx="1025" cy="2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4" name="Line 75"/>
            <p:cNvSpPr>
              <a:spLocks noChangeShapeType="1"/>
            </p:cNvSpPr>
            <p:nvPr/>
          </p:nvSpPr>
          <p:spPr bwMode="auto">
            <a:xfrm flipH="1" flipV="1">
              <a:off x="3473" y="3806"/>
              <a:ext cx="998" cy="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5" name="Oval 79"/>
            <p:cNvSpPr>
              <a:spLocks noChangeArrowheads="1"/>
            </p:cNvSpPr>
            <p:nvPr/>
          </p:nvSpPr>
          <p:spPr bwMode="auto">
            <a:xfrm>
              <a:off x="4444" y="3322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6" name="Oval 80"/>
            <p:cNvSpPr>
              <a:spLocks noChangeArrowheads="1"/>
            </p:cNvSpPr>
            <p:nvPr/>
          </p:nvSpPr>
          <p:spPr bwMode="auto">
            <a:xfrm>
              <a:off x="4444" y="3506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7" name="Oval 81"/>
            <p:cNvSpPr>
              <a:spLocks noChangeArrowheads="1"/>
            </p:cNvSpPr>
            <p:nvPr/>
          </p:nvSpPr>
          <p:spPr bwMode="auto">
            <a:xfrm>
              <a:off x="4444" y="3690"/>
              <a:ext cx="81" cy="70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8" name="Oval 82"/>
            <p:cNvSpPr>
              <a:spLocks noChangeArrowheads="1"/>
            </p:cNvSpPr>
            <p:nvPr/>
          </p:nvSpPr>
          <p:spPr bwMode="auto">
            <a:xfrm>
              <a:off x="4444" y="3875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59" name="Oval 83"/>
            <p:cNvSpPr>
              <a:spLocks noChangeArrowheads="1"/>
            </p:cNvSpPr>
            <p:nvPr/>
          </p:nvSpPr>
          <p:spPr bwMode="auto">
            <a:xfrm>
              <a:off x="4444" y="4059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0" name="Oval 84"/>
            <p:cNvSpPr>
              <a:spLocks noChangeArrowheads="1"/>
            </p:cNvSpPr>
            <p:nvPr/>
          </p:nvSpPr>
          <p:spPr bwMode="auto">
            <a:xfrm>
              <a:off x="3392" y="3575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1" name="Oval 85"/>
            <p:cNvSpPr>
              <a:spLocks noChangeArrowheads="1"/>
            </p:cNvSpPr>
            <p:nvPr/>
          </p:nvSpPr>
          <p:spPr bwMode="auto">
            <a:xfrm>
              <a:off x="3392" y="3760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462" name="Oval 86"/>
            <p:cNvSpPr>
              <a:spLocks noChangeArrowheads="1"/>
            </p:cNvSpPr>
            <p:nvPr/>
          </p:nvSpPr>
          <p:spPr bwMode="auto">
            <a:xfrm>
              <a:off x="3392" y="3944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Group 127"/>
          <p:cNvGrpSpPr>
            <a:grpSpLocks/>
          </p:cNvGrpSpPr>
          <p:nvPr/>
        </p:nvGrpSpPr>
        <p:grpSpPr bwMode="auto">
          <a:xfrm>
            <a:off x="5435600" y="5734050"/>
            <a:ext cx="1627188" cy="439738"/>
            <a:chOff x="4659" y="3757"/>
            <a:chExt cx="1025" cy="277"/>
          </a:xfrm>
        </p:grpSpPr>
        <p:sp>
          <p:nvSpPr>
            <p:cNvPr id="18451" name="Line 91"/>
            <p:cNvSpPr>
              <a:spLocks noChangeShapeType="1"/>
            </p:cNvSpPr>
            <p:nvPr/>
          </p:nvSpPr>
          <p:spPr bwMode="auto">
            <a:xfrm flipH="1" flipV="1">
              <a:off x="4659" y="3757"/>
              <a:ext cx="1025" cy="277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2" name="Line 92"/>
            <p:cNvSpPr>
              <a:spLocks noChangeShapeType="1"/>
            </p:cNvSpPr>
            <p:nvPr/>
          </p:nvSpPr>
          <p:spPr bwMode="auto">
            <a:xfrm flipH="1" flipV="1">
              <a:off x="4686" y="3942"/>
              <a:ext cx="998" cy="92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6300788" y="4292600"/>
            <a:ext cx="1484312" cy="595313"/>
            <a:chOff x="4801" y="2111"/>
            <a:chExt cx="935" cy="375"/>
          </a:xfrm>
        </p:grpSpPr>
        <p:sp>
          <p:nvSpPr>
            <p:cNvPr id="18447" name="Line 102"/>
            <p:cNvSpPr>
              <a:spLocks noChangeShapeType="1"/>
            </p:cNvSpPr>
            <p:nvPr/>
          </p:nvSpPr>
          <p:spPr bwMode="auto">
            <a:xfrm flipH="1">
              <a:off x="4801" y="2111"/>
              <a:ext cx="911" cy="20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8" name="Line 103"/>
            <p:cNvSpPr>
              <a:spLocks noChangeShapeType="1"/>
            </p:cNvSpPr>
            <p:nvPr/>
          </p:nvSpPr>
          <p:spPr bwMode="auto">
            <a:xfrm flipH="1">
              <a:off x="4801" y="2277"/>
              <a:ext cx="911" cy="209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9" name="Line 104"/>
            <p:cNvSpPr>
              <a:spLocks noChangeShapeType="1"/>
            </p:cNvSpPr>
            <p:nvPr/>
          </p:nvSpPr>
          <p:spPr bwMode="auto">
            <a:xfrm flipH="1">
              <a:off x="4801" y="2256"/>
              <a:ext cx="935" cy="63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50" name="Line 105"/>
            <p:cNvSpPr>
              <a:spLocks noChangeShapeType="1"/>
            </p:cNvSpPr>
            <p:nvPr/>
          </p:nvSpPr>
          <p:spPr bwMode="auto">
            <a:xfrm flipH="1">
              <a:off x="4801" y="2111"/>
              <a:ext cx="935" cy="375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" name="Group 128"/>
          <p:cNvGrpSpPr>
            <a:grpSpLocks/>
          </p:cNvGrpSpPr>
          <p:nvPr/>
        </p:nvGrpSpPr>
        <p:grpSpPr bwMode="auto">
          <a:xfrm>
            <a:off x="4211638" y="4581525"/>
            <a:ext cx="1627187" cy="804863"/>
            <a:chOff x="2163" y="3692"/>
            <a:chExt cx="1025" cy="507"/>
          </a:xfrm>
        </p:grpSpPr>
        <p:sp>
          <p:nvSpPr>
            <p:cNvPr id="18443" name="Line 115"/>
            <p:cNvSpPr>
              <a:spLocks noChangeShapeType="1"/>
            </p:cNvSpPr>
            <p:nvPr/>
          </p:nvSpPr>
          <p:spPr bwMode="auto">
            <a:xfrm flipH="1">
              <a:off x="2163" y="3837"/>
              <a:ext cx="1025" cy="241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4" name="Line 116"/>
            <p:cNvSpPr>
              <a:spLocks noChangeShapeType="1"/>
            </p:cNvSpPr>
            <p:nvPr/>
          </p:nvSpPr>
          <p:spPr bwMode="auto">
            <a:xfrm flipH="1" flipV="1">
              <a:off x="2163" y="3716"/>
              <a:ext cx="1025" cy="483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5" name="Line 117"/>
            <p:cNvSpPr>
              <a:spLocks noChangeShapeType="1"/>
            </p:cNvSpPr>
            <p:nvPr/>
          </p:nvSpPr>
          <p:spPr bwMode="auto">
            <a:xfrm flipH="1" flipV="1">
              <a:off x="2190" y="4102"/>
              <a:ext cx="998" cy="97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46" name="Line 118"/>
            <p:cNvSpPr>
              <a:spLocks noChangeShapeType="1"/>
            </p:cNvSpPr>
            <p:nvPr/>
          </p:nvSpPr>
          <p:spPr bwMode="auto">
            <a:xfrm flipH="1" flipV="1">
              <a:off x="2163" y="3692"/>
              <a:ext cx="1025" cy="145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色分け法の正当性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534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このグラフを、サイクルと極大なパスに分解する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学生頂点は、パスの端にならない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各研究室頂点を端とするパスは、高々１本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それぞれのパスとサイクルを、交互に２色で塗り分ける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学生頂点に接続する枝は２色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研究室頂点に接続する枝は、両色同数か１つ異なる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" y="2741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grpSp>
        <p:nvGrpSpPr>
          <p:cNvPr id="19461" name="Group 60"/>
          <p:cNvGrpSpPr>
            <a:grpSpLocks/>
          </p:cNvGrpSpPr>
          <p:nvPr/>
        </p:nvGrpSpPr>
        <p:grpSpPr bwMode="auto">
          <a:xfrm>
            <a:off x="609600" y="4343400"/>
            <a:ext cx="2819400" cy="2209800"/>
            <a:chOff x="384" y="2448"/>
            <a:chExt cx="2016" cy="1680"/>
          </a:xfrm>
        </p:grpSpPr>
        <p:sp>
          <p:nvSpPr>
            <p:cNvPr id="19549" name="Line 5"/>
            <p:cNvSpPr>
              <a:spLocks noChangeShapeType="1"/>
            </p:cNvSpPr>
            <p:nvPr/>
          </p:nvSpPr>
          <p:spPr bwMode="auto">
            <a:xfrm flipH="1">
              <a:off x="480" y="2544"/>
              <a:ext cx="1824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0" name="Line 6"/>
            <p:cNvSpPr>
              <a:spLocks noChangeShapeType="1"/>
            </p:cNvSpPr>
            <p:nvPr/>
          </p:nvSpPr>
          <p:spPr bwMode="auto">
            <a:xfrm flipH="1">
              <a:off x="480" y="3312"/>
              <a:ext cx="1824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1" name="Line 7"/>
            <p:cNvSpPr>
              <a:spLocks noChangeShapeType="1"/>
            </p:cNvSpPr>
            <p:nvPr/>
          </p:nvSpPr>
          <p:spPr bwMode="auto">
            <a:xfrm flipH="1">
              <a:off x="480" y="2928"/>
              <a:ext cx="1824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2" name="Line 8"/>
            <p:cNvSpPr>
              <a:spLocks noChangeShapeType="1"/>
            </p:cNvSpPr>
            <p:nvPr/>
          </p:nvSpPr>
          <p:spPr bwMode="auto">
            <a:xfrm flipH="1" flipV="1">
              <a:off x="480" y="3072"/>
              <a:ext cx="1824" cy="96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3" name="Line 9"/>
            <p:cNvSpPr>
              <a:spLocks noChangeShapeType="1"/>
            </p:cNvSpPr>
            <p:nvPr/>
          </p:nvSpPr>
          <p:spPr bwMode="auto">
            <a:xfrm flipH="1" flipV="1">
              <a:off x="480" y="3072"/>
              <a:ext cx="1824" cy="5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4" name="Line 10"/>
            <p:cNvSpPr>
              <a:spLocks noChangeShapeType="1"/>
            </p:cNvSpPr>
            <p:nvPr/>
          </p:nvSpPr>
          <p:spPr bwMode="auto">
            <a:xfrm flipH="1" flipV="1">
              <a:off x="528" y="3840"/>
              <a:ext cx="1776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5" name="Line 11"/>
            <p:cNvSpPr>
              <a:spLocks noChangeShapeType="1"/>
            </p:cNvSpPr>
            <p:nvPr/>
          </p:nvSpPr>
          <p:spPr bwMode="auto">
            <a:xfrm flipH="1" flipV="1">
              <a:off x="528" y="3456"/>
              <a:ext cx="1776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6" name="Line 12"/>
            <p:cNvSpPr>
              <a:spLocks noChangeShapeType="1"/>
            </p:cNvSpPr>
            <p:nvPr/>
          </p:nvSpPr>
          <p:spPr bwMode="auto">
            <a:xfrm flipH="1" flipV="1">
              <a:off x="480" y="3024"/>
              <a:ext cx="1824" cy="28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7" name="Line 13"/>
            <p:cNvSpPr>
              <a:spLocks noChangeShapeType="1"/>
            </p:cNvSpPr>
            <p:nvPr/>
          </p:nvSpPr>
          <p:spPr bwMode="auto">
            <a:xfrm flipH="1">
              <a:off x="480" y="2880"/>
              <a:ext cx="1872" cy="1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8" name="Line 14"/>
            <p:cNvSpPr>
              <a:spLocks noChangeShapeType="1"/>
            </p:cNvSpPr>
            <p:nvPr/>
          </p:nvSpPr>
          <p:spPr bwMode="auto">
            <a:xfrm flipH="1">
              <a:off x="480" y="2544"/>
              <a:ext cx="1872" cy="86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59" name="Oval 15"/>
            <p:cNvSpPr>
              <a:spLocks noChangeArrowheads="1"/>
            </p:cNvSpPr>
            <p:nvPr/>
          </p:nvSpPr>
          <p:spPr bwMode="auto">
            <a:xfrm>
              <a:off x="2256" y="2448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0" name="Oval 16"/>
            <p:cNvSpPr>
              <a:spLocks noChangeArrowheads="1"/>
            </p:cNvSpPr>
            <p:nvPr/>
          </p:nvSpPr>
          <p:spPr bwMode="auto">
            <a:xfrm>
              <a:off x="2256" y="2832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1" name="Oval 17"/>
            <p:cNvSpPr>
              <a:spLocks noChangeArrowheads="1"/>
            </p:cNvSpPr>
            <p:nvPr/>
          </p:nvSpPr>
          <p:spPr bwMode="auto">
            <a:xfrm>
              <a:off x="2256" y="3216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2" name="Oval 18"/>
            <p:cNvSpPr>
              <a:spLocks noChangeArrowheads="1"/>
            </p:cNvSpPr>
            <p:nvPr/>
          </p:nvSpPr>
          <p:spPr bwMode="auto">
            <a:xfrm>
              <a:off x="2256" y="3600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3" name="Oval 19"/>
            <p:cNvSpPr>
              <a:spLocks noChangeArrowheads="1"/>
            </p:cNvSpPr>
            <p:nvPr/>
          </p:nvSpPr>
          <p:spPr bwMode="auto">
            <a:xfrm>
              <a:off x="2256" y="3984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4" name="Oval 20"/>
            <p:cNvSpPr>
              <a:spLocks noChangeArrowheads="1"/>
            </p:cNvSpPr>
            <p:nvPr/>
          </p:nvSpPr>
          <p:spPr bwMode="auto">
            <a:xfrm>
              <a:off x="384" y="2976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5" name="Oval 21"/>
            <p:cNvSpPr>
              <a:spLocks noChangeArrowheads="1"/>
            </p:cNvSpPr>
            <p:nvPr/>
          </p:nvSpPr>
          <p:spPr bwMode="auto">
            <a:xfrm>
              <a:off x="384" y="3360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66" name="Oval 22"/>
            <p:cNvSpPr>
              <a:spLocks noChangeArrowheads="1"/>
            </p:cNvSpPr>
            <p:nvPr/>
          </p:nvSpPr>
          <p:spPr bwMode="auto">
            <a:xfrm>
              <a:off x="384" y="3744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09600" y="4343400"/>
            <a:ext cx="2819400" cy="2209800"/>
            <a:chOff x="3216" y="1920"/>
            <a:chExt cx="2016" cy="1680"/>
          </a:xfrm>
        </p:grpSpPr>
        <p:sp>
          <p:nvSpPr>
            <p:cNvPr id="19537" name="Line 24"/>
            <p:cNvSpPr>
              <a:spLocks noChangeShapeType="1"/>
            </p:cNvSpPr>
            <p:nvPr/>
          </p:nvSpPr>
          <p:spPr bwMode="auto">
            <a:xfrm flipH="1">
              <a:off x="3312" y="2784"/>
              <a:ext cx="1824" cy="48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38" name="Line 25"/>
            <p:cNvSpPr>
              <a:spLocks noChangeShapeType="1"/>
            </p:cNvSpPr>
            <p:nvPr/>
          </p:nvSpPr>
          <p:spPr bwMode="auto">
            <a:xfrm flipH="1" flipV="1">
              <a:off x="3312" y="2544"/>
              <a:ext cx="1824" cy="96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39" name="Line 26"/>
            <p:cNvSpPr>
              <a:spLocks noChangeShapeType="1"/>
            </p:cNvSpPr>
            <p:nvPr/>
          </p:nvSpPr>
          <p:spPr bwMode="auto">
            <a:xfrm flipH="1" flipV="1">
              <a:off x="3360" y="3312"/>
              <a:ext cx="1776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40" name="Line 27"/>
            <p:cNvSpPr>
              <a:spLocks noChangeShapeType="1"/>
            </p:cNvSpPr>
            <p:nvPr/>
          </p:nvSpPr>
          <p:spPr bwMode="auto">
            <a:xfrm flipH="1" flipV="1">
              <a:off x="3312" y="2496"/>
              <a:ext cx="1824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41" name="Oval 28"/>
            <p:cNvSpPr>
              <a:spLocks noChangeArrowheads="1"/>
            </p:cNvSpPr>
            <p:nvPr/>
          </p:nvSpPr>
          <p:spPr bwMode="auto">
            <a:xfrm>
              <a:off x="5088" y="2688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2" name="Oval 29"/>
            <p:cNvSpPr>
              <a:spLocks noChangeArrowheads="1"/>
            </p:cNvSpPr>
            <p:nvPr/>
          </p:nvSpPr>
          <p:spPr bwMode="auto">
            <a:xfrm>
              <a:off x="5088" y="3456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3" name="Oval 30"/>
            <p:cNvSpPr>
              <a:spLocks noChangeArrowheads="1"/>
            </p:cNvSpPr>
            <p:nvPr/>
          </p:nvSpPr>
          <p:spPr bwMode="auto">
            <a:xfrm>
              <a:off x="3216" y="2448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4" name="Oval 31"/>
            <p:cNvSpPr>
              <a:spLocks noChangeArrowheads="1"/>
            </p:cNvSpPr>
            <p:nvPr/>
          </p:nvSpPr>
          <p:spPr bwMode="auto">
            <a:xfrm>
              <a:off x="3216" y="3216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5" name="Oval 32"/>
            <p:cNvSpPr>
              <a:spLocks noChangeArrowheads="1"/>
            </p:cNvSpPr>
            <p:nvPr/>
          </p:nvSpPr>
          <p:spPr bwMode="auto">
            <a:xfrm>
              <a:off x="3216" y="2832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6" name="Oval 33"/>
            <p:cNvSpPr>
              <a:spLocks noChangeArrowheads="1"/>
            </p:cNvSpPr>
            <p:nvPr/>
          </p:nvSpPr>
          <p:spPr bwMode="auto">
            <a:xfrm>
              <a:off x="5088" y="1920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7" name="Oval 34"/>
            <p:cNvSpPr>
              <a:spLocks noChangeArrowheads="1"/>
            </p:cNvSpPr>
            <p:nvPr/>
          </p:nvSpPr>
          <p:spPr bwMode="auto">
            <a:xfrm>
              <a:off x="5088" y="2304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8" name="Oval 35"/>
            <p:cNvSpPr>
              <a:spLocks noChangeArrowheads="1"/>
            </p:cNvSpPr>
            <p:nvPr/>
          </p:nvSpPr>
          <p:spPr bwMode="auto">
            <a:xfrm>
              <a:off x="5088" y="3072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609600" y="4343400"/>
            <a:ext cx="2819400" cy="2209800"/>
            <a:chOff x="3408" y="2496"/>
            <a:chExt cx="2016" cy="1680"/>
          </a:xfrm>
        </p:grpSpPr>
        <p:sp>
          <p:nvSpPr>
            <p:cNvPr id="19525" name="Line 37"/>
            <p:cNvSpPr>
              <a:spLocks noChangeShapeType="1"/>
            </p:cNvSpPr>
            <p:nvPr/>
          </p:nvSpPr>
          <p:spPr bwMode="auto">
            <a:xfrm flipH="1">
              <a:off x="3504" y="2592"/>
              <a:ext cx="1824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6" name="Line 38"/>
            <p:cNvSpPr>
              <a:spLocks noChangeShapeType="1"/>
            </p:cNvSpPr>
            <p:nvPr/>
          </p:nvSpPr>
          <p:spPr bwMode="auto">
            <a:xfrm flipH="1">
              <a:off x="3504" y="2976"/>
              <a:ext cx="1824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7" name="Line 39"/>
            <p:cNvSpPr>
              <a:spLocks noChangeShapeType="1"/>
            </p:cNvSpPr>
            <p:nvPr/>
          </p:nvSpPr>
          <p:spPr bwMode="auto">
            <a:xfrm flipH="1">
              <a:off x="3504" y="2928"/>
              <a:ext cx="1872" cy="144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8" name="Line 40"/>
            <p:cNvSpPr>
              <a:spLocks noChangeShapeType="1"/>
            </p:cNvSpPr>
            <p:nvPr/>
          </p:nvSpPr>
          <p:spPr bwMode="auto">
            <a:xfrm flipH="1">
              <a:off x="3504" y="2592"/>
              <a:ext cx="1872" cy="864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9" name="Oval 41"/>
            <p:cNvSpPr>
              <a:spLocks noChangeArrowheads="1"/>
            </p:cNvSpPr>
            <p:nvPr/>
          </p:nvSpPr>
          <p:spPr bwMode="auto">
            <a:xfrm>
              <a:off x="5280" y="2496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0" name="Oval 42"/>
            <p:cNvSpPr>
              <a:spLocks noChangeArrowheads="1"/>
            </p:cNvSpPr>
            <p:nvPr/>
          </p:nvSpPr>
          <p:spPr bwMode="auto">
            <a:xfrm>
              <a:off x="5280" y="2880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1" name="Oval 43"/>
            <p:cNvSpPr>
              <a:spLocks noChangeArrowheads="1"/>
            </p:cNvSpPr>
            <p:nvPr/>
          </p:nvSpPr>
          <p:spPr bwMode="auto">
            <a:xfrm>
              <a:off x="5280" y="3264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2" name="Oval 44"/>
            <p:cNvSpPr>
              <a:spLocks noChangeArrowheads="1"/>
            </p:cNvSpPr>
            <p:nvPr/>
          </p:nvSpPr>
          <p:spPr bwMode="auto">
            <a:xfrm>
              <a:off x="5280" y="3648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3" name="Oval 45"/>
            <p:cNvSpPr>
              <a:spLocks noChangeArrowheads="1"/>
            </p:cNvSpPr>
            <p:nvPr/>
          </p:nvSpPr>
          <p:spPr bwMode="auto">
            <a:xfrm>
              <a:off x="5280" y="4032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4" name="Oval 46"/>
            <p:cNvSpPr>
              <a:spLocks noChangeArrowheads="1"/>
            </p:cNvSpPr>
            <p:nvPr/>
          </p:nvSpPr>
          <p:spPr bwMode="auto">
            <a:xfrm>
              <a:off x="3408" y="3024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5" name="Oval 47"/>
            <p:cNvSpPr>
              <a:spLocks noChangeArrowheads="1"/>
            </p:cNvSpPr>
            <p:nvPr/>
          </p:nvSpPr>
          <p:spPr bwMode="auto">
            <a:xfrm>
              <a:off x="3408" y="3408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36" name="Oval 48"/>
            <p:cNvSpPr>
              <a:spLocks noChangeArrowheads="1"/>
            </p:cNvSpPr>
            <p:nvPr/>
          </p:nvSpPr>
          <p:spPr bwMode="auto">
            <a:xfrm>
              <a:off x="3408" y="3792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609600" y="4343400"/>
            <a:ext cx="2819400" cy="2209800"/>
            <a:chOff x="3024" y="2496"/>
            <a:chExt cx="2016" cy="1680"/>
          </a:xfrm>
        </p:grpSpPr>
        <p:sp>
          <p:nvSpPr>
            <p:cNvPr id="19515" name="Line 50"/>
            <p:cNvSpPr>
              <a:spLocks noChangeShapeType="1"/>
            </p:cNvSpPr>
            <p:nvPr/>
          </p:nvSpPr>
          <p:spPr bwMode="auto">
            <a:xfrm flipH="1" flipV="1">
              <a:off x="3120" y="3120"/>
              <a:ext cx="1824" cy="576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6" name="Line 51"/>
            <p:cNvSpPr>
              <a:spLocks noChangeShapeType="1"/>
            </p:cNvSpPr>
            <p:nvPr/>
          </p:nvSpPr>
          <p:spPr bwMode="auto">
            <a:xfrm flipH="1" flipV="1">
              <a:off x="3168" y="3504"/>
              <a:ext cx="1776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7" name="Oval 52"/>
            <p:cNvSpPr>
              <a:spLocks noChangeArrowheads="1"/>
            </p:cNvSpPr>
            <p:nvPr/>
          </p:nvSpPr>
          <p:spPr bwMode="auto">
            <a:xfrm>
              <a:off x="4896" y="2496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8" name="Oval 53"/>
            <p:cNvSpPr>
              <a:spLocks noChangeArrowheads="1"/>
            </p:cNvSpPr>
            <p:nvPr/>
          </p:nvSpPr>
          <p:spPr bwMode="auto">
            <a:xfrm>
              <a:off x="4896" y="2880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9" name="Oval 54"/>
            <p:cNvSpPr>
              <a:spLocks noChangeArrowheads="1"/>
            </p:cNvSpPr>
            <p:nvPr/>
          </p:nvSpPr>
          <p:spPr bwMode="auto">
            <a:xfrm>
              <a:off x="4896" y="3264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20" name="Oval 55"/>
            <p:cNvSpPr>
              <a:spLocks noChangeArrowheads="1"/>
            </p:cNvSpPr>
            <p:nvPr/>
          </p:nvSpPr>
          <p:spPr bwMode="auto">
            <a:xfrm>
              <a:off x="4896" y="3648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21" name="Oval 56"/>
            <p:cNvSpPr>
              <a:spLocks noChangeArrowheads="1"/>
            </p:cNvSpPr>
            <p:nvPr/>
          </p:nvSpPr>
          <p:spPr bwMode="auto">
            <a:xfrm>
              <a:off x="4896" y="4032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22" name="Oval 57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23" name="Oval 58"/>
            <p:cNvSpPr>
              <a:spLocks noChangeArrowheads="1"/>
            </p:cNvSpPr>
            <p:nvPr/>
          </p:nvSpPr>
          <p:spPr bwMode="auto">
            <a:xfrm>
              <a:off x="3024" y="3408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24" name="Oval 59"/>
            <p:cNvSpPr>
              <a:spLocks noChangeArrowheads="1"/>
            </p:cNvSpPr>
            <p:nvPr/>
          </p:nvSpPr>
          <p:spPr bwMode="auto">
            <a:xfrm>
              <a:off x="3024" y="3792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4119563" y="4114800"/>
            <a:ext cx="1798637" cy="1341438"/>
            <a:chOff x="2595" y="2592"/>
            <a:chExt cx="1133" cy="845"/>
          </a:xfrm>
        </p:grpSpPr>
        <p:sp>
          <p:nvSpPr>
            <p:cNvPr id="19503" name="Line 99"/>
            <p:cNvSpPr>
              <a:spLocks noChangeShapeType="1"/>
            </p:cNvSpPr>
            <p:nvPr/>
          </p:nvSpPr>
          <p:spPr bwMode="auto">
            <a:xfrm flipH="1">
              <a:off x="2649" y="3027"/>
              <a:ext cx="1025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4" name="Line 100"/>
            <p:cNvSpPr>
              <a:spLocks noChangeShapeType="1"/>
            </p:cNvSpPr>
            <p:nvPr/>
          </p:nvSpPr>
          <p:spPr bwMode="auto">
            <a:xfrm flipH="1" flipV="1">
              <a:off x="2649" y="2906"/>
              <a:ext cx="1025" cy="4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5" name="Line 101"/>
            <p:cNvSpPr>
              <a:spLocks noChangeShapeType="1"/>
            </p:cNvSpPr>
            <p:nvPr/>
          </p:nvSpPr>
          <p:spPr bwMode="auto">
            <a:xfrm flipH="1" flipV="1">
              <a:off x="2676" y="3292"/>
              <a:ext cx="998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6" name="Line 102"/>
            <p:cNvSpPr>
              <a:spLocks noChangeShapeType="1"/>
            </p:cNvSpPr>
            <p:nvPr/>
          </p:nvSpPr>
          <p:spPr bwMode="auto">
            <a:xfrm flipH="1" flipV="1">
              <a:off x="2649" y="2882"/>
              <a:ext cx="1025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7" name="Oval 103"/>
            <p:cNvSpPr>
              <a:spLocks noChangeArrowheads="1"/>
            </p:cNvSpPr>
            <p:nvPr/>
          </p:nvSpPr>
          <p:spPr bwMode="auto">
            <a:xfrm>
              <a:off x="3647" y="2978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8" name="Oval 104"/>
            <p:cNvSpPr>
              <a:spLocks noChangeArrowheads="1"/>
            </p:cNvSpPr>
            <p:nvPr/>
          </p:nvSpPr>
          <p:spPr bwMode="auto">
            <a:xfrm>
              <a:off x="3647" y="3365"/>
              <a:ext cx="81" cy="7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9" name="Oval 105"/>
            <p:cNvSpPr>
              <a:spLocks noChangeArrowheads="1"/>
            </p:cNvSpPr>
            <p:nvPr/>
          </p:nvSpPr>
          <p:spPr bwMode="auto">
            <a:xfrm>
              <a:off x="2595" y="2858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0" name="Oval 106"/>
            <p:cNvSpPr>
              <a:spLocks noChangeArrowheads="1"/>
            </p:cNvSpPr>
            <p:nvPr/>
          </p:nvSpPr>
          <p:spPr bwMode="auto">
            <a:xfrm>
              <a:off x="2595" y="3244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1" name="Oval 107"/>
            <p:cNvSpPr>
              <a:spLocks noChangeArrowheads="1"/>
            </p:cNvSpPr>
            <p:nvPr/>
          </p:nvSpPr>
          <p:spPr bwMode="auto">
            <a:xfrm>
              <a:off x="2595" y="3051"/>
              <a:ext cx="81" cy="7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2" name="Oval 108"/>
            <p:cNvSpPr>
              <a:spLocks noChangeArrowheads="1"/>
            </p:cNvSpPr>
            <p:nvPr/>
          </p:nvSpPr>
          <p:spPr bwMode="auto">
            <a:xfrm>
              <a:off x="3647" y="2592"/>
              <a:ext cx="81" cy="7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3" name="Oval 109"/>
            <p:cNvSpPr>
              <a:spLocks noChangeArrowheads="1"/>
            </p:cNvSpPr>
            <p:nvPr/>
          </p:nvSpPr>
          <p:spPr bwMode="auto">
            <a:xfrm>
              <a:off x="3647" y="2785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14" name="Oval 110"/>
            <p:cNvSpPr>
              <a:spLocks noChangeArrowheads="1"/>
            </p:cNvSpPr>
            <p:nvPr/>
          </p:nvSpPr>
          <p:spPr bwMode="auto">
            <a:xfrm>
              <a:off x="3647" y="3171"/>
              <a:ext cx="81" cy="7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" name="Group 111"/>
          <p:cNvGrpSpPr>
            <a:grpSpLocks/>
          </p:cNvGrpSpPr>
          <p:nvPr/>
        </p:nvGrpSpPr>
        <p:grpSpPr bwMode="auto">
          <a:xfrm>
            <a:off x="6249988" y="4237038"/>
            <a:ext cx="1598612" cy="1157287"/>
            <a:chOff x="3937" y="2669"/>
            <a:chExt cx="1007" cy="729"/>
          </a:xfrm>
        </p:grpSpPr>
        <p:sp>
          <p:nvSpPr>
            <p:cNvPr id="19491" name="Line 112"/>
            <p:cNvSpPr>
              <a:spLocks noChangeShapeType="1"/>
            </p:cNvSpPr>
            <p:nvPr/>
          </p:nvSpPr>
          <p:spPr bwMode="auto">
            <a:xfrm flipH="1">
              <a:off x="3985" y="2711"/>
              <a:ext cx="911" cy="2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2" name="Line 113"/>
            <p:cNvSpPr>
              <a:spLocks noChangeShapeType="1"/>
            </p:cNvSpPr>
            <p:nvPr/>
          </p:nvSpPr>
          <p:spPr bwMode="auto">
            <a:xfrm flipH="1">
              <a:off x="3985" y="2877"/>
              <a:ext cx="911" cy="20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3" name="Line 114"/>
            <p:cNvSpPr>
              <a:spLocks noChangeShapeType="1"/>
            </p:cNvSpPr>
            <p:nvPr/>
          </p:nvSpPr>
          <p:spPr bwMode="auto">
            <a:xfrm flipH="1">
              <a:off x="3985" y="2856"/>
              <a:ext cx="935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4" name="Line 115"/>
            <p:cNvSpPr>
              <a:spLocks noChangeShapeType="1"/>
            </p:cNvSpPr>
            <p:nvPr/>
          </p:nvSpPr>
          <p:spPr bwMode="auto">
            <a:xfrm flipH="1">
              <a:off x="3985" y="2711"/>
              <a:ext cx="935" cy="3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5" name="Oval 116"/>
            <p:cNvSpPr>
              <a:spLocks noChangeArrowheads="1"/>
            </p:cNvSpPr>
            <p:nvPr/>
          </p:nvSpPr>
          <p:spPr bwMode="auto">
            <a:xfrm>
              <a:off x="4872" y="2669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6" name="Oval 117"/>
            <p:cNvSpPr>
              <a:spLocks noChangeArrowheads="1"/>
            </p:cNvSpPr>
            <p:nvPr/>
          </p:nvSpPr>
          <p:spPr bwMode="auto">
            <a:xfrm>
              <a:off x="4872" y="2836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7" name="Oval 118"/>
            <p:cNvSpPr>
              <a:spLocks noChangeArrowheads="1"/>
            </p:cNvSpPr>
            <p:nvPr/>
          </p:nvSpPr>
          <p:spPr bwMode="auto">
            <a:xfrm>
              <a:off x="4872" y="3002"/>
              <a:ext cx="72" cy="6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8" name="Oval 119"/>
            <p:cNvSpPr>
              <a:spLocks noChangeArrowheads="1"/>
            </p:cNvSpPr>
            <p:nvPr/>
          </p:nvSpPr>
          <p:spPr bwMode="auto">
            <a:xfrm>
              <a:off x="4872" y="3169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9" name="Oval 120"/>
            <p:cNvSpPr>
              <a:spLocks noChangeArrowheads="1"/>
            </p:cNvSpPr>
            <p:nvPr/>
          </p:nvSpPr>
          <p:spPr bwMode="auto">
            <a:xfrm>
              <a:off x="4872" y="3336"/>
              <a:ext cx="72" cy="6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0" name="Oval 121"/>
            <p:cNvSpPr>
              <a:spLocks noChangeArrowheads="1"/>
            </p:cNvSpPr>
            <p:nvPr/>
          </p:nvSpPr>
          <p:spPr bwMode="auto">
            <a:xfrm>
              <a:off x="3937" y="2898"/>
              <a:ext cx="72" cy="63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1" name="Oval 122"/>
            <p:cNvSpPr>
              <a:spLocks noChangeArrowheads="1"/>
            </p:cNvSpPr>
            <p:nvPr/>
          </p:nvSpPr>
          <p:spPr bwMode="auto">
            <a:xfrm>
              <a:off x="3937" y="3065"/>
              <a:ext cx="72" cy="62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2" name="Oval 123"/>
            <p:cNvSpPr>
              <a:spLocks noChangeArrowheads="1"/>
            </p:cNvSpPr>
            <p:nvPr/>
          </p:nvSpPr>
          <p:spPr bwMode="auto">
            <a:xfrm>
              <a:off x="3937" y="3231"/>
              <a:ext cx="72" cy="63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5384800" y="5273675"/>
            <a:ext cx="1798638" cy="1279525"/>
            <a:chOff x="3392" y="3322"/>
            <a:chExt cx="1133" cy="806"/>
          </a:xfrm>
        </p:grpSpPr>
        <p:sp>
          <p:nvSpPr>
            <p:cNvPr id="19481" name="Line 125"/>
            <p:cNvSpPr>
              <a:spLocks noChangeShapeType="1"/>
            </p:cNvSpPr>
            <p:nvPr/>
          </p:nvSpPr>
          <p:spPr bwMode="auto">
            <a:xfrm flipH="1" flipV="1">
              <a:off x="3446" y="3621"/>
              <a:ext cx="1025" cy="2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2" name="Line 126"/>
            <p:cNvSpPr>
              <a:spLocks noChangeShapeType="1"/>
            </p:cNvSpPr>
            <p:nvPr/>
          </p:nvSpPr>
          <p:spPr bwMode="auto">
            <a:xfrm flipH="1" flipV="1">
              <a:off x="3473" y="3806"/>
              <a:ext cx="998" cy="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3" name="Oval 127"/>
            <p:cNvSpPr>
              <a:spLocks noChangeArrowheads="1"/>
            </p:cNvSpPr>
            <p:nvPr/>
          </p:nvSpPr>
          <p:spPr bwMode="auto">
            <a:xfrm>
              <a:off x="4444" y="3322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4" name="Oval 128"/>
            <p:cNvSpPr>
              <a:spLocks noChangeArrowheads="1"/>
            </p:cNvSpPr>
            <p:nvPr/>
          </p:nvSpPr>
          <p:spPr bwMode="auto">
            <a:xfrm>
              <a:off x="4444" y="3506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5" name="Oval 129"/>
            <p:cNvSpPr>
              <a:spLocks noChangeArrowheads="1"/>
            </p:cNvSpPr>
            <p:nvPr/>
          </p:nvSpPr>
          <p:spPr bwMode="auto">
            <a:xfrm>
              <a:off x="4444" y="3690"/>
              <a:ext cx="81" cy="70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6" name="Oval 130"/>
            <p:cNvSpPr>
              <a:spLocks noChangeArrowheads="1"/>
            </p:cNvSpPr>
            <p:nvPr/>
          </p:nvSpPr>
          <p:spPr bwMode="auto">
            <a:xfrm>
              <a:off x="4444" y="3875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7" name="Oval 131"/>
            <p:cNvSpPr>
              <a:spLocks noChangeArrowheads="1"/>
            </p:cNvSpPr>
            <p:nvPr/>
          </p:nvSpPr>
          <p:spPr bwMode="auto">
            <a:xfrm>
              <a:off x="4444" y="4059"/>
              <a:ext cx="81" cy="69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8" name="Oval 132"/>
            <p:cNvSpPr>
              <a:spLocks noChangeArrowheads="1"/>
            </p:cNvSpPr>
            <p:nvPr/>
          </p:nvSpPr>
          <p:spPr bwMode="auto">
            <a:xfrm>
              <a:off x="3392" y="3575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9" name="Oval 133"/>
            <p:cNvSpPr>
              <a:spLocks noChangeArrowheads="1"/>
            </p:cNvSpPr>
            <p:nvPr/>
          </p:nvSpPr>
          <p:spPr bwMode="auto">
            <a:xfrm>
              <a:off x="3392" y="3760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0" name="Oval 134"/>
            <p:cNvSpPr>
              <a:spLocks noChangeArrowheads="1"/>
            </p:cNvSpPr>
            <p:nvPr/>
          </p:nvSpPr>
          <p:spPr bwMode="auto">
            <a:xfrm>
              <a:off x="3392" y="3944"/>
              <a:ext cx="81" cy="69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5435600" y="5734050"/>
            <a:ext cx="1627188" cy="439738"/>
            <a:chOff x="4659" y="3757"/>
            <a:chExt cx="1025" cy="277"/>
          </a:xfrm>
        </p:grpSpPr>
        <p:sp>
          <p:nvSpPr>
            <p:cNvPr id="19479" name="Line 136"/>
            <p:cNvSpPr>
              <a:spLocks noChangeShapeType="1"/>
            </p:cNvSpPr>
            <p:nvPr/>
          </p:nvSpPr>
          <p:spPr bwMode="auto">
            <a:xfrm flipH="1" flipV="1">
              <a:off x="4659" y="3757"/>
              <a:ext cx="1025" cy="277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0" name="Line 137"/>
            <p:cNvSpPr>
              <a:spLocks noChangeShapeType="1"/>
            </p:cNvSpPr>
            <p:nvPr/>
          </p:nvSpPr>
          <p:spPr bwMode="auto">
            <a:xfrm flipH="1" flipV="1">
              <a:off x="4686" y="3942"/>
              <a:ext cx="998" cy="92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" name="Group 138"/>
          <p:cNvGrpSpPr>
            <a:grpSpLocks/>
          </p:cNvGrpSpPr>
          <p:nvPr/>
        </p:nvGrpSpPr>
        <p:grpSpPr bwMode="auto">
          <a:xfrm>
            <a:off x="6300788" y="4292600"/>
            <a:ext cx="1484312" cy="595313"/>
            <a:chOff x="4801" y="2111"/>
            <a:chExt cx="935" cy="375"/>
          </a:xfrm>
        </p:grpSpPr>
        <p:sp>
          <p:nvSpPr>
            <p:cNvPr id="19475" name="Line 139"/>
            <p:cNvSpPr>
              <a:spLocks noChangeShapeType="1"/>
            </p:cNvSpPr>
            <p:nvPr/>
          </p:nvSpPr>
          <p:spPr bwMode="auto">
            <a:xfrm flipH="1">
              <a:off x="4801" y="2111"/>
              <a:ext cx="911" cy="20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6" name="Line 140"/>
            <p:cNvSpPr>
              <a:spLocks noChangeShapeType="1"/>
            </p:cNvSpPr>
            <p:nvPr/>
          </p:nvSpPr>
          <p:spPr bwMode="auto">
            <a:xfrm flipH="1">
              <a:off x="4801" y="2277"/>
              <a:ext cx="911" cy="209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Line 141"/>
            <p:cNvSpPr>
              <a:spLocks noChangeShapeType="1"/>
            </p:cNvSpPr>
            <p:nvPr/>
          </p:nvSpPr>
          <p:spPr bwMode="auto">
            <a:xfrm flipH="1">
              <a:off x="4801" y="2256"/>
              <a:ext cx="935" cy="63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8" name="Line 142"/>
            <p:cNvSpPr>
              <a:spLocks noChangeShapeType="1"/>
            </p:cNvSpPr>
            <p:nvPr/>
          </p:nvSpPr>
          <p:spPr bwMode="auto">
            <a:xfrm flipH="1">
              <a:off x="4801" y="2111"/>
              <a:ext cx="935" cy="375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" name="Group 143"/>
          <p:cNvGrpSpPr>
            <a:grpSpLocks/>
          </p:cNvGrpSpPr>
          <p:nvPr/>
        </p:nvGrpSpPr>
        <p:grpSpPr bwMode="auto">
          <a:xfrm>
            <a:off x="4211638" y="4581525"/>
            <a:ext cx="1627187" cy="804863"/>
            <a:chOff x="2163" y="3692"/>
            <a:chExt cx="1025" cy="507"/>
          </a:xfrm>
        </p:grpSpPr>
        <p:sp>
          <p:nvSpPr>
            <p:cNvPr id="19471" name="Line 144"/>
            <p:cNvSpPr>
              <a:spLocks noChangeShapeType="1"/>
            </p:cNvSpPr>
            <p:nvPr/>
          </p:nvSpPr>
          <p:spPr bwMode="auto">
            <a:xfrm flipH="1">
              <a:off x="2163" y="3837"/>
              <a:ext cx="1025" cy="241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2" name="Line 145"/>
            <p:cNvSpPr>
              <a:spLocks noChangeShapeType="1"/>
            </p:cNvSpPr>
            <p:nvPr/>
          </p:nvSpPr>
          <p:spPr bwMode="auto">
            <a:xfrm flipH="1" flipV="1">
              <a:off x="2163" y="3716"/>
              <a:ext cx="1025" cy="483"/>
            </a:xfrm>
            <a:prstGeom prst="line">
              <a:avLst/>
            </a:prstGeom>
            <a:noFill/>
            <a:ln w="4445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3" name="Line 146"/>
            <p:cNvSpPr>
              <a:spLocks noChangeShapeType="1"/>
            </p:cNvSpPr>
            <p:nvPr/>
          </p:nvSpPr>
          <p:spPr bwMode="auto">
            <a:xfrm flipH="1" flipV="1">
              <a:off x="2190" y="4102"/>
              <a:ext cx="998" cy="97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4" name="Line 147"/>
            <p:cNvSpPr>
              <a:spLocks noChangeShapeType="1"/>
            </p:cNvSpPr>
            <p:nvPr/>
          </p:nvSpPr>
          <p:spPr bwMode="auto">
            <a:xfrm flipH="1" flipV="1">
              <a:off x="2163" y="3692"/>
              <a:ext cx="1025" cy="145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計算時間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グラフを、サイクルと極大なパスに分解する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グラフ探索で、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枝数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＋</a:t>
            </a:r>
            <a:r>
              <a:rPr lang="ja-JP" altLang="en-US" sz="2400" dirty="0" smtClean="0"/>
              <a:t>頂点数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  <a:r>
              <a:rPr lang="ja-JP" altLang="en-US" sz="2400" dirty="0" smtClean="0"/>
              <a:t>の時間でできる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それぞれのパスとサイクルを、交互に２色で塗り分ける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 自明、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枝数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＋ </a:t>
            </a:r>
            <a:r>
              <a:rPr lang="ja-JP" altLang="en-US" sz="2400" dirty="0" smtClean="0"/>
              <a:t>頂点数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  <a:r>
              <a:rPr lang="ja-JP" altLang="en-US" sz="2400" dirty="0" smtClean="0"/>
              <a:t>の時間でできる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 smtClean="0"/>
              <a:t>たいした手間ではない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" y="2741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grpSp>
        <p:nvGrpSpPr>
          <p:cNvPr id="20485" name="Group 115"/>
          <p:cNvGrpSpPr>
            <a:grpSpLocks/>
          </p:cNvGrpSpPr>
          <p:nvPr/>
        </p:nvGrpSpPr>
        <p:grpSpPr bwMode="auto">
          <a:xfrm>
            <a:off x="3657600" y="4953000"/>
            <a:ext cx="4800600" cy="1447800"/>
            <a:chOff x="288" y="2208"/>
            <a:chExt cx="5328" cy="1920"/>
          </a:xfrm>
        </p:grpSpPr>
        <p:sp>
          <p:nvSpPr>
            <p:cNvPr id="20486" name="Line 60"/>
            <p:cNvSpPr>
              <a:spLocks noChangeShapeType="1"/>
            </p:cNvSpPr>
            <p:nvPr/>
          </p:nvSpPr>
          <p:spPr bwMode="auto">
            <a:xfrm flipH="1">
              <a:off x="384" y="2400"/>
              <a:ext cx="1824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87" name="Line 61"/>
            <p:cNvSpPr>
              <a:spLocks noChangeShapeType="1"/>
            </p:cNvSpPr>
            <p:nvPr/>
          </p:nvSpPr>
          <p:spPr bwMode="auto">
            <a:xfrm flipH="1">
              <a:off x="384" y="3168"/>
              <a:ext cx="1824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88" name="Line 62"/>
            <p:cNvSpPr>
              <a:spLocks noChangeShapeType="1"/>
            </p:cNvSpPr>
            <p:nvPr/>
          </p:nvSpPr>
          <p:spPr bwMode="auto">
            <a:xfrm flipH="1">
              <a:off x="384" y="2784"/>
              <a:ext cx="1824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89" name="Line 63"/>
            <p:cNvSpPr>
              <a:spLocks noChangeShapeType="1"/>
            </p:cNvSpPr>
            <p:nvPr/>
          </p:nvSpPr>
          <p:spPr bwMode="auto">
            <a:xfrm flipH="1" flipV="1">
              <a:off x="384" y="2928"/>
              <a:ext cx="1824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0" name="Line 64"/>
            <p:cNvSpPr>
              <a:spLocks noChangeShapeType="1"/>
            </p:cNvSpPr>
            <p:nvPr/>
          </p:nvSpPr>
          <p:spPr bwMode="auto">
            <a:xfrm flipH="1" flipV="1">
              <a:off x="384" y="2928"/>
              <a:ext cx="1824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1" name="Line 65"/>
            <p:cNvSpPr>
              <a:spLocks noChangeShapeType="1"/>
            </p:cNvSpPr>
            <p:nvPr/>
          </p:nvSpPr>
          <p:spPr bwMode="auto">
            <a:xfrm flipH="1" flipV="1">
              <a:off x="432" y="3696"/>
              <a:ext cx="17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2" name="Line 66"/>
            <p:cNvSpPr>
              <a:spLocks noChangeShapeType="1"/>
            </p:cNvSpPr>
            <p:nvPr/>
          </p:nvSpPr>
          <p:spPr bwMode="auto">
            <a:xfrm flipH="1" flipV="1">
              <a:off x="432" y="3312"/>
              <a:ext cx="17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3" name="Line 67"/>
            <p:cNvSpPr>
              <a:spLocks noChangeShapeType="1"/>
            </p:cNvSpPr>
            <p:nvPr/>
          </p:nvSpPr>
          <p:spPr bwMode="auto">
            <a:xfrm flipH="1" flipV="1">
              <a:off x="384" y="2880"/>
              <a:ext cx="182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4" name="Line 68"/>
            <p:cNvSpPr>
              <a:spLocks noChangeShapeType="1"/>
            </p:cNvSpPr>
            <p:nvPr/>
          </p:nvSpPr>
          <p:spPr bwMode="auto">
            <a:xfrm flipH="1">
              <a:off x="384" y="2736"/>
              <a:ext cx="1872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5" name="Line 69"/>
            <p:cNvSpPr>
              <a:spLocks noChangeShapeType="1"/>
            </p:cNvSpPr>
            <p:nvPr/>
          </p:nvSpPr>
          <p:spPr bwMode="auto">
            <a:xfrm flipH="1">
              <a:off x="384" y="2400"/>
              <a:ext cx="1872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6" name="Oval 70"/>
            <p:cNvSpPr>
              <a:spLocks noChangeArrowheads="1"/>
            </p:cNvSpPr>
            <p:nvPr/>
          </p:nvSpPr>
          <p:spPr bwMode="auto">
            <a:xfrm>
              <a:off x="2160" y="2304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7" name="Oval 71"/>
            <p:cNvSpPr>
              <a:spLocks noChangeArrowheads="1"/>
            </p:cNvSpPr>
            <p:nvPr/>
          </p:nvSpPr>
          <p:spPr bwMode="auto">
            <a:xfrm>
              <a:off x="2160" y="2688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8" name="Oval 72"/>
            <p:cNvSpPr>
              <a:spLocks noChangeArrowheads="1"/>
            </p:cNvSpPr>
            <p:nvPr/>
          </p:nvSpPr>
          <p:spPr bwMode="auto">
            <a:xfrm>
              <a:off x="2160" y="3072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9" name="Oval 73"/>
            <p:cNvSpPr>
              <a:spLocks noChangeArrowheads="1"/>
            </p:cNvSpPr>
            <p:nvPr/>
          </p:nvSpPr>
          <p:spPr bwMode="auto">
            <a:xfrm>
              <a:off x="2160" y="3456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0" name="Oval 74"/>
            <p:cNvSpPr>
              <a:spLocks noChangeArrowheads="1"/>
            </p:cNvSpPr>
            <p:nvPr/>
          </p:nvSpPr>
          <p:spPr bwMode="auto">
            <a:xfrm>
              <a:off x="2160" y="3840"/>
              <a:ext cx="144" cy="144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1" name="Oval 75"/>
            <p:cNvSpPr>
              <a:spLocks noChangeArrowheads="1"/>
            </p:cNvSpPr>
            <p:nvPr/>
          </p:nvSpPr>
          <p:spPr bwMode="auto">
            <a:xfrm>
              <a:off x="288" y="2832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2" name="Oval 76"/>
            <p:cNvSpPr>
              <a:spLocks noChangeArrowheads="1"/>
            </p:cNvSpPr>
            <p:nvPr/>
          </p:nvSpPr>
          <p:spPr bwMode="auto">
            <a:xfrm>
              <a:off x="288" y="3216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3" name="Oval 77"/>
            <p:cNvSpPr>
              <a:spLocks noChangeArrowheads="1"/>
            </p:cNvSpPr>
            <p:nvPr/>
          </p:nvSpPr>
          <p:spPr bwMode="auto">
            <a:xfrm>
              <a:off x="288" y="3600"/>
              <a:ext cx="144" cy="144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0504" name="Group 78"/>
            <p:cNvGrpSpPr>
              <a:grpSpLocks/>
            </p:cNvGrpSpPr>
            <p:nvPr/>
          </p:nvGrpSpPr>
          <p:grpSpPr bwMode="auto">
            <a:xfrm>
              <a:off x="2928" y="2208"/>
              <a:ext cx="1296" cy="1056"/>
              <a:chOff x="3216" y="1920"/>
              <a:chExt cx="2016" cy="1680"/>
            </a:xfrm>
          </p:grpSpPr>
          <p:sp>
            <p:nvSpPr>
              <p:cNvPr id="20529" name="Line 79"/>
              <p:cNvSpPr>
                <a:spLocks noChangeShapeType="1"/>
              </p:cNvSpPr>
              <p:nvPr/>
            </p:nvSpPr>
            <p:spPr bwMode="auto">
              <a:xfrm flipH="1">
                <a:off x="3312" y="2784"/>
                <a:ext cx="1824" cy="480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30" name="Line 80"/>
              <p:cNvSpPr>
                <a:spLocks noChangeShapeType="1"/>
              </p:cNvSpPr>
              <p:nvPr/>
            </p:nvSpPr>
            <p:spPr bwMode="auto">
              <a:xfrm flipH="1" flipV="1">
                <a:off x="3312" y="2544"/>
                <a:ext cx="1824" cy="960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31" name="Line 81"/>
              <p:cNvSpPr>
                <a:spLocks noChangeShapeType="1"/>
              </p:cNvSpPr>
              <p:nvPr/>
            </p:nvSpPr>
            <p:spPr bwMode="auto">
              <a:xfrm flipH="1" flipV="1">
                <a:off x="3360" y="3312"/>
                <a:ext cx="1776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32" name="Line 82"/>
              <p:cNvSpPr>
                <a:spLocks noChangeShapeType="1"/>
              </p:cNvSpPr>
              <p:nvPr/>
            </p:nvSpPr>
            <p:spPr bwMode="auto">
              <a:xfrm flipH="1" flipV="1">
                <a:off x="3312" y="2496"/>
                <a:ext cx="1824" cy="28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33" name="Oval 8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4" name="Oval 84"/>
              <p:cNvSpPr>
                <a:spLocks noChangeArrowheads="1"/>
              </p:cNvSpPr>
              <p:nvPr/>
            </p:nvSpPr>
            <p:spPr bwMode="auto">
              <a:xfrm>
                <a:off x="5088" y="3456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5" name="Oval 85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6" name="Oval 86"/>
              <p:cNvSpPr>
                <a:spLocks noChangeArrowheads="1"/>
              </p:cNvSpPr>
              <p:nvPr/>
            </p:nvSpPr>
            <p:spPr bwMode="auto">
              <a:xfrm>
                <a:off x="3216" y="3216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7" name="Oval 87"/>
              <p:cNvSpPr>
                <a:spLocks noChangeArrowheads="1"/>
              </p:cNvSpPr>
              <p:nvPr/>
            </p:nvSpPr>
            <p:spPr bwMode="auto">
              <a:xfrm>
                <a:off x="3216" y="2832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8" name="Oval 88"/>
              <p:cNvSpPr>
                <a:spLocks noChangeArrowheads="1"/>
              </p:cNvSpPr>
              <p:nvPr/>
            </p:nvSpPr>
            <p:spPr bwMode="auto">
              <a:xfrm>
                <a:off x="5088" y="1920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39" name="Oval 89"/>
              <p:cNvSpPr>
                <a:spLocks noChangeArrowheads="1"/>
              </p:cNvSpPr>
              <p:nvPr/>
            </p:nvSpPr>
            <p:spPr bwMode="auto">
              <a:xfrm>
                <a:off x="5088" y="2304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40" name="Oval 90"/>
              <p:cNvSpPr>
                <a:spLocks noChangeArrowheads="1"/>
              </p:cNvSpPr>
              <p:nvPr/>
            </p:nvSpPr>
            <p:spPr bwMode="auto">
              <a:xfrm>
                <a:off x="5088" y="3072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20505" name="Group 91"/>
            <p:cNvGrpSpPr>
              <a:grpSpLocks/>
            </p:cNvGrpSpPr>
            <p:nvPr/>
          </p:nvGrpSpPr>
          <p:grpSpPr bwMode="auto">
            <a:xfrm>
              <a:off x="4464" y="2304"/>
              <a:ext cx="1152" cy="912"/>
              <a:chOff x="3408" y="2496"/>
              <a:chExt cx="2016" cy="1680"/>
            </a:xfrm>
          </p:grpSpPr>
          <p:sp>
            <p:nvSpPr>
              <p:cNvPr id="20517" name="Line 92"/>
              <p:cNvSpPr>
                <a:spLocks noChangeShapeType="1"/>
              </p:cNvSpPr>
              <p:nvPr/>
            </p:nvSpPr>
            <p:spPr bwMode="auto">
              <a:xfrm flipH="1">
                <a:off x="3504" y="2592"/>
                <a:ext cx="1824" cy="48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18" name="Line 93"/>
              <p:cNvSpPr>
                <a:spLocks noChangeShapeType="1"/>
              </p:cNvSpPr>
              <p:nvPr/>
            </p:nvSpPr>
            <p:spPr bwMode="auto">
              <a:xfrm flipH="1">
                <a:off x="3504" y="2976"/>
                <a:ext cx="1824" cy="48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19" name="Line 94"/>
              <p:cNvSpPr>
                <a:spLocks noChangeShapeType="1"/>
              </p:cNvSpPr>
              <p:nvPr/>
            </p:nvSpPr>
            <p:spPr bwMode="auto">
              <a:xfrm flipH="1">
                <a:off x="3504" y="2928"/>
                <a:ext cx="1872" cy="144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20" name="Line 95"/>
              <p:cNvSpPr>
                <a:spLocks noChangeShapeType="1"/>
              </p:cNvSpPr>
              <p:nvPr/>
            </p:nvSpPr>
            <p:spPr bwMode="auto">
              <a:xfrm flipH="1">
                <a:off x="3504" y="2592"/>
                <a:ext cx="1872" cy="864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21" name="Oval 96"/>
              <p:cNvSpPr>
                <a:spLocks noChangeArrowheads="1"/>
              </p:cNvSpPr>
              <p:nvPr/>
            </p:nvSpPr>
            <p:spPr bwMode="auto">
              <a:xfrm>
                <a:off x="5280" y="2496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2" name="Oval 97"/>
              <p:cNvSpPr>
                <a:spLocks noChangeArrowheads="1"/>
              </p:cNvSpPr>
              <p:nvPr/>
            </p:nvSpPr>
            <p:spPr bwMode="auto">
              <a:xfrm>
                <a:off x="5280" y="2880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3" name="Oval 98"/>
              <p:cNvSpPr>
                <a:spLocks noChangeArrowheads="1"/>
              </p:cNvSpPr>
              <p:nvPr/>
            </p:nvSpPr>
            <p:spPr bwMode="auto">
              <a:xfrm>
                <a:off x="5280" y="3264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4" name="Oval 99"/>
              <p:cNvSpPr>
                <a:spLocks noChangeArrowheads="1"/>
              </p:cNvSpPr>
              <p:nvPr/>
            </p:nvSpPr>
            <p:spPr bwMode="auto">
              <a:xfrm>
                <a:off x="5280" y="3648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5" name="Oval 100"/>
              <p:cNvSpPr>
                <a:spLocks noChangeArrowheads="1"/>
              </p:cNvSpPr>
              <p:nvPr/>
            </p:nvSpPr>
            <p:spPr bwMode="auto">
              <a:xfrm>
                <a:off x="5280" y="4032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6" name="Oval 101"/>
              <p:cNvSpPr>
                <a:spLocks noChangeArrowheads="1"/>
              </p:cNvSpPr>
              <p:nvPr/>
            </p:nvSpPr>
            <p:spPr bwMode="auto">
              <a:xfrm>
                <a:off x="3408" y="3024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7" name="Oval 102"/>
              <p:cNvSpPr>
                <a:spLocks noChangeArrowheads="1"/>
              </p:cNvSpPr>
              <p:nvPr/>
            </p:nvSpPr>
            <p:spPr bwMode="auto">
              <a:xfrm>
                <a:off x="3408" y="3408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28" name="Oval 103"/>
              <p:cNvSpPr>
                <a:spLocks noChangeArrowheads="1"/>
              </p:cNvSpPr>
              <p:nvPr/>
            </p:nvSpPr>
            <p:spPr bwMode="auto">
              <a:xfrm>
                <a:off x="3408" y="3792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20506" name="Group 104"/>
            <p:cNvGrpSpPr>
              <a:grpSpLocks/>
            </p:cNvGrpSpPr>
            <p:nvPr/>
          </p:nvGrpSpPr>
          <p:grpSpPr bwMode="auto">
            <a:xfrm>
              <a:off x="3840" y="3120"/>
              <a:ext cx="1296" cy="1008"/>
              <a:chOff x="3024" y="2496"/>
              <a:chExt cx="2016" cy="1680"/>
            </a:xfrm>
          </p:grpSpPr>
          <p:sp>
            <p:nvSpPr>
              <p:cNvPr id="20507" name="Line 105"/>
              <p:cNvSpPr>
                <a:spLocks noChangeShapeType="1"/>
              </p:cNvSpPr>
              <p:nvPr/>
            </p:nvSpPr>
            <p:spPr bwMode="auto">
              <a:xfrm flipH="1" flipV="1">
                <a:off x="3120" y="3120"/>
                <a:ext cx="1824" cy="576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08" name="Line 106"/>
              <p:cNvSpPr>
                <a:spLocks noChangeShapeType="1"/>
              </p:cNvSpPr>
              <p:nvPr/>
            </p:nvSpPr>
            <p:spPr bwMode="auto">
              <a:xfrm flipH="1" flipV="1">
                <a:off x="3168" y="3504"/>
                <a:ext cx="1776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09" name="Oval 107"/>
              <p:cNvSpPr>
                <a:spLocks noChangeArrowheads="1"/>
              </p:cNvSpPr>
              <p:nvPr/>
            </p:nvSpPr>
            <p:spPr bwMode="auto">
              <a:xfrm>
                <a:off x="4896" y="2496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0" name="Oval 108"/>
              <p:cNvSpPr>
                <a:spLocks noChangeArrowheads="1"/>
              </p:cNvSpPr>
              <p:nvPr/>
            </p:nvSpPr>
            <p:spPr bwMode="auto">
              <a:xfrm>
                <a:off x="4896" y="2880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1" name="Oval 109"/>
              <p:cNvSpPr>
                <a:spLocks noChangeArrowheads="1"/>
              </p:cNvSpPr>
              <p:nvPr/>
            </p:nvSpPr>
            <p:spPr bwMode="auto">
              <a:xfrm>
                <a:off x="4896" y="3264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2" name="Oval 110"/>
              <p:cNvSpPr>
                <a:spLocks noChangeArrowheads="1"/>
              </p:cNvSpPr>
              <p:nvPr/>
            </p:nvSpPr>
            <p:spPr bwMode="auto">
              <a:xfrm>
                <a:off x="4896" y="3648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3" name="Oval 111"/>
              <p:cNvSpPr>
                <a:spLocks noChangeArrowheads="1"/>
              </p:cNvSpPr>
              <p:nvPr/>
            </p:nvSpPr>
            <p:spPr bwMode="auto">
              <a:xfrm>
                <a:off x="4896" y="4032"/>
                <a:ext cx="144" cy="144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4" name="Oval 112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5" name="Oval 113"/>
              <p:cNvSpPr>
                <a:spLocks noChangeArrowheads="1"/>
              </p:cNvSpPr>
              <p:nvPr/>
            </p:nvSpPr>
            <p:spPr bwMode="auto">
              <a:xfrm>
                <a:off x="3024" y="3408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516" name="Oval 114"/>
              <p:cNvSpPr>
                <a:spLocks noChangeArrowheads="1"/>
              </p:cNvSpPr>
              <p:nvPr/>
            </p:nvSpPr>
            <p:spPr bwMode="auto">
              <a:xfrm>
                <a:off x="3024" y="3792"/>
                <a:ext cx="144" cy="144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事の始まり：総合科目のクラス分け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620000" cy="309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総合科目では、東工大の1年生全員をいくつかのクラスに分ける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学生がどの講義を受けたいか、という希望を取る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（第3希望まで調べる）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それぞれの講義には定員がある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84213" y="5013325"/>
            <a:ext cx="7840662" cy="47148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ja-JP" altLang="en-US" b="1"/>
              <a:t>なるべく学生の希望が多くかなうようにクラス編成したい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859712" cy="36718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総合科目のクラス分けは、線形計画法（割当て問題）で解くと、すばやくできる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学生の希望も、工夫すればうまく取り入れられるが、抜け道ができてしまうようだ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理学セミナー（旧）のクラス分け（前期後期がある）は、２段階で分けるとうまくいく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2741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</a:rPr>
              <a:t>歴史的な方法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3352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en-US" altLang="ja-JP" sz="2400" smtClean="0"/>
              <a:t> </a:t>
            </a:r>
            <a:r>
              <a:rPr lang="ja-JP" altLang="en-US" sz="2400" smtClean="0"/>
              <a:t>各学生の第1,2,3希望、を取り、それを札に書く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400" smtClean="0"/>
              <a:t> 各講義の紙を用意する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smtClean="0"/>
              <a:t>  定員の条件を満たすよに、エイヤと札を講義の紙に貼る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sz="2400" smtClean="0"/>
              <a:t>  （うまく）希望どおりに分かれていたら終了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sz="2400" smtClean="0"/>
              <a:t>  うんうんと考えて、札を入れ替え、 </a:t>
            </a: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</a:t>
            </a:r>
            <a:r>
              <a:rPr lang="ja-JP" altLang="en-US" sz="2400" smtClean="0"/>
              <a:t>に戻る</a:t>
            </a:r>
          </a:p>
          <a:p>
            <a:pPr eaLnBrk="1" hangingPunct="1"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buFontTx/>
              <a:buNone/>
              <a:defRPr/>
            </a:pPr>
            <a:r>
              <a:rPr lang="ja-JP" altLang="en-US" sz="2400" smtClean="0"/>
              <a:t>手馴れた教授でも1日以上かかったそうな．．．</a:t>
            </a:r>
          </a:p>
          <a:p>
            <a:pPr eaLnBrk="1" hangingPunct="1">
              <a:buFontTx/>
              <a:buNone/>
              <a:defRPr/>
            </a:pPr>
            <a:endParaRPr lang="ja-JP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マッチング問題として見ると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7848600" cy="50403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まずは簡単のため、3つの希望のうち1つがかなえば良い、として考えて、希望がかなう学生の数を最大にする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dirty="0" smtClean="0"/>
              <a:t>たんなる最大マッチング問題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最大マッチングを求めるアルゴリズムを使うと、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講義数を </a:t>
            </a:r>
            <a:r>
              <a:rPr lang="en-US" altLang="ja-JP" sz="2400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、</a:t>
            </a:r>
            <a:r>
              <a:rPr lang="ja-JP" altLang="en-US" sz="2400" dirty="0" smtClean="0"/>
              <a:t>学生の人数を </a:t>
            </a:r>
            <a:r>
              <a:rPr lang="en-US" altLang="ja-JP" sz="24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として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    O(n</a:t>
            </a:r>
            <a:r>
              <a:rPr lang="en-US" altLang="ja-JP" sz="2400" baseline="30000" dirty="0" smtClean="0">
                <a:solidFill>
                  <a:schemeClr val="accent2"/>
                </a:solidFill>
              </a:rPr>
              <a:t>5</a:t>
            </a:r>
            <a:r>
              <a:rPr lang="ja-JP" altLang="en-US" sz="2400" baseline="30000" dirty="0" smtClean="0">
                <a:solidFill>
                  <a:schemeClr val="accent2"/>
                </a:solidFill>
              </a:rPr>
              <a:t>/2</a:t>
            </a:r>
            <a:r>
              <a:rPr lang="en-US" altLang="ja-JP" sz="2400" dirty="0" smtClean="0">
                <a:solidFill>
                  <a:schemeClr val="accent2"/>
                </a:solidFill>
              </a:rPr>
              <a:t>/m</a:t>
            </a:r>
            <a:r>
              <a:rPr lang="ja-JP" altLang="en-US" sz="2400" dirty="0" smtClean="0">
                <a:solidFill>
                  <a:schemeClr val="accent2"/>
                </a:solidFill>
              </a:rPr>
              <a:t>)</a:t>
            </a:r>
            <a:r>
              <a:rPr lang="ja-JP" altLang="en-US" sz="2400" dirty="0" smtClean="0"/>
              <a:t> の時間で解ける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学生数が </a:t>
            </a:r>
            <a:r>
              <a:rPr lang="en-US" altLang="ja-JP" sz="2400" dirty="0" smtClean="0">
                <a:solidFill>
                  <a:schemeClr val="accent2"/>
                </a:solidFill>
              </a:rPr>
              <a:t>n=2000</a:t>
            </a:r>
            <a:r>
              <a:rPr lang="en-US" altLang="ja-JP" sz="2400" dirty="0" smtClean="0"/>
              <a:t> 、</a:t>
            </a:r>
            <a:r>
              <a:rPr lang="ja-JP" altLang="en-US" sz="2400" dirty="0" smtClean="0"/>
              <a:t>講義数が </a:t>
            </a:r>
            <a:r>
              <a:rPr lang="en-US" altLang="ja-JP" sz="2400" dirty="0" smtClean="0">
                <a:solidFill>
                  <a:schemeClr val="accent2"/>
                </a:solidFill>
              </a:rPr>
              <a:t>m =10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でも、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aseline="30000" dirty="0" smtClean="0">
                <a:solidFill>
                  <a:schemeClr val="accent2"/>
                </a:solidFill>
              </a:rPr>
              <a:t>5</a:t>
            </a:r>
            <a:r>
              <a:rPr lang="ja-JP" altLang="en-US" sz="2400" baseline="30000" dirty="0" smtClean="0">
                <a:solidFill>
                  <a:schemeClr val="accent2"/>
                </a:solidFill>
              </a:rPr>
              <a:t>/2</a:t>
            </a:r>
            <a:r>
              <a:rPr lang="en-US" altLang="ja-JP" sz="2400" dirty="0" smtClean="0">
                <a:solidFill>
                  <a:schemeClr val="accent2"/>
                </a:solidFill>
              </a:rPr>
              <a:t>/m </a:t>
            </a:r>
            <a:r>
              <a:rPr lang="ja-JP" altLang="en-US" sz="2400" dirty="0" smtClean="0">
                <a:solidFill>
                  <a:schemeClr val="accent2"/>
                </a:solidFill>
              </a:rPr>
              <a:t>≒ 200,000,000 (2億)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最近のパソコンなら、1,2分で解けそう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086600" y="2971800"/>
            <a:ext cx="1708150" cy="2743200"/>
            <a:chOff x="4464" y="1872"/>
            <a:chExt cx="1076" cy="1728"/>
          </a:xfrm>
        </p:grpSpPr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4464" y="1872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/>
                <a:t>講義</a:t>
              </a:r>
              <a:r>
                <a:rPr lang="ja-JP" altLang="en-US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×</a:t>
              </a:r>
              <a:r>
                <a:rPr lang="ja-JP" altLang="en-US"/>
                <a:t>定員</a:t>
              </a:r>
            </a:p>
          </p:txBody>
        </p:sp>
        <p:sp>
          <p:nvSpPr>
            <p:cNvPr id="5126" name="Oval 13"/>
            <p:cNvSpPr>
              <a:spLocks noChangeArrowheads="1"/>
            </p:cNvSpPr>
            <p:nvPr/>
          </p:nvSpPr>
          <p:spPr bwMode="auto">
            <a:xfrm>
              <a:off x="4992" y="3024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27" name="Line 14"/>
            <p:cNvSpPr>
              <a:spLocks noChangeShapeType="1"/>
            </p:cNvSpPr>
            <p:nvPr/>
          </p:nvSpPr>
          <p:spPr bwMode="auto">
            <a:xfrm>
              <a:off x="4560" y="2400"/>
              <a:ext cx="19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8" name="Line 15"/>
            <p:cNvSpPr>
              <a:spLocks noChangeShapeType="1"/>
            </p:cNvSpPr>
            <p:nvPr/>
          </p:nvSpPr>
          <p:spPr bwMode="auto">
            <a:xfrm flipH="1">
              <a:off x="4752" y="2400"/>
              <a:ext cx="9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9" name="Line 16"/>
            <p:cNvSpPr>
              <a:spLocks noChangeShapeType="1"/>
            </p:cNvSpPr>
            <p:nvPr/>
          </p:nvSpPr>
          <p:spPr bwMode="auto">
            <a:xfrm flipH="1">
              <a:off x="4800" y="2400"/>
              <a:ext cx="3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0" name="Line 17"/>
            <p:cNvSpPr>
              <a:spLocks noChangeShapeType="1"/>
            </p:cNvSpPr>
            <p:nvPr/>
          </p:nvSpPr>
          <p:spPr bwMode="auto">
            <a:xfrm flipH="1">
              <a:off x="4800" y="2400"/>
              <a:ext cx="62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1" name="Oval 4"/>
            <p:cNvSpPr>
              <a:spLocks noChangeArrowheads="1"/>
            </p:cNvSpPr>
            <p:nvPr/>
          </p:nvSpPr>
          <p:spPr bwMode="auto">
            <a:xfrm>
              <a:off x="5328" y="230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2" name="Oval 5"/>
            <p:cNvSpPr>
              <a:spLocks noChangeArrowheads="1"/>
            </p:cNvSpPr>
            <p:nvPr/>
          </p:nvSpPr>
          <p:spPr bwMode="auto">
            <a:xfrm>
              <a:off x="5040" y="230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3" name="Oval 9"/>
            <p:cNvSpPr>
              <a:spLocks noChangeArrowheads="1"/>
            </p:cNvSpPr>
            <p:nvPr/>
          </p:nvSpPr>
          <p:spPr bwMode="auto">
            <a:xfrm>
              <a:off x="4704" y="302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4" name="Oval 10"/>
            <p:cNvSpPr>
              <a:spLocks noChangeArrowheads="1"/>
            </p:cNvSpPr>
            <p:nvPr/>
          </p:nvSpPr>
          <p:spPr bwMode="auto">
            <a:xfrm>
              <a:off x="4464" y="230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5" name="Oval 11"/>
            <p:cNvSpPr>
              <a:spLocks noChangeArrowheads="1"/>
            </p:cNvSpPr>
            <p:nvPr/>
          </p:nvSpPr>
          <p:spPr bwMode="auto">
            <a:xfrm>
              <a:off x="4752" y="230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6" name="Text Box 18"/>
            <p:cNvSpPr txBox="1">
              <a:spLocks noChangeArrowheads="1"/>
            </p:cNvSpPr>
            <p:nvPr/>
          </p:nvSpPr>
          <p:spPr bwMode="auto">
            <a:xfrm>
              <a:off x="4560" y="3312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学生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最適マッチング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8151812" cy="4068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グラフ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 = (V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と、枝の重み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w：E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→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R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が与えられたとき、互いに隣接しない枝集合で、枝重み和が最大（最小）なものを求めよ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という問題が最適マッチング問題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最適マッチングは、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O(|V||E|)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dirty="0" smtClean="0"/>
              <a:t>時間で求められる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最大マッチング（枝数が最も多いマッチング）は、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O(|V|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1/2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dirty="0" smtClean="0"/>
              <a:t>時間で求められる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6475413" y="538638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6475413" y="53863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475413" y="5386388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6475413" y="630078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8380413" y="538638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7466013" y="5386388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7466013" y="5386388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7466013" y="538638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475413" y="5386388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6323013" y="61483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8228013" y="52339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475413" y="5386388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7466013" y="6300788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6323013" y="52339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7313613" y="61483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8228013" y="61483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4" name="Oval 20"/>
          <p:cNvSpPr>
            <a:spLocks noChangeArrowheads="1"/>
          </p:cNvSpPr>
          <p:nvPr/>
        </p:nvSpPr>
        <p:spPr bwMode="auto">
          <a:xfrm>
            <a:off x="7313613" y="523398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最大重みマッチングとして見る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まずは簡単のため、それぞれの枝に、学生の第1,2,3希望に応じて重みをつけて、最大重みのマッチングを求める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dirty="0" smtClean="0"/>
              <a:t>第1希望が優先されるようになる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講義数を </a:t>
            </a:r>
            <a:r>
              <a:rPr lang="en-US" altLang="ja-JP" sz="2400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、</a:t>
            </a:r>
            <a:r>
              <a:rPr lang="ja-JP" altLang="en-US" sz="2400" dirty="0" smtClean="0"/>
              <a:t>学生の人数を </a:t>
            </a:r>
            <a:r>
              <a:rPr lang="en-US" altLang="ja-JP" sz="24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とすると、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>
                <a:solidFill>
                  <a:schemeClr val="accent2"/>
                </a:solidFill>
              </a:rPr>
              <a:t>/m</a:t>
            </a:r>
            <a:r>
              <a:rPr lang="ja-JP" altLang="en-US" sz="2400" dirty="0" smtClean="0">
                <a:solidFill>
                  <a:schemeClr val="accent2"/>
                </a:solidFill>
              </a:rPr>
              <a:t>)</a:t>
            </a:r>
            <a:r>
              <a:rPr lang="ja-JP" altLang="en-US" sz="2400" dirty="0" smtClean="0"/>
              <a:t> の時間で解ける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学生数が </a:t>
            </a:r>
            <a:r>
              <a:rPr lang="en-US" altLang="ja-JP" sz="2400" dirty="0" smtClean="0">
                <a:solidFill>
                  <a:schemeClr val="accent2"/>
                </a:solidFill>
              </a:rPr>
              <a:t>n=2000</a:t>
            </a:r>
            <a:r>
              <a:rPr lang="en-US" altLang="ja-JP" sz="2400" dirty="0" smtClean="0"/>
              <a:t> 、</a:t>
            </a:r>
            <a:r>
              <a:rPr lang="ja-JP" altLang="en-US" sz="2400" dirty="0" smtClean="0"/>
              <a:t>講義数が </a:t>
            </a:r>
            <a:r>
              <a:rPr lang="en-US" altLang="ja-JP" sz="2400" dirty="0" smtClean="0">
                <a:solidFill>
                  <a:schemeClr val="accent2"/>
                </a:solidFill>
              </a:rPr>
              <a:t>m =10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でも、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       n</a:t>
            </a:r>
            <a:r>
              <a:rPr lang="en-US" altLang="ja-JP" sz="2400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>
                <a:solidFill>
                  <a:schemeClr val="accent2"/>
                </a:solidFill>
              </a:rPr>
              <a:t>/m </a:t>
            </a:r>
            <a:r>
              <a:rPr lang="ja-JP" altLang="en-US" sz="2400" dirty="0" smtClean="0">
                <a:solidFill>
                  <a:schemeClr val="accent2"/>
                </a:solidFill>
              </a:rPr>
              <a:t>≒ 10000,000,000 (100億)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それでも、最近のパソコンなら、1,2時間で解けるでしょう。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割当問題として見る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１つの講義に対応する頂点がたくさんあって、これがなんとも無駄が多いので、割当問題で考える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各仕事（講義）を受け持つ人（学生）の上下限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それぞれの講義の最低・最高受講者数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各人（学生）が受け持つ仕事（講義）の上下限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両方とも 1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各枝のコスト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学生の希望順位に応じてつける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割当て問題のおさらい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それぞれの人は、同時に受け持てる仕事の上下限がある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それぞれの仕事は、受け持つ人の最低人数がある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を受け持つときに費用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がかかる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これらを満たす、最低コストの、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人 対 仕事の割当を見つける問題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/>
              <a:t>目的関数：</a:t>
            </a:r>
            <a:r>
              <a:rPr lang="ja-JP" altLang="en-US" sz="2400" dirty="0" smtClean="0"/>
              <a:t>　　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/>
              <a:t>制約条件：</a:t>
            </a:r>
            <a:r>
              <a:rPr lang="en-US" altLang="ja-JP" sz="2400" b="1" dirty="0" smtClean="0"/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　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「単体法（シンプレックス法）で得られる最適解は、（条件の係数が整数なら）必ず整数解になっている」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割当問題の求解時間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5005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割当問題を線形計画のソルバーで解くときの、計算時間を算定しよう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変数の数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　枝の数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　学生の数×希望数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制約条件の数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各頂点に対して3つ、各枝に対して2つ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>
                <a:solidFill>
                  <a:srgbClr val="FF0000"/>
                </a:solidFill>
              </a:rPr>
              <a:t>　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 （</a:t>
            </a:r>
            <a:r>
              <a:rPr lang="ja-JP" altLang="en-US" sz="2400" dirty="0" smtClean="0"/>
              <a:t>講義の数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＋ </a:t>
            </a:r>
            <a:r>
              <a:rPr lang="ja-JP" altLang="en-US" sz="2400" dirty="0" smtClean="0"/>
              <a:t>学生の数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ja-JP" altLang="en-US" sz="2400" dirty="0" smtClean="0"/>
              <a:t>希望数+1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 ）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 2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学生数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n=2000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、</a:t>
            </a:r>
            <a:r>
              <a:rPr lang="ja-JP" altLang="en-US" sz="2400" dirty="0" smtClean="0"/>
              <a:t>講義数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=100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でも、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ja-JP" altLang="en-US" sz="2400" dirty="0" smtClean="0"/>
              <a:t>変数の数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6000</a:t>
            </a: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ja-JP" altLang="en-US" sz="2400" dirty="0" smtClean="0"/>
              <a:t>制約条件の数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16100</a:t>
            </a: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最近のパソコンなら、10分で解けるでしょう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1096</Words>
  <Application>Microsoft Office PowerPoint</Application>
  <PresentationFormat>画面に合わせる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クラス編成問題</vt:lpstr>
      <vt:lpstr>事の始まり：総合科目のクラス分け</vt:lpstr>
      <vt:lpstr>歴史的な方法</vt:lpstr>
      <vt:lpstr>マッチング問題として見ると</vt:lpstr>
      <vt:lpstr>最適マッチング</vt:lpstr>
      <vt:lpstr>最大重みマッチングとして見る</vt:lpstr>
      <vt:lpstr>割当問題として見る</vt:lpstr>
      <vt:lpstr>割当て問題のおさらい</vt:lpstr>
      <vt:lpstr>割当問題の求解時間</vt:lpstr>
      <vt:lpstr>実際に解いてみると</vt:lpstr>
      <vt:lpstr>重みの自由化</vt:lpstr>
      <vt:lpstr>重みの自由化 (2)</vt:lpstr>
      <vt:lpstr>重みの自由化 (3)</vt:lpstr>
      <vt:lpstr>理学セミナー （旧）</vt:lpstr>
      <vt:lpstr>割り当て問題として、直接解く</vt:lpstr>
      <vt:lpstr>２段階でクラス分けする</vt:lpstr>
      <vt:lpstr>２部グラフの色分け</vt:lpstr>
      <vt:lpstr>色分け法の正当性</vt:lpstr>
      <vt:lpstr>計算時間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158</cp:revision>
  <dcterms:created xsi:type="dcterms:W3CDTF">1601-01-01T00:00:00Z</dcterms:created>
  <dcterms:modified xsi:type="dcterms:W3CDTF">2012-08-26T13:55:00Z</dcterms:modified>
</cp:coreProperties>
</file>