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25" r:id="rId3"/>
    <p:sldId id="326" r:id="rId4"/>
    <p:sldId id="327" r:id="rId5"/>
    <p:sldId id="257" r:id="rId6"/>
    <p:sldId id="294" r:id="rId7"/>
    <p:sldId id="323" r:id="rId8"/>
    <p:sldId id="299" r:id="rId9"/>
    <p:sldId id="303" r:id="rId10"/>
    <p:sldId id="300" r:id="rId11"/>
    <p:sldId id="301" r:id="rId12"/>
    <p:sldId id="313" r:id="rId13"/>
    <p:sldId id="302" r:id="rId14"/>
    <p:sldId id="328" r:id="rId15"/>
    <p:sldId id="338" r:id="rId16"/>
    <p:sldId id="340" r:id="rId17"/>
    <p:sldId id="341" r:id="rId18"/>
    <p:sldId id="337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296" r:id="rId28"/>
    <p:sldId id="304" r:id="rId29"/>
    <p:sldId id="324" r:id="rId30"/>
    <p:sldId id="295" r:id="rId31"/>
    <p:sldId id="305" r:id="rId32"/>
    <p:sldId id="306" r:id="rId33"/>
    <p:sldId id="307" r:id="rId34"/>
    <p:sldId id="308" r:id="rId35"/>
    <p:sldId id="265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5" autoAdjust="0"/>
    <p:restoredTop sz="94590" autoAdjust="0"/>
  </p:normalViewPr>
  <p:slideViewPr>
    <p:cSldViewPr>
      <p:cViewPr varScale="1">
        <p:scale>
          <a:sx n="65" d="100"/>
          <a:sy n="65" d="100"/>
        </p:scale>
        <p:origin x="-5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D381B-CC54-4E69-922A-17D63AEF3AE5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83A46-9F90-4039-BB82-2D1033DF19D9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E94E2-AAA5-4E04-9E44-3650E55853CE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D1EA2-9337-49A4-9900-F15C2DA99506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3161C-30B1-426F-96B5-531CB4C70F1A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4EA73-54AD-4AA2-8054-53461DE65DB3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852F5-6077-45EB-AAF4-E3EB5E5F569F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91B1A-7CF2-4CD0-AD70-9C25FCF7C4E2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454A8-A7C8-4848-9B19-9F5EACCAB4C4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120D5-B5DB-4812-BDFF-420B06DDF370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37DF3-0E01-47EF-8E31-06FCF07C8A69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DA74CF1A-7F62-41B9-9BD8-20DBCB1C4E8A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組合せ最適化問題と厳密解法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925763"/>
            <a:ext cx="7772400" cy="3598862"/>
          </a:xfrm>
        </p:spPr>
        <p:txBody>
          <a:bodyPr/>
          <a:lstStyle/>
          <a:p>
            <a:pPr eaLnBrk="1" hangingPunct="1"/>
            <a:r>
              <a:rPr lang="ja-JP" altLang="en-US" smtClean="0"/>
              <a:t>最小木、ナップサック問題、ビンパッキング、巡回セールスマン問題</a:t>
            </a:r>
          </a:p>
          <a:p>
            <a:pPr eaLnBrk="1" hangingPunct="1"/>
            <a:r>
              <a:rPr lang="en-US" altLang="ja-JP" smtClean="0"/>
              <a:t>LP</a:t>
            </a:r>
            <a:r>
              <a:rPr lang="ja-JP" altLang="en-US" smtClean="0"/>
              <a:t>による上界・下界</a:t>
            </a:r>
          </a:p>
          <a:p>
            <a:pPr eaLnBrk="1" hangingPunct="1"/>
            <a:r>
              <a:rPr lang="ja-JP" altLang="en-US" smtClean="0"/>
              <a:t>分枝限定法</a:t>
            </a:r>
          </a:p>
          <a:p>
            <a:pPr eaLnBrk="1" hangingPunct="1"/>
            <a:r>
              <a:rPr lang="ja-JP" altLang="en-US" smtClean="0"/>
              <a:t>帰着と</a:t>
            </a:r>
            <a:r>
              <a:rPr lang="en-US" altLang="ja-JP" smtClean="0"/>
              <a:t>NP</a:t>
            </a:r>
            <a:r>
              <a:rPr lang="ja-JP" altLang="en-US" smtClean="0"/>
              <a:t>完全性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クラスカル法の計算時間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7696200" cy="4038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コストの小さい枝から採用していく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</a:rPr>
              <a:t>　　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>
                <a:solidFill>
                  <a:srgbClr val="FF0000"/>
                </a:solidFill>
              </a:rPr>
              <a:t>　</a:t>
            </a:r>
            <a:r>
              <a:rPr lang="ja-JP" altLang="en-US" sz="2400" dirty="0" smtClean="0"/>
              <a:t>枝をコストでソート　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 |E| log |E| 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サイクルができるかどうかのチェック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 smtClean="0"/>
              <a:t> ２分木を使って　　　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 log |V| )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 smtClean="0"/>
              <a:t> 最大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|E|</a:t>
            </a:r>
            <a:r>
              <a:rPr lang="ja-JP" altLang="en-US" sz="2400" dirty="0" smtClean="0"/>
              <a:t> 回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合計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 |E| log |E| )　</a:t>
            </a:r>
            <a:r>
              <a:rPr lang="ja-JP" altLang="en-US" sz="2400" dirty="0" smtClean="0"/>
              <a:t>時間</a:t>
            </a:r>
          </a:p>
        </p:txBody>
      </p:sp>
      <p:grpSp>
        <p:nvGrpSpPr>
          <p:cNvPr id="11268" name="Group 29"/>
          <p:cNvGrpSpPr>
            <a:grpSpLocks/>
          </p:cNvGrpSpPr>
          <p:nvPr/>
        </p:nvGrpSpPr>
        <p:grpSpPr bwMode="auto">
          <a:xfrm>
            <a:off x="4953000" y="3810000"/>
            <a:ext cx="3886200" cy="2833688"/>
            <a:chOff x="3120" y="2400"/>
            <a:chExt cx="2448" cy="1785"/>
          </a:xfrm>
        </p:grpSpPr>
        <p:pic>
          <p:nvPicPr>
            <p:cNvPr id="11269" name="Picture 4" descr="j007913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64" y="2496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0" name="Picture 5" descr="j00791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0" y="316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1" name="Picture 6" descr="j007913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68" y="2592"/>
              <a:ext cx="33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2" name="Picture 7" descr="j007913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04" y="3936"/>
              <a:ext cx="336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8" descr="j007913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120" y="3648"/>
              <a:ext cx="480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4" name="Line 9"/>
            <p:cNvSpPr>
              <a:spLocks noChangeShapeType="1"/>
            </p:cNvSpPr>
            <p:nvPr/>
          </p:nvSpPr>
          <p:spPr bwMode="auto">
            <a:xfrm>
              <a:off x="3360" y="2928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5" name="Line 10"/>
            <p:cNvSpPr>
              <a:spLocks noChangeShapeType="1"/>
            </p:cNvSpPr>
            <p:nvPr/>
          </p:nvSpPr>
          <p:spPr bwMode="auto">
            <a:xfrm flipV="1">
              <a:off x="3552" y="2640"/>
              <a:ext cx="864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6" name="Line 11"/>
            <p:cNvSpPr>
              <a:spLocks noChangeShapeType="1"/>
            </p:cNvSpPr>
            <p:nvPr/>
          </p:nvSpPr>
          <p:spPr bwMode="auto">
            <a:xfrm>
              <a:off x="3648" y="3888"/>
              <a:ext cx="96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7" name="Line 12"/>
            <p:cNvSpPr>
              <a:spLocks noChangeShapeType="1"/>
            </p:cNvSpPr>
            <p:nvPr/>
          </p:nvSpPr>
          <p:spPr bwMode="auto">
            <a:xfrm>
              <a:off x="3552" y="2880"/>
              <a:ext cx="168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8" name="Line 13"/>
            <p:cNvSpPr>
              <a:spLocks noChangeShapeType="1"/>
            </p:cNvSpPr>
            <p:nvPr/>
          </p:nvSpPr>
          <p:spPr bwMode="auto">
            <a:xfrm>
              <a:off x="4896" y="2688"/>
              <a:ext cx="43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9" name="Line 14"/>
            <p:cNvSpPr>
              <a:spLocks noChangeShapeType="1"/>
            </p:cNvSpPr>
            <p:nvPr/>
          </p:nvSpPr>
          <p:spPr bwMode="auto">
            <a:xfrm flipH="1">
              <a:off x="5088" y="3456"/>
              <a:ext cx="336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0" name="Line 15"/>
            <p:cNvSpPr>
              <a:spLocks noChangeShapeType="1"/>
            </p:cNvSpPr>
            <p:nvPr/>
          </p:nvSpPr>
          <p:spPr bwMode="auto">
            <a:xfrm flipH="1">
              <a:off x="3600" y="2784"/>
              <a:ext cx="864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1" name="Text Box 16"/>
            <p:cNvSpPr txBox="1">
              <a:spLocks noChangeArrowheads="1"/>
            </p:cNvSpPr>
            <p:nvPr/>
          </p:nvSpPr>
          <p:spPr bwMode="auto">
            <a:xfrm>
              <a:off x="3888" y="240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11282" name="Text Box 17"/>
            <p:cNvSpPr txBox="1">
              <a:spLocks noChangeArrowheads="1"/>
            </p:cNvSpPr>
            <p:nvPr/>
          </p:nvSpPr>
          <p:spPr bwMode="auto">
            <a:xfrm>
              <a:off x="5136" y="268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11283" name="Text Box 18"/>
            <p:cNvSpPr txBox="1">
              <a:spLocks noChangeArrowheads="1"/>
            </p:cNvSpPr>
            <p:nvPr/>
          </p:nvSpPr>
          <p:spPr bwMode="auto">
            <a:xfrm>
              <a:off x="4608" y="312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11284" name="Text Box 19"/>
            <p:cNvSpPr txBox="1">
              <a:spLocks noChangeArrowheads="1"/>
            </p:cNvSpPr>
            <p:nvPr/>
          </p:nvSpPr>
          <p:spPr bwMode="auto">
            <a:xfrm>
              <a:off x="4080" y="36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11285" name="Text Box 20"/>
            <p:cNvSpPr txBox="1">
              <a:spLocks noChangeArrowheads="1"/>
            </p:cNvSpPr>
            <p:nvPr/>
          </p:nvSpPr>
          <p:spPr bwMode="auto">
            <a:xfrm>
              <a:off x="5184" y="36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11286" name="Text Box 21"/>
            <p:cNvSpPr txBox="1">
              <a:spLocks noChangeArrowheads="1"/>
            </p:cNvSpPr>
            <p:nvPr/>
          </p:nvSpPr>
          <p:spPr bwMode="auto">
            <a:xfrm>
              <a:off x="3840" y="336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11287" name="Text Box 22"/>
            <p:cNvSpPr txBox="1">
              <a:spLocks noChangeArrowheads="1"/>
            </p:cNvSpPr>
            <p:nvPr/>
          </p:nvSpPr>
          <p:spPr bwMode="auto">
            <a:xfrm>
              <a:off x="3120" y="312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11288" name="Line 23"/>
            <p:cNvSpPr>
              <a:spLocks noChangeShapeType="1"/>
            </p:cNvSpPr>
            <p:nvPr/>
          </p:nvSpPr>
          <p:spPr bwMode="auto">
            <a:xfrm flipH="1">
              <a:off x="5088" y="3456"/>
              <a:ext cx="336" cy="52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9" name="Line 24"/>
            <p:cNvSpPr>
              <a:spLocks noChangeShapeType="1"/>
            </p:cNvSpPr>
            <p:nvPr/>
          </p:nvSpPr>
          <p:spPr bwMode="auto">
            <a:xfrm>
              <a:off x="3360" y="2928"/>
              <a:ext cx="0" cy="62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0" name="Line 25"/>
            <p:cNvSpPr>
              <a:spLocks noChangeShapeType="1"/>
            </p:cNvSpPr>
            <p:nvPr/>
          </p:nvSpPr>
          <p:spPr bwMode="auto">
            <a:xfrm flipH="1">
              <a:off x="3600" y="2784"/>
              <a:ext cx="864" cy="91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1" name="Line 26"/>
            <p:cNvSpPr>
              <a:spLocks noChangeShapeType="1"/>
            </p:cNvSpPr>
            <p:nvPr/>
          </p:nvSpPr>
          <p:spPr bwMode="auto">
            <a:xfrm flipV="1">
              <a:off x="3552" y="2640"/>
              <a:ext cx="864" cy="96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2" name="Line 27"/>
            <p:cNvSpPr>
              <a:spLocks noChangeShapeType="1"/>
            </p:cNvSpPr>
            <p:nvPr/>
          </p:nvSpPr>
          <p:spPr bwMode="auto">
            <a:xfrm>
              <a:off x="4896" y="2688"/>
              <a:ext cx="432" cy="43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3" name="Line 28"/>
            <p:cNvSpPr>
              <a:spLocks noChangeShapeType="1"/>
            </p:cNvSpPr>
            <p:nvPr/>
          </p:nvSpPr>
          <p:spPr bwMode="auto">
            <a:xfrm flipV="1">
              <a:off x="3552" y="2640"/>
              <a:ext cx="864" cy="96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7" name="Oval 37"/>
          <p:cNvSpPr>
            <a:spLocks noChangeArrowheads="1"/>
          </p:cNvSpPr>
          <p:nvPr/>
        </p:nvSpPr>
        <p:spPr bwMode="auto">
          <a:xfrm rot="-2790172">
            <a:off x="3038476" y="5302250"/>
            <a:ext cx="2468562" cy="985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36" name="Oval 36"/>
          <p:cNvSpPr>
            <a:spLocks noChangeArrowheads="1"/>
          </p:cNvSpPr>
          <p:nvPr/>
        </p:nvSpPr>
        <p:spPr bwMode="auto">
          <a:xfrm>
            <a:off x="3419475" y="6021388"/>
            <a:ext cx="792163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プリム法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620000" cy="2057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ある頂点を選ぶ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頂点（集合）から出て行く枝で、コスト最小枝を採用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新たにつながった頂点を集合に入れる</a:t>
            </a:r>
          </a:p>
        </p:txBody>
      </p:sp>
      <p:pic>
        <p:nvPicPr>
          <p:cNvPr id="12294" name="Picture 4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8862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5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9530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6" descr="j00791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03860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7" descr="j007913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617220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57150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9" name="Line 9"/>
          <p:cNvSpPr>
            <a:spLocks noChangeShapeType="1"/>
          </p:cNvSpPr>
          <p:nvPr/>
        </p:nvSpPr>
        <p:spPr bwMode="auto">
          <a:xfrm>
            <a:off x="1447800" y="45720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0" name="Line 10"/>
          <p:cNvSpPr>
            <a:spLocks noChangeShapeType="1"/>
          </p:cNvSpPr>
          <p:nvPr/>
        </p:nvSpPr>
        <p:spPr bwMode="auto">
          <a:xfrm flipV="1">
            <a:off x="1752600" y="4114800"/>
            <a:ext cx="13716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1" name="Line 11"/>
          <p:cNvSpPr>
            <a:spLocks noChangeShapeType="1"/>
          </p:cNvSpPr>
          <p:nvPr/>
        </p:nvSpPr>
        <p:spPr bwMode="auto">
          <a:xfrm>
            <a:off x="1905000" y="6096000"/>
            <a:ext cx="15240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2" name="Line 12"/>
          <p:cNvSpPr>
            <a:spLocks noChangeShapeType="1"/>
          </p:cNvSpPr>
          <p:nvPr/>
        </p:nvSpPr>
        <p:spPr bwMode="auto">
          <a:xfrm>
            <a:off x="1752600" y="4495800"/>
            <a:ext cx="26670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3" name="Line 13"/>
          <p:cNvSpPr>
            <a:spLocks noChangeShapeType="1"/>
          </p:cNvSpPr>
          <p:nvPr/>
        </p:nvSpPr>
        <p:spPr bwMode="auto">
          <a:xfrm>
            <a:off x="3886200" y="4191000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4" name="Line 14"/>
          <p:cNvSpPr>
            <a:spLocks noChangeShapeType="1"/>
          </p:cNvSpPr>
          <p:nvPr/>
        </p:nvSpPr>
        <p:spPr bwMode="auto">
          <a:xfrm flipH="1">
            <a:off x="4191000" y="5410200"/>
            <a:ext cx="533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5" name="Line 15"/>
          <p:cNvSpPr>
            <a:spLocks noChangeShapeType="1"/>
          </p:cNvSpPr>
          <p:nvPr/>
        </p:nvSpPr>
        <p:spPr bwMode="auto">
          <a:xfrm flipH="1">
            <a:off x="1828800" y="4343400"/>
            <a:ext cx="13716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06" name="Text Box 16"/>
          <p:cNvSpPr txBox="1">
            <a:spLocks noChangeArrowheads="1"/>
          </p:cNvSpPr>
          <p:nvPr/>
        </p:nvSpPr>
        <p:spPr bwMode="auto">
          <a:xfrm>
            <a:off x="2286000" y="3733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2307" name="Text Box 17"/>
          <p:cNvSpPr txBox="1">
            <a:spLocks noChangeArrowheads="1"/>
          </p:cNvSpPr>
          <p:nvPr/>
        </p:nvSpPr>
        <p:spPr bwMode="auto">
          <a:xfrm>
            <a:off x="42672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12308" name="Text Box 18"/>
          <p:cNvSpPr txBox="1">
            <a:spLocks noChangeArrowheads="1"/>
          </p:cNvSpPr>
          <p:nvPr/>
        </p:nvSpPr>
        <p:spPr bwMode="auto">
          <a:xfrm>
            <a:off x="3429000" y="487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2309" name="Text Box 19"/>
          <p:cNvSpPr txBox="1">
            <a:spLocks noChangeArrowheads="1"/>
          </p:cNvSpPr>
          <p:nvPr/>
        </p:nvSpPr>
        <p:spPr bwMode="auto">
          <a:xfrm>
            <a:off x="2590800" y="579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12310" name="Text Box 20"/>
          <p:cNvSpPr txBox="1">
            <a:spLocks noChangeArrowheads="1"/>
          </p:cNvSpPr>
          <p:nvPr/>
        </p:nvSpPr>
        <p:spPr bwMode="auto">
          <a:xfrm>
            <a:off x="4343400" y="579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2311" name="Text Box 21"/>
          <p:cNvSpPr txBox="1">
            <a:spLocks noChangeArrowheads="1"/>
          </p:cNvSpPr>
          <p:nvPr/>
        </p:nvSpPr>
        <p:spPr bwMode="auto">
          <a:xfrm>
            <a:off x="22098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2312" name="Text Box 22"/>
          <p:cNvSpPr txBox="1">
            <a:spLocks noChangeArrowheads="1"/>
          </p:cNvSpPr>
          <p:nvPr/>
        </p:nvSpPr>
        <p:spPr bwMode="auto">
          <a:xfrm>
            <a:off x="1066800" y="487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1447800" y="4572000"/>
            <a:ext cx="0" cy="990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H="1">
            <a:off x="1828800" y="4343400"/>
            <a:ext cx="1371600" cy="1447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905000" y="5410200"/>
            <a:ext cx="2819400" cy="914400"/>
            <a:chOff x="1200" y="3408"/>
            <a:chExt cx="1776" cy="576"/>
          </a:xfrm>
        </p:grpSpPr>
        <p:sp>
          <p:nvSpPr>
            <p:cNvPr id="12322" name="Line 29"/>
            <p:cNvSpPr>
              <a:spLocks noChangeShapeType="1"/>
            </p:cNvSpPr>
            <p:nvPr/>
          </p:nvSpPr>
          <p:spPr bwMode="auto">
            <a:xfrm>
              <a:off x="1200" y="3840"/>
              <a:ext cx="96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23" name="Line 30"/>
            <p:cNvSpPr>
              <a:spLocks noChangeShapeType="1"/>
            </p:cNvSpPr>
            <p:nvPr/>
          </p:nvSpPr>
          <p:spPr bwMode="auto">
            <a:xfrm flipH="1">
              <a:off x="2640" y="3408"/>
              <a:ext cx="336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1223" name="Line 23"/>
          <p:cNvSpPr>
            <a:spLocks noChangeShapeType="1"/>
          </p:cNvSpPr>
          <p:nvPr/>
        </p:nvSpPr>
        <p:spPr bwMode="auto">
          <a:xfrm flipH="1">
            <a:off x="4191000" y="5410200"/>
            <a:ext cx="533400" cy="8382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1752600" y="4191000"/>
            <a:ext cx="2819400" cy="2133600"/>
            <a:chOff x="1104" y="2640"/>
            <a:chExt cx="1776" cy="1344"/>
          </a:xfrm>
        </p:grpSpPr>
        <p:sp>
          <p:nvSpPr>
            <p:cNvPr id="12319" name="Line 32"/>
            <p:cNvSpPr>
              <a:spLocks noChangeShapeType="1"/>
            </p:cNvSpPr>
            <p:nvPr/>
          </p:nvSpPr>
          <p:spPr bwMode="auto">
            <a:xfrm>
              <a:off x="1200" y="3840"/>
              <a:ext cx="96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20" name="Line 33"/>
            <p:cNvSpPr>
              <a:spLocks noChangeShapeType="1"/>
            </p:cNvSpPr>
            <p:nvPr/>
          </p:nvSpPr>
          <p:spPr bwMode="auto">
            <a:xfrm>
              <a:off x="1104" y="2832"/>
              <a:ext cx="1680" cy="38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21" name="Line 34"/>
            <p:cNvSpPr>
              <a:spLocks noChangeShapeType="1"/>
            </p:cNvSpPr>
            <p:nvPr/>
          </p:nvSpPr>
          <p:spPr bwMode="auto">
            <a:xfrm>
              <a:off x="2448" y="2640"/>
              <a:ext cx="432" cy="4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1227" name="Line 27"/>
          <p:cNvSpPr>
            <a:spLocks noChangeShapeType="1"/>
          </p:cNvSpPr>
          <p:nvPr/>
        </p:nvSpPr>
        <p:spPr bwMode="auto">
          <a:xfrm>
            <a:off x="3886200" y="4191000"/>
            <a:ext cx="685800" cy="685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7" grpId="0" animBg="1"/>
      <p:bldP spid="51236" grpId="0" animBg="1"/>
      <p:bldP spid="51224" grpId="0" animBg="1"/>
      <p:bldP spid="51225" grpId="0" animBg="1"/>
      <p:bldP spid="51223" grpId="0" animBg="1"/>
      <p:bldP spid="512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9"/>
          <p:cNvSpPr>
            <a:spLocks noChangeArrowheads="1"/>
          </p:cNvSpPr>
          <p:nvPr/>
        </p:nvSpPr>
        <p:spPr bwMode="auto">
          <a:xfrm>
            <a:off x="457200" y="4876800"/>
            <a:ext cx="1371600" cy="1371600"/>
          </a:xfrm>
          <a:prstGeom prst="ellipse">
            <a:avLst/>
          </a:prstGeom>
          <a:solidFill>
            <a:srgbClr val="99CCFF">
              <a:alpha val="50195"/>
            </a:srgb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5" name="Oval 10"/>
          <p:cNvSpPr>
            <a:spLocks noChangeArrowheads="1"/>
          </p:cNvSpPr>
          <p:nvPr/>
        </p:nvSpPr>
        <p:spPr bwMode="auto">
          <a:xfrm>
            <a:off x="2362200" y="4876800"/>
            <a:ext cx="1371600" cy="1371600"/>
          </a:xfrm>
          <a:prstGeom prst="ellipse">
            <a:avLst/>
          </a:prstGeom>
          <a:solidFill>
            <a:srgbClr val="FFCC99">
              <a:alpha val="50195"/>
            </a:srgb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プリム法の正当性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382000" cy="4800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プリム法で最小木でないもの（偽者）が求まった！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「最小木に含まれない偽者の枝」の中で、最も早く加えられたものを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ja-JP" altLang="en-US" sz="2400" dirty="0" smtClean="0"/>
              <a:t> とする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　　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　e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より先に加えられた枝は最小木と偽者で等しい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最小木に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を加えて、出来るサイクルに、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</a:t>
            </a:r>
            <a:r>
              <a:rPr lang="ja-JP" altLang="en-US" sz="2400" dirty="0" smtClean="0"/>
              <a:t>より重い枝がある　 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　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dirty="0" smtClean="0"/>
              <a:t>入替ればもっと軽くなる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 flipV="1">
            <a:off x="1600200" y="5562600"/>
            <a:ext cx="1295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 flipH="1">
            <a:off x="1676400" y="5181600"/>
            <a:ext cx="114300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 flipH="1" flipV="1">
            <a:off x="1371600" y="5715000"/>
            <a:ext cx="12192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 flipH="1" flipV="1">
            <a:off x="1295400" y="5410200"/>
            <a:ext cx="11430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22" name="Freeform 11"/>
          <p:cNvSpPr>
            <a:spLocks/>
          </p:cNvSpPr>
          <p:nvPr/>
        </p:nvSpPr>
        <p:spPr bwMode="auto">
          <a:xfrm>
            <a:off x="2438400" y="5168900"/>
            <a:ext cx="1117600" cy="622300"/>
          </a:xfrm>
          <a:custGeom>
            <a:avLst/>
            <a:gdLst>
              <a:gd name="T0" fmla="*/ 630039042 w 704"/>
              <a:gd name="T1" fmla="*/ 68043429 h 392"/>
              <a:gd name="T2" fmla="*/ 1088707519 w 704"/>
              <a:gd name="T3" fmla="*/ 20161250 h 392"/>
              <a:gd name="T4" fmla="*/ 1693545206 w 704"/>
              <a:gd name="T5" fmla="*/ 141128756 h 392"/>
              <a:gd name="T6" fmla="*/ 1572577352 w 704"/>
              <a:gd name="T7" fmla="*/ 866933877 h 392"/>
              <a:gd name="T8" fmla="*/ 1088707519 w 704"/>
              <a:gd name="T9" fmla="*/ 866933877 h 392"/>
              <a:gd name="T10" fmla="*/ 967740061 w 704"/>
              <a:gd name="T11" fmla="*/ 383063730 h 392"/>
              <a:gd name="T12" fmla="*/ 362902473 w 704"/>
              <a:gd name="T13" fmla="*/ 383063730 h 392"/>
              <a:gd name="T14" fmla="*/ 0 w 704"/>
              <a:gd name="T15" fmla="*/ 504031291 h 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4"/>
              <a:gd name="T25" fmla="*/ 0 h 392"/>
              <a:gd name="T26" fmla="*/ 704 w 704"/>
              <a:gd name="T27" fmla="*/ 392 h 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4" h="392">
                <a:moveTo>
                  <a:pt x="250" y="27"/>
                </a:moveTo>
                <a:cubicBezTo>
                  <a:pt x="280" y="22"/>
                  <a:pt x="362" y="3"/>
                  <a:pt x="432" y="8"/>
                </a:cubicBezTo>
                <a:cubicBezTo>
                  <a:pt x="502" y="13"/>
                  <a:pt x="640" y="0"/>
                  <a:pt x="672" y="56"/>
                </a:cubicBezTo>
                <a:cubicBezTo>
                  <a:pt x="704" y="112"/>
                  <a:pt x="664" y="296"/>
                  <a:pt x="624" y="344"/>
                </a:cubicBezTo>
                <a:cubicBezTo>
                  <a:pt x="584" y="392"/>
                  <a:pt x="472" y="376"/>
                  <a:pt x="432" y="344"/>
                </a:cubicBezTo>
                <a:cubicBezTo>
                  <a:pt x="392" y="312"/>
                  <a:pt x="432" y="184"/>
                  <a:pt x="384" y="152"/>
                </a:cubicBezTo>
                <a:cubicBezTo>
                  <a:pt x="336" y="120"/>
                  <a:pt x="208" y="144"/>
                  <a:pt x="144" y="152"/>
                </a:cubicBezTo>
                <a:cubicBezTo>
                  <a:pt x="80" y="160"/>
                  <a:pt x="40" y="180"/>
                  <a:pt x="0" y="2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23" name="Freeform 12"/>
          <p:cNvSpPr>
            <a:spLocks/>
          </p:cNvSpPr>
          <p:nvPr/>
        </p:nvSpPr>
        <p:spPr bwMode="auto">
          <a:xfrm>
            <a:off x="508000" y="5092700"/>
            <a:ext cx="1168400" cy="939800"/>
          </a:xfrm>
          <a:custGeom>
            <a:avLst/>
            <a:gdLst>
              <a:gd name="T0" fmla="*/ 1854835178 w 736"/>
              <a:gd name="T1" fmla="*/ 262096241 h 592"/>
              <a:gd name="T2" fmla="*/ 1129030022 w 736"/>
              <a:gd name="T3" fmla="*/ 20161248 h 592"/>
              <a:gd name="T4" fmla="*/ 403224965 w 736"/>
              <a:gd name="T5" fmla="*/ 141128741 h 592"/>
              <a:gd name="T6" fmla="*/ 40322499 w 736"/>
              <a:gd name="T7" fmla="*/ 866933789 h 592"/>
              <a:gd name="T8" fmla="*/ 645159984 w 736"/>
              <a:gd name="T9" fmla="*/ 1471771040 h 592"/>
              <a:gd name="T10" fmla="*/ 524192525 w 736"/>
              <a:gd name="T11" fmla="*/ 745966141 h 592"/>
              <a:gd name="T12" fmla="*/ 887095103 w 736"/>
              <a:gd name="T13" fmla="*/ 504031241 h 592"/>
              <a:gd name="T14" fmla="*/ 1249997482 w 736"/>
              <a:gd name="T15" fmla="*/ 504031241 h 5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6"/>
              <a:gd name="T25" fmla="*/ 0 h 592"/>
              <a:gd name="T26" fmla="*/ 736 w 736"/>
              <a:gd name="T27" fmla="*/ 592 h 5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6" h="592">
                <a:moveTo>
                  <a:pt x="736" y="104"/>
                </a:moveTo>
                <a:cubicBezTo>
                  <a:pt x="640" y="60"/>
                  <a:pt x="544" y="16"/>
                  <a:pt x="448" y="8"/>
                </a:cubicBezTo>
                <a:cubicBezTo>
                  <a:pt x="352" y="0"/>
                  <a:pt x="232" y="0"/>
                  <a:pt x="160" y="56"/>
                </a:cubicBezTo>
                <a:cubicBezTo>
                  <a:pt x="88" y="112"/>
                  <a:pt x="0" y="256"/>
                  <a:pt x="16" y="344"/>
                </a:cubicBezTo>
                <a:cubicBezTo>
                  <a:pt x="32" y="432"/>
                  <a:pt x="224" y="592"/>
                  <a:pt x="256" y="584"/>
                </a:cubicBezTo>
                <a:cubicBezTo>
                  <a:pt x="288" y="576"/>
                  <a:pt x="192" y="360"/>
                  <a:pt x="208" y="296"/>
                </a:cubicBezTo>
                <a:cubicBezTo>
                  <a:pt x="224" y="232"/>
                  <a:pt x="304" y="216"/>
                  <a:pt x="352" y="200"/>
                </a:cubicBezTo>
                <a:cubicBezTo>
                  <a:pt x="400" y="184"/>
                  <a:pt x="448" y="192"/>
                  <a:pt x="496" y="2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828800" y="53340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e</a:t>
            </a:r>
            <a:endParaRPr lang="ja-JP" altLang="en-US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プリム法の計算時間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7696200" cy="4419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ある頂点を選ぶ　　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定数時間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頂点（集合）から出て行く枝で、コスト最小枝を採用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 smtClean="0"/>
              <a:t> 　出て行く枝をヒープに入れる。１本あたり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 log |E| )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dirty="0" smtClean="0"/>
              <a:t> 　内部同士を結ぶようになった枝は消す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　　　　　　　　　１本あたり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 log |E| 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en-US" altLang="ja-JP" sz="2400" dirty="0" smtClean="0"/>
              <a:t> 　</a:t>
            </a:r>
            <a:r>
              <a:rPr lang="ja-JP" altLang="en-US" sz="2400" dirty="0" smtClean="0"/>
              <a:t>消された枝は、２度とヒープに入らない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</a:t>
            </a:r>
            <a:r>
              <a:rPr lang="ja-JP" altLang="en-US" sz="2800" dirty="0" smtClean="0">
                <a:solidFill>
                  <a:srgbClr val="FF0000"/>
                </a:solidFill>
                <a:sym typeface="Wingdings" pitchFamily="2" charset="2"/>
              </a:rPr>
              <a:t>   </a:t>
            </a:r>
            <a:r>
              <a:rPr lang="ja-JP" altLang="en-US" sz="2400" dirty="0" smtClean="0"/>
              <a:t>合計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 |E| log |E| )　</a:t>
            </a:r>
            <a:r>
              <a:rPr lang="ja-JP" altLang="en-US" sz="2400" dirty="0" smtClean="0"/>
              <a:t>時間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grpSp>
        <p:nvGrpSpPr>
          <p:cNvPr id="14340" name="Group 34"/>
          <p:cNvGrpSpPr>
            <a:grpSpLocks/>
          </p:cNvGrpSpPr>
          <p:nvPr/>
        </p:nvGrpSpPr>
        <p:grpSpPr bwMode="auto">
          <a:xfrm>
            <a:off x="5638800" y="4114800"/>
            <a:ext cx="3200400" cy="2452688"/>
            <a:chOff x="3120" y="2352"/>
            <a:chExt cx="2448" cy="1785"/>
          </a:xfrm>
        </p:grpSpPr>
        <p:pic>
          <p:nvPicPr>
            <p:cNvPr id="14341" name="Picture 4" descr="j007913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64" y="2448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2" name="Picture 5" descr="j00791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0" y="3120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6" descr="j007913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68" y="2544"/>
              <a:ext cx="33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4" name="Picture 7" descr="j007913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04" y="3888"/>
              <a:ext cx="336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5" name="Picture 8" descr="j007913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120" y="3600"/>
              <a:ext cx="480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6" name="Line 9"/>
            <p:cNvSpPr>
              <a:spLocks noChangeShapeType="1"/>
            </p:cNvSpPr>
            <p:nvPr/>
          </p:nvSpPr>
          <p:spPr bwMode="auto">
            <a:xfrm>
              <a:off x="3360" y="2880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47" name="Line 10"/>
            <p:cNvSpPr>
              <a:spLocks noChangeShapeType="1"/>
            </p:cNvSpPr>
            <p:nvPr/>
          </p:nvSpPr>
          <p:spPr bwMode="auto">
            <a:xfrm flipV="1">
              <a:off x="3552" y="2592"/>
              <a:ext cx="864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48" name="Line 11"/>
            <p:cNvSpPr>
              <a:spLocks noChangeShapeType="1"/>
            </p:cNvSpPr>
            <p:nvPr/>
          </p:nvSpPr>
          <p:spPr bwMode="auto">
            <a:xfrm>
              <a:off x="3648" y="3840"/>
              <a:ext cx="96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49" name="Line 12"/>
            <p:cNvSpPr>
              <a:spLocks noChangeShapeType="1"/>
            </p:cNvSpPr>
            <p:nvPr/>
          </p:nvSpPr>
          <p:spPr bwMode="auto">
            <a:xfrm>
              <a:off x="3552" y="2832"/>
              <a:ext cx="168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0" name="Line 13"/>
            <p:cNvSpPr>
              <a:spLocks noChangeShapeType="1"/>
            </p:cNvSpPr>
            <p:nvPr/>
          </p:nvSpPr>
          <p:spPr bwMode="auto">
            <a:xfrm>
              <a:off x="4896" y="2640"/>
              <a:ext cx="43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1" name="Line 14"/>
            <p:cNvSpPr>
              <a:spLocks noChangeShapeType="1"/>
            </p:cNvSpPr>
            <p:nvPr/>
          </p:nvSpPr>
          <p:spPr bwMode="auto">
            <a:xfrm flipH="1">
              <a:off x="5088" y="3408"/>
              <a:ext cx="336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2" name="Line 15"/>
            <p:cNvSpPr>
              <a:spLocks noChangeShapeType="1"/>
            </p:cNvSpPr>
            <p:nvPr/>
          </p:nvSpPr>
          <p:spPr bwMode="auto">
            <a:xfrm flipH="1">
              <a:off x="3600" y="2736"/>
              <a:ext cx="864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3" name="Text Box 16"/>
            <p:cNvSpPr txBox="1">
              <a:spLocks noChangeArrowheads="1"/>
            </p:cNvSpPr>
            <p:nvPr/>
          </p:nvSpPr>
          <p:spPr bwMode="auto">
            <a:xfrm>
              <a:off x="3887" y="2352"/>
              <a:ext cx="258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14354" name="Text Box 17"/>
            <p:cNvSpPr txBox="1">
              <a:spLocks noChangeArrowheads="1"/>
            </p:cNvSpPr>
            <p:nvPr/>
          </p:nvSpPr>
          <p:spPr bwMode="auto">
            <a:xfrm>
              <a:off x="5136" y="2640"/>
              <a:ext cx="257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14355" name="Text Box 18"/>
            <p:cNvSpPr txBox="1">
              <a:spLocks noChangeArrowheads="1"/>
            </p:cNvSpPr>
            <p:nvPr/>
          </p:nvSpPr>
          <p:spPr bwMode="auto">
            <a:xfrm>
              <a:off x="4608" y="3072"/>
              <a:ext cx="257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14356" name="Text Box 19"/>
            <p:cNvSpPr txBox="1">
              <a:spLocks noChangeArrowheads="1"/>
            </p:cNvSpPr>
            <p:nvPr/>
          </p:nvSpPr>
          <p:spPr bwMode="auto">
            <a:xfrm>
              <a:off x="4081" y="3648"/>
              <a:ext cx="257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14357" name="Text Box 20"/>
            <p:cNvSpPr txBox="1">
              <a:spLocks noChangeArrowheads="1"/>
            </p:cNvSpPr>
            <p:nvPr/>
          </p:nvSpPr>
          <p:spPr bwMode="auto">
            <a:xfrm>
              <a:off x="5184" y="3648"/>
              <a:ext cx="258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14358" name="Text Box 21"/>
            <p:cNvSpPr txBox="1">
              <a:spLocks noChangeArrowheads="1"/>
            </p:cNvSpPr>
            <p:nvPr/>
          </p:nvSpPr>
          <p:spPr bwMode="auto">
            <a:xfrm>
              <a:off x="3840" y="3312"/>
              <a:ext cx="258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14359" name="Text Box 22"/>
            <p:cNvSpPr txBox="1">
              <a:spLocks noChangeArrowheads="1"/>
            </p:cNvSpPr>
            <p:nvPr/>
          </p:nvSpPr>
          <p:spPr bwMode="auto">
            <a:xfrm>
              <a:off x="3120" y="3072"/>
              <a:ext cx="257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14360" name="Line 23"/>
            <p:cNvSpPr>
              <a:spLocks noChangeShapeType="1"/>
            </p:cNvSpPr>
            <p:nvPr/>
          </p:nvSpPr>
          <p:spPr bwMode="auto">
            <a:xfrm>
              <a:off x="3360" y="2880"/>
              <a:ext cx="0" cy="62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1" name="Line 24"/>
            <p:cNvSpPr>
              <a:spLocks noChangeShapeType="1"/>
            </p:cNvSpPr>
            <p:nvPr/>
          </p:nvSpPr>
          <p:spPr bwMode="auto">
            <a:xfrm flipH="1">
              <a:off x="3600" y="2736"/>
              <a:ext cx="864" cy="91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4362" name="Group 25"/>
            <p:cNvGrpSpPr>
              <a:grpSpLocks/>
            </p:cNvGrpSpPr>
            <p:nvPr/>
          </p:nvGrpSpPr>
          <p:grpSpPr bwMode="auto">
            <a:xfrm>
              <a:off x="3648" y="3408"/>
              <a:ext cx="1776" cy="576"/>
              <a:chOff x="1200" y="3408"/>
              <a:chExt cx="1776" cy="576"/>
            </a:xfrm>
          </p:grpSpPr>
          <p:sp>
            <p:nvSpPr>
              <p:cNvPr id="14369" name="Line 26"/>
              <p:cNvSpPr>
                <a:spLocks noChangeShapeType="1"/>
              </p:cNvSpPr>
              <p:nvPr/>
            </p:nvSpPr>
            <p:spPr bwMode="auto">
              <a:xfrm>
                <a:off x="1200" y="3840"/>
                <a:ext cx="960" cy="14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70" name="Line 27"/>
              <p:cNvSpPr>
                <a:spLocks noChangeShapeType="1"/>
              </p:cNvSpPr>
              <p:nvPr/>
            </p:nvSpPr>
            <p:spPr bwMode="auto">
              <a:xfrm flipH="1">
                <a:off x="2640" y="3408"/>
                <a:ext cx="336" cy="52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4363" name="Line 28"/>
            <p:cNvSpPr>
              <a:spLocks noChangeShapeType="1"/>
            </p:cNvSpPr>
            <p:nvPr/>
          </p:nvSpPr>
          <p:spPr bwMode="auto">
            <a:xfrm flipH="1">
              <a:off x="5088" y="3408"/>
              <a:ext cx="336" cy="52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4364" name="Group 29"/>
            <p:cNvGrpSpPr>
              <a:grpSpLocks/>
            </p:cNvGrpSpPr>
            <p:nvPr/>
          </p:nvGrpSpPr>
          <p:grpSpPr bwMode="auto">
            <a:xfrm>
              <a:off x="3552" y="2640"/>
              <a:ext cx="1776" cy="1344"/>
              <a:chOff x="1104" y="2640"/>
              <a:chExt cx="1776" cy="1344"/>
            </a:xfrm>
          </p:grpSpPr>
          <p:sp>
            <p:nvSpPr>
              <p:cNvPr id="14366" name="Line 30"/>
              <p:cNvSpPr>
                <a:spLocks noChangeShapeType="1"/>
              </p:cNvSpPr>
              <p:nvPr/>
            </p:nvSpPr>
            <p:spPr bwMode="auto">
              <a:xfrm>
                <a:off x="1200" y="3840"/>
                <a:ext cx="960" cy="14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67" name="Line 31"/>
              <p:cNvSpPr>
                <a:spLocks noChangeShapeType="1"/>
              </p:cNvSpPr>
              <p:nvPr/>
            </p:nvSpPr>
            <p:spPr bwMode="auto">
              <a:xfrm>
                <a:off x="1104" y="2832"/>
                <a:ext cx="1680" cy="38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68" name="Line 32"/>
              <p:cNvSpPr>
                <a:spLocks noChangeShapeType="1"/>
              </p:cNvSpPr>
              <p:nvPr/>
            </p:nvSpPr>
            <p:spPr bwMode="auto">
              <a:xfrm>
                <a:off x="2448" y="2640"/>
                <a:ext cx="432" cy="43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4365" name="Line 33"/>
            <p:cNvSpPr>
              <a:spLocks noChangeShapeType="1"/>
            </p:cNvSpPr>
            <p:nvPr/>
          </p:nvSpPr>
          <p:spPr bwMode="auto">
            <a:xfrm>
              <a:off x="4896" y="2640"/>
              <a:ext cx="432" cy="43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難しい問題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064500" cy="52562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最小全張木問題は、組合せ最適化の中でも比較的簡単に（多項式時間で）解ける問題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他にも、最大マッチング、最小費用流、最短路などが、楽に解ける（多項式時間で）問題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しかし、こういった簡単な問題はごくわずか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ほとんどは、</a:t>
            </a:r>
            <a:r>
              <a:rPr lang="en-US" altLang="ja-JP" sz="2400" dirty="0" smtClean="0"/>
              <a:t>NP</a:t>
            </a:r>
            <a:r>
              <a:rPr lang="ja-JP" altLang="en-US" sz="2400" dirty="0" smtClean="0"/>
              <a:t>完全</a:t>
            </a:r>
            <a:r>
              <a:rPr lang="en-US" altLang="ja-JP" sz="2400" dirty="0" smtClean="0"/>
              <a:t>(NP-complete)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あるいは </a:t>
            </a:r>
            <a:r>
              <a:rPr lang="en-US" altLang="ja-JP" sz="2400" dirty="0" smtClean="0"/>
              <a:t>NP</a:t>
            </a:r>
            <a:r>
              <a:rPr lang="ja-JP" altLang="en-US" sz="2400" dirty="0" smtClean="0"/>
              <a:t>困難</a:t>
            </a:r>
            <a:r>
              <a:rPr lang="en-US" altLang="ja-JP" sz="2400" dirty="0" smtClean="0"/>
              <a:t>(NP-complete)</a:t>
            </a:r>
            <a:r>
              <a:rPr lang="ja-JP" altLang="en-US" sz="2400" dirty="0" smtClean="0"/>
              <a:t>とよばれる難しい問題のクラスに属する 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（多項式時間のアルゴリズムが存在しないだろうと言われている）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問題の帰着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68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と問題 </a:t>
            </a:r>
            <a:r>
              <a:rPr lang="en-US" altLang="ja-JP" sz="2400" dirty="0" smtClean="0">
                <a:solidFill>
                  <a:srgbClr val="006600"/>
                </a:solidFill>
              </a:rPr>
              <a:t>B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があり、問題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 </a:t>
            </a:r>
            <a:r>
              <a:rPr lang="ja-JP" altLang="en-US" sz="2400" dirty="0" smtClean="0"/>
              <a:t>を変換すると、問題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 </a:t>
            </a:r>
            <a:r>
              <a:rPr lang="ja-JP" altLang="en-US" sz="2400" dirty="0" smtClean="0"/>
              <a:t>になる、あるいは、問題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 </a:t>
            </a:r>
            <a:r>
              <a:rPr lang="ja-JP" altLang="en-US" sz="2400" dirty="0" smtClean="0"/>
              <a:t>を解くと、＋</a:t>
            </a:r>
            <a:r>
              <a:rPr lang="en-US" altLang="ja-JP" sz="2400" dirty="0" smtClean="0"/>
              <a:t>α</a:t>
            </a:r>
            <a:r>
              <a:rPr lang="ja-JP" altLang="en-US" sz="2400" dirty="0" smtClean="0"/>
              <a:t>の時間で問題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 </a:t>
            </a:r>
            <a:r>
              <a:rPr lang="ja-JP" altLang="en-US" sz="2400" dirty="0" smtClean="0"/>
              <a:t>が解けるとする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個の数の中から、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番目に大きな要素を見つける問題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ソートすると、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時間で見つかる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この問題は、ソートをつかって解ける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こういった、問題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>
                <a:solidFill>
                  <a:srgbClr val="006600"/>
                </a:solidFill>
              </a:rPr>
              <a:t> </a:t>
            </a:r>
            <a:r>
              <a:rPr lang="ja-JP" altLang="en-US" sz="2400" dirty="0" smtClean="0"/>
              <a:t>に変換すること、あるいは問題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を解くことで解く方法を、「問題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帰着する</a:t>
            </a:r>
            <a:r>
              <a:rPr lang="ja-JP" altLang="en-US" sz="2400" dirty="0" smtClean="0"/>
              <a:t>」という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このとき、問題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のほう</a:t>
            </a:r>
            <a:r>
              <a:rPr lang="ja-JP" altLang="en-US" sz="2400" dirty="0" smtClean="0"/>
              <a:t>が、</a:t>
            </a:r>
            <a:r>
              <a:rPr lang="ja-JP" altLang="en-US" sz="2400" b="1" dirty="0" smtClean="0"/>
              <a:t>＋</a:t>
            </a:r>
            <a:r>
              <a:rPr lang="en-US" altLang="ja-JP" sz="2400" b="1" dirty="0" smtClean="0"/>
              <a:t>α</a:t>
            </a:r>
            <a:r>
              <a:rPr lang="ja-JP" altLang="en-US" sz="2400" dirty="0" smtClean="0"/>
              <a:t>以上の時間がかかる限り、問題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>
                <a:solidFill>
                  <a:srgbClr val="006600"/>
                </a:solidFill>
              </a:rPr>
              <a:t> </a:t>
            </a:r>
            <a:r>
              <a:rPr lang="ja-JP" altLang="en-US" sz="2400" dirty="0" smtClean="0"/>
              <a:t>より易しい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入出力に必ず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時間かかるので、上の例だと、ソートのほうが難しい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充足可能性問題が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NP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困難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569325" cy="55435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多項式時間、指数時間かかりそうな問題の中で、他の問題が多項式時間で帰着できる、最も難しい問題が</a:t>
            </a:r>
            <a:r>
              <a:rPr lang="en-US" altLang="ja-JP" sz="2400" dirty="0" smtClean="0"/>
              <a:t>NP</a:t>
            </a:r>
            <a:r>
              <a:rPr lang="ja-JP" altLang="en-US" sz="2400" dirty="0" smtClean="0"/>
              <a:t>困難問題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充足可能性問題は、変数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からなる論理式を満たす解があるかどうかを判定する問題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変形して、連言標準形にしてあると思ってよい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コンピュータの回路を論理式で記述できるので、ということ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ja-JP" altLang="en-US" sz="2400" dirty="0" smtClean="0"/>
              <a:t>非決定性チューリングマシンといって、指数個の可能性を平行して調べられるコンピュータの動作を論理式でシミュレートできる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組合せ的な難しい問題が、このマシンなら多項式時間で解ける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その問題たちの中で、充足可能性問題は一番難しいことになる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（通常のコンピュータなら、指数時間かかりそう）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難しさの証拠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270000"/>
            <a:ext cx="8532812" cy="5038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充足可能性問題は、難しい問題のランドマーク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この問題より難しければ、難しそう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充足可能性問題より難しい問題を、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NP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困難問題</a:t>
            </a:r>
            <a:r>
              <a:rPr lang="ja-JP" altLang="en-US" sz="2400" dirty="0" smtClean="0"/>
              <a:t>とよぶ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非決定性チューリングマシンで、多項式時間で解ける問題を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NP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問題</a:t>
            </a:r>
            <a:r>
              <a:rPr lang="ja-JP" altLang="en-US" sz="2400" dirty="0" smtClean="0"/>
              <a:t>とよぶ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NP</a:t>
            </a:r>
            <a:r>
              <a:rPr lang="ja-JP" altLang="en-US" sz="2400" dirty="0" smtClean="0"/>
              <a:t>の問題で、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NP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困難問題</a:t>
            </a:r>
            <a:r>
              <a:rPr lang="ja-JP" altLang="en-US" sz="2400" dirty="0" smtClean="0"/>
              <a:t>であるものを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NP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完全問題</a:t>
            </a:r>
            <a:r>
              <a:rPr lang="ja-JP" altLang="en-US" sz="2400" dirty="0" smtClean="0"/>
              <a:t>とよぶ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NP</a:t>
            </a:r>
            <a:r>
              <a:rPr lang="ja-JP" altLang="en-US" sz="2400" dirty="0" smtClean="0"/>
              <a:t>問題の中で、最も難しい問題の部分が</a:t>
            </a:r>
            <a:r>
              <a:rPr lang="en-US" altLang="ja-JP" sz="2400" dirty="0" smtClean="0"/>
              <a:t>NP</a:t>
            </a:r>
            <a:r>
              <a:rPr lang="ja-JP" altLang="en-US" sz="2400" dirty="0" smtClean="0"/>
              <a:t>完全問題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近似解法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153400" cy="54721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NP</a:t>
            </a:r>
            <a:r>
              <a:rPr lang="ja-JP" altLang="en-US" sz="2400" dirty="0" smtClean="0"/>
              <a:t>完全問題は、ある意味、総当たりの解法を使わないと最適解が求められない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そこで、時間をかけて最適解を求めるのではなく、短時間でそれなりに良い解を見つける、という解法が近似解法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精度保障があるもの：　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近似解法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（得られる解が、必ず、最適解の2倍以内、など）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精度保証がないもの：　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発見的解法（メタ･ヒューリスティック）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　</a:t>
            </a:r>
            <a:r>
              <a:rPr lang="ja-JP" altLang="en-US" sz="2400" dirty="0" smtClean="0"/>
              <a:t>（精度保証はないが、実験的に良い解が得られることがわかっているもの、あるいはそう思われるもの）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問題固有の性質を使うので、解法が細分化されている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（スケジューリング用、配送計画用、など）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組合せ最適化の近似解法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様々な手法がある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最もよく使われる方法：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　整数条件を線形緩和する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　　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∈ {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0,1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}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 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（解集合が広くなるので、最適解は悪くはならない）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400" dirty="0" smtClean="0"/>
              <a:t>　得られた問題の最適解を見つける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（一般に小数解。整数解なら元問題の最適解）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　得られた最適解を、何かしらのルールで整数に丸める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（実行不能にならないように丸める）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792163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組合せ最適化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424862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決定すべき変数が、組合せ的（集合の部分集合）であるような数理計画問題を組合せ最適化という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b="1" dirty="0" smtClean="0"/>
              <a:t>: </a:t>
            </a:r>
            <a:r>
              <a:rPr lang="ja-JP" altLang="en-US" sz="2400" dirty="0" smtClean="0"/>
              <a:t>集合、</a:t>
            </a:r>
            <a:r>
              <a:rPr lang="ja-JP" altLang="en-US" sz="2400" b="1" dirty="0" smtClean="0"/>
              <a:t>  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ja-JP" altLang="en-US" sz="2400" b="1" dirty="0" smtClean="0"/>
              <a:t> </a:t>
            </a:r>
            <a:r>
              <a:rPr lang="en-US" altLang="ja-JP" sz="2400" b="1" dirty="0" smtClean="0"/>
              <a:t>: </a:t>
            </a:r>
            <a:r>
              <a:rPr lang="ja-JP" altLang="en-US" sz="2400" dirty="0" smtClean="0"/>
              <a:t>実行可能な</a:t>
            </a:r>
            <a:r>
              <a:rPr lang="ja-JP" altLang="en-US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</a:t>
            </a:r>
            <a:r>
              <a:rPr lang="ja-JP" altLang="en-US" sz="2400" dirty="0" smtClean="0"/>
              <a:t>の部分集合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F: </a:t>
            </a:r>
            <a:r>
              <a:rPr lang="ja-JP" altLang="en-US" sz="2400" b="1" dirty="0" smtClean="0"/>
              <a:t>変数、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b="1" dirty="0" smtClean="0"/>
              <a:t> </a:t>
            </a:r>
            <a:r>
              <a:rPr lang="ja-JP" altLang="en-US" sz="2400" dirty="0" smtClean="0"/>
              <a:t>の部分集合、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f: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部分集合上で定義された目的関数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/>
              <a:t>最小化 　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f(F)</a:t>
            </a:r>
            <a:endParaRPr lang="en-US" altLang="ja-JP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/>
              <a:t>制約条件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X</a:t>
            </a:r>
            <a:r>
              <a:rPr lang="ja-JP" altLang="en-US" sz="24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　（ただし、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⊆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E </a:t>
            </a:r>
            <a:r>
              <a:rPr lang="ja-JP" altLang="en-US" sz="2400" dirty="0" smtClean="0"/>
              <a:t>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応用：広い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ja-JP" sz="2400" dirty="0" smtClean="0"/>
              <a:t>NP-hard。100</a:t>
            </a:r>
            <a:r>
              <a:rPr lang="ja-JP" altLang="en-US" sz="2400" dirty="0" smtClean="0"/>
              <a:t>変数ぐらいから解けなくなる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誤差が多少あってよいなら、それなりに速く解ける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最大独立集合問題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25538"/>
            <a:ext cx="8431213" cy="53990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グラフ</a:t>
            </a:r>
            <a:r>
              <a:rPr lang="ja-JP" altLang="en-US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G=(V,E)</a:t>
            </a:r>
            <a:r>
              <a:rPr lang="en-US" altLang="ja-JP" sz="2400" b="1" dirty="0" smtClean="0"/>
              <a:t> </a:t>
            </a:r>
            <a:r>
              <a:rPr lang="ja-JP" altLang="en-US" sz="2400" dirty="0" smtClean="0"/>
              <a:t>の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独立集合（または安定集合）</a:t>
            </a:r>
            <a:r>
              <a:rPr lang="ja-JP" altLang="en-US" sz="2400" b="1" dirty="0" smtClean="0"/>
              <a:t>：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 </a:t>
            </a:r>
            <a:r>
              <a:rPr lang="ja-JP" altLang="en-US" sz="2400" dirty="0" smtClean="0"/>
              <a:t>の頂点集合で、全ての頂点の組が枝で結ばれていないもの</a:t>
            </a:r>
          </a:p>
          <a:p>
            <a:pPr eaLnBrk="1" hangingPunct="1">
              <a:buFontTx/>
              <a:buNone/>
              <a:defRPr/>
            </a:pPr>
            <a:endParaRPr lang="en-US" altLang="ja-JP" sz="12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</a:t>
            </a: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最大独立集合</a:t>
            </a:r>
            <a:r>
              <a:rPr lang="ja-JP" altLang="en-US" sz="2400" dirty="0" smtClean="0"/>
              <a:t>：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の独立集合で、頂点数が最大のもの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12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最大独立集合を求める問題は </a:t>
            </a:r>
            <a:r>
              <a:rPr lang="en-US" altLang="ja-JP" sz="2400" dirty="0" smtClean="0"/>
              <a:t>NP-hard </a:t>
            </a:r>
          </a:p>
          <a:p>
            <a:pPr eaLnBrk="1" hangingPunct="1">
              <a:buFontTx/>
              <a:buNone/>
              <a:defRPr/>
            </a:pPr>
            <a:endParaRPr lang="ja-JP" altLang="en-US" sz="12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各頂点に変数を割り当て、独立集合に含まれるとき１になる、として整数計画で定式化すると、枝の両端点が独立集合に含まれない、という制約から、以下の問題が得られる</a:t>
            </a:r>
          </a:p>
          <a:p>
            <a:pPr eaLnBrk="1" hangingPunct="1">
              <a:buFontTx/>
              <a:buNone/>
              <a:defRPr/>
            </a:pPr>
            <a:endParaRPr lang="en-US" altLang="ja-JP" sz="12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1200" dirty="0" smtClean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max.  ∑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s.t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.  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     for </a:t>
            </a:r>
            <a:r>
              <a:rPr lang="ja-JP" altLang="en-US" sz="2400" b="1" baseline="30000" dirty="0" smtClean="0">
                <a:solidFill>
                  <a:schemeClr val="accent2"/>
                </a:solidFill>
              </a:rPr>
              <a:t>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{0,1} 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baseline="-25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最大独立集合の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LP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による近似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25538"/>
            <a:ext cx="8431213" cy="53990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最大独立集合問題の整数計画の、整数条件を緩和する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max.  ∑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s.t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.  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     for </a:t>
            </a:r>
            <a:r>
              <a:rPr lang="ja-JP" altLang="en-US" sz="2400" b="1" baseline="30000" dirty="0" smtClean="0">
                <a:solidFill>
                  <a:schemeClr val="accent2"/>
                </a:solidFill>
              </a:rPr>
              <a:t>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0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 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全ての変数に</a:t>
            </a:r>
            <a:r>
              <a:rPr lang="en-US" altLang="ja-JP" sz="2400" dirty="0" smtClean="0"/>
              <a:t>1/2 </a:t>
            </a:r>
            <a:r>
              <a:rPr lang="ja-JP" altLang="en-US" sz="2400" dirty="0" smtClean="0"/>
              <a:t>を割当てたものが実行可能解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それほど精度は良くないが、一応、上限は得られる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各枝の片方だけが１になるように最適解を丸めると、独立集合が得られる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２部グラフの場合は最適解になる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工夫の仕方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 smtClean="0"/>
              <a:t>そのままではうまく精度保証ができないことが多い</a:t>
            </a:r>
          </a:p>
          <a:p>
            <a:pPr eaLnBrk="1" hangingPunct="1">
              <a:buFontTx/>
              <a:buNone/>
            </a:pPr>
            <a:endParaRPr lang="ja-JP" altLang="en-US" sz="2400" smtClean="0"/>
          </a:p>
          <a:p>
            <a:pPr eaLnBrk="1" hangingPunct="1">
              <a:buFontTx/>
              <a:buNone/>
            </a:pPr>
            <a:r>
              <a:rPr lang="ja-JP" altLang="en-US" sz="2400" smtClean="0"/>
              <a:t>各問題の構造に大きく影響されるので、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　　個別に上手に解法を設計する必要がある</a:t>
            </a:r>
          </a:p>
          <a:p>
            <a:pPr eaLnBrk="1" hangingPunct="1">
              <a:buFontTx/>
              <a:buNone/>
            </a:pPr>
            <a:r>
              <a:rPr lang="ja-JP" altLang="en-US" sz="2400" smtClean="0">
                <a:solidFill>
                  <a:srgbClr val="FF0000"/>
                </a:solidFill>
              </a:rPr>
              <a:t>1.</a:t>
            </a:r>
            <a:r>
              <a:rPr lang="ja-JP" altLang="en-US" sz="2400" smtClean="0"/>
              <a:t>　</a:t>
            </a:r>
            <a:r>
              <a:rPr lang="ja-JP" altLang="en-US" sz="2400" b="1" smtClean="0">
                <a:solidFill>
                  <a:srgbClr val="006600"/>
                </a:solidFill>
              </a:rPr>
              <a:t>緩和問題を作る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緩和の仕方を工夫して（余計な制約を入れて）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なるべく元問題に近い（または性質の良い）緩和問題を作る</a:t>
            </a:r>
          </a:p>
          <a:p>
            <a:pPr eaLnBrk="1" hangingPunct="1">
              <a:buFontTx/>
              <a:buNone/>
            </a:pPr>
            <a:r>
              <a:rPr lang="ja-JP" altLang="en-US" sz="2400" smtClean="0">
                <a:solidFill>
                  <a:srgbClr val="FF0000"/>
                </a:solidFill>
              </a:rPr>
              <a:t>2.</a:t>
            </a:r>
            <a:r>
              <a:rPr lang="ja-JP" altLang="en-US" sz="2400" smtClean="0"/>
              <a:t>　</a:t>
            </a:r>
            <a:r>
              <a:rPr lang="ja-JP" altLang="en-US" sz="2400" b="1" smtClean="0">
                <a:solidFill>
                  <a:srgbClr val="006600"/>
                </a:solidFill>
              </a:rPr>
              <a:t>得られた問題の最適解を見つける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整数条件を残し、線形計画以外の方法を使うこともある</a:t>
            </a:r>
          </a:p>
          <a:p>
            <a:pPr eaLnBrk="1" hangingPunct="1">
              <a:buFontTx/>
              <a:buNone/>
            </a:pPr>
            <a:r>
              <a:rPr lang="ja-JP" altLang="en-US" sz="2400" smtClean="0">
                <a:solidFill>
                  <a:srgbClr val="FF0000"/>
                </a:solidFill>
              </a:rPr>
              <a:t>3.</a:t>
            </a:r>
            <a:r>
              <a:rPr lang="ja-JP" altLang="en-US" sz="2400" smtClean="0"/>
              <a:t>　</a:t>
            </a:r>
            <a:r>
              <a:rPr lang="ja-JP" altLang="en-US" sz="2400" b="1" smtClean="0">
                <a:solidFill>
                  <a:srgbClr val="006600"/>
                </a:solidFill>
              </a:rPr>
              <a:t>得られた最適解を、何かしらのルールで整数に丸める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精度を保証するため、いろいろなテクニックを使う</a:t>
            </a:r>
          </a:p>
          <a:p>
            <a:pPr eaLnBrk="1" hangingPunct="1">
              <a:buFontTx/>
              <a:buNone/>
            </a:pPr>
            <a:endParaRPr lang="ja-JP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最大独立集合の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LP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近似の改良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25538"/>
            <a:ext cx="8431213" cy="53990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の部分グラフで、任意の頂点の組が枝で結ばれているものをクリークとよぶ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　</a:t>
            </a:r>
            <a:r>
              <a:rPr lang="ja-JP" altLang="en-US" sz="2400" dirty="0" smtClean="0"/>
              <a:t>独立集合の補グラフ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クリークの中からは、独立集合の頂点は１つしか選べない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ja-JP" altLang="en-US" sz="2400" dirty="0" smtClean="0"/>
              <a:t>制約式が作れる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chemeClr val="accent2"/>
                </a:solidFill>
              </a:rPr>
              <a:t>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max.  ∑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s.t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.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∑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xi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     for </a:t>
            </a:r>
            <a:r>
              <a:rPr lang="ja-JP" altLang="en-US" sz="2400" b="1" baseline="30000" dirty="0" smtClean="0">
                <a:solidFill>
                  <a:schemeClr val="accent2"/>
                </a:solidFill>
              </a:rPr>
              <a:t>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クリーク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0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 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全てのクリークを求めると指数個あるので、適当なところだけを選んで、制約式にする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最大独立集合の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LP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近似の改良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25538"/>
            <a:ext cx="8431213" cy="53990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LP</a:t>
            </a:r>
            <a:r>
              <a:rPr lang="ja-JP" altLang="en-US" sz="2400" dirty="0" smtClean="0"/>
              <a:t>の解を丸めるときに、次数の小さい頂点から優先的に選ぶようにすると、効率が良くなる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ja-JP" altLang="en-US" sz="2400" dirty="0" smtClean="0"/>
              <a:t>星型のグラフが最悪（最良）のケース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解の精度がもう少し良くなる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分枝限定法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569325" cy="532765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列挙問題を（変数を</a:t>
            </a:r>
            <a:r>
              <a:rPr lang="en-US" altLang="ja-JP" sz="2400" dirty="0" smtClean="0"/>
              <a:t>1</a:t>
            </a:r>
            <a:r>
              <a:rPr lang="ja-JP" altLang="en-US" sz="2400" dirty="0" err="1" smtClean="0"/>
              <a:t>つずつ</a:t>
            </a:r>
            <a:r>
              <a:rPr lang="ja-JP" altLang="en-US" sz="2400" dirty="0" smtClean="0"/>
              <a:t>固定して）いくつかに分割し、それぞれの最適解を求め、元の問題の最適解を求めるアルゴリズム</a:t>
            </a:r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基本的にどんな組合せ最適化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問題にも使える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通常、指数時間か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かるが、厳密に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最適解を求める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ことができる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eaLnBrk="1" hangingPunct="1">
              <a:defRPr/>
            </a:pPr>
            <a:endParaRPr lang="ja-JP" altLang="en-US" sz="2400" dirty="0" smtClean="0"/>
          </a:p>
        </p:txBody>
      </p:sp>
      <p:sp>
        <p:nvSpPr>
          <p:cNvPr id="87044" name="Freeform 4"/>
          <p:cNvSpPr>
            <a:spLocks/>
          </p:cNvSpPr>
          <p:nvPr/>
        </p:nvSpPr>
        <p:spPr bwMode="auto">
          <a:xfrm>
            <a:off x="4356100" y="4575175"/>
            <a:ext cx="1974850" cy="1949450"/>
          </a:xfrm>
          <a:custGeom>
            <a:avLst/>
            <a:gdLst>
              <a:gd name="T0" fmla="*/ 801409571 w 1244"/>
              <a:gd name="T1" fmla="*/ 0 h 1228"/>
              <a:gd name="T2" fmla="*/ 0 w 1244"/>
              <a:gd name="T3" fmla="*/ 2147483647 h 1228"/>
              <a:gd name="T4" fmla="*/ 2147483647 w 1244"/>
              <a:gd name="T5" fmla="*/ 2147483647 h 1228"/>
              <a:gd name="T6" fmla="*/ 2147483647 w 1244"/>
              <a:gd name="T7" fmla="*/ 0 h 1228"/>
              <a:gd name="T8" fmla="*/ 801409571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7045" name="Freeform 5"/>
          <p:cNvSpPr>
            <a:spLocks/>
          </p:cNvSpPr>
          <p:nvPr/>
        </p:nvSpPr>
        <p:spPr bwMode="auto">
          <a:xfrm>
            <a:off x="2771775" y="4581525"/>
            <a:ext cx="1974850" cy="1949450"/>
          </a:xfrm>
          <a:custGeom>
            <a:avLst/>
            <a:gdLst>
              <a:gd name="T0" fmla="*/ 801409571 w 1244"/>
              <a:gd name="T1" fmla="*/ 0 h 1228"/>
              <a:gd name="T2" fmla="*/ 0 w 1244"/>
              <a:gd name="T3" fmla="*/ 2147483647 h 1228"/>
              <a:gd name="T4" fmla="*/ 2147483647 w 1244"/>
              <a:gd name="T5" fmla="*/ 2147483647 h 1228"/>
              <a:gd name="T6" fmla="*/ 2147483647 w 1244"/>
              <a:gd name="T7" fmla="*/ 0 h 1228"/>
              <a:gd name="T8" fmla="*/ 801409571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7046" name="AutoShape 6"/>
          <p:cNvSpPr>
            <a:spLocks noChangeArrowheads="1"/>
          </p:cNvSpPr>
          <p:nvPr/>
        </p:nvSpPr>
        <p:spPr bwMode="auto">
          <a:xfrm>
            <a:off x="5616575" y="2276475"/>
            <a:ext cx="849313" cy="51593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449638" y="5018088"/>
            <a:ext cx="5111750" cy="293687"/>
            <a:chOff x="2173" y="3161"/>
            <a:chExt cx="3220" cy="185"/>
          </a:xfrm>
        </p:grpSpPr>
        <p:sp>
          <p:nvSpPr>
            <p:cNvPr id="26661" name="Line 8"/>
            <p:cNvSpPr>
              <a:spLocks noChangeShapeType="1"/>
            </p:cNvSpPr>
            <p:nvPr/>
          </p:nvSpPr>
          <p:spPr bwMode="auto">
            <a:xfrm flipH="1">
              <a:off x="2173" y="3162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62" name="Line 9"/>
            <p:cNvSpPr>
              <a:spLocks noChangeShapeType="1"/>
            </p:cNvSpPr>
            <p:nvPr/>
          </p:nvSpPr>
          <p:spPr bwMode="auto">
            <a:xfrm>
              <a:off x="2445" y="3161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63" name="Line 10"/>
            <p:cNvSpPr>
              <a:spLocks noChangeShapeType="1"/>
            </p:cNvSpPr>
            <p:nvPr/>
          </p:nvSpPr>
          <p:spPr bwMode="auto">
            <a:xfrm flipH="1">
              <a:off x="3216" y="3163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64" name="Line 11"/>
            <p:cNvSpPr>
              <a:spLocks noChangeShapeType="1"/>
            </p:cNvSpPr>
            <p:nvPr/>
          </p:nvSpPr>
          <p:spPr bwMode="auto">
            <a:xfrm>
              <a:off x="3488" y="3162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65" name="Line 12"/>
            <p:cNvSpPr>
              <a:spLocks noChangeShapeType="1"/>
            </p:cNvSpPr>
            <p:nvPr/>
          </p:nvSpPr>
          <p:spPr bwMode="auto">
            <a:xfrm flipH="1">
              <a:off x="4168" y="3164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66" name="Line 13"/>
            <p:cNvSpPr>
              <a:spLocks noChangeShapeType="1"/>
            </p:cNvSpPr>
            <p:nvPr/>
          </p:nvSpPr>
          <p:spPr bwMode="auto">
            <a:xfrm>
              <a:off x="4440" y="3163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67" name="Line 14"/>
            <p:cNvSpPr>
              <a:spLocks noChangeShapeType="1"/>
            </p:cNvSpPr>
            <p:nvPr/>
          </p:nvSpPr>
          <p:spPr bwMode="auto">
            <a:xfrm flipH="1">
              <a:off x="4985" y="3165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68" name="Line 15"/>
            <p:cNvSpPr>
              <a:spLocks noChangeShapeType="1"/>
            </p:cNvSpPr>
            <p:nvPr/>
          </p:nvSpPr>
          <p:spPr bwMode="auto">
            <a:xfrm>
              <a:off x="5257" y="3164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365500" y="3938588"/>
            <a:ext cx="5238750" cy="955675"/>
            <a:chOff x="2120" y="2481"/>
            <a:chExt cx="3300" cy="602"/>
          </a:xfrm>
        </p:grpSpPr>
        <p:sp>
          <p:nvSpPr>
            <p:cNvPr id="87057" name="AutoShape 17"/>
            <p:cNvSpPr>
              <a:spLocks noChangeArrowheads="1"/>
            </p:cNvSpPr>
            <p:nvPr/>
          </p:nvSpPr>
          <p:spPr bwMode="auto">
            <a:xfrm>
              <a:off x="2120" y="2752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1, </a:t>
              </a: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26642" name="Line 18"/>
            <p:cNvSpPr>
              <a:spLocks noChangeShapeType="1"/>
            </p:cNvSpPr>
            <p:nvPr/>
          </p:nvSpPr>
          <p:spPr bwMode="auto">
            <a:xfrm flipH="1">
              <a:off x="2490" y="2481"/>
              <a:ext cx="272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87059" name="AutoShape 19"/>
            <p:cNvSpPr>
              <a:spLocks noChangeArrowheads="1"/>
            </p:cNvSpPr>
            <p:nvPr/>
          </p:nvSpPr>
          <p:spPr bwMode="auto">
            <a:xfrm>
              <a:off x="3125" y="2746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1, </a:t>
              </a: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87060" name="AutoShape 20"/>
            <p:cNvSpPr>
              <a:spLocks noChangeArrowheads="1"/>
            </p:cNvSpPr>
            <p:nvPr/>
          </p:nvSpPr>
          <p:spPr bwMode="auto">
            <a:xfrm>
              <a:off x="4078" y="2756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1, </a:t>
              </a: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87061" name="AutoShape 21"/>
            <p:cNvSpPr>
              <a:spLocks noChangeArrowheads="1"/>
            </p:cNvSpPr>
            <p:nvPr/>
          </p:nvSpPr>
          <p:spPr bwMode="auto">
            <a:xfrm>
              <a:off x="4885" y="2758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1, </a:t>
              </a: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26646" name="Line 22"/>
            <p:cNvSpPr>
              <a:spLocks noChangeShapeType="1"/>
            </p:cNvSpPr>
            <p:nvPr/>
          </p:nvSpPr>
          <p:spPr bwMode="auto">
            <a:xfrm flipH="1">
              <a:off x="4305" y="2482"/>
              <a:ext cx="181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47" name="Line 23"/>
            <p:cNvSpPr>
              <a:spLocks noChangeShapeType="1"/>
            </p:cNvSpPr>
            <p:nvPr/>
          </p:nvSpPr>
          <p:spPr bwMode="auto">
            <a:xfrm>
              <a:off x="4848" y="2482"/>
              <a:ext cx="273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>
              <a:off x="3171" y="2482"/>
              <a:ext cx="22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grpSp>
          <p:nvGrpSpPr>
            <p:cNvPr id="26649" name="Group 25"/>
            <p:cNvGrpSpPr>
              <a:grpSpLocks/>
            </p:cNvGrpSpPr>
            <p:nvPr/>
          </p:nvGrpSpPr>
          <p:grpSpPr bwMode="auto">
            <a:xfrm>
              <a:off x="3397" y="2844"/>
              <a:ext cx="227" cy="227"/>
              <a:chOff x="1474" y="3793"/>
              <a:chExt cx="227" cy="227"/>
            </a:xfrm>
          </p:grpSpPr>
          <p:sp>
            <p:nvSpPr>
              <p:cNvPr id="26659" name="Line 26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660" name="Line 27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6650" name="Group 28"/>
            <p:cNvGrpSpPr>
              <a:grpSpLocks/>
            </p:cNvGrpSpPr>
            <p:nvPr/>
          </p:nvGrpSpPr>
          <p:grpSpPr bwMode="auto">
            <a:xfrm>
              <a:off x="4123" y="2844"/>
              <a:ext cx="227" cy="227"/>
              <a:chOff x="1474" y="3793"/>
              <a:chExt cx="227" cy="227"/>
            </a:xfrm>
          </p:grpSpPr>
          <p:sp>
            <p:nvSpPr>
              <p:cNvPr id="26657" name="Line 29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658" name="Line 30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6651" name="Group 31"/>
            <p:cNvGrpSpPr>
              <a:grpSpLocks/>
            </p:cNvGrpSpPr>
            <p:nvPr/>
          </p:nvGrpSpPr>
          <p:grpSpPr bwMode="auto">
            <a:xfrm>
              <a:off x="4939" y="2844"/>
              <a:ext cx="227" cy="227"/>
              <a:chOff x="1474" y="3793"/>
              <a:chExt cx="227" cy="227"/>
            </a:xfrm>
          </p:grpSpPr>
          <p:sp>
            <p:nvSpPr>
              <p:cNvPr id="26655" name="Line 32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656" name="Line 33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6652" name="Group 34"/>
            <p:cNvGrpSpPr>
              <a:grpSpLocks/>
            </p:cNvGrpSpPr>
            <p:nvPr/>
          </p:nvGrpSpPr>
          <p:grpSpPr bwMode="auto">
            <a:xfrm>
              <a:off x="5166" y="2844"/>
              <a:ext cx="227" cy="227"/>
              <a:chOff x="1474" y="3793"/>
              <a:chExt cx="227" cy="227"/>
            </a:xfrm>
          </p:grpSpPr>
          <p:sp>
            <p:nvSpPr>
              <p:cNvPr id="26653" name="Line 35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654" name="Line 36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4529138" y="2930525"/>
            <a:ext cx="3095625" cy="876300"/>
            <a:chOff x="2853" y="1846"/>
            <a:chExt cx="1950" cy="552"/>
          </a:xfrm>
        </p:grpSpPr>
        <p:sp>
          <p:nvSpPr>
            <p:cNvPr id="26634" name="Line 38"/>
            <p:cNvSpPr>
              <a:spLocks noChangeShapeType="1"/>
            </p:cNvSpPr>
            <p:nvPr/>
          </p:nvSpPr>
          <p:spPr bwMode="auto">
            <a:xfrm flipH="1">
              <a:off x="3216" y="1846"/>
              <a:ext cx="272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35" name="Line 39"/>
            <p:cNvSpPr>
              <a:spLocks noChangeShapeType="1"/>
            </p:cNvSpPr>
            <p:nvPr/>
          </p:nvSpPr>
          <p:spPr bwMode="auto">
            <a:xfrm>
              <a:off x="4168" y="1847"/>
              <a:ext cx="227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87080" name="AutoShape 40"/>
            <p:cNvSpPr>
              <a:spLocks noChangeArrowheads="1"/>
            </p:cNvSpPr>
            <p:nvPr/>
          </p:nvSpPr>
          <p:spPr bwMode="auto">
            <a:xfrm>
              <a:off x="2853" y="2073"/>
              <a:ext cx="363" cy="323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</a:t>
              </a:r>
              <a:endPara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endParaRPr>
            </a:p>
          </p:txBody>
        </p:sp>
        <p:sp>
          <p:nvSpPr>
            <p:cNvPr id="87081" name="AutoShape 41"/>
            <p:cNvSpPr>
              <a:spLocks noChangeArrowheads="1"/>
            </p:cNvSpPr>
            <p:nvPr/>
          </p:nvSpPr>
          <p:spPr bwMode="auto">
            <a:xfrm>
              <a:off x="4441" y="2073"/>
              <a:ext cx="362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 </a:t>
              </a:r>
              <a:endPara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endParaRPr>
            </a:p>
          </p:txBody>
        </p:sp>
        <p:grpSp>
          <p:nvGrpSpPr>
            <p:cNvPr id="26638" name="Group 42"/>
            <p:cNvGrpSpPr>
              <a:grpSpLocks/>
            </p:cNvGrpSpPr>
            <p:nvPr/>
          </p:nvGrpSpPr>
          <p:grpSpPr bwMode="auto">
            <a:xfrm>
              <a:off x="4486" y="2164"/>
              <a:ext cx="227" cy="227"/>
              <a:chOff x="1474" y="3793"/>
              <a:chExt cx="227" cy="227"/>
            </a:xfrm>
          </p:grpSpPr>
          <p:sp>
            <p:nvSpPr>
              <p:cNvPr id="26639" name="Line 43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640" name="Line 44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/>
      <p:bldP spid="87045" grpId="0" animBg="1"/>
      <p:bldP spid="8704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上界と下界による限定操作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569325" cy="532765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分子限定法は、計算を速くするために枝刈りを行う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（これ以上進んでも最適解がある見込みのないところは省略する）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最小化問題を考える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これから解こうとして</a:t>
            </a:r>
            <a:r>
              <a:rPr lang="ja-JP" altLang="en-US" sz="2400" dirty="0" err="1" smtClean="0"/>
              <a:t>い</a:t>
            </a: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dirty="0" smtClean="0"/>
              <a:t>る部分問題の解の下界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が、今までに見つけた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解（暫定解）よりも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大きかったら、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見込みなし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eaLnBrk="1" hangingPunct="1">
              <a:defRPr/>
            </a:pPr>
            <a:endParaRPr lang="ja-JP" altLang="en-US" sz="2400" dirty="0" smtClean="0"/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4572000" y="4786313"/>
            <a:ext cx="1974850" cy="1949450"/>
          </a:xfrm>
          <a:custGeom>
            <a:avLst/>
            <a:gdLst>
              <a:gd name="T0" fmla="*/ 801409571 w 1244"/>
              <a:gd name="T1" fmla="*/ 0 h 1228"/>
              <a:gd name="T2" fmla="*/ 0 w 1244"/>
              <a:gd name="T3" fmla="*/ 2147483647 h 1228"/>
              <a:gd name="T4" fmla="*/ 2147483647 w 1244"/>
              <a:gd name="T5" fmla="*/ 2147483647 h 1228"/>
              <a:gd name="T6" fmla="*/ 2147483647 w 1244"/>
              <a:gd name="T7" fmla="*/ 0 h 1228"/>
              <a:gd name="T8" fmla="*/ 801409571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7653" name="Freeform 5"/>
          <p:cNvSpPr>
            <a:spLocks/>
          </p:cNvSpPr>
          <p:nvPr/>
        </p:nvSpPr>
        <p:spPr bwMode="auto">
          <a:xfrm>
            <a:off x="2987675" y="4792663"/>
            <a:ext cx="1974850" cy="1949450"/>
          </a:xfrm>
          <a:custGeom>
            <a:avLst/>
            <a:gdLst>
              <a:gd name="T0" fmla="*/ 801409571 w 1244"/>
              <a:gd name="T1" fmla="*/ 0 h 1228"/>
              <a:gd name="T2" fmla="*/ 0 w 1244"/>
              <a:gd name="T3" fmla="*/ 2147483647 h 1228"/>
              <a:gd name="T4" fmla="*/ 2147483647 w 1244"/>
              <a:gd name="T5" fmla="*/ 2147483647 h 1228"/>
              <a:gd name="T6" fmla="*/ 2147483647 w 1244"/>
              <a:gd name="T7" fmla="*/ 0 h 1228"/>
              <a:gd name="T8" fmla="*/ 801409571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8070" name="AutoShape 6"/>
          <p:cNvSpPr>
            <a:spLocks noChangeArrowheads="1"/>
          </p:cNvSpPr>
          <p:nvPr/>
        </p:nvSpPr>
        <p:spPr bwMode="auto">
          <a:xfrm>
            <a:off x="5832475" y="2487613"/>
            <a:ext cx="849313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grpSp>
        <p:nvGrpSpPr>
          <p:cNvPr id="27655" name="Group 7"/>
          <p:cNvGrpSpPr>
            <a:grpSpLocks/>
          </p:cNvGrpSpPr>
          <p:nvPr/>
        </p:nvGrpSpPr>
        <p:grpSpPr bwMode="auto">
          <a:xfrm>
            <a:off x="3665538" y="5229225"/>
            <a:ext cx="5111750" cy="293688"/>
            <a:chOff x="2173" y="3161"/>
            <a:chExt cx="3220" cy="185"/>
          </a:xfrm>
        </p:grpSpPr>
        <p:sp>
          <p:nvSpPr>
            <p:cNvPr id="27685" name="Line 8"/>
            <p:cNvSpPr>
              <a:spLocks noChangeShapeType="1"/>
            </p:cNvSpPr>
            <p:nvPr/>
          </p:nvSpPr>
          <p:spPr bwMode="auto">
            <a:xfrm flipH="1">
              <a:off x="2173" y="3162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86" name="Line 9"/>
            <p:cNvSpPr>
              <a:spLocks noChangeShapeType="1"/>
            </p:cNvSpPr>
            <p:nvPr/>
          </p:nvSpPr>
          <p:spPr bwMode="auto">
            <a:xfrm>
              <a:off x="2445" y="3161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87" name="Line 10"/>
            <p:cNvSpPr>
              <a:spLocks noChangeShapeType="1"/>
            </p:cNvSpPr>
            <p:nvPr/>
          </p:nvSpPr>
          <p:spPr bwMode="auto">
            <a:xfrm flipH="1">
              <a:off x="3216" y="3163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88" name="Line 11"/>
            <p:cNvSpPr>
              <a:spLocks noChangeShapeType="1"/>
            </p:cNvSpPr>
            <p:nvPr/>
          </p:nvSpPr>
          <p:spPr bwMode="auto">
            <a:xfrm>
              <a:off x="3488" y="3162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89" name="Line 12"/>
            <p:cNvSpPr>
              <a:spLocks noChangeShapeType="1"/>
            </p:cNvSpPr>
            <p:nvPr/>
          </p:nvSpPr>
          <p:spPr bwMode="auto">
            <a:xfrm flipH="1">
              <a:off x="4168" y="3164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90" name="Line 13"/>
            <p:cNvSpPr>
              <a:spLocks noChangeShapeType="1"/>
            </p:cNvSpPr>
            <p:nvPr/>
          </p:nvSpPr>
          <p:spPr bwMode="auto">
            <a:xfrm>
              <a:off x="4440" y="3163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91" name="Line 14"/>
            <p:cNvSpPr>
              <a:spLocks noChangeShapeType="1"/>
            </p:cNvSpPr>
            <p:nvPr/>
          </p:nvSpPr>
          <p:spPr bwMode="auto">
            <a:xfrm flipH="1">
              <a:off x="4985" y="3165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92" name="Line 15"/>
            <p:cNvSpPr>
              <a:spLocks noChangeShapeType="1"/>
            </p:cNvSpPr>
            <p:nvPr/>
          </p:nvSpPr>
          <p:spPr bwMode="auto">
            <a:xfrm>
              <a:off x="5257" y="3164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7656" name="Group 16"/>
          <p:cNvGrpSpPr>
            <a:grpSpLocks/>
          </p:cNvGrpSpPr>
          <p:nvPr/>
        </p:nvGrpSpPr>
        <p:grpSpPr bwMode="auto">
          <a:xfrm>
            <a:off x="3581400" y="4149725"/>
            <a:ext cx="5238750" cy="955675"/>
            <a:chOff x="2120" y="2481"/>
            <a:chExt cx="3300" cy="602"/>
          </a:xfrm>
        </p:grpSpPr>
        <p:sp>
          <p:nvSpPr>
            <p:cNvPr id="88081" name="AutoShape 17"/>
            <p:cNvSpPr>
              <a:spLocks noChangeArrowheads="1"/>
            </p:cNvSpPr>
            <p:nvPr/>
          </p:nvSpPr>
          <p:spPr bwMode="auto">
            <a:xfrm>
              <a:off x="2120" y="2752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1, </a:t>
              </a: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 flipH="1">
              <a:off x="2490" y="2481"/>
              <a:ext cx="272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88083" name="AutoShape 19"/>
            <p:cNvSpPr>
              <a:spLocks noChangeArrowheads="1"/>
            </p:cNvSpPr>
            <p:nvPr/>
          </p:nvSpPr>
          <p:spPr bwMode="auto">
            <a:xfrm>
              <a:off x="3125" y="2746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1, </a:t>
              </a: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88084" name="AutoShape 20"/>
            <p:cNvSpPr>
              <a:spLocks noChangeArrowheads="1"/>
            </p:cNvSpPr>
            <p:nvPr/>
          </p:nvSpPr>
          <p:spPr bwMode="auto">
            <a:xfrm>
              <a:off x="4078" y="2756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1, </a:t>
              </a: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88085" name="AutoShape 21"/>
            <p:cNvSpPr>
              <a:spLocks noChangeArrowheads="1"/>
            </p:cNvSpPr>
            <p:nvPr/>
          </p:nvSpPr>
          <p:spPr bwMode="auto">
            <a:xfrm>
              <a:off x="4885" y="2758"/>
              <a:ext cx="535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1, </a:t>
              </a: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2</a:t>
              </a:r>
            </a:p>
          </p:txBody>
        </p:sp>
        <p:sp>
          <p:nvSpPr>
            <p:cNvPr id="27670" name="Line 22"/>
            <p:cNvSpPr>
              <a:spLocks noChangeShapeType="1"/>
            </p:cNvSpPr>
            <p:nvPr/>
          </p:nvSpPr>
          <p:spPr bwMode="auto">
            <a:xfrm flipH="1">
              <a:off x="4305" y="2482"/>
              <a:ext cx="181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71" name="Line 23"/>
            <p:cNvSpPr>
              <a:spLocks noChangeShapeType="1"/>
            </p:cNvSpPr>
            <p:nvPr/>
          </p:nvSpPr>
          <p:spPr bwMode="auto">
            <a:xfrm>
              <a:off x="4848" y="2482"/>
              <a:ext cx="273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72" name="Line 24"/>
            <p:cNvSpPr>
              <a:spLocks noChangeShapeType="1"/>
            </p:cNvSpPr>
            <p:nvPr/>
          </p:nvSpPr>
          <p:spPr bwMode="auto">
            <a:xfrm>
              <a:off x="3171" y="2482"/>
              <a:ext cx="22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grpSp>
          <p:nvGrpSpPr>
            <p:cNvPr id="27673" name="Group 25"/>
            <p:cNvGrpSpPr>
              <a:grpSpLocks/>
            </p:cNvGrpSpPr>
            <p:nvPr/>
          </p:nvGrpSpPr>
          <p:grpSpPr bwMode="auto">
            <a:xfrm>
              <a:off x="3397" y="2844"/>
              <a:ext cx="227" cy="227"/>
              <a:chOff x="1474" y="3793"/>
              <a:chExt cx="227" cy="227"/>
            </a:xfrm>
          </p:grpSpPr>
          <p:sp>
            <p:nvSpPr>
              <p:cNvPr id="27683" name="Line 26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7684" name="Line 27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7674" name="Group 28"/>
            <p:cNvGrpSpPr>
              <a:grpSpLocks/>
            </p:cNvGrpSpPr>
            <p:nvPr/>
          </p:nvGrpSpPr>
          <p:grpSpPr bwMode="auto">
            <a:xfrm>
              <a:off x="4123" y="2844"/>
              <a:ext cx="227" cy="227"/>
              <a:chOff x="1474" y="3793"/>
              <a:chExt cx="227" cy="227"/>
            </a:xfrm>
          </p:grpSpPr>
          <p:sp>
            <p:nvSpPr>
              <p:cNvPr id="27681" name="Line 29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7682" name="Line 30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7675" name="Group 31"/>
            <p:cNvGrpSpPr>
              <a:grpSpLocks/>
            </p:cNvGrpSpPr>
            <p:nvPr/>
          </p:nvGrpSpPr>
          <p:grpSpPr bwMode="auto">
            <a:xfrm>
              <a:off x="4939" y="2844"/>
              <a:ext cx="227" cy="227"/>
              <a:chOff x="1474" y="3793"/>
              <a:chExt cx="227" cy="227"/>
            </a:xfrm>
          </p:grpSpPr>
          <p:sp>
            <p:nvSpPr>
              <p:cNvPr id="27679" name="Line 32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7680" name="Line 33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7676" name="Group 34"/>
            <p:cNvGrpSpPr>
              <a:grpSpLocks/>
            </p:cNvGrpSpPr>
            <p:nvPr/>
          </p:nvGrpSpPr>
          <p:grpSpPr bwMode="auto">
            <a:xfrm>
              <a:off x="5166" y="2844"/>
              <a:ext cx="227" cy="227"/>
              <a:chOff x="1474" y="3793"/>
              <a:chExt cx="227" cy="227"/>
            </a:xfrm>
          </p:grpSpPr>
          <p:sp>
            <p:nvSpPr>
              <p:cNvPr id="27677" name="Line 35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7678" name="Line 36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</p:grpSp>
      <p:grpSp>
        <p:nvGrpSpPr>
          <p:cNvPr id="27657" name="Group 37"/>
          <p:cNvGrpSpPr>
            <a:grpSpLocks/>
          </p:cNvGrpSpPr>
          <p:nvPr/>
        </p:nvGrpSpPr>
        <p:grpSpPr bwMode="auto">
          <a:xfrm>
            <a:off x="4745038" y="3141663"/>
            <a:ext cx="3095625" cy="876300"/>
            <a:chOff x="2853" y="1846"/>
            <a:chExt cx="1950" cy="552"/>
          </a:xfrm>
        </p:grpSpPr>
        <p:sp>
          <p:nvSpPr>
            <p:cNvPr id="27658" name="Line 38"/>
            <p:cNvSpPr>
              <a:spLocks noChangeShapeType="1"/>
            </p:cNvSpPr>
            <p:nvPr/>
          </p:nvSpPr>
          <p:spPr bwMode="auto">
            <a:xfrm flipH="1">
              <a:off x="3216" y="1846"/>
              <a:ext cx="272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59" name="Line 39"/>
            <p:cNvSpPr>
              <a:spLocks noChangeShapeType="1"/>
            </p:cNvSpPr>
            <p:nvPr/>
          </p:nvSpPr>
          <p:spPr bwMode="auto">
            <a:xfrm>
              <a:off x="4168" y="1847"/>
              <a:ext cx="227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88104" name="AutoShape 40"/>
            <p:cNvSpPr>
              <a:spLocks noChangeArrowheads="1"/>
            </p:cNvSpPr>
            <p:nvPr/>
          </p:nvSpPr>
          <p:spPr bwMode="auto">
            <a:xfrm>
              <a:off x="2853" y="2073"/>
              <a:ext cx="363" cy="323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</a:t>
              </a:r>
              <a:endPara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endParaRPr>
            </a:p>
          </p:txBody>
        </p:sp>
        <p:sp>
          <p:nvSpPr>
            <p:cNvPr id="88105" name="AutoShape 41"/>
            <p:cNvSpPr>
              <a:spLocks noChangeArrowheads="1"/>
            </p:cNvSpPr>
            <p:nvPr/>
          </p:nvSpPr>
          <p:spPr bwMode="auto">
            <a:xfrm>
              <a:off x="4441" y="2073"/>
              <a:ext cx="362" cy="325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defRPr/>
              </a:pPr>
              <a:r>
                <a:rPr lang="en-US" altLang="ja-JP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v</a:t>
              </a:r>
              <a:r>
                <a:rPr lang="en-US" altLang="ja-JP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ＭＳ Ｐゴシック" pitchFamily="50" charset="-128"/>
                </a:rPr>
                <a:t>1 </a:t>
              </a:r>
              <a:endPara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endParaRPr>
            </a:p>
          </p:txBody>
        </p:sp>
        <p:grpSp>
          <p:nvGrpSpPr>
            <p:cNvPr id="27662" name="Group 42"/>
            <p:cNvGrpSpPr>
              <a:grpSpLocks/>
            </p:cNvGrpSpPr>
            <p:nvPr/>
          </p:nvGrpSpPr>
          <p:grpSpPr bwMode="auto">
            <a:xfrm>
              <a:off x="4486" y="2164"/>
              <a:ext cx="227" cy="227"/>
              <a:chOff x="1474" y="3793"/>
              <a:chExt cx="227" cy="227"/>
            </a:xfrm>
          </p:grpSpPr>
          <p:sp>
            <p:nvSpPr>
              <p:cNvPr id="27663" name="Line 43"/>
              <p:cNvSpPr>
                <a:spLocks noChangeShapeType="1"/>
              </p:cNvSpPr>
              <p:nvPr/>
            </p:nvSpPr>
            <p:spPr bwMode="auto">
              <a:xfrm flipH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7664" name="Line 44"/>
              <p:cNvSpPr>
                <a:spLocks noChangeShapeType="1"/>
              </p:cNvSpPr>
              <p:nvPr/>
            </p:nvSpPr>
            <p:spPr bwMode="auto">
              <a:xfrm flipH="1" flipV="1">
                <a:off x="1474" y="3793"/>
                <a:ext cx="227" cy="22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巡回セールスマン問題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620000" cy="121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セールスマンがお客のいる都市を回って帰ってくる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どういうルートで回ると、移動距離が最短になるだろうか</a:t>
            </a:r>
          </a:p>
        </p:txBody>
      </p:sp>
      <p:pic>
        <p:nvPicPr>
          <p:cNvPr id="46084" name="Picture 4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9525" y="3429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5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4525" y="50292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6" name="Picture 6" descr="j00791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89325" y="3733800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7" name="Picture 7" descr="j007913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1725" y="5410200"/>
            <a:ext cx="5334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8" name="Picture 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13525" y="36576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727325" y="3733800"/>
            <a:ext cx="4495800" cy="1828800"/>
            <a:chOff x="1056" y="2304"/>
            <a:chExt cx="2832" cy="1152"/>
          </a:xfrm>
        </p:grpSpPr>
        <p:sp>
          <p:nvSpPr>
            <p:cNvPr id="28684" name="Line 10"/>
            <p:cNvSpPr>
              <a:spLocks noChangeShapeType="1"/>
            </p:cNvSpPr>
            <p:nvPr/>
          </p:nvSpPr>
          <p:spPr bwMode="auto">
            <a:xfrm>
              <a:off x="2976" y="2304"/>
              <a:ext cx="43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85" name="Line 11"/>
            <p:cNvSpPr>
              <a:spLocks noChangeShapeType="1"/>
            </p:cNvSpPr>
            <p:nvPr/>
          </p:nvSpPr>
          <p:spPr bwMode="auto">
            <a:xfrm>
              <a:off x="3792" y="2592"/>
              <a:ext cx="96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86" name="Line 12"/>
            <p:cNvSpPr>
              <a:spLocks noChangeShapeType="1"/>
            </p:cNvSpPr>
            <p:nvPr/>
          </p:nvSpPr>
          <p:spPr bwMode="auto">
            <a:xfrm flipH="1" flipV="1">
              <a:off x="3024" y="3264"/>
              <a:ext cx="67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87" name="Line 13"/>
            <p:cNvSpPr>
              <a:spLocks noChangeShapeType="1"/>
            </p:cNvSpPr>
            <p:nvPr/>
          </p:nvSpPr>
          <p:spPr bwMode="auto">
            <a:xfrm flipH="1">
              <a:off x="2016" y="3312"/>
              <a:ext cx="48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88" name="Line 14"/>
            <p:cNvSpPr>
              <a:spLocks noChangeShapeType="1"/>
            </p:cNvSpPr>
            <p:nvPr/>
          </p:nvSpPr>
          <p:spPr bwMode="auto">
            <a:xfrm flipV="1">
              <a:off x="1968" y="2304"/>
              <a:ext cx="48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89" name="Line 15"/>
            <p:cNvSpPr>
              <a:spLocks noChangeShapeType="1"/>
            </p:cNvSpPr>
            <p:nvPr/>
          </p:nvSpPr>
          <p:spPr bwMode="auto">
            <a:xfrm flipV="1">
              <a:off x="1104" y="2592"/>
              <a:ext cx="43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90" name="Line 16"/>
            <p:cNvSpPr>
              <a:spLocks noChangeShapeType="1"/>
            </p:cNvSpPr>
            <p:nvPr/>
          </p:nvSpPr>
          <p:spPr bwMode="auto">
            <a:xfrm flipH="1" flipV="1">
              <a:off x="1056" y="3216"/>
              <a:ext cx="48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pic>
        <p:nvPicPr>
          <p:cNvPr id="46097" name="Picture 17" descr="BD07128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81200" y="4114800"/>
            <a:ext cx="636588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8" name="Picture 1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13325" y="4953000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問題の難度と解法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7924800" cy="4191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NP-hard </a:t>
            </a:r>
            <a:r>
              <a:rPr lang="ja-JP" altLang="en-US" sz="2400" dirty="0" smtClean="0"/>
              <a:t>問題である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厳密解法：　　分枝限定法、分枝切除法など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近似解法は</a:t>
            </a:r>
            <a:r>
              <a:rPr lang="en-US" altLang="ja-JP" sz="2400" dirty="0" smtClean="0"/>
              <a:t>NP-Hard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発見的解法： 2-</a:t>
            </a:r>
            <a:r>
              <a:rPr lang="en-US" altLang="ja-JP" sz="2400" dirty="0" smtClean="0"/>
              <a:t>opt、</a:t>
            </a:r>
            <a:r>
              <a:rPr lang="ja-JP" altLang="en-US" sz="2400" dirty="0" smtClean="0"/>
              <a:t>挿入　　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距離が三角不等式を満たすと、いろいろなことが言える</a:t>
            </a: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近似解法：　3/2近似アルゴリズム、</a:t>
            </a:r>
            <a:r>
              <a:rPr lang="en-US" altLang="ja-JP" sz="2400" dirty="0" smtClean="0"/>
              <a:t>ε</a:t>
            </a:r>
            <a:r>
              <a:rPr lang="ja-JP" altLang="en-US" sz="2400" dirty="0" smtClean="0"/>
              <a:t>近似アルゴリズム（</a:t>
            </a:r>
            <a:r>
              <a:rPr lang="en-US" altLang="ja-JP" sz="2400" dirty="0" smtClean="0"/>
              <a:t>FPTAS）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発見的解法：　リン・カーニハン近傍探索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01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整数計画として定式化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7924800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決めるのは、都市の順番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順番を決めるように定式化するのは困難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ルートに入る枝を選ぶ問題、として定式化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 smtClean="0"/>
              <a:t>都市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の次に都市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 </a:t>
            </a:r>
            <a:r>
              <a:rPr lang="ja-JP" altLang="en-US" sz="2400" dirty="0" smtClean="0"/>
              <a:t>に行くとき、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= 1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とする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最小化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Σw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制約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1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　</a:t>
            </a:r>
            <a:r>
              <a:rPr lang="ja-JP" altLang="en-US" sz="2400" b="1" dirty="0" err="1" smtClean="0">
                <a:solidFill>
                  <a:schemeClr val="accent2"/>
                </a:solidFill>
              </a:rPr>
              <a:t>、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1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 </a:t>
            </a:r>
            <a:r>
              <a:rPr lang="ja-JP" altLang="en-US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入る枝＆出る枝 ＝ １）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chemeClr val="accent2"/>
                </a:solidFill>
              </a:rPr>
              <a:t>　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X, j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V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＼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≧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　</a:t>
            </a:r>
            <a:r>
              <a:rPr lang="en-US" altLang="ja-JP" sz="2400" b="1" dirty="0" smtClean="0"/>
              <a:t>(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が島にならない</a:t>
            </a:r>
            <a:r>
              <a:rPr lang="en-US" altLang="ja-JP" sz="2400" b="1" dirty="0" smtClean="0"/>
              <a:t>)</a:t>
            </a:r>
            <a:r>
              <a:rPr lang="en-US" altLang="ja-JP" sz="2400" b="1" baseline="-25000" dirty="0" smtClean="0"/>
              <a:t> 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∈ { 0,1 } 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またまた制約式が指数本ある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組合せ最適化：たとえば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391400" cy="4572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マッチング問題、割当て問題、配送計画、ビンパッキング、巡回セールスマン問題、施設配置問題、スケジューリング、時間割作成問題、勤務表作成問題、ナップサック問題、安定集合問題、分割問題、ネットワークデザイン問題、集合被覆問題、など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だいたい、</a:t>
            </a:r>
            <a:r>
              <a:rPr lang="en-US" altLang="ja-JP" sz="2400" dirty="0" smtClean="0"/>
              <a:t>NP-hard </a:t>
            </a:r>
            <a:r>
              <a:rPr lang="ja-JP" altLang="en-US" sz="2400" dirty="0" smtClean="0"/>
              <a:t>問題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個々の問題に、個別の解法が研究されている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10000変数くらいのものが解ける問題から、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50くらいでアップアップのものまで様々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ハミルトンサイクルが解ける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848600" cy="3276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近似解法は</a:t>
            </a:r>
            <a:r>
              <a:rPr lang="en-US" altLang="ja-JP" sz="2400" dirty="0" smtClean="0"/>
              <a:t>NP-Hard：　　</a:t>
            </a:r>
            <a:r>
              <a:rPr lang="ja-JP" altLang="en-US" sz="2400" dirty="0" smtClean="0"/>
              <a:t>巡回セールスマン問題の近似解法でハミルトンサイクル問題が解ける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ハミルトンサイクル問題：　与えられたグラフに、全ての頂点を通る（単純な）サイクルは存在するか？</a:t>
            </a:r>
          </a:p>
        </p:txBody>
      </p:sp>
      <p:sp>
        <p:nvSpPr>
          <p:cNvPr id="31748" name="Oval 19"/>
          <p:cNvSpPr>
            <a:spLocks noChangeArrowheads="1"/>
          </p:cNvSpPr>
          <p:nvPr/>
        </p:nvSpPr>
        <p:spPr bwMode="auto">
          <a:xfrm>
            <a:off x="3810000" y="4267200"/>
            <a:ext cx="457200" cy="4572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49" name="Oval 20"/>
          <p:cNvSpPr>
            <a:spLocks noChangeArrowheads="1"/>
          </p:cNvSpPr>
          <p:nvPr/>
        </p:nvSpPr>
        <p:spPr bwMode="auto">
          <a:xfrm>
            <a:off x="3886200" y="5486400"/>
            <a:ext cx="457200" cy="4572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0" name="Oval 21"/>
          <p:cNvSpPr>
            <a:spLocks noChangeArrowheads="1"/>
          </p:cNvSpPr>
          <p:nvPr/>
        </p:nvSpPr>
        <p:spPr bwMode="auto">
          <a:xfrm>
            <a:off x="5257800" y="6248400"/>
            <a:ext cx="457200" cy="4572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1" name="Oval 22"/>
          <p:cNvSpPr>
            <a:spLocks noChangeArrowheads="1"/>
          </p:cNvSpPr>
          <p:nvPr/>
        </p:nvSpPr>
        <p:spPr bwMode="auto">
          <a:xfrm>
            <a:off x="5791200" y="4953000"/>
            <a:ext cx="457200" cy="4572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2" name="Oval 23"/>
          <p:cNvSpPr>
            <a:spLocks noChangeArrowheads="1"/>
          </p:cNvSpPr>
          <p:nvPr/>
        </p:nvSpPr>
        <p:spPr bwMode="auto">
          <a:xfrm>
            <a:off x="5410200" y="3810000"/>
            <a:ext cx="457200" cy="4572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3" name="Line 24"/>
          <p:cNvSpPr>
            <a:spLocks noChangeShapeType="1"/>
          </p:cNvSpPr>
          <p:nvPr/>
        </p:nvSpPr>
        <p:spPr bwMode="auto">
          <a:xfrm>
            <a:off x="2590800" y="4419600"/>
            <a:ext cx="11430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4" name="Line 25"/>
          <p:cNvSpPr>
            <a:spLocks noChangeShapeType="1"/>
          </p:cNvSpPr>
          <p:nvPr/>
        </p:nvSpPr>
        <p:spPr bwMode="auto">
          <a:xfrm flipV="1">
            <a:off x="3048000" y="46482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5" name="Line 26"/>
          <p:cNvSpPr>
            <a:spLocks noChangeShapeType="1"/>
          </p:cNvSpPr>
          <p:nvPr/>
        </p:nvSpPr>
        <p:spPr bwMode="auto">
          <a:xfrm>
            <a:off x="3048000" y="5334000"/>
            <a:ext cx="7620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6" name="Line 27"/>
          <p:cNvSpPr>
            <a:spLocks noChangeShapeType="1"/>
          </p:cNvSpPr>
          <p:nvPr/>
        </p:nvSpPr>
        <p:spPr bwMode="auto">
          <a:xfrm flipV="1">
            <a:off x="3048000" y="5791200"/>
            <a:ext cx="7620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7" name="Line 28"/>
          <p:cNvSpPr>
            <a:spLocks noChangeShapeType="1"/>
          </p:cNvSpPr>
          <p:nvPr/>
        </p:nvSpPr>
        <p:spPr bwMode="auto">
          <a:xfrm>
            <a:off x="3048000" y="6172200"/>
            <a:ext cx="2057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8" name="Line 29"/>
          <p:cNvSpPr>
            <a:spLocks noChangeShapeType="1"/>
          </p:cNvSpPr>
          <p:nvPr/>
        </p:nvSpPr>
        <p:spPr bwMode="auto">
          <a:xfrm flipV="1">
            <a:off x="2590800" y="3962400"/>
            <a:ext cx="2743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9" name="Line 30"/>
          <p:cNvSpPr>
            <a:spLocks noChangeShapeType="1"/>
          </p:cNvSpPr>
          <p:nvPr/>
        </p:nvSpPr>
        <p:spPr bwMode="auto">
          <a:xfrm flipV="1">
            <a:off x="4343400" y="4114800"/>
            <a:ext cx="990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0" name="Line 31"/>
          <p:cNvSpPr>
            <a:spLocks noChangeShapeType="1"/>
          </p:cNvSpPr>
          <p:nvPr/>
        </p:nvSpPr>
        <p:spPr bwMode="auto">
          <a:xfrm>
            <a:off x="4343400" y="4572000"/>
            <a:ext cx="1371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1" name="Line 32"/>
          <p:cNvSpPr>
            <a:spLocks noChangeShapeType="1"/>
          </p:cNvSpPr>
          <p:nvPr/>
        </p:nvSpPr>
        <p:spPr bwMode="auto">
          <a:xfrm flipV="1">
            <a:off x="4419600" y="5257800"/>
            <a:ext cx="1219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2" name="Line 33"/>
          <p:cNvSpPr>
            <a:spLocks noChangeShapeType="1"/>
          </p:cNvSpPr>
          <p:nvPr/>
        </p:nvSpPr>
        <p:spPr bwMode="auto">
          <a:xfrm>
            <a:off x="4419600" y="57912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3" name="Line 34"/>
          <p:cNvSpPr>
            <a:spLocks noChangeShapeType="1"/>
          </p:cNvSpPr>
          <p:nvPr/>
        </p:nvSpPr>
        <p:spPr bwMode="auto">
          <a:xfrm>
            <a:off x="1676400" y="5638800"/>
            <a:ext cx="762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4" name="Line 35"/>
          <p:cNvSpPr>
            <a:spLocks noChangeShapeType="1"/>
          </p:cNvSpPr>
          <p:nvPr/>
        </p:nvSpPr>
        <p:spPr bwMode="auto">
          <a:xfrm flipV="1">
            <a:off x="1524000" y="45720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5" name="Line 36"/>
          <p:cNvSpPr>
            <a:spLocks noChangeShapeType="1"/>
          </p:cNvSpPr>
          <p:nvPr/>
        </p:nvSpPr>
        <p:spPr bwMode="auto">
          <a:xfrm>
            <a:off x="6019800" y="4114800"/>
            <a:ext cx="1676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6" name="Line 37"/>
          <p:cNvSpPr>
            <a:spLocks noChangeShapeType="1"/>
          </p:cNvSpPr>
          <p:nvPr/>
        </p:nvSpPr>
        <p:spPr bwMode="auto">
          <a:xfrm>
            <a:off x="6400800" y="5257800"/>
            <a:ext cx="1295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7" name="Line 38"/>
          <p:cNvSpPr>
            <a:spLocks noChangeShapeType="1"/>
          </p:cNvSpPr>
          <p:nvPr/>
        </p:nvSpPr>
        <p:spPr bwMode="auto">
          <a:xfrm flipV="1">
            <a:off x="1752600" y="5257800"/>
            <a:ext cx="685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8" name="Line 39"/>
          <p:cNvSpPr>
            <a:spLocks noChangeShapeType="1"/>
          </p:cNvSpPr>
          <p:nvPr/>
        </p:nvSpPr>
        <p:spPr bwMode="auto">
          <a:xfrm flipV="1">
            <a:off x="4419600" y="4191000"/>
            <a:ext cx="1066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9" name="Line 40"/>
          <p:cNvSpPr>
            <a:spLocks noChangeShapeType="1"/>
          </p:cNvSpPr>
          <p:nvPr/>
        </p:nvSpPr>
        <p:spPr bwMode="auto">
          <a:xfrm flipV="1">
            <a:off x="5791200" y="5715000"/>
            <a:ext cx="1905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0" name="Oval 41"/>
          <p:cNvSpPr>
            <a:spLocks noChangeArrowheads="1"/>
          </p:cNvSpPr>
          <p:nvPr/>
        </p:nvSpPr>
        <p:spPr bwMode="auto">
          <a:xfrm>
            <a:off x="1143000" y="5257800"/>
            <a:ext cx="457200" cy="4572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1" name="Oval 42"/>
          <p:cNvSpPr>
            <a:spLocks noChangeArrowheads="1"/>
          </p:cNvSpPr>
          <p:nvPr/>
        </p:nvSpPr>
        <p:spPr bwMode="auto">
          <a:xfrm>
            <a:off x="7772400" y="5334000"/>
            <a:ext cx="457200" cy="4572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2" name="Oval 43"/>
          <p:cNvSpPr>
            <a:spLocks noChangeArrowheads="1"/>
          </p:cNvSpPr>
          <p:nvPr/>
        </p:nvSpPr>
        <p:spPr bwMode="auto">
          <a:xfrm>
            <a:off x="1981200" y="4114800"/>
            <a:ext cx="457200" cy="4572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3" name="Oval 44"/>
          <p:cNvSpPr>
            <a:spLocks noChangeArrowheads="1"/>
          </p:cNvSpPr>
          <p:nvPr/>
        </p:nvSpPr>
        <p:spPr bwMode="auto">
          <a:xfrm>
            <a:off x="2514600" y="4953000"/>
            <a:ext cx="457200" cy="4572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4" name="Oval 45"/>
          <p:cNvSpPr>
            <a:spLocks noChangeArrowheads="1"/>
          </p:cNvSpPr>
          <p:nvPr/>
        </p:nvSpPr>
        <p:spPr bwMode="auto">
          <a:xfrm>
            <a:off x="2514600" y="5867400"/>
            <a:ext cx="457200" cy="4572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75" name="Line 46"/>
          <p:cNvSpPr>
            <a:spLocks noChangeShapeType="1"/>
          </p:cNvSpPr>
          <p:nvPr/>
        </p:nvSpPr>
        <p:spPr bwMode="auto">
          <a:xfrm flipH="1">
            <a:off x="5638800" y="5486400"/>
            <a:ext cx="228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6" name="Line 47"/>
          <p:cNvSpPr>
            <a:spLocks noChangeShapeType="1"/>
          </p:cNvSpPr>
          <p:nvPr/>
        </p:nvSpPr>
        <p:spPr bwMode="auto">
          <a:xfrm flipH="1">
            <a:off x="2971800" y="4800600"/>
            <a:ext cx="9144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7" name="Line 48"/>
          <p:cNvSpPr>
            <a:spLocks noChangeShapeType="1"/>
          </p:cNvSpPr>
          <p:nvPr/>
        </p:nvSpPr>
        <p:spPr bwMode="auto">
          <a:xfrm flipV="1">
            <a:off x="2743200" y="5486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8" name="Line 49"/>
          <p:cNvSpPr>
            <a:spLocks noChangeShapeType="1"/>
          </p:cNvSpPr>
          <p:nvPr/>
        </p:nvSpPr>
        <p:spPr bwMode="auto">
          <a:xfrm flipH="1" flipV="1">
            <a:off x="2438400" y="4648200"/>
            <a:ext cx="228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1524000" y="3962400"/>
            <a:ext cx="6172200" cy="2362200"/>
            <a:chOff x="960" y="2496"/>
            <a:chExt cx="3888" cy="1488"/>
          </a:xfrm>
        </p:grpSpPr>
        <p:sp>
          <p:nvSpPr>
            <p:cNvPr id="31780" name="Line 50"/>
            <p:cNvSpPr>
              <a:spLocks noChangeShapeType="1"/>
            </p:cNvSpPr>
            <p:nvPr/>
          </p:nvSpPr>
          <p:spPr bwMode="auto">
            <a:xfrm>
              <a:off x="3792" y="2592"/>
              <a:ext cx="1056" cy="81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1" name="Line 51"/>
            <p:cNvSpPr>
              <a:spLocks noChangeShapeType="1"/>
            </p:cNvSpPr>
            <p:nvPr/>
          </p:nvSpPr>
          <p:spPr bwMode="auto">
            <a:xfrm flipV="1">
              <a:off x="3648" y="3600"/>
              <a:ext cx="1200" cy="384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2" name="Line 52"/>
            <p:cNvSpPr>
              <a:spLocks noChangeShapeType="1"/>
            </p:cNvSpPr>
            <p:nvPr/>
          </p:nvSpPr>
          <p:spPr bwMode="auto">
            <a:xfrm flipH="1">
              <a:off x="3552" y="3456"/>
              <a:ext cx="144" cy="432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3" name="Line 53"/>
            <p:cNvSpPr>
              <a:spLocks noChangeShapeType="1"/>
            </p:cNvSpPr>
            <p:nvPr/>
          </p:nvSpPr>
          <p:spPr bwMode="auto">
            <a:xfrm>
              <a:off x="2736" y="2880"/>
              <a:ext cx="864" cy="288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4" name="Line 54"/>
            <p:cNvSpPr>
              <a:spLocks noChangeShapeType="1"/>
            </p:cNvSpPr>
            <p:nvPr/>
          </p:nvSpPr>
          <p:spPr bwMode="auto">
            <a:xfrm flipH="1">
              <a:off x="1872" y="3024"/>
              <a:ext cx="576" cy="672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5" name="Line 55"/>
            <p:cNvSpPr>
              <a:spLocks noChangeShapeType="1"/>
            </p:cNvSpPr>
            <p:nvPr/>
          </p:nvSpPr>
          <p:spPr bwMode="auto">
            <a:xfrm flipV="1">
              <a:off x="1920" y="3648"/>
              <a:ext cx="480" cy="144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6" name="Line 56"/>
            <p:cNvSpPr>
              <a:spLocks noChangeShapeType="1"/>
            </p:cNvSpPr>
            <p:nvPr/>
          </p:nvSpPr>
          <p:spPr bwMode="auto">
            <a:xfrm>
              <a:off x="1920" y="3360"/>
              <a:ext cx="480" cy="192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7" name="Line 57"/>
            <p:cNvSpPr>
              <a:spLocks noChangeShapeType="1"/>
            </p:cNvSpPr>
            <p:nvPr/>
          </p:nvSpPr>
          <p:spPr bwMode="auto">
            <a:xfrm flipV="1">
              <a:off x="1104" y="3312"/>
              <a:ext cx="432" cy="9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8" name="Line 58"/>
            <p:cNvSpPr>
              <a:spLocks noChangeShapeType="1"/>
            </p:cNvSpPr>
            <p:nvPr/>
          </p:nvSpPr>
          <p:spPr bwMode="auto">
            <a:xfrm flipV="1">
              <a:off x="960" y="2880"/>
              <a:ext cx="288" cy="384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9" name="Line 59"/>
            <p:cNvSpPr>
              <a:spLocks noChangeShapeType="1"/>
            </p:cNvSpPr>
            <p:nvPr/>
          </p:nvSpPr>
          <p:spPr bwMode="auto">
            <a:xfrm flipV="1">
              <a:off x="1632" y="2496"/>
              <a:ext cx="1728" cy="192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問題の変換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848600" cy="3276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移動時間をこのように設定しましょう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頂点の間に辺がある　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 </a:t>
            </a:r>
            <a:r>
              <a:rPr lang="ja-JP" altLang="en-US" sz="2400" dirty="0" smtClean="0"/>
              <a:t>頂点の間に辺がない　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＋∞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ハミルトンサイクル‥ ‥ ‥ ‥ ‥ ‥ 　　有限の長さ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ハミルトンサイクルではない‥ ‥ ‥ 　　長さ無限大</a:t>
            </a:r>
          </a:p>
        </p:txBody>
      </p:sp>
      <p:grpSp>
        <p:nvGrpSpPr>
          <p:cNvPr id="32772" name="Group 46"/>
          <p:cNvGrpSpPr>
            <a:grpSpLocks/>
          </p:cNvGrpSpPr>
          <p:nvPr/>
        </p:nvGrpSpPr>
        <p:grpSpPr bwMode="auto">
          <a:xfrm>
            <a:off x="2743200" y="4343400"/>
            <a:ext cx="5334000" cy="2133600"/>
            <a:chOff x="720" y="2400"/>
            <a:chExt cx="4464" cy="1824"/>
          </a:xfrm>
        </p:grpSpPr>
        <p:sp>
          <p:nvSpPr>
            <p:cNvPr id="32773" name="Oval 4"/>
            <p:cNvSpPr>
              <a:spLocks noChangeArrowheads="1"/>
            </p:cNvSpPr>
            <p:nvPr/>
          </p:nvSpPr>
          <p:spPr bwMode="auto">
            <a:xfrm>
              <a:off x="2400" y="2688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774" name="Oval 5"/>
            <p:cNvSpPr>
              <a:spLocks noChangeArrowheads="1"/>
            </p:cNvSpPr>
            <p:nvPr/>
          </p:nvSpPr>
          <p:spPr bwMode="auto">
            <a:xfrm>
              <a:off x="2448" y="3456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775" name="Oval 6"/>
            <p:cNvSpPr>
              <a:spLocks noChangeArrowheads="1"/>
            </p:cNvSpPr>
            <p:nvPr/>
          </p:nvSpPr>
          <p:spPr bwMode="auto">
            <a:xfrm>
              <a:off x="3312" y="3936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776" name="Oval 7"/>
            <p:cNvSpPr>
              <a:spLocks noChangeArrowheads="1"/>
            </p:cNvSpPr>
            <p:nvPr/>
          </p:nvSpPr>
          <p:spPr bwMode="auto">
            <a:xfrm>
              <a:off x="3648" y="312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777" name="Oval 8"/>
            <p:cNvSpPr>
              <a:spLocks noChangeArrowheads="1"/>
            </p:cNvSpPr>
            <p:nvPr/>
          </p:nvSpPr>
          <p:spPr bwMode="auto">
            <a:xfrm>
              <a:off x="3408" y="240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778" name="Line 9"/>
            <p:cNvSpPr>
              <a:spLocks noChangeShapeType="1"/>
            </p:cNvSpPr>
            <p:nvPr/>
          </p:nvSpPr>
          <p:spPr bwMode="auto">
            <a:xfrm>
              <a:off x="1632" y="2784"/>
              <a:ext cx="72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79" name="Line 10"/>
            <p:cNvSpPr>
              <a:spLocks noChangeShapeType="1"/>
            </p:cNvSpPr>
            <p:nvPr/>
          </p:nvSpPr>
          <p:spPr bwMode="auto">
            <a:xfrm flipV="1">
              <a:off x="1920" y="2928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80" name="Line 11"/>
            <p:cNvSpPr>
              <a:spLocks noChangeShapeType="1"/>
            </p:cNvSpPr>
            <p:nvPr/>
          </p:nvSpPr>
          <p:spPr bwMode="auto">
            <a:xfrm>
              <a:off x="1920" y="3360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81" name="Line 12"/>
            <p:cNvSpPr>
              <a:spLocks noChangeShapeType="1"/>
            </p:cNvSpPr>
            <p:nvPr/>
          </p:nvSpPr>
          <p:spPr bwMode="auto">
            <a:xfrm flipV="1">
              <a:off x="1920" y="3648"/>
              <a:ext cx="48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82" name="Line 13"/>
            <p:cNvSpPr>
              <a:spLocks noChangeShapeType="1"/>
            </p:cNvSpPr>
            <p:nvPr/>
          </p:nvSpPr>
          <p:spPr bwMode="auto">
            <a:xfrm>
              <a:off x="1920" y="3888"/>
              <a:ext cx="129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83" name="Line 14"/>
            <p:cNvSpPr>
              <a:spLocks noChangeShapeType="1"/>
            </p:cNvSpPr>
            <p:nvPr/>
          </p:nvSpPr>
          <p:spPr bwMode="auto">
            <a:xfrm flipV="1">
              <a:off x="1632" y="2496"/>
              <a:ext cx="172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84" name="Line 15"/>
            <p:cNvSpPr>
              <a:spLocks noChangeShapeType="1"/>
            </p:cNvSpPr>
            <p:nvPr/>
          </p:nvSpPr>
          <p:spPr bwMode="auto">
            <a:xfrm flipV="1">
              <a:off x="2736" y="2592"/>
              <a:ext cx="624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85" name="Line 16"/>
            <p:cNvSpPr>
              <a:spLocks noChangeShapeType="1"/>
            </p:cNvSpPr>
            <p:nvPr/>
          </p:nvSpPr>
          <p:spPr bwMode="auto">
            <a:xfrm>
              <a:off x="2736" y="2880"/>
              <a:ext cx="864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86" name="Line 17"/>
            <p:cNvSpPr>
              <a:spLocks noChangeShapeType="1"/>
            </p:cNvSpPr>
            <p:nvPr/>
          </p:nvSpPr>
          <p:spPr bwMode="auto">
            <a:xfrm flipV="1">
              <a:off x="2784" y="3312"/>
              <a:ext cx="76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87" name="Line 18"/>
            <p:cNvSpPr>
              <a:spLocks noChangeShapeType="1"/>
            </p:cNvSpPr>
            <p:nvPr/>
          </p:nvSpPr>
          <p:spPr bwMode="auto">
            <a:xfrm>
              <a:off x="2784" y="3648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88" name="Line 19"/>
            <p:cNvSpPr>
              <a:spLocks noChangeShapeType="1"/>
            </p:cNvSpPr>
            <p:nvPr/>
          </p:nvSpPr>
          <p:spPr bwMode="auto">
            <a:xfrm>
              <a:off x="1056" y="3552"/>
              <a:ext cx="48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89" name="Line 20"/>
            <p:cNvSpPr>
              <a:spLocks noChangeShapeType="1"/>
            </p:cNvSpPr>
            <p:nvPr/>
          </p:nvSpPr>
          <p:spPr bwMode="auto">
            <a:xfrm flipV="1">
              <a:off x="960" y="2880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90" name="Line 21"/>
            <p:cNvSpPr>
              <a:spLocks noChangeShapeType="1"/>
            </p:cNvSpPr>
            <p:nvPr/>
          </p:nvSpPr>
          <p:spPr bwMode="auto">
            <a:xfrm>
              <a:off x="3792" y="2592"/>
              <a:ext cx="105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91" name="Line 22"/>
            <p:cNvSpPr>
              <a:spLocks noChangeShapeType="1"/>
            </p:cNvSpPr>
            <p:nvPr/>
          </p:nvSpPr>
          <p:spPr bwMode="auto">
            <a:xfrm>
              <a:off x="4032" y="3312"/>
              <a:ext cx="81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92" name="Line 23"/>
            <p:cNvSpPr>
              <a:spLocks noChangeShapeType="1"/>
            </p:cNvSpPr>
            <p:nvPr/>
          </p:nvSpPr>
          <p:spPr bwMode="auto">
            <a:xfrm flipV="1">
              <a:off x="1104" y="3312"/>
              <a:ext cx="43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93" name="Line 24"/>
            <p:cNvSpPr>
              <a:spLocks noChangeShapeType="1"/>
            </p:cNvSpPr>
            <p:nvPr/>
          </p:nvSpPr>
          <p:spPr bwMode="auto">
            <a:xfrm flipV="1">
              <a:off x="2784" y="2640"/>
              <a:ext cx="672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94" name="Line 25"/>
            <p:cNvSpPr>
              <a:spLocks noChangeShapeType="1"/>
            </p:cNvSpPr>
            <p:nvPr/>
          </p:nvSpPr>
          <p:spPr bwMode="auto">
            <a:xfrm flipV="1">
              <a:off x="3648" y="3600"/>
              <a:ext cx="120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795" name="Oval 26"/>
            <p:cNvSpPr>
              <a:spLocks noChangeArrowheads="1"/>
            </p:cNvSpPr>
            <p:nvPr/>
          </p:nvSpPr>
          <p:spPr bwMode="auto">
            <a:xfrm>
              <a:off x="720" y="3312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796" name="Oval 27"/>
            <p:cNvSpPr>
              <a:spLocks noChangeArrowheads="1"/>
            </p:cNvSpPr>
            <p:nvPr/>
          </p:nvSpPr>
          <p:spPr bwMode="auto">
            <a:xfrm>
              <a:off x="4896" y="336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797" name="Oval 28"/>
            <p:cNvSpPr>
              <a:spLocks noChangeArrowheads="1"/>
            </p:cNvSpPr>
            <p:nvPr/>
          </p:nvSpPr>
          <p:spPr bwMode="auto">
            <a:xfrm>
              <a:off x="1248" y="2592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798" name="Oval 29"/>
            <p:cNvSpPr>
              <a:spLocks noChangeArrowheads="1"/>
            </p:cNvSpPr>
            <p:nvPr/>
          </p:nvSpPr>
          <p:spPr bwMode="auto">
            <a:xfrm>
              <a:off x="1584" y="312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799" name="Oval 30"/>
            <p:cNvSpPr>
              <a:spLocks noChangeArrowheads="1"/>
            </p:cNvSpPr>
            <p:nvPr/>
          </p:nvSpPr>
          <p:spPr bwMode="auto">
            <a:xfrm>
              <a:off x="1584" y="3696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800" name="Line 31"/>
            <p:cNvSpPr>
              <a:spLocks noChangeShapeType="1"/>
            </p:cNvSpPr>
            <p:nvPr/>
          </p:nvSpPr>
          <p:spPr bwMode="auto">
            <a:xfrm flipH="1">
              <a:off x="3552" y="3456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801" name="Line 32"/>
            <p:cNvSpPr>
              <a:spLocks noChangeShapeType="1"/>
            </p:cNvSpPr>
            <p:nvPr/>
          </p:nvSpPr>
          <p:spPr bwMode="auto">
            <a:xfrm flipH="1">
              <a:off x="1872" y="3024"/>
              <a:ext cx="576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802" name="Line 33"/>
            <p:cNvSpPr>
              <a:spLocks noChangeShapeType="1"/>
            </p:cNvSpPr>
            <p:nvPr/>
          </p:nvSpPr>
          <p:spPr bwMode="auto">
            <a:xfrm flipV="1">
              <a:off x="1728" y="34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803" name="Line 34"/>
            <p:cNvSpPr>
              <a:spLocks noChangeShapeType="1"/>
            </p:cNvSpPr>
            <p:nvPr/>
          </p:nvSpPr>
          <p:spPr bwMode="auto">
            <a:xfrm flipH="1" flipV="1">
              <a:off x="1536" y="292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32804" name="Group 35"/>
            <p:cNvGrpSpPr>
              <a:grpSpLocks/>
            </p:cNvGrpSpPr>
            <p:nvPr/>
          </p:nvGrpSpPr>
          <p:grpSpPr bwMode="auto">
            <a:xfrm>
              <a:off x="960" y="2496"/>
              <a:ext cx="3888" cy="1488"/>
              <a:chOff x="960" y="2496"/>
              <a:chExt cx="3888" cy="1488"/>
            </a:xfrm>
          </p:grpSpPr>
          <p:sp>
            <p:nvSpPr>
              <p:cNvPr id="32805" name="Line 36"/>
              <p:cNvSpPr>
                <a:spLocks noChangeShapeType="1"/>
              </p:cNvSpPr>
              <p:nvPr/>
            </p:nvSpPr>
            <p:spPr bwMode="auto">
              <a:xfrm>
                <a:off x="3792" y="2592"/>
                <a:ext cx="1056" cy="816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806" name="Line 37"/>
              <p:cNvSpPr>
                <a:spLocks noChangeShapeType="1"/>
              </p:cNvSpPr>
              <p:nvPr/>
            </p:nvSpPr>
            <p:spPr bwMode="auto">
              <a:xfrm flipV="1">
                <a:off x="3648" y="3600"/>
                <a:ext cx="1200" cy="384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807" name="Line 38"/>
              <p:cNvSpPr>
                <a:spLocks noChangeShapeType="1"/>
              </p:cNvSpPr>
              <p:nvPr/>
            </p:nvSpPr>
            <p:spPr bwMode="auto">
              <a:xfrm flipH="1">
                <a:off x="3552" y="3456"/>
                <a:ext cx="144" cy="43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808" name="Line 39"/>
              <p:cNvSpPr>
                <a:spLocks noChangeShapeType="1"/>
              </p:cNvSpPr>
              <p:nvPr/>
            </p:nvSpPr>
            <p:spPr bwMode="auto">
              <a:xfrm>
                <a:off x="2736" y="2880"/>
                <a:ext cx="864" cy="288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809" name="Line 40"/>
              <p:cNvSpPr>
                <a:spLocks noChangeShapeType="1"/>
              </p:cNvSpPr>
              <p:nvPr/>
            </p:nvSpPr>
            <p:spPr bwMode="auto">
              <a:xfrm flipH="1">
                <a:off x="1872" y="3024"/>
                <a:ext cx="576" cy="67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810" name="Line 41"/>
              <p:cNvSpPr>
                <a:spLocks noChangeShapeType="1"/>
              </p:cNvSpPr>
              <p:nvPr/>
            </p:nvSpPr>
            <p:spPr bwMode="auto">
              <a:xfrm flipV="1">
                <a:off x="1920" y="3648"/>
                <a:ext cx="480" cy="144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811" name="Line 42"/>
              <p:cNvSpPr>
                <a:spLocks noChangeShapeType="1"/>
              </p:cNvSpPr>
              <p:nvPr/>
            </p:nvSpPr>
            <p:spPr bwMode="auto">
              <a:xfrm>
                <a:off x="1920" y="3360"/>
                <a:ext cx="480" cy="19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812" name="Line 43"/>
              <p:cNvSpPr>
                <a:spLocks noChangeShapeType="1"/>
              </p:cNvSpPr>
              <p:nvPr/>
            </p:nvSpPr>
            <p:spPr bwMode="auto">
              <a:xfrm flipV="1">
                <a:off x="1104" y="3312"/>
                <a:ext cx="432" cy="96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813" name="Line 44"/>
              <p:cNvSpPr>
                <a:spLocks noChangeShapeType="1"/>
              </p:cNvSpPr>
              <p:nvPr/>
            </p:nvSpPr>
            <p:spPr bwMode="auto">
              <a:xfrm flipV="1">
                <a:off x="960" y="2880"/>
                <a:ext cx="288" cy="384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814" name="Line 45"/>
              <p:cNvSpPr>
                <a:spLocks noChangeShapeType="1"/>
              </p:cNvSpPr>
              <p:nvPr/>
            </p:nvSpPr>
            <p:spPr bwMode="auto">
              <a:xfrm flipV="1">
                <a:off x="1632" y="2496"/>
                <a:ext cx="1728" cy="19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問題の変換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7848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頂点の間に枝が</a:t>
            </a:r>
            <a:r>
              <a:rPr lang="ja-JP" altLang="en-US" sz="2400" b="1" dirty="0" smtClean="0"/>
              <a:t>ある</a:t>
            </a:r>
            <a:r>
              <a:rPr lang="ja-JP" altLang="en-US" sz="2400" dirty="0" smtClean="0"/>
              <a:t>　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頂点の間に枝が</a:t>
            </a:r>
            <a:r>
              <a:rPr lang="ja-JP" altLang="en-US" sz="2400" b="1" dirty="0" smtClean="0"/>
              <a:t>ない</a:t>
            </a:r>
            <a:r>
              <a:rPr lang="ja-JP" altLang="en-US" sz="2400" dirty="0" smtClean="0"/>
              <a:t>　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＋∞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経路がハミルトンサイクル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 smtClean="0"/>
              <a:t>枝だけ通る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 smtClean="0"/>
              <a:t>有限の長さ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経路がハミルトンサイクルではない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 smtClean="0"/>
              <a:t>枝ではない所を通る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 smtClean="0"/>
              <a:t>長さ無限大</a:t>
            </a: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4427538" y="4437063"/>
            <a:ext cx="4343400" cy="2133600"/>
            <a:chOff x="720" y="2400"/>
            <a:chExt cx="4464" cy="1824"/>
          </a:xfrm>
        </p:grpSpPr>
        <p:sp>
          <p:nvSpPr>
            <p:cNvPr id="33797" name="Oval 5"/>
            <p:cNvSpPr>
              <a:spLocks noChangeArrowheads="1"/>
            </p:cNvSpPr>
            <p:nvPr/>
          </p:nvSpPr>
          <p:spPr bwMode="auto">
            <a:xfrm>
              <a:off x="2400" y="2688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798" name="Oval 6"/>
            <p:cNvSpPr>
              <a:spLocks noChangeArrowheads="1"/>
            </p:cNvSpPr>
            <p:nvPr/>
          </p:nvSpPr>
          <p:spPr bwMode="auto">
            <a:xfrm>
              <a:off x="2448" y="3456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799" name="Oval 7"/>
            <p:cNvSpPr>
              <a:spLocks noChangeArrowheads="1"/>
            </p:cNvSpPr>
            <p:nvPr/>
          </p:nvSpPr>
          <p:spPr bwMode="auto">
            <a:xfrm>
              <a:off x="3312" y="3936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3648" y="312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01" name="Oval 9"/>
            <p:cNvSpPr>
              <a:spLocks noChangeArrowheads="1"/>
            </p:cNvSpPr>
            <p:nvPr/>
          </p:nvSpPr>
          <p:spPr bwMode="auto">
            <a:xfrm>
              <a:off x="3408" y="240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02" name="Line 10"/>
            <p:cNvSpPr>
              <a:spLocks noChangeShapeType="1"/>
            </p:cNvSpPr>
            <p:nvPr/>
          </p:nvSpPr>
          <p:spPr bwMode="auto">
            <a:xfrm>
              <a:off x="1632" y="2784"/>
              <a:ext cx="72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3" name="Line 11"/>
            <p:cNvSpPr>
              <a:spLocks noChangeShapeType="1"/>
            </p:cNvSpPr>
            <p:nvPr/>
          </p:nvSpPr>
          <p:spPr bwMode="auto">
            <a:xfrm flipV="1">
              <a:off x="1920" y="2928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>
              <a:off x="1920" y="3360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5" name="Line 13"/>
            <p:cNvSpPr>
              <a:spLocks noChangeShapeType="1"/>
            </p:cNvSpPr>
            <p:nvPr/>
          </p:nvSpPr>
          <p:spPr bwMode="auto">
            <a:xfrm flipV="1">
              <a:off x="1920" y="3648"/>
              <a:ext cx="48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6" name="Line 14"/>
            <p:cNvSpPr>
              <a:spLocks noChangeShapeType="1"/>
            </p:cNvSpPr>
            <p:nvPr/>
          </p:nvSpPr>
          <p:spPr bwMode="auto">
            <a:xfrm>
              <a:off x="1920" y="3888"/>
              <a:ext cx="129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 flipV="1">
              <a:off x="1632" y="2496"/>
              <a:ext cx="172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 flipV="1">
              <a:off x="2736" y="2592"/>
              <a:ext cx="624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>
              <a:off x="2736" y="2880"/>
              <a:ext cx="864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 flipV="1">
              <a:off x="2784" y="3312"/>
              <a:ext cx="76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1" name="Line 19"/>
            <p:cNvSpPr>
              <a:spLocks noChangeShapeType="1"/>
            </p:cNvSpPr>
            <p:nvPr/>
          </p:nvSpPr>
          <p:spPr bwMode="auto">
            <a:xfrm>
              <a:off x="2784" y="3648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2" name="Line 20"/>
            <p:cNvSpPr>
              <a:spLocks noChangeShapeType="1"/>
            </p:cNvSpPr>
            <p:nvPr/>
          </p:nvSpPr>
          <p:spPr bwMode="auto">
            <a:xfrm>
              <a:off x="1056" y="3552"/>
              <a:ext cx="48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3" name="Line 21"/>
            <p:cNvSpPr>
              <a:spLocks noChangeShapeType="1"/>
            </p:cNvSpPr>
            <p:nvPr/>
          </p:nvSpPr>
          <p:spPr bwMode="auto">
            <a:xfrm flipV="1">
              <a:off x="960" y="2880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4" name="Line 22"/>
            <p:cNvSpPr>
              <a:spLocks noChangeShapeType="1"/>
            </p:cNvSpPr>
            <p:nvPr/>
          </p:nvSpPr>
          <p:spPr bwMode="auto">
            <a:xfrm>
              <a:off x="3792" y="2592"/>
              <a:ext cx="105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5" name="Line 23"/>
            <p:cNvSpPr>
              <a:spLocks noChangeShapeType="1"/>
            </p:cNvSpPr>
            <p:nvPr/>
          </p:nvSpPr>
          <p:spPr bwMode="auto">
            <a:xfrm>
              <a:off x="4032" y="3312"/>
              <a:ext cx="81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6" name="Line 24"/>
            <p:cNvSpPr>
              <a:spLocks noChangeShapeType="1"/>
            </p:cNvSpPr>
            <p:nvPr/>
          </p:nvSpPr>
          <p:spPr bwMode="auto">
            <a:xfrm flipV="1">
              <a:off x="1104" y="3312"/>
              <a:ext cx="43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 flipV="1">
              <a:off x="2784" y="2640"/>
              <a:ext cx="672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 flipV="1">
              <a:off x="3648" y="3600"/>
              <a:ext cx="120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9" name="Oval 27"/>
            <p:cNvSpPr>
              <a:spLocks noChangeArrowheads="1"/>
            </p:cNvSpPr>
            <p:nvPr/>
          </p:nvSpPr>
          <p:spPr bwMode="auto">
            <a:xfrm>
              <a:off x="720" y="3312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20" name="Oval 28"/>
            <p:cNvSpPr>
              <a:spLocks noChangeArrowheads="1"/>
            </p:cNvSpPr>
            <p:nvPr/>
          </p:nvSpPr>
          <p:spPr bwMode="auto">
            <a:xfrm>
              <a:off x="4896" y="336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21" name="Oval 29"/>
            <p:cNvSpPr>
              <a:spLocks noChangeArrowheads="1"/>
            </p:cNvSpPr>
            <p:nvPr/>
          </p:nvSpPr>
          <p:spPr bwMode="auto">
            <a:xfrm>
              <a:off x="1248" y="2592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22" name="Oval 30"/>
            <p:cNvSpPr>
              <a:spLocks noChangeArrowheads="1"/>
            </p:cNvSpPr>
            <p:nvPr/>
          </p:nvSpPr>
          <p:spPr bwMode="auto">
            <a:xfrm>
              <a:off x="1584" y="312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23" name="Oval 31"/>
            <p:cNvSpPr>
              <a:spLocks noChangeArrowheads="1"/>
            </p:cNvSpPr>
            <p:nvPr/>
          </p:nvSpPr>
          <p:spPr bwMode="auto">
            <a:xfrm>
              <a:off x="1584" y="3696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 flipH="1">
              <a:off x="3552" y="3456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 flipH="1">
              <a:off x="1872" y="3024"/>
              <a:ext cx="576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26" name="Line 34"/>
            <p:cNvSpPr>
              <a:spLocks noChangeShapeType="1"/>
            </p:cNvSpPr>
            <p:nvPr/>
          </p:nvSpPr>
          <p:spPr bwMode="auto">
            <a:xfrm flipV="1">
              <a:off x="1728" y="34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27" name="Line 35"/>
            <p:cNvSpPr>
              <a:spLocks noChangeShapeType="1"/>
            </p:cNvSpPr>
            <p:nvPr/>
          </p:nvSpPr>
          <p:spPr bwMode="auto">
            <a:xfrm flipH="1" flipV="1">
              <a:off x="1536" y="292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33828" name="Group 36"/>
            <p:cNvGrpSpPr>
              <a:grpSpLocks/>
            </p:cNvGrpSpPr>
            <p:nvPr/>
          </p:nvGrpSpPr>
          <p:grpSpPr bwMode="auto">
            <a:xfrm>
              <a:off x="960" y="2496"/>
              <a:ext cx="3888" cy="1488"/>
              <a:chOff x="960" y="2496"/>
              <a:chExt cx="3888" cy="1488"/>
            </a:xfrm>
          </p:grpSpPr>
          <p:sp>
            <p:nvSpPr>
              <p:cNvPr id="33829" name="Line 37"/>
              <p:cNvSpPr>
                <a:spLocks noChangeShapeType="1"/>
              </p:cNvSpPr>
              <p:nvPr/>
            </p:nvSpPr>
            <p:spPr bwMode="auto">
              <a:xfrm>
                <a:off x="3792" y="2592"/>
                <a:ext cx="1056" cy="816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830" name="Line 38"/>
              <p:cNvSpPr>
                <a:spLocks noChangeShapeType="1"/>
              </p:cNvSpPr>
              <p:nvPr/>
            </p:nvSpPr>
            <p:spPr bwMode="auto">
              <a:xfrm flipV="1">
                <a:off x="3648" y="3600"/>
                <a:ext cx="1200" cy="384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831" name="Line 39"/>
              <p:cNvSpPr>
                <a:spLocks noChangeShapeType="1"/>
              </p:cNvSpPr>
              <p:nvPr/>
            </p:nvSpPr>
            <p:spPr bwMode="auto">
              <a:xfrm flipH="1">
                <a:off x="3552" y="3456"/>
                <a:ext cx="144" cy="43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832" name="Line 40"/>
              <p:cNvSpPr>
                <a:spLocks noChangeShapeType="1"/>
              </p:cNvSpPr>
              <p:nvPr/>
            </p:nvSpPr>
            <p:spPr bwMode="auto">
              <a:xfrm>
                <a:off x="2736" y="2880"/>
                <a:ext cx="864" cy="288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833" name="Line 41"/>
              <p:cNvSpPr>
                <a:spLocks noChangeShapeType="1"/>
              </p:cNvSpPr>
              <p:nvPr/>
            </p:nvSpPr>
            <p:spPr bwMode="auto">
              <a:xfrm flipH="1">
                <a:off x="1872" y="3024"/>
                <a:ext cx="576" cy="67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834" name="Line 42"/>
              <p:cNvSpPr>
                <a:spLocks noChangeShapeType="1"/>
              </p:cNvSpPr>
              <p:nvPr/>
            </p:nvSpPr>
            <p:spPr bwMode="auto">
              <a:xfrm flipV="1">
                <a:off x="1920" y="3648"/>
                <a:ext cx="480" cy="144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835" name="Line 43"/>
              <p:cNvSpPr>
                <a:spLocks noChangeShapeType="1"/>
              </p:cNvSpPr>
              <p:nvPr/>
            </p:nvSpPr>
            <p:spPr bwMode="auto">
              <a:xfrm>
                <a:off x="1920" y="3360"/>
                <a:ext cx="480" cy="19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836" name="Line 44"/>
              <p:cNvSpPr>
                <a:spLocks noChangeShapeType="1"/>
              </p:cNvSpPr>
              <p:nvPr/>
            </p:nvSpPr>
            <p:spPr bwMode="auto">
              <a:xfrm flipV="1">
                <a:off x="1104" y="3312"/>
                <a:ext cx="432" cy="96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837" name="Line 45"/>
              <p:cNvSpPr>
                <a:spLocks noChangeShapeType="1"/>
              </p:cNvSpPr>
              <p:nvPr/>
            </p:nvSpPr>
            <p:spPr bwMode="auto">
              <a:xfrm flipV="1">
                <a:off x="960" y="2880"/>
                <a:ext cx="288" cy="384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838" name="Line 46"/>
              <p:cNvSpPr>
                <a:spLocks noChangeShapeType="1"/>
              </p:cNvSpPr>
              <p:nvPr/>
            </p:nvSpPr>
            <p:spPr bwMode="auto">
              <a:xfrm flipV="1">
                <a:off x="1632" y="2496"/>
                <a:ext cx="1728" cy="19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近似解から元問題の解を得る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512175" cy="4933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近似アルゴリズムがあるとする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dirty="0" smtClean="0"/>
              <a:t>有限の長さのサイクルがある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ハミルトンサイクルがある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 </a:t>
            </a:r>
            <a:r>
              <a:rPr lang="ja-JP" altLang="en-US" sz="2400" dirty="0" smtClean="0"/>
              <a:t>最適解の長さは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+</a:t>
            </a: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∞/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 </a:t>
            </a:r>
            <a:r>
              <a:rPr lang="ja-JP" altLang="en-US" sz="2400" dirty="0" smtClean="0"/>
              <a:t>以上   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 </a:t>
            </a:r>
            <a:r>
              <a:rPr lang="ja-JP" altLang="en-US" sz="2400" dirty="0" smtClean="0"/>
              <a:t>ハミルトンサイクルはない</a:t>
            </a:r>
          </a:p>
        </p:txBody>
      </p:sp>
      <p:pic>
        <p:nvPicPr>
          <p:cNvPr id="57391" name="Picture 47" descr="BD0929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57338"/>
            <a:ext cx="13716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92" name="Picture 48" descr="BD0929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776663"/>
            <a:ext cx="13716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93" name="AutoShape 49"/>
          <p:cNvSpPr>
            <a:spLocks noChangeArrowheads="1"/>
          </p:cNvSpPr>
          <p:nvPr/>
        </p:nvSpPr>
        <p:spPr bwMode="auto">
          <a:xfrm>
            <a:off x="3581400" y="1709738"/>
            <a:ext cx="2362200" cy="914400"/>
          </a:xfrm>
          <a:prstGeom prst="wedgeRoundRectCallout">
            <a:avLst>
              <a:gd name="adj1" fmla="val -103093"/>
              <a:gd name="adj2" fmla="val -10069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近似解の長さは有限だよ</a:t>
            </a:r>
          </a:p>
        </p:txBody>
      </p:sp>
      <p:sp>
        <p:nvSpPr>
          <p:cNvPr id="57394" name="AutoShape 50"/>
          <p:cNvSpPr>
            <a:spLocks noChangeArrowheads="1"/>
          </p:cNvSpPr>
          <p:nvPr/>
        </p:nvSpPr>
        <p:spPr bwMode="auto">
          <a:xfrm>
            <a:off x="3657600" y="3776663"/>
            <a:ext cx="2362200" cy="914400"/>
          </a:xfrm>
          <a:prstGeom prst="wedgeRoundRectCallout">
            <a:avLst>
              <a:gd name="adj1" fmla="val -103093"/>
              <a:gd name="adj2" fmla="val -10069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近似解の長さは無限だよ</a:t>
            </a:r>
          </a:p>
        </p:txBody>
      </p:sp>
      <p:sp>
        <p:nvSpPr>
          <p:cNvPr id="57395" name="Text Box 51"/>
          <p:cNvSpPr txBox="1">
            <a:spLocks noChangeArrowheads="1"/>
          </p:cNvSpPr>
          <p:nvPr/>
        </p:nvSpPr>
        <p:spPr bwMode="auto">
          <a:xfrm>
            <a:off x="755650" y="5976938"/>
            <a:ext cx="763270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b="1">
                <a:ea typeface="ＭＳ Ｐゴシック" pitchFamily="50" charset="-128"/>
              </a:rPr>
              <a:t>NP-hard</a:t>
            </a:r>
            <a:r>
              <a:rPr lang="ja-JP" altLang="en-US" b="1">
                <a:ea typeface="ＭＳ Ｐゴシック" pitchFamily="50" charset="-128"/>
              </a:rPr>
              <a:t>問題が解ける  </a:t>
            </a:r>
            <a:r>
              <a:rPr lang="en-US" altLang="ja-JP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  <a:sym typeface="Wingdings" pitchFamily="2" charset="2"/>
              </a:rPr>
              <a:t> </a:t>
            </a:r>
            <a:r>
              <a:rPr lang="en-US" altLang="ja-JP" b="1">
                <a:ea typeface="ＭＳ Ｐゴシック" pitchFamily="50" charset="-128"/>
              </a:rPr>
              <a:t>NP-hard</a:t>
            </a:r>
            <a:r>
              <a:rPr lang="ja-JP" altLang="en-US" b="1">
                <a:ea typeface="ＭＳ Ｐゴシック" pitchFamily="50" charset="-128"/>
              </a:rPr>
              <a:t>問題より同じか難しい</a:t>
            </a:r>
            <a:endParaRPr lang="en-US" altLang="ja-JP" b="1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93" grpId="0" animBg="1"/>
      <p:bldP spid="57394" grpId="0" animBg="1"/>
      <p:bldP spid="5739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難しさの比較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7848600" cy="4572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巡回セールスマン問題の近似アルゴリズムがあれば、ハミルトンサイクル問題が解ける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dirty="0" smtClean="0"/>
              <a:t>巡回セールスマン問題のほうが難しい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ハミルトンサイクル問題は</a:t>
            </a:r>
            <a:r>
              <a:rPr lang="en-US" altLang="ja-JP" sz="2400" dirty="0" smtClean="0"/>
              <a:t>NP-complete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dirty="0" smtClean="0"/>
              <a:t>巡回セールスマン問題も</a:t>
            </a:r>
            <a:r>
              <a:rPr lang="en-US" altLang="ja-JP" sz="2400" dirty="0" smtClean="0"/>
              <a:t>NP-complete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4284663" y="4495800"/>
            <a:ext cx="4343400" cy="2133600"/>
            <a:chOff x="720" y="2400"/>
            <a:chExt cx="4464" cy="1824"/>
          </a:xfrm>
        </p:grpSpPr>
        <p:sp>
          <p:nvSpPr>
            <p:cNvPr id="35845" name="Oval 5"/>
            <p:cNvSpPr>
              <a:spLocks noChangeArrowheads="1"/>
            </p:cNvSpPr>
            <p:nvPr/>
          </p:nvSpPr>
          <p:spPr bwMode="auto">
            <a:xfrm>
              <a:off x="2400" y="2688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46" name="Oval 6"/>
            <p:cNvSpPr>
              <a:spLocks noChangeArrowheads="1"/>
            </p:cNvSpPr>
            <p:nvPr/>
          </p:nvSpPr>
          <p:spPr bwMode="auto">
            <a:xfrm>
              <a:off x="2448" y="3456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47" name="Oval 7"/>
            <p:cNvSpPr>
              <a:spLocks noChangeArrowheads="1"/>
            </p:cNvSpPr>
            <p:nvPr/>
          </p:nvSpPr>
          <p:spPr bwMode="auto">
            <a:xfrm>
              <a:off x="3312" y="3936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48" name="Oval 8"/>
            <p:cNvSpPr>
              <a:spLocks noChangeArrowheads="1"/>
            </p:cNvSpPr>
            <p:nvPr/>
          </p:nvSpPr>
          <p:spPr bwMode="auto">
            <a:xfrm>
              <a:off x="3648" y="312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49" name="Oval 9"/>
            <p:cNvSpPr>
              <a:spLocks noChangeArrowheads="1"/>
            </p:cNvSpPr>
            <p:nvPr/>
          </p:nvSpPr>
          <p:spPr bwMode="auto">
            <a:xfrm>
              <a:off x="3408" y="240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>
              <a:off x="1632" y="2784"/>
              <a:ext cx="72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51" name="Line 11"/>
            <p:cNvSpPr>
              <a:spLocks noChangeShapeType="1"/>
            </p:cNvSpPr>
            <p:nvPr/>
          </p:nvSpPr>
          <p:spPr bwMode="auto">
            <a:xfrm flipV="1">
              <a:off x="1920" y="2928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52" name="Line 12"/>
            <p:cNvSpPr>
              <a:spLocks noChangeShapeType="1"/>
            </p:cNvSpPr>
            <p:nvPr/>
          </p:nvSpPr>
          <p:spPr bwMode="auto">
            <a:xfrm>
              <a:off x="1920" y="3360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 flipV="1">
              <a:off x="1920" y="3648"/>
              <a:ext cx="48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>
              <a:off x="1920" y="3888"/>
              <a:ext cx="129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55" name="Line 15"/>
            <p:cNvSpPr>
              <a:spLocks noChangeShapeType="1"/>
            </p:cNvSpPr>
            <p:nvPr/>
          </p:nvSpPr>
          <p:spPr bwMode="auto">
            <a:xfrm flipV="1">
              <a:off x="1632" y="2496"/>
              <a:ext cx="172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 flipV="1">
              <a:off x="2736" y="2592"/>
              <a:ext cx="624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57" name="Line 17"/>
            <p:cNvSpPr>
              <a:spLocks noChangeShapeType="1"/>
            </p:cNvSpPr>
            <p:nvPr/>
          </p:nvSpPr>
          <p:spPr bwMode="auto">
            <a:xfrm>
              <a:off x="2736" y="2880"/>
              <a:ext cx="864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58" name="Line 18"/>
            <p:cNvSpPr>
              <a:spLocks noChangeShapeType="1"/>
            </p:cNvSpPr>
            <p:nvPr/>
          </p:nvSpPr>
          <p:spPr bwMode="auto">
            <a:xfrm flipV="1">
              <a:off x="2784" y="3312"/>
              <a:ext cx="76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59" name="Line 19"/>
            <p:cNvSpPr>
              <a:spLocks noChangeShapeType="1"/>
            </p:cNvSpPr>
            <p:nvPr/>
          </p:nvSpPr>
          <p:spPr bwMode="auto">
            <a:xfrm>
              <a:off x="2784" y="3648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60" name="Line 20"/>
            <p:cNvSpPr>
              <a:spLocks noChangeShapeType="1"/>
            </p:cNvSpPr>
            <p:nvPr/>
          </p:nvSpPr>
          <p:spPr bwMode="auto">
            <a:xfrm>
              <a:off x="1056" y="3552"/>
              <a:ext cx="48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 flipV="1">
              <a:off x="960" y="2880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62" name="Line 22"/>
            <p:cNvSpPr>
              <a:spLocks noChangeShapeType="1"/>
            </p:cNvSpPr>
            <p:nvPr/>
          </p:nvSpPr>
          <p:spPr bwMode="auto">
            <a:xfrm>
              <a:off x="3792" y="2592"/>
              <a:ext cx="105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63" name="Line 23"/>
            <p:cNvSpPr>
              <a:spLocks noChangeShapeType="1"/>
            </p:cNvSpPr>
            <p:nvPr/>
          </p:nvSpPr>
          <p:spPr bwMode="auto">
            <a:xfrm>
              <a:off x="4032" y="3312"/>
              <a:ext cx="81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64" name="Line 24"/>
            <p:cNvSpPr>
              <a:spLocks noChangeShapeType="1"/>
            </p:cNvSpPr>
            <p:nvPr/>
          </p:nvSpPr>
          <p:spPr bwMode="auto">
            <a:xfrm flipV="1">
              <a:off x="1104" y="3312"/>
              <a:ext cx="43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65" name="Line 25"/>
            <p:cNvSpPr>
              <a:spLocks noChangeShapeType="1"/>
            </p:cNvSpPr>
            <p:nvPr/>
          </p:nvSpPr>
          <p:spPr bwMode="auto">
            <a:xfrm flipV="1">
              <a:off x="2784" y="2640"/>
              <a:ext cx="672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66" name="Line 26"/>
            <p:cNvSpPr>
              <a:spLocks noChangeShapeType="1"/>
            </p:cNvSpPr>
            <p:nvPr/>
          </p:nvSpPr>
          <p:spPr bwMode="auto">
            <a:xfrm flipV="1">
              <a:off x="3648" y="3600"/>
              <a:ext cx="120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67" name="Oval 27"/>
            <p:cNvSpPr>
              <a:spLocks noChangeArrowheads="1"/>
            </p:cNvSpPr>
            <p:nvPr/>
          </p:nvSpPr>
          <p:spPr bwMode="auto">
            <a:xfrm>
              <a:off x="720" y="3312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68" name="Oval 28"/>
            <p:cNvSpPr>
              <a:spLocks noChangeArrowheads="1"/>
            </p:cNvSpPr>
            <p:nvPr/>
          </p:nvSpPr>
          <p:spPr bwMode="auto">
            <a:xfrm>
              <a:off x="4896" y="336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69" name="Oval 29"/>
            <p:cNvSpPr>
              <a:spLocks noChangeArrowheads="1"/>
            </p:cNvSpPr>
            <p:nvPr/>
          </p:nvSpPr>
          <p:spPr bwMode="auto">
            <a:xfrm>
              <a:off x="1248" y="2592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70" name="Oval 30"/>
            <p:cNvSpPr>
              <a:spLocks noChangeArrowheads="1"/>
            </p:cNvSpPr>
            <p:nvPr/>
          </p:nvSpPr>
          <p:spPr bwMode="auto">
            <a:xfrm>
              <a:off x="1584" y="3120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71" name="Oval 31"/>
            <p:cNvSpPr>
              <a:spLocks noChangeArrowheads="1"/>
            </p:cNvSpPr>
            <p:nvPr/>
          </p:nvSpPr>
          <p:spPr bwMode="auto">
            <a:xfrm>
              <a:off x="1584" y="3696"/>
              <a:ext cx="288" cy="288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872" name="Line 32"/>
            <p:cNvSpPr>
              <a:spLocks noChangeShapeType="1"/>
            </p:cNvSpPr>
            <p:nvPr/>
          </p:nvSpPr>
          <p:spPr bwMode="auto">
            <a:xfrm flipH="1">
              <a:off x="3552" y="3456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73" name="Line 33"/>
            <p:cNvSpPr>
              <a:spLocks noChangeShapeType="1"/>
            </p:cNvSpPr>
            <p:nvPr/>
          </p:nvSpPr>
          <p:spPr bwMode="auto">
            <a:xfrm flipH="1">
              <a:off x="1872" y="3024"/>
              <a:ext cx="576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74" name="Line 34"/>
            <p:cNvSpPr>
              <a:spLocks noChangeShapeType="1"/>
            </p:cNvSpPr>
            <p:nvPr/>
          </p:nvSpPr>
          <p:spPr bwMode="auto">
            <a:xfrm flipV="1">
              <a:off x="1728" y="34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875" name="Line 35"/>
            <p:cNvSpPr>
              <a:spLocks noChangeShapeType="1"/>
            </p:cNvSpPr>
            <p:nvPr/>
          </p:nvSpPr>
          <p:spPr bwMode="auto">
            <a:xfrm flipH="1" flipV="1">
              <a:off x="1536" y="292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35876" name="Group 36"/>
            <p:cNvGrpSpPr>
              <a:grpSpLocks/>
            </p:cNvGrpSpPr>
            <p:nvPr/>
          </p:nvGrpSpPr>
          <p:grpSpPr bwMode="auto">
            <a:xfrm>
              <a:off x="960" y="2496"/>
              <a:ext cx="3888" cy="1488"/>
              <a:chOff x="960" y="2496"/>
              <a:chExt cx="3888" cy="1488"/>
            </a:xfrm>
          </p:grpSpPr>
          <p:sp>
            <p:nvSpPr>
              <p:cNvPr id="35877" name="Line 37"/>
              <p:cNvSpPr>
                <a:spLocks noChangeShapeType="1"/>
              </p:cNvSpPr>
              <p:nvPr/>
            </p:nvSpPr>
            <p:spPr bwMode="auto">
              <a:xfrm>
                <a:off x="3792" y="2592"/>
                <a:ext cx="1056" cy="816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8" name="Line 38"/>
              <p:cNvSpPr>
                <a:spLocks noChangeShapeType="1"/>
              </p:cNvSpPr>
              <p:nvPr/>
            </p:nvSpPr>
            <p:spPr bwMode="auto">
              <a:xfrm flipV="1">
                <a:off x="3648" y="3600"/>
                <a:ext cx="1200" cy="384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9" name="Line 39"/>
              <p:cNvSpPr>
                <a:spLocks noChangeShapeType="1"/>
              </p:cNvSpPr>
              <p:nvPr/>
            </p:nvSpPr>
            <p:spPr bwMode="auto">
              <a:xfrm flipH="1">
                <a:off x="3552" y="3456"/>
                <a:ext cx="144" cy="43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0" name="Line 40"/>
              <p:cNvSpPr>
                <a:spLocks noChangeShapeType="1"/>
              </p:cNvSpPr>
              <p:nvPr/>
            </p:nvSpPr>
            <p:spPr bwMode="auto">
              <a:xfrm>
                <a:off x="2736" y="2880"/>
                <a:ext cx="864" cy="288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1" name="Line 41"/>
              <p:cNvSpPr>
                <a:spLocks noChangeShapeType="1"/>
              </p:cNvSpPr>
              <p:nvPr/>
            </p:nvSpPr>
            <p:spPr bwMode="auto">
              <a:xfrm flipH="1">
                <a:off x="1872" y="3024"/>
                <a:ext cx="576" cy="67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2" name="Line 42"/>
              <p:cNvSpPr>
                <a:spLocks noChangeShapeType="1"/>
              </p:cNvSpPr>
              <p:nvPr/>
            </p:nvSpPr>
            <p:spPr bwMode="auto">
              <a:xfrm flipV="1">
                <a:off x="1920" y="3648"/>
                <a:ext cx="480" cy="144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3" name="Line 43"/>
              <p:cNvSpPr>
                <a:spLocks noChangeShapeType="1"/>
              </p:cNvSpPr>
              <p:nvPr/>
            </p:nvSpPr>
            <p:spPr bwMode="auto">
              <a:xfrm>
                <a:off x="1920" y="3360"/>
                <a:ext cx="480" cy="19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4" name="Line 44"/>
              <p:cNvSpPr>
                <a:spLocks noChangeShapeType="1"/>
              </p:cNvSpPr>
              <p:nvPr/>
            </p:nvSpPr>
            <p:spPr bwMode="auto">
              <a:xfrm flipV="1">
                <a:off x="1104" y="3312"/>
                <a:ext cx="432" cy="96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5" name="Line 45"/>
              <p:cNvSpPr>
                <a:spLocks noChangeShapeType="1"/>
              </p:cNvSpPr>
              <p:nvPr/>
            </p:nvSpPr>
            <p:spPr bwMode="auto">
              <a:xfrm flipV="1">
                <a:off x="960" y="2880"/>
                <a:ext cx="288" cy="384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6" name="Line 46"/>
              <p:cNvSpPr>
                <a:spLocks noChangeShapeType="1"/>
              </p:cNvSpPr>
              <p:nvPr/>
            </p:nvSpPr>
            <p:spPr bwMode="auto">
              <a:xfrm flipV="1">
                <a:off x="1632" y="2496"/>
                <a:ext cx="1728" cy="192"/>
              </a:xfrm>
              <a:prstGeom prst="line">
                <a:avLst/>
              </a:prstGeom>
              <a:noFill/>
              <a:ln w="539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まとめ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5257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基本的な</a:t>
            </a:r>
            <a:r>
              <a:rPr lang="ja-JP" altLang="en-US" sz="2400" b="1" dirty="0" smtClean="0"/>
              <a:t>組合せ最適化問題</a:t>
            </a:r>
            <a:r>
              <a:rPr lang="ja-JP" altLang="en-US" sz="2400" dirty="0" smtClean="0"/>
              <a:t>の紹介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NP</a:t>
            </a:r>
            <a:r>
              <a:rPr lang="ja-JP" altLang="en-US" sz="2400" dirty="0" smtClean="0"/>
              <a:t>完全問題と帰着の解説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最小木問題</a:t>
            </a:r>
            <a:r>
              <a:rPr lang="ja-JP" altLang="en-US" sz="2400" dirty="0" smtClean="0"/>
              <a:t>の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クラスカル法</a:t>
            </a:r>
            <a:r>
              <a:rPr lang="ja-JP" altLang="en-US" sz="2400" dirty="0" smtClean="0"/>
              <a:t>と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プリム法</a:t>
            </a:r>
            <a:r>
              <a:rPr lang="ja-JP" altLang="en-US" sz="2400" dirty="0" smtClean="0"/>
              <a:t>の解説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巡回セールスマン問題</a:t>
            </a:r>
            <a:r>
              <a:rPr lang="ja-JP" altLang="en-US" sz="2400" dirty="0" smtClean="0"/>
              <a:t>が、近似ですら </a:t>
            </a:r>
            <a:r>
              <a:rPr lang="en-US" altLang="ja-JP" sz="2400" dirty="0" smtClean="0"/>
              <a:t>NP-complete </a:t>
            </a:r>
            <a:r>
              <a:rPr lang="ja-JP" altLang="en-US" sz="2400" dirty="0" smtClean="0"/>
              <a:t>問題である証明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巡回セールスマン問題</a:t>
            </a:r>
            <a:r>
              <a:rPr lang="ja-JP" altLang="en-US" sz="2400" dirty="0" smtClean="0"/>
              <a:t>の2近似アルゴリズム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巡回セールスマン問題のセービング法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792163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01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整数計画として定式化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424862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部分集合を決定する、という定式化では、一般の数理計画の上に乗せずらい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そこで、通常の数理計画のテイストで定式化してみる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= {1,…,n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  </a:t>
            </a:r>
            <a:r>
              <a:rPr lang="en-US" altLang="ja-JP" sz="2400" b="1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(x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b="1" dirty="0" smtClean="0"/>
              <a:t> </a:t>
            </a:r>
            <a:r>
              <a:rPr lang="ja-JP" altLang="en-US" sz="2400" dirty="0" smtClean="0"/>
              <a:t>で表す。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  つまり、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 </a:t>
            </a:r>
            <a:r>
              <a:rPr lang="ja-JP" altLang="en-US" sz="2400" dirty="0" smtClean="0"/>
              <a:t>に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が入っているとき、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/>
              <a:t>最小化 　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en-US" altLang="ja-JP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/>
              <a:t>制約条件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g(x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　　　　　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∈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 0,1 }</a:t>
            </a: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多くの場合、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</a:t>
            </a:r>
            <a:r>
              <a:rPr lang="en-US" altLang="ja-JP" sz="2400" dirty="0" smtClean="0"/>
              <a:t>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は線形の式で記述できる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基礎的な問題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696200" cy="369728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数学的にきれいな構造がある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基本的な解法がある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直接的な応用はあまりない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単純化した場面を想定して用いられる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他の問題を解くとき、子問題として現れる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他の問題の特殊ケースになっている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最小全張木問題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125538"/>
            <a:ext cx="7272338" cy="2362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グラフ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G=(V,E)　</a:t>
            </a:r>
            <a:r>
              <a:rPr lang="en-US" altLang="ja-JP" sz="2400" dirty="0" smtClean="0"/>
              <a:t>　</a:t>
            </a:r>
            <a:r>
              <a:rPr lang="ja-JP" altLang="en-US" sz="2400" dirty="0" smtClean="0"/>
              <a:t>と　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枝のコスト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w   </a:t>
            </a:r>
            <a:r>
              <a:rPr lang="ja-JP" altLang="en-US" sz="2400" dirty="0" smtClean="0"/>
              <a:t>が与えられる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家と家を電話線で結び、ネットワークを作る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どういう結び方にすると、コスト最小になるだろうか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295400" y="3725863"/>
            <a:ext cx="3886200" cy="2681287"/>
            <a:chOff x="816" y="2496"/>
            <a:chExt cx="2448" cy="1689"/>
          </a:xfrm>
        </p:grpSpPr>
        <p:pic>
          <p:nvPicPr>
            <p:cNvPr id="7180" name="Picture 4" descr="j007913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60" y="2496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5" descr="j00791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6" y="316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2" name="Picture 6" descr="j007913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64" y="2592"/>
              <a:ext cx="33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3" name="Picture 7" descr="j007913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00" y="3936"/>
              <a:ext cx="336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4" name="Picture 20" descr="j007913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16" y="3648"/>
              <a:ext cx="480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5" name="Line 22"/>
            <p:cNvSpPr>
              <a:spLocks noChangeShapeType="1"/>
            </p:cNvSpPr>
            <p:nvPr/>
          </p:nvSpPr>
          <p:spPr bwMode="auto">
            <a:xfrm>
              <a:off x="1056" y="2928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 flipV="1">
              <a:off x="1248" y="2640"/>
              <a:ext cx="864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7" name="Line 24"/>
            <p:cNvSpPr>
              <a:spLocks noChangeShapeType="1"/>
            </p:cNvSpPr>
            <p:nvPr/>
          </p:nvSpPr>
          <p:spPr bwMode="auto">
            <a:xfrm>
              <a:off x="1344" y="3888"/>
              <a:ext cx="96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8" name="Line 25"/>
            <p:cNvSpPr>
              <a:spLocks noChangeShapeType="1"/>
            </p:cNvSpPr>
            <p:nvPr/>
          </p:nvSpPr>
          <p:spPr bwMode="auto">
            <a:xfrm>
              <a:off x="1248" y="2880"/>
              <a:ext cx="168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9" name="Line 26"/>
            <p:cNvSpPr>
              <a:spLocks noChangeShapeType="1"/>
            </p:cNvSpPr>
            <p:nvPr/>
          </p:nvSpPr>
          <p:spPr bwMode="auto">
            <a:xfrm>
              <a:off x="2592" y="2688"/>
              <a:ext cx="43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0" name="Line 27"/>
            <p:cNvSpPr>
              <a:spLocks noChangeShapeType="1"/>
            </p:cNvSpPr>
            <p:nvPr/>
          </p:nvSpPr>
          <p:spPr bwMode="auto">
            <a:xfrm flipH="1">
              <a:off x="2784" y="3456"/>
              <a:ext cx="336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1" name="Line 28"/>
            <p:cNvSpPr>
              <a:spLocks noChangeShapeType="1"/>
            </p:cNvSpPr>
            <p:nvPr/>
          </p:nvSpPr>
          <p:spPr bwMode="auto">
            <a:xfrm flipH="1">
              <a:off x="1296" y="2784"/>
              <a:ext cx="864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2514600" y="35734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4495800" y="403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3657600" y="47164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2819400" y="56308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4572000" y="56308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4066" name="Text Box 34"/>
          <p:cNvSpPr txBox="1">
            <a:spLocks noChangeArrowheads="1"/>
          </p:cNvSpPr>
          <p:nvPr/>
        </p:nvSpPr>
        <p:spPr bwMode="auto">
          <a:xfrm>
            <a:off x="2438400" y="50974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1295400" y="47164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1" grpId="0"/>
      <p:bldP spid="44062" grpId="0"/>
      <p:bldP spid="44063" grpId="0"/>
      <p:bldP spid="44064" grpId="0"/>
      <p:bldP spid="44065" grpId="0"/>
      <p:bldP spid="44066" grpId="0"/>
      <p:bldP spid="440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01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整数計画で定式化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7272338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グラフ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G=(V,E)　</a:t>
            </a:r>
            <a:r>
              <a:rPr lang="en-US" altLang="ja-JP" sz="2400" dirty="0" smtClean="0"/>
              <a:t>　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枝のコスト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w </a:t>
            </a:r>
            <a:r>
              <a:rPr lang="ja-JP" altLang="en-US" sz="2400" dirty="0" smtClean="0"/>
              <a:t>が与えられる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選ぶものは枝なので、枝に変数を割り当てる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サイクルを作ってはいけないので、各サイクル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長さ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に対して、その中の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k-1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本以上は使ってはいけない、という制約を入れる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最小化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Σw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制約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|C|-1 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chemeClr val="accent2"/>
                </a:solidFill>
              </a:rPr>
              <a:t>　　　</a:t>
            </a:r>
            <a:r>
              <a:rPr lang="en-US" altLang="ja-JP" sz="2400" b="1" dirty="0" smtClean="0"/>
              <a:t>(</a:t>
            </a:r>
            <a:r>
              <a:rPr lang="ja-JP" altLang="en-US" sz="2400" dirty="0" smtClean="0"/>
              <a:t>全てのサイクル</a:t>
            </a:r>
            <a:r>
              <a:rPr lang="ja-JP" altLang="en-US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について</a:t>
            </a:r>
            <a:r>
              <a:rPr lang="en-US" altLang="ja-JP" sz="2400" b="1" dirty="0" smtClean="0"/>
              <a:t>)</a:t>
            </a:r>
            <a:r>
              <a:rPr lang="en-US" altLang="ja-JP" sz="2400" b="1" baseline="-25000" dirty="0" smtClean="0"/>
              <a:t> 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chemeClr val="accent2"/>
                </a:solidFill>
              </a:rPr>
              <a:t>　　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Σ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= |V|-1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{ 0,1 } 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制約式が指数本ある</a:t>
            </a: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5078413" y="3716338"/>
            <a:ext cx="3886200" cy="2681287"/>
            <a:chOff x="816" y="2496"/>
            <a:chExt cx="2448" cy="1689"/>
          </a:xfrm>
        </p:grpSpPr>
        <p:pic>
          <p:nvPicPr>
            <p:cNvPr id="8204" name="Picture 5" descr="j007913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60" y="2496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6" descr="j00791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6" y="316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6" name="Picture 7" descr="j007913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64" y="2592"/>
              <a:ext cx="33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7" name="Picture 8" descr="j007913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00" y="3936"/>
              <a:ext cx="336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8" name="Picture 9" descr="j007913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16" y="3648"/>
              <a:ext cx="480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9" name="Line 10"/>
            <p:cNvSpPr>
              <a:spLocks noChangeShapeType="1"/>
            </p:cNvSpPr>
            <p:nvPr/>
          </p:nvSpPr>
          <p:spPr bwMode="auto">
            <a:xfrm>
              <a:off x="1056" y="2928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0" name="Line 11"/>
            <p:cNvSpPr>
              <a:spLocks noChangeShapeType="1"/>
            </p:cNvSpPr>
            <p:nvPr/>
          </p:nvSpPr>
          <p:spPr bwMode="auto">
            <a:xfrm flipV="1">
              <a:off x="1248" y="2640"/>
              <a:ext cx="864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1" name="Line 12"/>
            <p:cNvSpPr>
              <a:spLocks noChangeShapeType="1"/>
            </p:cNvSpPr>
            <p:nvPr/>
          </p:nvSpPr>
          <p:spPr bwMode="auto">
            <a:xfrm>
              <a:off x="1344" y="3888"/>
              <a:ext cx="96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2" name="Line 13"/>
            <p:cNvSpPr>
              <a:spLocks noChangeShapeType="1"/>
            </p:cNvSpPr>
            <p:nvPr/>
          </p:nvSpPr>
          <p:spPr bwMode="auto">
            <a:xfrm>
              <a:off x="1248" y="2880"/>
              <a:ext cx="168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3" name="Line 14"/>
            <p:cNvSpPr>
              <a:spLocks noChangeShapeType="1"/>
            </p:cNvSpPr>
            <p:nvPr/>
          </p:nvSpPr>
          <p:spPr bwMode="auto">
            <a:xfrm>
              <a:off x="2592" y="2688"/>
              <a:ext cx="43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4" name="Line 15"/>
            <p:cNvSpPr>
              <a:spLocks noChangeShapeType="1"/>
            </p:cNvSpPr>
            <p:nvPr/>
          </p:nvSpPr>
          <p:spPr bwMode="auto">
            <a:xfrm flipH="1">
              <a:off x="2784" y="3456"/>
              <a:ext cx="336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5" name="Line 16"/>
            <p:cNvSpPr>
              <a:spLocks noChangeShapeType="1"/>
            </p:cNvSpPr>
            <p:nvPr/>
          </p:nvSpPr>
          <p:spPr bwMode="auto">
            <a:xfrm flipH="1">
              <a:off x="1296" y="2784"/>
              <a:ext cx="864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8197" name="Text Box 17"/>
          <p:cNvSpPr txBox="1">
            <a:spLocks noChangeArrowheads="1"/>
          </p:cNvSpPr>
          <p:nvPr/>
        </p:nvSpPr>
        <p:spPr bwMode="auto">
          <a:xfrm>
            <a:off x="6297613" y="35639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8198" name="Text Box 18"/>
          <p:cNvSpPr txBox="1">
            <a:spLocks noChangeArrowheads="1"/>
          </p:cNvSpPr>
          <p:nvPr/>
        </p:nvSpPr>
        <p:spPr bwMode="auto">
          <a:xfrm>
            <a:off x="8278813" y="4021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8199" name="Text Box 19"/>
          <p:cNvSpPr txBox="1">
            <a:spLocks noChangeArrowheads="1"/>
          </p:cNvSpPr>
          <p:nvPr/>
        </p:nvSpPr>
        <p:spPr bwMode="auto">
          <a:xfrm>
            <a:off x="7440613" y="47069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8200" name="Text Box 20"/>
          <p:cNvSpPr txBox="1">
            <a:spLocks noChangeArrowheads="1"/>
          </p:cNvSpPr>
          <p:nvPr/>
        </p:nvSpPr>
        <p:spPr bwMode="auto">
          <a:xfrm>
            <a:off x="6602413" y="56213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8201" name="Text Box 21"/>
          <p:cNvSpPr txBox="1">
            <a:spLocks noChangeArrowheads="1"/>
          </p:cNvSpPr>
          <p:nvPr/>
        </p:nvSpPr>
        <p:spPr bwMode="auto">
          <a:xfrm>
            <a:off x="8355013" y="56213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8202" name="Text Box 22"/>
          <p:cNvSpPr txBox="1">
            <a:spLocks noChangeArrowheads="1"/>
          </p:cNvSpPr>
          <p:nvPr/>
        </p:nvSpPr>
        <p:spPr bwMode="auto">
          <a:xfrm>
            <a:off x="6221413" y="50879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8203" name="Text Box 23"/>
          <p:cNvSpPr txBox="1">
            <a:spLocks noChangeArrowheads="1"/>
          </p:cNvSpPr>
          <p:nvPr/>
        </p:nvSpPr>
        <p:spPr bwMode="auto">
          <a:xfrm>
            <a:off x="5078413" y="47069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クラスカル法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620000" cy="2057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クラスカル法</a:t>
            </a:r>
            <a:r>
              <a:rPr lang="ja-JP" altLang="en-US" sz="2400" dirty="0" smtClean="0"/>
              <a:t>という方法を使うと、簡単に解ける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コストの小さい枝から採用していく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無駄な枝（サイクルができる枝）は採用しない</a:t>
            </a:r>
          </a:p>
        </p:txBody>
      </p:sp>
      <p:pic>
        <p:nvPicPr>
          <p:cNvPr id="9220" name="Picture 4" descr="j0079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725863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j0079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79266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j00791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878263"/>
            <a:ext cx="533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j007913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6011863"/>
            <a:ext cx="5334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j00791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5554663"/>
            <a:ext cx="762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447800" y="4411663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V="1">
            <a:off x="1752600" y="3954463"/>
            <a:ext cx="13716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1905000" y="5935663"/>
            <a:ext cx="15240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1752600" y="4335463"/>
            <a:ext cx="26670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3886200" y="4030663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4191000" y="5249863"/>
            <a:ext cx="533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1828800" y="4183063"/>
            <a:ext cx="13716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286000" y="35734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267200" y="40306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429000" y="47164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590800" y="56308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4343400" y="56308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2209800" y="50974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066800" y="47164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 flipH="1">
            <a:off x="4191000" y="5249863"/>
            <a:ext cx="533400" cy="8382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>
            <a:off x="1447800" y="4411663"/>
            <a:ext cx="0" cy="990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 flipH="1">
            <a:off x="1828800" y="4183063"/>
            <a:ext cx="1371600" cy="1447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V="1">
            <a:off x="1752600" y="3954463"/>
            <a:ext cx="1371600" cy="152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>
            <a:off x="3886200" y="4030663"/>
            <a:ext cx="685800" cy="685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 flipV="1">
            <a:off x="1752600" y="3954463"/>
            <a:ext cx="13716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5" grpId="0" animBg="1"/>
      <p:bldP spid="49176" grpId="0" animBg="1"/>
      <p:bldP spid="49177" grpId="0" animBg="1"/>
      <p:bldP spid="49178" grpId="0" animBg="1"/>
      <p:bldP spid="49179" grpId="0" animBg="1"/>
      <p:bldP spid="491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クラスカル法の正当性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382000" cy="4800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クラスカル法で最小木でないもの（偽者）が求まった！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「最小木に含まれない偽者の枝」の中で、最も早く加えられたものを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ja-JP" altLang="en-US" sz="2400" dirty="0" smtClean="0"/>
              <a:t> とする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　　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　e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より先に加えられた枝は最小木と偽者で等しい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最小木に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を加えるとサイクル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ができる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には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</a:t>
            </a:r>
            <a:r>
              <a:rPr lang="ja-JP" altLang="en-US" sz="2400" dirty="0" smtClean="0"/>
              <a:t>より重い枝がある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dirty="0" smtClean="0"/>
              <a:t>入替ればもっと軽くなる</a:t>
            </a:r>
          </a:p>
        </p:txBody>
      </p:sp>
      <p:sp>
        <p:nvSpPr>
          <p:cNvPr id="10244" name="Line 31"/>
          <p:cNvSpPr>
            <a:spLocks noChangeShapeType="1"/>
          </p:cNvSpPr>
          <p:nvPr/>
        </p:nvSpPr>
        <p:spPr bwMode="auto">
          <a:xfrm flipV="1">
            <a:off x="5257800" y="4970463"/>
            <a:ext cx="9144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5" name="Line 33"/>
          <p:cNvSpPr>
            <a:spLocks noChangeShapeType="1"/>
          </p:cNvSpPr>
          <p:nvPr/>
        </p:nvSpPr>
        <p:spPr bwMode="auto">
          <a:xfrm flipH="1">
            <a:off x="5334000" y="5351463"/>
            <a:ext cx="10668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6" name="Line 34"/>
          <p:cNvSpPr>
            <a:spLocks noChangeShapeType="1"/>
          </p:cNvSpPr>
          <p:nvPr/>
        </p:nvSpPr>
        <p:spPr bwMode="auto">
          <a:xfrm flipH="1" flipV="1">
            <a:off x="5410200" y="6113463"/>
            <a:ext cx="17526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7" name="Oval 35"/>
          <p:cNvSpPr>
            <a:spLocks noChangeArrowheads="1"/>
          </p:cNvSpPr>
          <p:nvPr/>
        </p:nvSpPr>
        <p:spPr bwMode="auto">
          <a:xfrm>
            <a:off x="4572000" y="5580063"/>
            <a:ext cx="990600" cy="914400"/>
          </a:xfrm>
          <a:prstGeom prst="ellipse">
            <a:avLst/>
          </a:prstGeom>
          <a:solidFill>
            <a:srgbClr val="FFCC99">
              <a:alpha val="50195"/>
            </a:srgb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8" name="Oval 36"/>
          <p:cNvSpPr>
            <a:spLocks noChangeArrowheads="1"/>
          </p:cNvSpPr>
          <p:nvPr/>
        </p:nvSpPr>
        <p:spPr bwMode="auto">
          <a:xfrm>
            <a:off x="6096000" y="4437063"/>
            <a:ext cx="1143000" cy="1219200"/>
          </a:xfrm>
          <a:prstGeom prst="ellipse">
            <a:avLst/>
          </a:prstGeom>
          <a:solidFill>
            <a:srgbClr val="FFCC99">
              <a:alpha val="50195"/>
            </a:srgb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9" name="Oval 37"/>
          <p:cNvSpPr>
            <a:spLocks noChangeArrowheads="1"/>
          </p:cNvSpPr>
          <p:nvPr/>
        </p:nvSpPr>
        <p:spPr bwMode="auto">
          <a:xfrm>
            <a:off x="7010400" y="5808663"/>
            <a:ext cx="1066800" cy="609600"/>
          </a:xfrm>
          <a:prstGeom prst="ellipse">
            <a:avLst/>
          </a:prstGeom>
          <a:solidFill>
            <a:srgbClr val="FFCC99">
              <a:alpha val="50195"/>
            </a:srgb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0" name="Line 38"/>
          <p:cNvSpPr>
            <a:spLocks noChangeShapeType="1"/>
          </p:cNvSpPr>
          <p:nvPr/>
        </p:nvSpPr>
        <p:spPr bwMode="auto">
          <a:xfrm flipH="1" flipV="1">
            <a:off x="7010400" y="4970463"/>
            <a:ext cx="83820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1" name="Line 39"/>
          <p:cNvSpPr>
            <a:spLocks noChangeShapeType="1"/>
          </p:cNvSpPr>
          <p:nvPr/>
        </p:nvSpPr>
        <p:spPr bwMode="auto">
          <a:xfrm flipH="1" flipV="1">
            <a:off x="7010400" y="5275263"/>
            <a:ext cx="457200" cy="762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2" name="Line 40"/>
          <p:cNvSpPr>
            <a:spLocks noChangeShapeType="1"/>
          </p:cNvSpPr>
          <p:nvPr/>
        </p:nvSpPr>
        <p:spPr bwMode="auto">
          <a:xfrm flipV="1">
            <a:off x="4953000" y="4818063"/>
            <a:ext cx="12192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3" name="Line 41"/>
          <p:cNvSpPr>
            <a:spLocks noChangeShapeType="1"/>
          </p:cNvSpPr>
          <p:nvPr/>
        </p:nvSpPr>
        <p:spPr bwMode="auto">
          <a:xfrm flipH="1" flipV="1">
            <a:off x="6858000" y="5351463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4" name="Freeform 42"/>
          <p:cNvSpPr>
            <a:spLocks/>
          </p:cNvSpPr>
          <p:nvPr/>
        </p:nvSpPr>
        <p:spPr bwMode="auto">
          <a:xfrm>
            <a:off x="4724400" y="5872163"/>
            <a:ext cx="685800" cy="406400"/>
          </a:xfrm>
          <a:custGeom>
            <a:avLst/>
            <a:gdLst>
              <a:gd name="T0" fmla="*/ 967740123 w 432"/>
              <a:gd name="T1" fmla="*/ 20161247 h 256"/>
              <a:gd name="T2" fmla="*/ 604837528 w 432"/>
              <a:gd name="T3" fmla="*/ 141128732 h 256"/>
              <a:gd name="T4" fmla="*/ 362902497 w 432"/>
              <a:gd name="T5" fmla="*/ 20161247 h 256"/>
              <a:gd name="T6" fmla="*/ 0 w 432"/>
              <a:gd name="T7" fmla="*/ 262096224 h 256"/>
              <a:gd name="T8" fmla="*/ 362902497 w 432"/>
              <a:gd name="T9" fmla="*/ 624998650 h 256"/>
              <a:gd name="T10" fmla="*/ 846772658 w 432"/>
              <a:gd name="T11" fmla="*/ 383063667 h 256"/>
              <a:gd name="T12" fmla="*/ 1088707589 w 432"/>
              <a:gd name="T13" fmla="*/ 383063667 h 2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32"/>
              <a:gd name="T22" fmla="*/ 0 h 256"/>
              <a:gd name="T23" fmla="*/ 432 w 432"/>
              <a:gd name="T24" fmla="*/ 256 h 2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32" h="256">
                <a:moveTo>
                  <a:pt x="384" y="8"/>
                </a:moveTo>
                <a:cubicBezTo>
                  <a:pt x="332" y="32"/>
                  <a:pt x="280" y="56"/>
                  <a:pt x="240" y="56"/>
                </a:cubicBezTo>
                <a:cubicBezTo>
                  <a:pt x="200" y="56"/>
                  <a:pt x="184" y="0"/>
                  <a:pt x="144" y="8"/>
                </a:cubicBezTo>
                <a:cubicBezTo>
                  <a:pt x="104" y="16"/>
                  <a:pt x="0" y="64"/>
                  <a:pt x="0" y="104"/>
                </a:cubicBezTo>
                <a:cubicBezTo>
                  <a:pt x="0" y="144"/>
                  <a:pt x="88" y="240"/>
                  <a:pt x="144" y="248"/>
                </a:cubicBezTo>
                <a:cubicBezTo>
                  <a:pt x="200" y="256"/>
                  <a:pt x="288" y="168"/>
                  <a:pt x="336" y="152"/>
                </a:cubicBezTo>
                <a:cubicBezTo>
                  <a:pt x="384" y="136"/>
                  <a:pt x="408" y="144"/>
                  <a:pt x="432" y="152"/>
                </a:cubicBez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5" name="Freeform 43"/>
          <p:cNvSpPr>
            <a:spLocks/>
          </p:cNvSpPr>
          <p:nvPr/>
        </p:nvSpPr>
        <p:spPr bwMode="auto">
          <a:xfrm>
            <a:off x="6375400" y="4640263"/>
            <a:ext cx="635000" cy="749300"/>
          </a:xfrm>
          <a:custGeom>
            <a:avLst/>
            <a:gdLst>
              <a:gd name="T0" fmla="*/ 40322500 w 400"/>
              <a:gd name="T1" fmla="*/ 1129030105 h 472"/>
              <a:gd name="T2" fmla="*/ 161290000 w 400"/>
              <a:gd name="T3" fmla="*/ 766127500 h 472"/>
              <a:gd name="T4" fmla="*/ 40322500 w 400"/>
              <a:gd name="T5" fmla="*/ 524192563 h 472"/>
              <a:gd name="T6" fmla="*/ 403224976 w 400"/>
              <a:gd name="T7" fmla="*/ 40322502 h 472"/>
              <a:gd name="T8" fmla="*/ 887095126 w 400"/>
              <a:gd name="T9" fmla="*/ 282257526 h 472"/>
              <a:gd name="T10" fmla="*/ 403224976 w 400"/>
              <a:gd name="T11" fmla="*/ 645160032 h 472"/>
              <a:gd name="T12" fmla="*/ 403224976 w 400"/>
              <a:gd name="T13" fmla="*/ 1129030105 h 472"/>
              <a:gd name="T14" fmla="*/ 645160002 w 400"/>
              <a:gd name="T15" fmla="*/ 1008062636 h 472"/>
              <a:gd name="T16" fmla="*/ 1008062589 w 400"/>
              <a:gd name="T17" fmla="*/ 1008062636 h 4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00"/>
              <a:gd name="T28" fmla="*/ 0 h 472"/>
              <a:gd name="T29" fmla="*/ 400 w 400"/>
              <a:gd name="T30" fmla="*/ 472 h 47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00" h="472">
                <a:moveTo>
                  <a:pt x="16" y="448"/>
                </a:moveTo>
                <a:cubicBezTo>
                  <a:pt x="40" y="396"/>
                  <a:pt x="64" y="344"/>
                  <a:pt x="64" y="304"/>
                </a:cubicBezTo>
                <a:cubicBezTo>
                  <a:pt x="64" y="264"/>
                  <a:pt x="0" y="256"/>
                  <a:pt x="16" y="208"/>
                </a:cubicBezTo>
                <a:cubicBezTo>
                  <a:pt x="32" y="160"/>
                  <a:pt x="104" y="32"/>
                  <a:pt x="160" y="16"/>
                </a:cubicBezTo>
                <a:cubicBezTo>
                  <a:pt x="216" y="0"/>
                  <a:pt x="352" y="72"/>
                  <a:pt x="352" y="112"/>
                </a:cubicBezTo>
                <a:cubicBezTo>
                  <a:pt x="352" y="152"/>
                  <a:pt x="192" y="200"/>
                  <a:pt x="160" y="256"/>
                </a:cubicBezTo>
                <a:cubicBezTo>
                  <a:pt x="128" y="312"/>
                  <a:pt x="144" y="424"/>
                  <a:pt x="160" y="448"/>
                </a:cubicBezTo>
                <a:cubicBezTo>
                  <a:pt x="176" y="472"/>
                  <a:pt x="216" y="408"/>
                  <a:pt x="256" y="400"/>
                </a:cubicBezTo>
                <a:cubicBezTo>
                  <a:pt x="296" y="392"/>
                  <a:pt x="348" y="396"/>
                  <a:pt x="400" y="400"/>
                </a:cubicBez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6" name="Freeform 44"/>
          <p:cNvSpPr>
            <a:spLocks/>
          </p:cNvSpPr>
          <p:nvPr/>
        </p:nvSpPr>
        <p:spPr bwMode="auto">
          <a:xfrm>
            <a:off x="7162800" y="6037263"/>
            <a:ext cx="863600" cy="330200"/>
          </a:xfrm>
          <a:custGeom>
            <a:avLst/>
            <a:gdLst>
              <a:gd name="T0" fmla="*/ 483869981 w 544"/>
              <a:gd name="T1" fmla="*/ 0 h 208"/>
              <a:gd name="T2" fmla="*/ 604837427 w 544"/>
              <a:gd name="T3" fmla="*/ 241935028 h 208"/>
              <a:gd name="T4" fmla="*/ 1330642300 w 544"/>
              <a:gd name="T5" fmla="*/ 120967514 h 208"/>
              <a:gd name="T6" fmla="*/ 846772517 w 544"/>
              <a:gd name="T7" fmla="*/ 483870056 h 208"/>
              <a:gd name="T8" fmla="*/ 362902436 w 544"/>
              <a:gd name="T9" fmla="*/ 362902493 h 208"/>
              <a:gd name="T10" fmla="*/ 0 w 544"/>
              <a:gd name="T11" fmla="*/ 241935028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44"/>
              <a:gd name="T19" fmla="*/ 0 h 208"/>
              <a:gd name="T20" fmla="*/ 544 w 544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44" h="208">
                <a:moveTo>
                  <a:pt x="192" y="0"/>
                </a:moveTo>
                <a:cubicBezTo>
                  <a:pt x="188" y="44"/>
                  <a:pt x="184" y="88"/>
                  <a:pt x="240" y="96"/>
                </a:cubicBezTo>
                <a:cubicBezTo>
                  <a:pt x="296" y="104"/>
                  <a:pt x="512" y="32"/>
                  <a:pt x="528" y="48"/>
                </a:cubicBezTo>
                <a:cubicBezTo>
                  <a:pt x="544" y="64"/>
                  <a:pt x="400" y="176"/>
                  <a:pt x="336" y="192"/>
                </a:cubicBezTo>
                <a:cubicBezTo>
                  <a:pt x="272" y="208"/>
                  <a:pt x="200" y="160"/>
                  <a:pt x="144" y="144"/>
                </a:cubicBezTo>
                <a:cubicBezTo>
                  <a:pt x="88" y="128"/>
                  <a:pt x="44" y="112"/>
                  <a:pt x="0" y="96"/>
                </a:cubicBez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7" name="Text Box 45"/>
          <p:cNvSpPr txBox="1">
            <a:spLocks noChangeArrowheads="1"/>
          </p:cNvSpPr>
          <p:nvPr/>
        </p:nvSpPr>
        <p:spPr bwMode="auto">
          <a:xfrm>
            <a:off x="6003925" y="6078538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e</a:t>
            </a:r>
            <a:endParaRPr lang="ja-JP" altLang="en-US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4616</TotalTime>
  <Words>1608</Words>
  <Application>Microsoft Office PowerPoint</Application>
  <PresentationFormat>画面に合わせる (4:3)</PresentationFormat>
  <Paragraphs>377</Paragraphs>
  <Slides>35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1" baseType="lpstr">
      <vt:lpstr>Times New Roman</vt:lpstr>
      <vt:lpstr>ＭＳ Ｐゴシック</vt:lpstr>
      <vt:lpstr>Arial</vt:lpstr>
      <vt:lpstr>Calibri</vt:lpstr>
      <vt:lpstr>Wingdings</vt:lpstr>
      <vt:lpstr>標準デザイン</vt:lpstr>
      <vt:lpstr>組合せ最適化問題と厳密解法</vt:lpstr>
      <vt:lpstr>組合せ最適化</vt:lpstr>
      <vt:lpstr>組合せ最適化：たとえば</vt:lpstr>
      <vt:lpstr>01整数計画として定式化</vt:lpstr>
      <vt:lpstr>基礎的な問題</vt:lpstr>
      <vt:lpstr>最小全張木問題</vt:lpstr>
      <vt:lpstr>01整数計画で定式化</vt:lpstr>
      <vt:lpstr>クラスカル法</vt:lpstr>
      <vt:lpstr>クラスカル法の正当性</vt:lpstr>
      <vt:lpstr>クラスカル法の計算時間</vt:lpstr>
      <vt:lpstr>プリム法</vt:lpstr>
      <vt:lpstr>プリム法の正当性</vt:lpstr>
      <vt:lpstr>プリム法の計算時間</vt:lpstr>
      <vt:lpstr>難しい問題</vt:lpstr>
      <vt:lpstr>問題の帰着</vt:lpstr>
      <vt:lpstr>充足可能性問題がNP困難</vt:lpstr>
      <vt:lpstr>難しさの証拠</vt:lpstr>
      <vt:lpstr>近似解法</vt:lpstr>
      <vt:lpstr>組合せ最適化の近似解法</vt:lpstr>
      <vt:lpstr>最大独立集合問題</vt:lpstr>
      <vt:lpstr>最大独立集合のLPによる近似</vt:lpstr>
      <vt:lpstr>工夫の仕方</vt:lpstr>
      <vt:lpstr>最大独立集合のLP近似の改良</vt:lpstr>
      <vt:lpstr>最大独立集合のLP近似の改良 (2)</vt:lpstr>
      <vt:lpstr>分枝限定法</vt:lpstr>
      <vt:lpstr>上界と下界による限定操作</vt:lpstr>
      <vt:lpstr>巡回セールスマン問題</vt:lpstr>
      <vt:lpstr>問題の難度と解法</vt:lpstr>
      <vt:lpstr>01整数計画として定式化</vt:lpstr>
      <vt:lpstr>ハミルトンサイクルが解ける</vt:lpstr>
      <vt:lpstr>問題の変換</vt:lpstr>
      <vt:lpstr>問題の変換 (2)</vt:lpstr>
      <vt:lpstr>近似解から元問題の解を得る</vt:lpstr>
      <vt:lpstr>難しさの比較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446</cp:revision>
  <dcterms:created xsi:type="dcterms:W3CDTF">1601-01-01T00:00:00Z</dcterms:created>
  <dcterms:modified xsi:type="dcterms:W3CDTF">2012-08-26T13:55:12Z</dcterms:modified>
</cp:coreProperties>
</file>