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01" r:id="rId3"/>
    <p:sldId id="303" r:id="rId4"/>
    <p:sldId id="354" r:id="rId5"/>
    <p:sldId id="357" r:id="rId6"/>
    <p:sldId id="355" r:id="rId7"/>
    <p:sldId id="307" r:id="rId8"/>
    <p:sldId id="335" r:id="rId9"/>
    <p:sldId id="308" r:id="rId10"/>
    <p:sldId id="309" r:id="rId11"/>
    <p:sldId id="337" r:id="rId12"/>
    <p:sldId id="314" r:id="rId13"/>
    <p:sldId id="348" r:id="rId14"/>
    <p:sldId id="349" r:id="rId15"/>
    <p:sldId id="350" r:id="rId16"/>
    <p:sldId id="351" r:id="rId17"/>
    <p:sldId id="352" r:id="rId18"/>
    <p:sldId id="310" r:id="rId19"/>
    <p:sldId id="312" r:id="rId20"/>
    <p:sldId id="353" r:id="rId21"/>
    <p:sldId id="356" r:id="rId22"/>
    <p:sldId id="313" r:id="rId23"/>
    <p:sldId id="311" r:id="rId24"/>
    <p:sldId id="327" r:id="rId25"/>
    <p:sldId id="328" r:id="rId26"/>
    <p:sldId id="329" r:id="rId27"/>
    <p:sldId id="338" r:id="rId28"/>
    <p:sldId id="330" r:id="rId29"/>
    <p:sldId id="315" r:id="rId30"/>
    <p:sldId id="316" r:id="rId31"/>
    <p:sldId id="317" r:id="rId32"/>
    <p:sldId id="318" r:id="rId33"/>
    <p:sldId id="319" r:id="rId34"/>
    <p:sldId id="339" r:id="rId35"/>
    <p:sldId id="320" r:id="rId36"/>
    <p:sldId id="321" r:id="rId37"/>
    <p:sldId id="326" r:id="rId38"/>
    <p:sldId id="324" r:id="rId39"/>
    <p:sldId id="322" r:id="rId40"/>
    <p:sldId id="344" r:id="rId41"/>
    <p:sldId id="345" r:id="rId42"/>
    <p:sldId id="346" r:id="rId43"/>
    <p:sldId id="347" r:id="rId44"/>
    <p:sldId id="340" r:id="rId45"/>
    <p:sldId id="323" r:id="rId46"/>
    <p:sldId id="325" r:id="rId47"/>
    <p:sldId id="273" r:id="rId48"/>
  </p:sldIdLst>
  <p:sldSz cx="9144000" cy="6858000" type="screen4x3"/>
  <p:notesSz cx="6858000" cy="9144000"/>
  <p:defaultTextStyle>
    <a:defPPr>
      <a:defRPr lang="en-US"/>
    </a:defPPr>
    <a:lvl1pPr algn="l" rtl="0" fontAlgn="base">
      <a:lnSpc>
        <a:spcPct val="90000"/>
      </a:lnSpc>
      <a:spcBef>
        <a:spcPct val="2000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lnSpc>
        <a:spcPct val="90000"/>
      </a:lnSpc>
      <a:spcBef>
        <a:spcPct val="2000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lnSpc>
        <a:spcPct val="90000"/>
      </a:lnSpc>
      <a:spcBef>
        <a:spcPct val="2000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lnSpc>
        <a:spcPct val="90000"/>
      </a:lnSpc>
      <a:spcBef>
        <a:spcPct val="2000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lnSpc>
        <a:spcPct val="90000"/>
      </a:lnSpc>
      <a:spcBef>
        <a:spcPct val="2000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99FF99"/>
    <a:srgbClr val="006600"/>
    <a:srgbClr val="FFFF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0" autoAdjust="0"/>
    <p:restoredTop sz="94600" autoAdjust="0"/>
  </p:normalViewPr>
  <p:slideViewPr>
    <p:cSldViewPr>
      <p:cViewPr varScale="1">
        <p:scale>
          <a:sx n="65" d="100"/>
          <a:sy n="65" d="100"/>
        </p:scale>
        <p:origin x="-4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834126B-51EB-4D2E-A800-D04D3556CE51}" type="slidenum">
              <a:rPr lang="ja-JP" altLang="en-US"/>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C1A97F-DFF4-4635-833F-716AB1B16380}" type="slidenum">
              <a:rPr lang="ja-JP" altLang="en-US"/>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2B82D4F-3E9A-440B-8AFC-446D1EB2272F}" type="slidenum">
              <a:rPr lang="ja-JP" altLang="en-US"/>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F2186F2-4F56-4E6A-8D60-643F572005C0}" type="slidenum">
              <a:rPr lang="ja-JP" altLang="en-US"/>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44F734-469B-4EF5-A46A-242F341158DB}" type="slidenum">
              <a:rPr lang="ja-JP" altLang="en-US"/>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2A40B62-D781-4DFA-865E-3785FA80E138}" type="slidenum">
              <a:rPr lang="ja-JP" altLang="en-US"/>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3910DE0-46A8-49BB-B64D-E5A0302E36B9}" type="slidenum">
              <a:rPr lang="ja-JP" altLang="en-US"/>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BABDCE0-B863-46C6-824E-B9BB018AADEE}" type="slidenum">
              <a:rPr lang="ja-JP" altLang="en-US"/>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B6695CE2-4DD9-45AD-A4C8-CB8778E7F984}" type="slidenum">
              <a:rPr lang="ja-JP" altLang="en-US"/>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98BD72E-CE7B-4CF5-B68A-ABAA2698ADA7}" type="slidenum">
              <a:rPr lang="ja-JP" altLang="en-US"/>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D6E975B-FB0B-49B5-9743-B275BFBF1217}" type="slidenum">
              <a:rPr lang="ja-JP" altLang="en-US"/>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kumimoji="0"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kumimoji="0"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kumimoji="0" sz="1400">
                <a:ea typeface="ＭＳ Ｐゴシック" pitchFamily="50" charset="-128"/>
              </a:defRPr>
            </a:lvl1pPr>
          </a:lstStyle>
          <a:p>
            <a:pPr>
              <a:defRPr/>
            </a:pPr>
            <a:fld id="{6B19A824-AB68-49C0-BE8E-D6FBC5FC4C7F}"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4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620713"/>
            <a:ext cx="9144000" cy="1871662"/>
          </a:xfrm>
          <a:gradFill rotWithShape="1">
            <a:gsLst>
              <a:gs pos="0">
                <a:srgbClr val="006600"/>
              </a:gs>
              <a:gs pos="50000">
                <a:srgbClr val="008000"/>
              </a:gs>
              <a:gs pos="100000">
                <a:srgbClr val="0066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b="1" smtClean="0">
                <a:solidFill>
                  <a:schemeClr val="bg1"/>
                </a:solidFill>
                <a:effectLst>
                  <a:outerShdw blurRad="38100" dist="38100" dir="2700000" algn="tl">
                    <a:srgbClr val="000000"/>
                  </a:outerShdw>
                </a:effectLst>
              </a:rPr>
              <a:t>組合せ最適化の近似解法</a:t>
            </a:r>
          </a:p>
        </p:txBody>
      </p:sp>
      <p:sp>
        <p:nvSpPr>
          <p:cNvPr id="7171" name="Rectangle 3"/>
          <p:cNvSpPr>
            <a:spLocks noGrp="1" noChangeArrowheads="1"/>
          </p:cNvSpPr>
          <p:nvPr>
            <p:ph type="body" idx="1"/>
          </p:nvPr>
        </p:nvSpPr>
        <p:spPr>
          <a:xfrm>
            <a:off x="611188" y="3357563"/>
            <a:ext cx="7991475" cy="2532062"/>
          </a:xfrm>
        </p:spPr>
        <p:txBody>
          <a:bodyPr/>
          <a:lstStyle/>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厳密解法</a:t>
            </a:r>
          </a:p>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近似解法</a:t>
            </a:r>
          </a:p>
          <a:p>
            <a:pPr eaLnBrk="1" hangingPunct="1">
              <a:buFontTx/>
              <a:buNone/>
              <a:defRPr/>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ja-JP" altLang="en-US" dirty="0" smtClean="0"/>
              <a:t>発見的解法</a:t>
            </a:r>
          </a:p>
          <a:p>
            <a:pPr eaLnBrk="1" hangingPunct="1">
              <a:defRPr/>
            </a:pP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Oval 5"/>
          <p:cNvSpPr>
            <a:spLocks noChangeArrowheads="1"/>
          </p:cNvSpPr>
          <p:nvPr/>
        </p:nvSpPr>
        <p:spPr bwMode="auto">
          <a:xfrm>
            <a:off x="395288" y="42672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59399" name="Oval 7"/>
          <p:cNvSpPr>
            <a:spLocks noChangeArrowheads="1"/>
          </p:cNvSpPr>
          <p:nvPr/>
        </p:nvSpPr>
        <p:spPr bwMode="auto">
          <a:xfrm>
            <a:off x="1004888" y="44196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59402" name="Oval 10"/>
          <p:cNvSpPr>
            <a:spLocks noChangeArrowheads="1"/>
          </p:cNvSpPr>
          <p:nvPr/>
        </p:nvSpPr>
        <p:spPr bwMode="auto">
          <a:xfrm>
            <a:off x="1843088" y="44196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59401" name="Oval 9"/>
          <p:cNvSpPr>
            <a:spLocks noChangeArrowheads="1"/>
          </p:cNvSpPr>
          <p:nvPr/>
        </p:nvSpPr>
        <p:spPr bwMode="auto">
          <a:xfrm>
            <a:off x="2681288" y="44958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59394"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局所探索（図解）</a:t>
            </a:r>
          </a:p>
        </p:txBody>
      </p:sp>
      <p:sp>
        <p:nvSpPr>
          <p:cNvPr id="59395" name="Rectangle 3"/>
          <p:cNvSpPr>
            <a:spLocks noGrp="1" noChangeArrowheads="1"/>
          </p:cNvSpPr>
          <p:nvPr>
            <p:ph type="body" idx="1"/>
          </p:nvPr>
        </p:nvSpPr>
        <p:spPr>
          <a:xfrm>
            <a:off x="228600" y="1447800"/>
            <a:ext cx="8686800" cy="24384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近傍の中のより良い解に移動していく方法</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1.  </a:t>
            </a:r>
            <a:r>
              <a:rPr lang="ja-JP" altLang="en-US" sz="2400" dirty="0" smtClean="0"/>
              <a:t>初期解 </a:t>
            </a:r>
            <a:r>
              <a:rPr lang="en-US" altLang="ja-JP" sz="2400" b="1" dirty="0" smtClean="0">
                <a:solidFill>
                  <a:schemeClr val="accent2"/>
                </a:solidFill>
              </a:rPr>
              <a:t>x</a:t>
            </a:r>
            <a:r>
              <a:rPr lang="en-US" altLang="ja-JP" sz="2400" dirty="0" smtClean="0"/>
              <a:t> </a:t>
            </a:r>
            <a:r>
              <a:rPr lang="ja-JP" altLang="en-US" sz="2400" dirty="0" smtClean="0"/>
              <a:t>を見つける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2.  </a:t>
            </a:r>
            <a:r>
              <a:rPr lang="en-US" altLang="ja-JP" sz="2400" b="1" dirty="0" smtClean="0">
                <a:solidFill>
                  <a:schemeClr val="accent2"/>
                </a:solidFill>
              </a:rPr>
              <a:t>N(x)</a:t>
            </a:r>
            <a:r>
              <a:rPr lang="en-US" altLang="ja-JP" sz="2400" dirty="0" smtClean="0"/>
              <a:t> </a:t>
            </a:r>
            <a:r>
              <a:rPr lang="ja-JP" altLang="en-US" sz="2400" dirty="0" smtClean="0"/>
              <a:t>の中に、</a:t>
            </a:r>
            <a:r>
              <a:rPr lang="en-US" altLang="ja-JP" sz="2400" b="1" dirty="0" smtClean="0">
                <a:solidFill>
                  <a:schemeClr val="accent2"/>
                </a:solidFill>
              </a:rPr>
              <a:t>x</a:t>
            </a:r>
            <a:r>
              <a:rPr lang="en-US" altLang="ja-JP" sz="2400" dirty="0" smtClean="0"/>
              <a:t> </a:t>
            </a:r>
            <a:r>
              <a:rPr lang="ja-JP" altLang="en-US" sz="2400" dirty="0" smtClean="0"/>
              <a:t>よりも目的関数値が良い解があれば、</a:t>
            </a:r>
          </a:p>
          <a:p>
            <a:pPr eaLnBrk="1" hangingPunct="1">
              <a:lnSpc>
                <a:spcPct val="90000"/>
              </a:lnSpc>
              <a:buFontTx/>
              <a:buNone/>
              <a:defRPr/>
            </a:pPr>
            <a:r>
              <a:rPr lang="ja-JP" altLang="en-US" sz="2400" dirty="0" smtClean="0"/>
              <a:t>　　　 </a:t>
            </a:r>
            <a:r>
              <a:rPr lang="en-US" altLang="ja-JP" sz="2400" b="1" dirty="0" smtClean="0">
                <a:solidFill>
                  <a:schemeClr val="accent2"/>
                </a:solidFill>
              </a:rPr>
              <a:t>x</a:t>
            </a:r>
            <a:r>
              <a:rPr lang="en-US" altLang="ja-JP" sz="2400" dirty="0" smtClean="0"/>
              <a:t> </a:t>
            </a:r>
            <a:r>
              <a:rPr lang="ja-JP" altLang="en-US" sz="2400" dirty="0" smtClean="0"/>
              <a:t>をその解に変更する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3.  </a:t>
            </a:r>
            <a:r>
              <a:rPr lang="en-US" altLang="ja-JP" sz="2400" b="1" dirty="0" smtClean="0">
                <a:solidFill>
                  <a:schemeClr val="accent2"/>
                </a:solidFill>
              </a:rPr>
              <a:t>N(x)</a:t>
            </a:r>
            <a:r>
              <a:rPr lang="en-US" altLang="ja-JP" sz="2400" dirty="0" smtClean="0"/>
              <a:t> </a:t>
            </a:r>
            <a:r>
              <a:rPr lang="ja-JP" altLang="en-US" sz="2400" dirty="0" smtClean="0"/>
              <a:t>が </a:t>
            </a:r>
            <a:r>
              <a:rPr lang="en-US" altLang="ja-JP" sz="2400" b="1" dirty="0" smtClean="0">
                <a:solidFill>
                  <a:schemeClr val="accent2"/>
                </a:solidFill>
              </a:rPr>
              <a:t>x</a:t>
            </a:r>
            <a:r>
              <a:rPr lang="en-US" altLang="ja-JP" sz="2400" dirty="0" smtClean="0"/>
              <a:t> </a:t>
            </a:r>
            <a:r>
              <a:rPr lang="ja-JP" altLang="en-US" sz="2400" dirty="0" smtClean="0"/>
              <a:t>よりも良い解を含まなくなるまで繰り返す</a:t>
            </a:r>
          </a:p>
          <a:p>
            <a:pPr eaLnBrk="1" hangingPunct="1">
              <a:lnSpc>
                <a:spcPct val="90000"/>
              </a:lnSpc>
              <a:buFontTx/>
              <a:buNone/>
              <a:defRPr/>
            </a:pPr>
            <a:endParaRPr lang="ja-JP" altLang="en-US" sz="2400" dirty="0" smtClean="0"/>
          </a:p>
        </p:txBody>
      </p:sp>
      <p:sp>
        <p:nvSpPr>
          <p:cNvPr id="59400" name="Line 8"/>
          <p:cNvSpPr>
            <a:spLocks noChangeShapeType="1"/>
          </p:cNvSpPr>
          <p:nvPr/>
        </p:nvSpPr>
        <p:spPr bwMode="auto">
          <a:xfrm>
            <a:off x="1233488" y="5029200"/>
            <a:ext cx="685800" cy="152400"/>
          </a:xfrm>
          <a:prstGeom prst="line">
            <a:avLst/>
          </a:prstGeom>
          <a:noFill/>
          <a:ln w="19050">
            <a:solidFill>
              <a:schemeClr val="tx1"/>
            </a:solidFill>
            <a:round/>
            <a:headEnd/>
            <a:tailEnd type="triangle" w="med" len="med"/>
          </a:ln>
        </p:spPr>
        <p:txBody>
          <a:bodyPr/>
          <a:lstStyle/>
          <a:p>
            <a:endParaRPr lang="ja-JP" altLang="en-US"/>
          </a:p>
        </p:txBody>
      </p:sp>
      <p:sp>
        <p:nvSpPr>
          <p:cNvPr id="59404" name="Oval 12"/>
          <p:cNvSpPr>
            <a:spLocks noChangeArrowheads="1"/>
          </p:cNvSpPr>
          <p:nvPr/>
        </p:nvSpPr>
        <p:spPr bwMode="auto">
          <a:xfrm>
            <a:off x="3595688" y="51816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59406" name="Line 14"/>
          <p:cNvSpPr>
            <a:spLocks noChangeShapeType="1"/>
          </p:cNvSpPr>
          <p:nvPr/>
        </p:nvSpPr>
        <p:spPr bwMode="auto">
          <a:xfrm>
            <a:off x="1995488" y="5181600"/>
            <a:ext cx="685800" cy="0"/>
          </a:xfrm>
          <a:prstGeom prst="line">
            <a:avLst/>
          </a:prstGeom>
          <a:noFill/>
          <a:ln w="19050">
            <a:solidFill>
              <a:schemeClr val="tx1"/>
            </a:solidFill>
            <a:round/>
            <a:headEnd/>
            <a:tailEnd type="triangle" w="med" len="med"/>
          </a:ln>
        </p:spPr>
        <p:txBody>
          <a:bodyPr/>
          <a:lstStyle/>
          <a:p>
            <a:endParaRPr lang="ja-JP" altLang="en-US"/>
          </a:p>
        </p:txBody>
      </p:sp>
      <p:sp>
        <p:nvSpPr>
          <p:cNvPr id="59407" name="Line 15"/>
          <p:cNvSpPr>
            <a:spLocks noChangeShapeType="1"/>
          </p:cNvSpPr>
          <p:nvPr/>
        </p:nvSpPr>
        <p:spPr bwMode="auto">
          <a:xfrm>
            <a:off x="2833688" y="5181600"/>
            <a:ext cx="685800" cy="76200"/>
          </a:xfrm>
          <a:prstGeom prst="line">
            <a:avLst/>
          </a:prstGeom>
          <a:noFill/>
          <a:ln w="19050">
            <a:solidFill>
              <a:schemeClr val="tx1"/>
            </a:solidFill>
            <a:round/>
            <a:headEnd/>
            <a:tailEnd type="triangle" w="med" len="med"/>
          </a:ln>
        </p:spPr>
        <p:txBody>
          <a:bodyPr/>
          <a:lstStyle/>
          <a:p>
            <a:endParaRPr lang="ja-JP" altLang="en-US"/>
          </a:p>
        </p:txBody>
      </p:sp>
      <p:sp>
        <p:nvSpPr>
          <p:cNvPr id="59408" name="Text Box 16"/>
          <p:cNvSpPr txBox="1">
            <a:spLocks noChangeArrowheads="1"/>
          </p:cNvSpPr>
          <p:nvPr/>
        </p:nvSpPr>
        <p:spPr bwMode="auto">
          <a:xfrm>
            <a:off x="5003800" y="4005263"/>
            <a:ext cx="4019550" cy="2647950"/>
          </a:xfrm>
          <a:prstGeom prst="rect">
            <a:avLst/>
          </a:prstGeom>
          <a:noFill/>
          <a:ln w="19050">
            <a:noFill/>
            <a:miter lim="800000"/>
            <a:headEnd/>
            <a:tailEnd/>
          </a:ln>
          <a:effectLst/>
        </p:spPr>
        <p:txBody>
          <a:bodyPr wrap="none">
            <a:spAutoFit/>
          </a:bodyPr>
          <a:lstStyle/>
          <a:p>
            <a:pPr>
              <a:lnSpc>
                <a:spcPct val="100000"/>
              </a:lnSpc>
              <a:spcBef>
                <a:spcPct val="0"/>
              </a:spcBef>
              <a:defRPr/>
            </a:pPr>
            <a:r>
              <a:rPr lang="ja-JP" altLang="en-US" b="1">
                <a:solidFill>
                  <a:srgbClr val="006600"/>
                </a:solidFill>
                <a:ea typeface="ＭＳ Ｐゴシック" pitchFamily="50" charset="-128"/>
              </a:rPr>
              <a:t>最急降下法：</a:t>
            </a:r>
          </a:p>
          <a:p>
            <a:pPr>
              <a:lnSpc>
                <a:spcPct val="100000"/>
              </a:lnSpc>
              <a:spcBef>
                <a:spcPct val="0"/>
              </a:spcBef>
              <a:defRPr/>
            </a:pPr>
            <a:r>
              <a:rPr lang="en-US" altLang="ja-JP" b="1">
                <a:solidFill>
                  <a:srgbClr val="FF0000"/>
                </a:solidFill>
                <a:effectLst>
                  <a:outerShdw blurRad="38100" dist="38100" dir="2700000" algn="tl">
                    <a:srgbClr val="C0C0C0"/>
                  </a:outerShdw>
                </a:effectLst>
                <a:ea typeface="ＭＳ Ｐゴシック" pitchFamily="50" charset="-128"/>
              </a:rPr>
              <a:t>1. </a:t>
            </a:r>
            <a:r>
              <a:rPr lang="en-US" altLang="ja-JP">
                <a:ea typeface="ＭＳ Ｐゴシック" pitchFamily="50" charset="-128"/>
              </a:rPr>
              <a:t> </a:t>
            </a:r>
            <a:r>
              <a:rPr lang="ja-JP" altLang="en-US">
                <a:ea typeface="ＭＳ Ｐゴシック" pitchFamily="50" charset="-128"/>
              </a:rPr>
              <a:t>探索方向を決める</a:t>
            </a:r>
          </a:p>
          <a:p>
            <a:pPr>
              <a:lnSpc>
                <a:spcPct val="100000"/>
              </a:lnSpc>
              <a:spcBef>
                <a:spcPct val="0"/>
              </a:spcBef>
              <a:defRPr/>
            </a:pPr>
            <a:r>
              <a:rPr lang="en-US" altLang="ja-JP" b="1">
                <a:solidFill>
                  <a:srgbClr val="FF0000"/>
                </a:solidFill>
                <a:effectLst>
                  <a:outerShdw blurRad="38100" dist="38100" dir="2700000" algn="tl">
                    <a:srgbClr val="C0C0C0"/>
                  </a:outerShdw>
                </a:effectLst>
                <a:ea typeface="ＭＳ Ｐゴシック" pitchFamily="50" charset="-128"/>
              </a:rPr>
              <a:t>2. </a:t>
            </a:r>
            <a:r>
              <a:rPr lang="en-US" altLang="ja-JP">
                <a:ea typeface="ＭＳ Ｐゴシック" pitchFamily="50" charset="-128"/>
              </a:rPr>
              <a:t> </a:t>
            </a:r>
            <a:r>
              <a:rPr lang="ja-JP" altLang="en-US">
                <a:ea typeface="ＭＳ Ｐゴシック" pitchFamily="50" charset="-128"/>
              </a:rPr>
              <a:t>どれくらい進むか決める</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ea typeface="ＭＳ Ｐゴシック" pitchFamily="50" charset="-128"/>
              </a:rPr>
              <a:t>局所的な情報のみを利用する</a:t>
            </a:r>
          </a:p>
          <a:p>
            <a:pPr>
              <a:lnSpc>
                <a:spcPct val="100000"/>
              </a:lnSpc>
              <a:spcBef>
                <a:spcPct val="0"/>
              </a:spcBef>
              <a:defRPr/>
            </a:pPr>
            <a:r>
              <a:rPr lang="ja-JP" altLang="en-US">
                <a:ea typeface="ＭＳ Ｐゴシック" pitchFamily="50" charset="-128"/>
              </a:rPr>
              <a:t>点は同じだが、どこでも行け</a:t>
            </a:r>
          </a:p>
          <a:p>
            <a:pPr>
              <a:lnSpc>
                <a:spcPct val="100000"/>
              </a:lnSpc>
              <a:spcBef>
                <a:spcPct val="0"/>
              </a:spcBef>
              <a:defRPr/>
            </a:pPr>
            <a:r>
              <a:rPr lang="ja-JP" altLang="en-US">
                <a:ea typeface="ＭＳ Ｐゴシック" pitchFamily="50" charset="-128"/>
              </a:rPr>
              <a:t>るので、近傍の概念がない</a:t>
            </a:r>
          </a:p>
        </p:txBody>
      </p:sp>
      <p:sp>
        <p:nvSpPr>
          <p:cNvPr id="59396" name="Oval 4"/>
          <p:cNvSpPr>
            <a:spLocks noChangeArrowheads="1"/>
          </p:cNvSpPr>
          <p:nvPr/>
        </p:nvSpPr>
        <p:spPr bwMode="auto">
          <a:xfrm>
            <a:off x="1157288" y="49530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59398" name="Oval 6"/>
          <p:cNvSpPr>
            <a:spLocks noChangeArrowheads="1"/>
          </p:cNvSpPr>
          <p:nvPr/>
        </p:nvSpPr>
        <p:spPr bwMode="auto">
          <a:xfrm>
            <a:off x="1919288" y="5105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59405" name="Oval 13"/>
          <p:cNvSpPr>
            <a:spLocks noChangeArrowheads="1"/>
          </p:cNvSpPr>
          <p:nvPr/>
        </p:nvSpPr>
        <p:spPr bwMode="auto">
          <a:xfrm>
            <a:off x="2757488" y="5105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59396"/>
                                        </p:tgtEl>
                                        <p:attrNameLst>
                                          <p:attrName>style.visibility</p:attrName>
                                        </p:attrNameLst>
                                      </p:cBhvr>
                                      <p:to>
                                        <p:strVal val="visible"/>
                                      </p:to>
                                    </p:set>
                                    <p:anim calcmode="lin" valueType="num">
                                      <p:cBhvr additive="base">
                                        <p:cTn id="11" dur="500" fill="hold"/>
                                        <p:tgtEl>
                                          <p:spTgt spid="59396"/>
                                        </p:tgtEl>
                                        <p:attrNameLst>
                                          <p:attrName>ppt_x</p:attrName>
                                        </p:attrNameLst>
                                      </p:cBhvr>
                                      <p:tavLst>
                                        <p:tav tm="0">
                                          <p:val>
                                            <p:strVal val="0-#ppt_w/2"/>
                                          </p:val>
                                        </p:tav>
                                        <p:tav tm="100000">
                                          <p:val>
                                            <p:strVal val="#ppt_x"/>
                                          </p:val>
                                        </p:tav>
                                      </p:tavLst>
                                    </p:anim>
                                    <p:anim calcmode="lin" valueType="num">
                                      <p:cBhvr additive="base">
                                        <p:cTn id="12" dur="500" fill="hold"/>
                                        <p:tgtEl>
                                          <p:spTgt spid="5939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39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3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9397"/>
                                        </p:tgtEl>
                                        <p:attrNameLst>
                                          <p:attrName>style.visibility</p:attrName>
                                        </p:attrNameLst>
                                      </p:cBhvr>
                                      <p:to>
                                        <p:strVal val="visible"/>
                                      </p:to>
                                    </p:set>
                                    <p:animEffect transition="in" filter="dissolve">
                                      <p:cBhvr>
                                        <p:cTn id="23" dur="500"/>
                                        <p:tgtEl>
                                          <p:spTgt spid="59397"/>
                                        </p:tgtEl>
                                      </p:cBhvr>
                                    </p:animEffect>
                                  </p:childTnLst>
                                  <p:subTnLst>
                                    <p:animClr clrSpc="rgb" dir="cw">
                                      <p:cBhvr override="childStyle">
                                        <p:cTn dur="1" fill="hold" display="0" masterRel="nextClick" afterEffect="1"/>
                                        <p:tgtEl>
                                          <p:spTgt spid="59397"/>
                                        </p:tgtEl>
                                        <p:attrNameLst>
                                          <p:attrName>ppt_c</p:attrName>
                                        </p:attrNameLst>
                                      </p:cBhvr>
                                      <p:to>
                                        <a:srgbClr val="99FF99"/>
                                      </p:to>
                                    </p:animClr>
                                  </p:sub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59398"/>
                                        </p:tgtEl>
                                        <p:attrNameLst>
                                          <p:attrName>style.visibility</p:attrName>
                                        </p:attrNameLst>
                                      </p:cBhvr>
                                      <p:to>
                                        <p:strVal val="visible"/>
                                      </p:to>
                                    </p:set>
                                    <p:anim calcmode="lin" valueType="num">
                                      <p:cBhvr additive="base">
                                        <p:cTn id="28" dur="500" fill="hold"/>
                                        <p:tgtEl>
                                          <p:spTgt spid="59398"/>
                                        </p:tgtEl>
                                        <p:attrNameLst>
                                          <p:attrName>ppt_x</p:attrName>
                                        </p:attrNameLst>
                                      </p:cBhvr>
                                      <p:tavLst>
                                        <p:tav tm="0">
                                          <p:val>
                                            <p:strVal val="0-#ppt_w/2"/>
                                          </p:val>
                                        </p:tav>
                                        <p:tav tm="100000">
                                          <p:val>
                                            <p:strVal val="#ppt_x"/>
                                          </p:val>
                                        </p:tav>
                                      </p:tavLst>
                                    </p:anim>
                                    <p:anim calcmode="lin" valueType="num">
                                      <p:cBhvr additive="base">
                                        <p:cTn id="29" dur="500" fill="hold"/>
                                        <p:tgtEl>
                                          <p:spTgt spid="5939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5940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59395">
                                            <p:txEl>
                                              <p:pRg st="5" end="5"/>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9399"/>
                                        </p:tgtEl>
                                        <p:attrNameLst>
                                          <p:attrName>style.visibility</p:attrName>
                                        </p:attrNameLst>
                                      </p:cBhvr>
                                      <p:to>
                                        <p:strVal val="visible"/>
                                      </p:to>
                                    </p:set>
                                    <p:animEffect transition="in" filter="dissolve">
                                      <p:cBhvr>
                                        <p:cTn id="42" dur="500"/>
                                        <p:tgtEl>
                                          <p:spTgt spid="59399"/>
                                        </p:tgtEl>
                                      </p:cBhvr>
                                    </p:animEffect>
                                  </p:childTnLst>
                                  <p:subTnLst>
                                    <p:animClr clrSpc="rgb" dir="cw">
                                      <p:cBhvr override="childStyle">
                                        <p:cTn dur="1" fill="hold" display="0" masterRel="nextClick" afterEffect="1"/>
                                        <p:tgtEl>
                                          <p:spTgt spid="59399"/>
                                        </p:tgtEl>
                                        <p:attrNameLst>
                                          <p:attrName>ppt_c</p:attrName>
                                        </p:attrNameLst>
                                      </p:cBhvr>
                                      <p:to>
                                        <a:srgbClr val="99FF99"/>
                                      </p:to>
                                    </p:animClr>
                                  </p:sub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59405"/>
                                        </p:tgtEl>
                                        <p:attrNameLst>
                                          <p:attrName>style.visibility</p:attrName>
                                        </p:attrNameLst>
                                      </p:cBhvr>
                                      <p:to>
                                        <p:strVal val="visible"/>
                                      </p:to>
                                    </p:set>
                                    <p:anim calcmode="lin" valueType="num">
                                      <p:cBhvr additive="base">
                                        <p:cTn id="47" dur="500" fill="hold"/>
                                        <p:tgtEl>
                                          <p:spTgt spid="59405"/>
                                        </p:tgtEl>
                                        <p:attrNameLst>
                                          <p:attrName>ppt_x</p:attrName>
                                        </p:attrNameLst>
                                      </p:cBhvr>
                                      <p:tavLst>
                                        <p:tav tm="0">
                                          <p:val>
                                            <p:strVal val="0-#ppt_w/2"/>
                                          </p:val>
                                        </p:tav>
                                        <p:tav tm="100000">
                                          <p:val>
                                            <p:strVal val="#ppt_x"/>
                                          </p:val>
                                        </p:tav>
                                      </p:tavLst>
                                    </p:anim>
                                    <p:anim calcmode="lin" valueType="num">
                                      <p:cBhvr additive="base">
                                        <p:cTn id="48" dur="500" fill="hold"/>
                                        <p:tgtEl>
                                          <p:spTgt spid="59405"/>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940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9402"/>
                                        </p:tgtEl>
                                        <p:attrNameLst>
                                          <p:attrName>style.visibility</p:attrName>
                                        </p:attrNameLst>
                                      </p:cBhvr>
                                      <p:to>
                                        <p:strVal val="visible"/>
                                      </p:to>
                                    </p:set>
                                    <p:animEffect transition="in" filter="dissolve">
                                      <p:cBhvr>
                                        <p:cTn id="57" dur="500"/>
                                        <p:tgtEl>
                                          <p:spTgt spid="59402"/>
                                        </p:tgtEl>
                                      </p:cBhvr>
                                    </p:animEffect>
                                  </p:childTnLst>
                                  <p:subTnLst>
                                    <p:animClr clrSpc="rgb" dir="cw">
                                      <p:cBhvr override="childStyle">
                                        <p:cTn dur="1" fill="hold" display="0" masterRel="nextClick" afterEffect="1"/>
                                        <p:tgtEl>
                                          <p:spTgt spid="59402"/>
                                        </p:tgtEl>
                                        <p:attrNameLst>
                                          <p:attrName>ppt_c</p:attrName>
                                        </p:attrNameLst>
                                      </p:cBhvr>
                                      <p:to>
                                        <a:srgbClr val="99FF99"/>
                                      </p:to>
                                    </p:animClr>
                                  </p:sub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59404"/>
                                        </p:tgtEl>
                                        <p:attrNameLst>
                                          <p:attrName>style.visibility</p:attrName>
                                        </p:attrNameLst>
                                      </p:cBhvr>
                                      <p:to>
                                        <p:strVal val="visible"/>
                                      </p:to>
                                    </p:set>
                                    <p:anim calcmode="lin" valueType="num">
                                      <p:cBhvr additive="base">
                                        <p:cTn id="62" dur="500" fill="hold"/>
                                        <p:tgtEl>
                                          <p:spTgt spid="59404"/>
                                        </p:tgtEl>
                                        <p:attrNameLst>
                                          <p:attrName>ppt_x</p:attrName>
                                        </p:attrNameLst>
                                      </p:cBhvr>
                                      <p:tavLst>
                                        <p:tav tm="0">
                                          <p:val>
                                            <p:strVal val="0-#ppt_w/2"/>
                                          </p:val>
                                        </p:tav>
                                        <p:tav tm="100000">
                                          <p:val>
                                            <p:strVal val="#ppt_x"/>
                                          </p:val>
                                        </p:tav>
                                      </p:tavLst>
                                    </p:anim>
                                    <p:anim calcmode="lin" valueType="num">
                                      <p:cBhvr additive="base">
                                        <p:cTn id="63" dur="500" fill="hold"/>
                                        <p:tgtEl>
                                          <p:spTgt spid="59404"/>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59407"/>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59401"/>
                                        </p:tgtEl>
                                        <p:attrNameLst>
                                          <p:attrName>style.visibility</p:attrName>
                                        </p:attrNameLst>
                                      </p:cBhvr>
                                      <p:to>
                                        <p:strVal val="visible"/>
                                      </p:to>
                                    </p:set>
                                    <p:animEffect transition="in" filter="dissolve">
                                      <p:cBhvr>
                                        <p:cTn id="72" dur="500"/>
                                        <p:tgtEl>
                                          <p:spTgt spid="59401"/>
                                        </p:tgtEl>
                                      </p:cBhvr>
                                    </p:animEffect>
                                  </p:childTnLst>
                                  <p:subTnLst>
                                    <p:animClr clrSpc="rgb" dir="cw">
                                      <p:cBhvr override="childStyle">
                                        <p:cTn dur="1" fill="hold" display="0" masterRel="nextClick" afterEffect="1"/>
                                        <p:tgtEl>
                                          <p:spTgt spid="59401"/>
                                        </p:tgtEl>
                                        <p:attrNameLst>
                                          <p:attrName>ppt_c</p:attrName>
                                        </p:attrNameLst>
                                      </p:cBhvr>
                                      <p:to>
                                        <a:srgbClr val="99FF99"/>
                                      </p:to>
                                    </p:animClr>
                                  </p:sub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9408">
                                            <p:txEl>
                                              <p:pRg st="0" end="0"/>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59408">
                                            <p:txEl>
                                              <p:pRg st="1" end="1"/>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59408">
                                            <p:txEl>
                                              <p:pRg st="2" end="2"/>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59408">
                                            <p:txEl>
                                              <p:pRg st="4" end="4"/>
                                            </p:txEl>
                                          </p:spTgt>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59408">
                                            <p:txEl>
                                              <p:pRg st="5" end="5"/>
                                            </p:txEl>
                                          </p:spTgt>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940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animBg="1"/>
      <p:bldP spid="59399" grpId="0" animBg="1"/>
      <p:bldP spid="59402" grpId="0" animBg="1"/>
      <p:bldP spid="59401" grpId="0" animBg="1"/>
      <p:bldP spid="59400" grpId="0" animBg="1"/>
      <p:bldP spid="59404" grpId="0" animBg="1"/>
      <p:bldP spid="59406" grpId="0" animBg="1"/>
      <p:bldP spid="59407" grpId="0" animBg="1"/>
      <p:bldP spid="59396" grpId="0" animBg="1"/>
      <p:bldP spid="59398" grpId="0" animBg="1"/>
      <p:bldP spid="5940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0114" name="Freeform 2"/>
          <p:cNvSpPr>
            <a:spLocks/>
          </p:cNvSpPr>
          <p:nvPr/>
        </p:nvSpPr>
        <p:spPr bwMode="auto">
          <a:xfrm>
            <a:off x="7380288" y="4025900"/>
            <a:ext cx="1011237" cy="1382713"/>
          </a:xfrm>
          <a:custGeom>
            <a:avLst/>
            <a:gdLst/>
            <a:ahLst/>
            <a:cxnLst>
              <a:cxn ang="0">
                <a:pos x="25" y="377"/>
              </a:cxn>
              <a:cxn ang="0">
                <a:pos x="112" y="84"/>
              </a:cxn>
              <a:cxn ang="0">
                <a:pos x="396" y="65"/>
              </a:cxn>
              <a:cxn ang="0">
                <a:pos x="603" y="471"/>
              </a:cxn>
              <a:cxn ang="0">
                <a:pos x="603" y="783"/>
              </a:cxn>
              <a:cxn ang="0">
                <a:pos x="418" y="803"/>
              </a:cxn>
              <a:cxn ang="0">
                <a:pos x="25" y="377"/>
              </a:cxn>
            </a:cxnLst>
            <a:rect l="0" t="0" r="r" b="b"/>
            <a:pathLst>
              <a:path w="637" h="871">
                <a:moveTo>
                  <a:pt x="25" y="377"/>
                </a:moveTo>
                <a:cubicBezTo>
                  <a:pt x="0" y="302"/>
                  <a:pt x="50" y="136"/>
                  <a:pt x="112" y="84"/>
                </a:cubicBezTo>
                <a:cubicBezTo>
                  <a:pt x="174" y="32"/>
                  <a:pt x="314" y="0"/>
                  <a:pt x="396" y="65"/>
                </a:cubicBezTo>
                <a:cubicBezTo>
                  <a:pt x="478" y="130"/>
                  <a:pt x="569" y="351"/>
                  <a:pt x="603" y="471"/>
                </a:cubicBezTo>
                <a:cubicBezTo>
                  <a:pt x="637" y="591"/>
                  <a:pt x="634" y="728"/>
                  <a:pt x="603" y="783"/>
                </a:cubicBezTo>
                <a:cubicBezTo>
                  <a:pt x="572" y="838"/>
                  <a:pt x="514" y="871"/>
                  <a:pt x="418" y="803"/>
                </a:cubicBezTo>
                <a:cubicBezTo>
                  <a:pt x="322" y="735"/>
                  <a:pt x="107" y="466"/>
                  <a:pt x="25" y="377"/>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90115" name="Freeform 3"/>
          <p:cNvSpPr>
            <a:spLocks/>
          </p:cNvSpPr>
          <p:nvPr/>
        </p:nvSpPr>
        <p:spPr bwMode="auto">
          <a:xfrm>
            <a:off x="6402388" y="3890963"/>
            <a:ext cx="1789112" cy="1027112"/>
          </a:xfrm>
          <a:custGeom>
            <a:avLst/>
            <a:gdLst/>
            <a:ahLst/>
            <a:cxnLst>
              <a:cxn ang="0">
                <a:pos x="327" y="27"/>
              </a:cxn>
              <a:cxn ang="0">
                <a:pos x="682" y="68"/>
              </a:cxn>
              <a:cxn ang="0">
                <a:pos x="1028" y="168"/>
              </a:cxn>
              <a:cxn ang="0">
                <a:pos x="1106" y="353"/>
              </a:cxn>
              <a:cxn ang="0">
                <a:pos x="1089" y="575"/>
              </a:cxn>
              <a:cxn ang="0">
                <a:pos x="878" y="624"/>
              </a:cxn>
              <a:cxn ang="0">
                <a:pos x="555" y="439"/>
              </a:cxn>
              <a:cxn ang="0">
                <a:pos x="136" y="390"/>
              </a:cxn>
              <a:cxn ang="0">
                <a:pos x="5" y="203"/>
              </a:cxn>
              <a:cxn ang="0">
                <a:pos x="106" y="29"/>
              </a:cxn>
              <a:cxn ang="0">
                <a:pos x="327" y="27"/>
              </a:cxn>
            </a:cxnLst>
            <a:rect l="0" t="0" r="r" b="b"/>
            <a:pathLst>
              <a:path w="1127" h="647">
                <a:moveTo>
                  <a:pt x="327" y="27"/>
                </a:moveTo>
                <a:cubicBezTo>
                  <a:pt x="423" y="33"/>
                  <a:pt x="565" y="45"/>
                  <a:pt x="682" y="68"/>
                </a:cubicBezTo>
                <a:cubicBezTo>
                  <a:pt x="799" y="91"/>
                  <a:pt x="957" y="120"/>
                  <a:pt x="1028" y="168"/>
                </a:cubicBezTo>
                <a:cubicBezTo>
                  <a:pt x="1099" y="216"/>
                  <a:pt x="1096" y="285"/>
                  <a:pt x="1106" y="353"/>
                </a:cubicBezTo>
                <a:cubicBezTo>
                  <a:pt x="1116" y="421"/>
                  <a:pt x="1127" y="530"/>
                  <a:pt x="1089" y="575"/>
                </a:cubicBezTo>
                <a:cubicBezTo>
                  <a:pt x="1051" y="620"/>
                  <a:pt x="967" y="647"/>
                  <a:pt x="878" y="624"/>
                </a:cubicBezTo>
                <a:cubicBezTo>
                  <a:pt x="789" y="601"/>
                  <a:pt x="679" y="478"/>
                  <a:pt x="555" y="439"/>
                </a:cubicBezTo>
                <a:cubicBezTo>
                  <a:pt x="431" y="400"/>
                  <a:pt x="228" y="429"/>
                  <a:pt x="136" y="390"/>
                </a:cubicBezTo>
                <a:cubicBezTo>
                  <a:pt x="44" y="351"/>
                  <a:pt x="10" y="263"/>
                  <a:pt x="5" y="203"/>
                </a:cubicBezTo>
                <a:cubicBezTo>
                  <a:pt x="0" y="143"/>
                  <a:pt x="52" y="58"/>
                  <a:pt x="106" y="29"/>
                </a:cubicBezTo>
                <a:cubicBezTo>
                  <a:pt x="160" y="0"/>
                  <a:pt x="281" y="27"/>
                  <a:pt x="327" y="27"/>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90116" name="Freeform 4"/>
          <p:cNvSpPr>
            <a:spLocks/>
          </p:cNvSpPr>
          <p:nvPr/>
        </p:nvSpPr>
        <p:spPr bwMode="auto">
          <a:xfrm>
            <a:off x="5219700" y="3863975"/>
            <a:ext cx="1909763" cy="1193800"/>
          </a:xfrm>
          <a:custGeom>
            <a:avLst/>
            <a:gdLst/>
            <a:ahLst/>
            <a:cxnLst>
              <a:cxn ang="0">
                <a:pos x="227" y="329"/>
              </a:cxn>
              <a:cxn ang="0">
                <a:pos x="838" y="50"/>
              </a:cxn>
              <a:cxn ang="0">
                <a:pos x="1122" y="31"/>
              </a:cxn>
              <a:cxn ang="0">
                <a:pos x="1200" y="216"/>
              </a:cxn>
              <a:cxn ang="0">
                <a:pos x="1105" y="407"/>
              </a:cxn>
              <a:cxn ang="0">
                <a:pos x="646" y="475"/>
              </a:cxn>
              <a:cxn ang="0">
                <a:pos x="471" y="710"/>
              </a:cxn>
              <a:cxn ang="0">
                <a:pos x="217" y="729"/>
              </a:cxn>
              <a:cxn ang="0">
                <a:pos x="2" y="583"/>
              </a:cxn>
              <a:cxn ang="0">
                <a:pos x="227" y="329"/>
              </a:cxn>
            </a:cxnLst>
            <a:rect l="0" t="0" r="r" b="b"/>
            <a:pathLst>
              <a:path w="1203" h="752">
                <a:moveTo>
                  <a:pt x="227" y="329"/>
                </a:moveTo>
                <a:cubicBezTo>
                  <a:pt x="207" y="238"/>
                  <a:pt x="689" y="100"/>
                  <a:pt x="838" y="50"/>
                </a:cubicBezTo>
                <a:cubicBezTo>
                  <a:pt x="987" y="0"/>
                  <a:pt x="1062" y="3"/>
                  <a:pt x="1122" y="31"/>
                </a:cubicBezTo>
                <a:cubicBezTo>
                  <a:pt x="1182" y="59"/>
                  <a:pt x="1203" y="153"/>
                  <a:pt x="1200" y="216"/>
                </a:cubicBezTo>
                <a:cubicBezTo>
                  <a:pt x="1197" y="279"/>
                  <a:pt x="1197" y="364"/>
                  <a:pt x="1105" y="407"/>
                </a:cubicBezTo>
                <a:cubicBezTo>
                  <a:pt x="1013" y="450"/>
                  <a:pt x="752" y="425"/>
                  <a:pt x="646" y="475"/>
                </a:cubicBezTo>
                <a:cubicBezTo>
                  <a:pt x="540" y="525"/>
                  <a:pt x="542" y="668"/>
                  <a:pt x="471" y="710"/>
                </a:cubicBezTo>
                <a:cubicBezTo>
                  <a:pt x="400" y="752"/>
                  <a:pt x="295" y="750"/>
                  <a:pt x="217" y="729"/>
                </a:cubicBezTo>
                <a:cubicBezTo>
                  <a:pt x="139" y="708"/>
                  <a:pt x="0" y="650"/>
                  <a:pt x="2" y="583"/>
                </a:cubicBezTo>
                <a:cubicBezTo>
                  <a:pt x="4" y="516"/>
                  <a:pt x="180" y="382"/>
                  <a:pt x="227" y="329"/>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90117" name="Freeform 5"/>
          <p:cNvSpPr>
            <a:spLocks/>
          </p:cNvSpPr>
          <p:nvPr/>
        </p:nvSpPr>
        <p:spPr bwMode="auto">
          <a:xfrm>
            <a:off x="5146675" y="3933825"/>
            <a:ext cx="2016125" cy="1390650"/>
          </a:xfrm>
          <a:custGeom>
            <a:avLst/>
            <a:gdLst/>
            <a:ahLst/>
            <a:cxnLst>
              <a:cxn ang="0">
                <a:pos x="77" y="636"/>
              </a:cxn>
              <a:cxn ang="0">
                <a:pos x="113" y="324"/>
              </a:cxn>
              <a:cxn ang="0">
                <a:pos x="448" y="197"/>
              </a:cxn>
              <a:cxn ang="0">
                <a:pos x="868" y="41"/>
              </a:cxn>
              <a:cxn ang="0">
                <a:pos x="1024" y="21"/>
              </a:cxn>
              <a:cxn ang="0">
                <a:pos x="1268" y="168"/>
              </a:cxn>
              <a:cxn ang="0">
                <a:pos x="1034" y="500"/>
              </a:cxn>
              <a:cxn ang="0">
                <a:pos x="917" y="822"/>
              </a:cxn>
              <a:cxn ang="0">
                <a:pos x="575" y="822"/>
              </a:cxn>
              <a:cxn ang="0">
                <a:pos x="77" y="636"/>
              </a:cxn>
            </a:cxnLst>
            <a:rect l="0" t="0" r="r" b="b"/>
            <a:pathLst>
              <a:path w="1270" h="876">
                <a:moveTo>
                  <a:pt x="77" y="636"/>
                </a:moveTo>
                <a:cubicBezTo>
                  <a:pt x="0" y="553"/>
                  <a:pt x="51" y="397"/>
                  <a:pt x="113" y="324"/>
                </a:cubicBezTo>
                <a:cubicBezTo>
                  <a:pt x="175" y="251"/>
                  <a:pt x="322" y="244"/>
                  <a:pt x="448" y="197"/>
                </a:cubicBezTo>
                <a:cubicBezTo>
                  <a:pt x="574" y="150"/>
                  <a:pt x="772" y="70"/>
                  <a:pt x="868" y="41"/>
                </a:cubicBezTo>
                <a:cubicBezTo>
                  <a:pt x="964" y="12"/>
                  <a:pt x="957" y="0"/>
                  <a:pt x="1024" y="21"/>
                </a:cubicBezTo>
                <a:cubicBezTo>
                  <a:pt x="1091" y="42"/>
                  <a:pt x="1266" y="88"/>
                  <a:pt x="1268" y="168"/>
                </a:cubicBezTo>
                <a:cubicBezTo>
                  <a:pt x="1270" y="248"/>
                  <a:pt x="1092" y="391"/>
                  <a:pt x="1034" y="500"/>
                </a:cubicBezTo>
                <a:cubicBezTo>
                  <a:pt x="976" y="609"/>
                  <a:pt x="993" y="768"/>
                  <a:pt x="917" y="822"/>
                </a:cubicBezTo>
                <a:cubicBezTo>
                  <a:pt x="841" y="876"/>
                  <a:pt x="715" y="853"/>
                  <a:pt x="575" y="822"/>
                </a:cubicBezTo>
                <a:cubicBezTo>
                  <a:pt x="435" y="791"/>
                  <a:pt x="154" y="719"/>
                  <a:pt x="77" y="636"/>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90118" name="Rectangle 6"/>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局所探索：最大クリーク</a:t>
            </a:r>
          </a:p>
        </p:txBody>
      </p:sp>
      <p:sp>
        <p:nvSpPr>
          <p:cNvPr id="90119" name="Rectangle 7"/>
          <p:cNvSpPr>
            <a:spLocks noGrp="1" noChangeArrowheads="1"/>
          </p:cNvSpPr>
          <p:nvPr>
            <p:ph type="body" idx="1"/>
          </p:nvPr>
        </p:nvSpPr>
        <p:spPr>
          <a:xfrm>
            <a:off x="539750" y="908050"/>
            <a:ext cx="8208963" cy="5041900"/>
          </a:xfrm>
        </p:spPr>
        <p:txBody>
          <a:bodyPr/>
          <a:lstStyle/>
          <a:p>
            <a:pPr eaLnBrk="1" hangingPunct="1">
              <a:buFontTx/>
              <a:buNone/>
              <a:defRPr/>
            </a:pPr>
            <a:r>
              <a:rPr lang="ja-JP" altLang="en-US" sz="2400" b="1" dirty="0" smtClean="0">
                <a:solidFill>
                  <a:srgbClr val="006600"/>
                </a:solidFill>
              </a:rPr>
              <a:t>クリークの近傍：</a:t>
            </a:r>
          </a:p>
          <a:p>
            <a:pPr eaLnBrk="1" hangingPunct="1">
              <a:buFontTx/>
              <a:buNone/>
              <a:defRPr/>
            </a:pPr>
            <a:r>
              <a:rPr lang="ja-JP" altLang="en-US" sz="2400" dirty="0" smtClean="0"/>
              <a:t>クリークに頂点を１つ加え、その頂点に隣接しないクリークの頂点をのぞいたもの</a:t>
            </a:r>
          </a:p>
          <a:p>
            <a:pPr eaLnBrk="1" hangingPunct="1">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ja-JP" altLang="en-US" sz="2400" b="1" dirty="0" smtClean="0">
                <a:solidFill>
                  <a:srgbClr val="006600"/>
                </a:solidFill>
              </a:rPr>
              <a:t>局所探索：</a:t>
            </a:r>
            <a:endParaRPr lang="ja-JP" altLang="en-US" sz="2400" b="1" dirty="0" smtClean="0">
              <a:solidFill>
                <a:srgbClr val="FF0000"/>
              </a:solidFill>
              <a:effectLst>
                <a:outerShdw blurRad="38100" dist="38100" dir="2700000" algn="tl">
                  <a:srgbClr val="C0C0C0"/>
                </a:outerShdw>
              </a:effectLst>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近傍の中に、自分より良い解があったら、その解に移動する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近傍の中に、自分より良い解が</a:t>
            </a:r>
          </a:p>
          <a:p>
            <a:pPr eaLnBrk="1" hangingPunct="1">
              <a:buFontTx/>
              <a:buNone/>
              <a:defRPr/>
            </a:pPr>
            <a:r>
              <a:rPr lang="ja-JP" altLang="en-US" sz="2400" dirty="0" smtClean="0"/>
              <a:t>ないような解を見つけたら、</a:t>
            </a:r>
          </a:p>
          <a:p>
            <a:pPr eaLnBrk="1" hangingPunct="1">
              <a:buFontTx/>
              <a:buNone/>
              <a:defRPr/>
            </a:pPr>
            <a:r>
              <a:rPr lang="ja-JP" altLang="en-US" sz="2400" dirty="0" smtClean="0"/>
              <a:t>それを出力して終了</a:t>
            </a:r>
          </a:p>
        </p:txBody>
      </p:sp>
      <p:sp>
        <p:nvSpPr>
          <p:cNvPr id="12296" name="Line 8"/>
          <p:cNvSpPr>
            <a:spLocks noChangeShapeType="1"/>
          </p:cNvSpPr>
          <p:nvPr/>
        </p:nvSpPr>
        <p:spPr bwMode="auto">
          <a:xfrm flipV="1">
            <a:off x="6877050" y="5803900"/>
            <a:ext cx="1223963" cy="73025"/>
          </a:xfrm>
          <a:prstGeom prst="line">
            <a:avLst/>
          </a:prstGeom>
          <a:noFill/>
          <a:ln w="19050">
            <a:solidFill>
              <a:schemeClr val="tx1"/>
            </a:solidFill>
            <a:round/>
            <a:headEnd/>
            <a:tailEnd/>
          </a:ln>
        </p:spPr>
        <p:txBody>
          <a:bodyPr/>
          <a:lstStyle/>
          <a:p>
            <a:endParaRPr lang="ja-JP" altLang="en-US"/>
          </a:p>
        </p:txBody>
      </p:sp>
      <p:sp>
        <p:nvSpPr>
          <p:cNvPr id="12297" name="Line 9"/>
          <p:cNvSpPr>
            <a:spLocks noChangeShapeType="1"/>
          </p:cNvSpPr>
          <p:nvPr/>
        </p:nvSpPr>
        <p:spPr bwMode="auto">
          <a:xfrm flipH="1">
            <a:off x="5653088" y="4868863"/>
            <a:ext cx="736600" cy="1079500"/>
          </a:xfrm>
          <a:prstGeom prst="line">
            <a:avLst/>
          </a:prstGeom>
          <a:noFill/>
          <a:ln w="19050">
            <a:solidFill>
              <a:schemeClr val="tx1"/>
            </a:solidFill>
            <a:round/>
            <a:headEnd/>
            <a:tailEnd/>
          </a:ln>
        </p:spPr>
        <p:txBody>
          <a:bodyPr/>
          <a:lstStyle/>
          <a:p>
            <a:endParaRPr lang="ja-JP" altLang="en-US"/>
          </a:p>
        </p:txBody>
      </p:sp>
      <p:sp>
        <p:nvSpPr>
          <p:cNvPr id="12298" name="Line 10"/>
          <p:cNvSpPr>
            <a:spLocks noChangeShapeType="1"/>
          </p:cNvSpPr>
          <p:nvPr/>
        </p:nvSpPr>
        <p:spPr bwMode="auto">
          <a:xfrm>
            <a:off x="7362825" y="5478463"/>
            <a:ext cx="698500" cy="325437"/>
          </a:xfrm>
          <a:prstGeom prst="line">
            <a:avLst/>
          </a:prstGeom>
          <a:noFill/>
          <a:ln w="19050">
            <a:solidFill>
              <a:schemeClr val="tx1"/>
            </a:solidFill>
            <a:round/>
            <a:headEnd/>
            <a:tailEnd/>
          </a:ln>
        </p:spPr>
        <p:txBody>
          <a:bodyPr/>
          <a:lstStyle/>
          <a:p>
            <a:endParaRPr lang="ja-JP" altLang="en-US"/>
          </a:p>
        </p:txBody>
      </p:sp>
      <p:sp>
        <p:nvSpPr>
          <p:cNvPr id="12299" name="Line 11"/>
          <p:cNvSpPr>
            <a:spLocks noChangeShapeType="1"/>
          </p:cNvSpPr>
          <p:nvPr/>
        </p:nvSpPr>
        <p:spPr bwMode="auto">
          <a:xfrm>
            <a:off x="7134225" y="4868863"/>
            <a:ext cx="990600" cy="212725"/>
          </a:xfrm>
          <a:prstGeom prst="line">
            <a:avLst/>
          </a:prstGeom>
          <a:noFill/>
          <a:ln w="19050">
            <a:solidFill>
              <a:schemeClr val="tx1"/>
            </a:solidFill>
            <a:round/>
            <a:headEnd/>
            <a:tailEnd/>
          </a:ln>
        </p:spPr>
        <p:txBody>
          <a:bodyPr/>
          <a:lstStyle/>
          <a:p>
            <a:endParaRPr lang="ja-JP" altLang="en-US"/>
          </a:p>
        </p:txBody>
      </p:sp>
      <p:sp>
        <p:nvSpPr>
          <p:cNvPr id="12300" name="Line 12"/>
          <p:cNvSpPr>
            <a:spLocks noChangeShapeType="1"/>
          </p:cNvSpPr>
          <p:nvPr/>
        </p:nvSpPr>
        <p:spPr bwMode="auto">
          <a:xfrm flipV="1">
            <a:off x="5684838" y="5554663"/>
            <a:ext cx="534987" cy="393700"/>
          </a:xfrm>
          <a:prstGeom prst="line">
            <a:avLst/>
          </a:prstGeom>
          <a:noFill/>
          <a:ln w="19050">
            <a:solidFill>
              <a:schemeClr val="tx1"/>
            </a:solidFill>
            <a:round/>
            <a:headEnd/>
            <a:tailEnd/>
          </a:ln>
        </p:spPr>
        <p:txBody>
          <a:bodyPr/>
          <a:lstStyle/>
          <a:p>
            <a:endParaRPr lang="ja-JP" altLang="en-US"/>
          </a:p>
        </p:txBody>
      </p:sp>
      <p:sp>
        <p:nvSpPr>
          <p:cNvPr id="12301" name="Line 13"/>
          <p:cNvSpPr>
            <a:spLocks noChangeShapeType="1"/>
          </p:cNvSpPr>
          <p:nvPr/>
        </p:nvSpPr>
        <p:spPr bwMode="auto">
          <a:xfrm>
            <a:off x="5508625" y="4724400"/>
            <a:ext cx="712788" cy="863600"/>
          </a:xfrm>
          <a:prstGeom prst="line">
            <a:avLst/>
          </a:prstGeom>
          <a:noFill/>
          <a:ln w="19050">
            <a:solidFill>
              <a:schemeClr val="tx1"/>
            </a:solidFill>
            <a:round/>
            <a:headEnd/>
            <a:tailEnd/>
          </a:ln>
        </p:spPr>
        <p:txBody>
          <a:bodyPr/>
          <a:lstStyle/>
          <a:p>
            <a:endParaRPr lang="ja-JP" altLang="en-US"/>
          </a:p>
        </p:txBody>
      </p:sp>
      <p:sp>
        <p:nvSpPr>
          <p:cNvPr id="12302" name="Line 14"/>
          <p:cNvSpPr>
            <a:spLocks noChangeShapeType="1"/>
          </p:cNvSpPr>
          <p:nvPr/>
        </p:nvSpPr>
        <p:spPr bwMode="auto">
          <a:xfrm flipV="1">
            <a:off x="7134225" y="4487863"/>
            <a:ext cx="533400" cy="381000"/>
          </a:xfrm>
          <a:prstGeom prst="line">
            <a:avLst/>
          </a:prstGeom>
          <a:noFill/>
          <a:ln w="19050">
            <a:solidFill>
              <a:schemeClr val="tx1"/>
            </a:solidFill>
            <a:round/>
            <a:headEnd/>
            <a:tailEnd/>
          </a:ln>
        </p:spPr>
        <p:txBody>
          <a:bodyPr/>
          <a:lstStyle/>
          <a:p>
            <a:endParaRPr lang="ja-JP" altLang="en-US"/>
          </a:p>
        </p:txBody>
      </p:sp>
      <p:sp>
        <p:nvSpPr>
          <p:cNvPr id="12303" name="Line 15"/>
          <p:cNvSpPr>
            <a:spLocks noChangeShapeType="1"/>
          </p:cNvSpPr>
          <p:nvPr/>
        </p:nvSpPr>
        <p:spPr bwMode="auto">
          <a:xfrm flipH="1">
            <a:off x="5221288" y="4868863"/>
            <a:ext cx="1150937" cy="431800"/>
          </a:xfrm>
          <a:prstGeom prst="line">
            <a:avLst/>
          </a:prstGeom>
          <a:noFill/>
          <a:ln w="19050">
            <a:solidFill>
              <a:schemeClr val="tx1"/>
            </a:solidFill>
            <a:round/>
            <a:headEnd/>
            <a:tailEnd/>
          </a:ln>
        </p:spPr>
        <p:txBody>
          <a:bodyPr/>
          <a:lstStyle/>
          <a:p>
            <a:endParaRPr lang="ja-JP" altLang="en-US"/>
          </a:p>
        </p:txBody>
      </p:sp>
      <p:sp>
        <p:nvSpPr>
          <p:cNvPr id="12304" name="Line 16"/>
          <p:cNvSpPr>
            <a:spLocks noChangeShapeType="1"/>
          </p:cNvSpPr>
          <p:nvPr/>
        </p:nvSpPr>
        <p:spPr bwMode="auto">
          <a:xfrm>
            <a:off x="5292725" y="5372100"/>
            <a:ext cx="936625" cy="215900"/>
          </a:xfrm>
          <a:prstGeom prst="line">
            <a:avLst/>
          </a:prstGeom>
          <a:noFill/>
          <a:ln w="19050">
            <a:solidFill>
              <a:schemeClr val="tx1"/>
            </a:solidFill>
            <a:round/>
            <a:headEnd/>
            <a:tailEnd/>
          </a:ln>
        </p:spPr>
        <p:txBody>
          <a:bodyPr/>
          <a:lstStyle/>
          <a:p>
            <a:endParaRPr lang="ja-JP" altLang="en-US"/>
          </a:p>
        </p:txBody>
      </p:sp>
      <p:sp>
        <p:nvSpPr>
          <p:cNvPr id="12305" name="Line 17"/>
          <p:cNvSpPr>
            <a:spLocks noChangeShapeType="1"/>
          </p:cNvSpPr>
          <p:nvPr/>
        </p:nvSpPr>
        <p:spPr bwMode="auto">
          <a:xfrm flipH="1">
            <a:off x="6829425" y="4868863"/>
            <a:ext cx="304800" cy="990600"/>
          </a:xfrm>
          <a:prstGeom prst="line">
            <a:avLst/>
          </a:prstGeom>
          <a:noFill/>
          <a:ln w="19050">
            <a:solidFill>
              <a:schemeClr val="tx1"/>
            </a:solidFill>
            <a:round/>
            <a:headEnd/>
            <a:tailEnd/>
          </a:ln>
        </p:spPr>
        <p:txBody>
          <a:bodyPr/>
          <a:lstStyle/>
          <a:p>
            <a:endParaRPr lang="ja-JP" altLang="en-US"/>
          </a:p>
        </p:txBody>
      </p:sp>
      <p:sp>
        <p:nvSpPr>
          <p:cNvPr id="12306" name="Line 18"/>
          <p:cNvSpPr>
            <a:spLocks noChangeShapeType="1"/>
          </p:cNvSpPr>
          <p:nvPr/>
        </p:nvSpPr>
        <p:spPr bwMode="auto">
          <a:xfrm>
            <a:off x="5221288" y="5372100"/>
            <a:ext cx="431800" cy="614363"/>
          </a:xfrm>
          <a:prstGeom prst="line">
            <a:avLst/>
          </a:prstGeom>
          <a:noFill/>
          <a:ln w="19050">
            <a:solidFill>
              <a:schemeClr val="tx1"/>
            </a:solidFill>
            <a:round/>
            <a:headEnd/>
            <a:tailEnd/>
          </a:ln>
        </p:spPr>
        <p:txBody>
          <a:bodyPr/>
          <a:lstStyle/>
          <a:p>
            <a:endParaRPr lang="ja-JP" altLang="en-US"/>
          </a:p>
        </p:txBody>
      </p:sp>
      <p:sp>
        <p:nvSpPr>
          <p:cNvPr id="12307" name="Line 19"/>
          <p:cNvSpPr>
            <a:spLocks noChangeShapeType="1"/>
          </p:cNvSpPr>
          <p:nvPr/>
        </p:nvSpPr>
        <p:spPr bwMode="auto">
          <a:xfrm flipH="1" flipV="1">
            <a:off x="5508625" y="4651375"/>
            <a:ext cx="144463" cy="1301750"/>
          </a:xfrm>
          <a:prstGeom prst="line">
            <a:avLst/>
          </a:prstGeom>
          <a:noFill/>
          <a:ln w="19050">
            <a:solidFill>
              <a:schemeClr val="tx1"/>
            </a:solidFill>
            <a:round/>
            <a:headEnd/>
            <a:tailEnd/>
          </a:ln>
        </p:spPr>
        <p:txBody>
          <a:bodyPr/>
          <a:lstStyle/>
          <a:p>
            <a:endParaRPr lang="ja-JP" altLang="en-US"/>
          </a:p>
        </p:txBody>
      </p:sp>
      <p:sp>
        <p:nvSpPr>
          <p:cNvPr id="12308" name="Line 20"/>
          <p:cNvSpPr>
            <a:spLocks noChangeShapeType="1"/>
          </p:cNvSpPr>
          <p:nvPr/>
        </p:nvSpPr>
        <p:spPr bwMode="auto">
          <a:xfrm flipV="1">
            <a:off x="6829425" y="5478463"/>
            <a:ext cx="533400" cy="381000"/>
          </a:xfrm>
          <a:prstGeom prst="line">
            <a:avLst/>
          </a:prstGeom>
          <a:noFill/>
          <a:ln w="19050">
            <a:solidFill>
              <a:schemeClr val="tx1"/>
            </a:solidFill>
            <a:round/>
            <a:headEnd/>
            <a:tailEnd/>
          </a:ln>
        </p:spPr>
        <p:txBody>
          <a:bodyPr/>
          <a:lstStyle/>
          <a:p>
            <a:endParaRPr lang="ja-JP" altLang="en-US"/>
          </a:p>
        </p:txBody>
      </p:sp>
      <p:sp>
        <p:nvSpPr>
          <p:cNvPr id="12309" name="Line 21"/>
          <p:cNvSpPr>
            <a:spLocks noChangeShapeType="1"/>
          </p:cNvSpPr>
          <p:nvPr/>
        </p:nvSpPr>
        <p:spPr bwMode="auto">
          <a:xfrm>
            <a:off x="6219825" y="5554663"/>
            <a:ext cx="609600" cy="304800"/>
          </a:xfrm>
          <a:prstGeom prst="line">
            <a:avLst/>
          </a:prstGeom>
          <a:noFill/>
          <a:ln w="19050">
            <a:solidFill>
              <a:schemeClr val="tx1"/>
            </a:solidFill>
            <a:round/>
            <a:headEnd/>
            <a:tailEnd/>
          </a:ln>
        </p:spPr>
        <p:txBody>
          <a:bodyPr/>
          <a:lstStyle/>
          <a:p>
            <a:endParaRPr lang="ja-JP" altLang="en-US"/>
          </a:p>
        </p:txBody>
      </p:sp>
      <p:sp>
        <p:nvSpPr>
          <p:cNvPr id="12310" name="Line 22"/>
          <p:cNvSpPr>
            <a:spLocks noChangeShapeType="1"/>
          </p:cNvSpPr>
          <p:nvPr/>
        </p:nvSpPr>
        <p:spPr bwMode="auto">
          <a:xfrm flipH="1">
            <a:off x="6219825" y="4868863"/>
            <a:ext cx="152400" cy="685800"/>
          </a:xfrm>
          <a:prstGeom prst="line">
            <a:avLst/>
          </a:prstGeom>
          <a:noFill/>
          <a:ln w="19050">
            <a:solidFill>
              <a:schemeClr val="tx1"/>
            </a:solidFill>
            <a:round/>
            <a:headEnd/>
            <a:tailEnd/>
          </a:ln>
        </p:spPr>
        <p:txBody>
          <a:bodyPr/>
          <a:lstStyle/>
          <a:p>
            <a:endParaRPr lang="ja-JP" altLang="en-US"/>
          </a:p>
        </p:txBody>
      </p:sp>
      <p:sp>
        <p:nvSpPr>
          <p:cNvPr id="12311" name="Line 23"/>
          <p:cNvSpPr>
            <a:spLocks noChangeShapeType="1"/>
          </p:cNvSpPr>
          <p:nvPr/>
        </p:nvSpPr>
        <p:spPr bwMode="auto">
          <a:xfrm>
            <a:off x="5508625" y="4724400"/>
            <a:ext cx="906463" cy="144463"/>
          </a:xfrm>
          <a:prstGeom prst="line">
            <a:avLst/>
          </a:prstGeom>
          <a:noFill/>
          <a:ln w="19050">
            <a:solidFill>
              <a:schemeClr val="tx1"/>
            </a:solidFill>
            <a:round/>
            <a:headEnd/>
            <a:tailEnd/>
          </a:ln>
        </p:spPr>
        <p:txBody>
          <a:bodyPr/>
          <a:lstStyle/>
          <a:p>
            <a:endParaRPr lang="ja-JP" altLang="en-US"/>
          </a:p>
        </p:txBody>
      </p:sp>
      <p:sp>
        <p:nvSpPr>
          <p:cNvPr id="12312" name="Line 24"/>
          <p:cNvSpPr>
            <a:spLocks noChangeShapeType="1"/>
          </p:cNvSpPr>
          <p:nvPr/>
        </p:nvSpPr>
        <p:spPr bwMode="auto">
          <a:xfrm>
            <a:off x="7134225" y="4868863"/>
            <a:ext cx="228600" cy="609600"/>
          </a:xfrm>
          <a:prstGeom prst="line">
            <a:avLst/>
          </a:prstGeom>
          <a:noFill/>
          <a:ln w="19050">
            <a:solidFill>
              <a:schemeClr val="tx1"/>
            </a:solidFill>
            <a:round/>
            <a:headEnd/>
            <a:tailEnd/>
          </a:ln>
        </p:spPr>
        <p:txBody>
          <a:bodyPr/>
          <a:lstStyle/>
          <a:p>
            <a:endParaRPr lang="ja-JP" altLang="en-US"/>
          </a:p>
        </p:txBody>
      </p:sp>
      <p:sp>
        <p:nvSpPr>
          <p:cNvPr id="90137" name="Oval 25"/>
          <p:cNvSpPr>
            <a:spLocks noChangeArrowheads="1"/>
          </p:cNvSpPr>
          <p:nvPr/>
        </p:nvSpPr>
        <p:spPr bwMode="auto">
          <a:xfrm>
            <a:off x="6981825" y="47164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12314" name="Line 26"/>
          <p:cNvSpPr>
            <a:spLocks noChangeShapeType="1"/>
          </p:cNvSpPr>
          <p:nvPr/>
        </p:nvSpPr>
        <p:spPr bwMode="auto">
          <a:xfrm flipH="1">
            <a:off x="5229225" y="4776788"/>
            <a:ext cx="304800" cy="533400"/>
          </a:xfrm>
          <a:prstGeom prst="line">
            <a:avLst/>
          </a:prstGeom>
          <a:noFill/>
          <a:ln w="19050">
            <a:solidFill>
              <a:schemeClr val="tx1"/>
            </a:solidFill>
            <a:round/>
            <a:headEnd/>
            <a:tailEnd/>
          </a:ln>
        </p:spPr>
        <p:txBody>
          <a:bodyPr/>
          <a:lstStyle/>
          <a:p>
            <a:endParaRPr lang="ja-JP" altLang="en-US"/>
          </a:p>
        </p:txBody>
      </p:sp>
      <p:sp>
        <p:nvSpPr>
          <p:cNvPr id="12315" name="Line 27"/>
          <p:cNvSpPr>
            <a:spLocks noChangeShapeType="1"/>
          </p:cNvSpPr>
          <p:nvPr/>
        </p:nvSpPr>
        <p:spPr bwMode="auto">
          <a:xfrm flipV="1">
            <a:off x="8061325" y="5084763"/>
            <a:ext cx="71438" cy="719137"/>
          </a:xfrm>
          <a:prstGeom prst="line">
            <a:avLst/>
          </a:prstGeom>
          <a:noFill/>
          <a:ln w="19050">
            <a:solidFill>
              <a:schemeClr val="tx1"/>
            </a:solidFill>
            <a:round/>
            <a:headEnd/>
            <a:tailEnd/>
          </a:ln>
        </p:spPr>
        <p:txBody>
          <a:bodyPr/>
          <a:lstStyle/>
          <a:p>
            <a:endParaRPr lang="ja-JP" altLang="en-US"/>
          </a:p>
        </p:txBody>
      </p:sp>
      <p:sp>
        <p:nvSpPr>
          <p:cNvPr id="12316" name="Line 28"/>
          <p:cNvSpPr>
            <a:spLocks noChangeShapeType="1"/>
          </p:cNvSpPr>
          <p:nvPr/>
        </p:nvSpPr>
        <p:spPr bwMode="auto">
          <a:xfrm flipV="1">
            <a:off x="7340600" y="5084763"/>
            <a:ext cx="792163" cy="360362"/>
          </a:xfrm>
          <a:prstGeom prst="line">
            <a:avLst/>
          </a:prstGeom>
          <a:noFill/>
          <a:ln w="19050">
            <a:solidFill>
              <a:schemeClr val="tx1"/>
            </a:solidFill>
            <a:round/>
            <a:headEnd/>
            <a:tailEnd/>
          </a:ln>
        </p:spPr>
        <p:txBody>
          <a:bodyPr/>
          <a:lstStyle/>
          <a:p>
            <a:endParaRPr lang="ja-JP" altLang="en-US"/>
          </a:p>
        </p:txBody>
      </p:sp>
      <p:sp>
        <p:nvSpPr>
          <p:cNvPr id="12317" name="Line 29"/>
          <p:cNvSpPr>
            <a:spLocks noChangeShapeType="1"/>
          </p:cNvSpPr>
          <p:nvPr/>
        </p:nvSpPr>
        <p:spPr bwMode="auto">
          <a:xfrm flipH="1" flipV="1">
            <a:off x="7772400" y="4508500"/>
            <a:ext cx="360363" cy="574675"/>
          </a:xfrm>
          <a:prstGeom prst="line">
            <a:avLst/>
          </a:prstGeom>
          <a:noFill/>
          <a:ln w="19050">
            <a:solidFill>
              <a:schemeClr val="tx1"/>
            </a:solidFill>
            <a:round/>
            <a:headEnd/>
            <a:tailEnd/>
          </a:ln>
        </p:spPr>
        <p:txBody>
          <a:bodyPr/>
          <a:lstStyle/>
          <a:p>
            <a:endParaRPr lang="ja-JP" altLang="en-US"/>
          </a:p>
        </p:txBody>
      </p:sp>
      <p:sp>
        <p:nvSpPr>
          <p:cNvPr id="12318" name="Line 30"/>
          <p:cNvSpPr>
            <a:spLocks noChangeShapeType="1"/>
          </p:cNvSpPr>
          <p:nvPr/>
        </p:nvSpPr>
        <p:spPr bwMode="auto">
          <a:xfrm flipH="1" flipV="1">
            <a:off x="6764338" y="4219575"/>
            <a:ext cx="1009650" cy="288925"/>
          </a:xfrm>
          <a:prstGeom prst="line">
            <a:avLst/>
          </a:prstGeom>
          <a:noFill/>
          <a:ln w="19050">
            <a:solidFill>
              <a:schemeClr val="tx1"/>
            </a:solidFill>
            <a:round/>
            <a:headEnd/>
            <a:tailEnd/>
          </a:ln>
        </p:spPr>
        <p:txBody>
          <a:bodyPr/>
          <a:lstStyle/>
          <a:p>
            <a:endParaRPr lang="ja-JP" altLang="en-US"/>
          </a:p>
        </p:txBody>
      </p:sp>
      <p:sp>
        <p:nvSpPr>
          <p:cNvPr id="12319" name="Line 31"/>
          <p:cNvSpPr>
            <a:spLocks noChangeShapeType="1"/>
          </p:cNvSpPr>
          <p:nvPr/>
        </p:nvSpPr>
        <p:spPr bwMode="auto">
          <a:xfrm flipH="1">
            <a:off x="5540375" y="4219575"/>
            <a:ext cx="1223963" cy="504825"/>
          </a:xfrm>
          <a:prstGeom prst="line">
            <a:avLst/>
          </a:prstGeom>
          <a:noFill/>
          <a:ln w="19050">
            <a:solidFill>
              <a:schemeClr val="tx1"/>
            </a:solidFill>
            <a:round/>
            <a:headEnd/>
            <a:tailEnd/>
          </a:ln>
        </p:spPr>
        <p:txBody>
          <a:bodyPr/>
          <a:lstStyle/>
          <a:p>
            <a:endParaRPr lang="ja-JP" altLang="en-US"/>
          </a:p>
        </p:txBody>
      </p:sp>
      <p:sp>
        <p:nvSpPr>
          <p:cNvPr id="12320" name="Line 32"/>
          <p:cNvSpPr>
            <a:spLocks noChangeShapeType="1"/>
          </p:cNvSpPr>
          <p:nvPr/>
        </p:nvSpPr>
        <p:spPr bwMode="auto">
          <a:xfrm flipH="1">
            <a:off x="6405563" y="4219575"/>
            <a:ext cx="358775" cy="649288"/>
          </a:xfrm>
          <a:prstGeom prst="line">
            <a:avLst/>
          </a:prstGeom>
          <a:noFill/>
          <a:ln w="19050">
            <a:solidFill>
              <a:schemeClr val="tx1"/>
            </a:solidFill>
            <a:round/>
            <a:headEnd/>
            <a:tailEnd/>
          </a:ln>
        </p:spPr>
        <p:txBody>
          <a:bodyPr/>
          <a:lstStyle/>
          <a:p>
            <a:endParaRPr lang="ja-JP" altLang="en-US"/>
          </a:p>
        </p:txBody>
      </p:sp>
      <p:sp>
        <p:nvSpPr>
          <p:cNvPr id="12321" name="Line 33"/>
          <p:cNvSpPr>
            <a:spLocks noChangeShapeType="1"/>
          </p:cNvSpPr>
          <p:nvPr/>
        </p:nvSpPr>
        <p:spPr bwMode="auto">
          <a:xfrm flipH="1">
            <a:off x="7340600" y="4508500"/>
            <a:ext cx="431800" cy="936625"/>
          </a:xfrm>
          <a:prstGeom prst="line">
            <a:avLst/>
          </a:prstGeom>
          <a:noFill/>
          <a:ln w="19050">
            <a:solidFill>
              <a:schemeClr val="tx1"/>
            </a:solidFill>
            <a:round/>
            <a:headEnd/>
            <a:tailEnd/>
          </a:ln>
        </p:spPr>
        <p:txBody>
          <a:bodyPr/>
          <a:lstStyle/>
          <a:p>
            <a:endParaRPr lang="ja-JP" altLang="en-US"/>
          </a:p>
        </p:txBody>
      </p:sp>
      <p:sp>
        <p:nvSpPr>
          <p:cNvPr id="12322" name="Freeform 34"/>
          <p:cNvSpPr>
            <a:spLocks/>
          </p:cNvSpPr>
          <p:nvPr/>
        </p:nvSpPr>
        <p:spPr bwMode="auto">
          <a:xfrm>
            <a:off x="5684838" y="5803900"/>
            <a:ext cx="2376487" cy="504825"/>
          </a:xfrm>
          <a:custGeom>
            <a:avLst/>
            <a:gdLst>
              <a:gd name="T0" fmla="*/ 0 w 1497"/>
              <a:gd name="T1" fmla="*/ 2147483647 h 318"/>
              <a:gd name="T2" fmla="*/ 2147483647 w 1497"/>
              <a:gd name="T3" fmla="*/ 2147483647 h 318"/>
              <a:gd name="T4" fmla="*/ 2147483647 w 1497"/>
              <a:gd name="T5" fmla="*/ 2147483647 h 318"/>
              <a:gd name="T6" fmla="*/ 2147483647 w 1497"/>
              <a:gd name="T7" fmla="*/ 0 h 318"/>
              <a:gd name="T8" fmla="*/ 0 60000 65536"/>
              <a:gd name="T9" fmla="*/ 0 60000 65536"/>
              <a:gd name="T10" fmla="*/ 0 60000 65536"/>
              <a:gd name="T11" fmla="*/ 0 60000 65536"/>
              <a:gd name="T12" fmla="*/ 0 w 1497"/>
              <a:gd name="T13" fmla="*/ 0 h 318"/>
              <a:gd name="T14" fmla="*/ 1497 w 1497"/>
              <a:gd name="T15" fmla="*/ 318 h 318"/>
            </a:gdLst>
            <a:ahLst/>
            <a:cxnLst>
              <a:cxn ang="T8">
                <a:pos x="T0" y="T1"/>
              </a:cxn>
              <a:cxn ang="T9">
                <a:pos x="T2" y="T3"/>
              </a:cxn>
              <a:cxn ang="T10">
                <a:pos x="T4" y="T5"/>
              </a:cxn>
              <a:cxn ang="T11">
                <a:pos x="T6" y="T7"/>
              </a:cxn>
            </a:cxnLst>
            <a:rect l="T12" t="T13" r="T14" b="T15"/>
            <a:pathLst>
              <a:path w="1497" h="318">
                <a:moveTo>
                  <a:pt x="0" y="91"/>
                </a:moveTo>
                <a:cubicBezTo>
                  <a:pt x="125" y="167"/>
                  <a:pt x="250" y="243"/>
                  <a:pt x="454" y="273"/>
                </a:cubicBezTo>
                <a:cubicBezTo>
                  <a:pt x="658" y="303"/>
                  <a:pt x="1051" y="318"/>
                  <a:pt x="1225" y="273"/>
                </a:cubicBezTo>
                <a:cubicBezTo>
                  <a:pt x="1399" y="228"/>
                  <a:pt x="1448" y="114"/>
                  <a:pt x="1497" y="0"/>
                </a:cubicBezTo>
              </a:path>
            </a:pathLst>
          </a:custGeom>
          <a:noFill/>
          <a:ln w="19050" cap="flat" cmpd="sng">
            <a:solidFill>
              <a:schemeClr val="tx1"/>
            </a:solidFill>
            <a:prstDash val="solid"/>
            <a:round/>
            <a:headEnd/>
            <a:tailEnd/>
          </a:ln>
        </p:spPr>
        <p:txBody>
          <a:bodyPr lIns="90000" tIns="46800" rIns="90000" bIns="46800"/>
          <a:lstStyle/>
          <a:p>
            <a:endParaRPr lang="ja-JP" altLang="en-US"/>
          </a:p>
        </p:txBody>
      </p:sp>
      <p:sp>
        <p:nvSpPr>
          <p:cNvPr id="90147" name="Oval 35"/>
          <p:cNvSpPr>
            <a:spLocks noChangeArrowheads="1"/>
          </p:cNvSpPr>
          <p:nvPr/>
        </p:nvSpPr>
        <p:spPr bwMode="auto">
          <a:xfrm>
            <a:off x="6219825" y="47164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48" name="Oval 36"/>
          <p:cNvSpPr>
            <a:spLocks noChangeArrowheads="1"/>
          </p:cNvSpPr>
          <p:nvPr/>
        </p:nvSpPr>
        <p:spPr bwMode="auto">
          <a:xfrm>
            <a:off x="6677025" y="5715000"/>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49" name="Oval 37"/>
          <p:cNvSpPr>
            <a:spLocks noChangeArrowheads="1"/>
          </p:cNvSpPr>
          <p:nvPr/>
        </p:nvSpPr>
        <p:spPr bwMode="auto">
          <a:xfrm>
            <a:off x="6067425" y="54022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50" name="Oval 38"/>
          <p:cNvSpPr>
            <a:spLocks noChangeArrowheads="1"/>
          </p:cNvSpPr>
          <p:nvPr/>
        </p:nvSpPr>
        <p:spPr bwMode="auto">
          <a:xfrm>
            <a:off x="7210425" y="53260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51" name="Oval 39"/>
          <p:cNvSpPr>
            <a:spLocks noChangeArrowheads="1"/>
          </p:cNvSpPr>
          <p:nvPr/>
        </p:nvSpPr>
        <p:spPr bwMode="auto">
          <a:xfrm>
            <a:off x="5076825" y="51736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52" name="Oval 40"/>
          <p:cNvSpPr>
            <a:spLocks noChangeArrowheads="1"/>
          </p:cNvSpPr>
          <p:nvPr/>
        </p:nvSpPr>
        <p:spPr bwMode="auto">
          <a:xfrm>
            <a:off x="7972425" y="4940300"/>
            <a:ext cx="304800" cy="293688"/>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53" name="Oval 41"/>
          <p:cNvSpPr>
            <a:spLocks noChangeArrowheads="1"/>
          </p:cNvSpPr>
          <p:nvPr/>
        </p:nvSpPr>
        <p:spPr bwMode="auto">
          <a:xfrm>
            <a:off x="5397500" y="45640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54" name="Oval 42"/>
          <p:cNvSpPr>
            <a:spLocks noChangeArrowheads="1"/>
          </p:cNvSpPr>
          <p:nvPr/>
        </p:nvSpPr>
        <p:spPr bwMode="auto">
          <a:xfrm>
            <a:off x="6621463" y="4076700"/>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55" name="Oval 43"/>
          <p:cNvSpPr>
            <a:spLocks noChangeArrowheads="1"/>
          </p:cNvSpPr>
          <p:nvPr/>
        </p:nvSpPr>
        <p:spPr bwMode="auto">
          <a:xfrm>
            <a:off x="7612063" y="43481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56" name="Oval 44"/>
          <p:cNvSpPr>
            <a:spLocks noChangeArrowheads="1"/>
          </p:cNvSpPr>
          <p:nvPr/>
        </p:nvSpPr>
        <p:spPr bwMode="auto">
          <a:xfrm>
            <a:off x="7916863" y="56435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0157" name="Oval 45"/>
          <p:cNvSpPr>
            <a:spLocks noChangeArrowheads="1"/>
          </p:cNvSpPr>
          <p:nvPr/>
        </p:nvSpPr>
        <p:spPr bwMode="auto">
          <a:xfrm>
            <a:off x="5524500" y="5788025"/>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01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01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01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01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0119">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0119">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11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0114"/>
                                        </p:tgtEl>
                                        <p:attrNameLst>
                                          <p:attrName>style.visibility</p:attrName>
                                        </p:attrNameLst>
                                      </p:cBhvr>
                                      <p:to>
                                        <p:strVal val="visible"/>
                                      </p:to>
                                    </p:set>
                                  </p:childTnLst>
                                  <p:subTnLst>
                                    <p:animClr clrSpc="rgb" dir="cw">
                                      <p:cBhvr override="childStyle">
                                        <p:cTn dur="1" fill="hold" display="0" masterRel="nextClick" afterEffect="1"/>
                                        <p:tgtEl>
                                          <p:spTgt spid="90114"/>
                                        </p:tgtEl>
                                        <p:attrNameLst>
                                          <p:attrName>ppt_c</p:attrName>
                                        </p:attrNameLst>
                                      </p:cBhvr>
                                      <p:to>
                                        <a:srgbClr val="99FF99"/>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01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01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0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val 6"/>
          <p:cNvSpPr>
            <a:spLocks noChangeArrowheads="1"/>
          </p:cNvSpPr>
          <p:nvPr/>
        </p:nvSpPr>
        <p:spPr bwMode="auto">
          <a:xfrm>
            <a:off x="6805613" y="1628775"/>
            <a:ext cx="719137" cy="576263"/>
          </a:xfrm>
          <a:prstGeom prst="ellipse">
            <a:avLst/>
          </a:prstGeom>
          <a:solidFill>
            <a:srgbClr val="FFFF99"/>
          </a:solidFill>
          <a:ln w="19050">
            <a:solidFill>
              <a:srgbClr val="FF9900"/>
            </a:solidFill>
            <a:round/>
            <a:headEnd/>
            <a:tailEnd/>
          </a:ln>
        </p:spPr>
        <p:txBody>
          <a:bodyPr wrap="none" anchor="ctr"/>
          <a:lstStyle/>
          <a:p>
            <a:endParaRPr lang="ja-JP" altLang="en-US"/>
          </a:p>
        </p:txBody>
      </p:sp>
      <p:sp>
        <p:nvSpPr>
          <p:cNvPr id="13315" name="Oval 7"/>
          <p:cNvSpPr>
            <a:spLocks noChangeArrowheads="1"/>
          </p:cNvSpPr>
          <p:nvPr/>
        </p:nvSpPr>
        <p:spPr bwMode="auto">
          <a:xfrm>
            <a:off x="7597775" y="1844675"/>
            <a:ext cx="719138" cy="576263"/>
          </a:xfrm>
          <a:prstGeom prst="ellipse">
            <a:avLst/>
          </a:prstGeom>
          <a:solidFill>
            <a:srgbClr val="FFFF99"/>
          </a:solidFill>
          <a:ln w="19050">
            <a:solidFill>
              <a:srgbClr val="FF9900"/>
            </a:solidFill>
            <a:round/>
            <a:headEnd/>
            <a:tailEnd/>
          </a:ln>
        </p:spPr>
        <p:txBody>
          <a:bodyPr wrap="none" anchor="ctr"/>
          <a:lstStyle/>
          <a:p>
            <a:endParaRPr lang="ja-JP" altLang="en-US"/>
          </a:p>
        </p:txBody>
      </p:sp>
      <p:sp>
        <p:nvSpPr>
          <p:cNvPr id="13316" name="Oval 5"/>
          <p:cNvSpPr>
            <a:spLocks noChangeArrowheads="1"/>
          </p:cNvSpPr>
          <p:nvPr/>
        </p:nvSpPr>
        <p:spPr bwMode="auto">
          <a:xfrm>
            <a:off x="6084888" y="1989138"/>
            <a:ext cx="719137" cy="576262"/>
          </a:xfrm>
          <a:prstGeom prst="ellipse">
            <a:avLst/>
          </a:prstGeom>
          <a:solidFill>
            <a:srgbClr val="FFFF99"/>
          </a:solidFill>
          <a:ln w="19050">
            <a:solidFill>
              <a:srgbClr val="FF9900"/>
            </a:solidFill>
            <a:round/>
            <a:headEnd/>
            <a:tailEnd/>
          </a:ln>
        </p:spPr>
        <p:txBody>
          <a:bodyPr wrap="none" anchor="ctr"/>
          <a:lstStyle/>
          <a:p>
            <a:endParaRPr lang="ja-JP" altLang="en-US"/>
          </a:p>
        </p:txBody>
      </p:sp>
      <p:sp>
        <p:nvSpPr>
          <p:cNvPr id="65538"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局所最適解</a:t>
            </a:r>
          </a:p>
        </p:txBody>
      </p:sp>
      <p:sp>
        <p:nvSpPr>
          <p:cNvPr id="65539" name="Rectangle 3"/>
          <p:cNvSpPr>
            <a:spLocks noGrp="1" noChangeArrowheads="1"/>
          </p:cNvSpPr>
          <p:nvPr>
            <p:ph type="body" idx="1"/>
          </p:nvPr>
        </p:nvSpPr>
        <p:spPr>
          <a:xfrm>
            <a:off x="533400" y="1447800"/>
            <a:ext cx="8153400" cy="49530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最終的に得られる </a:t>
            </a:r>
          </a:p>
          <a:p>
            <a:pPr eaLnBrk="1" hangingPunct="1">
              <a:buFontTx/>
              <a:buNone/>
              <a:defRPr/>
            </a:pPr>
            <a:r>
              <a:rPr lang="ja-JP" altLang="en-US" sz="2400" dirty="0" smtClean="0"/>
              <a:t>「 </a:t>
            </a:r>
            <a:r>
              <a:rPr lang="en-US" altLang="ja-JP" sz="2400" b="1" dirty="0" smtClean="0">
                <a:solidFill>
                  <a:schemeClr val="accent2"/>
                </a:solidFill>
              </a:rPr>
              <a:t>N(x)</a:t>
            </a:r>
            <a:r>
              <a:rPr lang="en-US" altLang="ja-JP" sz="2400" dirty="0" smtClean="0"/>
              <a:t> </a:t>
            </a:r>
            <a:r>
              <a:rPr lang="ja-JP" altLang="en-US" sz="2400" dirty="0" smtClean="0"/>
              <a:t>が </a:t>
            </a:r>
            <a:r>
              <a:rPr lang="en-US" altLang="ja-JP" sz="2400" b="1" dirty="0" smtClean="0">
                <a:solidFill>
                  <a:schemeClr val="accent2"/>
                </a:solidFill>
              </a:rPr>
              <a:t>x</a:t>
            </a:r>
            <a:r>
              <a:rPr lang="en-US" altLang="ja-JP" sz="2400" dirty="0" smtClean="0"/>
              <a:t> </a:t>
            </a:r>
            <a:r>
              <a:rPr lang="ja-JP" altLang="en-US" sz="2400" dirty="0" smtClean="0"/>
              <a:t>よりも良い解を含まない」</a:t>
            </a:r>
          </a:p>
          <a:p>
            <a:pPr eaLnBrk="1" hangingPunct="1">
              <a:buFontTx/>
              <a:buNone/>
              <a:defRPr/>
            </a:pPr>
            <a:r>
              <a:rPr lang="ja-JP" altLang="en-US" sz="2400" dirty="0" err="1" smtClean="0"/>
              <a:t>ような</a:t>
            </a:r>
            <a:r>
              <a:rPr lang="ja-JP" altLang="en-US" sz="2400" dirty="0" smtClean="0"/>
              <a:t> </a:t>
            </a:r>
            <a:r>
              <a:rPr lang="en-US" altLang="ja-JP" sz="2400" b="1" dirty="0" smtClean="0">
                <a:solidFill>
                  <a:schemeClr val="accent2"/>
                </a:solidFill>
              </a:rPr>
              <a:t>x</a:t>
            </a:r>
            <a:r>
              <a:rPr lang="en-US" altLang="ja-JP" sz="2400" dirty="0" smtClean="0">
                <a:solidFill>
                  <a:schemeClr val="accent2"/>
                </a:solidFill>
              </a:rPr>
              <a:t> </a:t>
            </a:r>
            <a:r>
              <a:rPr lang="ja-JP" altLang="en-US" sz="2400" dirty="0" smtClean="0"/>
              <a:t>を</a:t>
            </a:r>
            <a:r>
              <a:rPr lang="ja-JP" altLang="en-US" sz="2400" b="1" dirty="0" smtClean="0">
                <a:solidFill>
                  <a:srgbClr val="006600"/>
                </a:solidFill>
              </a:rPr>
              <a:t>局所最適解</a:t>
            </a:r>
            <a:r>
              <a:rPr lang="ja-JP" altLang="en-US" sz="2400" dirty="0" smtClean="0"/>
              <a:t>という</a:t>
            </a:r>
          </a:p>
          <a:p>
            <a:pPr eaLnBrk="1" hangingPunct="1">
              <a:buFontTx/>
              <a:buNone/>
              <a:defRPr/>
            </a:pPr>
            <a:endParaRPr lang="ja-JP" altLang="en-US" sz="2400" dirty="0" smtClean="0"/>
          </a:p>
          <a:p>
            <a:pPr eaLnBrk="1" hangingPunct="1">
              <a:buFontTx/>
              <a:buNone/>
              <a:defRPr/>
            </a:pPr>
            <a:r>
              <a:rPr lang="ja-JP" altLang="en-US" sz="2400" dirty="0" smtClean="0"/>
              <a:t>    大域的最適解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局所最適解</a:t>
            </a:r>
          </a:p>
          <a:p>
            <a:pPr eaLnBrk="1" hangingPunct="1">
              <a:buFontTx/>
              <a:buNone/>
              <a:defRPr/>
            </a:pPr>
            <a:r>
              <a:rPr lang="ja-JP" altLang="en-US" sz="2400" dirty="0" smtClean="0"/>
              <a:t>    局所最適解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dirty="0" smtClean="0"/>
              <a:t>　大域的最適解</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局所最適解は、大域的最適解（本当の最適解）より、</a:t>
            </a:r>
          </a:p>
          <a:p>
            <a:pPr eaLnBrk="1" hangingPunct="1">
              <a:buFontTx/>
              <a:buNone/>
              <a:defRPr/>
            </a:pPr>
            <a:r>
              <a:rPr lang="ja-JP" altLang="en-US" sz="2400" dirty="0" smtClean="0"/>
              <a:t>　　一般的に悪いが、平均的にはそれほど悪くない</a:t>
            </a:r>
          </a:p>
          <a:p>
            <a:pPr eaLnBrk="1" hangingPunct="1">
              <a:buFontTx/>
              <a:buNone/>
              <a:defRPr/>
            </a:pPr>
            <a:r>
              <a:rPr lang="ja-JP" altLang="en-US" sz="2400" dirty="0" smtClean="0"/>
              <a:t>      （実験的には、誤差20-30%くらい？）</a:t>
            </a:r>
          </a:p>
        </p:txBody>
      </p:sp>
      <p:sp>
        <p:nvSpPr>
          <p:cNvPr id="13319" name="Freeform 4"/>
          <p:cNvSpPr>
            <a:spLocks/>
          </p:cNvSpPr>
          <p:nvPr/>
        </p:nvSpPr>
        <p:spPr bwMode="auto">
          <a:xfrm>
            <a:off x="5940425" y="1844675"/>
            <a:ext cx="2592388" cy="1223963"/>
          </a:xfrm>
          <a:custGeom>
            <a:avLst/>
            <a:gdLst>
              <a:gd name="T0" fmla="*/ 0 w 1633"/>
              <a:gd name="T1" fmla="*/ 2147483647 h 771"/>
              <a:gd name="T2" fmla="*/ 2147483647 w 1633"/>
              <a:gd name="T3" fmla="*/ 2147483647 h 771"/>
              <a:gd name="T4" fmla="*/ 2147483647 w 1633"/>
              <a:gd name="T5" fmla="*/ 2147483647 h 771"/>
              <a:gd name="T6" fmla="*/ 2147483647 w 1633"/>
              <a:gd name="T7" fmla="*/ 0 h 771"/>
              <a:gd name="T8" fmla="*/ 2147483647 w 1633"/>
              <a:gd name="T9" fmla="*/ 2147483647 h 771"/>
              <a:gd name="T10" fmla="*/ 2147483647 w 1633"/>
              <a:gd name="T11" fmla="*/ 2147483647 h 771"/>
              <a:gd name="T12" fmla="*/ 2147483647 w 1633"/>
              <a:gd name="T13" fmla="*/ 2147483647 h 771"/>
              <a:gd name="T14" fmla="*/ 0 60000 65536"/>
              <a:gd name="T15" fmla="*/ 0 60000 65536"/>
              <a:gd name="T16" fmla="*/ 0 60000 65536"/>
              <a:gd name="T17" fmla="*/ 0 60000 65536"/>
              <a:gd name="T18" fmla="*/ 0 60000 65536"/>
              <a:gd name="T19" fmla="*/ 0 60000 65536"/>
              <a:gd name="T20" fmla="*/ 0 60000 65536"/>
              <a:gd name="T21" fmla="*/ 0 w 1633"/>
              <a:gd name="T22" fmla="*/ 0 h 771"/>
              <a:gd name="T23" fmla="*/ 1633 w 1633"/>
              <a:gd name="T24" fmla="*/ 771 h 7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33" h="771">
                <a:moveTo>
                  <a:pt x="0" y="726"/>
                </a:moveTo>
                <a:lnTo>
                  <a:pt x="317" y="227"/>
                </a:lnTo>
                <a:lnTo>
                  <a:pt x="499" y="499"/>
                </a:lnTo>
                <a:lnTo>
                  <a:pt x="771" y="0"/>
                </a:lnTo>
                <a:lnTo>
                  <a:pt x="1088" y="454"/>
                </a:lnTo>
                <a:lnTo>
                  <a:pt x="1270" y="136"/>
                </a:lnTo>
                <a:lnTo>
                  <a:pt x="1633" y="771"/>
                </a:lnTo>
              </a:path>
            </a:pathLst>
          </a:custGeom>
          <a:noFill/>
          <a:ln w="19050" cap="flat" cmpd="sng">
            <a:solidFill>
              <a:schemeClr val="tx1"/>
            </a:solidFill>
            <a:prstDash val="solid"/>
            <a:round/>
            <a:headEnd type="none" w="med" len="med"/>
            <a:tailEnd type="none" w="med" len="med"/>
          </a:ln>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553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53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539">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5539">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5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巡回セールスマン問題の局所探索</a:t>
            </a:r>
            <a:endParaRPr lang="en-US" altLang="ja-JP" sz="3600" smtClean="0">
              <a:solidFill>
                <a:schemeClr val="bg1"/>
              </a:solidFill>
              <a:effectLst>
                <a:outerShdw blurRad="38100" dist="38100" dir="2700000" algn="tl">
                  <a:srgbClr val="000000"/>
                </a:outerShdw>
              </a:effectLst>
            </a:endParaRPr>
          </a:p>
        </p:txBody>
      </p:sp>
      <p:sp>
        <p:nvSpPr>
          <p:cNvPr id="102403" name="Rectangle 3"/>
          <p:cNvSpPr>
            <a:spLocks noGrp="1" noChangeArrowheads="1"/>
          </p:cNvSpPr>
          <p:nvPr>
            <p:ph type="body" idx="1"/>
          </p:nvPr>
        </p:nvSpPr>
        <p:spPr>
          <a:xfrm>
            <a:off x="468313" y="1052513"/>
            <a:ext cx="8229600" cy="2016125"/>
          </a:xfrm>
        </p:spPr>
        <p:txBody>
          <a:bodyPr/>
          <a:lstStyle/>
          <a:p>
            <a:pPr eaLnBrk="1" hangingPunct="1">
              <a:lnSpc>
                <a:spcPct val="90000"/>
              </a:lnSpc>
              <a:buFontTx/>
              <a:buNone/>
              <a:defRPr/>
            </a:pPr>
            <a:r>
              <a:rPr lang="ja-JP" altLang="en-US" sz="2400" b="1" dirty="0" smtClean="0">
                <a:solidFill>
                  <a:srgbClr val="006600"/>
                </a:solidFill>
                <a:effectLst>
                  <a:outerShdw blurRad="38100" dist="38100" dir="2700000" algn="tl">
                    <a:srgbClr val="C0C0C0"/>
                  </a:outerShdw>
                </a:effectLst>
              </a:rPr>
              <a:t>2-</a:t>
            </a:r>
            <a:r>
              <a:rPr lang="en-US" altLang="ja-JP" sz="2400" b="1" dirty="0" smtClean="0">
                <a:solidFill>
                  <a:srgbClr val="006600"/>
                </a:solidFill>
                <a:effectLst>
                  <a:outerShdw blurRad="38100" dist="38100" dir="2700000" algn="tl">
                    <a:srgbClr val="C0C0C0"/>
                  </a:outerShdw>
                </a:effectLst>
              </a:rPr>
              <a:t>opt</a:t>
            </a:r>
            <a:r>
              <a:rPr lang="ja-JP" altLang="en-US" sz="2400" b="1" dirty="0" smtClean="0">
                <a:solidFill>
                  <a:srgbClr val="006600"/>
                </a:solidFill>
                <a:effectLst>
                  <a:outerShdw blurRad="38100" dist="38100" dir="2700000" algn="tl">
                    <a:srgbClr val="C0C0C0"/>
                  </a:outerShdw>
                </a:effectLst>
              </a:rPr>
              <a:t>近傍：</a:t>
            </a:r>
          </a:p>
          <a:p>
            <a:pPr eaLnBrk="1" hangingPunct="1">
              <a:lnSpc>
                <a:spcPct val="90000"/>
              </a:lnSpc>
              <a:buFontTx/>
              <a:buNone/>
              <a:defRPr/>
            </a:pPr>
            <a:r>
              <a:rPr lang="ja-JP" altLang="en-US" sz="2400" dirty="0" smtClean="0"/>
              <a:t>　現在の経路から、2つの枝の行き先と出発点を入れ替えて得られる経路を近傍とする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0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全部で </a:t>
            </a:r>
            <a:r>
              <a:rPr lang="en-US" altLang="ja-JP" sz="2400" b="1" dirty="0" smtClean="0">
                <a:solidFill>
                  <a:schemeClr val="accent2"/>
                </a:solidFill>
              </a:rPr>
              <a:t>O（</a:t>
            </a:r>
            <a:r>
              <a:rPr lang="ja-JP" altLang="en-US" sz="2400" dirty="0" smtClean="0"/>
              <a:t>都市数</a:t>
            </a:r>
            <a:r>
              <a:rPr lang="ja-JP" altLang="en-US" sz="2400" b="1" baseline="30000" dirty="0" smtClean="0">
                <a:solidFill>
                  <a:schemeClr val="accent2"/>
                </a:solidFill>
              </a:rPr>
              <a:t>2</a:t>
            </a:r>
            <a:r>
              <a:rPr lang="ja-JP" altLang="en-US" sz="2400" b="1" dirty="0" smtClean="0">
                <a:solidFill>
                  <a:schemeClr val="accent2"/>
                </a:solidFill>
              </a:rPr>
              <a:t>） </a:t>
            </a:r>
            <a:r>
              <a:rPr lang="ja-JP" altLang="en-US" sz="2400" dirty="0" smtClean="0"/>
              <a:t>個</a:t>
            </a:r>
          </a:p>
          <a:p>
            <a:pPr eaLnBrk="1" hangingPunct="1">
              <a:lnSpc>
                <a:spcPct val="90000"/>
              </a:lnSpc>
              <a:buFontTx/>
              <a:buNone/>
              <a:defRPr/>
            </a:pPr>
            <a:endParaRPr lang="ja-JP" altLang="en-US" sz="2400" dirty="0" smtClean="0"/>
          </a:p>
        </p:txBody>
      </p:sp>
      <p:pic>
        <p:nvPicPr>
          <p:cNvPr id="14340" name="Picture 4" descr="j0079131"/>
          <p:cNvPicPr>
            <a:picLocks noChangeAspect="1" noChangeArrowheads="1"/>
          </p:cNvPicPr>
          <p:nvPr/>
        </p:nvPicPr>
        <p:blipFill>
          <a:blip r:embed="rId2" cstate="print"/>
          <a:srcRect/>
          <a:stretch>
            <a:fillRect/>
          </a:stretch>
        </p:blipFill>
        <p:spPr bwMode="auto">
          <a:xfrm>
            <a:off x="5105400" y="3200400"/>
            <a:ext cx="533400" cy="447675"/>
          </a:xfrm>
          <a:prstGeom prst="rect">
            <a:avLst/>
          </a:prstGeom>
          <a:noFill/>
          <a:ln w="9525">
            <a:noFill/>
            <a:miter lim="800000"/>
            <a:headEnd/>
            <a:tailEnd/>
          </a:ln>
        </p:spPr>
      </p:pic>
      <p:pic>
        <p:nvPicPr>
          <p:cNvPr id="14341" name="Picture 5" descr="j0079132"/>
          <p:cNvPicPr>
            <a:picLocks noChangeAspect="1" noChangeArrowheads="1"/>
          </p:cNvPicPr>
          <p:nvPr/>
        </p:nvPicPr>
        <p:blipFill>
          <a:blip r:embed="rId3" cstate="print"/>
          <a:srcRect/>
          <a:stretch>
            <a:fillRect/>
          </a:stretch>
        </p:blipFill>
        <p:spPr bwMode="auto">
          <a:xfrm>
            <a:off x="7010400" y="4800600"/>
            <a:ext cx="457200" cy="396875"/>
          </a:xfrm>
          <a:prstGeom prst="rect">
            <a:avLst/>
          </a:prstGeom>
          <a:noFill/>
          <a:ln w="9525">
            <a:noFill/>
            <a:miter lim="800000"/>
            <a:headEnd/>
            <a:tailEnd/>
          </a:ln>
        </p:spPr>
      </p:pic>
      <p:pic>
        <p:nvPicPr>
          <p:cNvPr id="14342" name="Picture 6" descr="j0079133"/>
          <p:cNvPicPr>
            <a:picLocks noChangeAspect="1" noChangeArrowheads="1"/>
          </p:cNvPicPr>
          <p:nvPr/>
        </p:nvPicPr>
        <p:blipFill>
          <a:blip r:embed="rId4" cstate="print"/>
          <a:srcRect/>
          <a:stretch>
            <a:fillRect/>
          </a:stretch>
        </p:blipFill>
        <p:spPr bwMode="auto">
          <a:xfrm>
            <a:off x="3505200" y="3505200"/>
            <a:ext cx="533400" cy="450850"/>
          </a:xfrm>
          <a:prstGeom prst="rect">
            <a:avLst/>
          </a:prstGeom>
          <a:noFill/>
          <a:ln w="9525">
            <a:noFill/>
            <a:miter lim="800000"/>
            <a:headEnd/>
            <a:tailEnd/>
          </a:ln>
        </p:spPr>
      </p:pic>
      <p:pic>
        <p:nvPicPr>
          <p:cNvPr id="14343" name="Picture 7" descr="j0079134"/>
          <p:cNvPicPr>
            <a:picLocks noChangeAspect="1" noChangeArrowheads="1"/>
          </p:cNvPicPr>
          <p:nvPr/>
        </p:nvPicPr>
        <p:blipFill>
          <a:blip r:embed="rId5" cstate="print"/>
          <a:srcRect/>
          <a:stretch>
            <a:fillRect/>
          </a:stretch>
        </p:blipFill>
        <p:spPr bwMode="auto">
          <a:xfrm>
            <a:off x="3657600" y="5181600"/>
            <a:ext cx="533400" cy="395288"/>
          </a:xfrm>
          <a:prstGeom prst="rect">
            <a:avLst/>
          </a:prstGeom>
          <a:noFill/>
          <a:ln w="9525">
            <a:noFill/>
            <a:miter lim="800000"/>
            <a:headEnd/>
            <a:tailEnd/>
          </a:ln>
        </p:spPr>
      </p:pic>
      <p:pic>
        <p:nvPicPr>
          <p:cNvPr id="14344" name="Picture 8" descr="j0079137"/>
          <p:cNvPicPr>
            <a:picLocks noChangeAspect="1" noChangeArrowheads="1"/>
          </p:cNvPicPr>
          <p:nvPr/>
        </p:nvPicPr>
        <p:blipFill>
          <a:blip r:embed="rId6" cstate="print"/>
          <a:srcRect/>
          <a:stretch>
            <a:fillRect/>
          </a:stretch>
        </p:blipFill>
        <p:spPr bwMode="auto">
          <a:xfrm>
            <a:off x="6629400" y="3429000"/>
            <a:ext cx="762000" cy="438150"/>
          </a:xfrm>
          <a:prstGeom prst="rect">
            <a:avLst/>
          </a:prstGeom>
          <a:noFill/>
          <a:ln w="9525">
            <a:noFill/>
            <a:miter lim="800000"/>
            <a:headEnd/>
            <a:tailEnd/>
          </a:ln>
        </p:spPr>
      </p:pic>
      <p:sp>
        <p:nvSpPr>
          <p:cNvPr id="14345" name="Line 9"/>
          <p:cNvSpPr>
            <a:spLocks noChangeShapeType="1"/>
          </p:cNvSpPr>
          <p:nvPr/>
        </p:nvSpPr>
        <p:spPr bwMode="auto">
          <a:xfrm flipH="1" flipV="1">
            <a:off x="5730875" y="3429000"/>
            <a:ext cx="838200" cy="152400"/>
          </a:xfrm>
          <a:prstGeom prst="line">
            <a:avLst/>
          </a:prstGeom>
          <a:noFill/>
          <a:ln w="28575">
            <a:solidFill>
              <a:schemeClr val="tx1"/>
            </a:solidFill>
            <a:round/>
            <a:headEnd/>
            <a:tailEnd type="triangle" w="med" len="med"/>
          </a:ln>
        </p:spPr>
        <p:txBody>
          <a:bodyPr/>
          <a:lstStyle/>
          <a:p>
            <a:endParaRPr lang="ja-JP" altLang="en-US"/>
          </a:p>
        </p:txBody>
      </p:sp>
      <p:sp>
        <p:nvSpPr>
          <p:cNvPr id="14346" name="Line 10"/>
          <p:cNvSpPr>
            <a:spLocks noChangeShapeType="1"/>
          </p:cNvSpPr>
          <p:nvPr/>
        </p:nvSpPr>
        <p:spPr bwMode="auto">
          <a:xfrm flipH="1" flipV="1">
            <a:off x="7102475" y="3962400"/>
            <a:ext cx="76200" cy="685800"/>
          </a:xfrm>
          <a:prstGeom prst="line">
            <a:avLst/>
          </a:prstGeom>
          <a:noFill/>
          <a:ln w="28575">
            <a:solidFill>
              <a:schemeClr val="tx1"/>
            </a:solidFill>
            <a:round/>
            <a:headEnd/>
            <a:tailEnd type="triangle" w="med" len="med"/>
          </a:ln>
        </p:spPr>
        <p:txBody>
          <a:bodyPr/>
          <a:lstStyle/>
          <a:p>
            <a:endParaRPr lang="ja-JP" altLang="en-US"/>
          </a:p>
        </p:txBody>
      </p:sp>
      <p:sp>
        <p:nvSpPr>
          <p:cNvPr id="14347" name="Line 11"/>
          <p:cNvSpPr>
            <a:spLocks noChangeShapeType="1"/>
          </p:cNvSpPr>
          <p:nvPr/>
        </p:nvSpPr>
        <p:spPr bwMode="auto">
          <a:xfrm flipV="1">
            <a:off x="5883275" y="5029200"/>
            <a:ext cx="1066800" cy="0"/>
          </a:xfrm>
          <a:prstGeom prst="line">
            <a:avLst/>
          </a:prstGeom>
          <a:noFill/>
          <a:ln w="28575">
            <a:solidFill>
              <a:schemeClr val="tx1"/>
            </a:solidFill>
            <a:round/>
            <a:headEnd/>
            <a:tailEnd type="triangle" w="med" len="med"/>
          </a:ln>
        </p:spPr>
        <p:txBody>
          <a:bodyPr/>
          <a:lstStyle/>
          <a:p>
            <a:endParaRPr lang="ja-JP" altLang="en-US"/>
          </a:p>
        </p:txBody>
      </p:sp>
      <p:sp>
        <p:nvSpPr>
          <p:cNvPr id="14348" name="Line 12"/>
          <p:cNvSpPr>
            <a:spLocks noChangeShapeType="1"/>
          </p:cNvSpPr>
          <p:nvPr/>
        </p:nvSpPr>
        <p:spPr bwMode="auto">
          <a:xfrm flipH="1">
            <a:off x="4267200" y="3581400"/>
            <a:ext cx="777875" cy="1676400"/>
          </a:xfrm>
          <a:prstGeom prst="line">
            <a:avLst/>
          </a:prstGeom>
          <a:noFill/>
          <a:ln w="28575">
            <a:solidFill>
              <a:schemeClr val="tx1"/>
            </a:solidFill>
            <a:round/>
            <a:headEnd/>
            <a:tailEnd type="triangle" w="med" len="med"/>
          </a:ln>
        </p:spPr>
        <p:txBody>
          <a:bodyPr/>
          <a:lstStyle/>
          <a:p>
            <a:endParaRPr lang="ja-JP" altLang="en-US"/>
          </a:p>
        </p:txBody>
      </p:sp>
      <p:sp>
        <p:nvSpPr>
          <p:cNvPr id="14349" name="Line 13"/>
          <p:cNvSpPr>
            <a:spLocks noChangeShapeType="1"/>
          </p:cNvSpPr>
          <p:nvPr/>
        </p:nvSpPr>
        <p:spPr bwMode="auto">
          <a:xfrm>
            <a:off x="4130675" y="3810000"/>
            <a:ext cx="990600" cy="838200"/>
          </a:xfrm>
          <a:prstGeom prst="line">
            <a:avLst/>
          </a:prstGeom>
          <a:noFill/>
          <a:ln w="28575">
            <a:solidFill>
              <a:schemeClr val="tx1"/>
            </a:solidFill>
            <a:round/>
            <a:headEnd/>
            <a:tailEnd type="triangle" w="med" len="med"/>
          </a:ln>
        </p:spPr>
        <p:txBody>
          <a:bodyPr/>
          <a:lstStyle/>
          <a:p>
            <a:endParaRPr lang="ja-JP" altLang="en-US"/>
          </a:p>
        </p:txBody>
      </p:sp>
      <p:sp>
        <p:nvSpPr>
          <p:cNvPr id="14350" name="Line 14"/>
          <p:cNvSpPr>
            <a:spLocks noChangeShapeType="1"/>
          </p:cNvSpPr>
          <p:nvPr/>
        </p:nvSpPr>
        <p:spPr bwMode="auto">
          <a:xfrm flipV="1">
            <a:off x="2819400" y="3962400"/>
            <a:ext cx="685800" cy="381000"/>
          </a:xfrm>
          <a:prstGeom prst="line">
            <a:avLst/>
          </a:prstGeom>
          <a:noFill/>
          <a:ln w="28575">
            <a:solidFill>
              <a:schemeClr val="tx1"/>
            </a:solidFill>
            <a:round/>
            <a:headEnd/>
            <a:tailEnd type="triangle" w="med" len="med"/>
          </a:ln>
        </p:spPr>
        <p:txBody>
          <a:bodyPr/>
          <a:lstStyle/>
          <a:p>
            <a:endParaRPr lang="ja-JP" altLang="en-US"/>
          </a:p>
        </p:txBody>
      </p:sp>
      <p:sp>
        <p:nvSpPr>
          <p:cNvPr id="14351" name="Line 15"/>
          <p:cNvSpPr>
            <a:spLocks noChangeShapeType="1"/>
          </p:cNvSpPr>
          <p:nvPr/>
        </p:nvSpPr>
        <p:spPr bwMode="auto">
          <a:xfrm flipH="1" flipV="1">
            <a:off x="2743200" y="4953000"/>
            <a:ext cx="762000" cy="381000"/>
          </a:xfrm>
          <a:prstGeom prst="line">
            <a:avLst/>
          </a:prstGeom>
          <a:noFill/>
          <a:ln w="28575">
            <a:solidFill>
              <a:schemeClr val="tx1"/>
            </a:solidFill>
            <a:round/>
            <a:headEnd/>
            <a:tailEnd type="triangle" w="med" len="med"/>
          </a:ln>
        </p:spPr>
        <p:txBody>
          <a:bodyPr/>
          <a:lstStyle/>
          <a:p>
            <a:endParaRPr lang="ja-JP" altLang="en-US"/>
          </a:p>
        </p:txBody>
      </p:sp>
      <p:pic>
        <p:nvPicPr>
          <p:cNvPr id="14352" name="Picture 16" descr="BD07128_"/>
          <p:cNvPicPr>
            <a:picLocks noChangeAspect="1" noChangeArrowheads="1"/>
          </p:cNvPicPr>
          <p:nvPr/>
        </p:nvPicPr>
        <p:blipFill>
          <a:blip r:embed="rId7" cstate="print"/>
          <a:srcRect/>
          <a:stretch>
            <a:fillRect/>
          </a:stretch>
        </p:blipFill>
        <p:spPr bwMode="auto">
          <a:xfrm>
            <a:off x="1997075" y="3886200"/>
            <a:ext cx="636588" cy="1450975"/>
          </a:xfrm>
          <a:prstGeom prst="rect">
            <a:avLst/>
          </a:prstGeom>
          <a:noFill/>
          <a:ln w="9525">
            <a:noFill/>
            <a:miter lim="800000"/>
            <a:headEnd/>
            <a:tailEnd/>
          </a:ln>
        </p:spPr>
      </p:pic>
      <p:pic>
        <p:nvPicPr>
          <p:cNvPr id="14353" name="Picture 17" descr="j0079137"/>
          <p:cNvPicPr>
            <a:picLocks noChangeAspect="1" noChangeArrowheads="1"/>
          </p:cNvPicPr>
          <p:nvPr/>
        </p:nvPicPr>
        <p:blipFill>
          <a:blip r:embed="rId6" cstate="print"/>
          <a:srcRect/>
          <a:stretch>
            <a:fillRect/>
          </a:stretch>
        </p:blipFill>
        <p:spPr bwMode="auto">
          <a:xfrm>
            <a:off x="5029200" y="4724400"/>
            <a:ext cx="762000" cy="438150"/>
          </a:xfrm>
          <a:prstGeom prst="rect">
            <a:avLst/>
          </a:prstGeom>
          <a:noFill/>
          <a:ln w="9525">
            <a:noFill/>
            <a:miter lim="800000"/>
            <a:headEnd/>
            <a:tailEnd/>
          </a:ln>
        </p:spPr>
      </p:pic>
      <p:grpSp>
        <p:nvGrpSpPr>
          <p:cNvPr id="2" name="Group 18"/>
          <p:cNvGrpSpPr>
            <a:grpSpLocks/>
          </p:cNvGrpSpPr>
          <p:nvPr/>
        </p:nvGrpSpPr>
        <p:grpSpPr bwMode="auto">
          <a:xfrm>
            <a:off x="4130675" y="3429000"/>
            <a:ext cx="3200400" cy="1828800"/>
            <a:chOff x="2592" y="2304"/>
            <a:chExt cx="2016" cy="1152"/>
          </a:xfrm>
        </p:grpSpPr>
        <p:grpSp>
          <p:nvGrpSpPr>
            <p:cNvPr id="14355" name="Group 19"/>
            <p:cNvGrpSpPr>
              <a:grpSpLocks/>
            </p:cNvGrpSpPr>
            <p:nvPr/>
          </p:nvGrpSpPr>
          <p:grpSpPr bwMode="auto">
            <a:xfrm>
              <a:off x="2688" y="2352"/>
              <a:ext cx="1920" cy="1104"/>
              <a:chOff x="2726" y="2448"/>
              <a:chExt cx="1920" cy="1104"/>
            </a:xfrm>
          </p:grpSpPr>
          <p:sp>
            <p:nvSpPr>
              <p:cNvPr id="14362" name="Line 20"/>
              <p:cNvSpPr>
                <a:spLocks noChangeShapeType="1"/>
              </p:cNvSpPr>
              <p:nvPr/>
            </p:nvSpPr>
            <p:spPr bwMode="auto">
              <a:xfrm>
                <a:off x="3734" y="2448"/>
                <a:ext cx="432" cy="96"/>
              </a:xfrm>
              <a:prstGeom prst="line">
                <a:avLst/>
              </a:prstGeom>
              <a:noFill/>
              <a:ln w="28575">
                <a:solidFill>
                  <a:schemeClr val="tx1"/>
                </a:solidFill>
                <a:round/>
                <a:headEnd/>
                <a:tailEnd type="triangle" w="med" len="med"/>
              </a:ln>
            </p:spPr>
            <p:txBody>
              <a:bodyPr/>
              <a:lstStyle/>
              <a:p>
                <a:endParaRPr lang="ja-JP" altLang="en-US"/>
              </a:p>
            </p:txBody>
          </p:sp>
          <p:sp>
            <p:nvSpPr>
              <p:cNvPr id="14363" name="Line 21"/>
              <p:cNvSpPr>
                <a:spLocks noChangeShapeType="1"/>
              </p:cNvSpPr>
              <p:nvPr/>
            </p:nvSpPr>
            <p:spPr bwMode="auto">
              <a:xfrm>
                <a:off x="4550" y="2736"/>
                <a:ext cx="96" cy="432"/>
              </a:xfrm>
              <a:prstGeom prst="line">
                <a:avLst/>
              </a:prstGeom>
              <a:noFill/>
              <a:ln w="28575">
                <a:solidFill>
                  <a:schemeClr val="tx1"/>
                </a:solidFill>
                <a:round/>
                <a:headEnd/>
                <a:tailEnd type="triangle" w="med" len="med"/>
              </a:ln>
            </p:spPr>
            <p:txBody>
              <a:bodyPr/>
              <a:lstStyle/>
              <a:p>
                <a:endParaRPr lang="ja-JP" altLang="en-US"/>
              </a:p>
            </p:txBody>
          </p:sp>
          <p:sp>
            <p:nvSpPr>
              <p:cNvPr id="14364" name="Line 22"/>
              <p:cNvSpPr>
                <a:spLocks noChangeShapeType="1"/>
              </p:cNvSpPr>
              <p:nvPr/>
            </p:nvSpPr>
            <p:spPr bwMode="auto">
              <a:xfrm flipH="1" flipV="1">
                <a:off x="3782" y="3408"/>
                <a:ext cx="672" cy="96"/>
              </a:xfrm>
              <a:prstGeom prst="line">
                <a:avLst/>
              </a:prstGeom>
              <a:noFill/>
              <a:ln w="28575">
                <a:solidFill>
                  <a:schemeClr val="tx1"/>
                </a:solidFill>
                <a:round/>
                <a:headEnd/>
                <a:tailEnd type="triangle" w="med" len="med"/>
              </a:ln>
            </p:spPr>
            <p:txBody>
              <a:bodyPr/>
              <a:lstStyle/>
              <a:p>
                <a:endParaRPr lang="ja-JP" altLang="en-US"/>
              </a:p>
            </p:txBody>
          </p:sp>
          <p:sp>
            <p:nvSpPr>
              <p:cNvPr id="14365" name="Line 23"/>
              <p:cNvSpPr>
                <a:spLocks noChangeShapeType="1"/>
              </p:cNvSpPr>
              <p:nvPr/>
            </p:nvSpPr>
            <p:spPr bwMode="auto">
              <a:xfrm flipH="1">
                <a:off x="2774" y="3456"/>
                <a:ext cx="480" cy="96"/>
              </a:xfrm>
              <a:prstGeom prst="line">
                <a:avLst/>
              </a:prstGeom>
              <a:noFill/>
              <a:ln w="28575">
                <a:solidFill>
                  <a:schemeClr val="tx1"/>
                </a:solidFill>
                <a:round/>
                <a:headEnd/>
                <a:tailEnd type="triangle" w="med" len="med"/>
              </a:ln>
            </p:spPr>
            <p:txBody>
              <a:bodyPr/>
              <a:lstStyle/>
              <a:p>
                <a:endParaRPr lang="ja-JP" altLang="en-US"/>
              </a:p>
            </p:txBody>
          </p:sp>
          <p:sp>
            <p:nvSpPr>
              <p:cNvPr id="14366" name="Line 24"/>
              <p:cNvSpPr>
                <a:spLocks noChangeShapeType="1"/>
              </p:cNvSpPr>
              <p:nvPr/>
            </p:nvSpPr>
            <p:spPr bwMode="auto">
              <a:xfrm flipV="1">
                <a:off x="2726" y="2448"/>
                <a:ext cx="480" cy="96"/>
              </a:xfrm>
              <a:prstGeom prst="line">
                <a:avLst/>
              </a:prstGeom>
              <a:noFill/>
              <a:ln w="28575">
                <a:solidFill>
                  <a:schemeClr val="tx1"/>
                </a:solidFill>
                <a:round/>
                <a:headEnd/>
                <a:tailEnd type="triangle" w="med" len="med"/>
              </a:ln>
            </p:spPr>
            <p:txBody>
              <a:bodyPr/>
              <a:lstStyle/>
              <a:p>
                <a:endParaRPr lang="ja-JP" altLang="en-US"/>
              </a:p>
            </p:txBody>
          </p:sp>
        </p:grpSp>
        <p:grpSp>
          <p:nvGrpSpPr>
            <p:cNvPr id="14356" name="Group 25"/>
            <p:cNvGrpSpPr>
              <a:grpSpLocks/>
            </p:cNvGrpSpPr>
            <p:nvPr/>
          </p:nvGrpSpPr>
          <p:grpSpPr bwMode="auto">
            <a:xfrm>
              <a:off x="3600" y="2304"/>
              <a:ext cx="912" cy="1008"/>
              <a:chOff x="3600" y="2304"/>
              <a:chExt cx="912" cy="1008"/>
            </a:xfrm>
          </p:grpSpPr>
          <p:sp>
            <p:nvSpPr>
              <p:cNvPr id="14359" name="Line 26"/>
              <p:cNvSpPr>
                <a:spLocks noChangeShapeType="1"/>
              </p:cNvSpPr>
              <p:nvPr/>
            </p:nvSpPr>
            <p:spPr bwMode="auto">
              <a:xfrm flipH="1" flipV="1">
                <a:off x="3600" y="2304"/>
                <a:ext cx="528" cy="96"/>
              </a:xfrm>
              <a:prstGeom prst="line">
                <a:avLst/>
              </a:prstGeom>
              <a:noFill/>
              <a:ln w="28575">
                <a:solidFill>
                  <a:schemeClr val="bg1"/>
                </a:solidFill>
                <a:round/>
                <a:headEnd/>
                <a:tailEnd type="triangle" w="med" len="med"/>
              </a:ln>
            </p:spPr>
            <p:txBody>
              <a:bodyPr/>
              <a:lstStyle/>
              <a:p>
                <a:endParaRPr lang="ja-JP" altLang="en-US"/>
              </a:p>
            </p:txBody>
          </p:sp>
          <p:sp>
            <p:nvSpPr>
              <p:cNvPr id="14360" name="Line 27"/>
              <p:cNvSpPr>
                <a:spLocks noChangeShapeType="1"/>
              </p:cNvSpPr>
              <p:nvPr/>
            </p:nvSpPr>
            <p:spPr bwMode="auto">
              <a:xfrm flipH="1" flipV="1">
                <a:off x="4464" y="2640"/>
                <a:ext cx="48" cy="432"/>
              </a:xfrm>
              <a:prstGeom prst="line">
                <a:avLst/>
              </a:prstGeom>
              <a:noFill/>
              <a:ln w="28575">
                <a:solidFill>
                  <a:schemeClr val="bg1"/>
                </a:solidFill>
                <a:round/>
                <a:headEnd/>
                <a:tailEnd type="triangle" w="med" len="med"/>
              </a:ln>
            </p:spPr>
            <p:txBody>
              <a:bodyPr/>
              <a:lstStyle/>
              <a:p>
                <a:endParaRPr lang="ja-JP" altLang="en-US"/>
              </a:p>
            </p:txBody>
          </p:sp>
          <p:sp>
            <p:nvSpPr>
              <p:cNvPr id="14361" name="Line 28"/>
              <p:cNvSpPr>
                <a:spLocks noChangeShapeType="1"/>
              </p:cNvSpPr>
              <p:nvPr/>
            </p:nvSpPr>
            <p:spPr bwMode="auto">
              <a:xfrm flipV="1">
                <a:off x="3696" y="3312"/>
                <a:ext cx="672" cy="0"/>
              </a:xfrm>
              <a:prstGeom prst="line">
                <a:avLst/>
              </a:prstGeom>
              <a:noFill/>
              <a:ln w="28575">
                <a:solidFill>
                  <a:schemeClr val="bg1"/>
                </a:solidFill>
                <a:round/>
                <a:headEnd/>
                <a:tailEnd type="triangle" w="med" len="med"/>
              </a:ln>
            </p:spPr>
            <p:txBody>
              <a:bodyPr/>
              <a:lstStyle/>
              <a:p>
                <a:endParaRPr lang="ja-JP" altLang="en-US"/>
              </a:p>
            </p:txBody>
          </p:sp>
        </p:grpSp>
        <p:sp>
          <p:nvSpPr>
            <p:cNvPr id="14357" name="Line 29"/>
            <p:cNvSpPr>
              <a:spLocks noChangeShapeType="1"/>
            </p:cNvSpPr>
            <p:nvPr/>
          </p:nvSpPr>
          <p:spPr bwMode="auto">
            <a:xfrm flipH="1">
              <a:off x="2678" y="2400"/>
              <a:ext cx="490" cy="1056"/>
            </a:xfrm>
            <a:prstGeom prst="line">
              <a:avLst/>
            </a:prstGeom>
            <a:noFill/>
            <a:ln w="28575">
              <a:solidFill>
                <a:schemeClr val="bg1"/>
              </a:solidFill>
              <a:round/>
              <a:headEnd/>
              <a:tailEnd type="triangle" w="med" len="med"/>
            </a:ln>
          </p:spPr>
          <p:txBody>
            <a:bodyPr/>
            <a:lstStyle/>
            <a:p>
              <a:endParaRPr lang="ja-JP" altLang="en-US"/>
            </a:p>
          </p:txBody>
        </p:sp>
        <p:sp>
          <p:nvSpPr>
            <p:cNvPr id="14358" name="Line 30"/>
            <p:cNvSpPr>
              <a:spLocks noChangeShapeType="1"/>
            </p:cNvSpPr>
            <p:nvPr/>
          </p:nvSpPr>
          <p:spPr bwMode="auto">
            <a:xfrm>
              <a:off x="2592" y="2544"/>
              <a:ext cx="624" cy="528"/>
            </a:xfrm>
            <a:prstGeom prst="line">
              <a:avLst/>
            </a:prstGeom>
            <a:noFill/>
            <a:ln w="28575">
              <a:solidFill>
                <a:schemeClr val="bg1"/>
              </a:solidFill>
              <a:round/>
              <a:headEnd/>
              <a:tailEnd type="triangl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2-</a:t>
            </a:r>
            <a:r>
              <a:rPr lang="en-US" altLang="ja-JP" sz="3600" smtClean="0">
                <a:solidFill>
                  <a:schemeClr val="bg1"/>
                </a:solidFill>
                <a:effectLst>
                  <a:outerShdw blurRad="38100" dist="38100" dir="2700000" algn="tl">
                    <a:srgbClr val="000000"/>
                  </a:outerShdw>
                </a:effectLst>
              </a:rPr>
              <a:t>opt</a:t>
            </a:r>
            <a:r>
              <a:rPr lang="ja-JP" altLang="en-US" sz="3600" smtClean="0">
                <a:solidFill>
                  <a:schemeClr val="bg1"/>
                </a:solidFill>
                <a:effectLst>
                  <a:outerShdw blurRad="38100" dist="38100" dir="2700000" algn="tl">
                    <a:srgbClr val="000000"/>
                  </a:outerShdw>
                </a:effectLst>
              </a:rPr>
              <a:t>の性質</a:t>
            </a:r>
          </a:p>
        </p:txBody>
      </p:sp>
      <p:sp>
        <p:nvSpPr>
          <p:cNvPr id="103427" name="Rectangle 3"/>
          <p:cNvSpPr>
            <a:spLocks noGrp="1" noChangeArrowheads="1"/>
          </p:cNvSpPr>
          <p:nvPr>
            <p:ph type="body" idx="1"/>
          </p:nvPr>
        </p:nvSpPr>
        <p:spPr>
          <a:xfrm>
            <a:off x="395288" y="1125538"/>
            <a:ext cx="8305800" cy="30480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局所最適解は、平均的に誤差 </a:t>
            </a:r>
            <a:r>
              <a:rPr lang="ja-JP" altLang="en-US" sz="2400" b="1" dirty="0" smtClean="0">
                <a:solidFill>
                  <a:schemeClr val="accent2"/>
                </a:solidFill>
              </a:rPr>
              <a:t>10-20%</a:t>
            </a: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局所探索をすると最悪の場合、局所最適解にたどり着くまで、 </a:t>
            </a:r>
            <a:r>
              <a:rPr lang="en-US" altLang="ja-JP" sz="2400" b="1" dirty="0" smtClean="0">
                <a:solidFill>
                  <a:schemeClr val="accent2"/>
                </a:solidFill>
              </a:rPr>
              <a:t>O（2</a:t>
            </a:r>
            <a:r>
              <a:rPr lang="ja-JP" altLang="en-US" sz="2400" baseline="30000" dirty="0" smtClean="0"/>
              <a:t>都市数</a:t>
            </a:r>
            <a:r>
              <a:rPr lang="ja-JP" altLang="en-US" sz="2400" b="1" dirty="0" smtClean="0">
                <a:solidFill>
                  <a:schemeClr val="accent2"/>
                </a:solidFill>
              </a:rPr>
              <a:t>） </a:t>
            </a:r>
            <a:r>
              <a:rPr lang="ja-JP" altLang="en-US" sz="2400" dirty="0" smtClean="0"/>
              <a:t>回の入れ替えをする可能性がある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しかし、平均的には</a:t>
            </a:r>
            <a:r>
              <a:rPr lang="en-US" altLang="ja-JP" sz="2400" b="1" dirty="0" smtClean="0">
                <a:solidFill>
                  <a:schemeClr val="accent2"/>
                </a:solidFill>
              </a:rPr>
              <a:t>O（ </a:t>
            </a:r>
            <a:r>
              <a:rPr lang="ja-JP" altLang="en-US" sz="2400" dirty="0" smtClean="0"/>
              <a:t>都市数</a:t>
            </a:r>
            <a:r>
              <a:rPr lang="ja-JP" altLang="en-US" sz="2400" b="1" baseline="30000" dirty="0" smtClean="0">
                <a:solidFill>
                  <a:schemeClr val="accent2"/>
                </a:solidFill>
              </a:rPr>
              <a:t>2</a:t>
            </a:r>
            <a:r>
              <a:rPr lang="ja-JP" altLang="en-US" sz="2400" dirty="0" smtClean="0"/>
              <a:t> </a:t>
            </a:r>
            <a:r>
              <a:rPr lang="ja-JP" altLang="en-US" sz="2400" b="1" dirty="0" smtClean="0">
                <a:solidFill>
                  <a:schemeClr val="accent2"/>
                </a:solidFill>
              </a:rPr>
              <a:t>） </a:t>
            </a:r>
            <a:r>
              <a:rPr lang="ja-JP" altLang="en-US" sz="2400" dirty="0" smtClean="0"/>
              <a:t>回の入れ替えで局所最適解に到達する</a:t>
            </a:r>
          </a:p>
        </p:txBody>
      </p:sp>
      <p:pic>
        <p:nvPicPr>
          <p:cNvPr id="15364" name="Picture 4" descr="j0079131"/>
          <p:cNvPicPr>
            <a:picLocks noChangeAspect="1" noChangeArrowheads="1"/>
          </p:cNvPicPr>
          <p:nvPr/>
        </p:nvPicPr>
        <p:blipFill>
          <a:blip r:embed="rId2" cstate="print"/>
          <a:srcRect/>
          <a:stretch>
            <a:fillRect/>
          </a:stretch>
        </p:blipFill>
        <p:spPr bwMode="auto">
          <a:xfrm>
            <a:off x="6248400" y="4191000"/>
            <a:ext cx="533400" cy="447675"/>
          </a:xfrm>
          <a:prstGeom prst="rect">
            <a:avLst/>
          </a:prstGeom>
          <a:noFill/>
          <a:ln w="9525">
            <a:noFill/>
            <a:miter lim="800000"/>
            <a:headEnd/>
            <a:tailEnd/>
          </a:ln>
        </p:spPr>
      </p:pic>
      <p:pic>
        <p:nvPicPr>
          <p:cNvPr id="15365" name="Picture 5" descr="j0079132"/>
          <p:cNvPicPr>
            <a:picLocks noChangeAspect="1" noChangeArrowheads="1"/>
          </p:cNvPicPr>
          <p:nvPr/>
        </p:nvPicPr>
        <p:blipFill>
          <a:blip r:embed="rId3" cstate="print"/>
          <a:srcRect/>
          <a:stretch>
            <a:fillRect/>
          </a:stretch>
        </p:blipFill>
        <p:spPr bwMode="auto">
          <a:xfrm>
            <a:off x="8153400" y="5791200"/>
            <a:ext cx="457200" cy="396875"/>
          </a:xfrm>
          <a:prstGeom prst="rect">
            <a:avLst/>
          </a:prstGeom>
          <a:noFill/>
          <a:ln w="9525">
            <a:noFill/>
            <a:miter lim="800000"/>
            <a:headEnd/>
            <a:tailEnd/>
          </a:ln>
        </p:spPr>
      </p:pic>
      <p:pic>
        <p:nvPicPr>
          <p:cNvPr id="15366" name="Picture 6" descr="j0079133"/>
          <p:cNvPicPr>
            <a:picLocks noChangeAspect="1" noChangeArrowheads="1"/>
          </p:cNvPicPr>
          <p:nvPr/>
        </p:nvPicPr>
        <p:blipFill>
          <a:blip r:embed="rId4" cstate="print"/>
          <a:srcRect/>
          <a:stretch>
            <a:fillRect/>
          </a:stretch>
        </p:blipFill>
        <p:spPr bwMode="auto">
          <a:xfrm>
            <a:off x="4648200" y="4495800"/>
            <a:ext cx="533400" cy="450850"/>
          </a:xfrm>
          <a:prstGeom prst="rect">
            <a:avLst/>
          </a:prstGeom>
          <a:noFill/>
          <a:ln w="9525">
            <a:noFill/>
            <a:miter lim="800000"/>
            <a:headEnd/>
            <a:tailEnd/>
          </a:ln>
        </p:spPr>
      </p:pic>
      <p:pic>
        <p:nvPicPr>
          <p:cNvPr id="15367" name="Picture 7" descr="j0079134"/>
          <p:cNvPicPr>
            <a:picLocks noChangeAspect="1" noChangeArrowheads="1"/>
          </p:cNvPicPr>
          <p:nvPr/>
        </p:nvPicPr>
        <p:blipFill>
          <a:blip r:embed="rId5" cstate="print"/>
          <a:srcRect/>
          <a:stretch>
            <a:fillRect/>
          </a:stretch>
        </p:blipFill>
        <p:spPr bwMode="auto">
          <a:xfrm>
            <a:off x="4800600" y="6172200"/>
            <a:ext cx="533400" cy="395288"/>
          </a:xfrm>
          <a:prstGeom prst="rect">
            <a:avLst/>
          </a:prstGeom>
          <a:noFill/>
          <a:ln w="9525">
            <a:noFill/>
            <a:miter lim="800000"/>
            <a:headEnd/>
            <a:tailEnd/>
          </a:ln>
        </p:spPr>
      </p:pic>
      <p:pic>
        <p:nvPicPr>
          <p:cNvPr id="15368" name="Picture 8" descr="j0079137"/>
          <p:cNvPicPr>
            <a:picLocks noChangeAspect="1" noChangeArrowheads="1"/>
          </p:cNvPicPr>
          <p:nvPr/>
        </p:nvPicPr>
        <p:blipFill>
          <a:blip r:embed="rId6" cstate="print"/>
          <a:srcRect/>
          <a:stretch>
            <a:fillRect/>
          </a:stretch>
        </p:blipFill>
        <p:spPr bwMode="auto">
          <a:xfrm>
            <a:off x="7772400" y="4419600"/>
            <a:ext cx="762000" cy="438150"/>
          </a:xfrm>
          <a:prstGeom prst="rect">
            <a:avLst/>
          </a:prstGeom>
          <a:noFill/>
          <a:ln w="9525">
            <a:noFill/>
            <a:miter lim="800000"/>
            <a:headEnd/>
            <a:tailEnd/>
          </a:ln>
        </p:spPr>
      </p:pic>
      <p:sp>
        <p:nvSpPr>
          <p:cNvPr id="15369" name="Line 9"/>
          <p:cNvSpPr>
            <a:spLocks noChangeShapeType="1"/>
          </p:cNvSpPr>
          <p:nvPr/>
        </p:nvSpPr>
        <p:spPr bwMode="auto">
          <a:xfrm flipH="1" flipV="1">
            <a:off x="6873875" y="4419600"/>
            <a:ext cx="838200" cy="152400"/>
          </a:xfrm>
          <a:prstGeom prst="line">
            <a:avLst/>
          </a:prstGeom>
          <a:noFill/>
          <a:ln w="28575">
            <a:solidFill>
              <a:schemeClr val="tx1"/>
            </a:solidFill>
            <a:round/>
            <a:headEnd/>
            <a:tailEnd type="triangle" w="med" len="med"/>
          </a:ln>
        </p:spPr>
        <p:txBody>
          <a:bodyPr/>
          <a:lstStyle/>
          <a:p>
            <a:endParaRPr lang="ja-JP" altLang="en-US"/>
          </a:p>
        </p:txBody>
      </p:sp>
      <p:sp>
        <p:nvSpPr>
          <p:cNvPr id="15370" name="Line 10"/>
          <p:cNvSpPr>
            <a:spLocks noChangeShapeType="1"/>
          </p:cNvSpPr>
          <p:nvPr/>
        </p:nvSpPr>
        <p:spPr bwMode="auto">
          <a:xfrm flipH="1" flipV="1">
            <a:off x="8245475" y="4953000"/>
            <a:ext cx="76200" cy="685800"/>
          </a:xfrm>
          <a:prstGeom prst="line">
            <a:avLst/>
          </a:prstGeom>
          <a:noFill/>
          <a:ln w="28575">
            <a:solidFill>
              <a:schemeClr val="tx1"/>
            </a:solidFill>
            <a:round/>
            <a:headEnd/>
            <a:tailEnd type="triangle" w="med" len="med"/>
          </a:ln>
        </p:spPr>
        <p:txBody>
          <a:bodyPr/>
          <a:lstStyle/>
          <a:p>
            <a:endParaRPr lang="ja-JP" altLang="en-US"/>
          </a:p>
        </p:txBody>
      </p:sp>
      <p:sp>
        <p:nvSpPr>
          <p:cNvPr id="15371" name="Line 11"/>
          <p:cNvSpPr>
            <a:spLocks noChangeShapeType="1"/>
          </p:cNvSpPr>
          <p:nvPr/>
        </p:nvSpPr>
        <p:spPr bwMode="auto">
          <a:xfrm flipV="1">
            <a:off x="7026275" y="6019800"/>
            <a:ext cx="1066800" cy="0"/>
          </a:xfrm>
          <a:prstGeom prst="line">
            <a:avLst/>
          </a:prstGeom>
          <a:noFill/>
          <a:ln w="28575">
            <a:solidFill>
              <a:schemeClr val="tx1"/>
            </a:solidFill>
            <a:round/>
            <a:headEnd/>
            <a:tailEnd type="triangle" w="med" len="med"/>
          </a:ln>
        </p:spPr>
        <p:txBody>
          <a:bodyPr/>
          <a:lstStyle/>
          <a:p>
            <a:endParaRPr lang="ja-JP" altLang="en-US"/>
          </a:p>
        </p:txBody>
      </p:sp>
      <p:sp>
        <p:nvSpPr>
          <p:cNvPr id="15372" name="Line 12"/>
          <p:cNvSpPr>
            <a:spLocks noChangeShapeType="1"/>
          </p:cNvSpPr>
          <p:nvPr/>
        </p:nvSpPr>
        <p:spPr bwMode="auto">
          <a:xfrm flipH="1">
            <a:off x="5410200" y="4572000"/>
            <a:ext cx="777875" cy="1676400"/>
          </a:xfrm>
          <a:prstGeom prst="line">
            <a:avLst/>
          </a:prstGeom>
          <a:noFill/>
          <a:ln w="28575">
            <a:solidFill>
              <a:schemeClr val="tx1"/>
            </a:solidFill>
            <a:round/>
            <a:headEnd/>
            <a:tailEnd type="triangle" w="med" len="med"/>
          </a:ln>
        </p:spPr>
        <p:txBody>
          <a:bodyPr/>
          <a:lstStyle/>
          <a:p>
            <a:endParaRPr lang="ja-JP" altLang="en-US"/>
          </a:p>
        </p:txBody>
      </p:sp>
      <p:sp>
        <p:nvSpPr>
          <p:cNvPr id="15373" name="Line 13"/>
          <p:cNvSpPr>
            <a:spLocks noChangeShapeType="1"/>
          </p:cNvSpPr>
          <p:nvPr/>
        </p:nvSpPr>
        <p:spPr bwMode="auto">
          <a:xfrm>
            <a:off x="5273675" y="4800600"/>
            <a:ext cx="990600" cy="838200"/>
          </a:xfrm>
          <a:prstGeom prst="line">
            <a:avLst/>
          </a:prstGeom>
          <a:noFill/>
          <a:ln w="28575">
            <a:solidFill>
              <a:schemeClr val="tx1"/>
            </a:solidFill>
            <a:round/>
            <a:headEnd/>
            <a:tailEnd type="triangle" w="med" len="med"/>
          </a:ln>
        </p:spPr>
        <p:txBody>
          <a:bodyPr/>
          <a:lstStyle/>
          <a:p>
            <a:endParaRPr lang="ja-JP" altLang="en-US"/>
          </a:p>
        </p:txBody>
      </p:sp>
      <p:sp>
        <p:nvSpPr>
          <p:cNvPr id="15374" name="Line 14"/>
          <p:cNvSpPr>
            <a:spLocks noChangeShapeType="1"/>
          </p:cNvSpPr>
          <p:nvPr/>
        </p:nvSpPr>
        <p:spPr bwMode="auto">
          <a:xfrm flipV="1">
            <a:off x="3962400" y="4953000"/>
            <a:ext cx="685800" cy="381000"/>
          </a:xfrm>
          <a:prstGeom prst="line">
            <a:avLst/>
          </a:prstGeom>
          <a:noFill/>
          <a:ln w="28575">
            <a:solidFill>
              <a:schemeClr val="tx1"/>
            </a:solidFill>
            <a:round/>
            <a:headEnd/>
            <a:tailEnd type="triangle" w="med" len="med"/>
          </a:ln>
        </p:spPr>
        <p:txBody>
          <a:bodyPr/>
          <a:lstStyle/>
          <a:p>
            <a:endParaRPr lang="ja-JP" altLang="en-US"/>
          </a:p>
        </p:txBody>
      </p:sp>
      <p:sp>
        <p:nvSpPr>
          <p:cNvPr id="15375" name="Line 15"/>
          <p:cNvSpPr>
            <a:spLocks noChangeShapeType="1"/>
          </p:cNvSpPr>
          <p:nvPr/>
        </p:nvSpPr>
        <p:spPr bwMode="auto">
          <a:xfrm flipH="1" flipV="1">
            <a:off x="3886200" y="5943600"/>
            <a:ext cx="762000" cy="381000"/>
          </a:xfrm>
          <a:prstGeom prst="line">
            <a:avLst/>
          </a:prstGeom>
          <a:noFill/>
          <a:ln w="28575">
            <a:solidFill>
              <a:schemeClr val="tx1"/>
            </a:solidFill>
            <a:round/>
            <a:headEnd/>
            <a:tailEnd type="triangle" w="med" len="med"/>
          </a:ln>
        </p:spPr>
        <p:txBody>
          <a:bodyPr/>
          <a:lstStyle/>
          <a:p>
            <a:endParaRPr lang="ja-JP" altLang="en-US"/>
          </a:p>
        </p:txBody>
      </p:sp>
      <p:pic>
        <p:nvPicPr>
          <p:cNvPr id="15376" name="Picture 16" descr="BD07128_"/>
          <p:cNvPicPr>
            <a:picLocks noChangeAspect="1" noChangeArrowheads="1"/>
          </p:cNvPicPr>
          <p:nvPr/>
        </p:nvPicPr>
        <p:blipFill>
          <a:blip r:embed="rId7" cstate="print"/>
          <a:srcRect/>
          <a:stretch>
            <a:fillRect/>
          </a:stretch>
        </p:blipFill>
        <p:spPr bwMode="auto">
          <a:xfrm>
            <a:off x="3140075" y="4876800"/>
            <a:ext cx="636588" cy="1450975"/>
          </a:xfrm>
          <a:prstGeom prst="rect">
            <a:avLst/>
          </a:prstGeom>
          <a:noFill/>
          <a:ln w="9525">
            <a:noFill/>
            <a:miter lim="800000"/>
            <a:headEnd/>
            <a:tailEnd/>
          </a:ln>
        </p:spPr>
      </p:pic>
      <p:pic>
        <p:nvPicPr>
          <p:cNvPr id="15377" name="Picture 17" descr="j0079137"/>
          <p:cNvPicPr>
            <a:picLocks noChangeAspect="1" noChangeArrowheads="1"/>
          </p:cNvPicPr>
          <p:nvPr/>
        </p:nvPicPr>
        <p:blipFill>
          <a:blip r:embed="rId6" cstate="print"/>
          <a:srcRect/>
          <a:stretch>
            <a:fillRect/>
          </a:stretch>
        </p:blipFill>
        <p:spPr bwMode="auto">
          <a:xfrm>
            <a:off x="6172200" y="5715000"/>
            <a:ext cx="762000" cy="438150"/>
          </a:xfrm>
          <a:prstGeom prst="rect">
            <a:avLst/>
          </a:prstGeom>
          <a:noFill/>
          <a:ln w="9525">
            <a:noFill/>
            <a:miter lim="800000"/>
            <a:headEnd/>
            <a:tailEnd/>
          </a:ln>
        </p:spPr>
      </p:pic>
      <p:grpSp>
        <p:nvGrpSpPr>
          <p:cNvPr id="15378" name="Group 18"/>
          <p:cNvGrpSpPr>
            <a:grpSpLocks/>
          </p:cNvGrpSpPr>
          <p:nvPr/>
        </p:nvGrpSpPr>
        <p:grpSpPr bwMode="auto">
          <a:xfrm>
            <a:off x="5273675" y="4419600"/>
            <a:ext cx="3200400" cy="1828800"/>
            <a:chOff x="2592" y="2304"/>
            <a:chExt cx="2016" cy="1152"/>
          </a:xfrm>
        </p:grpSpPr>
        <p:grpSp>
          <p:nvGrpSpPr>
            <p:cNvPr id="15379" name="Group 19"/>
            <p:cNvGrpSpPr>
              <a:grpSpLocks/>
            </p:cNvGrpSpPr>
            <p:nvPr/>
          </p:nvGrpSpPr>
          <p:grpSpPr bwMode="auto">
            <a:xfrm>
              <a:off x="2688" y="2352"/>
              <a:ext cx="1920" cy="1104"/>
              <a:chOff x="2726" y="2448"/>
              <a:chExt cx="1920" cy="1104"/>
            </a:xfrm>
          </p:grpSpPr>
          <p:sp>
            <p:nvSpPr>
              <p:cNvPr id="15386" name="Line 20"/>
              <p:cNvSpPr>
                <a:spLocks noChangeShapeType="1"/>
              </p:cNvSpPr>
              <p:nvPr/>
            </p:nvSpPr>
            <p:spPr bwMode="auto">
              <a:xfrm>
                <a:off x="3734" y="2448"/>
                <a:ext cx="432" cy="96"/>
              </a:xfrm>
              <a:prstGeom prst="line">
                <a:avLst/>
              </a:prstGeom>
              <a:noFill/>
              <a:ln w="28575">
                <a:solidFill>
                  <a:schemeClr val="tx1"/>
                </a:solidFill>
                <a:round/>
                <a:headEnd/>
                <a:tailEnd type="triangle" w="med" len="med"/>
              </a:ln>
            </p:spPr>
            <p:txBody>
              <a:bodyPr/>
              <a:lstStyle/>
              <a:p>
                <a:endParaRPr lang="ja-JP" altLang="en-US"/>
              </a:p>
            </p:txBody>
          </p:sp>
          <p:sp>
            <p:nvSpPr>
              <p:cNvPr id="15387" name="Line 21"/>
              <p:cNvSpPr>
                <a:spLocks noChangeShapeType="1"/>
              </p:cNvSpPr>
              <p:nvPr/>
            </p:nvSpPr>
            <p:spPr bwMode="auto">
              <a:xfrm>
                <a:off x="4550" y="2736"/>
                <a:ext cx="96" cy="432"/>
              </a:xfrm>
              <a:prstGeom prst="line">
                <a:avLst/>
              </a:prstGeom>
              <a:noFill/>
              <a:ln w="28575">
                <a:solidFill>
                  <a:schemeClr val="tx1"/>
                </a:solidFill>
                <a:round/>
                <a:headEnd/>
                <a:tailEnd type="triangle" w="med" len="med"/>
              </a:ln>
            </p:spPr>
            <p:txBody>
              <a:bodyPr/>
              <a:lstStyle/>
              <a:p>
                <a:endParaRPr lang="ja-JP" altLang="en-US"/>
              </a:p>
            </p:txBody>
          </p:sp>
          <p:sp>
            <p:nvSpPr>
              <p:cNvPr id="15388" name="Line 22"/>
              <p:cNvSpPr>
                <a:spLocks noChangeShapeType="1"/>
              </p:cNvSpPr>
              <p:nvPr/>
            </p:nvSpPr>
            <p:spPr bwMode="auto">
              <a:xfrm flipH="1" flipV="1">
                <a:off x="3782" y="3408"/>
                <a:ext cx="672" cy="96"/>
              </a:xfrm>
              <a:prstGeom prst="line">
                <a:avLst/>
              </a:prstGeom>
              <a:noFill/>
              <a:ln w="28575">
                <a:solidFill>
                  <a:schemeClr val="tx1"/>
                </a:solidFill>
                <a:round/>
                <a:headEnd/>
                <a:tailEnd type="triangle" w="med" len="med"/>
              </a:ln>
            </p:spPr>
            <p:txBody>
              <a:bodyPr/>
              <a:lstStyle/>
              <a:p>
                <a:endParaRPr lang="ja-JP" altLang="en-US"/>
              </a:p>
            </p:txBody>
          </p:sp>
          <p:sp>
            <p:nvSpPr>
              <p:cNvPr id="15389" name="Line 23"/>
              <p:cNvSpPr>
                <a:spLocks noChangeShapeType="1"/>
              </p:cNvSpPr>
              <p:nvPr/>
            </p:nvSpPr>
            <p:spPr bwMode="auto">
              <a:xfrm flipH="1">
                <a:off x="2774" y="3456"/>
                <a:ext cx="480" cy="96"/>
              </a:xfrm>
              <a:prstGeom prst="line">
                <a:avLst/>
              </a:prstGeom>
              <a:noFill/>
              <a:ln w="28575">
                <a:solidFill>
                  <a:schemeClr val="tx1"/>
                </a:solidFill>
                <a:round/>
                <a:headEnd/>
                <a:tailEnd type="triangle" w="med" len="med"/>
              </a:ln>
            </p:spPr>
            <p:txBody>
              <a:bodyPr/>
              <a:lstStyle/>
              <a:p>
                <a:endParaRPr lang="ja-JP" altLang="en-US"/>
              </a:p>
            </p:txBody>
          </p:sp>
          <p:sp>
            <p:nvSpPr>
              <p:cNvPr id="15390" name="Line 24"/>
              <p:cNvSpPr>
                <a:spLocks noChangeShapeType="1"/>
              </p:cNvSpPr>
              <p:nvPr/>
            </p:nvSpPr>
            <p:spPr bwMode="auto">
              <a:xfrm flipV="1">
                <a:off x="2726" y="2448"/>
                <a:ext cx="480" cy="96"/>
              </a:xfrm>
              <a:prstGeom prst="line">
                <a:avLst/>
              </a:prstGeom>
              <a:noFill/>
              <a:ln w="28575">
                <a:solidFill>
                  <a:schemeClr val="tx1"/>
                </a:solidFill>
                <a:round/>
                <a:headEnd/>
                <a:tailEnd type="triangle" w="med" len="med"/>
              </a:ln>
            </p:spPr>
            <p:txBody>
              <a:bodyPr/>
              <a:lstStyle/>
              <a:p>
                <a:endParaRPr lang="ja-JP" altLang="en-US"/>
              </a:p>
            </p:txBody>
          </p:sp>
        </p:grpSp>
        <p:grpSp>
          <p:nvGrpSpPr>
            <p:cNvPr id="15380" name="Group 25"/>
            <p:cNvGrpSpPr>
              <a:grpSpLocks/>
            </p:cNvGrpSpPr>
            <p:nvPr/>
          </p:nvGrpSpPr>
          <p:grpSpPr bwMode="auto">
            <a:xfrm>
              <a:off x="3600" y="2304"/>
              <a:ext cx="912" cy="1008"/>
              <a:chOff x="3600" y="2304"/>
              <a:chExt cx="912" cy="1008"/>
            </a:xfrm>
          </p:grpSpPr>
          <p:sp>
            <p:nvSpPr>
              <p:cNvPr id="15383" name="Line 26"/>
              <p:cNvSpPr>
                <a:spLocks noChangeShapeType="1"/>
              </p:cNvSpPr>
              <p:nvPr/>
            </p:nvSpPr>
            <p:spPr bwMode="auto">
              <a:xfrm flipH="1" flipV="1">
                <a:off x="3600" y="2304"/>
                <a:ext cx="528" cy="96"/>
              </a:xfrm>
              <a:prstGeom prst="line">
                <a:avLst/>
              </a:prstGeom>
              <a:noFill/>
              <a:ln w="28575">
                <a:solidFill>
                  <a:schemeClr val="bg1"/>
                </a:solidFill>
                <a:round/>
                <a:headEnd/>
                <a:tailEnd type="triangle" w="med" len="med"/>
              </a:ln>
            </p:spPr>
            <p:txBody>
              <a:bodyPr/>
              <a:lstStyle/>
              <a:p>
                <a:endParaRPr lang="ja-JP" altLang="en-US"/>
              </a:p>
            </p:txBody>
          </p:sp>
          <p:sp>
            <p:nvSpPr>
              <p:cNvPr id="15384" name="Line 27"/>
              <p:cNvSpPr>
                <a:spLocks noChangeShapeType="1"/>
              </p:cNvSpPr>
              <p:nvPr/>
            </p:nvSpPr>
            <p:spPr bwMode="auto">
              <a:xfrm flipH="1" flipV="1">
                <a:off x="4464" y="2640"/>
                <a:ext cx="48" cy="432"/>
              </a:xfrm>
              <a:prstGeom prst="line">
                <a:avLst/>
              </a:prstGeom>
              <a:noFill/>
              <a:ln w="28575">
                <a:solidFill>
                  <a:schemeClr val="bg1"/>
                </a:solidFill>
                <a:round/>
                <a:headEnd/>
                <a:tailEnd type="triangle" w="med" len="med"/>
              </a:ln>
            </p:spPr>
            <p:txBody>
              <a:bodyPr/>
              <a:lstStyle/>
              <a:p>
                <a:endParaRPr lang="ja-JP" altLang="en-US"/>
              </a:p>
            </p:txBody>
          </p:sp>
          <p:sp>
            <p:nvSpPr>
              <p:cNvPr id="15385" name="Line 28"/>
              <p:cNvSpPr>
                <a:spLocks noChangeShapeType="1"/>
              </p:cNvSpPr>
              <p:nvPr/>
            </p:nvSpPr>
            <p:spPr bwMode="auto">
              <a:xfrm flipV="1">
                <a:off x="3696" y="3312"/>
                <a:ext cx="672" cy="0"/>
              </a:xfrm>
              <a:prstGeom prst="line">
                <a:avLst/>
              </a:prstGeom>
              <a:noFill/>
              <a:ln w="28575">
                <a:solidFill>
                  <a:schemeClr val="bg1"/>
                </a:solidFill>
                <a:round/>
                <a:headEnd/>
                <a:tailEnd type="triangle" w="med" len="med"/>
              </a:ln>
            </p:spPr>
            <p:txBody>
              <a:bodyPr/>
              <a:lstStyle/>
              <a:p>
                <a:endParaRPr lang="ja-JP" altLang="en-US"/>
              </a:p>
            </p:txBody>
          </p:sp>
        </p:grpSp>
        <p:sp>
          <p:nvSpPr>
            <p:cNvPr id="15381" name="Line 29"/>
            <p:cNvSpPr>
              <a:spLocks noChangeShapeType="1"/>
            </p:cNvSpPr>
            <p:nvPr/>
          </p:nvSpPr>
          <p:spPr bwMode="auto">
            <a:xfrm flipH="1">
              <a:off x="2678" y="2400"/>
              <a:ext cx="490" cy="1056"/>
            </a:xfrm>
            <a:prstGeom prst="line">
              <a:avLst/>
            </a:prstGeom>
            <a:noFill/>
            <a:ln w="28575">
              <a:solidFill>
                <a:schemeClr val="bg1"/>
              </a:solidFill>
              <a:round/>
              <a:headEnd/>
              <a:tailEnd type="triangle" w="med" len="med"/>
            </a:ln>
          </p:spPr>
          <p:txBody>
            <a:bodyPr/>
            <a:lstStyle/>
            <a:p>
              <a:endParaRPr lang="ja-JP" altLang="en-US"/>
            </a:p>
          </p:txBody>
        </p:sp>
        <p:sp>
          <p:nvSpPr>
            <p:cNvPr id="15382" name="Line 30"/>
            <p:cNvSpPr>
              <a:spLocks noChangeShapeType="1"/>
            </p:cNvSpPr>
            <p:nvPr/>
          </p:nvSpPr>
          <p:spPr bwMode="auto">
            <a:xfrm>
              <a:off x="2592" y="2544"/>
              <a:ext cx="624" cy="528"/>
            </a:xfrm>
            <a:prstGeom prst="line">
              <a:avLst/>
            </a:prstGeom>
            <a:noFill/>
            <a:ln w="28575">
              <a:solidFill>
                <a:schemeClr val="bg1"/>
              </a:solidFill>
              <a:round/>
              <a:headEnd/>
              <a:tailEnd type="triangl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近傍の高速な評価</a:t>
            </a:r>
          </a:p>
        </p:txBody>
      </p:sp>
      <p:sp>
        <p:nvSpPr>
          <p:cNvPr id="104451" name="Rectangle 3"/>
          <p:cNvSpPr>
            <a:spLocks noGrp="1" noChangeArrowheads="1"/>
          </p:cNvSpPr>
          <p:nvPr>
            <p:ph type="body" idx="1"/>
          </p:nvPr>
        </p:nvSpPr>
        <p:spPr>
          <a:xfrm>
            <a:off x="468313" y="1125538"/>
            <a:ext cx="8229600" cy="27432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解の評価値を計算するには、１つ </a:t>
            </a:r>
            <a:r>
              <a:rPr lang="en-US" altLang="ja-JP" sz="2400" b="1" dirty="0" smtClean="0">
                <a:solidFill>
                  <a:schemeClr val="accent2"/>
                </a:solidFill>
              </a:rPr>
              <a:t>O(n)</a:t>
            </a:r>
            <a:r>
              <a:rPr lang="en-US" altLang="ja-JP" sz="2400" dirty="0" smtClean="0"/>
              <a:t> </a:t>
            </a:r>
            <a:r>
              <a:rPr lang="ja-JP" altLang="en-US" sz="2400" dirty="0" smtClean="0"/>
              <a:t>時間かかる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solidFill>
                  <a:srgbClr val="FF0000"/>
                </a:solidFill>
              </a:rPr>
              <a:t> </a:t>
            </a:r>
            <a:r>
              <a:rPr lang="ja-JP" altLang="en-US" sz="2400" dirty="0" smtClean="0"/>
              <a:t>すべての近傍の評価をするのに、 </a:t>
            </a:r>
            <a:r>
              <a:rPr lang="en-US" altLang="ja-JP" sz="2400" b="1" dirty="0" smtClean="0">
                <a:solidFill>
                  <a:schemeClr val="accent2"/>
                </a:solidFill>
              </a:rPr>
              <a:t>O(n</a:t>
            </a:r>
            <a:r>
              <a:rPr lang="en-US" altLang="ja-JP" sz="2400" b="1" baseline="30000" dirty="0" smtClean="0">
                <a:solidFill>
                  <a:schemeClr val="accent2"/>
                </a:solidFill>
              </a:rPr>
              <a:t>3</a:t>
            </a:r>
            <a:r>
              <a:rPr lang="en-US" altLang="ja-JP" sz="2400" b="1" dirty="0" smtClean="0">
                <a:solidFill>
                  <a:schemeClr val="accent2"/>
                </a:solidFill>
              </a:rPr>
              <a:t>)</a:t>
            </a:r>
            <a:r>
              <a:rPr lang="en-US" altLang="ja-JP" sz="2400" dirty="0" smtClean="0"/>
              <a:t> </a:t>
            </a:r>
            <a:r>
              <a:rPr lang="ja-JP" altLang="en-US" sz="2400" dirty="0" smtClean="0"/>
              <a:t>時間かかる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しかし、実際には、</a:t>
            </a:r>
            <a:r>
              <a:rPr lang="en-US" altLang="ja-JP" sz="2400" b="1" dirty="0" smtClean="0">
                <a:solidFill>
                  <a:schemeClr val="accent2"/>
                </a:solidFill>
              </a:rPr>
              <a:t>x</a:t>
            </a:r>
            <a:r>
              <a:rPr lang="en-US" altLang="ja-JP" sz="2400" dirty="0" smtClean="0"/>
              <a:t> </a:t>
            </a:r>
            <a:r>
              <a:rPr lang="ja-JP" altLang="en-US" sz="2400" dirty="0" smtClean="0"/>
              <a:t>と </a:t>
            </a:r>
            <a:r>
              <a:rPr lang="en-US" altLang="ja-JP" sz="2400" b="1" dirty="0" smtClean="0">
                <a:solidFill>
                  <a:schemeClr val="accent2"/>
                </a:solidFill>
              </a:rPr>
              <a:t>x</a:t>
            </a:r>
            <a:r>
              <a:rPr lang="ja-JP" altLang="en-US" sz="2400" dirty="0" smtClean="0"/>
              <a:t> の近傍の対称差は 枝</a:t>
            </a:r>
            <a:r>
              <a:rPr lang="en-US" altLang="ja-JP" sz="2400" dirty="0" smtClean="0"/>
              <a:t>4</a:t>
            </a:r>
            <a:r>
              <a:rPr lang="ja-JP" altLang="en-US" sz="2400" dirty="0" smtClean="0"/>
              <a:t>本のみ</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en-US" altLang="ja-JP" sz="2400" b="1" dirty="0" smtClean="0">
                <a:solidFill>
                  <a:schemeClr val="accent2"/>
                </a:solidFill>
              </a:rPr>
              <a:t>x</a:t>
            </a:r>
            <a:r>
              <a:rPr lang="ja-JP" altLang="en-US" sz="2400" dirty="0" smtClean="0">
                <a:solidFill>
                  <a:srgbClr val="FF0000"/>
                </a:solidFill>
              </a:rPr>
              <a:t> </a:t>
            </a:r>
            <a:r>
              <a:rPr lang="ja-JP" altLang="en-US" sz="2400" dirty="0" err="1" smtClean="0"/>
              <a:t>の評</a:t>
            </a:r>
            <a:r>
              <a:rPr lang="ja-JP" altLang="en-US" sz="2400" dirty="0" smtClean="0"/>
              <a:t>価値を基にすれば、１つ定数時間で評価できる</a:t>
            </a:r>
          </a:p>
        </p:txBody>
      </p:sp>
      <p:pic>
        <p:nvPicPr>
          <p:cNvPr id="16388" name="Picture 4" descr="j0079131"/>
          <p:cNvPicPr>
            <a:picLocks noChangeAspect="1" noChangeArrowheads="1"/>
          </p:cNvPicPr>
          <p:nvPr/>
        </p:nvPicPr>
        <p:blipFill>
          <a:blip r:embed="rId2" cstate="print"/>
          <a:srcRect/>
          <a:stretch>
            <a:fillRect/>
          </a:stretch>
        </p:blipFill>
        <p:spPr bwMode="auto">
          <a:xfrm>
            <a:off x="6248400" y="4191000"/>
            <a:ext cx="533400" cy="447675"/>
          </a:xfrm>
          <a:prstGeom prst="rect">
            <a:avLst/>
          </a:prstGeom>
          <a:noFill/>
          <a:ln w="9525">
            <a:noFill/>
            <a:miter lim="800000"/>
            <a:headEnd/>
            <a:tailEnd/>
          </a:ln>
        </p:spPr>
      </p:pic>
      <p:pic>
        <p:nvPicPr>
          <p:cNvPr id="16389" name="Picture 5" descr="j0079132"/>
          <p:cNvPicPr>
            <a:picLocks noChangeAspect="1" noChangeArrowheads="1"/>
          </p:cNvPicPr>
          <p:nvPr/>
        </p:nvPicPr>
        <p:blipFill>
          <a:blip r:embed="rId3" cstate="print"/>
          <a:srcRect/>
          <a:stretch>
            <a:fillRect/>
          </a:stretch>
        </p:blipFill>
        <p:spPr bwMode="auto">
          <a:xfrm>
            <a:off x="8153400" y="5791200"/>
            <a:ext cx="457200" cy="396875"/>
          </a:xfrm>
          <a:prstGeom prst="rect">
            <a:avLst/>
          </a:prstGeom>
          <a:noFill/>
          <a:ln w="9525">
            <a:noFill/>
            <a:miter lim="800000"/>
            <a:headEnd/>
            <a:tailEnd/>
          </a:ln>
        </p:spPr>
      </p:pic>
      <p:pic>
        <p:nvPicPr>
          <p:cNvPr id="16390" name="Picture 6" descr="j0079133"/>
          <p:cNvPicPr>
            <a:picLocks noChangeAspect="1" noChangeArrowheads="1"/>
          </p:cNvPicPr>
          <p:nvPr/>
        </p:nvPicPr>
        <p:blipFill>
          <a:blip r:embed="rId4" cstate="print"/>
          <a:srcRect/>
          <a:stretch>
            <a:fillRect/>
          </a:stretch>
        </p:blipFill>
        <p:spPr bwMode="auto">
          <a:xfrm>
            <a:off x="4648200" y="4495800"/>
            <a:ext cx="533400" cy="450850"/>
          </a:xfrm>
          <a:prstGeom prst="rect">
            <a:avLst/>
          </a:prstGeom>
          <a:noFill/>
          <a:ln w="9525">
            <a:noFill/>
            <a:miter lim="800000"/>
            <a:headEnd/>
            <a:tailEnd/>
          </a:ln>
        </p:spPr>
      </p:pic>
      <p:pic>
        <p:nvPicPr>
          <p:cNvPr id="16391" name="Picture 7" descr="j0079134"/>
          <p:cNvPicPr>
            <a:picLocks noChangeAspect="1" noChangeArrowheads="1"/>
          </p:cNvPicPr>
          <p:nvPr/>
        </p:nvPicPr>
        <p:blipFill>
          <a:blip r:embed="rId5" cstate="print"/>
          <a:srcRect/>
          <a:stretch>
            <a:fillRect/>
          </a:stretch>
        </p:blipFill>
        <p:spPr bwMode="auto">
          <a:xfrm>
            <a:off x="4800600" y="6172200"/>
            <a:ext cx="533400" cy="395288"/>
          </a:xfrm>
          <a:prstGeom prst="rect">
            <a:avLst/>
          </a:prstGeom>
          <a:noFill/>
          <a:ln w="9525">
            <a:noFill/>
            <a:miter lim="800000"/>
            <a:headEnd/>
            <a:tailEnd/>
          </a:ln>
        </p:spPr>
      </p:pic>
      <p:pic>
        <p:nvPicPr>
          <p:cNvPr id="16392" name="Picture 8" descr="j0079137"/>
          <p:cNvPicPr>
            <a:picLocks noChangeAspect="1" noChangeArrowheads="1"/>
          </p:cNvPicPr>
          <p:nvPr/>
        </p:nvPicPr>
        <p:blipFill>
          <a:blip r:embed="rId6" cstate="print"/>
          <a:srcRect/>
          <a:stretch>
            <a:fillRect/>
          </a:stretch>
        </p:blipFill>
        <p:spPr bwMode="auto">
          <a:xfrm>
            <a:off x="7772400" y="4419600"/>
            <a:ext cx="762000" cy="438150"/>
          </a:xfrm>
          <a:prstGeom prst="rect">
            <a:avLst/>
          </a:prstGeom>
          <a:noFill/>
          <a:ln w="9525">
            <a:noFill/>
            <a:miter lim="800000"/>
            <a:headEnd/>
            <a:tailEnd/>
          </a:ln>
        </p:spPr>
      </p:pic>
      <p:sp>
        <p:nvSpPr>
          <p:cNvPr id="16393" name="Line 9"/>
          <p:cNvSpPr>
            <a:spLocks noChangeShapeType="1"/>
          </p:cNvSpPr>
          <p:nvPr/>
        </p:nvSpPr>
        <p:spPr bwMode="auto">
          <a:xfrm flipH="1" flipV="1">
            <a:off x="6873875" y="4419600"/>
            <a:ext cx="838200" cy="152400"/>
          </a:xfrm>
          <a:prstGeom prst="line">
            <a:avLst/>
          </a:prstGeom>
          <a:noFill/>
          <a:ln w="28575">
            <a:solidFill>
              <a:schemeClr val="tx1"/>
            </a:solidFill>
            <a:round/>
            <a:headEnd/>
            <a:tailEnd type="triangle" w="med" len="med"/>
          </a:ln>
        </p:spPr>
        <p:txBody>
          <a:bodyPr/>
          <a:lstStyle/>
          <a:p>
            <a:endParaRPr lang="ja-JP" altLang="en-US"/>
          </a:p>
        </p:txBody>
      </p:sp>
      <p:sp>
        <p:nvSpPr>
          <p:cNvPr id="16394" name="Line 10"/>
          <p:cNvSpPr>
            <a:spLocks noChangeShapeType="1"/>
          </p:cNvSpPr>
          <p:nvPr/>
        </p:nvSpPr>
        <p:spPr bwMode="auto">
          <a:xfrm flipH="1" flipV="1">
            <a:off x="8245475" y="4953000"/>
            <a:ext cx="76200" cy="685800"/>
          </a:xfrm>
          <a:prstGeom prst="line">
            <a:avLst/>
          </a:prstGeom>
          <a:noFill/>
          <a:ln w="28575">
            <a:solidFill>
              <a:schemeClr val="tx1"/>
            </a:solidFill>
            <a:round/>
            <a:headEnd/>
            <a:tailEnd type="triangle" w="med" len="med"/>
          </a:ln>
        </p:spPr>
        <p:txBody>
          <a:bodyPr/>
          <a:lstStyle/>
          <a:p>
            <a:endParaRPr lang="ja-JP" altLang="en-US"/>
          </a:p>
        </p:txBody>
      </p:sp>
      <p:sp>
        <p:nvSpPr>
          <p:cNvPr id="16395" name="Line 11"/>
          <p:cNvSpPr>
            <a:spLocks noChangeShapeType="1"/>
          </p:cNvSpPr>
          <p:nvPr/>
        </p:nvSpPr>
        <p:spPr bwMode="auto">
          <a:xfrm flipV="1">
            <a:off x="7026275" y="6019800"/>
            <a:ext cx="1066800" cy="0"/>
          </a:xfrm>
          <a:prstGeom prst="line">
            <a:avLst/>
          </a:prstGeom>
          <a:noFill/>
          <a:ln w="28575">
            <a:solidFill>
              <a:schemeClr val="tx1"/>
            </a:solidFill>
            <a:round/>
            <a:headEnd/>
            <a:tailEnd type="triangle" w="med" len="med"/>
          </a:ln>
        </p:spPr>
        <p:txBody>
          <a:bodyPr/>
          <a:lstStyle/>
          <a:p>
            <a:endParaRPr lang="ja-JP" altLang="en-US"/>
          </a:p>
        </p:txBody>
      </p:sp>
      <p:sp>
        <p:nvSpPr>
          <p:cNvPr id="16396" name="Line 12"/>
          <p:cNvSpPr>
            <a:spLocks noChangeShapeType="1"/>
          </p:cNvSpPr>
          <p:nvPr/>
        </p:nvSpPr>
        <p:spPr bwMode="auto">
          <a:xfrm flipH="1">
            <a:off x="5410200" y="4572000"/>
            <a:ext cx="777875" cy="1676400"/>
          </a:xfrm>
          <a:prstGeom prst="line">
            <a:avLst/>
          </a:prstGeom>
          <a:noFill/>
          <a:ln w="28575">
            <a:solidFill>
              <a:schemeClr val="tx1"/>
            </a:solidFill>
            <a:round/>
            <a:headEnd/>
            <a:tailEnd type="triangle" w="med" len="med"/>
          </a:ln>
        </p:spPr>
        <p:txBody>
          <a:bodyPr/>
          <a:lstStyle/>
          <a:p>
            <a:endParaRPr lang="ja-JP" altLang="en-US"/>
          </a:p>
        </p:txBody>
      </p:sp>
      <p:sp>
        <p:nvSpPr>
          <p:cNvPr id="16397" name="Line 13"/>
          <p:cNvSpPr>
            <a:spLocks noChangeShapeType="1"/>
          </p:cNvSpPr>
          <p:nvPr/>
        </p:nvSpPr>
        <p:spPr bwMode="auto">
          <a:xfrm>
            <a:off x="5273675" y="4800600"/>
            <a:ext cx="990600" cy="838200"/>
          </a:xfrm>
          <a:prstGeom prst="line">
            <a:avLst/>
          </a:prstGeom>
          <a:noFill/>
          <a:ln w="28575">
            <a:solidFill>
              <a:schemeClr val="tx1"/>
            </a:solidFill>
            <a:round/>
            <a:headEnd/>
            <a:tailEnd type="triangle" w="med" len="med"/>
          </a:ln>
        </p:spPr>
        <p:txBody>
          <a:bodyPr/>
          <a:lstStyle/>
          <a:p>
            <a:endParaRPr lang="ja-JP" altLang="en-US"/>
          </a:p>
        </p:txBody>
      </p:sp>
      <p:sp>
        <p:nvSpPr>
          <p:cNvPr id="16398" name="Line 14"/>
          <p:cNvSpPr>
            <a:spLocks noChangeShapeType="1"/>
          </p:cNvSpPr>
          <p:nvPr/>
        </p:nvSpPr>
        <p:spPr bwMode="auto">
          <a:xfrm flipV="1">
            <a:off x="3962400" y="4953000"/>
            <a:ext cx="685800" cy="381000"/>
          </a:xfrm>
          <a:prstGeom prst="line">
            <a:avLst/>
          </a:prstGeom>
          <a:noFill/>
          <a:ln w="28575">
            <a:solidFill>
              <a:schemeClr val="tx1"/>
            </a:solidFill>
            <a:round/>
            <a:headEnd/>
            <a:tailEnd type="triangle" w="med" len="med"/>
          </a:ln>
        </p:spPr>
        <p:txBody>
          <a:bodyPr/>
          <a:lstStyle/>
          <a:p>
            <a:endParaRPr lang="ja-JP" altLang="en-US"/>
          </a:p>
        </p:txBody>
      </p:sp>
      <p:sp>
        <p:nvSpPr>
          <p:cNvPr id="16399" name="Line 15"/>
          <p:cNvSpPr>
            <a:spLocks noChangeShapeType="1"/>
          </p:cNvSpPr>
          <p:nvPr/>
        </p:nvSpPr>
        <p:spPr bwMode="auto">
          <a:xfrm flipH="1" flipV="1">
            <a:off x="3886200" y="5943600"/>
            <a:ext cx="762000" cy="381000"/>
          </a:xfrm>
          <a:prstGeom prst="line">
            <a:avLst/>
          </a:prstGeom>
          <a:noFill/>
          <a:ln w="28575">
            <a:solidFill>
              <a:schemeClr val="tx1"/>
            </a:solidFill>
            <a:round/>
            <a:headEnd/>
            <a:tailEnd type="triangle" w="med" len="med"/>
          </a:ln>
        </p:spPr>
        <p:txBody>
          <a:bodyPr/>
          <a:lstStyle/>
          <a:p>
            <a:endParaRPr lang="ja-JP" altLang="en-US"/>
          </a:p>
        </p:txBody>
      </p:sp>
      <p:pic>
        <p:nvPicPr>
          <p:cNvPr id="16400" name="Picture 16" descr="BD07128_"/>
          <p:cNvPicPr>
            <a:picLocks noChangeAspect="1" noChangeArrowheads="1"/>
          </p:cNvPicPr>
          <p:nvPr/>
        </p:nvPicPr>
        <p:blipFill>
          <a:blip r:embed="rId7" cstate="print"/>
          <a:srcRect/>
          <a:stretch>
            <a:fillRect/>
          </a:stretch>
        </p:blipFill>
        <p:spPr bwMode="auto">
          <a:xfrm>
            <a:off x="3140075" y="4876800"/>
            <a:ext cx="636588" cy="1450975"/>
          </a:xfrm>
          <a:prstGeom prst="rect">
            <a:avLst/>
          </a:prstGeom>
          <a:noFill/>
          <a:ln w="9525">
            <a:noFill/>
            <a:miter lim="800000"/>
            <a:headEnd/>
            <a:tailEnd/>
          </a:ln>
        </p:spPr>
      </p:pic>
      <p:pic>
        <p:nvPicPr>
          <p:cNvPr id="16401" name="Picture 17" descr="j0079137"/>
          <p:cNvPicPr>
            <a:picLocks noChangeAspect="1" noChangeArrowheads="1"/>
          </p:cNvPicPr>
          <p:nvPr/>
        </p:nvPicPr>
        <p:blipFill>
          <a:blip r:embed="rId6" cstate="print"/>
          <a:srcRect/>
          <a:stretch>
            <a:fillRect/>
          </a:stretch>
        </p:blipFill>
        <p:spPr bwMode="auto">
          <a:xfrm>
            <a:off x="6172200" y="5715000"/>
            <a:ext cx="762000" cy="438150"/>
          </a:xfrm>
          <a:prstGeom prst="rect">
            <a:avLst/>
          </a:prstGeom>
          <a:noFill/>
          <a:ln w="9525">
            <a:noFill/>
            <a:miter lim="800000"/>
            <a:headEnd/>
            <a:tailEnd/>
          </a:ln>
        </p:spPr>
      </p:pic>
      <p:grpSp>
        <p:nvGrpSpPr>
          <p:cNvPr id="16402" name="Group 18"/>
          <p:cNvGrpSpPr>
            <a:grpSpLocks/>
          </p:cNvGrpSpPr>
          <p:nvPr/>
        </p:nvGrpSpPr>
        <p:grpSpPr bwMode="auto">
          <a:xfrm>
            <a:off x="5273675" y="4419600"/>
            <a:ext cx="3200400" cy="1828800"/>
            <a:chOff x="2592" y="2304"/>
            <a:chExt cx="2016" cy="1152"/>
          </a:xfrm>
        </p:grpSpPr>
        <p:grpSp>
          <p:nvGrpSpPr>
            <p:cNvPr id="16403" name="Group 19"/>
            <p:cNvGrpSpPr>
              <a:grpSpLocks/>
            </p:cNvGrpSpPr>
            <p:nvPr/>
          </p:nvGrpSpPr>
          <p:grpSpPr bwMode="auto">
            <a:xfrm>
              <a:off x="2688" y="2352"/>
              <a:ext cx="1920" cy="1104"/>
              <a:chOff x="2726" y="2448"/>
              <a:chExt cx="1920" cy="1104"/>
            </a:xfrm>
          </p:grpSpPr>
          <p:sp>
            <p:nvSpPr>
              <p:cNvPr id="16410" name="Line 20"/>
              <p:cNvSpPr>
                <a:spLocks noChangeShapeType="1"/>
              </p:cNvSpPr>
              <p:nvPr/>
            </p:nvSpPr>
            <p:spPr bwMode="auto">
              <a:xfrm>
                <a:off x="3734" y="2448"/>
                <a:ext cx="432" cy="96"/>
              </a:xfrm>
              <a:prstGeom prst="line">
                <a:avLst/>
              </a:prstGeom>
              <a:noFill/>
              <a:ln w="28575">
                <a:solidFill>
                  <a:schemeClr val="tx1"/>
                </a:solidFill>
                <a:round/>
                <a:headEnd/>
                <a:tailEnd type="triangle" w="med" len="med"/>
              </a:ln>
            </p:spPr>
            <p:txBody>
              <a:bodyPr/>
              <a:lstStyle/>
              <a:p>
                <a:endParaRPr lang="ja-JP" altLang="en-US"/>
              </a:p>
            </p:txBody>
          </p:sp>
          <p:sp>
            <p:nvSpPr>
              <p:cNvPr id="16411" name="Line 21"/>
              <p:cNvSpPr>
                <a:spLocks noChangeShapeType="1"/>
              </p:cNvSpPr>
              <p:nvPr/>
            </p:nvSpPr>
            <p:spPr bwMode="auto">
              <a:xfrm>
                <a:off x="4550" y="2736"/>
                <a:ext cx="96" cy="432"/>
              </a:xfrm>
              <a:prstGeom prst="line">
                <a:avLst/>
              </a:prstGeom>
              <a:noFill/>
              <a:ln w="28575">
                <a:solidFill>
                  <a:schemeClr val="tx1"/>
                </a:solidFill>
                <a:round/>
                <a:headEnd/>
                <a:tailEnd type="triangle" w="med" len="med"/>
              </a:ln>
            </p:spPr>
            <p:txBody>
              <a:bodyPr/>
              <a:lstStyle/>
              <a:p>
                <a:endParaRPr lang="ja-JP" altLang="en-US"/>
              </a:p>
            </p:txBody>
          </p:sp>
          <p:sp>
            <p:nvSpPr>
              <p:cNvPr id="16412" name="Line 22"/>
              <p:cNvSpPr>
                <a:spLocks noChangeShapeType="1"/>
              </p:cNvSpPr>
              <p:nvPr/>
            </p:nvSpPr>
            <p:spPr bwMode="auto">
              <a:xfrm flipH="1" flipV="1">
                <a:off x="3782" y="3408"/>
                <a:ext cx="672" cy="96"/>
              </a:xfrm>
              <a:prstGeom prst="line">
                <a:avLst/>
              </a:prstGeom>
              <a:noFill/>
              <a:ln w="28575">
                <a:solidFill>
                  <a:schemeClr val="tx1"/>
                </a:solidFill>
                <a:round/>
                <a:headEnd/>
                <a:tailEnd type="triangle" w="med" len="med"/>
              </a:ln>
            </p:spPr>
            <p:txBody>
              <a:bodyPr/>
              <a:lstStyle/>
              <a:p>
                <a:endParaRPr lang="ja-JP" altLang="en-US"/>
              </a:p>
            </p:txBody>
          </p:sp>
          <p:sp>
            <p:nvSpPr>
              <p:cNvPr id="16413" name="Line 23"/>
              <p:cNvSpPr>
                <a:spLocks noChangeShapeType="1"/>
              </p:cNvSpPr>
              <p:nvPr/>
            </p:nvSpPr>
            <p:spPr bwMode="auto">
              <a:xfrm flipH="1">
                <a:off x="2774" y="3456"/>
                <a:ext cx="480" cy="96"/>
              </a:xfrm>
              <a:prstGeom prst="line">
                <a:avLst/>
              </a:prstGeom>
              <a:noFill/>
              <a:ln w="28575">
                <a:solidFill>
                  <a:schemeClr val="tx1"/>
                </a:solidFill>
                <a:round/>
                <a:headEnd/>
                <a:tailEnd type="triangle" w="med" len="med"/>
              </a:ln>
            </p:spPr>
            <p:txBody>
              <a:bodyPr/>
              <a:lstStyle/>
              <a:p>
                <a:endParaRPr lang="ja-JP" altLang="en-US"/>
              </a:p>
            </p:txBody>
          </p:sp>
          <p:sp>
            <p:nvSpPr>
              <p:cNvPr id="16414" name="Line 24"/>
              <p:cNvSpPr>
                <a:spLocks noChangeShapeType="1"/>
              </p:cNvSpPr>
              <p:nvPr/>
            </p:nvSpPr>
            <p:spPr bwMode="auto">
              <a:xfrm flipV="1">
                <a:off x="2726" y="2448"/>
                <a:ext cx="480" cy="96"/>
              </a:xfrm>
              <a:prstGeom prst="line">
                <a:avLst/>
              </a:prstGeom>
              <a:noFill/>
              <a:ln w="28575">
                <a:solidFill>
                  <a:schemeClr val="tx1"/>
                </a:solidFill>
                <a:round/>
                <a:headEnd/>
                <a:tailEnd type="triangle" w="med" len="med"/>
              </a:ln>
            </p:spPr>
            <p:txBody>
              <a:bodyPr/>
              <a:lstStyle/>
              <a:p>
                <a:endParaRPr lang="ja-JP" altLang="en-US"/>
              </a:p>
            </p:txBody>
          </p:sp>
        </p:grpSp>
        <p:grpSp>
          <p:nvGrpSpPr>
            <p:cNvPr id="16404" name="Group 25"/>
            <p:cNvGrpSpPr>
              <a:grpSpLocks/>
            </p:cNvGrpSpPr>
            <p:nvPr/>
          </p:nvGrpSpPr>
          <p:grpSpPr bwMode="auto">
            <a:xfrm>
              <a:off x="3600" y="2304"/>
              <a:ext cx="912" cy="1008"/>
              <a:chOff x="3600" y="2304"/>
              <a:chExt cx="912" cy="1008"/>
            </a:xfrm>
          </p:grpSpPr>
          <p:sp>
            <p:nvSpPr>
              <p:cNvPr id="16407" name="Line 26"/>
              <p:cNvSpPr>
                <a:spLocks noChangeShapeType="1"/>
              </p:cNvSpPr>
              <p:nvPr/>
            </p:nvSpPr>
            <p:spPr bwMode="auto">
              <a:xfrm flipH="1" flipV="1">
                <a:off x="3600" y="2304"/>
                <a:ext cx="528" cy="96"/>
              </a:xfrm>
              <a:prstGeom prst="line">
                <a:avLst/>
              </a:prstGeom>
              <a:noFill/>
              <a:ln w="28575">
                <a:solidFill>
                  <a:schemeClr val="bg1"/>
                </a:solidFill>
                <a:round/>
                <a:headEnd/>
                <a:tailEnd type="triangle" w="med" len="med"/>
              </a:ln>
            </p:spPr>
            <p:txBody>
              <a:bodyPr/>
              <a:lstStyle/>
              <a:p>
                <a:endParaRPr lang="ja-JP" altLang="en-US"/>
              </a:p>
            </p:txBody>
          </p:sp>
          <p:sp>
            <p:nvSpPr>
              <p:cNvPr id="16408" name="Line 27"/>
              <p:cNvSpPr>
                <a:spLocks noChangeShapeType="1"/>
              </p:cNvSpPr>
              <p:nvPr/>
            </p:nvSpPr>
            <p:spPr bwMode="auto">
              <a:xfrm flipH="1" flipV="1">
                <a:off x="4464" y="2640"/>
                <a:ext cx="48" cy="432"/>
              </a:xfrm>
              <a:prstGeom prst="line">
                <a:avLst/>
              </a:prstGeom>
              <a:noFill/>
              <a:ln w="28575">
                <a:solidFill>
                  <a:schemeClr val="bg1"/>
                </a:solidFill>
                <a:round/>
                <a:headEnd/>
                <a:tailEnd type="triangle" w="med" len="med"/>
              </a:ln>
            </p:spPr>
            <p:txBody>
              <a:bodyPr/>
              <a:lstStyle/>
              <a:p>
                <a:endParaRPr lang="ja-JP" altLang="en-US"/>
              </a:p>
            </p:txBody>
          </p:sp>
          <p:sp>
            <p:nvSpPr>
              <p:cNvPr id="16409" name="Line 28"/>
              <p:cNvSpPr>
                <a:spLocks noChangeShapeType="1"/>
              </p:cNvSpPr>
              <p:nvPr/>
            </p:nvSpPr>
            <p:spPr bwMode="auto">
              <a:xfrm flipV="1">
                <a:off x="3696" y="3312"/>
                <a:ext cx="672" cy="0"/>
              </a:xfrm>
              <a:prstGeom prst="line">
                <a:avLst/>
              </a:prstGeom>
              <a:noFill/>
              <a:ln w="28575">
                <a:solidFill>
                  <a:schemeClr val="bg1"/>
                </a:solidFill>
                <a:round/>
                <a:headEnd/>
                <a:tailEnd type="triangle" w="med" len="med"/>
              </a:ln>
            </p:spPr>
            <p:txBody>
              <a:bodyPr/>
              <a:lstStyle/>
              <a:p>
                <a:endParaRPr lang="ja-JP" altLang="en-US"/>
              </a:p>
            </p:txBody>
          </p:sp>
        </p:grpSp>
        <p:sp>
          <p:nvSpPr>
            <p:cNvPr id="16405" name="Line 29"/>
            <p:cNvSpPr>
              <a:spLocks noChangeShapeType="1"/>
            </p:cNvSpPr>
            <p:nvPr/>
          </p:nvSpPr>
          <p:spPr bwMode="auto">
            <a:xfrm flipH="1">
              <a:off x="2678" y="2400"/>
              <a:ext cx="490" cy="1056"/>
            </a:xfrm>
            <a:prstGeom prst="line">
              <a:avLst/>
            </a:prstGeom>
            <a:noFill/>
            <a:ln w="28575">
              <a:solidFill>
                <a:schemeClr val="bg1"/>
              </a:solidFill>
              <a:round/>
              <a:headEnd/>
              <a:tailEnd type="triangle" w="med" len="med"/>
            </a:ln>
          </p:spPr>
          <p:txBody>
            <a:bodyPr/>
            <a:lstStyle/>
            <a:p>
              <a:endParaRPr lang="ja-JP" altLang="en-US"/>
            </a:p>
          </p:txBody>
        </p:sp>
        <p:sp>
          <p:nvSpPr>
            <p:cNvPr id="16406" name="Line 30"/>
            <p:cNvSpPr>
              <a:spLocks noChangeShapeType="1"/>
            </p:cNvSpPr>
            <p:nvPr/>
          </p:nvSpPr>
          <p:spPr bwMode="auto">
            <a:xfrm>
              <a:off x="2592" y="2544"/>
              <a:ext cx="624" cy="528"/>
            </a:xfrm>
            <a:prstGeom prst="line">
              <a:avLst/>
            </a:prstGeom>
            <a:noFill/>
            <a:ln w="28575">
              <a:solidFill>
                <a:schemeClr val="bg1"/>
              </a:solidFill>
              <a:round/>
              <a:headEnd/>
              <a:tailEnd type="triangl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45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4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局所探索 </a:t>
            </a:r>
            <a:r>
              <a:rPr lang="en-US" altLang="ja-JP" sz="3600" smtClean="0">
                <a:solidFill>
                  <a:schemeClr val="bg1"/>
                </a:solidFill>
                <a:effectLst>
                  <a:outerShdw blurRad="38100" dist="38100" dir="2700000" algn="tl">
                    <a:srgbClr val="000000"/>
                  </a:outerShdw>
                </a:effectLst>
              </a:rPr>
              <a:t>(2)</a:t>
            </a:r>
          </a:p>
        </p:txBody>
      </p:sp>
      <p:sp>
        <p:nvSpPr>
          <p:cNvPr id="105475" name="Rectangle 3"/>
          <p:cNvSpPr>
            <a:spLocks noGrp="1" noChangeArrowheads="1"/>
          </p:cNvSpPr>
          <p:nvPr>
            <p:ph type="body" idx="1"/>
          </p:nvPr>
        </p:nvSpPr>
        <p:spPr>
          <a:xfrm>
            <a:off x="468313" y="1052513"/>
            <a:ext cx="8229600" cy="2052637"/>
          </a:xfrm>
        </p:spPr>
        <p:txBody>
          <a:bodyPr/>
          <a:lstStyle/>
          <a:p>
            <a:pPr eaLnBrk="1" hangingPunct="1">
              <a:lnSpc>
                <a:spcPct val="90000"/>
              </a:lnSpc>
              <a:buFontTx/>
              <a:buNone/>
              <a:defRPr/>
            </a:pPr>
            <a:r>
              <a:rPr lang="ja-JP" altLang="en-US" sz="2400" b="1" dirty="0" smtClean="0">
                <a:solidFill>
                  <a:srgbClr val="006600"/>
                </a:solidFill>
                <a:effectLst>
                  <a:outerShdw blurRad="38100" dist="38100" dir="2700000" algn="tl">
                    <a:srgbClr val="C0C0C0"/>
                  </a:outerShdw>
                </a:effectLst>
              </a:rPr>
              <a:t>挿入近傍：</a:t>
            </a:r>
          </a:p>
          <a:p>
            <a:pPr eaLnBrk="1" hangingPunct="1">
              <a:lnSpc>
                <a:spcPct val="90000"/>
              </a:lnSpc>
              <a:buFontTx/>
              <a:buNone/>
              <a:defRPr/>
            </a:pPr>
            <a:r>
              <a:rPr lang="ja-JP" altLang="en-US" sz="2400" dirty="0" smtClean="0"/>
              <a:t>　現在の経路から、ある都市を他の都市の次に挿入して得られる経路を近傍とする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全部で </a:t>
            </a:r>
            <a:r>
              <a:rPr lang="en-US" altLang="ja-JP" sz="2400" b="1" dirty="0" smtClean="0">
                <a:solidFill>
                  <a:schemeClr val="accent2"/>
                </a:solidFill>
              </a:rPr>
              <a:t>O（</a:t>
            </a:r>
            <a:r>
              <a:rPr lang="ja-JP" altLang="en-US" sz="2400" dirty="0" smtClean="0"/>
              <a:t>都市数</a:t>
            </a:r>
            <a:r>
              <a:rPr lang="ja-JP" altLang="en-US" sz="2400" b="1" baseline="30000" dirty="0" smtClean="0">
                <a:solidFill>
                  <a:schemeClr val="accent2"/>
                </a:solidFill>
              </a:rPr>
              <a:t>2</a:t>
            </a:r>
            <a:r>
              <a:rPr lang="ja-JP" altLang="en-US" sz="2400" b="1" dirty="0" smtClean="0">
                <a:solidFill>
                  <a:schemeClr val="accent2"/>
                </a:solidFill>
              </a:rPr>
              <a:t>） </a:t>
            </a:r>
            <a:r>
              <a:rPr lang="ja-JP" altLang="en-US" sz="2400" dirty="0" smtClean="0"/>
              <a:t>個</a:t>
            </a:r>
          </a:p>
        </p:txBody>
      </p:sp>
      <p:pic>
        <p:nvPicPr>
          <p:cNvPr id="17412" name="Picture 4" descr="j0079131"/>
          <p:cNvPicPr>
            <a:picLocks noChangeAspect="1" noChangeArrowheads="1"/>
          </p:cNvPicPr>
          <p:nvPr/>
        </p:nvPicPr>
        <p:blipFill>
          <a:blip r:embed="rId2" cstate="print"/>
          <a:srcRect/>
          <a:stretch>
            <a:fillRect/>
          </a:stretch>
        </p:blipFill>
        <p:spPr bwMode="auto">
          <a:xfrm>
            <a:off x="5105400" y="3429000"/>
            <a:ext cx="533400" cy="447675"/>
          </a:xfrm>
          <a:prstGeom prst="rect">
            <a:avLst/>
          </a:prstGeom>
          <a:noFill/>
          <a:ln w="9525">
            <a:noFill/>
            <a:miter lim="800000"/>
            <a:headEnd/>
            <a:tailEnd/>
          </a:ln>
        </p:spPr>
      </p:pic>
      <p:pic>
        <p:nvPicPr>
          <p:cNvPr id="17413" name="Picture 5" descr="j0079132"/>
          <p:cNvPicPr>
            <a:picLocks noChangeAspect="1" noChangeArrowheads="1"/>
          </p:cNvPicPr>
          <p:nvPr/>
        </p:nvPicPr>
        <p:blipFill>
          <a:blip r:embed="rId3" cstate="print"/>
          <a:srcRect/>
          <a:stretch>
            <a:fillRect/>
          </a:stretch>
        </p:blipFill>
        <p:spPr bwMode="auto">
          <a:xfrm>
            <a:off x="7086600" y="5181600"/>
            <a:ext cx="457200" cy="396875"/>
          </a:xfrm>
          <a:prstGeom prst="rect">
            <a:avLst/>
          </a:prstGeom>
          <a:noFill/>
          <a:ln w="9525">
            <a:noFill/>
            <a:miter lim="800000"/>
            <a:headEnd/>
            <a:tailEnd/>
          </a:ln>
        </p:spPr>
      </p:pic>
      <p:pic>
        <p:nvPicPr>
          <p:cNvPr id="17414" name="Picture 6" descr="j0079133"/>
          <p:cNvPicPr>
            <a:picLocks noChangeAspect="1" noChangeArrowheads="1"/>
          </p:cNvPicPr>
          <p:nvPr/>
        </p:nvPicPr>
        <p:blipFill>
          <a:blip r:embed="rId4" cstate="print"/>
          <a:srcRect/>
          <a:stretch>
            <a:fillRect/>
          </a:stretch>
        </p:blipFill>
        <p:spPr bwMode="auto">
          <a:xfrm>
            <a:off x="3505200" y="3733800"/>
            <a:ext cx="533400" cy="450850"/>
          </a:xfrm>
          <a:prstGeom prst="rect">
            <a:avLst/>
          </a:prstGeom>
          <a:noFill/>
          <a:ln w="9525">
            <a:noFill/>
            <a:miter lim="800000"/>
            <a:headEnd/>
            <a:tailEnd/>
          </a:ln>
        </p:spPr>
      </p:pic>
      <p:pic>
        <p:nvPicPr>
          <p:cNvPr id="17415" name="Picture 7" descr="j0079134"/>
          <p:cNvPicPr>
            <a:picLocks noChangeAspect="1" noChangeArrowheads="1"/>
          </p:cNvPicPr>
          <p:nvPr/>
        </p:nvPicPr>
        <p:blipFill>
          <a:blip r:embed="rId5" cstate="print"/>
          <a:srcRect/>
          <a:stretch>
            <a:fillRect/>
          </a:stretch>
        </p:blipFill>
        <p:spPr bwMode="auto">
          <a:xfrm>
            <a:off x="3657600" y="5410200"/>
            <a:ext cx="533400" cy="395288"/>
          </a:xfrm>
          <a:prstGeom prst="rect">
            <a:avLst/>
          </a:prstGeom>
          <a:noFill/>
          <a:ln w="9525">
            <a:noFill/>
            <a:miter lim="800000"/>
            <a:headEnd/>
            <a:tailEnd/>
          </a:ln>
        </p:spPr>
      </p:pic>
      <p:pic>
        <p:nvPicPr>
          <p:cNvPr id="17416" name="Picture 8" descr="j0079137"/>
          <p:cNvPicPr>
            <a:picLocks noChangeAspect="1" noChangeArrowheads="1"/>
          </p:cNvPicPr>
          <p:nvPr/>
        </p:nvPicPr>
        <p:blipFill>
          <a:blip r:embed="rId6" cstate="print"/>
          <a:srcRect/>
          <a:stretch>
            <a:fillRect/>
          </a:stretch>
        </p:blipFill>
        <p:spPr bwMode="auto">
          <a:xfrm>
            <a:off x="6629400" y="3657600"/>
            <a:ext cx="762000" cy="438150"/>
          </a:xfrm>
          <a:prstGeom prst="rect">
            <a:avLst/>
          </a:prstGeom>
          <a:noFill/>
          <a:ln w="9525">
            <a:noFill/>
            <a:miter lim="800000"/>
            <a:headEnd/>
            <a:tailEnd/>
          </a:ln>
        </p:spPr>
      </p:pic>
      <p:sp>
        <p:nvSpPr>
          <p:cNvPr id="17417" name="Line 9"/>
          <p:cNvSpPr>
            <a:spLocks noChangeShapeType="1"/>
          </p:cNvSpPr>
          <p:nvPr/>
        </p:nvSpPr>
        <p:spPr bwMode="auto">
          <a:xfrm flipH="1">
            <a:off x="4419600" y="5486400"/>
            <a:ext cx="2590800" cy="152400"/>
          </a:xfrm>
          <a:prstGeom prst="line">
            <a:avLst/>
          </a:prstGeom>
          <a:noFill/>
          <a:ln w="28575">
            <a:solidFill>
              <a:schemeClr val="tx1"/>
            </a:solidFill>
            <a:round/>
            <a:headEnd/>
            <a:tailEnd type="triangle" w="med" len="med"/>
          </a:ln>
        </p:spPr>
        <p:txBody>
          <a:bodyPr/>
          <a:lstStyle/>
          <a:p>
            <a:endParaRPr lang="ja-JP" altLang="en-US"/>
          </a:p>
        </p:txBody>
      </p:sp>
      <p:sp>
        <p:nvSpPr>
          <p:cNvPr id="17418" name="Line 10"/>
          <p:cNvSpPr>
            <a:spLocks noChangeShapeType="1"/>
          </p:cNvSpPr>
          <p:nvPr/>
        </p:nvSpPr>
        <p:spPr bwMode="auto">
          <a:xfrm>
            <a:off x="4130675" y="4038600"/>
            <a:ext cx="990600" cy="838200"/>
          </a:xfrm>
          <a:prstGeom prst="line">
            <a:avLst/>
          </a:prstGeom>
          <a:noFill/>
          <a:ln w="28575">
            <a:solidFill>
              <a:schemeClr val="tx1"/>
            </a:solidFill>
            <a:round/>
            <a:headEnd/>
            <a:tailEnd type="triangle" w="med" len="med"/>
          </a:ln>
        </p:spPr>
        <p:txBody>
          <a:bodyPr/>
          <a:lstStyle/>
          <a:p>
            <a:endParaRPr lang="ja-JP" altLang="en-US"/>
          </a:p>
        </p:txBody>
      </p:sp>
      <p:sp>
        <p:nvSpPr>
          <p:cNvPr id="17419" name="Line 11"/>
          <p:cNvSpPr>
            <a:spLocks noChangeShapeType="1"/>
          </p:cNvSpPr>
          <p:nvPr/>
        </p:nvSpPr>
        <p:spPr bwMode="auto">
          <a:xfrm flipV="1">
            <a:off x="2819400" y="4191000"/>
            <a:ext cx="685800" cy="381000"/>
          </a:xfrm>
          <a:prstGeom prst="line">
            <a:avLst/>
          </a:prstGeom>
          <a:noFill/>
          <a:ln w="28575">
            <a:solidFill>
              <a:schemeClr val="tx1"/>
            </a:solidFill>
            <a:round/>
            <a:headEnd/>
            <a:tailEnd type="triangle" w="med" len="med"/>
          </a:ln>
        </p:spPr>
        <p:txBody>
          <a:bodyPr/>
          <a:lstStyle/>
          <a:p>
            <a:endParaRPr lang="ja-JP" altLang="en-US"/>
          </a:p>
        </p:txBody>
      </p:sp>
      <p:sp>
        <p:nvSpPr>
          <p:cNvPr id="17420" name="Line 12"/>
          <p:cNvSpPr>
            <a:spLocks noChangeShapeType="1"/>
          </p:cNvSpPr>
          <p:nvPr/>
        </p:nvSpPr>
        <p:spPr bwMode="auto">
          <a:xfrm flipH="1" flipV="1">
            <a:off x="2743200" y="5181600"/>
            <a:ext cx="762000" cy="381000"/>
          </a:xfrm>
          <a:prstGeom prst="line">
            <a:avLst/>
          </a:prstGeom>
          <a:noFill/>
          <a:ln w="28575">
            <a:solidFill>
              <a:schemeClr val="tx1"/>
            </a:solidFill>
            <a:round/>
            <a:headEnd/>
            <a:tailEnd type="triangle" w="med" len="med"/>
          </a:ln>
        </p:spPr>
        <p:txBody>
          <a:bodyPr/>
          <a:lstStyle/>
          <a:p>
            <a:endParaRPr lang="ja-JP" altLang="en-US"/>
          </a:p>
        </p:txBody>
      </p:sp>
      <p:pic>
        <p:nvPicPr>
          <p:cNvPr id="17421" name="Picture 13" descr="BD07128_"/>
          <p:cNvPicPr>
            <a:picLocks noChangeAspect="1" noChangeArrowheads="1"/>
          </p:cNvPicPr>
          <p:nvPr/>
        </p:nvPicPr>
        <p:blipFill>
          <a:blip r:embed="rId7" cstate="print"/>
          <a:srcRect/>
          <a:stretch>
            <a:fillRect/>
          </a:stretch>
        </p:blipFill>
        <p:spPr bwMode="auto">
          <a:xfrm>
            <a:off x="1997075" y="4114800"/>
            <a:ext cx="636588" cy="1450975"/>
          </a:xfrm>
          <a:prstGeom prst="rect">
            <a:avLst/>
          </a:prstGeom>
          <a:noFill/>
          <a:ln w="9525">
            <a:noFill/>
            <a:miter lim="800000"/>
            <a:headEnd/>
            <a:tailEnd/>
          </a:ln>
        </p:spPr>
      </p:pic>
      <p:pic>
        <p:nvPicPr>
          <p:cNvPr id="17422" name="Picture 14" descr="j0079137"/>
          <p:cNvPicPr>
            <a:picLocks noChangeAspect="1" noChangeArrowheads="1"/>
          </p:cNvPicPr>
          <p:nvPr/>
        </p:nvPicPr>
        <p:blipFill>
          <a:blip r:embed="rId6" cstate="print"/>
          <a:srcRect/>
          <a:stretch>
            <a:fillRect/>
          </a:stretch>
        </p:blipFill>
        <p:spPr bwMode="auto">
          <a:xfrm>
            <a:off x="5029200" y="4953000"/>
            <a:ext cx="762000" cy="438150"/>
          </a:xfrm>
          <a:prstGeom prst="rect">
            <a:avLst/>
          </a:prstGeom>
          <a:noFill/>
          <a:ln w="9525">
            <a:noFill/>
            <a:miter lim="800000"/>
            <a:headEnd/>
            <a:tailEnd/>
          </a:ln>
        </p:spPr>
      </p:pic>
      <p:sp>
        <p:nvSpPr>
          <p:cNvPr id="17423" name="Line 15"/>
          <p:cNvSpPr>
            <a:spLocks noChangeShapeType="1"/>
          </p:cNvSpPr>
          <p:nvPr/>
        </p:nvSpPr>
        <p:spPr bwMode="auto">
          <a:xfrm>
            <a:off x="5883275" y="3733800"/>
            <a:ext cx="685800" cy="152400"/>
          </a:xfrm>
          <a:prstGeom prst="line">
            <a:avLst/>
          </a:prstGeom>
          <a:noFill/>
          <a:ln w="28575">
            <a:solidFill>
              <a:schemeClr val="tx1"/>
            </a:solidFill>
            <a:round/>
            <a:headEnd/>
            <a:tailEnd type="triangle" w="med" len="med"/>
          </a:ln>
        </p:spPr>
        <p:txBody>
          <a:bodyPr/>
          <a:lstStyle/>
          <a:p>
            <a:endParaRPr lang="ja-JP" altLang="en-US"/>
          </a:p>
        </p:txBody>
      </p:sp>
      <p:sp>
        <p:nvSpPr>
          <p:cNvPr id="17424" name="Line 16"/>
          <p:cNvSpPr>
            <a:spLocks noChangeShapeType="1"/>
          </p:cNvSpPr>
          <p:nvPr/>
        </p:nvSpPr>
        <p:spPr bwMode="auto">
          <a:xfrm>
            <a:off x="7178675" y="4191000"/>
            <a:ext cx="136525" cy="838200"/>
          </a:xfrm>
          <a:prstGeom prst="line">
            <a:avLst/>
          </a:prstGeom>
          <a:noFill/>
          <a:ln w="28575">
            <a:solidFill>
              <a:schemeClr val="tx1"/>
            </a:solidFill>
            <a:round/>
            <a:headEnd/>
            <a:tailEnd type="triangle" w="med" len="med"/>
          </a:ln>
        </p:spPr>
        <p:txBody>
          <a:bodyPr/>
          <a:lstStyle/>
          <a:p>
            <a:endParaRPr lang="ja-JP" altLang="en-US"/>
          </a:p>
        </p:txBody>
      </p:sp>
      <p:sp>
        <p:nvSpPr>
          <p:cNvPr id="17425" name="Line 17"/>
          <p:cNvSpPr>
            <a:spLocks noChangeShapeType="1"/>
          </p:cNvSpPr>
          <p:nvPr/>
        </p:nvSpPr>
        <p:spPr bwMode="auto">
          <a:xfrm flipV="1">
            <a:off x="5334000" y="3962400"/>
            <a:ext cx="0" cy="838200"/>
          </a:xfrm>
          <a:prstGeom prst="line">
            <a:avLst/>
          </a:prstGeom>
          <a:noFill/>
          <a:ln w="28575">
            <a:solidFill>
              <a:schemeClr val="tx1"/>
            </a:solidFill>
            <a:round/>
            <a:headEnd/>
            <a:tailEnd type="triangle" w="med" len="med"/>
          </a:ln>
        </p:spPr>
        <p:txBody>
          <a:bodyPr/>
          <a:lstStyle/>
          <a:p>
            <a:endParaRPr lang="ja-JP" altLang="en-US"/>
          </a:p>
        </p:txBody>
      </p:sp>
      <p:grpSp>
        <p:nvGrpSpPr>
          <p:cNvPr id="2" name="Group 18"/>
          <p:cNvGrpSpPr>
            <a:grpSpLocks/>
          </p:cNvGrpSpPr>
          <p:nvPr/>
        </p:nvGrpSpPr>
        <p:grpSpPr bwMode="auto">
          <a:xfrm>
            <a:off x="4130675" y="3733800"/>
            <a:ext cx="2879725" cy="1905000"/>
            <a:chOff x="2602" y="2208"/>
            <a:chExt cx="1814" cy="1200"/>
          </a:xfrm>
        </p:grpSpPr>
        <p:sp>
          <p:nvSpPr>
            <p:cNvPr id="17427" name="Line 19"/>
            <p:cNvSpPr>
              <a:spLocks noChangeShapeType="1"/>
            </p:cNvSpPr>
            <p:nvPr/>
          </p:nvSpPr>
          <p:spPr bwMode="auto">
            <a:xfrm flipH="1" flipV="1">
              <a:off x="3754" y="3168"/>
              <a:ext cx="662" cy="48"/>
            </a:xfrm>
            <a:prstGeom prst="line">
              <a:avLst/>
            </a:prstGeom>
            <a:noFill/>
            <a:ln w="28575">
              <a:solidFill>
                <a:schemeClr val="tx1"/>
              </a:solidFill>
              <a:round/>
              <a:headEnd/>
              <a:tailEnd type="triangle" w="med" len="med"/>
            </a:ln>
          </p:spPr>
          <p:txBody>
            <a:bodyPr/>
            <a:lstStyle/>
            <a:p>
              <a:endParaRPr lang="ja-JP" altLang="en-US"/>
            </a:p>
          </p:txBody>
        </p:sp>
        <p:sp>
          <p:nvSpPr>
            <p:cNvPr id="17428" name="Line 20"/>
            <p:cNvSpPr>
              <a:spLocks noChangeShapeType="1"/>
            </p:cNvSpPr>
            <p:nvPr/>
          </p:nvSpPr>
          <p:spPr bwMode="auto">
            <a:xfrm flipH="1">
              <a:off x="2746" y="3216"/>
              <a:ext cx="480" cy="96"/>
            </a:xfrm>
            <a:prstGeom prst="line">
              <a:avLst/>
            </a:prstGeom>
            <a:noFill/>
            <a:ln w="28575">
              <a:solidFill>
                <a:schemeClr val="tx1"/>
              </a:solidFill>
              <a:round/>
              <a:headEnd/>
              <a:tailEnd type="triangle" w="med" len="med"/>
            </a:ln>
          </p:spPr>
          <p:txBody>
            <a:bodyPr/>
            <a:lstStyle/>
            <a:p>
              <a:endParaRPr lang="ja-JP" altLang="en-US"/>
            </a:p>
          </p:txBody>
        </p:sp>
        <p:sp>
          <p:nvSpPr>
            <p:cNvPr id="17429" name="Line 21"/>
            <p:cNvSpPr>
              <a:spLocks noChangeShapeType="1"/>
            </p:cNvSpPr>
            <p:nvPr/>
          </p:nvSpPr>
          <p:spPr bwMode="auto">
            <a:xfrm flipV="1">
              <a:off x="2698" y="2208"/>
              <a:ext cx="480" cy="96"/>
            </a:xfrm>
            <a:prstGeom prst="line">
              <a:avLst/>
            </a:prstGeom>
            <a:noFill/>
            <a:ln w="28575">
              <a:solidFill>
                <a:schemeClr val="tx1"/>
              </a:solidFill>
              <a:round/>
              <a:headEnd/>
              <a:tailEnd type="triangle" w="med" len="med"/>
            </a:ln>
          </p:spPr>
          <p:txBody>
            <a:bodyPr/>
            <a:lstStyle/>
            <a:p>
              <a:endParaRPr lang="ja-JP" altLang="en-US"/>
            </a:p>
          </p:txBody>
        </p:sp>
        <p:sp>
          <p:nvSpPr>
            <p:cNvPr id="17430" name="Line 22"/>
            <p:cNvSpPr>
              <a:spLocks noChangeShapeType="1"/>
            </p:cNvSpPr>
            <p:nvPr/>
          </p:nvSpPr>
          <p:spPr bwMode="auto">
            <a:xfrm flipH="1">
              <a:off x="2784" y="3312"/>
              <a:ext cx="1632" cy="96"/>
            </a:xfrm>
            <a:prstGeom prst="line">
              <a:avLst/>
            </a:prstGeom>
            <a:noFill/>
            <a:ln w="28575">
              <a:solidFill>
                <a:schemeClr val="bg1"/>
              </a:solidFill>
              <a:round/>
              <a:headEnd/>
              <a:tailEnd type="triangle" w="med" len="med"/>
            </a:ln>
          </p:spPr>
          <p:txBody>
            <a:bodyPr/>
            <a:lstStyle/>
            <a:p>
              <a:endParaRPr lang="ja-JP" altLang="en-US"/>
            </a:p>
          </p:txBody>
        </p:sp>
        <p:sp>
          <p:nvSpPr>
            <p:cNvPr id="17431" name="Line 23"/>
            <p:cNvSpPr>
              <a:spLocks noChangeShapeType="1"/>
            </p:cNvSpPr>
            <p:nvPr/>
          </p:nvSpPr>
          <p:spPr bwMode="auto">
            <a:xfrm>
              <a:off x="2602" y="2400"/>
              <a:ext cx="624" cy="528"/>
            </a:xfrm>
            <a:prstGeom prst="line">
              <a:avLst/>
            </a:prstGeom>
            <a:noFill/>
            <a:ln w="28575">
              <a:solidFill>
                <a:schemeClr val="bg1"/>
              </a:solidFill>
              <a:round/>
              <a:headEnd/>
              <a:tailEnd type="triangle" w="med" len="med"/>
            </a:ln>
          </p:spPr>
          <p:txBody>
            <a:bodyPr/>
            <a:lstStyle/>
            <a:p>
              <a:endParaRPr lang="ja-JP" altLang="en-US"/>
            </a:p>
          </p:txBody>
        </p:sp>
        <p:sp>
          <p:nvSpPr>
            <p:cNvPr id="17432" name="Line 24"/>
            <p:cNvSpPr>
              <a:spLocks noChangeShapeType="1"/>
            </p:cNvSpPr>
            <p:nvPr/>
          </p:nvSpPr>
          <p:spPr bwMode="auto">
            <a:xfrm flipV="1">
              <a:off x="3360" y="2352"/>
              <a:ext cx="0" cy="528"/>
            </a:xfrm>
            <a:prstGeom prst="line">
              <a:avLst/>
            </a:prstGeom>
            <a:noFill/>
            <a:ln w="28575">
              <a:solidFill>
                <a:schemeClr val="bg1"/>
              </a:solidFill>
              <a:round/>
              <a:headEnd/>
              <a:tailEnd type="triangl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054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局所探索 </a:t>
            </a:r>
            <a:r>
              <a:rPr lang="en-US" altLang="ja-JP" sz="3600" smtClean="0">
                <a:solidFill>
                  <a:schemeClr val="bg1"/>
                </a:solidFill>
                <a:effectLst>
                  <a:outerShdw blurRad="38100" dist="38100" dir="2700000" algn="tl">
                    <a:srgbClr val="000000"/>
                  </a:outerShdw>
                </a:effectLst>
              </a:rPr>
              <a:t>(3)</a:t>
            </a:r>
            <a:endParaRPr lang="ja-JP" altLang="en-US" sz="3600" smtClean="0">
              <a:solidFill>
                <a:schemeClr val="bg1"/>
              </a:solidFill>
              <a:effectLst>
                <a:outerShdw blurRad="38100" dist="38100" dir="2700000" algn="tl">
                  <a:srgbClr val="000000"/>
                </a:outerShdw>
              </a:effectLst>
            </a:endParaRPr>
          </a:p>
        </p:txBody>
      </p:sp>
      <p:sp>
        <p:nvSpPr>
          <p:cNvPr id="106499" name="Rectangle 3"/>
          <p:cNvSpPr>
            <a:spLocks noGrp="1" noChangeArrowheads="1"/>
          </p:cNvSpPr>
          <p:nvPr>
            <p:ph type="body" idx="1"/>
          </p:nvPr>
        </p:nvSpPr>
        <p:spPr>
          <a:xfrm>
            <a:off x="468313" y="1125538"/>
            <a:ext cx="8229600" cy="2743200"/>
          </a:xfrm>
        </p:spPr>
        <p:txBody>
          <a:bodyPr/>
          <a:lstStyle/>
          <a:p>
            <a:pPr eaLnBrk="1" hangingPunct="1">
              <a:lnSpc>
                <a:spcPct val="90000"/>
              </a:lnSpc>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局所最適解は、平均的に誤差 </a:t>
            </a:r>
            <a:r>
              <a:rPr lang="ja-JP" altLang="en-US" sz="2400" b="1" dirty="0" smtClean="0">
                <a:solidFill>
                  <a:schemeClr val="accent2"/>
                </a:solidFill>
              </a:rPr>
              <a:t>10-20% </a:t>
            </a:r>
            <a:r>
              <a:rPr lang="ja-JP" altLang="en-US" sz="2400" dirty="0" smtClean="0"/>
              <a:t>、2-</a:t>
            </a:r>
            <a:r>
              <a:rPr lang="en-US" altLang="ja-JP" sz="2400" dirty="0" smtClean="0"/>
              <a:t>opt </a:t>
            </a:r>
            <a:r>
              <a:rPr lang="ja-JP" altLang="en-US" sz="2400" dirty="0" smtClean="0"/>
              <a:t>より多少悪いようである</a:t>
            </a:r>
          </a:p>
          <a:p>
            <a:pPr eaLnBrk="1" hangingPunct="1">
              <a:lnSpc>
                <a:spcPct val="90000"/>
              </a:lnSpc>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局所探索をすると最悪の場合、局所最適解にたどり着くまで、 </a:t>
            </a:r>
            <a:r>
              <a:rPr lang="en-US" altLang="ja-JP" sz="2400" b="1" dirty="0" smtClean="0">
                <a:solidFill>
                  <a:schemeClr val="accent2"/>
                </a:solidFill>
              </a:rPr>
              <a:t>O（2</a:t>
            </a:r>
            <a:r>
              <a:rPr lang="ja-JP" altLang="en-US" sz="2400" baseline="30000" dirty="0" smtClean="0"/>
              <a:t>都市数</a:t>
            </a:r>
            <a:r>
              <a:rPr lang="ja-JP" altLang="en-US" sz="2400" b="1" dirty="0" smtClean="0">
                <a:solidFill>
                  <a:schemeClr val="accent2"/>
                </a:solidFill>
              </a:rPr>
              <a:t>） </a:t>
            </a:r>
            <a:r>
              <a:rPr lang="ja-JP" altLang="en-US" sz="2400" dirty="0" smtClean="0"/>
              <a:t>回の入れ替えをする可能性がある</a:t>
            </a:r>
          </a:p>
          <a:p>
            <a:pPr eaLnBrk="1" hangingPunct="1">
              <a:lnSpc>
                <a:spcPct val="90000"/>
              </a:lnSpc>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しかし、平均的には</a:t>
            </a:r>
            <a:r>
              <a:rPr lang="en-US" altLang="ja-JP" sz="2400" b="1" dirty="0" smtClean="0">
                <a:solidFill>
                  <a:schemeClr val="accent2"/>
                </a:solidFill>
              </a:rPr>
              <a:t>O（ </a:t>
            </a:r>
            <a:r>
              <a:rPr lang="ja-JP" altLang="en-US" sz="2400" dirty="0" smtClean="0"/>
              <a:t>都市数</a:t>
            </a:r>
            <a:r>
              <a:rPr lang="ja-JP" altLang="en-US" sz="2800" b="1" baseline="30000" dirty="0" smtClean="0">
                <a:solidFill>
                  <a:schemeClr val="accent2"/>
                </a:solidFill>
              </a:rPr>
              <a:t>2</a:t>
            </a:r>
            <a:r>
              <a:rPr lang="ja-JP" altLang="en-US" sz="2400" dirty="0" smtClean="0"/>
              <a:t> </a:t>
            </a:r>
            <a:r>
              <a:rPr lang="ja-JP" altLang="en-US" sz="2400" b="1" dirty="0" smtClean="0">
                <a:solidFill>
                  <a:schemeClr val="accent2"/>
                </a:solidFill>
              </a:rPr>
              <a:t>） </a:t>
            </a:r>
            <a:r>
              <a:rPr lang="ja-JP" altLang="en-US" sz="2400" dirty="0" smtClean="0"/>
              <a:t>回の入れ替えで局所最適解に到達する</a:t>
            </a:r>
          </a:p>
          <a:p>
            <a:pPr eaLnBrk="1" hangingPunct="1">
              <a:lnSpc>
                <a:spcPct val="90000"/>
              </a:lnSpc>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0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工夫すると、1つの近傍の評価を </a:t>
            </a:r>
            <a:r>
              <a:rPr lang="en-US" altLang="ja-JP" sz="2400" b="1" dirty="0" smtClean="0">
                <a:solidFill>
                  <a:schemeClr val="accent2"/>
                </a:solidFill>
              </a:rPr>
              <a:t>O（ 1</a:t>
            </a:r>
            <a:r>
              <a:rPr lang="ja-JP" altLang="en-US" sz="2400" dirty="0" smtClean="0"/>
              <a:t> </a:t>
            </a:r>
            <a:r>
              <a:rPr lang="ja-JP" altLang="en-US" sz="2400" b="1" dirty="0" smtClean="0">
                <a:solidFill>
                  <a:schemeClr val="accent2"/>
                </a:solidFill>
              </a:rPr>
              <a:t>） </a:t>
            </a:r>
            <a:r>
              <a:rPr lang="ja-JP" altLang="en-US" sz="2400" dirty="0" smtClean="0"/>
              <a:t>の時間で行える</a:t>
            </a:r>
          </a:p>
        </p:txBody>
      </p:sp>
      <p:pic>
        <p:nvPicPr>
          <p:cNvPr id="18436" name="Picture 4" descr="j0079131"/>
          <p:cNvPicPr>
            <a:picLocks noChangeAspect="1" noChangeArrowheads="1"/>
          </p:cNvPicPr>
          <p:nvPr/>
        </p:nvPicPr>
        <p:blipFill>
          <a:blip r:embed="rId2" cstate="print"/>
          <a:srcRect/>
          <a:stretch>
            <a:fillRect/>
          </a:stretch>
        </p:blipFill>
        <p:spPr bwMode="auto">
          <a:xfrm>
            <a:off x="6384925" y="4267200"/>
            <a:ext cx="533400" cy="447675"/>
          </a:xfrm>
          <a:prstGeom prst="rect">
            <a:avLst/>
          </a:prstGeom>
          <a:noFill/>
          <a:ln w="9525">
            <a:noFill/>
            <a:miter lim="800000"/>
            <a:headEnd/>
            <a:tailEnd/>
          </a:ln>
        </p:spPr>
      </p:pic>
      <p:pic>
        <p:nvPicPr>
          <p:cNvPr id="18437" name="Picture 5" descr="j0079132"/>
          <p:cNvPicPr>
            <a:picLocks noChangeAspect="1" noChangeArrowheads="1"/>
          </p:cNvPicPr>
          <p:nvPr/>
        </p:nvPicPr>
        <p:blipFill>
          <a:blip r:embed="rId3" cstate="print"/>
          <a:srcRect/>
          <a:stretch>
            <a:fillRect/>
          </a:stretch>
        </p:blipFill>
        <p:spPr bwMode="auto">
          <a:xfrm>
            <a:off x="8366125" y="6019800"/>
            <a:ext cx="457200" cy="396875"/>
          </a:xfrm>
          <a:prstGeom prst="rect">
            <a:avLst/>
          </a:prstGeom>
          <a:noFill/>
          <a:ln w="9525">
            <a:noFill/>
            <a:miter lim="800000"/>
            <a:headEnd/>
            <a:tailEnd/>
          </a:ln>
        </p:spPr>
      </p:pic>
      <p:pic>
        <p:nvPicPr>
          <p:cNvPr id="18438" name="Picture 6" descr="j0079133"/>
          <p:cNvPicPr>
            <a:picLocks noChangeAspect="1" noChangeArrowheads="1"/>
          </p:cNvPicPr>
          <p:nvPr/>
        </p:nvPicPr>
        <p:blipFill>
          <a:blip r:embed="rId4" cstate="print"/>
          <a:srcRect/>
          <a:stretch>
            <a:fillRect/>
          </a:stretch>
        </p:blipFill>
        <p:spPr bwMode="auto">
          <a:xfrm>
            <a:off x="4784725" y="4572000"/>
            <a:ext cx="533400" cy="450850"/>
          </a:xfrm>
          <a:prstGeom prst="rect">
            <a:avLst/>
          </a:prstGeom>
          <a:noFill/>
          <a:ln w="9525">
            <a:noFill/>
            <a:miter lim="800000"/>
            <a:headEnd/>
            <a:tailEnd/>
          </a:ln>
        </p:spPr>
      </p:pic>
      <p:pic>
        <p:nvPicPr>
          <p:cNvPr id="18439" name="Picture 7" descr="j0079134"/>
          <p:cNvPicPr>
            <a:picLocks noChangeAspect="1" noChangeArrowheads="1"/>
          </p:cNvPicPr>
          <p:nvPr/>
        </p:nvPicPr>
        <p:blipFill>
          <a:blip r:embed="rId5" cstate="print"/>
          <a:srcRect/>
          <a:stretch>
            <a:fillRect/>
          </a:stretch>
        </p:blipFill>
        <p:spPr bwMode="auto">
          <a:xfrm>
            <a:off x="4937125" y="6248400"/>
            <a:ext cx="533400" cy="395288"/>
          </a:xfrm>
          <a:prstGeom prst="rect">
            <a:avLst/>
          </a:prstGeom>
          <a:noFill/>
          <a:ln w="9525">
            <a:noFill/>
            <a:miter lim="800000"/>
            <a:headEnd/>
            <a:tailEnd/>
          </a:ln>
        </p:spPr>
      </p:pic>
      <p:pic>
        <p:nvPicPr>
          <p:cNvPr id="18440" name="Picture 8" descr="j0079137"/>
          <p:cNvPicPr>
            <a:picLocks noChangeAspect="1" noChangeArrowheads="1"/>
          </p:cNvPicPr>
          <p:nvPr/>
        </p:nvPicPr>
        <p:blipFill>
          <a:blip r:embed="rId6" cstate="print"/>
          <a:srcRect/>
          <a:stretch>
            <a:fillRect/>
          </a:stretch>
        </p:blipFill>
        <p:spPr bwMode="auto">
          <a:xfrm>
            <a:off x="7908925" y="4495800"/>
            <a:ext cx="762000" cy="438150"/>
          </a:xfrm>
          <a:prstGeom prst="rect">
            <a:avLst/>
          </a:prstGeom>
          <a:noFill/>
          <a:ln w="9525">
            <a:noFill/>
            <a:miter lim="800000"/>
            <a:headEnd/>
            <a:tailEnd/>
          </a:ln>
        </p:spPr>
      </p:pic>
      <p:sp>
        <p:nvSpPr>
          <p:cNvPr id="18441" name="Line 9"/>
          <p:cNvSpPr>
            <a:spLocks noChangeShapeType="1"/>
          </p:cNvSpPr>
          <p:nvPr/>
        </p:nvSpPr>
        <p:spPr bwMode="auto">
          <a:xfrm flipH="1">
            <a:off x="5699125" y="6324600"/>
            <a:ext cx="2590800" cy="152400"/>
          </a:xfrm>
          <a:prstGeom prst="line">
            <a:avLst/>
          </a:prstGeom>
          <a:noFill/>
          <a:ln w="28575">
            <a:solidFill>
              <a:schemeClr val="tx1"/>
            </a:solidFill>
            <a:round/>
            <a:headEnd/>
            <a:tailEnd type="triangle" w="med" len="med"/>
          </a:ln>
        </p:spPr>
        <p:txBody>
          <a:bodyPr/>
          <a:lstStyle/>
          <a:p>
            <a:endParaRPr lang="ja-JP" altLang="en-US"/>
          </a:p>
        </p:txBody>
      </p:sp>
      <p:sp>
        <p:nvSpPr>
          <p:cNvPr id="18442" name="Line 10"/>
          <p:cNvSpPr>
            <a:spLocks noChangeShapeType="1"/>
          </p:cNvSpPr>
          <p:nvPr/>
        </p:nvSpPr>
        <p:spPr bwMode="auto">
          <a:xfrm>
            <a:off x="5410200" y="4876800"/>
            <a:ext cx="990600" cy="838200"/>
          </a:xfrm>
          <a:prstGeom prst="line">
            <a:avLst/>
          </a:prstGeom>
          <a:noFill/>
          <a:ln w="28575">
            <a:solidFill>
              <a:schemeClr val="tx1"/>
            </a:solidFill>
            <a:round/>
            <a:headEnd/>
            <a:tailEnd type="triangle" w="med" len="med"/>
          </a:ln>
        </p:spPr>
        <p:txBody>
          <a:bodyPr/>
          <a:lstStyle/>
          <a:p>
            <a:endParaRPr lang="ja-JP" altLang="en-US"/>
          </a:p>
        </p:txBody>
      </p:sp>
      <p:sp>
        <p:nvSpPr>
          <p:cNvPr id="18443" name="Line 11"/>
          <p:cNvSpPr>
            <a:spLocks noChangeShapeType="1"/>
          </p:cNvSpPr>
          <p:nvPr/>
        </p:nvSpPr>
        <p:spPr bwMode="auto">
          <a:xfrm flipV="1">
            <a:off x="4098925" y="5029200"/>
            <a:ext cx="685800" cy="381000"/>
          </a:xfrm>
          <a:prstGeom prst="line">
            <a:avLst/>
          </a:prstGeom>
          <a:noFill/>
          <a:ln w="28575">
            <a:solidFill>
              <a:schemeClr val="tx1"/>
            </a:solidFill>
            <a:round/>
            <a:headEnd/>
            <a:tailEnd type="triangle" w="med" len="med"/>
          </a:ln>
        </p:spPr>
        <p:txBody>
          <a:bodyPr/>
          <a:lstStyle/>
          <a:p>
            <a:endParaRPr lang="ja-JP" altLang="en-US"/>
          </a:p>
        </p:txBody>
      </p:sp>
      <p:sp>
        <p:nvSpPr>
          <p:cNvPr id="18444" name="Line 12"/>
          <p:cNvSpPr>
            <a:spLocks noChangeShapeType="1"/>
          </p:cNvSpPr>
          <p:nvPr/>
        </p:nvSpPr>
        <p:spPr bwMode="auto">
          <a:xfrm flipH="1" flipV="1">
            <a:off x="4022725" y="6019800"/>
            <a:ext cx="762000" cy="381000"/>
          </a:xfrm>
          <a:prstGeom prst="line">
            <a:avLst/>
          </a:prstGeom>
          <a:noFill/>
          <a:ln w="28575">
            <a:solidFill>
              <a:schemeClr val="tx1"/>
            </a:solidFill>
            <a:round/>
            <a:headEnd/>
            <a:tailEnd type="triangle" w="med" len="med"/>
          </a:ln>
        </p:spPr>
        <p:txBody>
          <a:bodyPr/>
          <a:lstStyle/>
          <a:p>
            <a:endParaRPr lang="ja-JP" altLang="en-US"/>
          </a:p>
        </p:txBody>
      </p:sp>
      <p:pic>
        <p:nvPicPr>
          <p:cNvPr id="18445" name="Picture 13" descr="BD07128_"/>
          <p:cNvPicPr>
            <a:picLocks noChangeAspect="1" noChangeArrowheads="1"/>
          </p:cNvPicPr>
          <p:nvPr/>
        </p:nvPicPr>
        <p:blipFill>
          <a:blip r:embed="rId7" cstate="print"/>
          <a:srcRect/>
          <a:stretch>
            <a:fillRect/>
          </a:stretch>
        </p:blipFill>
        <p:spPr bwMode="auto">
          <a:xfrm>
            <a:off x="3276600" y="4953000"/>
            <a:ext cx="636588" cy="1450975"/>
          </a:xfrm>
          <a:prstGeom prst="rect">
            <a:avLst/>
          </a:prstGeom>
          <a:noFill/>
          <a:ln w="9525">
            <a:noFill/>
            <a:miter lim="800000"/>
            <a:headEnd/>
            <a:tailEnd/>
          </a:ln>
        </p:spPr>
      </p:pic>
      <p:pic>
        <p:nvPicPr>
          <p:cNvPr id="18446" name="Picture 14" descr="j0079137"/>
          <p:cNvPicPr>
            <a:picLocks noChangeAspect="1" noChangeArrowheads="1"/>
          </p:cNvPicPr>
          <p:nvPr/>
        </p:nvPicPr>
        <p:blipFill>
          <a:blip r:embed="rId6" cstate="print"/>
          <a:srcRect/>
          <a:stretch>
            <a:fillRect/>
          </a:stretch>
        </p:blipFill>
        <p:spPr bwMode="auto">
          <a:xfrm>
            <a:off x="6308725" y="5791200"/>
            <a:ext cx="762000" cy="438150"/>
          </a:xfrm>
          <a:prstGeom prst="rect">
            <a:avLst/>
          </a:prstGeom>
          <a:noFill/>
          <a:ln w="9525">
            <a:noFill/>
            <a:miter lim="800000"/>
            <a:headEnd/>
            <a:tailEnd/>
          </a:ln>
        </p:spPr>
      </p:pic>
      <p:sp>
        <p:nvSpPr>
          <p:cNvPr id="18447" name="Line 15"/>
          <p:cNvSpPr>
            <a:spLocks noChangeShapeType="1"/>
          </p:cNvSpPr>
          <p:nvPr/>
        </p:nvSpPr>
        <p:spPr bwMode="auto">
          <a:xfrm>
            <a:off x="7162800" y="4572000"/>
            <a:ext cx="685800" cy="152400"/>
          </a:xfrm>
          <a:prstGeom prst="line">
            <a:avLst/>
          </a:prstGeom>
          <a:noFill/>
          <a:ln w="28575">
            <a:solidFill>
              <a:schemeClr val="tx1"/>
            </a:solidFill>
            <a:round/>
            <a:headEnd/>
            <a:tailEnd type="triangle" w="med" len="med"/>
          </a:ln>
        </p:spPr>
        <p:txBody>
          <a:bodyPr/>
          <a:lstStyle/>
          <a:p>
            <a:endParaRPr lang="ja-JP" altLang="en-US"/>
          </a:p>
        </p:txBody>
      </p:sp>
      <p:sp>
        <p:nvSpPr>
          <p:cNvPr id="18448" name="Line 16"/>
          <p:cNvSpPr>
            <a:spLocks noChangeShapeType="1"/>
          </p:cNvSpPr>
          <p:nvPr/>
        </p:nvSpPr>
        <p:spPr bwMode="auto">
          <a:xfrm>
            <a:off x="8458200" y="5029200"/>
            <a:ext cx="136525" cy="838200"/>
          </a:xfrm>
          <a:prstGeom prst="line">
            <a:avLst/>
          </a:prstGeom>
          <a:noFill/>
          <a:ln w="28575">
            <a:solidFill>
              <a:schemeClr val="tx1"/>
            </a:solidFill>
            <a:round/>
            <a:headEnd/>
            <a:tailEnd type="triangle" w="med" len="med"/>
          </a:ln>
        </p:spPr>
        <p:txBody>
          <a:bodyPr/>
          <a:lstStyle/>
          <a:p>
            <a:endParaRPr lang="ja-JP" altLang="en-US"/>
          </a:p>
        </p:txBody>
      </p:sp>
      <p:sp>
        <p:nvSpPr>
          <p:cNvPr id="18449" name="Line 17"/>
          <p:cNvSpPr>
            <a:spLocks noChangeShapeType="1"/>
          </p:cNvSpPr>
          <p:nvPr/>
        </p:nvSpPr>
        <p:spPr bwMode="auto">
          <a:xfrm flipV="1">
            <a:off x="6613525" y="4800600"/>
            <a:ext cx="0" cy="838200"/>
          </a:xfrm>
          <a:prstGeom prst="line">
            <a:avLst/>
          </a:prstGeom>
          <a:noFill/>
          <a:ln w="28575">
            <a:solidFill>
              <a:schemeClr val="tx1"/>
            </a:solidFill>
            <a:round/>
            <a:headEnd/>
            <a:tailEnd type="triangle" w="med" len="med"/>
          </a:ln>
        </p:spPr>
        <p:txBody>
          <a:bodyPr/>
          <a:lstStyle/>
          <a:p>
            <a:endParaRPr lang="ja-JP" altLang="en-US"/>
          </a:p>
        </p:txBody>
      </p:sp>
      <p:grpSp>
        <p:nvGrpSpPr>
          <p:cNvPr id="18450" name="Group 18"/>
          <p:cNvGrpSpPr>
            <a:grpSpLocks/>
          </p:cNvGrpSpPr>
          <p:nvPr/>
        </p:nvGrpSpPr>
        <p:grpSpPr bwMode="auto">
          <a:xfrm>
            <a:off x="5410200" y="4572000"/>
            <a:ext cx="2879725" cy="1905000"/>
            <a:chOff x="2602" y="2208"/>
            <a:chExt cx="1814" cy="1200"/>
          </a:xfrm>
        </p:grpSpPr>
        <p:sp>
          <p:nvSpPr>
            <p:cNvPr id="18451" name="Line 19"/>
            <p:cNvSpPr>
              <a:spLocks noChangeShapeType="1"/>
            </p:cNvSpPr>
            <p:nvPr/>
          </p:nvSpPr>
          <p:spPr bwMode="auto">
            <a:xfrm flipH="1" flipV="1">
              <a:off x="3754" y="3168"/>
              <a:ext cx="662" cy="48"/>
            </a:xfrm>
            <a:prstGeom prst="line">
              <a:avLst/>
            </a:prstGeom>
            <a:noFill/>
            <a:ln w="28575">
              <a:solidFill>
                <a:schemeClr val="tx1"/>
              </a:solidFill>
              <a:round/>
              <a:headEnd/>
              <a:tailEnd type="triangle" w="med" len="med"/>
            </a:ln>
          </p:spPr>
          <p:txBody>
            <a:bodyPr/>
            <a:lstStyle/>
            <a:p>
              <a:endParaRPr lang="ja-JP" altLang="en-US"/>
            </a:p>
          </p:txBody>
        </p:sp>
        <p:sp>
          <p:nvSpPr>
            <p:cNvPr id="18452" name="Line 20"/>
            <p:cNvSpPr>
              <a:spLocks noChangeShapeType="1"/>
            </p:cNvSpPr>
            <p:nvPr/>
          </p:nvSpPr>
          <p:spPr bwMode="auto">
            <a:xfrm flipH="1">
              <a:off x="2746" y="3216"/>
              <a:ext cx="480" cy="96"/>
            </a:xfrm>
            <a:prstGeom prst="line">
              <a:avLst/>
            </a:prstGeom>
            <a:noFill/>
            <a:ln w="28575">
              <a:solidFill>
                <a:schemeClr val="tx1"/>
              </a:solidFill>
              <a:round/>
              <a:headEnd/>
              <a:tailEnd type="triangle" w="med" len="med"/>
            </a:ln>
          </p:spPr>
          <p:txBody>
            <a:bodyPr/>
            <a:lstStyle/>
            <a:p>
              <a:endParaRPr lang="ja-JP" altLang="en-US"/>
            </a:p>
          </p:txBody>
        </p:sp>
        <p:sp>
          <p:nvSpPr>
            <p:cNvPr id="18453" name="Line 21"/>
            <p:cNvSpPr>
              <a:spLocks noChangeShapeType="1"/>
            </p:cNvSpPr>
            <p:nvPr/>
          </p:nvSpPr>
          <p:spPr bwMode="auto">
            <a:xfrm flipV="1">
              <a:off x="2698" y="2208"/>
              <a:ext cx="480" cy="96"/>
            </a:xfrm>
            <a:prstGeom prst="line">
              <a:avLst/>
            </a:prstGeom>
            <a:noFill/>
            <a:ln w="28575">
              <a:solidFill>
                <a:schemeClr val="tx1"/>
              </a:solidFill>
              <a:round/>
              <a:headEnd/>
              <a:tailEnd type="triangle" w="med" len="med"/>
            </a:ln>
          </p:spPr>
          <p:txBody>
            <a:bodyPr/>
            <a:lstStyle/>
            <a:p>
              <a:endParaRPr lang="ja-JP" altLang="en-US"/>
            </a:p>
          </p:txBody>
        </p:sp>
        <p:sp>
          <p:nvSpPr>
            <p:cNvPr id="18454" name="Line 22"/>
            <p:cNvSpPr>
              <a:spLocks noChangeShapeType="1"/>
            </p:cNvSpPr>
            <p:nvPr/>
          </p:nvSpPr>
          <p:spPr bwMode="auto">
            <a:xfrm flipH="1">
              <a:off x="2784" y="3312"/>
              <a:ext cx="1632" cy="96"/>
            </a:xfrm>
            <a:prstGeom prst="line">
              <a:avLst/>
            </a:prstGeom>
            <a:noFill/>
            <a:ln w="28575">
              <a:solidFill>
                <a:schemeClr val="bg1"/>
              </a:solidFill>
              <a:round/>
              <a:headEnd/>
              <a:tailEnd type="triangle" w="med" len="med"/>
            </a:ln>
          </p:spPr>
          <p:txBody>
            <a:bodyPr/>
            <a:lstStyle/>
            <a:p>
              <a:endParaRPr lang="ja-JP" altLang="en-US"/>
            </a:p>
          </p:txBody>
        </p:sp>
        <p:sp>
          <p:nvSpPr>
            <p:cNvPr id="18455" name="Line 23"/>
            <p:cNvSpPr>
              <a:spLocks noChangeShapeType="1"/>
            </p:cNvSpPr>
            <p:nvPr/>
          </p:nvSpPr>
          <p:spPr bwMode="auto">
            <a:xfrm>
              <a:off x="2602" y="2400"/>
              <a:ext cx="624" cy="528"/>
            </a:xfrm>
            <a:prstGeom prst="line">
              <a:avLst/>
            </a:prstGeom>
            <a:noFill/>
            <a:ln w="28575">
              <a:solidFill>
                <a:schemeClr val="bg1"/>
              </a:solidFill>
              <a:round/>
              <a:headEnd/>
              <a:tailEnd type="triangle" w="med" len="med"/>
            </a:ln>
          </p:spPr>
          <p:txBody>
            <a:bodyPr/>
            <a:lstStyle/>
            <a:p>
              <a:endParaRPr lang="ja-JP" altLang="en-US"/>
            </a:p>
          </p:txBody>
        </p:sp>
        <p:sp>
          <p:nvSpPr>
            <p:cNvPr id="18456" name="Line 24"/>
            <p:cNvSpPr>
              <a:spLocks noChangeShapeType="1"/>
            </p:cNvSpPr>
            <p:nvPr/>
          </p:nvSpPr>
          <p:spPr bwMode="auto">
            <a:xfrm flipV="1">
              <a:off x="3360" y="2352"/>
              <a:ext cx="0" cy="528"/>
            </a:xfrm>
            <a:prstGeom prst="line">
              <a:avLst/>
            </a:prstGeom>
            <a:noFill/>
            <a:ln w="28575">
              <a:solidFill>
                <a:schemeClr val="bg1"/>
              </a:solidFill>
              <a:round/>
              <a:headEnd/>
              <a:tailEnd type="triangl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4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64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局所探索：計算時間</a:t>
            </a:r>
          </a:p>
        </p:txBody>
      </p:sp>
      <p:sp>
        <p:nvSpPr>
          <p:cNvPr id="60419" name="Rectangle 3"/>
          <p:cNvSpPr>
            <a:spLocks noGrp="1" noChangeArrowheads="1"/>
          </p:cNvSpPr>
          <p:nvPr>
            <p:ph type="body" idx="1"/>
          </p:nvPr>
        </p:nvSpPr>
        <p:spPr>
          <a:xfrm>
            <a:off x="609600" y="1447800"/>
            <a:ext cx="8001000" cy="49530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（シンプレックス法のように）最悪の場合、指数回の反復を繰り返す可能性がある</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実験的には、反復の回数はだいたい </a:t>
            </a:r>
            <a:r>
              <a:rPr lang="en-US" altLang="ja-JP" sz="2400" b="1" dirty="0" smtClean="0">
                <a:solidFill>
                  <a:schemeClr val="accent2"/>
                </a:solidFill>
              </a:rPr>
              <a:t>O(|N(x)|)</a:t>
            </a:r>
            <a:r>
              <a:rPr lang="en-US" altLang="ja-JP" sz="2400" dirty="0" smtClean="0">
                <a:solidFill>
                  <a:schemeClr val="accent2"/>
                </a:solidFill>
              </a:rPr>
              <a:t> </a:t>
            </a:r>
            <a:r>
              <a:rPr lang="ja-JP" altLang="en-US" sz="2400" dirty="0" smtClean="0"/>
              <a:t>回程度</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１反復の計算時間は、通常 </a:t>
            </a:r>
            <a:r>
              <a:rPr lang="en-US" altLang="ja-JP" sz="2400" b="1" dirty="0" smtClean="0">
                <a:solidFill>
                  <a:schemeClr val="accent2"/>
                </a:solidFill>
              </a:rPr>
              <a:t>|N(x)|</a:t>
            </a:r>
            <a:r>
              <a:rPr lang="en-US" altLang="ja-JP" sz="2400" dirty="0" smtClean="0">
                <a:solidFill>
                  <a:schemeClr val="accent2"/>
                </a:solidFill>
              </a:rPr>
              <a:t> </a:t>
            </a:r>
            <a:r>
              <a:rPr lang="ja-JP" altLang="en-US" sz="2400" dirty="0" smtClean="0"/>
              <a:t>に大きく依存する</a:t>
            </a:r>
          </a:p>
          <a:p>
            <a:pPr eaLnBrk="1" hangingPunct="1">
              <a:buFontTx/>
              <a:buNone/>
              <a:defRPr/>
            </a:pPr>
            <a:endParaRPr lang="en-US" altLang="ja-JP" sz="2400" dirty="0" smtClean="0">
              <a:solidFill>
                <a:schemeClr val="accent2"/>
              </a:solidFill>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en-US" altLang="ja-JP" sz="2400" b="1" dirty="0" smtClean="0">
                <a:solidFill>
                  <a:schemeClr val="accent2"/>
                </a:solidFill>
              </a:rPr>
              <a:t>|N(x)|</a:t>
            </a:r>
            <a:r>
              <a:rPr lang="en-US" altLang="ja-JP" sz="2400" dirty="0" smtClean="0">
                <a:solidFill>
                  <a:schemeClr val="accent2"/>
                </a:solidFill>
              </a:rPr>
              <a:t> </a:t>
            </a:r>
            <a:r>
              <a:rPr lang="ja-JP" altLang="en-US" sz="2400" dirty="0" smtClean="0"/>
              <a:t>が大きければ、それだけ解の精度は上がる</a:t>
            </a:r>
          </a:p>
          <a:p>
            <a:pPr eaLnBrk="1" hangingPunct="1">
              <a:buFontTx/>
              <a:buNone/>
              <a:defRPr/>
            </a:pPr>
            <a:r>
              <a:rPr lang="ja-JP" altLang="en-US" sz="2400" dirty="0" smtClean="0"/>
              <a:t>（へんな局所最適解に</a:t>
            </a:r>
            <a:r>
              <a:rPr lang="ja-JP" altLang="en-US" sz="2400" dirty="0" err="1" smtClean="0"/>
              <a:t>つっ</a:t>
            </a:r>
            <a:r>
              <a:rPr lang="ja-JP" altLang="en-US" sz="2400" dirty="0" smtClean="0"/>
              <a:t>かえなくなる）</a:t>
            </a:r>
          </a:p>
          <a:p>
            <a:pPr eaLnBrk="1" hangingPunct="1">
              <a:buFontTx/>
              <a:buNone/>
              <a:defRPr/>
            </a:pPr>
            <a:r>
              <a:rPr lang="ja-JP" altLang="en-US" sz="2400" dirty="0" smtClean="0"/>
              <a:t>　しかし、計算時間は増大する</a:t>
            </a:r>
          </a:p>
          <a:p>
            <a:pPr eaLnBrk="1" hangingPunct="1">
              <a:buFontTx/>
              <a:buNone/>
              <a:defRPr/>
            </a:pPr>
            <a:endParaRPr lang="en-US" altLang="ja-JP" sz="2400" dirty="0" smtClean="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419">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0419">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04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局所探索：２つの改善方針</a:t>
            </a:r>
          </a:p>
        </p:txBody>
      </p:sp>
      <p:sp>
        <p:nvSpPr>
          <p:cNvPr id="63491" name="Rectangle 3"/>
          <p:cNvSpPr>
            <a:spLocks noGrp="1" noChangeArrowheads="1"/>
          </p:cNvSpPr>
          <p:nvPr>
            <p:ph type="body" idx="1"/>
          </p:nvPr>
        </p:nvSpPr>
        <p:spPr>
          <a:xfrm>
            <a:off x="609600" y="1447800"/>
            <a:ext cx="8077200" cy="49530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各反復で、</a:t>
            </a:r>
            <a:r>
              <a:rPr lang="en-US" altLang="ja-JP" sz="2400" b="1" dirty="0" smtClean="0">
                <a:solidFill>
                  <a:schemeClr val="accent2"/>
                </a:solidFill>
              </a:rPr>
              <a:t>N(x)</a:t>
            </a:r>
            <a:r>
              <a:rPr lang="en-US" altLang="ja-JP" sz="2400" dirty="0" smtClean="0">
                <a:solidFill>
                  <a:schemeClr val="accent2"/>
                </a:solidFill>
              </a:rPr>
              <a:t> </a:t>
            </a:r>
            <a:r>
              <a:rPr lang="ja-JP" altLang="en-US" sz="2400" dirty="0" smtClean="0"/>
              <a:t>の解をひとつずつチェックする場合</a:t>
            </a:r>
            <a:endParaRPr lang="ja-JP" altLang="en-US" sz="2400" dirty="0" smtClean="0">
              <a:solidFill>
                <a:srgbClr val="FF0000"/>
              </a:solidFill>
            </a:endParaRPr>
          </a:p>
          <a:p>
            <a:pPr eaLnBrk="1" hangingPunct="1">
              <a:lnSpc>
                <a:spcPct val="90000"/>
              </a:lnSpc>
              <a:buFontTx/>
              <a:buNone/>
              <a:defRPr/>
            </a:pPr>
            <a:endParaRPr lang="en-US" altLang="ja-JP"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1.</a:t>
            </a:r>
            <a:r>
              <a:rPr lang="en-US" altLang="ja-JP" sz="2400" dirty="0" smtClean="0"/>
              <a:t> </a:t>
            </a:r>
            <a:r>
              <a:rPr lang="ja-JP" altLang="en-US" sz="2400" dirty="0" smtClean="0"/>
              <a:t>（</a:t>
            </a:r>
            <a:r>
              <a:rPr lang="en-US" altLang="ja-JP" sz="2400" b="1" dirty="0" smtClean="0">
                <a:solidFill>
                  <a:srgbClr val="006600"/>
                </a:solidFill>
              </a:rPr>
              <a:t>best </a:t>
            </a:r>
            <a:r>
              <a:rPr lang="ja-JP" altLang="en-US" sz="2400" b="1" dirty="0" smtClean="0">
                <a:solidFill>
                  <a:srgbClr val="006600"/>
                </a:solidFill>
              </a:rPr>
              <a:t>改善</a:t>
            </a:r>
            <a:r>
              <a:rPr lang="ja-JP" altLang="en-US" sz="2400" dirty="0" smtClean="0"/>
              <a:t>）最も目的関数値が良くなるものを見つける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2.</a:t>
            </a:r>
            <a:r>
              <a:rPr lang="en-US" altLang="ja-JP" sz="2400" dirty="0" smtClean="0"/>
              <a:t> </a:t>
            </a:r>
            <a:r>
              <a:rPr lang="ja-JP" altLang="en-US" sz="2400" dirty="0" smtClean="0"/>
              <a:t>（</a:t>
            </a:r>
            <a:r>
              <a:rPr lang="en-US" altLang="ja-JP" sz="2400" b="1" dirty="0" smtClean="0">
                <a:solidFill>
                  <a:srgbClr val="006600"/>
                </a:solidFill>
              </a:rPr>
              <a:t>first </a:t>
            </a:r>
            <a:r>
              <a:rPr lang="ja-JP" altLang="en-US" sz="2400" b="1" dirty="0" smtClean="0">
                <a:solidFill>
                  <a:srgbClr val="006600"/>
                </a:solidFill>
              </a:rPr>
              <a:t>改善</a:t>
            </a:r>
            <a:r>
              <a:rPr lang="ja-JP" altLang="en-US" sz="2400" dirty="0" smtClean="0"/>
              <a:t>） 目的関数が良くなる解がみつかったら、その時点で移動する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一般に、</a:t>
            </a:r>
            <a:r>
              <a:rPr lang="en-US" altLang="ja-JP" sz="2400" dirty="0" smtClean="0"/>
              <a:t>first </a:t>
            </a:r>
            <a:r>
              <a:rPr lang="ja-JP" altLang="en-US" sz="2400" dirty="0" smtClean="0"/>
              <a:t>改善のほうが速い。</a:t>
            </a:r>
          </a:p>
          <a:p>
            <a:pPr eaLnBrk="1" hangingPunct="1">
              <a:lnSpc>
                <a:spcPct val="90000"/>
              </a:lnSpc>
              <a:buFontTx/>
              <a:buNone/>
              <a:defRPr/>
            </a:pPr>
            <a:r>
              <a:rPr lang="ja-JP" altLang="en-US" sz="2400" dirty="0" smtClean="0"/>
              <a:t>　　性能はあまり変わらない</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en-US" altLang="ja-JP" sz="2400" dirty="0" smtClean="0"/>
              <a:t>Best</a:t>
            </a:r>
            <a:r>
              <a:rPr lang="ja-JP" altLang="en-US" sz="2400" dirty="0" smtClean="0"/>
              <a:t>改善の計算時間：</a:t>
            </a:r>
          </a:p>
          <a:p>
            <a:pPr eaLnBrk="1" hangingPunct="1">
              <a:lnSpc>
                <a:spcPct val="90000"/>
              </a:lnSpc>
              <a:buFontTx/>
              <a:buNone/>
              <a:defRPr/>
            </a:pPr>
            <a:r>
              <a:rPr lang="ja-JP" altLang="en-US" sz="2400" dirty="0" smtClean="0"/>
              <a:t>　　 </a:t>
            </a:r>
            <a:r>
              <a:rPr lang="en-US" altLang="ja-JP" sz="2400" b="1" dirty="0" smtClean="0">
                <a:solidFill>
                  <a:schemeClr val="accent2"/>
                </a:solidFill>
              </a:rPr>
              <a:t>O(|N(x)|</a:t>
            </a:r>
            <a:r>
              <a:rPr lang="en-US" altLang="ja-JP" sz="2400" b="1" baseline="30000" dirty="0" smtClean="0">
                <a:solidFill>
                  <a:schemeClr val="accent2"/>
                </a:solidFill>
              </a:rPr>
              <a:t>2</a:t>
            </a:r>
            <a:r>
              <a:rPr lang="en-US" altLang="ja-JP" sz="2400" b="1" dirty="0" smtClean="0">
                <a:solidFill>
                  <a:schemeClr val="accent2"/>
                </a:solidFill>
              </a:rPr>
              <a:t>)</a:t>
            </a:r>
            <a:r>
              <a:rPr lang="en-US" altLang="ja-JP" sz="2400" dirty="0" smtClean="0">
                <a:solidFill>
                  <a:schemeClr val="accent2"/>
                </a:solidFill>
              </a:rPr>
              <a:t> </a:t>
            </a:r>
            <a:r>
              <a:rPr lang="ja-JP" altLang="en-US" sz="2400" dirty="0" smtClean="0"/>
              <a:t>より小さいくらい</a:t>
            </a:r>
            <a:endParaRPr lang="en-US" altLang="ja-JP" sz="2400" dirty="0" smtClean="0">
              <a:solidFill>
                <a:schemeClr val="accent2"/>
              </a:solidFill>
            </a:endParaRP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en-US" altLang="ja-JP" sz="2400" dirty="0" smtClean="0"/>
              <a:t>first</a:t>
            </a:r>
            <a:r>
              <a:rPr lang="ja-JP" altLang="en-US" sz="2400" dirty="0" smtClean="0"/>
              <a:t>改善の計算時間：</a:t>
            </a:r>
          </a:p>
          <a:p>
            <a:pPr eaLnBrk="1" hangingPunct="1">
              <a:lnSpc>
                <a:spcPct val="90000"/>
              </a:lnSpc>
              <a:buFontTx/>
              <a:buNone/>
              <a:defRPr/>
            </a:pPr>
            <a:r>
              <a:rPr lang="ja-JP" altLang="en-US" sz="2400" dirty="0" smtClean="0"/>
              <a:t>　　 </a:t>
            </a:r>
            <a:r>
              <a:rPr lang="en-US" altLang="ja-JP" sz="2400" b="1" dirty="0" smtClean="0">
                <a:solidFill>
                  <a:schemeClr val="accent2"/>
                </a:solidFill>
              </a:rPr>
              <a:t>O(|N(x)|)</a:t>
            </a:r>
            <a:r>
              <a:rPr lang="en-US" altLang="ja-JP" sz="2400" dirty="0" smtClean="0">
                <a:solidFill>
                  <a:schemeClr val="accent2"/>
                </a:solidFill>
              </a:rPr>
              <a:t>　</a:t>
            </a:r>
            <a:r>
              <a:rPr lang="ja-JP" altLang="en-US" sz="2400" dirty="0" smtClean="0"/>
              <a:t>より大きいくらい</a:t>
            </a:r>
            <a:endParaRPr lang="ja-JP" altLang="en-US" sz="2400" dirty="0" smtClean="0">
              <a:solidFill>
                <a:schemeClr val="accent2"/>
              </a:solidFill>
            </a:endParaRPr>
          </a:p>
          <a:p>
            <a:pPr eaLnBrk="1" hangingPunct="1">
              <a:lnSpc>
                <a:spcPct val="90000"/>
              </a:lnSpc>
              <a:buFontTx/>
              <a:buNone/>
              <a:defRPr/>
            </a:pPr>
            <a:endParaRPr lang="ja-JP" altLang="en-US" sz="2400" dirty="0" smtClean="0">
              <a:solidFill>
                <a:schemeClr val="accent2"/>
              </a:solidFill>
            </a:endParaRPr>
          </a:p>
        </p:txBody>
      </p:sp>
      <p:sp>
        <p:nvSpPr>
          <p:cNvPr id="63492" name="Freeform 4"/>
          <p:cNvSpPr>
            <a:spLocks/>
          </p:cNvSpPr>
          <p:nvPr/>
        </p:nvSpPr>
        <p:spPr bwMode="auto">
          <a:xfrm>
            <a:off x="7380288" y="4025900"/>
            <a:ext cx="1011237" cy="1382713"/>
          </a:xfrm>
          <a:custGeom>
            <a:avLst/>
            <a:gdLst/>
            <a:ahLst/>
            <a:cxnLst>
              <a:cxn ang="0">
                <a:pos x="25" y="377"/>
              </a:cxn>
              <a:cxn ang="0">
                <a:pos x="112" y="84"/>
              </a:cxn>
              <a:cxn ang="0">
                <a:pos x="396" y="65"/>
              </a:cxn>
              <a:cxn ang="0">
                <a:pos x="603" y="471"/>
              </a:cxn>
              <a:cxn ang="0">
                <a:pos x="603" y="783"/>
              </a:cxn>
              <a:cxn ang="0">
                <a:pos x="418" y="803"/>
              </a:cxn>
              <a:cxn ang="0">
                <a:pos x="25" y="377"/>
              </a:cxn>
            </a:cxnLst>
            <a:rect l="0" t="0" r="r" b="b"/>
            <a:pathLst>
              <a:path w="637" h="871">
                <a:moveTo>
                  <a:pt x="25" y="377"/>
                </a:moveTo>
                <a:cubicBezTo>
                  <a:pt x="0" y="302"/>
                  <a:pt x="50" y="136"/>
                  <a:pt x="112" y="84"/>
                </a:cubicBezTo>
                <a:cubicBezTo>
                  <a:pt x="174" y="32"/>
                  <a:pt x="314" y="0"/>
                  <a:pt x="396" y="65"/>
                </a:cubicBezTo>
                <a:cubicBezTo>
                  <a:pt x="478" y="130"/>
                  <a:pt x="569" y="351"/>
                  <a:pt x="603" y="471"/>
                </a:cubicBezTo>
                <a:cubicBezTo>
                  <a:pt x="637" y="591"/>
                  <a:pt x="634" y="728"/>
                  <a:pt x="603" y="783"/>
                </a:cubicBezTo>
                <a:cubicBezTo>
                  <a:pt x="572" y="838"/>
                  <a:pt x="514" y="871"/>
                  <a:pt x="418" y="803"/>
                </a:cubicBezTo>
                <a:cubicBezTo>
                  <a:pt x="322" y="735"/>
                  <a:pt x="107" y="466"/>
                  <a:pt x="25" y="377"/>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63493" name="Freeform 5"/>
          <p:cNvSpPr>
            <a:spLocks/>
          </p:cNvSpPr>
          <p:nvPr/>
        </p:nvSpPr>
        <p:spPr bwMode="auto">
          <a:xfrm>
            <a:off x="6402388" y="3890963"/>
            <a:ext cx="1789112" cy="1027112"/>
          </a:xfrm>
          <a:custGeom>
            <a:avLst/>
            <a:gdLst/>
            <a:ahLst/>
            <a:cxnLst>
              <a:cxn ang="0">
                <a:pos x="327" y="27"/>
              </a:cxn>
              <a:cxn ang="0">
                <a:pos x="682" y="68"/>
              </a:cxn>
              <a:cxn ang="0">
                <a:pos x="1028" y="168"/>
              </a:cxn>
              <a:cxn ang="0">
                <a:pos x="1106" y="353"/>
              </a:cxn>
              <a:cxn ang="0">
                <a:pos x="1089" y="575"/>
              </a:cxn>
              <a:cxn ang="0">
                <a:pos x="878" y="624"/>
              </a:cxn>
              <a:cxn ang="0">
                <a:pos x="555" y="439"/>
              </a:cxn>
              <a:cxn ang="0">
                <a:pos x="136" y="390"/>
              </a:cxn>
              <a:cxn ang="0">
                <a:pos x="5" y="203"/>
              </a:cxn>
              <a:cxn ang="0">
                <a:pos x="106" y="29"/>
              </a:cxn>
              <a:cxn ang="0">
                <a:pos x="327" y="27"/>
              </a:cxn>
            </a:cxnLst>
            <a:rect l="0" t="0" r="r" b="b"/>
            <a:pathLst>
              <a:path w="1127" h="647">
                <a:moveTo>
                  <a:pt x="327" y="27"/>
                </a:moveTo>
                <a:cubicBezTo>
                  <a:pt x="423" y="33"/>
                  <a:pt x="565" y="45"/>
                  <a:pt x="682" y="68"/>
                </a:cubicBezTo>
                <a:cubicBezTo>
                  <a:pt x="799" y="91"/>
                  <a:pt x="957" y="120"/>
                  <a:pt x="1028" y="168"/>
                </a:cubicBezTo>
                <a:cubicBezTo>
                  <a:pt x="1099" y="216"/>
                  <a:pt x="1096" y="285"/>
                  <a:pt x="1106" y="353"/>
                </a:cubicBezTo>
                <a:cubicBezTo>
                  <a:pt x="1116" y="421"/>
                  <a:pt x="1127" y="530"/>
                  <a:pt x="1089" y="575"/>
                </a:cubicBezTo>
                <a:cubicBezTo>
                  <a:pt x="1051" y="620"/>
                  <a:pt x="967" y="647"/>
                  <a:pt x="878" y="624"/>
                </a:cubicBezTo>
                <a:cubicBezTo>
                  <a:pt x="789" y="601"/>
                  <a:pt x="679" y="478"/>
                  <a:pt x="555" y="439"/>
                </a:cubicBezTo>
                <a:cubicBezTo>
                  <a:pt x="431" y="400"/>
                  <a:pt x="228" y="429"/>
                  <a:pt x="136" y="390"/>
                </a:cubicBezTo>
                <a:cubicBezTo>
                  <a:pt x="44" y="351"/>
                  <a:pt x="10" y="263"/>
                  <a:pt x="5" y="203"/>
                </a:cubicBezTo>
                <a:cubicBezTo>
                  <a:pt x="0" y="143"/>
                  <a:pt x="52" y="58"/>
                  <a:pt x="106" y="29"/>
                </a:cubicBezTo>
                <a:cubicBezTo>
                  <a:pt x="160" y="0"/>
                  <a:pt x="281" y="27"/>
                  <a:pt x="327" y="27"/>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63494" name="Freeform 6"/>
          <p:cNvSpPr>
            <a:spLocks/>
          </p:cNvSpPr>
          <p:nvPr/>
        </p:nvSpPr>
        <p:spPr bwMode="auto">
          <a:xfrm>
            <a:off x="6729413" y="4144963"/>
            <a:ext cx="1789112" cy="1235075"/>
          </a:xfrm>
          <a:custGeom>
            <a:avLst/>
            <a:gdLst/>
            <a:ahLst/>
            <a:cxnLst>
              <a:cxn ang="0">
                <a:pos x="76" y="347"/>
              </a:cxn>
              <a:cxn ang="0">
                <a:pos x="522" y="53"/>
              </a:cxn>
              <a:cxn ang="0">
                <a:pos x="806" y="34"/>
              </a:cxn>
              <a:cxn ang="0">
                <a:pos x="925" y="259"/>
              </a:cxn>
              <a:cxn ang="0">
                <a:pos x="1111" y="572"/>
              </a:cxn>
              <a:cxn ang="0">
                <a:pos x="828" y="767"/>
              </a:cxn>
              <a:cxn ang="0">
                <a:pos x="398" y="640"/>
              </a:cxn>
              <a:cxn ang="0">
                <a:pos x="66" y="611"/>
              </a:cxn>
              <a:cxn ang="0">
                <a:pos x="76" y="347"/>
              </a:cxn>
            </a:cxnLst>
            <a:rect l="0" t="0" r="r" b="b"/>
            <a:pathLst>
              <a:path w="1127" h="778">
                <a:moveTo>
                  <a:pt x="76" y="347"/>
                </a:moveTo>
                <a:cubicBezTo>
                  <a:pt x="152" y="254"/>
                  <a:pt x="400" y="105"/>
                  <a:pt x="522" y="53"/>
                </a:cubicBezTo>
                <a:cubicBezTo>
                  <a:pt x="644" y="1"/>
                  <a:pt x="739" y="0"/>
                  <a:pt x="806" y="34"/>
                </a:cubicBezTo>
                <a:cubicBezTo>
                  <a:pt x="873" y="68"/>
                  <a:pt x="874" y="169"/>
                  <a:pt x="925" y="259"/>
                </a:cubicBezTo>
                <a:cubicBezTo>
                  <a:pt x="976" y="349"/>
                  <a:pt x="1127" y="487"/>
                  <a:pt x="1111" y="572"/>
                </a:cubicBezTo>
                <a:cubicBezTo>
                  <a:pt x="1095" y="657"/>
                  <a:pt x="947" y="756"/>
                  <a:pt x="828" y="767"/>
                </a:cubicBezTo>
                <a:cubicBezTo>
                  <a:pt x="709" y="778"/>
                  <a:pt x="525" y="666"/>
                  <a:pt x="398" y="640"/>
                </a:cubicBezTo>
                <a:cubicBezTo>
                  <a:pt x="271" y="614"/>
                  <a:pt x="120" y="660"/>
                  <a:pt x="66" y="611"/>
                </a:cubicBezTo>
                <a:cubicBezTo>
                  <a:pt x="12" y="562"/>
                  <a:pt x="0" y="440"/>
                  <a:pt x="76" y="347"/>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20487" name="Line 7"/>
          <p:cNvSpPr>
            <a:spLocks noChangeShapeType="1"/>
          </p:cNvSpPr>
          <p:nvPr/>
        </p:nvSpPr>
        <p:spPr bwMode="auto">
          <a:xfrm flipV="1">
            <a:off x="6877050" y="5803900"/>
            <a:ext cx="1223963" cy="73025"/>
          </a:xfrm>
          <a:prstGeom prst="line">
            <a:avLst/>
          </a:prstGeom>
          <a:noFill/>
          <a:ln w="19050">
            <a:solidFill>
              <a:schemeClr val="tx1"/>
            </a:solidFill>
            <a:round/>
            <a:headEnd/>
            <a:tailEnd/>
          </a:ln>
        </p:spPr>
        <p:txBody>
          <a:bodyPr/>
          <a:lstStyle/>
          <a:p>
            <a:endParaRPr lang="ja-JP" altLang="en-US"/>
          </a:p>
        </p:txBody>
      </p:sp>
      <p:sp>
        <p:nvSpPr>
          <p:cNvPr id="20488" name="Line 8"/>
          <p:cNvSpPr>
            <a:spLocks noChangeShapeType="1"/>
          </p:cNvSpPr>
          <p:nvPr/>
        </p:nvSpPr>
        <p:spPr bwMode="auto">
          <a:xfrm flipH="1">
            <a:off x="5653088" y="4868863"/>
            <a:ext cx="736600" cy="1079500"/>
          </a:xfrm>
          <a:prstGeom prst="line">
            <a:avLst/>
          </a:prstGeom>
          <a:noFill/>
          <a:ln w="19050">
            <a:solidFill>
              <a:schemeClr val="tx1"/>
            </a:solidFill>
            <a:round/>
            <a:headEnd/>
            <a:tailEnd/>
          </a:ln>
        </p:spPr>
        <p:txBody>
          <a:bodyPr/>
          <a:lstStyle/>
          <a:p>
            <a:endParaRPr lang="ja-JP" altLang="en-US"/>
          </a:p>
        </p:txBody>
      </p:sp>
      <p:sp>
        <p:nvSpPr>
          <p:cNvPr id="20489" name="Line 9"/>
          <p:cNvSpPr>
            <a:spLocks noChangeShapeType="1"/>
          </p:cNvSpPr>
          <p:nvPr/>
        </p:nvSpPr>
        <p:spPr bwMode="auto">
          <a:xfrm>
            <a:off x="7362825" y="5478463"/>
            <a:ext cx="698500" cy="325437"/>
          </a:xfrm>
          <a:prstGeom prst="line">
            <a:avLst/>
          </a:prstGeom>
          <a:noFill/>
          <a:ln w="19050">
            <a:solidFill>
              <a:schemeClr val="tx1"/>
            </a:solidFill>
            <a:round/>
            <a:headEnd/>
            <a:tailEnd/>
          </a:ln>
        </p:spPr>
        <p:txBody>
          <a:bodyPr/>
          <a:lstStyle/>
          <a:p>
            <a:endParaRPr lang="ja-JP" altLang="en-US"/>
          </a:p>
        </p:txBody>
      </p:sp>
      <p:sp>
        <p:nvSpPr>
          <p:cNvPr id="20490" name="Line 10"/>
          <p:cNvSpPr>
            <a:spLocks noChangeShapeType="1"/>
          </p:cNvSpPr>
          <p:nvPr/>
        </p:nvSpPr>
        <p:spPr bwMode="auto">
          <a:xfrm>
            <a:off x="7134225" y="4868863"/>
            <a:ext cx="990600" cy="212725"/>
          </a:xfrm>
          <a:prstGeom prst="line">
            <a:avLst/>
          </a:prstGeom>
          <a:noFill/>
          <a:ln w="19050">
            <a:solidFill>
              <a:schemeClr val="tx1"/>
            </a:solidFill>
            <a:round/>
            <a:headEnd/>
            <a:tailEnd/>
          </a:ln>
        </p:spPr>
        <p:txBody>
          <a:bodyPr/>
          <a:lstStyle/>
          <a:p>
            <a:endParaRPr lang="ja-JP" altLang="en-US"/>
          </a:p>
        </p:txBody>
      </p:sp>
      <p:sp>
        <p:nvSpPr>
          <p:cNvPr id="20491" name="Line 11"/>
          <p:cNvSpPr>
            <a:spLocks noChangeShapeType="1"/>
          </p:cNvSpPr>
          <p:nvPr/>
        </p:nvSpPr>
        <p:spPr bwMode="auto">
          <a:xfrm flipV="1">
            <a:off x="5684838" y="5554663"/>
            <a:ext cx="534987" cy="393700"/>
          </a:xfrm>
          <a:prstGeom prst="line">
            <a:avLst/>
          </a:prstGeom>
          <a:noFill/>
          <a:ln w="19050">
            <a:solidFill>
              <a:schemeClr val="tx1"/>
            </a:solidFill>
            <a:round/>
            <a:headEnd/>
            <a:tailEnd/>
          </a:ln>
        </p:spPr>
        <p:txBody>
          <a:bodyPr/>
          <a:lstStyle/>
          <a:p>
            <a:endParaRPr lang="ja-JP" altLang="en-US"/>
          </a:p>
        </p:txBody>
      </p:sp>
      <p:sp>
        <p:nvSpPr>
          <p:cNvPr id="20492" name="Line 12"/>
          <p:cNvSpPr>
            <a:spLocks noChangeShapeType="1"/>
          </p:cNvSpPr>
          <p:nvPr/>
        </p:nvSpPr>
        <p:spPr bwMode="auto">
          <a:xfrm>
            <a:off x="5508625" y="4724400"/>
            <a:ext cx="712788" cy="863600"/>
          </a:xfrm>
          <a:prstGeom prst="line">
            <a:avLst/>
          </a:prstGeom>
          <a:noFill/>
          <a:ln w="19050">
            <a:solidFill>
              <a:schemeClr val="tx1"/>
            </a:solidFill>
            <a:round/>
            <a:headEnd/>
            <a:tailEnd/>
          </a:ln>
        </p:spPr>
        <p:txBody>
          <a:bodyPr/>
          <a:lstStyle/>
          <a:p>
            <a:endParaRPr lang="ja-JP" altLang="en-US"/>
          </a:p>
        </p:txBody>
      </p:sp>
      <p:sp>
        <p:nvSpPr>
          <p:cNvPr id="20493" name="Line 13"/>
          <p:cNvSpPr>
            <a:spLocks noChangeShapeType="1"/>
          </p:cNvSpPr>
          <p:nvPr/>
        </p:nvSpPr>
        <p:spPr bwMode="auto">
          <a:xfrm flipV="1">
            <a:off x="7134225" y="4487863"/>
            <a:ext cx="533400" cy="381000"/>
          </a:xfrm>
          <a:prstGeom prst="line">
            <a:avLst/>
          </a:prstGeom>
          <a:noFill/>
          <a:ln w="19050">
            <a:solidFill>
              <a:schemeClr val="tx1"/>
            </a:solidFill>
            <a:round/>
            <a:headEnd/>
            <a:tailEnd/>
          </a:ln>
        </p:spPr>
        <p:txBody>
          <a:bodyPr/>
          <a:lstStyle/>
          <a:p>
            <a:endParaRPr lang="ja-JP" altLang="en-US"/>
          </a:p>
        </p:txBody>
      </p:sp>
      <p:sp>
        <p:nvSpPr>
          <p:cNvPr id="20494" name="Line 14"/>
          <p:cNvSpPr>
            <a:spLocks noChangeShapeType="1"/>
          </p:cNvSpPr>
          <p:nvPr/>
        </p:nvSpPr>
        <p:spPr bwMode="auto">
          <a:xfrm flipH="1">
            <a:off x="5221288" y="4868863"/>
            <a:ext cx="1150937" cy="431800"/>
          </a:xfrm>
          <a:prstGeom prst="line">
            <a:avLst/>
          </a:prstGeom>
          <a:noFill/>
          <a:ln w="19050">
            <a:solidFill>
              <a:schemeClr val="tx1"/>
            </a:solidFill>
            <a:round/>
            <a:headEnd/>
            <a:tailEnd/>
          </a:ln>
        </p:spPr>
        <p:txBody>
          <a:bodyPr/>
          <a:lstStyle/>
          <a:p>
            <a:endParaRPr lang="ja-JP" altLang="en-US"/>
          </a:p>
        </p:txBody>
      </p:sp>
      <p:sp>
        <p:nvSpPr>
          <p:cNvPr id="20495" name="Line 15"/>
          <p:cNvSpPr>
            <a:spLocks noChangeShapeType="1"/>
          </p:cNvSpPr>
          <p:nvPr/>
        </p:nvSpPr>
        <p:spPr bwMode="auto">
          <a:xfrm>
            <a:off x="5292725" y="5372100"/>
            <a:ext cx="936625" cy="215900"/>
          </a:xfrm>
          <a:prstGeom prst="line">
            <a:avLst/>
          </a:prstGeom>
          <a:noFill/>
          <a:ln w="19050">
            <a:solidFill>
              <a:schemeClr val="tx1"/>
            </a:solidFill>
            <a:round/>
            <a:headEnd/>
            <a:tailEnd/>
          </a:ln>
        </p:spPr>
        <p:txBody>
          <a:bodyPr/>
          <a:lstStyle/>
          <a:p>
            <a:endParaRPr lang="ja-JP" altLang="en-US"/>
          </a:p>
        </p:txBody>
      </p:sp>
      <p:sp>
        <p:nvSpPr>
          <p:cNvPr id="20496" name="Line 16"/>
          <p:cNvSpPr>
            <a:spLocks noChangeShapeType="1"/>
          </p:cNvSpPr>
          <p:nvPr/>
        </p:nvSpPr>
        <p:spPr bwMode="auto">
          <a:xfrm flipH="1">
            <a:off x="6829425" y="4868863"/>
            <a:ext cx="304800" cy="990600"/>
          </a:xfrm>
          <a:prstGeom prst="line">
            <a:avLst/>
          </a:prstGeom>
          <a:noFill/>
          <a:ln w="19050">
            <a:solidFill>
              <a:schemeClr val="tx1"/>
            </a:solidFill>
            <a:round/>
            <a:headEnd/>
            <a:tailEnd/>
          </a:ln>
        </p:spPr>
        <p:txBody>
          <a:bodyPr/>
          <a:lstStyle/>
          <a:p>
            <a:endParaRPr lang="ja-JP" altLang="en-US"/>
          </a:p>
        </p:txBody>
      </p:sp>
      <p:sp>
        <p:nvSpPr>
          <p:cNvPr id="20497" name="Line 17"/>
          <p:cNvSpPr>
            <a:spLocks noChangeShapeType="1"/>
          </p:cNvSpPr>
          <p:nvPr/>
        </p:nvSpPr>
        <p:spPr bwMode="auto">
          <a:xfrm>
            <a:off x="5221288" y="5372100"/>
            <a:ext cx="431800" cy="614363"/>
          </a:xfrm>
          <a:prstGeom prst="line">
            <a:avLst/>
          </a:prstGeom>
          <a:noFill/>
          <a:ln w="19050">
            <a:solidFill>
              <a:schemeClr val="tx1"/>
            </a:solidFill>
            <a:round/>
            <a:headEnd/>
            <a:tailEnd/>
          </a:ln>
        </p:spPr>
        <p:txBody>
          <a:bodyPr/>
          <a:lstStyle/>
          <a:p>
            <a:endParaRPr lang="ja-JP" altLang="en-US"/>
          </a:p>
        </p:txBody>
      </p:sp>
      <p:sp>
        <p:nvSpPr>
          <p:cNvPr id="20498" name="Line 18"/>
          <p:cNvSpPr>
            <a:spLocks noChangeShapeType="1"/>
          </p:cNvSpPr>
          <p:nvPr/>
        </p:nvSpPr>
        <p:spPr bwMode="auto">
          <a:xfrm flipH="1" flipV="1">
            <a:off x="5508625" y="4651375"/>
            <a:ext cx="144463" cy="1301750"/>
          </a:xfrm>
          <a:prstGeom prst="line">
            <a:avLst/>
          </a:prstGeom>
          <a:noFill/>
          <a:ln w="19050">
            <a:solidFill>
              <a:schemeClr val="tx1"/>
            </a:solidFill>
            <a:round/>
            <a:headEnd/>
            <a:tailEnd/>
          </a:ln>
        </p:spPr>
        <p:txBody>
          <a:bodyPr/>
          <a:lstStyle/>
          <a:p>
            <a:endParaRPr lang="ja-JP" altLang="en-US"/>
          </a:p>
        </p:txBody>
      </p:sp>
      <p:sp>
        <p:nvSpPr>
          <p:cNvPr id="20499" name="Line 19"/>
          <p:cNvSpPr>
            <a:spLocks noChangeShapeType="1"/>
          </p:cNvSpPr>
          <p:nvPr/>
        </p:nvSpPr>
        <p:spPr bwMode="auto">
          <a:xfrm flipV="1">
            <a:off x="6829425" y="5478463"/>
            <a:ext cx="533400" cy="381000"/>
          </a:xfrm>
          <a:prstGeom prst="line">
            <a:avLst/>
          </a:prstGeom>
          <a:noFill/>
          <a:ln w="19050">
            <a:solidFill>
              <a:schemeClr val="tx1"/>
            </a:solidFill>
            <a:round/>
            <a:headEnd/>
            <a:tailEnd/>
          </a:ln>
        </p:spPr>
        <p:txBody>
          <a:bodyPr/>
          <a:lstStyle/>
          <a:p>
            <a:endParaRPr lang="ja-JP" altLang="en-US"/>
          </a:p>
        </p:txBody>
      </p:sp>
      <p:sp>
        <p:nvSpPr>
          <p:cNvPr id="20500" name="Line 20"/>
          <p:cNvSpPr>
            <a:spLocks noChangeShapeType="1"/>
          </p:cNvSpPr>
          <p:nvPr/>
        </p:nvSpPr>
        <p:spPr bwMode="auto">
          <a:xfrm>
            <a:off x="6219825" y="5554663"/>
            <a:ext cx="609600" cy="304800"/>
          </a:xfrm>
          <a:prstGeom prst="line">
            <a:avLst/>
          </a:prstGeom>
          <a:noFill/>
          <a:ln w="19050">
            <a:solidFill>
              <a:schemeClr val="tx1"/>
            </a:solidFill>
            <a:round/>
            <a:headEnd/>
            <a:tailEnd/>
          </a:ln>
        </p:spPr>
        <p:txBody>
          <a:bodyPr/>
          <a:lstStyle/>
          <a:p>
            <a:endParaRPr lang="ja-JP" altLang="en-US"/>
          </a:p>
        </p:txBody>
      </p:sp>
      <p:sp>
        <p:nvSpPr>
          <p:cNvPr id="20501" name="Line 21"/>
          <p:cNvSpPr>
            <a:spLocks noChangeShapeType="1"/>
          </p:cNvSpPr>
          <p:nvPr/>
        </p:nvSpPr>
        <p:spPr bwMode="auto">
          <a:xfrm flipH="1">
            <a:off x="6219825" y="4868863"/>
            <a:ext cx="152400" cy="685800"/>
          </a:xfrm>
          <a:prstGeom prst="line">
            <a:avLst/>
          </a:prstGeom>
          <a:noFill/>
          <a:ln w="19050">
            <a:solidFill>
              <a:schemeClr val="tx1"/>
            </a:solidFill>
            <a:round/>
            <a:headEnd/>
            <a:tailEnd/>
          </a:ln>
        </p:spPr>
        <p:txBody>
          <a:bodyPr/>
          <a:lstStyle/>
          <a:p>
            <a:endParaRPr lang="ja-JP" altLang="en-US"/>
          </a:p>
        </p:txBody>
      </p:sp>
      <p:sp>
        <p:nvSpPr>
          <p:cNvPr id="20502" name="Line 22"/>
          <p:cNvSpPr>
            <a:spLocks noChangeShapeType="1"/>
          </p:cNvSpPr>
          <p:nvPr/>
        </p:nvSpPr>
        <p:spPr bwMode="auto">
          <a:xfrm>
            <a:off x="5508625" y="4724400"/>
            <a:ext cx="906463" cy="144463"/>
          </a:xfrm>
          <a:prstGeom prst="line">
            <a:avLst/>
          </a:prstGeom>
          <a:noFill/>
          <a:ln w="19050">
            <a:solidFill>
              <a:schemeClr val="tx1"/>
            </a:solidFill>
            <a:round/>
            <a:headEnd/>
            <a:tailEnd/>
          </a:ln>
        </p:spPr>
        <p:txBody>
          <a:bodyPr/>
          <a:lstStyle/>
          <a:p>
            <a:endParaRPr lang="ja-JP" altLang="en-US"/>
          </a:p>
        </p:txBody>
      </p:sp>
      <p:sp>
        <p:nvSpPr>
          <p:cNvPr id="20503" name="Line 23"/>
          <p:cNvSpPr>
            <a:spLocks noChangeShapeType="1"/>
          </p:cNvSpPr>
          <p:nvPr/>
        </p:nvSpPr>
        <p:spPr bwMode="auto">
          <a:xfrm>
            <a:off x="7134225" y="4868863"/>
            <a:ext cx="228600" cy="609600"/>
          </a:xfrm>
          <a:prstGeom prst="line">
            <a:avLst/>
          </a:prstGeom>
          <a:noFill/>
          <a:ln w="19050">
            <a:solidFill>
              <a:schemeClr val="tx1"/>
            </a:solidFill>
            <a:round/>
            <a:headEnd/>
            <a:tailEnd/>
          </a:ln>
        </p:spPr>
        <p:txBody>
          <a:bodyPr/>
          <a:lstStyle/>
          <a:p>
            <a:endParaRPr lang="ja-JP" altLang="en-US"/>
          </a:p>
        </p:txBody>
      </p:sp>
      <p:sp>
        <p:nvSpPr>
          <p:cNvPr id="63512" name="Oval 24"/>
          <p:cNvSpPr>
            <a:spLocks noChangeArrowheads="1"/>
          </p:cNvSpPr>
          <p:nvPr/>
        </p:nvSpPr>
        <p:spPr bwMode="auto">
          <a:xfrm>
            <a:off x="6981825" y="47164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20505" name="Line 25"/>
          <p:cNvSpPr>
            <a:spLocks noChangeShapeType="1"/>
          </p:cNvSpPr>
          <p:nvPr/>
        </p:nvSpPr>
        <p:spPr bwMode="auto">
          <a:xfrm flipH="1">
            <a:off x="5229225" y="4776788"/>
            <a:ext cx="304800" cy="533400"/>
          </a:xfrm>
          <a:prstGeom prst="line">
            <a:avLst/>
          </a:prstGeom>
          <a:noFill/>
          <a:ln w="19050">
            <a:solidFill>
              <a:schemeClr val="tx1"/>
            </a:solidFill>
            <a:round/>
            <a:headEnd/>
            <a:tailEnd/>
          </a:ln>
        </p:spPr>
        <p:txBody>
          <a:bodyPr/>
          <a:lstStyle/>
          <a:p>
            <a:endParaRPr lang="ja-JP" altLang="en-US"/>
          </a:p>
        </p:txBody>
      </p:sp>
      <p:sp>
        <p:nvSpPr>
          <p:cNvPr id="20506" name="Line 26"/>
          <p:cNvSpPr>
            <a:spLocks noChangeShapeType="1"/>
          </p:cNvSpPr>
          <p:nvPr/>
        </p:nvSpPr>
        <p:spPr bwMode="auto">
          <a:xfrm flipV="1">
            <a:off x="8061325" y="5084763"/>
            <a:ext cx="71438" cy="719137"/>
          </a:xfrm>
          <a:prstGeom prst="line">
            <a:avLst/>
          </a:prstGeom>
          <a:noFill/>
          <a:ln w="19050">
            <a:solidFill>
              <a:schemeClr val="tx1"/>
            </a:solidFill>
            <a:round/>
            <a:headEnd/>
            <a:tailEnd/>
          </a:ln>
        </p:spPr>
        <p:txBody>
          <a:bodyPr/>
          <a:lstStyle/>
          <a:p>
            <a:endParaRPr lang="ja-JP" altLang="en-US"/>
          </a:p>
        </p:txBody>
      </p:sp>
      <p:sp>
        <p:nvSpPr>
          <p:cNvPr id="20507" name="Line 27"/>
          <p:cNvSpPr>
            <a:spLocks noChangeShapeType="1"/>
          </p:cNvSpPr>
          <p:nvPr/>
        </p:nvSpPr>
        <p:spPr bwMode="auto">
          <a:xfrm flipV="1">
            <a:off x="7340600" y="5084763"/>
            <a:ext cx="792163" cy="360362"/>
          </a:xfrm>
          <a:prstGeom prst="line">
            <a:avLst/>
          </a:prstGeom>
          <a:noFill/>
          <a:ln w="19050">
            <a:solidFill>
              <a:schemeClr val="tx1"/>
            </a:solidFill>
            <a:round/>
            <a:headEnd/>
            <a:tailEnd/>
          </a:ln>
        </p:spPr>
        <p:txBody>
          <a:bodyPr/>
          <a:lstStyle/>
          <a:p>
            <a:endParaRPr lang="ja-JP" altLang="en-US"/>
          </a:p>
        </p:txBody>
      </p:sp>
      <p:sp>
        <p:nvSpPr>
          <p:cNvPr id="20508" name="Line 28"/>
          <p:cNvSpPr>
            <a:spLocks noChangeShapeType="1"/>
          </p:cNvSpPr>
          <p:nvPr/>
        </p:nvSpPr>
        <p:spPr bwMode="auto">
          <a:xfrm flipH="1" flipV="1">
            <a:off x="7772400" y="4508500"/>
            <a:ext cx="360363" cy="574675"/>
          </a:xfrm>
          <a:prstGeom prst="line">
            <a:avLst/>
          </a:prstGeom>
          <a:noFill/>
          <a:ln w="19050">
            <a:solidFill>
              <a:schemeClr val="tx1"/>
            </a:solidFill>
            <a:round/>
            <a:headEnd/>
            <a:tailEnd/>
          </a:ln>
        </p:spPr>
        <p:txBody>
          <a:bodyPr/>
          <a:lstStyle/>
          <a:p>
            <a:endParaRPr lang="ja-JP" altLang="en-US"/>
          </a:p>
        </p:txBody>
      </p:sp>
      <p:sp>
        <p:nvSpPr>
          <p:cNvPr id="20509" name="Line 29"/>
          <p:cNvSpPr>
            <a:spLocks noChangeShapeType="1"/>
          </p:cNvSpPr>
          <p:nvPr/>
        </p:nvSpPr>
        <p:spPr bwMode="auto">
          <a:xfrm flipH="1" flipV="1">
            <a:off x="6764338" y="4219575"/>
            <a:ext cx="1009650" cy="288925"/>
          </a:xfrm>
          <a:prstGeom prst="line">
            <a:avLst/>
          </a:prstGeom>
          <a:noFill/>
          <a:ln w="19050">
            <a:solidFill>
              <a:schemeClr val="tx1"/>
            </a:solidFill>
            <a:round/>
            <a:headEnd/>
            <a:tailEnd/>
          </a:ln>
        </p:spPr>
        <p:txBody>
          <a:bodyPr/>
          <a:lstStyle/>
          <a:p>
            <a:endParaRPr lang="ja-JP" altLang="en-US"/>
          </a:p>
        </p:txBody>
      </p:sp>
      <p:sp>
        <p:nvSpPr>
          <p:cNvPr id="20510" name="Line 30"/>
          <p:cNvSpPr>
            <a:spLocks noChangeShapeType="1"/>
          </p:cNvSpPr>
          <p:nvPr/>
        </p:nvSpPr>
        <p:spPr bwMode="auto">
          <a:xfrm flipH="1">
            <a:off x="5540375" y="4219575"/>
            <a:ext cx="1223963" cy="504825"/>
          </a:xfrm>
          <a:prstGeom prst="line">
            <a:avLst/>
          </a:prstGeom>
          <a:noFill/>
          <a:ln w="19050">
            <a:solidFill>
              <a:schemeClr val="tx1"/>
            </a:solidFill>
            <a:round/>
            <a:headEnd/>
            <a:tailEnd/>
          </a:ln>
        </p:spPr>
        <p:txBody>
          <a:bodyPr/>
          <a:lstStyle/>
          <a:p>
            <a:endParaRPr lang="ja-JP" altLang="en-US"/>
          </a:p>
        </p:txBody>
      </p:sp>
      <p:sp>
        <p:nvSpPr>
          <p:cNvPr id="20511" name="Line 31"/>
          <p:cNvSpPr>
            <a:spLocks noChangeShapeType="1"/>
          </p:cNvSpPr>
          <p:nvPr/>
        </p:nvSpPr>
        <p:spPr bwMode="auto">
          <a:xfrm flipH="1">
            <a:off x="6405563" y="4219575"/>
            <a:ext cx="358775" cy="649288"/>
          </a:xfrm>
          <a:prstGeom prst="line">
            <a:avLst/>
          </a:prstGeom>
          <a:noFill/>
          <a:ln w="19050">
            <a:solidFill>
              <a:schemeClr val="tx1"/>
            </a:solidFill>
            <a:round/>
            <a:headEnd/>
            <a:tailEnd/>
          </a:ln>
        </p:spPr>
        <p:txBody>
          <a:bodyPr/>
          <a:lstStyle/>
          <a:p>
            <a:endParaRPr lang="ja-JP" altLang="en-US"/>
          </a:p>
        </p:txBody>
      </p:sp>
      <p:sp>
        <p:nvSpPr>
          <p:cNvPr id="20512" name="Line 32"/>
          <p:cNvSpPr>
            <a:spLocks noChangeShapeType="1"/>
          </p:cNvSpPr>
          <p:nvPr/>
        </p:nvSpPr>
        <p:spPr bwMode="auto">
          <a:xfrm flipH="1">
            <a:off x="7340600" y="4508500"/>
            <a:ext cx="431800" cy="936625"/>
          </a:xfrm>
          <a:prstGeom prst="line">
            <a:avLst/>
          </a:prstGeom>
          <a:noFill/>
          <a:ln w="19050">
            <a:solidFill>
              <a:schemeClr val="tx1"/>
            </a:solidFill>
            <a:round/>
            <a:headEnd/>
            <a:tailEnd/>
          </a:ln>
        </p:spPr>
        <p:txBody>
          <a:bodyPr/>
          <a:lstStyle/>
          <a:p>
            <a:endParaRPr lang="ja-JP" altLang="en-US"/>
          </a:p>
        </p:txBody>
      </p:sp>
      <p:sp>
        <p:nvSpPr>
          <p:cNvPr id="20513" name="Freeform 33"/>
          <p:cNvSpPr>
            <a:spLocks/>
          </p:cNvSpPr>
          <p:nvPr/>
        </p:nvSpPr>
        <p:spPr bwMode="auto">
          <a:xfrm>
            <a:off x="5684838" y="5803900"/>
            <a:ext cx="2376487" cy="504825"/>
          </a:xfrm>
          <a:custGeom>
            <a:avLst/>
            <a:gdLst>
              <a:gd name="T0" fmla="*/ 0 w 1497"/>
              <a:gd name="T1" fmla="*/ 2147483647 h 318"/>
              <a:gd name="T2" fmla="*/ 2147483647 w 1497"/>
              <a:gd name="T3" fmla="*/ 2147483647 h 318"/>
              <a:gd name="T4" fmla="*/ 2147483647 w 1497"/>
              <a:gd name="T5" fmla="*/ 2147483647 h 318"/>
              <a:gd name="T6" fmla="*/ 2147483647 w 1497"/>
              <a:gd name="T7" fmla="*/ 0 h 318"/>
              <a:gd name="T8" fmla="*/ 0 60000 65536"/>
              <a:gd name="T9" fmla="*/ 0 60000 65536"/>
              <a:gd name="T10" fmla="*/ 0 60000 65536"/>
              <a:gd name="T11" fmla="*/ 0 60000 65536"/>
              <a:gd name="T12" fmla="*/ 0 w 1497"/>
              <a:gd name="T13" fmla="*/ 0 h 318"/>
              <a:gd name="T14" fmla="*/ 1497 w 1497"/>
              <a:gd name="T15" fmla="*/ 318 h 318"/>
            </a:gdLst>
            <a:ahLst/>
            <a:cxnLst>
              <a:cxn ang="T8">
                <a:pos x="T0" y="T1"/>
              </a:cxn>
              <a:cxn ang="T9">
                <a:pos x="T2" y="T3"/>
              </a:cxn>
              <a:cxn ang="T10">
                <a:pos x="T4" y="T5"/>
              </a:cxn>
              <a:cxn ang="T11">
                <a:pos x="T6" y="T7"/>
              </a:cxn>
            </a:cxnLst>
            <a:rect l="T12" t="T13" r="T14" b="T15"/>
            <a:pathLst>
              <a:path w="1497" h="318">
                <a:moveTo>
                  <a:pt x="0" y="91"/>
                </a:moveTo>
                <a:cubicBezTo>
                  <a:pt x="125" y="167"/>
                  <a:pt x="250" y="243"/>
                  <a:pt x="454" y="273"/>
                </a:cubicBezTo>
                <a:cubicBezTo>
                  <a:pt x="658" y="303"/>
                  <a:pt x="1051" y="318"/>
                  <a:pt x="1225" y="273"/>
                </a:cubicBezTo>
                <a:cubicBezTo>
                  <a:pt x="1399" y="228"/>
                  <a:pt x="1448" y="114"/>
                  <a:pt x="1497" y="0"/>
                </a:cubicBezTo>
              </a:path>
            </a:pathLst>
          </a:custGeom>
          <a:noFill/>
          <a:ln w="19050" cap="flat" cmpd="sng">
            <a:solidFill>
              <a:schemeClr val="tx1"/>
            </a:solidFill>
            <a:prstDash val="solid"/>
            <a:round/>
            <a:headEnd/>
            <a:tailEnd/>
          </a:ln>
        </p:spPr>
        <p:txBody>
          <a:bodyPr lIns="90000" tIns="46800" rIns="90000" bIns="46800"/>
          <a:lstStyle/>
          <a:p>
            <a:endParaRPr lang="ja-JP" altLang="en-US"/>
          </a:p>
        </p:txBody>
      </p:sp>
      <p:sp>
        <p:nvSpPr>
          <p:cNvPr id="63522" name="Oval 34"/>
          <p:cNvSpPr>
            <a:spLocks noChangeArrowheads="1"/>
          </p:cNvSpPr>
          <p:nvPr/>
        </p:nvSpPr>
        <p:spPr bwMode="auto">
          <a:xfrm>
            <a:off x="6219825" y="47164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23" name="Oval 35"/>
          <p:cNvSpPr>
            <a:spLocks noChangeArrowheads="1"/>
          </p:cNvSpPr>
          <p:nvPr/>
        </p:nvSpPr>
        <p:spPr bwMode="auto">
          <a:xfrm>
            <a:off x="6677025" y="5715000"/>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24" name="Oval 36"/>
          <p:cNvSpPr>
            <a:spLocks noChangeArrowheads="1"/>
          </p:cNvSpPr>
          <p:nvPr/>
        </p:nvSpPr>
        <p:spPr bwMode="auto">
          <a:xfrm>
            <a:off x="6067425" y="54022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25" name="Oval 37"/>
          <p:cNvSpPr>
            <a:spLocks noChangeArrowheads="1"/>
          </p:cNvSpPr>
          <p:nvPr/>
        </p:nvSpPr>
        <p:spPr bwMode="auto">
          <a:xfrm>
            <a:off x="7210425" y="53260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26" name="Oval 38"/>
          <p:cNvSpPr>
            <a:spLocks noChangeArrowheads="1"/>
          </p:cNvSpPr>
          <p:nvPr/>
        </p:nvSpPr>
        <p:spPr bwMode="auto">
          <a:xfrm>
            <a:off x="5076825" y="51736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27" name="Oval 39"/>
          <p:cNvSpPr>
            <a:spLocks noChangeArrowheads="1"/>
          </p:cNvSpPr>
          <p:nvPr/>
        </p:nvSpPr>
        <p:spPr bwMode="auto">
          <a:xfrm>
            <a:off x="7972425" y="4940300"/>
            <a:ext cx="304800" cy="293688"/>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28" name="Oval 40"/>
          <p:cNvSpPr>
            <a:spLocks noChangeArrowheads="1"/>
          </p:cNvSpPr>
          <p:nvPr/>
        </p:nvSpPr>
        <p:spPr bwMode="auto">
          <a:xfrm>
            <a:off x="5397500" y="45640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29" name="Oval 41"/>
          <p:cNvSpPr>
            <a:spLocks noChangeArrowheads="1"/>
          </p:cNvSpPr>
          <p:nvPr/>
        </p:nvSpPr>
        <p:spPr bwMode="auto">
          <a:xfrm>
            <a:off x="6621463" y="4076700"/>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30" name="Oval 42"/>
          <p:cNvSpPr>
            <a:spLocks noChangeArrowheads="1"/>
          </p:cNvSpPr>
          <p:nvPr/>
        </p:nvSpPr>
        <p:spPr bwMode="auto">
          <a:xfrm>
            <a:off x="7612063" y="43481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31" name="Oval 43"/>
          <p:cNvSpPr>
            <a:spLocks noChangeArrowheads="1"/>
          </p:cNvSpPr>
          <p:nvPr/>
        </p:nvSpPr>
        <p:spPr bwMode="auto">
          <a:xfrm>
            <a:off x="7916863" y="56435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3532" name="Oval 44"/>
          <p:cNvSpPr>
            <a:spLocks noChangeArrowheads="1"/>
          </p:cNvSpPr>
          <p:nvPr/>
        </p:nvSpPr>
        <p:spPr bwMode="auto">
          <a:xfrm>
            <a:off x="5524500" y="5788025"/>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3491">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491">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349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34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近似解法</a:t>
            </a:r>
          </a:p>
        </p:txBody>
      </p:sp>
      <p:sp>
        <p:nvSpPr>
          <p:cNvPr id="51203" name="Rectangle 3"/>
          <p:cNvSpPr>
            <a:spLocks noGrp="1" noChangeArrowheads="1"/>
          </p:cNvSpPr>
          <p:nvPr>
            <p:ph type="body" idx="1"/>
          </p:nvPr>
        </p:nvSpPr>
        <p:spPr>
          <a:xfrm>
            <a:off x="533400" y="1447800"/>
            <a:ext cx="8153400" cy="49530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時間をかけて最適解を求めるのではなく、短時間でそれなりに良い解を見つける、という解法</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精度保障があるもの：　</a:t>
            </a:r>
            <a:r>
              <a:rPr lang="ja-JP" altLang="en-US" sz="2400" b="1" dirty="0" smtClean="0">
                <a:solidFill>
                  <a:srgbClr val="006600"/>
                </a:solidFill>
              </a:rPr>
              <a:t>近似解法</a:t>
            </a:r>
          </a:p>
          <a:p>
            <a:pPr eaLnBrk="1" hangingPunct="1">
              <a:lnSpc>
                <a:spcPct val="90000"/>
              </a:lnSpc>
              <a:buFontTx/>
              <a:buNone/>
              <a:defRPr/>
            </a:pPr>
            <a:r>
              <a:rPr lang="ja-JP" altLang="en-US" sz="2400" dirty="0" smtClean="0"/>
              <a:t>　　（得られる解が、必ず、最適解の2倍以内、など）</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精度保証がないもの：　</a:t>
            </a:r>
            <a:r>
              <a:rPr lang="ja-JP" altLang="en-US" sz="2400" b="1" dirty="0" smtClean="0">
                <a:solidFill>
                  <a:srgbClr val="006600"/>
                </a:solidFill>
              </a:rPr>
              <a:t>発見的解法（メタ･ヒューリスティック）</a:t>
            </a:r>
          </a:p>
          <a:p>
            <a:pPr eaLnBrk="1" hangingPunct="1">
              <a:lnSpc>
                <a:spcPct val="90000"/>
              </a:lnSpc>
              <a:buFontTx/>
              <a:buNone/>
              <a:defRPr/>
            </a:pPr>
            <a:r>
              <a:rPr lang="ja-JP" altLang="en-US" sz="2400" b="1" dirty="0" smtClean="0"/>
              <a:t>　　</a:t>
            </a:r>
            <a:r>
              <a:rPr lang="ja-JP" altLang="en-US" sz="2400" dirty="0" smtClean="0"/>
              <a:t>（精度保証はないが、実験的に良い解が得られることがわかっているもの、あるいはそう思われるもの）</a:t>
            </a:r>
          </a:p>
          <a:p>
            <a:pPr eaLnBrk="1" hangingPunct="1">
              <a:lnSpc>
                <a:spcPct val="90000"/>
              </a:lnSpc>
              <a:buFontTx/>
              <a:buNone/>
              <a:defRPr/>
            </a:pPr>
            <a:endParaRPr lang="ja-JP" altLang="en-US" sz="2400" dirty="0" smtClean="0">
              <a:solidFill>
                <a:srgbClr val="FF0000"/>
              </a:solidFill>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問題固有の性質を使うので、解法が細分化されている</a:t>
            </a:r>
          </a:p>
          <a:p>
            <a:pPr eaLnBrk="1" hangingPunct="1">
              <a:lnSpc>
                <a:spcPct val="90000"/>
              </a:lnSpc>
              <a:buFontTx/>
              <a:buNone/>
              <a:defRPr/>
            </a:pPr>
            <a:r>
              <a:rPr lang="ja-JP" altLang="en-US" sz="2400" dirty="0" smtClean="0"/>
              <a:t>　　　（スケジューリング用、配送計画用、など）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20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0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望みがない近傍の探索を省略</a:t>
            </a:r>
          </a:p>
        </p:txBody>
      </p:sp>
      <p:sp>
        <p:nvSpPr>
          <p:cNvPr id="107523" name="Rectangle 3"/>
          <p:cNvSpPr>
            <a:spLocks noGrp="1" noChangeArrowheads="1"/>
          </p:cNvSpPr>
          <p:nvPr>
            <p:ph type="body" idx="1"/>
          </p:nvPr>
        </p:nvSpPr>
        <p:spPr>
          <a:xfrm>
            <a:off x="457200" y="1268413"/>
            <a:ext cx="8229600" cy="5113337"/>
          </a:xfrm>
        </p:spPr>
        <p:txBody>
          <a:bodyPr/>
          <a:lstStyle/>
          <a:p>
            <a:pPr eaLnBrk="1" hangingPunct="1">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en-US" altLang="ja-JP" sz="2400" dirty="0" smtClean="0"/>
              <a:t>2-opt</a:t>
            </a:r>
            <a:r>
              <a:rPr lang="ja-JP" altLang="en-US" sz="2400" dirty="0" smtClean="0"/>
              <a:t>で、枝 </a:t>
            </a:r>
            <a:r>
              <a:rPr lang="en-US" altLang="ja-JP" sz="2400" b="1" dirty="0" smtClean="0">
                <a:solidFill>
                  <a:schemeClr val="accent2"/>
                </a:solidFill>
              </a:rPr>
              <a:t>(</a:t>
            </a:r>
            <a:r>
              <a:rPr lang="en-US" altLang="ja-JP" sz="2400" b="1" dirty="0" err="1" smtClean="0">
                <a:solidFill>
                  <a:schemeClr val="accent2"/>
                </a:solidFill>
              </a:rPr>
              <a:t>u,v</a:t>
            </a:r>
            <a:r>
              <a:rPr lang="en-US" altLang="ja-JP" sz="2400" b="1" dirty="0" smtClean="0">
                <a:solidFill>
                  <a:schemeClr val="accent2"/>
                </a:solidFill>
              </a:rPr>
              <a:t>)</a:t>
            </a:r>
            <a:r>
              <a:rPr lang="en-US" altLang="ja-JP" sz="2400" dirty="0" smtClean="0"/>
              <a:t> </a:t>
            </a:r>
            <a:r>
              <a:rPr lang="ja-JP" altLang="en-US" sz="2400" dirty="0" smtClean="0"/>
              <a:t>と </a:t>
            </a:r>
            <a:r>
              <a:rPr lang="en-US" altLang="ja-JP" sz="2400" b="1" dirty="0" smtClean="0">
                <a:solidFill>
                  <a:schemeClr val="accent2"/>
                </a:solidFill>
              </a:rPr>
              <a:t>(</a:t>
            </a:r>
            <a:r>
              <a:rPr lang="en-US" altLang="ja-JP" sz="2400" b="1" dirty="0" err="1" smtClean="0">
                <a:solidFill>
                  <a:schemeClr val="accent2"/>
                </a:solidFill>
              </a:rPr>
              <a:t>x,y</a:t>
            </a:r>
            <a:r>
              <a:rPr lang="en-US" altLang="ja-JP" sz="2400" b="1" dirty="0" smtClean="0">
                <a:solidFill>
                  <a:schemeClr val="accent2"/>
                </a:solidFill>
              </a:rPr>
              <a:t>)</a:t>
            </a:r>
            <a:r>
              <a:rPr lang="en-US" altLang="ja-JP" sz="2400" dirty="0" smtClean="0"/>
              <a:t> </a:t>
            </a:r>
            <a:r>
              <a:rPr lang="ja-JP" altLang="en-US" sz="2400" dirty="0" smtClean="0"/>
              <a:t>を入れ替えた場合、距離の変化は </a:t>
            </a:r>
            <a:r>
              <a:rPr lang="en-US" altLang="ja-JP" sz="2400" b="1" dirty="0" smtClean="0">
                <a:solidFill>
                  <a:schemeClr val="accent2"/>
                </a:solidFill>
              </a:rPr>
              <a:t>d(</a:t>
            </a:r>
            <a:r>
              <a:rPr lang="en-US" altLang="ja-JP" sz="2400" b="1" dirty="0" err="1" smtClean="0">
                <a:solidFill>
                  <a:schemeClr val="accent2"/>
                </a:solidFill>
              </a:rPr>
              <a:t>u,v</a:t>
            </a:r>
            <a:r>
              <a:rPr lang="en-US" altLang="ja-JP" sz="2400" b="1" dirty="0" smtClean="0">
                <a:solidFill>
                  <a:schemeClr val="accent2"/>
                </a:solidFill>
              </a:rPr>
              <a:t>) </a:t>
            </a:r>
            <a:r>
              <a:rPr lang="en-US" altLang="ja-JP"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 d(</a:t>
            </a:r>
            <a:r>
              <a:rPr lang="en-US" altLang="ja-JP" sz="2400" b="1" dirty="0" err="1" smtClean="0">
                <a:solidFill>
                  <a:schemeClr val="accent2"/>
                </a:solidFill>
              </a:rPr>
              <a:t>x,y</a:t>
            </a:r>
            <a:r>
              <a:rPr lang="en-US" altLang="ja-JP" sz="2400" b="1" dirty="0" smtClean="0">
                <a:solidFill>
                  <a:schemeClr val="accent2"/>
                </a:solidFill>
              </a:rPr>
              <a:t>)    </a:t>
            </a:r>
            <a:r>
              <a:rPr lang="ja-JP" altLang="en-US" sz="2400" b="1" dirty="0" smtClean="0">
                <a:solidFill>
                  <a:srgbClr val="FF0000"/>
                </a:solidFill>
                <a:effectLst>
                  <a:outerShdw blurRad="38100" dist="38100" dir="2700000" algn="tl">
                    <a:srgbClr val="C0C0C0"/>
                  </a:outerShdw>
                </a:effectLst>
              </a:rPr>
              <a:t>－ </a:t>
            </a:r>
            <a:r>
              <a:rPr lang="ja-JP" altLang="en-US" sz="2400" b="1" dirty="0" smtClean="0">
                <a:solidFill>
                  <a:schemeClr val="accent2"/>
                </a:solidFill>
              </a:rPr>
              <a:t>  </a:t>
            </a:r>
            <a:r>
              <a:rPr lang="en-US" altLang="ja-JP" sz="2400" b="1" dirty="0" smtClean="0">
                <a:solidFill>
                  <a:schemeClr val="accent2"/>
                </a:solidFill>
              </a:rPr>
              <a:t>( d(</a:t>
            </a:r>
            <a:r>
              <a:rPr lang="en-US" altLang="ja-JP" sz="2400" b="1" dirty="0" err="1" smtClean="0">
                <a:solidFill>
                  <a:schemeClr val="accent2"/>
                </a:solidFill>
              </a:rPr>
              <a:t>u,x</a:t>
            </a:r>
            <a:r>
              <a:rPr lang="en-US" altLang="ja-JP" sz="2400" b="1" dirty="0" smtClean="0">
                <a:solidFill>
                  <a:schemeClr val="accent2"/>
                </a:solidFill>
              </a:rPr>
              <a:t>) </a:t>
            </a:r>
            <a:r>
              <a:rPr lang="en-US" altLang="ja-JP"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 d(</a:t>
            </a:r>
            <a:r>
              <a:rPr lang="en-US" altLang="ja-JP" sz="2400" b="1" dirty="0" err="1" smtClean="0">
                <a:solidFill>
                  <a:schemeClr val="accent2"/>
                </a:solidFill>
              </a:rPr>
              <a:t>v,y</a:t>
            </a:r>
            <a:r>
              <a:rPr lang="en-US" altLang="ja-JP" sz="2400" b="1" dirty="0" smtClean="0">
                <a:solidFill>
                  <a:schemeClr val="accent2"/>
                </a:solidFill>
              </a:rPr>
              <a:t>) )  </a:t>
            </a:r>
            <a:r>
              <a:rPr lang="ja-JP" altLang="en-US" sz="2400" dirty="0" err="1" smtClean="0"/>
              <a:t>だけ</a:t>
            </a:r>
            <a:r>
              <a:rPr lang="ja-JP" altLang="en-US" sz="2400" dirty="0" smtClean="0"/>
              <a:t>変化する</a:t>
            </a:r>
          </a:p>
          <a:p>
            <a:pPr eaLnBrk="1" hangingPunct="1">
              <a:buFontTx/>
              <a:buNone/>
              <a:defRPr/>
            </a:pPr>
            <a:r>
              <a:rPr lang="ja-JP" altLang="en-US" sz="2000" b="1" dirty="0" smtClean="0">
                <a:solidFill>
                  <a:srgbClr val="FF0000"/>
                </a:solidFill>
                <a:effectLst>
                  <a:outerShdw blurRad="38100" dist="38100" dir="2700000" algn="tl">
                    <a:srgbClr val="C0C0C0"/>
                  </a:outerShdw>
                </a:effectLst>
                <a:sym typeface="Wingdings" pitchFamily="2" charset="2"/>
              </a:rPr>
              <a:t>　</a:t>
            </a:r>
            <a:r>
              <a:rPr lang="en-US" altLang="ja-JP" sz="20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rPr>
              <a:t> </a:t>
            </a:r>
            <a:r>
              <a:rPr lang="ja-JP" altLang="en-US" sz="2400" dirty="0" smtClean="0"/>
              <a:t>解が改善されるためには、 </a:t>
            </a:r>
            <a:r>
              <a:rPr lang="en-US" altLang="ja-JP" sz="2400" b="1" dirty="0" smtClean="0">
                <a:solidFill>
                  <a:schemeClr val="accent2"/>
                </a:solidFill>
              </a:rPr>
              <a:t>d(</a:t>
            </a:r>
            <a:r>
              <a:rPr lang="en-US" altLang="ja-JP" sz="2400" b="1" dirty="0" err="1" smtClean="0">
                <a:solidFill>
                  <a:schemeClr val="accent2"/>
                </a:solidFill>
              </a:rPr>
              <a:t>u,v</a:t>
            </a:r>
            <a:r>
              <a:rPr lang="en-US" altLang="ja-JP" sz="2400" b="1" dirty="0" smtClean="0">
                <a:solidFill>
                  <a:schemeClr val="accent2"/>
                </a:solidFill>
              </a:rPr>
              <a:t>)</a:t>
            </a:r>
            <a:r>
              <a:rPr lang="ja-JP" altLang="en-US"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d(</a:t>
            </a:r>
            <a:r>
              <a:rPr lang="en-US" altLang="ja-JP" sz="2400" b="1" dirty="0" err="1" smtClean="0">
                <a:solidFill>
                  <a:schemeClr val="accent2"/>
                </a:solidFill>
              </a:rPr>
              <a:t>u,x</a:t>
            </a:r>
            <a:r>
              <a:rPr lang="en-US" altLang="ja-JP" sz="2400" b="1" dirty="0" smtClean="0">
                <a:solidFill>
                  <a:schemeClr val="accent2"/>
                </a:solidFill>
              </a:rPr>
              <a:t>) </a:t>
            </a:r>
            <a:r>
              <a:rPr lang="ja-JP" altLang="en-US" sz="2400" dirty="0" smtClean="0"/>
              <a:t>か</a:t>
            </a:r>
            <a:r>
              <a:rPr lang="ja-JP" altLang="en-US" sz="2400" b="1" dirty="0" smtClean="0">
                <a:solidFill>
                  <a:srgbClr val="FF0000"/>
                </a:solidFill>
                <a:effectLst>
                  <a:outerShdw blurRad="38100" dist="38100" dir="2700000" algn="tl">
                    <a:srgbClr val="C0C0C0"/>
                  </a:outerShdw>
                </a:effectLst>
              </a:rPr>
              <a:t> </a:t>
            </a:r>
            <a:r>
              <a:rPr lang="en-US" altLang="ja-JP" sz="2400" b="1" dirty="0" smtClean="0">
                <a:solidFill>
                  <a:schemeClr val="accent2"/>
                </a:solidFill>
              </a:rPr>
              <a:t>d(</a:t>
            </a:r>
            <a:r>
              <a:rPr lang="en-US" altLang="ja-JP" sz="2400" b="1" dirty="0" err="1" smtClean="0">
                <a:solidFill>
                  <a:schemeClr val="accent2"/>
                </a:solidFill>
              </a:rPr>
              <a:t>x,y</a:t>
            </a:r>
            <a:r>
              <a:rPr lang="en-US" altLang="ja-JP" sz="2400" b="1" dirty="0" smtClean="0">
                <a:solidFill>
                  <a:schemeClr val="accent2"/>
                </a:solidFill>
              </a:rPr>
              <a:t>)</a:t>
            </a:r>
            <a:r>
              <a:rPr lang="ja-JP" altLang="en-US"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d(</a:t>
            </a:r>
            <a:r>
              <a:rPr lang="en-US" altLang="ja-JP" sz="2400" b="1" dirty="0" err="1" smtClean="0">
                <a:solidFill>
                  <a:schemeClr val="accent2"/>
                </a:solidFill>
              </a:rPr>
              <a:t>v,y</a:t>
            </a:r>
            <a:r>
              <a:rPr lang="en-US" altLang="ja-JP" sz="2400" b="1" dirty="0" smtClean="0">
                <a:solidFill>
                  <a:schemeClr val="accent2"/>
                </a:solidFill>
              </a:rPr>
              <a:t>) </a:t>
            </a:r>
            <a:r>
              <a:rPr lang="ja-JP" altLang="en-US" sz="2400" dirty="0" smtClean="0"/>
              <a:t>のどちらか１つは正になる必要がある</a:t>
            </a:r>
          </a:p>
          <a:p>
            <a:pPr eaLnBrk="1" hangingPunct="1">
              <a:buFontTx/>
              <a:buNone/>
              <a:defRPr/>
            </a:pPr>
            <a:endParaRPr lang="ja-JP" altLang="en-US" sz="20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各 </a:t>
            </a:r>
            <a:r>
              <a:rPr lang="en-US" altLang="ja-JP" sz="2400" b="1" dirty="0" smtClean="0">
                <a:solidFill>
                  <a:schemeClr val="accent2"/>
                </a:solidFill>
              </a:rPr>
              <a:t>u</a:t>
            </a:r>
            <a:r>
              <a:rPr lang="en-US" altLang="ja-JP" sz="2400" dirty="0" smtClean="0"/>
              <a:t> </a:t>
            </a:r>
            <a:r>
              <a:rPr lang="ja-JP" altLang="en-US" sz="2400" dirty="0" smtClean="0"/>
              <a:t>について、</a:t>
            </a:r>
            <a:r>
              <a:rPr lang="ja-JP" altLang="en-US" sz="2400" dirty="0" smtClean="0">
                <a:solidFill>
                  <a:srgbClr val="FF0000"/>
                </a:solidFill>
              </a:rPr>
              <a:t> </a:t>
            </a:r>
            <a:r>
              <a:rPr lang="en-US" altLang="ja-JP" sz="2400" b="1" dirty="0" smtClean="0">
                <a:solidFill>
                  <a:schemeClr val="accent2"/>
                </a:solidFill>
              </a:rPr>
              <a:t>d(</a:t>
            </a:r>
            <a:r>
              <a:rPr lang="en-US" altLang="ja-JP" sz="2400" b="1" dirty="0" err="1" smtClean="0">
                <a:solidFill>
                  <a:schemeClr val="accent2"/>
                </a:solidFill>
              </a:rPr>
              <a:t>u,v</a:t>
            </a:r>
            <a:r>
              <a:rPr lang="en-US" altLang="ja-JP" sz="2400" b="1" dirty="0" smtClean="0">
                <a:solidFill>
                  <a:schemeClr val="accent2"/>
                </a:solidFill>
              </a:rPr>
              <a:t>)</a:t>
            </a:r>
            <a:r>
              <a:rPr lang="ja-JP" altLang="en-US"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d(</a:t>
            </a:r>
            <a:r>
              <a:rPr lang="en-US" altLang="ja-JP" sz="2400" b="1" dirty="0" err="1" smtClean="0">
                <a:solidFill>
                  <a:schemeClr val="accent2"/>
                </a:solidFill>
              </a:rPr>
              <a:t>u,x</a:t>
            </a:r>
            <a:r>
              <a:rPr lang="en-US" altLang="ja-JP" sz="2400" b="1" dirty="0" smtClean="0">
                <a:solidFill>
                  <a:schemeClr val="accent2"/>
                </a:solidFill>
              </a:rPr>
              <a:t>) </a:t>
            </a:r>
            <a:r>
              <a:rPr lang="ja-JP" altLang="en-US" sz="2400" dirty="0" smtClean="0"/>
              <a:t>が正になるような </a:t>
            </a:r>
            <a:r>
              <a:rPr lang="en-US" altLang="ja-JP" sz="2400" b="1" dirty="0" smtClean="0">
                <a:solidFill>
                  <a:schemeClr val="accent2"/>
                </a:solidFill>
              </a:rPr>
              <a:t>x</a:t>
            </a:r>
            <a:r>
              <a:rPr lang="en-US" altLang="ja-JP" sz="2400" dirty="0" smtClean="0"/>
              <a:t> </a:t>
            </a:r>
            <a:r>
              <a:rPr lang="ja-JP" altLang="en-US" sz="2400" dirty="0" smtClean="0"/>
              <a:t>についてのみ、</a:t>
            </a:r>
            <a:r>
              <a:rPr lang="en-US" altLang="ja-JP" sz="2400" dirty="0" smtClean="0"/>
              <a:t>2-opt </a:t>
            </a:r>
            <a:r>
              <a:rPr lang="ja-JP" altLang="en-US" sz="2400" dirty="0" smtClean="0"/>
              <a:t>のチェックを行えばよい</a:t>
            </a:r>
          </a:p>
          <a:p>
            <a:pPr eaLnBrk="1" hangingPunct="1">
              <a:buFontTx/>
              <a:buNone/>
              <a:defRPr/>
            </a:pPr>
            <a:endParaRPr lang="ja-JP" altLang="en-US" sz="2400" dirty="0" smtClean="0"/>
          </a:p>
          <a:p>
            <a:pPr eaLnBrk="1" hangingPunct="1">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chemeClr val="accent2"/>
                </a:solidFill>
              </a:rPr>
              <a:t>d(</a:t>
            </a:r>
            <a:r>
              <a:rPr lang="en-US" altLang="ja-JP" sz="2400" b="1" dirty="0" err="1" smtClean="0">
                <a:solidFill>
                  <a:schemeClr val="accent2"/>
                </a:solidFill>
              </a:rPr>
              <a:t>u,x</a:t>
            </a:r>
            <a:r>
              <a:rPr lang="en-US" altLang="ja-JP" sz="2400" b="1" dirty="0" smtClean="0">
                <a:solidFill>
                  <a:schemeClr val="accent2"/>
                </a:solidFill>
              </a:rPr>
              <a:t>)</a:t>
            </a:r>
            <a:r>
              <a:rPr lang="en-US" altLang="ja-JP" sz="2400" dirty="0" smtClean="0"/>
              <a:t> </a:t>
            </a:r>
            <a:r>
              <a:rPr lang="ja-JP" altLang="en-US" sz="2400" dirty="0" smtClean="0"/>
              <a:t>が小さいものから</a:t>
            </a:r>
          </a:p>
          <a:p>
            <a:pPr eaLnBrk="1" hangingPunct="1">
              <a:buFontTx/>
              <a:buNone/>
              <a:defRPr/>
            </a:pPr>
            <a:r>
              <a:rPr lang="ja-JP" altLang="en-US" sz="2400" dirty="0" smtClean="0"/>
              <a:t>順に </a:t>
            </a:r>
            <a:r>
              <a:rPr lang="en-US" altLang="ja-JP" sz="2400" b="1" dirty="0" smtClean="0">
                <a:solidFill>
                  <a:schemeClr val="accent2"/>
                </a:solidFill>
              </a:rPr>
              <a:t>d(</a:t>
            </a:r>
            <a:r>
              <a:rPr lang="en-US" altLang="ja-JP" sz="2400" b="1" dirty="0" err="1" smtClean="0">
                <a:solidFill>
                  <a:schemeClr val="accent2"/>
                </a:solidFill>
              </a:rPr>
              <a:t>u,v</a:t>
            </a:r>
            <a:r>
              <a:rPr lang="en-US" altLang="ja-JP" sz="2400" b="1" dirty="0" smtClean="0">
                <a:solidFill>
                  <a:schemeClr val="accent2"/>
                </a:solidFill>
              </a:rPr>
              <a:t>)</a:t>
            </a:r>
            <a:r>
              <a:rPr lang="en-US" altLang="ja-JP" sz="2400" dirty="0" smtClean="0"/>
              <a:t> </a:t>
            </a:r>
            <a:r>
              <a:rPr lang="ja-JP" altLang="en-US" sz="2400" dirty="0" smtClean="0"/>
              <a:t>と同じになるまで</a:t>
            </a:r>
          </a:p>
          <a:p>
            <a:pPr eaLnBrk="1" hangingPunct="1">
              <a:buFontTx/>
              <a:buNone/>
              <a:defRPr/>
            </a:pPr>
            <a:r>
              <a:rPr lang="ja-JP" altLang="en-US" sz="2400" dirty="0" smtClean="0"/>
              <a:t>調べればよい</a:t>
            </a:r>
          </a:p>
        </p:txBody>
      </p:sp>
      <p:sp>
        <p:nvSpPr>
          <p:cNvPr id="21508" name="Line 4"/>
          <p:cNvSpPr>
            <a:spLocks noChangeShapeType="1"/>
          </p:cNvSpPr>
          <p:nvPr/>
        </p:nvSpPr>
        <p:spPr bwMode="auto">
          <a:xfrm flipV="1">
            <a:off x="6243638" y="4700588"/>
            <a:ext cx="1150937" cy="0"/>
          </a:xfrm>
          <a:prstGeom prst="line">
            <a:avLst/>
          </a:prstGeom>
          <a:noFill/>
          <a:ln w="28575">
            <a:solidFill>
              <a:schemeClr val="tx1"/>
            </a:solidFill>
            <a:round/>
            <a:headEnd/>
            <a:tailEnd type="arrow" w="med" len="med"/>
          </a:ln>
        </p:spPr>
        <p:txBody>
          <a:bodyPr/>
          <a:lstStyle/>
          <a:p>
            <a:endParaRPr lang="ja-JP" altLang="en-US"/>
          </a:p>
        </p:txBody>
      </p:sp>
      <p:sp>
        <p:nvSpPr>
          <p:cNvPr id="21509" name="Line 5"/>
          <p:cNvSpPr>
            <a:spLocks noChangeShapeType="1"/>
          </p:cNvSpPr>
          <p:nvPr/>
        </p:nvSpPr>
        <p:spPr bwMode="auto">
          <a:xfrm flipV="1">
            <a:off x="6459538" y="6140450"/>
            <a:ext cx="1150937" cy="0"/>
          </a:xfrm>
          <a:prstGeom prst="line">
            <a:avLst/>
          </a:prstGeom>
          <a:noFill/>
          <a:ln w="28575">
            <a:solidFill>
              <a:schemeClr val="tx1"/>
            </a:solidFill>
            <a:round/>
            <a:headEnd type="arrow" w="med" len="med"/>
            <a:tailEnd/>
          </a:ln>
        </p:spPr>
        <p:txBody>
          <a:bodyPr/>
          <a:lstStyle/>
          <a:p>
            <a:endParaRPr lang="ja-JP" altLang="en-US"/>
          </a:p>
        </p:txBody>
      </p:sp>
      <p:sp>
        <p:nvSpPr>
          <p:cNvPr id="21510" name="Freeform 6"/>
          <p:cNvSpPr>
            <a:spLocks/>
          </p:cNvSpPr>
          <p:nvPr/>
        </p:nvSpPr>
        <p:spPr bwMode="auto">
          <a:xfrm>
            <a:off x="5064125" y="4691063"/>
            <a:ext cx="1062038" cy="1482725"/>
          </a:xfrm>
          <a:custGeom>
            <a:avLst/>
            <a:gdLst>
              <a:gd name="T0" fmla="*/ 2147483647 w 669"/>
              <a:gd name="T1" fmla="*/ 2147483647 h 934"/>
              <a:gd name="T2" fmla="*/ 2147483647 w 669"/>
              <a:gd name="T3" fmla="*/ 2147483647 h 934"/>
              <a:gd name="T4" fmla="*/ 2147483647 w 669"/>
              <a:gd name="T5" fmla="*/ 2147483647 h 934"/>
              <a:gd name="T6" fmla="*/ 2147483647 w 669"/>
              <a:gd name="T7" fmla="*/ 2147483647 h 934"/>
              <a:gd name="T8" fmla="*/ 2147483647 w 669"/>
              <a:gd name="T9" fmla="*/ 2147483647 h 934"/>
              <a:gd name="T10" fmla="*/ 0 60000 65536"/>
              <a:gd name="T11" fmla="*/ 0 60000 65536"/>
              <a:gd name="T12" fmla="*/ 0 60000 65536"/>
              <a:gd name="T13" fmla="*/ 0 60000 65536"/>
              <a:gd name="T14" fmla="*/ 0 60000 65536"/>
              <a:gd name="T15" fmla="*/ 0 w 669"/>
              <a:gd name="T16" fmla="*/ 0 h 934"/>
              <a:gd name="T17" fmla="*/ 669 w 669"/>
              <a:gd name="T18" fmla="*/ 934 h 934"/>
            </a:gdLst>
            <a:ahLst/>
            <a:cxnLst>
              <a:cxn ang="T10">
                <a:pos x="T0" y="T1"/>
              </a:cxn>
              <a:cxn ang="T11">
                <a:pos x="T2" y="T3"/>
              </a:cxn>
              <a:cxn ang="T12">
                <a:pos x="T4" y="T5"/>
              </a:cxn>
              <a:cxn ang="T13">
                <a:pos x="T6" y="T7"/>
              </a:cxn>
              <a:cxn ang="T14">
                <a:pos x="T8" y="T9"/>
              </a:cxn>
            </a:cxnLst>
            <a:rect l="T15" t="T16" r="T17" b="T18"/>
            <a:pathLst>
              <a:path w="669" h="934">
                <a:moveTo>
                  <a:pt x="571" y="4"/>
                </a:moveTo>
                <a:cubicBezTo>
                  <a:pt x="511" y="15"/>
                  <a:pt x="314" y="0"/>
                  <a:pt x="220" y="72"/>
                </a:cubicBezTo>
                <a:cubicBezTo>
                  <a:pt x="126" y="144"/>
                  <a:pt x="0" y="303"/>
                  <a:pt x="5" y="433"/>
                </a:cubicBezTo>
                <a:cubicBezTo>
                  <a:pt x="10" y="563"/>
                  <a:pt x="138" y="772"/>
                  <a:pt x="249" y="853"/>
                </a:cubicBezTo>
                <a:cubicBezTo>
                  <a:pt x="360" y="934"/>
                  <a:pt x="582" y="908"/>
                  <a:pt x="669" y="922"/>
                </a:cubicBezTo>
              </a:path>
            </a:pathLst>
          </a:custGeom>
          <a:noFill/>
          <a:ln w="38100" cap="flat" cmpd="sng">
            <a:solidFill>
              <a:schemeClr val="tx1"/>
            </a:solidFill>
            <a:prstDash val="solid"/>
            <a:round/>
            <a:headEnd type="arrow" w="lg" len="lg"/>
            <a:tailEnd type="none" w="lg" len="lg"/>
          </a:ln>
        </p:spPr>
        <p:txBody>
          <a:bodyPr/>
          <a:lstStyle/>
          <a:p>
            <a:endParaRPr lang="ja-JP" altLang="en-US"/>
          </a:p>
        </p:txBody>
      </p:sp>
      <p:sp>
        <p:nvSpPr>
          <p:cNvPr id="21511" name="Freeform 7"/>
          <p:cNvSpPr>
            <a:spLocks/>
          </p:cNvSpPr>
          <p:nvPr/>
        </p:nvSpPr>
        <p:spPr bwMode="auto">
          <a:xfrm>
            <a:off x="7521575" y="4648200"/>
            <a:ext cx="1082675" cy="1541463"/>
          </a:xfrm>
          <a:custGeom>
            <a:avLst/>
            <a:gdLst>
              <a:gd name="T0" fmla="*/ 0 w 682"/>
              <a:gd name="T1" fmla="*/ 2147483647 h 971"/>
              <a:gd name="T2" fmla="*/ 2147483647 w 682"/>
              <a:gd name="T3" fmla="*/ 2147483647 h 971"/>
              <a:gd name="T4" fmla="*/ 2147483647 w 682"/>
              <a:gd name="T5" fmla="*/ 2147483647 h 971"/>
              <a:gd name="T6" fmla="*/ 2147483647 w 682"/>
              <a:gd name="T7" fmla="*/ 2147483647 h 971"/>
              <a:gd name="T8" fmla="*/ 2147483647 w 682"/>
              <a:gd name="T9" fmla="*/ 2147483647 h 971"/>
              <a:gd name="T10" fmla="*/ 0 60000 65536"/>
              <a:gd name="T11" fmla="*/ 0 60000 65536"/>
              <a:gd name="T12" fmla="*/ 0 60000 65536"/>
              <a:gd name="T13" fmla="*/ 0 60000 65536"/>
              <a:gd name="T14" fmla="*/ 0 60000 65536"/>
              <a:gd name="T15" fmla="*/ 0 w 682"/>
              <a:gd name="T16" fmla="*/ 0 h 971"/>
              <a:gd name="T17" fmla="*/ 682 w 682"/>
              <a:gd name="T18" fmla="*/ 971 h 971"/>
            </a:gdLst>
            <a:ahLst/>
            <a:cxnLst>
              <a:cxn ang="T10">
                <a:pos x="T0" y="T1"/>
              </a:cxn>
              <a:cxn ang="T11">
                <a:pos x="T2" y="T3"/>
              </a:cxn>
              <a:cxn ang="T12">
                <a:pos x="T4" y="T5"/>
              </a:cxn>
              <a:cxn ang="T13">
                <a:pos x="T6" y="T7"/>
              </a:cxn>
              <a:cxn ang="T14">
                <a:pos x="T8" y="T9"/>
              </a:cxn>
            </a:cxnLst>
            <a:rect l="T15" t="T16" r="T17" b="T18"/>
            <a:pathLst>
              <a:path w="682" h="971">
                <a:moveTo>
                  <a:pt x="0" y="21"/>
                </a:moveTo>
                <a:cubicBezTo>
                  <a:pt x="75" y="29"/>
                  <a:pt x="338" y="0"/>
                  <a:pt x="449" y="70"/>
                </a:cubicBezTo>
                <a:cubicBezTo>
                  <a:pt x="560" y="140"/>
                  <a:pt x="646" y="304"/>
                  <a:pt x="664" y="441"/>
                </a:cubicBezTo>
                <a:cubicBezTo>
                  <a:pt x="682" y="578"/>
                  <a:pt x="631" y="809"/>
                  <a:pt x="556" y="890"/>
                </a:cubicBezTo>
                <a:cubicBezTo>
                  <a:pt x="481" y="971"/>
                  <a:pt x="285" y="921"/>
                  <a:pt x="214" y="929"/>
                </a:cubicBezTo>
              </a:path>
            </a:pathLst>
          </a:custGeom>
          <a:noFill/>
          <a:ln w="38100" cap="flat" cmpd="sng">
            <a:solidFill>
              <a:schemeClr val="tx1"/>
            </a:solidFill>
            <a:prstDash val="solid"/>
            <a:round/>
            <a:headEnd/>
            <a:tailEnd type="arrow" w="med" len="med"/>
          </a:ln>
        </p:spPr>
        <p:txBody>
          <a:bodyPr/>
          <a:lstStyle/>
          <a:p>
            <a:endParaRPr lang="ja-JP" altLang="en-US"/>
          </a:p>
        </p:txBody>
      </p:sp>
      <p:sp>
        <p:nvSpPr>
          <p:cNvPr id="107528" name="Freeform 8"/>
          <p:cNvSpPr>
            <a:spLocks/>
          </p:cNvSpPr>
          <p:nvPr/>
        </p:nvSpPr>
        <p:spPr bwMode="auto">
          <a:xfrm>
            <a:off x="6243638" y="4703763"/>
            <a:ext cx="1150937" cy="1293812"/>
          </a:xfrm>
          <a:custGeom>
            <a:avLst/>
            <a:gdLst>
              <a:gd name="T0" fmla="*/ 0 w 649"/>
              <a:gd name="T1" fmla="*/ 0 h 787"/>
              <a:gd name="T2" fmla="*/ 2147483647 w 649"/>
              <a:gd name="T3" fmla="*/ 2147483647 h 787"/>
              <a:gd name="T4" fmla="*/ 0 60000 65536"/>
              <a:gd name="T5" fmla="*/ 0 60000 65536"/>
              <a:gd name="T6" fmla="*/ 0 w 649"/>
              <a:gd name="T7" fmla="*/ 0 h 787"/>
              <a:gd name="T8" fmla="*/ 649 w 649"/>
              <a:gd name="T9" fmla="*/ 787 h 787"/>
            </a:gdLst>
            <a:ahLst/>
            <a:cxnLst>
              <a:cxn ang="T4">
                <a:pos x="T0" y="T1"/>
              </a:cxn>
              <a:cxn ang="T5">
                <a:pos x="T2" y="T3"/>
              </a:cxn>
            </a:cxnLst>
            <a:rect l="T6" t="T7" r="T8" b="T9"/>
            <a:pathLst>
              <a:path w="649" h="787">
                <a:moveTo>
                  <a:pt x="0" y="0"/>
                </a:moveTo>
                <a:lnTo>
                  <a:pt x="649" y="787"/>
                </a:lnTo>
              </a:path>
            </a:pathLst>
          </a:custGeom>
          <a:noFill/>
          <a:ln w="28575">
            <a:solidFill>
              <a:srgbClr val="008000"/>
            </a:solidFill>
            <a:round/>
            <a:headEnd/>
            <a:tailEnd type="arrow" w="med" len="med"/>
          </a:ln>
        </p:spPr>
        <p:txBody>
          <a:bodyPr/>
          <a:lstStyle/>
          <a:p>
            <a:endParaRPr lang="ja-JP" altLang="en-US"/>
          </a:p>
        </p:txBody>
      </p:sp>
      <p:sp>
        <p:nvSpPr>
          <p:cNvPr id="107529" name="Freeform 9"/>
          <p:cNvSpPr>
            <a:spLocks/>
          </p:cNvSpPr>
          <p:nvPr/>
        </p:nvSpPr>
        <p:spPr bwMode="auto">
          <a:xfrm>
            <a:off x="6315075" y="4727575"/>
            <a:ext cx="1330325" cy="1200150"/>
          </a:xfrm>
          <a:custGeom>
            <a:avLst/>
            <a:gdLst>
              <a:gd name="T0" fmla="*/ 0 w 838"/>
              <a:gd name="T1" fmla="*/ 2147483647 h 756"/>
              <a:gd name="T2" fmla="*/ 2147483647 w 838"/>
              <a:gd name="T3" fmla="*/ 0 h 756"/>
              <a:gd name="T4" fmla="*/ 0 60000 65536"/>
              <a:gd name="T5" fmla="*/ 0 60000 65536"/>
              <a:gd name="T6" fmla="*/ 0 w 838"/>
              <a:gd name="T7" fmla="*/ 0 h 756"/>
              <a:gd name="T8" fmla="*/ 838 w 838"/>
              <a:gd name="T9" fmla="*/ 756 h 756"/>
            </a:gdLst>
            <a:ahLst/>
            <a:cxnLst>
              <a:cxn ang="T4">
                <a:pos x="T0" y="T1"/>
              </a:cxn>
              <a:cxn ang="T5">
                <a:pos x="T2" y="T3"/>
              </a:cxn>
            </a:cxnLst>
            <a:rect l="T6" t="T7" r="T8" b="T9"/>
            <a:pathLst>
              <a:path w="838" h="756">
                <a:moveTo>
                  <a:pt x="0" y="756"/>
                </a:moveTo>
                <a:lnTo>
                  <a:pt x="838" y="0"/>
                </a:lnTo>
              </a:path>
            </a:pathLst>
          </a:custGeom>
          <a:noFill/>
          <a:ln w="28575">
            <a:solidFill>
              <a:srgbClr val="008000"/>
            </a:solidFill>
            <a:round/>
            <a:headEnd type="arrow" w="med" len="med"/>
            <a:tailEnd/>
          </a:ln>
        </p:spPr>
        <p:txBody>
          <a:bodyPr/>
          <a:lstStyle/>
          <a:p>
            <a:endParaRPr lang="ja-JP" altLang="en-US"/>
          </a:p>
        </p:txBody>
      </p:sp>
      <p:sp>
        <p:nvSpPr>
          <p:cNvPr id="21514" name="Text Box 10"/>
          <p:cNvSpPr txBox="1">
            <a:spLocks noChangeArrowheads="1"/>
          </p:cNvSpPr>
          <p:nvPr/>
        </p:nvSpPr>
        <p:spPr bwMode="auto">
          <a:xfrm>
            <a:off x="6122988" y="4144963"/>
            <a:ext cx="354012" cy="457200"/>
          </a:xfrm>
          <a:prstGeom prst="rect">
            <a:avLst/>
          </a:prstGeom>
          <a:noFill/>
          <a:ln w="19050">
            <a:noFill/>
            <a:miter lim="800000"/>
            <a:headEnd/>
            <a:tailEnd/>
          </a:ln>
        </p:spPr>
        <p:txBody>
          <a:bodyPr wrap="none">
            <a:spAutoFit/>
          </a:bodyPr>
          <a:lstStyle/>
          <a:p>
            <a:pPr>
              <a:lnSpc>
                <a:spcPct val="100000"/>
              </a:lnSpc>
              <a:spcBef>
                <a:spcPct val="0"/>
              </a:spcBef>
            </a:pPr>
            <a:r>
              <a:rPr lang="en-US" altLang="ja-JP" b="1">
                <a:solidFill>
                  <a:schemeClr val="accent2"/>
                </a:solidFill>
              </a:rPr>
              <a:t>u</a:t>
            </a:r>
          </a:p>
        </p:txBody>
      </p:sp>
      <p:sp>
        <p:nvSpPr>
          <p:cNvPr id="21515" name="Text Box 11"/>
          <p:cNvSpPr txBox="1">
            <a:spLocks noChangeArrowheads="1"/>
          </p:cNvSpPr>
          <p:nvPr/>
        </p:nvSpPr>
        <p:spPr bwMode="auto">
          <a:xfrm>
            <a:off x="7472363" y="4124325"/>
            <a:ext cx="336550" cy="457200"/>
          </a:xfrm>
          <a:prstGeom prst="rect">
            <a:avLst/>
          </a:prstGeom>
          <a:noFill/>
          <a:ln w="19050">
            <a:noFill/>
            <a:miter lim="800000"/>
            <a:headEnd/>
            <a:tailEnd/>
          </a:ln>
        </p:spPr>
        <p:txBody>
          <a:bodyPr wrap="none">
            <a:spAutoFit/>
          </a:bodyPr>
          <a:lstStyle/>
          <a:p>
            <a:pPr>
              <a:lnSpc>
                <a:spcPct val="100000"/>
              </a:lnSpc>
              <a:spcBef>
                <a:spcPct val="0"/>
              </a:spcBef>
            </a:pPr>
            <a:r>
              <a:rPr lang="en-US" altLang="ja-JP" b="1">
                <a:solidFill>
                  <a:schemeClr val="accent2"/>
                </a:solidFill>
              </a:rPr>
              <a:t>v</a:t>
            </a:r>
          </a:p>
        </p:txBody>
      </p:sp>
      <p:sp>
        <p:nvSpPr>
          <p:cNvPr id="21516" name="Text Box 12"/>
          <p:cNvSpPr txBox="1">
            <a:spLocks noChangeArrowheads="1"/>
          </p:cNvSpPr>
          <p:nvPr/>
        </p:nvSpPr>
        <p:spPr bwMode="auto">
          <a:xfrm>
            <a:off x="6026150" y="6284913"/>
            <a:ext cx="336550" cy="457200"/>
          </a:xfrm>
          <a:prstGeom prst="rect">
            <a:avLst/>
          </a:prstGeom>
          <a:noFill/>
          <a:ln w="19050">
            <a:noFill/>
            <a:miter lim="800000"/>
            <a:headEnd/>
            <a:tailEnd/>
          </a:ln>
        </p:spPr>
        <p:txBody>
          <a:bodyPr wrap="none">
            <a:spAutoFit/>
          </a:bodyPr>
          <a:lstStyle/>
          <a:p>
            <a:pPr>
              <a:lnSpc>
                <a:spcPct val="100000"/>
              </a:lnSpc>
              <a:spcBef>
                <a:spcPct val="0"/>
              </a:spcBef>
            </a:pPr>
            <a:r>
              <a:rPr lang="en-US" altLang="ja-JP" b="1">
                <a:solidFill>
                  <a:schemeClr val="accent2"/>
                </a:solidFill>
              </a:rPr>
              <a:t>y</a:t>
            </a:r>
          </a:p>
        </p:txBody>
      </p:sp>
      <p:sp>
        <p:nvSpPr>
          <p:cNvPr id="107533" name="Line 13"/>
          <p:cNvSpPr>
            <a:spLocks noChangeShapeType="1"/>
          </p:cNvSpPr>
          <p:nvPr/>
        </p:nvSpPr>
        <p:spPr bwMode="auto">
          <a:xfrm flipV="1">
            <a:off x="6229350" y="4694238"/>
            <a:ext cx="1150938" cy="0"/>
          </a:xfrm>
          <a:prstGeom prst="line">
            <a:avLst/>
          </a:prstGeom>
          <a:noFill/>
          <a:ln w="28575">
            <a:solidFill>
              <a:srgbClr val="DDDDDD"/>
            </a:solidFill>
            <a:round/>
            <a:headEnd/>
            <a:tailEnd type="arrow" w="med" len="med"/>
          </a:ln>
          <a:effectLst>
            <a:outerShdw dist="35921" dir="2700000" algn="ctr" rotWithShape="0">
              <a:schemeClr val="bg2">
                <a:alpha val="50000"/>
              </a:schemeClr>
            </a:outerShdw>
          </a:effectLst>
        </p:spPr>
        <p:txBody>
          <a:bodyPr/>
          <a:lstStyle/>
          <a:p>
            <a:pPr>
              <a:defRPr/>
            </a:pPr>
            <a:endParaRPr lang="ja-JP" altLang="en-US">
              <a:ea typeface="ＭＳ Ｐゴシック" pitchFamily="50" charset="-128"/>
            </a:endParaRPr>
          </a:p>
        </p:txBody>
      </p:sp>
      <p:sp>
        <p:nvSpPr>
          <p:cNvPr id="107534" name="Line 14"/>
          <p:cNvSpPr>
            <a:spLocks noChangeShapeType="1"/>
          </p:cNvSpPr>
          <p:nvPr/>
        </p:nvSpPr>
        <p:spPr bwMode="auto">
          <a:xfrm flipV="1">
            <a:off x="6445250" y="6134100"/>
            <a:ext cx="1150938" cy="0"/>
          </a:xfrm>
          <a:prstGeom prst="line">
            <a:avLst/>
          </a:prstGeom>
          <a:noFill/>
          <a:ln w="28575">
            <a:solidFill>
              <a:srgbClr val="DDDDDD"/>
            </a:solidFill>
            <a:round/>
            <a:headEnd type="arrow" w="med" len="med"/>
            <a:tailEnd/>
          </a:ln>
          <a:effectLst>
            <a:outerShdw dist="35921" dir="2700000" algn="ctr" rotWithShape="0">
              <a:schemeClr val="bg2">
                <a:alpha val="50000"/>
              </a:schemeClr>
            </a:outerShdw>
          </a:effectLst>
        </p:spPr>
        <p:txBody>
          <a:bodyPr/>
          <a:lstStyle/>
          <a:p>
            <a:pPr>
              <a:defRPr/>
            </a:pPr>
            <a:endParaRPr lang="ja-JP" altLang="en-US">
              <a:ea typeface="ＭＳ Ｐゴシック" pitchFamily="50" charset="-128"/>
            </a:endParaRPr>
          </a:p>
        </p:txBody>
      </p:sp>
      <p:sp>
        <p:nvSpPr>
          <p:cNvPr id="107535" name="Oval 15"/>
          <p:cNvSpPr>
            <a:spLocks noChangeArrowheads="1"/>
          </p:cNvSpPr>
          <p:nvPr/>
        </p:nvSpPr>
        <p:spPr bwMode="auto">
          <a:xfrm>
            <a:off x="7467600" y="4556125"/>
            <a:ext cx="287338" cy="288925"/>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107536" name="Oval 16"/>
          <p:cNvSpPr>
            <a:spLocks noChangeArrowheads="1"/>
          </p:cNvSpPr>
          <p:nvPr/>
        </p:nvSpPr>
        <p:spPr bwMode="auto">
          <a:xfrm>
            <a:off x="7467600" y="5995988"/>
            <a:ext cx="287338" cy="288925"/>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107537" name="Oval 17"/>
          <p:cNvSpPr>
            <a:spLocks noChangeArrowheads="1"/>
          </p:cNvSpPr>
          <p:nvPr/>
        </p:nvSpPr>
        <p:spPr bwMode="auto">
          <a:xfrm>
            <a:off x="6099175" y="5997575"/>
            <a:ext cx="287338" cy="288925"/>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107538" name="Oval 18"/>
          <p:cNvSpPr>
            <a:spLocks noChangeArrowheads="1"/>
          </p:cNvSpPr>
          <p:nvPr/>
        </p:nvSpPr>
        <p:spPr bwMode="auto">
          <a:xfrm>
            <a:off x="6099175" y="4556125"/>
            <a:ext cx="287338" cy="288925"/>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21523" name="Text Box 19"/>
          <p:cNvSpPr txBox="1">
            <a:spLocks noChangeArrowheads="1"/>
          </p:cNvSpPr>
          <p:nvPr/>
        </p:nvSpPr>
        <p:spPr bwMode="auto">
          <a:xfrm>
            <a:off x="7539038" y="6213475"/>
            <a:ext cx="336550" cy="457200"/>
          </a:xfrm>
          <a:prstGeom prst="rect">
            <a:avLst/>
          </a:prstGeom>
          <a:noFill/>
          <a:ln w="19050">
            <a:noFill/>
            <a:miter lim="800000"/>
            <a:headEnd/>
            <a:tailEnd/>
          </a:ln>
        </p:spPr>
        <p:txBody>
          <a:bodyPr wrap="none">
            <a:spAutoFit/>
          </a:bodyPr>
          <a:lstStyle/>
          <a:p>
            <a:pPr>
              <a:lnSpc>
                <a:spcPct val="100000"/>
              </a:lnSpc>
              <a:spcBef>
                <a:spcPct val="0"/>
              </a:spcBef>
            </a:pPr>
            <a:r>
              <a:rPr lang="en-US" altLang="ja-JP" b="1">
                <a:solidFill>
                  <a:schemeClr val="accent2"/>
                </a:solidFill>
              </a:rPr>
              <a:t>x</a:t>
            </a:r>
          </a:p>
        </p:txBody>
      </p:sp>
      <p:sp>
        <p:nvSpPr>
          <p:cNvPr id="107540" name="Text Box 20"/>
          <p:cNvSpPr txBox="1">
            <a:spLocks noChangeArrowheads="1"/>
          </p:cNvSpPr>
          <p:nvPr/>
        </p:nvSpPr>
        <p:spPr bwMode="auto">
          <a:xfrm>
            <a:off x="466725" y="6092825"/>
            <a:ext cx="4537075" cy="476250"/>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lnSpc>
                <a:spcPct val="100000"/>
              </a:lnSpc>
              <a:spcBef>
                <a:spcPct val="0"/>
              </a:spcBef>
              <a:defRPr/>
            </a:pPr>
            <a:r>
              <a:rPr lang="ja-JP" altLang="en-US" b="1">
                <a:ea typeface="ＭＳ Ｐゴシック" pitchFamily="50" charset="-128"/>
              </a:rPr>
              <a:t>探索範囲が劇的に小さくなる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75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7533"/>
                                        </p:tgtEl>
                                        <p:attrNameLst>
                                          <p:attrName>style.visibility</p:attrName>
                                        </p:attrNameLst>
                                      </p:cBhvr>
                                      <p:to>
                                        <p:strVal val="visible"/>
                                      </p:to>
                                    </p:set>
                                  </p:childTnLst>
                                  <p:subTnLst>
                                    <p:animClr clrSpc="rgb" dir="cw">
                                      <p:cBhvr override="childStyle">
                                        <p:cTn dur="1" fill="hold" display="0" masterRel="nextClick" afterEffect="1"/>
                                        <p:tgtEl>
                                          <p:spTgt spid="107533"/>
                                        </p:tgtEl>
                                        <p:attrNameLst>
                                          <p:attrName>ppt_c</p:attrName>
                                        </p:attrNameLst>
                                      </p:cBhvr>
                                      <p:to>
                                        <a:schemeClr val="hlink"/>
                                      </p:to>
                                    </p:animClr>
                                  </p:subTnLst>
                                </p:cTn>
                              </p:par>
                              <p:par>
                                <p:cTn id="13" presetID="1" presetClass="entr" presetSubtype="0" fill="hold" nodeType="withEffect">
                                  <p:stCondLst>
                                    <p:cond delay="0"/>
                                  </p:stCondLst>
                                  <p:childTnLst>
                                    <p:set>
                                      <p:cBhvr>
                                        <p:cTn id="14" dur="1" fill="hold">
                                          <p:stCondLst>
                                            <p:cond delay="0"/>
                                          </p:stCondLst>
                                        </p:cTn>
                                        <p:tgtEl>
                                          <p:spTgt spid="107534"/>
                                        </p:tgtEl>
                                        <p:attrNameLst>
                                          <p:attrName>style.visibility</p:attrName>
                                        </p:attrNameLst>
                                      </p:cBhvr>
                                      <p:to>
                                        <p:strVal val="visible"/>
                                      </p:to>
                                    </p:set>
                                  </p:childTnLst>
                                  <p:subTnLst>
                                    <p:animClr clrSpc="rgb" dir="cw">
                                      <p:cBhvr override="childStyle">
                                        <p:cTn dur="1" fill="hold" display="0" masterRel="nextClick" afterEffect="1"/>
                                        <p:tgtEl>
                                          <p:spTgt spid="107534"/>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752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752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752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752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7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8" grpId="0" animBg="1"/>
      <p:bldP spid="107529" grpId="0" animBg="1"/>
      <p:bldP spid="10754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438400" y="3581400"/>
            <a:ext cx="762000" cy="609600"/>
            <a:chOff x="1536" y="2256"/>
            <a:chExt cx="480" cy="384"/>
          </a:xfrm>
        </p:grpSpPr>
        <p:sp>
          <p:nvSpPr>
            <p:cNvPr id="22561" name="Line 3"/>
            <p:cNvSpPr>
              <a:spLocks noChangeShapeType="1"/>
            </p:cNvSpPr>
            <p:nvPr/>
          </p:nvSpPr>
          <p:spPr bwMode="auto">
            <a:xfrm flipH="1">
              <a:off x="1632" y="2400"/>
              <a:ext cx="384" cy="240"/>
            </a:xfrm>
            <a:prstGeom prst="line">
              <a:avLst/>
            </a:prstGeom>
            <a:noFill/>
            <a:ln w="28575">
              <a:solidFill>
                <a:schemeClr val="tx1"/>
              </a:solidFill>
              <a:round/>
              <a:headEnd/>
              <a:tailEnd type="triangle" w="med" len="med"/>
            </a:ln>
          </p:spPr>
          <p:txBody>
            <a:bodyPr/>
            <a:lstStyle/>
            <a:p>
              <a:endParaRPr lang="ja-JP" altLang="en-US"/>
            </a:p>
          </p:txBody>
        </p:sp>
        <p:sp>
          <p:nvSpPr>
            <p:cNvPr id="22562" name="Line 4"/>
            <p:cNvSpPr>
              <a:spLocks noChangeShapeType="1"/>
            </p:cNvSpPr>
            <p:nvPr/>
          </p:nvSpPr>
          <p:spPr bwMode="auto">
            <a:xfrm flipV="1">
              <a:off x="1536" y="2256"/>
              <a:ext cx="432" cy="240"/>
            </a:xfrm>
            <a:prstGeom prst="line">
              <a:avLst/>
            </a:prstGeom>
            <a:noFill/>
            <a:ln w="28575">
              <a:solidFill>
                <a:schemeClr val="tx1"/>
              </a:solidFill>
              <a:round/>
              <a:headEnd/>
              <a:tailEnd type="triangle" w="med" len="med"/>
            </a:ln>
          </p:spPr>
          <p:txBody>
            <a:bodyPr/>
            <a:lstStyle/>
            <a:p>
              <a:endParaRPr lang="ja-JP" altLang="en-US"/>
            </a:p>
          </p:txBody>
        </p:sp>
      </p:grpSp>
      <p:sp>
        <p:nvSpPr>
          <p:cNvPr id="118789" name="Rectangle 5"/>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発見的解法：セービング法</a:t>
            </a:r>
          </a:p>
        </p:txBody>
      </p:sp>
      <p:sp>
        <p:nvSpPr>
          <p:cNvPr id="118790" name="Rectangle 6"/>
          <p:cNvSpPr>
            <a:spLocks noGrp="1" noChangeArrowheads="1"/>
          </p:cNvSpPr>
          <p:nvPr>
            <p:ph type="body" idx="1"/>
          </p:nvPr>
        </p:nvSpPr>
        <p:spPr>
          <a:xfrm>
            <a:off x="468313" y="1125538"/>
            <a:ext cx="8229600" cy="15240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最初、ルートを空にする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頂点を１つずつ、最も移動距離が増えない位置に挿入</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計算時間は </a:t>
            </a:r>
            <a:r>
              <a:rPr lang="en-US" altLang="ja-JP" sz="2400" b="1" dirty="0" smtClean="0">
                <a:solidFill>
                  <a:schemeClr val="accent2"/>
                </a:solidFill>
              </a:rPr>
              <a:t>O（</a:t>
            </a:r>
            <a:r>
              <a:rPr lang="ja-JP" altLang="en-US" sz="2400" dirty="0" smtClean="0"/>
              <a:t>都市数</a:t>
            </a:r>
            <a:r>
              <a:rPr lang="ja-JP" altLang="en-US" sz="2400" b="1" baseline="30000" dirty="0" smtClean="0">
                <a:solidFill>
                  <a:schemeClr val="accent2"/>
                </a:solidFill>
              </a:rPr>
              <a:t>2</a:t>
            </a:r>
            <a:r>
              <a:rPr lang="ja-JP" altLang="en-US" sz="2400" b="1" dirty="0" smtClean="0">
                <a:solidFill>
                  <a:schemeClr val="accent2"/>
                </a:solidFill>
              </a:rPr>
              <a:t>） </a:t>
            </a:r>
          </a:p>
        </p:txBody>
      </p:sp>
      <p:sp>
        <p:nvSpPr>
          <p:cNvPr id="118791" name="Text Box 7"/>
          <p:cNvSpPr txBox="1">
            <a:spLocks noChangeArrowheads="1"/>
          </p:cNvSpPr>
          <p:nvPr/>
        </p:nvSpPr>
        <p:spPr bwMode="auto">
          <a:xfrm>
            <a:off x="1600200" y="6096000"/>
            <a:ext cx="5867400" cy="476250"/>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lnSpc>
                <a:spcPct val="100000"/>
              </a:lnSpc>
              <a:spcBef>
                <a:spcPct val="0"/>
              </a:spcBef>
              <a:defRPr/>
            </a:pPr>
            <a:r>
              <a:rPr lang="ja-JP" altLang="en-US" b="1">
                <a:ea typeface="ＭＳ Ｐゴシック" pitchFamily="50" charset="-128"/>
              </a:rPr>
              <a:t>平均的に、誤差10-20%くらいに収まる</a:t>
            </a:r>
          </a:p>
        </p:txBody>
      </p:sp>
      <p:pic>
        <p:nvPicPr>
          <p:cNvPr id="118792" name="Picture 8" descr="j0079131"/>
          <p:cNvPicPr>
            <a:picLocks noChangeAspect="1" noChangeArrowheads="1"/>
          </p:cNvPicPr>
          <p:nvPr/>
        </p:nvPicPr>
        <p:blipFill>
          <a:blip r:embed="rId2" cstate="print"/>
          <a:srcRect/>
          <a:stretch>
            <a:fillRect/>
          </a:stretch>
        </p:blipFill>
        <p:spPr bwMode="auto">
          <a:xfrm>
            <a:off x="4800600" y="2971800"/>
            <a:ext cx="533400" cy="447675"/>
          </a:xfrm>
          <a:prstGeom prst="rect">
            <a:avLst/>
          </a:prstGeom>
          <a:noFill/>
          <a:ln w="9525">
            <a:noFill/>
            <a:miter lim="800000"/>
            <a:headEnd/>
            <a:tailEnd/>
          </a:ln>
        </p:spPr>
      </p:pic>
      <p:pic>
        <p:nvPicPr>
          <p:cNvPr id="118793" name="Picture 9" descr="j0079132"/>
          <p:cNvPicPr>
            <a:picLocks noChangeAspect="1" noChangeArrowheads="1"/>
          </p:cNvPicPr>
          <p:nvPr/>
        </p:nvPicPr>
        <p:blipFill>
          <a:blip r:embed="rId3" cstate="print"/>
          <a:srcRect/>
          <a:stretch>
            <a:fillRect/>
          </a:stretch>
        </p:blipFill>
        <p:spPr bwMode="auto">
          <a:xfrm>
            <a:off x="6705600" y="4572000"/>
            <a:ext cx="457200" cy="396875"/>
          </a:xfrm>
          <a:prstGeom prst="rect">
            <a:avLst/>
          </a:prstGeom>
          <a:noFill/>
          <a:ln w="9525">
            <a:noFill/>
            <a:miter lim="800000"/>
            <a:headEnd/>
            <a:tailEnd/>
          </a:ln>
        </p:spPr>
      </p:pic>
      <p:pic>
        <p:nvPicPr>
          <p:cNvPr id="118794" name="Picture 10" descr="j0079133"/>
          <p:cNvPicPr>
            <a:picLocks noChangeAspect="1" noChangeArrowheads="1"/>
          </p:cNvPicPr>
          <p:nvPr/>
        </p:nvPicPr>
        <p:blipFill>
          <a:blip r:embed="rId4" cstate="print"/>
          <a:srcRect/>
          <a:stretch>
            <a:fillRect/>
          </a:stretch>
        </p:blipFill>
        <p:spPr bwMode="auto">
          <a:xfrm>
            <a:off x="3200400" y="3276600"/>
            <a:ext cx="533400" cy="450850"/>
          </a:xfrm>
          <a:prstGeom prst="rect">
            <a:avLst/>
          </a:prstGeom>
          <a:noFill/>
          <a:ln w="9525">
            <a:noFill/>
            <a:miter lim="800000"/>
            <a:headEnd/>
            <a:tailEnd/>
          </a:ln>
        </p:spPr>
      </p:pic>
      <p:pic>
        <p:nvPicPr>
          <p:cNvPr id="118795" name="Picture 11" descr="j0079134"/>
          <p:cNvPicPr>
            <a:picLocks noChangeAspect="1" noChangeArrowheads="1"/>
          </p:cNvPicPr>
          <p:nvPr/>
        </p:nvPicPr>
        <p:blipFill>
          <a:blip r:embed="rId5" cstate="print"/>
          <a:srcRect/>
          <a:stretch>
            <a:fillRect/>
          </a:stretch>
        </p:blipFill>
        <p:spPr bwMode="auto">
          <a:xfrm>
            <a:off x="3352800" y="5105400"/>
            <a:ext cx="533400" cy="395288"/>
          </a:xfrm>
          <a:prstGeom prst="rect">
            <a:avLst/>
          </a:prstGeom>
          <a:noFill/>
          <a:ln w="9525">
            <a:noFill/>
            <a:miter lim="800000"/>
            <a:headEnd/>
            <a:tailEnd/>
          </a:ln>
        </p:spPr>
      </p:pic>
      <p:pic>
        <p:nvPicPr>
          <p:cNvPr id="118796" name="Picture 12" descr="j0079137"/>
          <p:cNvPicPr>
            <a:picLocks noChangeAspect="1" noChangeArrowheads="1"/>
          </p:cNvPicPr>
          <p:nvPr/>
        </p:nvPicPr>
        <p:blipFill>
          <a:blip r:embed="rId6" cstate="print"/>
          <a:srcRect/>
          <a:stretch>
            <a:fillRect/>
          </a:stretch>
        </p:blipFill>
        <p:spPr bwMode="auto">
          <a:xfrm>
            <a:off x="6324600" y="3200400"/>
            <a:ext cx="762000" cy="438150"/>
          </a:xfrm>
          <a:prstGeom prst="rect">
            <a:avLst/>
          </a:prstGeom>
          <a:noFill/>
          <a:ln w="9525">
            <a:noFill/>
            <a:miter lim="800000"/>
            <a:headEnd/>
            <a:tailEnd/>
          </a:ln>
        </p:spPr>
      </p:pic>
      <p:pic>
        <p:nvPicPr>
          <p:cNvPr id="22539" name="Picture 13" descr="BD07128_"/>
          <p:cNvPicPr>
            <a:picLocks noChangeAspect="1" noChangeArrowheads="1"/>
          </p:cNvPicPr>
          <p:nvPr/>
        </p:nvPicPr>
        <p:blipFill>
          <a:blip r:embed="rId7" cstate="print"/>
          <a:srcRect/>
          <a:stretch>
            <a:fillRect/>
          </a:stretch>
        </p:blipFill>
        <p:spPr bwMode="auto">
          <a:xfrm>
            <a:off x="1692275" y="3657600"/>
            <a:ext cx="636588" cy="1450975"/>
          </a:xfrm>
          <a:prstGeom prst="rect">
            <a:avLst/>
          </a:prstGeom>
          <a:noFill/>
          <a:ln w="9525">
            <a:noFill/>
            <a:miter lim="800000"/>
            <a:headEnd/>
            <a:tailEnd/>
          </a:ln>
        </p:spPr>
      </p:pic>
      <p:grpSp>
        <p:nvGrpSpPr>
          <p:cNvPr id="3" name="Group 14"/>
          <p:cNvGrpSpPr>
            <a:grpSpLocks/>
          </p:cNvGrpSpPr>
          <p:nvPr/>
        </p:nvGrpSpPr>
        <p:grpSpPr bwMode="auto">
          <a:xfrm>
            <a:off x="2514600" y="3581400"/>
            <a:ext cx="4191000" cy="1143000"/>
            <a:chOff x="1584" y="2256"/>
            <a:chExt cx="2640" cy="720"/>
          </a:xfrm>
        </p:grpSpPr>
        <p:sp>
          <p:nvSpPr>
            <p:cNvPr id="22558" name="Line 15"/>
            <p:cNvSpPr>
              <a:spLocks noChangeShapeType="1"/>
            </p:cNvSpPr>
            <p:nvPr/>
          </p:nvSpPr>
          <p:spPr bwMode="auto">
            <a:xfrm>
              <a:off x="2400" y="2256"/>
              <a:ext cx="1824" cy="624"/>
            </a:xfrm>
            <a:prstGeom prst="line">
              <a:avLst/>
            </a:prstGeom>
            <a:noFill/>
            <a:ln w="28575">
              <a:solidFill>
                <a:schemeClr val="tx1"/>
              </a:solidFill>
              <a:round/>
              <a:headEnd/>
              <a:tailEnd type="triangle" w="med" len="med"/>
            </a:ln>
          </p:spPr>
          <p:txBody>
            <a:bodyPr/>
            <a:lstStyle/>
            <a:p>
              <a:endParaRPr lang="ja-JP" altLang="en-US"/>
            </a:p>
          </p:txBody>
        </p:sp>
        <p:sp>
          <p:nvSpPr>
            <p:cNvPr id="22559" name="Line 16"/>
            <p:cNvSpPr>
              <a:spLocks noChangeShapeType="1"/>
            </p:cNvSpPr>
            <p:nvPr/>
          </p:nvSpPr>
          <p:spPr bwMode="auto">
            <a:xfrm flipH="1" flipV="1">
              <a:off x="1584" y="2784"/>
              <a:ext cx="2544" cy="192"/>
            </a:xfrm>
            <a:prstGeom prst="line">
              <a:avLst/>
            </a:prstGeom>
            <a:noFill/>
            <a:ln w="28575">
              <a:solidFill>
                <a:schemeClr val="tx1"/>
              </a:solidFill>
              <a:round/>
              <a:headEnd/>
              <a:tailEnd type="triangle" w="med" len="med"/>
            </a:ln>
          </p:spPr>
          <p:txBody>
            <a:bodyPr/>
            <a:lstStyle/>
            <a:p>
              <a:endParaRPr lang="ja-JP" altLang="en-US"/>
            </a:p>
          </p:txBody>
        </p:sp>
        <p:sp>
          <p:nvSpPr>
            <p:cNvPr id="22560" name="Line 17"/>
            <p:cNvSpPr>
              <a:spLocks noChangeShapeType="1"/>
            </p:cNvSpPr>
            <p:nvPr/>
          </p:nvSpPr>
          <p:spPr bwMode="auto">
            <a:xfrm flipH="1">
              <a:off x="1632" y="2400"/>
              <a:ext cx="384" cy="240"/>
            </a:xfrm>
            <a:prstGeom prst="line">
              <a:avLst/>
            </a:prstGeom>
            <a:noFill/>
            <a:ln w="28575">
              <a:solidFill>
                <a:schemeClr val="bg1"/>
              </a:solidFill>
              <a:round/>
              <a:headEnd/>
              <a:tailEnd type="triangle" w="med" len="med"/>
            </a:ln>
          </p:spPr>
          <p:txBody>
            <a:bodyPr/>
            <a:lstStyle/>
            <a:p>
              <a:endParaRPr lang="ja-JP" altLang="en-US"/>
            </a:p>
          </p:txBody>
        </p:sp>
      </p:grpSp>
      <p:grpSp>
        <p:nvGrpSpPr>
          <p:cNvPr id="4" name="Group 18"/>
          <p:cNvGrpSpPr>
            <a:grpSpLocks/>
          </p:cNvGrpSpPr>
          <p:nvPr/>
        </p:nvGrpSpPr>
        <p:grpSpPr bwMode="auto">
          <a:xfrm>
            <a:off x="2438400" y="4419600"/>
            <a:ext cx="4191000" cy="838200"/>
            <a:chOff x="1536" y="2784"/>
            <a:chExt cx="2640" cy="528"/>
          </a:xfrm>
        </p:grpSpPr>
        <p:sp>
          <p:nvSpPr>
            <p:cNvPr id="22555" name="Line 19"/>
            <p:cNvSpPr>
              <a:spLocks noChangeShapeType="1"/>
            </p:cNvSpPr>
            <p:nvPr/>
          </p:nvSpPr>
          <p:spPr bwMode="auto">
            <a:xfrm flipH="1">
              <a:off x="2496" y="3120"/>
              <a:ext cx="1680" cy="192"/>
            </a:xfrm>
            <a:prstGeom prst="line">
              <a:avLst/>
            </a:prstGeom>
            <a:noFill/>
            <a:ln w="28575">
              <a:solidFill>
                <a:schemeClr val="tx1"/>
              </a:solidFill>
              <a:round/>
              <a:headEnd/>
              <a:tailEnd type="triangle" w="med" len="med"/>
            </a:ln>
          </p:spPr>
          <p:txBody>
            <a:bodyPr/>
            <a:lstStyle/>
            <a:p>
              <a:endParaRPr lang="ja-JP" altLang="en-US"/>
            </a:p>
          </p:txBody>
        </p:sp>
        <p:sp>
          <p:nvSpPr>
            <p:cNvPr id="22556" name="Line 20"/>
            <p:cNvSpPr>
              <a:spLocks noChangeShapeType="1"/>
            </p:cNvSpPr>
            <p:nvPr/>
          </p:nvSpPr>
          <p:spPr bwMode="auto">
            <a:xfrm flipH="1" flipV="1">
              <a:off x="1536" y="2976"/>
              <a:ext cx="480" cy="240"/>
            </a:xfrm>
            <a:prstGeom prst="line">
              <a:avLst/>
            </a:prstGeom>
            <a:noFill/>
            <a:ln w="28575">
              <a:solidFill>
                <a:schemeClr val="tx1"/>
              </a:solidFill>
              <a:round/>
              <a:headEnd/>
              <a:tailEnd type="triangle" w="med" len="med"/>
            </a:ln>
          </p:spPr>
          <p:txBody>
            <a:bodyPr/>
            <a:lstStyle/>
            <a:p>
              <a:endParaRPr lang="ja-JP" altLang="en-US"/>
            </a:p>
          </p:txBody>
        </p:sp>
        <p:sp>
          <p:nvSpPr>
            <p:cNvPr id="22557" name="Line 21"/>
            <p:cNvSpPr>
              <a:spLocks noChangeShapeType="1"/>
            </p:cNvSpPr>
            <p:nvPr/>
          </p:nvSpPr>
          <p:spPr bwMode="auto">
            <a:xfrm flipH="1" flipV="1">
              <a:off x="1584" y="2784"/>
              <a:ext cx="2544" cy="192"/>
            </a:xfrm>
            <a:prstGeom prst="line">
              <a:avLst/>
            </a:prstGeom>
            <a:noFill/>
            <a:ln w="28575">
              <a:solidFill>
                <a:schemeClr val="bg1"/>
              </a:solidFill>
              <a:round/>
              <a:headEnd/>
              <a:tailEnd type="triangle" w="med" len="med"/>
            </a:ln>
          </p:spPr>
          <p:txBody>
            <a:bodyPr/>
            <a:lstStyle/>
            <a:p>
              <a:endParaRPr lang="ja-JP" altLang="en-US"/>
            </a:p>
          </p:txBody>
        </p:sp>
      </p:grpSp>
      <p:grpSp>
        <p:nvGrpSpPr>
          <p:cNvPr id="5" name="Group 22"/>
          <p:cNvGrpSpPr>
            <a:grpSpLocks/>
          </p:cNvGrpSpPr>
          <p:nvPr/>
        </p:nvGrpSpPr>
        <p:grpSpPr bwMode="auto">
          <a:xfrm>
            <a:off x="3657600" y="3581400"/>
            <a:ext cx="3048000" cy="1143000"/>
            <a:chOff x="2304" y="2256"/>
            <a:chExt cx="1920" cy="720"/>
          </a:xfrm>
        </p:grpSpPr>
        <p:sp>
          <p:nvSpPr>
            <p:cNvPr id="22552" name="Line 23"/>
            <p:cNvSpPr>
              <a:spLocks noChangeShapeType="1"/>
            </p:cNvSpPr>
            <p:nvPr/>
          </p:nvSpPr>
          <p:spPr bwMode="auto">
            <a:xfrm>
              <a:off x="2304" y="2400"/>
              <a:ext cx="624" cy="336"/>
            </a:xfrm>
            <a:prstGeom prst="line">
              <a:avLst/>
            </a:prstGeom>
            <a:noFill/>
            <a:ln w="28575">
              <a:solidFill>
                <a:schemeClr val="tx1"/>
              </a:solidFill>
              <a:round/>
              <a:headEnd/>
              <a:tailEnd type="triangle" w="med" len="med"/>
            </a:ln>
          </p:spPr>
          <p:txBody>
            <a:bodyPr/>
            <a:lstStyle/>
            <a:p>
              <a:endParaRPr lang="ja-JP" altLang="en-US"/>
            </a:p>
          </p:txBody>
        </p:sp>
        <p:sp>
          <p:nvSpPr>
            <p:cNvPr id="22553" name="Line 24"/>
            <p:cNvSpPr>
              <a:spLocks noChangeShapeType="1"/>
            </p:cNvSpPr>
            <p:nvPr/>
          </p:nvSpPr>
          <p:spPr bwMode="auto">
            <a:xfrm>
              <a:off x="2400" y="2256"/>
              <a:ext cx="1824" cy="624"/>
            </a:xfrm>
            <a:prstGeom prst="line">
              <a:avLst/>
            </a:prstGeom>
            <a:noFill/>
            <a:ln w="28575">
              <a:solidFill>
                <a:schemeClr val="bg1"/>
              </a:solidFill>
              <a:round/>
              <a:headEnd/>
              <a:tailEnd type="triangle" w="med" len="med"/>
            </a:ln>
          </p:spPr>
          <p:txBody>
            <a:bodyPr/>
            <a:lstStyle/>
            <a:p>
              <a:endParaRPr lang="ja-JP" altLang="en-US"/>
            </a:p>
          </p:txBody>
        </p:sp>
        <p:sp>
          <p:nvSpPr>
            <p:cNvPr id="22554" name="Line 25"/>
            <p:cNvSpPr>
              <a:spLocks noChangeShapeType="1"/>
            </p:cNvSpPr>
            <p:nvPr/>
          </p:nvSpPr>
          <p:spPr bwMode="auto">
            <a:xfrm>
              <a:off x="3408" y="2880"/>
              <a:ext cx="768" cy="96"/>
            </a:xfrm>
            <a:prstGeom prst="line">
              <a:avLst/>
            </a:prstGeom>
            <a:noFill/>
            <a:ln w="28575">
              <a:solidFill>
                <a:schemeClr val="tx1"/>
              </a:solidFill>
              <a:round/>
              <a:headEnd/>
              <a:tailEnd type="triangle" w="med" len="med"/>
            </a:ln>
          </p:spPr>
          <p:txBody>
            <a:bodyPr/>
            <a:lstStyle/>
            <a:p>
              <a:endParaRPr lang="ja-JP" altLang="en-US"/>
            </a:p>
          </p:txBody>
        </p:sp>
      </p:grpSp>
      <p:pic>
        <p:nvPicPr>
          <p:cNvPr id="118810" name="Picture 26" descr="j0079137"/>
          <p:cNvPicPr>
            <a:picLocks noChangeAspect="1" noChangeArrowheads="1"/>
          </p:cNvPicPr>
          <p:nvPr/>
        </p:nvPicPr>
        <p:blipFill>
          <a:blip r:embed="rId6" cstate="print"/>
          <a:srcRect/>
          <a:stretch>
            <a:fillRect/>
          </a:stretch>
        </p:blipFill>
        <p:spPr bwMode="auto">
          <a:xfrm>
            <a:off x="4648200" y="4267200"/>
            <a:ext cx="762000" cy="438150"/>
          </a:xfrm>
          <a:prstGeom prst="rect">
            <a:avLst/>
          </a:prstGeom>
          <a:noFill/>
          <a:ln w="9525">
            <a:noFill/>
            <a:miter lim="800000"/>
            <a:headEnd/>
            <a:tailEnd/>
          </a:ln>
        </p:spPr>
      </p:pic>
      <p:grpSp>
        <p:nvGrpSpPr>
          <p:cNvPr id="6" name="Group 27"/>
          <p:cNvGrpSpPr>
            <a:grpSpLocks/>
          </p:cNvGrpSpPr>
          <p:nvPr/>
        </p:nvGrpSpPr>
        <p:grpSpPr bwMode="auto">
          <a:xfrm>
            <a:off x="3657600" y="3276600"/>
            <a:ext cx="1447800" cy="1066800"/>
            <a:chOff x="2304" y="2064"/>
            <a:chExt cx="912" cy="672"/>
          </a:xfrm>
        </p:grpSpPr>
        <p:sp>
          <p:nvSpPr>
            <p:cNvPr id="22549" name="Line 28"/>
            <p:cNvSpPr>
              <a:spLocks noChangeShapeType="1"/>
            </p:cNvSpPr>
            <p:nvPr/>
          </p:nvSpPr>
          <p:spPr bwMode="auto">
            <a:xfrm flipV="1">
              <a:off x="2448" y="2064"/>
              <a:ext cx="480" cy="96"/>
            </a:xfrm>
            <a:prstGeom prst="line">
              <a:avLst/>
            </a:prstGeom>
            <a:noFill/>
            <a:ln w="28575">
              <a:solidFill>
                <a:schemeClr val="tx1"/>
              </a:solidFill>
              <a:round/>
              <a:headEnd/>
              <a:tailEnd type="triangle" w="med" len="med"/>
            </a:ln>
          </p:spPr>
          <p:txBody>
            <a:bodyPr/>
            <a:lstStyle/>
            <a:p>
              <a:endParaRPr lang="ja-JP" altLang="en-US"/>
            </a:p>
          </p:txBody>
        </p:sp>
        <p:sp>
          <p:nvSpPr>
            <p:cNvPr id="22550" name="Line 29"/>
            <p:cNvSpPr>
              <a:spLocks noChangeShapeType="1"/>
            </p:cNvSpPr>
            <p:nvPr/>
          </p:nvSpPr>
          <p:spPr bwMode="auto">
            <a:xfrm>
              <a:off x="2304" y="2400"/>
              <a:ext cx="624" cy="336"/>
            </a:xfrm>
            <a:prstGeom prst="line">
              <a:avLst/>
            </a:prstGeom>
            <a:noFill/>
            <a:ln w="28575">
              <a:solidFill>
                <a:schemeClr val="bg1"/>
              </a:solidFill>
              <a:round/>
              <a:headEnd/>
              <a:tailEnd type="triangle" w="med" len="med"/>
            </a:ln>
          </p:spPr>
          <p:txBody>
            <a:bodyPr/>
            <a:lstStyle/>
            <a:p>
              <a:endParaRPr lang="ja-JP" altLang="en-US"/>
            </a:p>
          </p:txBody>
        </p:sp>
        <p:sp>
          <p:nvSpPr>
            <p:cNvPr id="22551" name="Line 30"/>
            <p:cNvSpPr>
              <a:spLocks noChangeShapeType="1"/>
            </p:cNvSpPr>
            <p:nvPr/>
          </p:nvSpPr>
          <p:spPr bwMode="auto">
            <a:xfrm flipH="1">
              <a:off x="3168" y="2208"/>
              <a:ext cx="48" cy="384"/>
            </a:xfrm>
            <a:prstGeom prst="line">
              <a:avLst/>
            </a:prstGeom>
            <a:noFill/>
            <a:ln w="28575">
              <a:solidFill>
                <a:schemeClr val="tx1"/>
              </a:solidFill>
              <a:round/>
              <a:headEnd/>
              <a:tailEnd type="triangle" w="med" len="med"/>
            </a:ln>
          </p:spPr>
          <p:txBody>
            <a:bodyPr/>
            <a:lstStyle/>
            <a:p>
              <a:endParaRPr lang="ja-JP" altLang="en-US"/>
            </a:p>
          </p:txBody>
        </p:sp>
      </p:grpSp>
      <p:grpSp>
        <p:nvGrpSpPr>
          <p:cNvPr id="7" name="Group 31"/>
          <p:cNvGrpSpPr>
            <a:grpSpLocks/>
          </p:cNvGrpSpPr>
          <p:nvPr/>
        </p:nvGrpSpPr>
        <p:grpSpPr bwMode="auto">
          <a:xfrm>
            <a:off x="5029200" y="3276600"/>
            <a:ext cx="1371600" cy="1066800"/>
            <a:chOff x="3168" y="2064"/>
            <a:chExt cx="864" cy="672"/>
          </a:xfrm>
        </p:grpSpPr>
        <p:sp>
          <p:nvSpPr>
            <p:cNvPr id="22546" name="Line 32"/>
            <p:cNvSpPr>
              <a:spLocks noChangeShapeType="1"/>
            </p:cNvSpPr>
            <p:nvPr/>
          </p:nvSpPr>
          <p:spPr bwMode="auto">
            <a:xfrm>
              <a:off x="3456" y="2064"/>
              <a:ext cx="432" cy="96"/>
            </a:xfrm>
            <a:prstGeom prst="line">
              <a:avLst/>
            </a:prstGeom>
            <a:noFill/>
            <a:ln w="28575">
              <a:solidFill>
                <a:schemeClr val="tx1"/>
              </a:solidFill>
              <a:round/>
              <a:headEnd/>
              <a:tailEnd type="triangle" w="med" len="med"/>
            </a:ln>
          </p:spPr>
          <p:txBody>
            <a:bodyPr/>
            <a:lstStyle/>
            <a:p>
              <a:endParaRPr lang="ja-JP" altLang="en-US"/>
            </a:p>
          </p:txBody>
        </p:sp>
        <p:sp>
          <p:nvSpPr>
            <p:cNvPr id="22547" name="Line 33"/>
            <p:cNvSpPr>
              <a:spLocks noChangeShapeType="1"/>
            </p:cNvSpPr>
            <p:nvPr/>
          </p:nvSpPr>
          <p:spPr bwMode="auto">
            <a:xfrm flipH="1">
              <a:off x="3408" y="2352"/>
              <a:ext cx="624" cy="384"/>
            </a:xfrm>
            <a:prstGeom prst="line">
              <a:avLst/>
            </a:prstGeom>
            <a:noFill/>
            <a:ln w="28575">
              <a:solidFill>
                <a:schemeClr val="tx1"/>
              </a:solidFill>
              <a:round/>
              <a:headEnd/>
              <a:tailEnd type="triangle" w="med" len="med"/>
            </a:ln>
          </p:spPr>
          <p:txBody>
            <a:bodyPr/>
            <a:lstStyle/>
            <a:p>
              <a:endParaRPr lang="ja-JP" altLang="en-US"/>
            </a:p>
          </p:txBody>
        </p:sp>
        <p:sp>
          <p:nvSpPr>
            <p:cNvPr id="22548" name="Line 34"/>
            <p:cNvSpPr>
              <a:spLocks noChangeShapeType="1"/>
            </p:cNvSpPr>
            <p:nvPr/>
          </p:nvSpPr>
          <p:spPr bwMode="auto">
            <a:xfrm flipH="1">
              <a:off x="3168" y="2208"/>
              <a:ext cx="48" cy="384"/>
            </a:xfrm>
            <a:prstGeom prst="line">
              <a:avLst/>
            </a:prstGeom>
            <a:noFill/>
            <a:ln w="28575">
              <a:solidFill>
                <a:schemeClr val="bg1"/>
              </a:solidFill>
              <a:round/>
              <a:headEnd/>
              <a:tailEnd type="triangl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7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879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118794"/>
                                        </p:tgtEl>
                                        <p:attrNameLst>
                                          <p:attrName>style.visibility</p:attrName>
                                        </p:attrNameLst>
                                      </p:cBhvr>
                                      <p:to>
                                        <p:strVal val="visible"/>
                                      </p:to>
                                    </p:set>
                                    <p:anim calcmode="lin" valueType="num">
                                      <p:cBhvr additive="base">
                                        <p:cTn id="15" dur="500" fill="hold"/>
                                        <p:tgtEl>
                                          <p:spTgt spid="118794"/>
                                        </p:tgtEl>
                                        <p:attrNameLst>
                                          <p:attrName>ppt_x</p:attrName>
                                        </p:attrNameLst>
                                      </p:cBhvr>
                                      <p:tavLst>
                                        <p:tav tm="0">
                                          <p:val>
                                            <p:strVal val="0-#ppt_w/2"/>
                                          </p:val>
                                        </p:tav>
                                        <p:tav tm="100000">
                                          <p:val>
                                            <p:strVal val="#ppt_x"/>
                                          </p:val>
                                        </p:tav>
                                      </p:tavLst>
                                    </p:anim>
                                    <p:anim calcmode="lin" valueType="num">
                                      <p:cBhvr additive="base">
                                        <p:cTn id="16" dur="500" fill="hold"/>
                                        <p:tgtEl>
                                          <p:spTgt spid="11879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dissolv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118793"/>
                                        </p:tgtEl>
                                        <p:attrNameLst>
                                          <p:attrName>style.visibility</p:attrName>
                                        </p:attrNameLst>
                                      </p:cBhvr>
                                      <p:to>
                                        <p:strVal val="visible"/>
                                      </p:to>
                                    </p:set>
                                    <p:anim calcmode="lin" valueType="num">
                                      <p:cBhvr additive="base">
                                        <p:cTn id="26" dur="500" fill="hold"/>
                                        <p:tgtEl>
                                          <p:spTgt spid="118793"/>
                                        </p:tgtEl>
                                        <p:attrNameLst>
                                          <p:attrName>ppt_x</p:attrName>
                                        </p:attrNameLst>
                                      </p:cBhvr>
                                      <p:tavLst>
                                        <p:tav tm="0">
                                          <p:val>
                                            <p:strVal val="0-#ppt_w/2"/>
                                          </p:val>
                                        </p:tav>
                                        <p:tav tm="100000">
                                          <p:val>
                                            <p:strVal val="#ppt_x"/>
                                          </p:val>
                                        </p:tav>
                                      </p:tavLst>
                                    </p:anim>
                                    <p:anim calcmode="lin" valueType="num">
                                      <p:cBhvr additive="base">
                                        <p:cTn id="27" dur="500" fill="hold"/>
                                        <p:tgtEl>
                                          <p:spTgt spid="118793"/>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dissolve">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18795"/>
                                        </p:tgtEl>
                                        <p:attrNameLst>
                                          <p:attrName>style.visibility</p:attrName>
                                        </p:attrNameLst>
                                      </p:cBhvr>
                                      <p:to>
                                        <p:strVal val="visible"/>
                                      </p:to>
                                    </p:set>
                                    <p:anim calcmode="lin" valueType="num">
                                      <p:cBhvr additive="base">
                                        <p:cTn id="37" dur="500" fill="hold"/>
                                        <p:tgtEl>
                                          <p:spTgt spid="118795"/>
                                        </p:tgtEl>
                                        <p:attrNameLst>
                                          <p:attrName>ppt_x</p:attrName>
                                        </p:attrNameLst>
                                      </p:cBhvr>
                                      <p:tavLst>
                                        <p:tav tm="0">
                                          <p:val>
                                            <p:strVal val="0-#ppt_w/2"/>
                                          </p:val>
                                        </p:tav>
                                        <p:tav tm="100000">
                                          <p:val>
                                            <p:strVal val="#ppt_x"/>
                                          </p:val>
                                        </p:tav>
                                      </p:tavLst>
                                    </p:anim>
                                    <p:anim calcmode="lin" valueType="num">
                                      <p:cBhvr additive="base">
                                        <p:cTn id="38" dur="500" fill="hold"/>
                                        <p:tgtEl>
                                          <p:spTgt spid="11879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dissolve">
                                      <p:cBhvr>
                                        <p:cTn id="43" dur="5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118810"/>
                                        </p:tgtEl>
                                        <p:attrNameLst>
                                          <p:attrName>style.visibility</p:attrName>
                                        </p:attrNameLst>
                                      </p:cBhvr>
                                      <p:to>
                                        <p:strVal val="visible"/>
                                      </p:to>
                                    </p:set>
                                    <p:anim calcmode="lin" valueType="num">
                                      <p:cBhvr additive="base">
                                        <p:cTn id="48" dur="500" fill="hold"/>
                                        <p:tgtEl>
                                          <p:spTgt spid="118810"/>
                                        </p:tgtEl>
                                        <p:attrNameLst>
                                          <p:attrName>ppt_x</p:attrName>
                                        </p:attrNameLst>
                                      </p:cBhvr>
                                      <p:tavLst>
                                        <p:tav tm="0">
                                          <p:val>
                                            <p:strVal val="0-#ppt_w/2"/>
                                          </p:val>
                                        </p:tav>
                                        <p:tav tm="100000">
                                          <p:val>
                                            <p:strVal val="#ppt_x"/>
                                          </p:val>
                                        </p:tav>
                                      </p:tavLst>
                                    </p:anim>
                                    <p:anim calcmode="lin" valueType="num">
                                      <p:cBhvr additive="base">
                                        <p:cTn id="49" dur="500" fill="hold"/>
                                        <p:tgtEl>
                                          <p:spTgt spid="118810"/>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dissolve">
                                      <p:cBhvr>
                                        <p:cTn id="54" dur="500"/>
                                        <p:tgtEl>
                                          <p:spTgt spid="5"/>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nodeType="clickEffect">
                                  <p:stCondLst>
                                    <p:cond delay="0"/>
                                  </p:stCondLst>
                                  <p:childTnLst>
                                    <p:set>
                                      <p:cBhvr>
                                        <p:cTn id="58" dur="1" fill="hold">
                                          <p:stCondLst>
                                            <p:cond delay="0"/>
                                          </p:stCondLst>
                                        </p:cTn>
                                        <p:tgtEl>
                                          <p:spTgt spid="118792"/>
                                        </p:tgtEl>
                                        <p:attrNameLst>
                                          <p:attrName>style.visibility</p:attrName>
                                        </p:attrNameLst>
                                      </p:cBhvr>
                                      <p:to>
                                        <p:strVal val="visible"/>
                                      </p:to>
                                    </p:set>
                                    <p:anim calcmode="lin" valueType="num">
                                      <p:cBhvr additive="base">
                                        <p:cTn id="59" dur="500" fill="hold"/>
                                        <p:tgtEl>
                                          <p:spTgt spid="118792"/>
                                        </p:tgtEl>
                                        <p:attrNameLst>
                                          <p:attrName>ppt_x</p:attrName>
                                        </p:attrNameLst>
                                      </p:cBhvr>
                                      <p:tavLst>
                                        <p:tav tm="0">
                                          <p:val>
                                            <p:strVal val="0-#ppt_w/2"/>
                                          </p:val>
                                        </p:tav>
                                        <p:tav tm="100000">
                                          <p:val>
                                            <p:strVal val="#ppt_x"/>
                                          </p:val>
                                        </p:tav>
                                      </p:tavLst>
                                    </p:anim>
                                    <p:anim calcmode="lin" valueType="num">
                                      <p:cBhvr additive="base">
                                        <p:cTn id="60" dur="500" fill="hold"/>
                                        <p:tgtEl>
                                          <p:spTgt spid="118792"/>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nodeType="click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dissolve">
                                      <p:cBhvr>
                                        <p:cTn id="65" dur="500"/>
                                        <p:tgtEl>
                                          <p:spTgt spid="6"/>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8" fill="hold" nodeType="clickEffect">
                                  <p:stCondLst>
                                    <p:cond delay="0"/>
                                  </p:stCondLst>
                                  <p:childTnLst>
                                    <p:set>
                                      <p:cBhvr>
                                        <p:cTn id="69" dur="1" fill="hold">
                                          <p:stCondLst>
                                            <p:cond delay="0"/>
                                          </p:stCondLst>
                                        </p:cTn>
                                        <p:tgtEl>
                                          <p:spTgt spid="118796"/>
                                        </p:tgtEl>
                                        <p:attrNameLst>
                                          <p:attrName>style.visibility</p:attrName>
                                        </p:attrNameLst>
                                      </p:cBhvr>
                                      <p:to>
                                        <p:strVal val="visible"/>
                                      </p:to>
                                    </p:set>
                                    <p:anim calcmode="lin" valueType="num">
                                      <p:cBhvr additive="base">
                                        <p:cTn id="70" dur="500" fill="hold"/>
                                        <p:tgtEl>
                                          <p:spTgt spid="118796"/>
                                        </p:tgtEl>
                                        <p:attrNameLst>
                                          <p:attrName>ppt_x</p:attrName>
                                        </p:attrNameLst>
                                      </p:cBhvr>
                                      <p:tavLst>
                                        <p:tav tm="0">
                                          <p:val>
                                            <p:strVal val="0-#ppt_w/2"/>
                                          </p:val>
                                        </p:tav>
                                        <p:tav tm="100000">
                                          <p:val>
                                            <p:strVal val="#ppt_x"/>
                                          </p:val>
                                        </p:tav>
                                      </p:tavLst>
                                    </p:anim>
                                    <p:anim calcmode="lin" valueType="num">
                                      <p:cBhvr additive="base">
                                        <p:cTn id="71" dur="500" fill="hold"/>
                                        <p:tgtEl>
                                          <p:spTgt spid="118796"/>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nodeType="clickEffect">
                                  <p:stCondLst>
                                    <p:cond delay="0"/>
                                  </p:stCondLst>
                                  <p:childTnLst>
                                    <p:set>
                                      <p:cBhvr>
                                        <p:cTn id="75" dur="1" fill="hold">
                                          <p:stCondLst>
                                            <p:cond delay="0"/>
                                          </p:stCondLst>
                                        </p:cTn>
                                        <p:tgtEl>
                                          <p:spTgt spid="7"/>
                                        </p:tgtEl>
                                        <p:attrNameLst>
                                          <p:attrName>style.visibility</p:attrName>
                                        </p:attrNameLst>
                                      </p:cBhvr>
                                      <p:to>
                                        <p:strVal val="visible"/>
                                      </p:to>
                                    </p:set>
                                    <p:animEffect transition="in" filter="dissolve">
                                      <p:cBhvr>
                                        <p:cTn id="76" dur="500"/>
                                        <p:tgtEl>
                                          <p:spTgt spid="7"/>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18790">
                                            <p:txEl>
                                              <p:pRg st="2" end="2"/>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187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Iterated（</a:t>
            </a:r>
            <a:r>
              <a:rPr lang="ja-JP" altLang="en-US" sz="3600" smtClean="0">
                <a:solidFill>
                  <a:schemeClr val="bg1"/>
                </a:solidFill>
                <a:effectLst>
                  <a:outerShdw blurRad="38100" dist="38100" dir="2700000" algn="tl">
                    <a:srgbClr val="000000"/>
                  </a:outerShdw>
                </a:effectLst>
              </a:rPr>
              <a:t>反復）局所探索</a:t>
            </a:r>
          </a:p>
        </p:txBody>
      </p:sp>
      <p:sp>
        <p:nvSpPr>
          <p:cNvPr id="64515" name="Rectangle 3"/>
          <p:cNvSpPr>
            <a:spLocks noGrp="1" noChangeArrowheads="1"/>
          </p:cNvSpPr>
          <p:nvPr>
            <p:ph type="body" idx="1"/>
          </p:nvPr>
        </p:nvSpPr>
        <p:spPr>
          <a:xfrm>
            <a:off x="228600" y="1447800"/>
            <a:ext cx="8686800" cy="27432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局所探索は、局所最適解で止まってしまう</a:t>
            </a:r>
          </a:p>
          <a:p>
            <a:pPr eaLnBrk="1" hangingPunct="1">
              <a:buFontTx/>
              <a:buNone/>
              <a:defRPr/>
            </a:pPr>
            <a:r>
              <a:rPr lang="ja-JP" altLang="en-US" sz="2800" dirty="0" smtClean="0">
                <a:solidFill>
                  <a:srgbClr val="FF0000"/>
                </a:solidFill>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rPr>
              <a:t> </a:t>
            </a:r>
            <a:r>
              <a:rPr lang="ja-JP" altLang="en-US" sz="2400" dirty="0" smtClean="0">
                <a:solidFill>
                  <a:srgbClr val="FF0000"/>
                </a:solidFill>
              </a:rPr>
              <a:t>　</a:t>
            </a:r>
            <a:r>
              <a:rPr lang="ja-JP" altLang="en-US" sz="2400" dirty="0" smtClean="0"/>
              <a:t>局所最適解に来たら、解を（少々大きく）変更して、脱出する</a:t>
            </a:r>
          </a:p>
          <a:p>
            <a:pPr eaLnBrk="1" hangingPunct="1">
              <a:buFontTx/>
              <a:buNone/>
              <a:defRPr/>
            </a:pPr>
            <a:r>
              <a:rPr lang="ja-JP" altLang="en-US" sz="2400" dirty="0" smtClean="0"/>
              <a:t>　　　　そして、局所探索を行い、繰り返す</a:t>
            </a:r>
          </a:p>
          <a:p>
            <a:pPr eaLnBrk="1" hangingPunct="1">
              <a:buFontTx/>
              <a:buNone/>
              <a:defRPr/>
            </a:pPr>
            <a:endParaRPr lang="ja-JP" altLang="en-US" sz="2400" dirty="0" smtClean="0"/>
          </a:p>
          <a:p>
            <a:pPr eaLnBrk="1" hangingPunct="1">
              <a:buFontTx/>
              <a:buNone/>
              <a:defRPr/>
            </a:pPr>
            <a:r>
              <a:rPr lang="ja-JP" altLang="en-US" sz="2400" dirty="0" smtClean="0"/>
              <a:t>（良い解のそばには良い解があるだろう、という推測より）</a:t>
            </a:r>
          </a:p>
        </p:txBody>
      </p:sp>
      <p:sp>
        <p:nvSpPr>
          <p:cNvPr id="64516" name="Oval 4"/>
          <p:cNvSpPr>
            <a:spLocks noChangeArrowheads="1"/>
          </p:cNvSpPr>
          <p:nvPr/>
        </p:nvSpPr>
        <p:spPr bwMode="auto">
          <a:xfrm>
            <a:off x="609600" y="42672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4517" name="Oval 5"/>
          <p:cNvSpPr>
            <a:spLocks noChangeArrowheads="1"/>
          </p:cNvSpPr>
          <p:nvPr/>
        </p:nvSpPr>
        <p:spPr bwMode="auto">
          <a:xfrm>
            <a:off x="1219200" y="44196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4518" name="Oval 6"/>
          <p:cNvSpPr>
            <a:spLocks noChangeArrowheads="1"/>
          </p:cNvSpPr>
          <p:nvPr/>
        </p:nvSpPr>
        <p:spPr bwMode="auto">
          <a:xfrm>
            <a:off x="2057400" y="44196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4519" name="Oval 7"/>
          <p:cNvSpPr>
            <a:spLocks noChangeArrowheads="1"/>
          </p:cNvSpPr>
          <p:nvPr/>
        </p:nvSpPr>
        <p:spPr bwMode="auto">
          <a:xfrm>
            <a:off x="5562600" y="44196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4522" name="Line 10"/>
          <p:cNvSpPr>
            <a:spLocks noChangeShapeType="1"/>
          </p:cNvSpPr>
          <p:nvPr/>
        </p:nvSpPr>
        <p:spPr bwMode="auto">
          <a:xfrm>
            <a:off x="1447800" y="5029200"/>
            <a:ext cx="685800" cy="152400"/>
          </a:xfrm>
          <a:prstGeom prst="line">
            <a:avLst/>
          </a:prstGeom>
          <a:noFill/>
          <a:ln w="19050">
            <a:solidFill>
              <a:schemeClr val="tx1"/>
            </a:solidFill>
            <a:round/>
            <a:headEnd/>
            <a:tailEnd type="triangle" w="med" len="med"/>
          </a:ln>
        </p:spPr>
        <p:txBody>
          <a:bodyPr/>
          <a:lstStyle/>
          <a:p>
            <a:endParaRPr lang="ja-JP" altLang="en-US"/>
          </a:p>
        </p:txBody>
      </p:sp>
      <p:sp>
        <p:nvSpPr>
          <p:cNvPr id="64525" name="Line 13"/>
          <p:cNvSpPr>
            <a:spLocks noChangeShapeType="1"/>
          </p:cNvSpPr>
          <p:nvPr/>
        </p:nvSpPr>
        <p:spPr bwMode="auto">
          <a:xfrm>
            <a:off x="2209800" y="5181600"/>
            <a:ext cx="685800" cy="0"/>
          </a:xfrm>
          <a:prstGeom prst="line">
            <a:avLst/>
          </a:prstGeom>
          <a:noFill/>
          <a:ln w="19050">
            <a:solidFill>
              <a:schemeClr val="tx1"/>
            </a:solidFill>
            <a:round/>
            <a:headEnd/>
            <a:tailEnd type="triangle" w="med" len="med"/>
          </a:ln>
        </p:spPr>
        <p:txBody>
          <a:bodyPr/>
          <a:lstStyle/>
          <a:p>
            <a:endParaRPr lang="ja-JP" altLang="en-US"/>
          </a:p>
        </p:txBody>
      </p:sp>
      <p:sp>
        <p:nvSpPr>
          <p:cNvPr id="64526" name="Line 14"/>
          <p:cNvSpPr>
            <a:spLocks noChangeShapeType="1"/>
          </p:cNvSpPr>
          <p:nvPr/>
        </p:nvSpPr>
        <p:spPr bwMode="auto">
          <a:xfrm>
            <a:off x="3048000" y="5181600"/>
            <a:ext cx="3352800" cy="0"/>
          </a:xfrm>
          <a:prstGeom prst="line">
            <a:avLst/>
          </a:prstGeom>
          <a:noFill/>
          <a:ln w="19050">
            <a:solidFill>
              <a:schemeClr val="tx1"/>
            </a:solidFill>
            <a:round/>
            <a:headEnd/>
            <a:tailEnd type="triangle" w="med" len="med"/>
          </a:ln>
        </p:spPr>
        <p:txBody>
          <a:bodyPr/>
          <a:lstStyle/>
          <a:p>
            <a:endParaRPr lang="ja-JP" altLang="en-US"/>
          </a:p>
        </p:txBody>
      </p:sp>
      <p:sp>
        <p:nvSpPr>
          <p:cNvPr id="64527" name="Line 15"/>
          <p:cNvSpPr>
            <a:spLocks noChangeShapeType="1"/>
          </p:cNvSpPr>
          <p:nvPr/>
        </p:nvSpPr>
        <p:spPr bwMode="auto">
          <a:xfrm>
            <a:off x="6553200" y="5181600"/>
            <a:ext cx="838200" cy="0"/>
          </a:xfrm>
          <a:prstGeom prst="line">
            <a:avLst/>
          </a:prstGeom>
          <a:noFill/>
          <a:ln w="19050">
            <a:solidFill>
              <a:schemeClr val="tx1"/>
            </a:solidFill>
            <a:round/>
            <a:headEnd/>
            <a:tailEnd type="triangle" w="med" len="med"/>
          </a:ln>
        </p:spPr>
        <p:txBody>
          <a:bodyPr/>
          <a:lstStyle/>
          <a:p>
            <a:endParaRPr lang="ja-JP" altLang="en-US"/>
          </a:p>
        </p:txBody>
      </p:sp>
      <p:sp>
        <p:nvSpPr>
          <p:cNvPr id="64528" name="Oval 16"/>
          <p:cNvSpPr>
            <a:spLocks noChangeArrowheads="1"/>
          </p:cNvSpPr>
          <p:nvPr/>
        </p:nvSpPr>
        <p:spPr bwMode="auto">
          <a:xfrm>
            <a:off x="7391400" y="5105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4520" name="Oval 8"/>
          <p:cNvSpPr>
            <a:spLocks noChangeArrowheads="1"/>
          </p:cNvSpPr>
          <p:nvPr/>
        </p:nvSpPr>
        <p:spPr bwMode="auto">
          <a:xfrm>
            <a:off x="1371600" y="49530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4521" name="Oval 9"/>
          <p:cNvSpPr>
            <a:spLocks noChangeArrowheads="1"/>
          </p:cNvSpPr>
          <p:nvPr/>
        </p:nvSpPr>
        <p:spPr bwMode="auto">
          <a:xfrm>
            <a:off x="2133600" y="5105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4523" name="Oval 11"/>
          <p:cNvSpPr>
            <a:spLocks noChangeArrowheads="1"/>
          </p:cNvSpPr>
          <p:nvPr/>
        </p:nvSpPr>
        <p:spPr bwMode="auto">
          <a:xfrm>
            <a:off x="6477000" y="5105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4524" name="Oval 12"/>
          <p:cNvSpPr>
            <a:spLocks noChangeArrowheads="1"/>
          </p:cNvSpPr>
          <p:nvPr/>
        </p:nvSpPr>
        <p:spPr bwMode="auto">
          <a:xfrm>
            <a:off x="2971800" y="5105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451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64520"/>
                                        </p:tgtEl>
                                        <p:attrNameLst>
                                          <p:attrName>style.visibility</p:attrName>
                                        </p:attrNameLst>
                                      </p:cBhvr>
                                      <p:to>
                                        <p:strVal val="visible"/>
                                      </p:to>
                                    </p:set>
                                    <p:anim calcmode="lin" valueType="num">
                                      <p:cBhvr additive="base">
                                        <p:cTn id="21" dur="500" fill="hold"/>
                                        <p:tgtEl>
                                          <p:spTgt spid="64520"/>
                                        </p:tgtEl>
                                        <p:attrNameLst>
                                          <p:attrName>ppt_x</p:attrName>
                                        </p:attrNameLst>
                                      </p:cBhvr>
                                      <p:tavLst>
                                        <p:tav tm="0">
                                          <p:val>
                                            <p:strVal val="0-#ppt_w/2"/>
                                          </p:val>
                                        </p:tav>
                                        <p:tav tm="100000">
                                          <p:val>
                                            <p:strVal val="#ppt_x"/>
                                          </p:val>
                                        </p:tav>
                                      </p:tavLst>
                                    </p:anim>
                                    <p:anim calcmode="lin" valueType="num">
                                      <p:cBhvr additive="base">
                                        <p:cTn id="22" dur="500" fill="hold"/>
                                        <p:tgtEl>
                                          <p:spTgt spid="64520"/>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4516"/>
                                        </p:tgtEl>
                                        <p:attrNameLst>
                                          <p:attrName>style.visibility</p:attrName>
                                        </p:attrNameLst>
                                      </p:cBhvr>
                                      <p:to>
                                        <p:strVal val="visible"/>
                                      </p:to>
                                    </p:set>
                                    <p:animEffect transition="in" filter="dissolve">
                                      <p:cBhvr>
                                        <p:cTn id="27" dur="500"/>
                                        <p:tgtEl>
                                          <p:spTgt spid="64516"/>
                                        </p:tgtEl>
                                      </p:cBhvr>
                                    </p:animEffect>
                                  </p:childTnLst>
                                  <p:subTnLst>
                                    <p:animClr clrSpc="rgb" dir="cw">
                                      <p:cBhvr override="childStyle">
                                        <p:cTn dur="1" fill="hold" display="0" masterRel="nextClick" afterEffect="1"/>
                                        <p:tgtEl>
                                          <p:spTgt spid="64516"/>
                                        </p:tgtEl>
                                        <p:attrNameLst>
                                          <p:attrName>ppt_c</p:attrName>
                                        </p:attrNameLst>
                                      </p:cBhvr>
                                      <p:to>
                                        <a:srgbClr val="99FF99"/>
                                      </p:to>
                                    </p:animClr>
                                  </p:sub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64521"/>
                                        </p:tgtEl>
                                        <p:attrNameLst>
                                          <p:attrName>style.visibility</p:attrName>
                                        </p:attrNameLst>
                                      </p:cBhvr>
                                      <p:to>
                                        <p:strVal val="visible"/>
                                      </p:to>
                                    </p:set>
                                    <p:anim calcmode="lin" valueType="num">
                                      <p:cBhvr additive="base">
                                        <p:cTn id="32" dur="500" fill="hold"/>
                                        <p:tgtEl>
                                          <p:spTgt spid="64521"/>
                                        </p:tgtEl>
                                        <p:attrNameLst>
                                          <p:attrName>ppt_x</p:attrName>
                                        </p:attrNameLst>
                                      </p:cBhvr>
                                      <p:tavLst>
                                        <p:tav tm="0">
                                          <p:val>
                                            <p:strVal val="0-#ppt_w/2"/>
                                          </p:val>
                                        </p:tav>
                                        <p:tav tm="100000">
                                          <p:val>
                                            <p:strVal val="#ppt_x"/>
                                          </p:val>
                                        </p:tav>
                                      </p:tavLst>
                                    </p:anim>
                                    <p:anim calcmode="lin" valueType="num">
                                      <p:cBhvr additive="base">
                                        <p:cTn id="33" dur="500" fill="hold"/>
                                        <p:tgtEl>
                                          <p:spTgt spid="64521"/>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64522"/>
                                        </p:tgtEl>
                                        <p:attrNameLst>
                                          <p:attrName>style.visibility</p:attrName>
                                        </p:attrNameLst>
                                      </p:cBhvr>
                                      <p:to>
                                        <p:strVal val="visible"/>
                                      </p:to>
                                    </p:set>
                                    <p:anim calcmode="lin" valueType="num">
                                      <p:cBhvr additive="base">
                                        <p:cTn id="38" dur="500" fill="hold"/>
                                        <p:tgtEl>
                                          <p:spTgt spid="64522"/>
                                        </p:tgtEl>
                                        <p:attrNameLst>
                                          <p:attrName>ppt_x</p:attrName>
                                        </p:attrNameLst>
                                      </p:cBhvr>
                                      <p:tavLst>
                                        <p:tav tm="0">
                                          <p:val>
                                            <p:strVal val="0-#ppt_w/2"/>
                                          </p:val>
                                        </p:tav>
                                        <p:tav tm="100000">
                                          <p:val>
                                            <p:strVal val="#ppt_x"/>
                                          </p:val>
                                        </p:tav>
                                      </p:tavLst>
                                    </p:anim>
                                    <p:anim calcmode="lin" valueType="num">
                                      <p:cBhvr additive="base">
                                        <p:cTn id="39" dur="500" fill="hold"/>
                                        <p:tgtEl>
                                          <p:spTgt spid="64522"/>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64517"/>
                                        </p:tgtEl>
                                        <p:attrNameLst>
                                          <p:attrName>style.visibility</p:attrName>
                                        </p:attrNameLst>
                                      </p:cBhvr>
                                      <p:to>
                                        <p:strVal val="visible"/>
                                      </p:to>
                                    </p:set>
                                    <p:animEffect transition="in" filter="dissolve">
                                      <p:cBhvr>
                                        <p:cTn id="44" dur="500"/>
                                        <p:tgtEl>
                                          <p:spTgt spid="64517"/>
                                        </p:tgtEl>
                                      </p:cBhvr>
                                    </p:animEffect>
                                  </p:childTnLst>
                                  <p:subTnLst>
                                    <p:animClr clrSpc="rgb" dir="cw">
                                      <p:cBhvr override="childStyle">
                                        <p:cTn dur="1" fill="hold" display="0" masterRel="nextClick" afterEffect="1"/>
                                        <p:tgtEl>
                                          <p:spTgt spid="64517"/>
                                        </p:tgtEl>
                                        <p:attrNameLst>
                                          <p:attrName>ppt_c</p:attrName>
                                        </p:attrNameLst>
                                      </p:cBhvr>
                                      <p:to>
                                        <a:srgbClr val="99FF99"/>
                                      </p:to>
                                    </p:animClr>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4524"/>
                                        </p:tgtEl>
                                        <p:attrNameLst>
                                          <p:attrName>style.visibility</p:attrName>
                                        </p:attrNameLst>
                                      </p:cBhvr>
                                      <p:to>
                                        <p:strVal val="visible"/>
                                      </p:to>
                                    </p:set>
                                    <p:anim calcmode="lin" valueType="num">
                                      <p:cBhvr additive="base">
                                        <p:cTn id="49" dur="500" fill="hold"/>
                                        <p:tgtEl>
                                          <p:spTgt spid="64524"/>
                                        </p:tgtEl>
                                        <p:attrNameLst>
                                          <p:attrName>ppt_x</p:attrName>
                                        </p:attrNameLst>
                                      </p:cBhvr>
                                      <p:tavLst>
                                        <p:tav tm="0">
                                          <p:val>
                                            <p:strVal val="0-#ppt_w/2"/>
                                          </p:val>
                                        </p:tav>
                                        <p:tav tm="100000">
                                          <p:val>
                                            <p:strVal val="#ppt_x"/>
                                          </p:val>
                                        </p:tav>
                                      </p:tavLst>
                                    </p:anim>
                                    <p:anim calcmode="lin" valueType="num">
                                      <p:cBhvr additive="base">
                                        <p:cTn id="50" dur="500" fill="hold"/>
                                        <p:tgtEl>
                                          <p:spTgt spid="64524"/>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4525"/>
                                        </p:tgtEl>
                                        <p:attrNameLst>
                                          <p:attrName>style.visibility</p:attrName>
                                        </p:attrNameLst>
                                      </p:cBhvr>
                                      <p:to>
                                        <p:strVal val="visible"/>
                                      </p:to>
                                    </p:set>
                                    <p:anim calcmode="lin" valueType="num">
                                      <p:cBhvr additive="base">
                                        <p:cTn id="55" dur="500" fill="hold"/>
                                        <p:tgtEl>
                                          <p:spTgt spid="64525"/>
                                        </p:tgtEl>
                                        <p:attrNameLst>
                                          <p:attrName>ppt_x</p:attrName>
                                        </p:attrNameLst>
                                      </p:cBhvr>
                                      <p:tavLst>
                                        <p:tav tm="0">
                                          <p:val>
                                            <p:strVal val="0-#ppt_w/2"/>
                                          </p:val>
                                        </p:tav>
                                        <p:tav tm="100000">
                                          <p:val>
                                            <p:strVal val="#ppt_x"/>
                                          </p:val>
                                        </p:tav>
                                      </p:tavLst>
                                    </p:anim>
                                    <p:anim calcmode="lin" valueType="num">
                                      <p:cBhvr additive="base">
                                        <p:cTn id="56" dur="500" fill="hold"/>
                                        <p:tgtEl>
                                          <p:spTgt spid="64525"/>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64518"/>
                                        </p:tgtEl>
                                        <p:attrNameLst>
                                          <p:attrName>style.visibility</p:attrName>
                                        </p:attrNameLst>
                                      </p:cBhvr>
                                      <p:to>
                                        <p:strVal val="visible"/>
                                      </p:to>
                                    </p:set>
                                    <p:animEffect transition="in" filter="dissolve">
                                      <p:cBhvr>
                                        <p:cTn id="61" dur="500"/>
                                        <p:tgtEl>
                                          <p:spTgt spid="64518"/>
                                        </p:tgtEl>
                                      </p:cBhvr>
                                    </p:animEffect>
                                  </p:childTnLst>
                                  <p:subTnLst>
                                    <p:animClr clrSpc="rgb" dir="cw">
                                      <p:cBhvr override="childStyle">
                                        <p:cTn dur="1" fill="hold" display="0" masterRel="nextClick" afterEffect="1"/>
                                        <p:tgtEl>
                                          <p:spTgt spid="64518"/>
                                        </p:tgtEl>
                                        <p:attrNameLst>
                                          <p:attrName>ppt_c</p:attrName>
                                        </p:attrNameLst>
                                      </p:cBhvr>
                                      <p:to>
                                        <a:srgbClr val="99FF99"/>
                                      </p:to>
                                    </p:animClr>
                                  </p:sub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64523"/>
                                        </p:tgtEl>
                                        <p:attrNameLst>
                                          <p:attrName>style.visibility</p:attrName>
                                        </p:attrNameLst>
                                      </p:cBhvr>
                                      <p:to>
                                        <p:strVal val="visible"/>
                                      </p:to>
                                    </p:set>
                                    <p:anim calcmode="lin" valueType="num">
                                      <p:cBhvr additive="base">
                                        <p:cTn id="66" dur="500" fill="hold"/>
                                        <p:tgtEl>
                                          <p:spTgt spid="64523"/>
                                        </p:tgtEl>
                                        <p:attrNameLst>
                                          <p:attrName>ppt_x</p:attrName>
                                        </p:attrNameLst>
                                      </p:cBhvr>
                                      <p:tavLst>
                                        <p:tav tm="0">
                                          <p:val>
                                            <p:strVal val="0-#ppt_w/2"/>
                                          </p:val>
                                        </p:tav>
                                        <p:tav tm="100000">
                                          <p:val>
                                            <p:strVal val="#ppt_x"/>
                                          </p:val>
                                        </p:tav>
                                      </p:tavLst>
                                    </p:anim>
                                    <p:anim calcmode="lin" valueType="num">
                                      <p:cBhvr additive="base">
                                        <p:cTn id="67" dur="500" fill="hold"/>
                                        <p:tgtEl>
                                          <p:spTgt spid="64523"/>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64526"/>
                                        </p:tgtEl>
                                        <p:attrNameLst>
                                          <p:attrName>style.visibility</p:attrName>
                                        </p:attrNameLst>
                                      </p:cBhvr>
                                      <p:to>
                                        <p:strVal val="visible"/>
                                      </p:to>
                                    </p:set>
                                    <p:anim calcmode="lin" valueType="num">
                                      <p:cBhvr additive="base">
                                        <p:cTn id="72" dur="500" fill="hold"/>
                                        <p:tgtEl>
                                          <p:spTgt spid="64526"/>
                                        </p:tgtEl>
                                        <p:attrNameLst>
                                          <p:attrName>ppt_x</p:attrName>
                                        </p:attrNameLst>
                                      </p:cBhvr>
                                      <p:tavLst>
                                        <p:tav tm="0">
                                          <p:val>
                                            <p:strVal val="0-#ppt_w/2"/>
                                          </p:val>
                                        </p:tav>
                                        <p:tav tm="100000">
                                          <p:val>
                                            <p:strVal val="#ppt_x"/>
                                          </p:val>
                                        </p:tav>
                                      </p:tavLst>
                                    </p:anim>
                                    <p:anim calcmode="lin" valueType="num">
                                      <p:cBhvr additive="base">
                                        <p:cTn id="73" dur="500" fill="hold"/>
                                        <p:tgtEl>
                                          <p:spTgt spid="64526"/>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64519"/>
                                        </p:tgtEl>
                                        <p:attrNameLst>
                                          <p:attrName>style.visibility</p:attrName>
                                        </p:attrNameLst>
                                      </p:cBhvr>
                                      <p:to>
                                        <p:strVal val="visible"/>
                                      </p:to>
                                    </p:set>
                                    <p:animEffect transition="in" filter="dissolve">
                                      <p:cBhvr>
                                        <p:cTn id="78" dur="500"/>
                                        <p:tgtEl>
                                          <p:spTgt spid="64519"/>
                                        </p:tgtEl>
                                      </p:cBhvr>
                                    </p:animEffect>
                                  </p:childTnLst>
                                  <p:subTnLst>
                                    <p:animClr clrSpc="rgb" dir="cw">
                                      <p:cBhvr override="childStyle">
                                        <p:cTn dur="1" fill="hold" display="0" masterRel="nextClick" afterEffect="1"/>
                                        <p:tgtEl>
                                          <p:spTgt spid="64519"/>
                                        </p:tgtEl>
                                        <p:attrNameLst>
                                          <p:attrName>ppt_c</p:attrName>
                                        </p:attrNameLst>
                                      </p:cBhvr>
                                      <p:to>
                                        <a:srgbClr val="99FF99"/>
                                      </p:to>
                                    </p:animClr>
                                  </p:sub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64528"/>
                                        </p:tgtEl>
                                        <p:attrNameLst>
                                          <p:attrName>style.visibility</p:attrName>
                                        </p:attrNameLst>
                                      </p:cBhvr>
                                      <p:to>
                                        <p:strVal val="visible"/>
                                      </p:to>
                                    </p:set>
                                    <p:anim calcmode="lin" valueType="num">
                                      <p:cBhvr additive="base">
                                        <p:cTn id="83" dur="500" fill="hold"/>
                                        <p:tgtEl>
                                          <p:spTgt spid="64528"/>
                                        </p:tgtEl>
                                        <p:attrNameLst>
                                          <p:attrName>ppt_x</p:attrName>
                                        </p:attrNameLst>
                                      </p:cBhvr>
                                      <p:tavLst>
                                        <p:tav tm="0">
                                          <p:val>
                                            <p:strVal val="0-#ppt_w/2"/>
                                          </p:val>
                                        </p:tav>
                                        <p:tav tm="100000">
                                          <p:val>
                                            <p:strVal val="#ppt_x"/>
                                          </p:val>
                                        </p:tav>
                                      </p:tavLst>
                                    </p:anim>
                                    <p:anim calcmode="lin" valueType="num">
                                      <p:cBhvr additive="base">
                                        <p:cTn id="84" dur="500" fill="hold"/>
                                        <p:tgtEl>
                                          <p:spTgt spid="64528"/>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64527"/>
                                        </p:tgtEl>
                                        <p:attrNameLst>
                                          <p:attrName>style.visibility</p:attrName>
                                        </p:attrNameLst>
                                      </p:cBhvr>
                                      <p:to>
                                        <p:strVal val="visible"/>
                                      </p:to>
                                    </p:set>
                                    <p:anim calcmode="lin" valueType="num">
                                      <p:cBhvr additive="base">
                                        <p:cTn id="89" dur="500" fill="hold"/>
                                        <p:tgtEl>
                                          <p:spTgt spid="64527"/>
                                        </p:tgtEl>
                                        <p:attrNameLst>
                                          <p:attrName>ppt_x</p:attrName>
                                        </p:attrNameLst>
                                      </p:cBhvr>
                                      <p:tavLst>
                                        <p:tav tm="0">
                                          <p:val>
                                            <p:strVal val="0-#ppt_w/2"/>
                                          </p:val>
                                        </p:tav>
                                        <p:tav tm="100000">
                                          <p:val>
                                            <p:strVal val="#ppt_x"/>
                                          </p:val>
                                        </p:tav>
                                      </p:tavLst>
                                    </p:anim>
                                    <p:anim calcmode="lin" valueType="num">
                                      <p:cBhvr additive="base">
                                        <p:cTn id="90" dur="500" fill="hold"/>
                                        <p:tgtEl>
                                          <p:spTgt spid="645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animBg="1"/>
      <p:bldP spid="64517" grpId="0" animBg="1"/>
      <p:bldP spid="64518" grpId="0" animBg="1"/>
      <p:bldP spid="64519" grpId="0" animBg="1"/>
      <p:bldP spid="64522" grpId="0" animBg="1"/>
      <p:bldP spid="64525" grpId="0" animBg="1"/>
      <p:bldP spid="64526" grpId="0" animBg="1"/>
      <p:bldP spid="64527" grpId="0" animBg="1"/>
      <p:bldP spid="64528" grpId="0" animBg="1"/>
      <p:bldP spid="64520" grpId="0" animBg="1"/>
      <p:bldP spid="64521" grpId="0" animBg="1"/>
      <p:bldP spid="64523" grpId="0" animBg="1"/>
      <p:bldP spid="6452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多スタート局所探索</a:t>
            </a:r>
          </a:p>
        </p:txBody>
      </p:sp>
      <p:sp>
        <p:nvSpPr>
          <p:cNvPr id="62467" name="Rectangle 3"/>
          <p:cNvSpPr>
            <a:spLocks noGrp="1" noChangeArrowheads="1"/>
          </p:cNvSpPr>
          <p:nvPr>
            <p:ph type="body" idx="1"/>
          </p:nvPr>
        </p:nvSpPr>
        <p:spPr>
          <a:xfrm>
            <a:off x="228600" y="1447800"/>
            <a:ext cx="8686800" cy="49530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局所最適解は、大域的最適化（本当の最適解）より、一般的に、悪いが、平均的にはそれほど悪くない（誤差20-30%くらい？）</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局所最適解は（実験的には）短時間で見付かる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「下手な鉄砲数打ちゃ当たる」で、局所最適解を沢山見つけよう、という方法</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1.</a:t>
            </a:r>
            <a:r>
              <a:rPr lang="en-US" altLang="ja-JP" sz="2400" dirty="0" smtClean="0"/>
              <a:t> </a:t>
            </a:r>
            <a:r>
              <a:rPr lang="ja-JP" altLang="en-US" sz="2400" dirty="0" smtClean="0"/>
              <a:t>（ランダムに）初期解を作り、局所探索をする、という操作を沢山繰り返す。</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2.</a:t>
            </a:r>
            <a:r>
              <a:rPr lang="en-US" altLang="ja-JP" sz="2400" dirty="0" smtClean="0"/>
              <a:t> </a:t>
            </a:r>
            <a:r>
              <a:rPr lang="ja-JP" altLang="en-US" sz="2400" dirty="0" smtClean="0"/>
              <a:t>得られた局所最適解の中から、一番良いものを選ぶ</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1000回くらい（たとえば）繰り返せば、それなり良い解（誤差10%程度）が短時間で見付かる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6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4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ガイデッド局所探索</a:t>
            </a:r>
          </a:p>
        </p:txBody>
      </p:sp>
      <p:sp>
        <p:nvSpPr>
          <p:cNvPr id="79875" name="Rectangle 3"/>
          <p:cNvSpPr>
            <a:spLocks noGrp="1" noChangeArrowheads="1"/>
          </p:cNvSpPr>
          <p:nvPr>
            <p:ph type="body" idx="1"/>
          </p:nvPr>
        </p:nvSpPr>
        <p:spPr>
          <a:xfrm>
            <a:off x="228600" y="1196975"/>
            <a:ext cx="8686800" cy="532765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近傍探索系のアルゴリズムは、一般的に、局所的な変更を繰り返すことで良い解を見つける</a:t>
            </a:r>
          </a:p>
          <a:p>
            <a:pPr eaLnBrk="1" hangingPunct="1">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ja-JP" altLang="en-US" sz="2400" dirty="0" smtClean="0"/>
              <a:t>ときに、無視される部分が出てくる</a:t>
            </a:r>
          </a:p>
          <a:p>
            <a:pPr eaLnBrk="1" hangingPunct="1">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solidFill>
                  <a:srgbClr val="FF0000"/>
                </a:solidFill>
              </a:rPr>
              <a:t> </a:t>
            </a:r>
            <a:r>
              <a:rPr lang="ja-JP" altLang="en-US" sz="2400" dirty="0" smtClean="0"/>
              <a:t>無視された部分が改良されないため、</a:t>
            </a:r>
          </a:p>
          <a:p>
            <a:pPr eaLnBrk="1" hangingPunct="1">
              <a:buFontTx/>
              <a:buNone/>
              <a:defRPr/>
            </a:pPr>
            <a:r>
              <a:rPr lang="ja-JP" altLang="en-US" sz="2400" dirty="0" smtClean="0"/>
              <a:t>　　　　　良い精度が出ないことがある</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「無視される部分」を、重み（重要度）を増すことで「無視されないように」すると、精度が上がることがある</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1.</a:t>
            </a:r>
            <a:r>
              <a:rPr lang="en-US" altLang="ja-JP" sz="2400" dirty="0" smtClean="0"/>
              <a:t> </a:t>
            </a:r>
            <a:r>
              <a:rPr lang="ja-JP" altLang="en-US" sz="2400" dirty="0" smtClean="0"/>
              <a:t>（重みを基準にして）近傍へ移動する</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2.</a:t>
            </a:r>
            <a:r>
              <a:rPr lang="en-US" altLang="ja-JP" sz="2400" dirty="0" smtClean="0"/>
              <a:t>  </a:t>
            </a:r>
            <a:r>
              <a:rPr lang="ja-JP" altLang="en-US" sz="2400" dirty="0" smtClean="0"/>
              <a:t>悪い状態で放置されている部分の重みを少し増す</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3.</a:t>
            </a:r>
            <a:r>
              <a:rPr lang="en-US" altLang="ja-JP" sz="2400" dirty="0" smtClean="0"/>
              <a:t>  </a:t>
            </a:r>
            <a:r>
              <a:rPr lang="ja-JP" altLang="en-US" sz="2400" dirty="0" smtClean="0"/>
              <a:t>繰り返す</a:t>
            </a:r>
          </a:p>
          <a:p>
            <a:pPr eaLnBrk="1" hangingPunct="1">
              <a:buFontTx/>
              <a:buNone/>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987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987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987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98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ガイデッド局所探索 </a:t>
            </a:r>
            <a:r>
              <a:rPr lang="en-US" altLang="ja-JP" sz="3600" smtClean="0">
                <a:solidFill>
                  <a:schemeClr val="bg1"/>
                </a:solidFill>
                <a:effectLst>
                  <a:outerShdw blurRad="38100" dist="38100" dir="2700000" algn="tl">
                    <a:srgbClr val="000000"/>
                  </a:outerShdw>
                </a:effectLst>
              </a:rPr>
              <a:t>(2)</a:t>
            </a:r>
          </a:p>
        </p:txBody>
      </p:sp>
      <p:sp>
        <p:nvSpPr>
          <p:cNvPr id="80899" name="Rectangle 3"/>
          <p:cNvSpPr>
            <a:spLocks noGrp="1" noChangeArrowheads="1"/>
          </p:cNvSpPr>
          <p:nvPr>
            <p:ph type="body" idx="1"/>
          </p:nvPr>
        </p:nvSpPr>
        <p:spPr>
          <a:xfrm>
            <a:off x="250825" y="1196975"/>
            <a:ext cx="8686800" cy="5472113"/>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わかりにくいので、最大充足問題を例にして解説する</a:t>
            </a:r>
          </a:p>
          <a:p>
            <a:pPr eaLnBrk="1" hangingPunct="1">
              <a:lnSpc>
                <a:spcPct val="90000"/>
              </a:lnSpc>
              <a:buFontTx/>
              <a:buNone/>
              <a:defRPr/>
            </a:pPr>
            <a:endParaRPr lang="ja-JP" altLang="en-US" sz="2400" b="1" dirty="0" smtClean="0">
              <a:solidFill>
                <a:schemeClr val="accent2"/>
              </a:solidFill>
            </a:endParaRPr>
          </a:p>
          <a:p>
            <a:pPr eaLnBrk="1" hangingPunct="1">
              <a:lnSpc>
                <a:spcPct val="90000"/>
              </a:lnSpc>
              <a:buFontTx/>
              <a:buNone/>
              <a:defRPr/>
            </a:pPr>
            <a:r>
              <a:rPr lang="ja-JP" altLang="en-US" sz="2400" b="1" dirty="0" smtClean="0">
                <a:solidFill>
                  <a:schemeClr val="accent2"/>
                </a:solidFill>
              </a:rPr>
              <a:t>　　</a:t>
            </a:r>
            <a:r>
              <a:rPr lang="en-US" altLang="ja-JP" sz="2400" b="1" dirty="0" smtClean="0">
                <a:solidFill>
                  <a:schemeClr val="accent2"/>
                </a:solidFill>
              </a:rPr>
              <a:t>x</a:t>
            </a:r>
            <a:r>
              <a:rPr lang="en-US" altLang="ja-JP" sz="2400" b="1" baseline="-25000" dirty="0" smtClean="0">
                <a:solidFill>
                  <a:schemeClr val="accent2"/>
                </a:solidFill>
              </a:rPr>
              <a:t>1</a:t>
            </a:r>
            <a:r>
              <a:rPr lang="en-US" altLang="ja-JP" sz="2400" b="1" dirty="0" smtClean="0">
                <a:solidFill>
                  <a:schemeClr val="accent2"/>
                </a:solidFill>
              </a:rPr>
              <a:t>,…,</a:t>
            </a:r>
            <a:r>
              <a:rPr lang="en-US" altLang="ja-JP" sz="2400" b="1" dirty="0" err="1" smtClean="0">
                <a:solidFill>
                  <a:schemeClr val="accent2"/>
                </a:solidFill>
              </a:rPr>
              <a:t>x</a:t>
            </a:r>
            <a:r>
              <a:rPr lang="en-US" altLang="ja-JP" sz="2400" b="1" baseline="-25000" dirty="0" err="1" smtClean="0">
                <a:solidFill>
                  <a:schemeClr val="accent2"/>
                </a:solidFill>
              </a:rPr>
              <a:t>n</a:t>
            </a:r>
            <a:r>
              <a:rPr lang="en-US" altLang="ja-JP" sz="2400" dirty="0" smtClean="0"/>
              <a:t> </a:t>
            </a:r>
            <a:r>
              <a:rPr lang="ja-JP" altLang="en-US" sz="2400" dirty="0" smtClean="0"/>
              <a:t>： 論理変数  （真か偽、 </a:t>
            </a:r>
            <a:r>
              <a:rPr lang="en-US" altLang="ja-JP" sz="2400" b="1" dirty="0" smtClean="0">
                <a:solidFill>
                  <a:schemeClr val="accent2"/>
                </a:solidFill>
              </a:rPr>
              <a:t>0</a:t>
            </a:r>
            <a:r>
              <a:rPr lang="en-US" altLang="ja-JP" sz="2400" dirty="0" smtClean="0"/>
              <a:t> </a:t>
            </a:r>
            <a:r>
              <a:rPr lang="ja-JP" altLang="en-US" sz="2400" dirty="0" smtClean="0"/>
              <a:t>か</a:t>
            </a:r>
            <a:r>
              <a:rPr lang="en-US" altLang="ja-JP" sz="2400" b="1" dirty="0" smtClean="0">
                <a:solidFill>
                  <a:schemeClr val="accent2"/>
                </a:solidFill>
              </a:rPr>
              <a:t>1</a:t>
            </a:r>
            <a:r>
              <a:rPr lang="en-US" altLang="ja-JP" sz="2400" dirty="0" smtClean="0"/>
              <a:t> </a:t>
            </a:r>
            <a:r>
              <a:rPr lang="ja-JP" altLang="en-US" sz="2400" dirty="0" smtClean="0"/>
              <a:t>のみを値としてとる）</a:t>
            </a:r>
          </a:p>
          <a:p>
            <a:pPr eaLnBrk="1" hangingPunct="1">
              <a:lnSpc>
                <a:spcPct val="90000"/>
              </a:lnSpc>
              <a:buFontTx/>
              <a:buNone/>
              <a:defRPr/>
            </a:pPr>
            <a:r>
              <a:rPr lang="ja-JP" altLang="en-US" sz="2400" b="1" dirty="0" smtClean="0">
                <a:solidFill>
                  <a:schemeClr val="accent2"/>
                </a:solidFill>
              </a:rPr>
              <a:t>　　</a:t>
            </a:r>
            <a:r>
              <a:rPr lang="en-US" altLang="ja-JP" sz="2400" b="1" dirty="0" smtClean="0">
                <a:solidFill>
                  <a:schemeClr val="accent2"/>
                </a:solidFill>
              </a:rPr>
              <a:t>C</a:t>
            </a:r>
            <a:r>
              <a:rPr lang="en-US" altLang="ja-JP" sz="2400" b="1" baseline="-25000" dirty="0" smtClean="0">
                <a:solidFill>
                  <a:schemeClr val="accent2"/>
                </a:solidFill>
              </a:rPr>
              <a:t>1</a:t>
            </a:r>
            <a:r>
              <a:rPr lang="en-US" altLang="ja-JP" sz="2400" b="1" dirty="0" smtClean="0">
                <a:solidFill>
                  <a:schemeClr val="accent2"/>
                </a:solidFill>
              </a:rPr>
              <a:t>,…,C</a:t>
            </a:r>
            <a:r>
              <a:rPr lang="en-US" altLang="ja-JP" sz="2400" b="1" baseline="-25000" dirty="0" smtClean="0">
                <a:solidFill>
                  <a:schemeClr val="accent2"/>
                </a:solidFill>
              </a:rPr>
              <a:t>m</a:t>
            </a:r>
            <a:r>
              <a:rPr lang="en-US" altLang="ja-JP" sz="2400" dirty="0" smtClean="0"/>
              <a:t> </a:t>
            </a:r>
            <a:r>
              <a:rPr lang="ja-JP" altLang="en-US" sz="2400" dirty="0" smtClean="0"/>
              <a:t>： クローズ   （変数＆変数の否定を ∪で繋げたもの）</a:t>
            </a:r>
            <a:endParaRPr lang="en-US" altLang="ja-JP" sz="2400" dirty="0" smtClean="0"/>
          </a:p>
          <a:p>
            <a:pPr eaLnBrk="1" hangingPunct="1">
              <a:lnSpc>
                <a:spcPct val="90000"/>
              </a:lnSpc>
              <a:buFontTx/>
              <a:buNone/>
              <a:defRPr/>
            </a:pPr>
            <a:endParaRPr lang="ja-JP" altLang="en-US" sz="2400" dirty="0" smtClean="0"/>
          </a:p>
          <a:p>
            <a:pPr eaLnBrk="1" hangingPunct="1">
              <a:lnSpc>
                <a:spcPct val="90000"/>
              </a:lnSpc>
              <a:buFontTx/>
              <a:buNone/>
              <a:defRPr/>
            </a:pPr>
            <a:r>
              <a:rPr lang="ja-JP" altLang="en-US" sz="2400" b="1" dirty="0" smtClean="0">
                <a:solidFill>
                  <a:srgbClr val="006600"/>
                </a:solidFill>
                <a:effectLst>
                  <a:outerShdw blurRad="38100" dist="38100" dir="2700000" algn="tl">
                    <a:srgbClr val="C0C0C0"/>
                  </a:outerShdw>
                </a:effectLst>
                <a:sym typeface="Wingdings" pitchFamily="2" charset="2"/>
              </a:rPr>
              <a:t>最大充足問題：</a:t>
            </a:r>
          </a:p>
          <a:p>
            <a:pPr eaLnBrk="1" hangingPunct="1">
              <a:lnSpc>
                <a:spcPct val="90000"/>
              </a:lnSpc>
              <a:buFontTx/>
              <a:buNone/>
              <a:defRPr/>
            </a:pPr>
            <a:r>
              <a:rPr lang="en-US" altLang="ja-JP" sz="2400" b="1" dirty="0" smtClean="0">
                <a:solidFill>
                  <a:schemeClr val="accent2"/>
                </a:solidFill>
              </a:rPr>
              <a:t>C</a:t>
            </a:r>
            <a:r>
              <a:rPr lang="en-US" altLang="ja-JP" sz="2400" b="1" baseline="-25000" dirty="0" smtClean="0">
                <a:solidFill>
                  <a:schemeClr val="accent2"/>
                </a:solidFill>
              </a:rPr>
              <a:t>1</a:t>
            </a:r>
            <a:r>
              <a:rPr lang="en-US" altLang="ja-JP" sz="2400" b="1" dirty="0" smtClean="0">
                <a:solidFill>
                  <a:schemeClr val="accent2"/>
                </a:solidFill>
              </a:rPr>
              <a:t>,…,C</a:t>
            </a:r>
            <a:r>
              <a:rPr lang="en-US" altLang="ja-JP" sz="2400" b="1" baseline="-25000" dirty="0" smtClean="0">
                <a:solidFill>
                  <a:schemeClr val="accent2"/>
                </a:solidFill>
              </a:rPr>
              <a:t>m</a:t>
            </a:r>
            <a:r>
              <a:rPr lang="en-US" altLang="ja-JP" sz="2400" dirty="0" smtClean="0"/>
              <a:t> </a:t>
            </a:r>
            <a:r>
              <a:rPr lang="ja-JP" altLang="en-US" sz="2400" dirty="0" smtClean="0"/>
              <a:t>のうち最も多くのものを真とするような変数への真偽値の割り当てを求めよ</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「ある </a:t>
            </a:r>
            <a:r>
              <a:rPr lang="en-US" altLang="ja-JP" sz="2400" b="1" dirty="0" smtClean="0">
                <a:solidFill>
                  <a:schemeClr val="accent2"/>
                </a:solidFill>
              </a:rPr>
              <a:t>x</a:t>
            </a:r>
            <a:r>
              <a:rPr lang="en-US" altLang="ja-JP" sz="2400" b="1" baseline="-25000" dirty="0" smtClean="0">
                <a:solidFill>
                  <a:schemeClr val="accent2"/>
                </a:solidFill>
              </a:rPr>
              <a:t>i </a:t>
            </a:r>
            <a:r>
              <a:rPr lang="ja-JP" altLang="en-US" sz="2400" dirty="0" smtClean="0"/>
              <a:t>の値を反転（真</a:t>
            </a:r>
            <a:r>
              <a:rPr lang="en-US" altLang="ja-JP" sz="2400" dirty="0" smtClean="0">
                <a:sym typeface="Wingdings" pitchFamily="2" charset="2"/>
              </a:rPr>
              <a:t></a:t>
            </a:r>
            <a:r>
              <a:rPr lang="ja-JP" altLang="en-US" sz="2400" dirty="0" smtClean="0"/>
              <a:t>偽）する」という操作を元に、近傍探索ができる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解が大きく動かないと、いつまでも真にならないクローズが出る</a:t>
            </a:r>
          </a:p>
          <a:p>
            <a:pPr eaLnBrk="1" hangingPunct="1">
              <a:lnSpc>
                <a:spcPct val="90000"/>
              </a:lnSpc>
              <a:buFontTx/>
              <a:buNone/>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899">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899">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08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ガイデッド局所探索 </a:t>
            </a:r>
            <a:r>
              <a:rPr lang="en-US" altLang="ja-JP" sz="3600" smtClean="0">
                <a:solidFill>
                  <a:schemeClr val="bg1"/>
                </a:solidFill>
                <a:effectLst>
                  <a:outerShdw blurRad="38100" dist="38100" dir="2700000" algn="tl">
                    <a:srgbClr val="000000"/>
                  </a:outerShdw>
                </a:effectLst>
              </a:rPr>
              <a:t>(3)</a:t>
            </a:r>
          </a:p>
        </p:txBody>
      </p:sp>
      <p:sp>
        <p:nvSpPr>
          <p:cNvPr id="81923" name="Rectangle 3"/>
          <p:cNvSpPr>
            <a:spLocks noGrp="1" noChangeArrowheads="1"/>
          </p:cNvSpPr>
          <p:nvPr>
            <p:ph type="body" idx="1"/>
          </p:nvPr>
        </p:nvSpPr>
        <p:spPr>
          <a:xfrm>
            <a:off x="250825" y="1196975"/>
            <a:ext cx="8686800" cy="5472113"/>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クローズに重み </a:t>
            </a:r>
            <a:r>
              <a:rPr lang="en-US" altLang="ja-JP" sz="2400" dirty="0" smtClean="0">
                <a:solidFill>
                  <a:schemeClr val="accent2"/>
                </a:solidFill>
              </a:rPr>
              <a:t>w </a:t>
            </a:r>
            <a:r>
              <a:rPr lang="ja-JP" altLang="en-US" sz="2400" dirty="0" smtClean="0"/>
              <a:t>を与え、最大重み充足問題を考える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通常の最大充足問題は </a:t>
            </a:r>
            <a:r>
              <a:rPr lang="en-US" altLang="ja-JP" sz="2400" dirty="0" smtClean="0">
                <a:solidFill>
                  <a:schemeClr val="accent2"/>
                </a:solidFill>
              </a:rPr>
              <a:t>w </a:t>
            </a:r>
            <a:r>
              <a:rPr lang="ja-JP" altLang="en-US" sz="2400" dirty="0" smtClean="0"/>
              <a:t>を </a:t>
            </a:r>
            <a:r>
              <a:rPr lang="en-US" altLang="ja-JP" sz="2400" b="1" dirty="0" smtClean="0">
                <a:solidFill>
                  <a:schemeClr val="accent2"/>
                </a:solidFill>
              </a:rPr>
              <a:t>1 </a:t>
            </a:r>
            <a:r>
              <a:rPr lang="ja-JP" altLang="en-US" sz="2400" dirty="0" smtClean="0"/>
              <a:t>とした特殊ケース</a:t>
            </a:r>
            <a:endParaRPr lang="en-US" altLang="ja-JP" sz="2400" b="1" dirty="0" smtClean="0">
              <a:solidFill>
                <a:schemeClr val="accent2"/>
              </a:solidFill>
            </a:endParaRPr>
          </a:p>
          <a:p>
            <a:pPr eaLnBrk="1" hangingPunct="1">
              <a:lnSpc>
                <a:spcPct val="90000"/>
              </a:lnSpc>
              <a:buFontTx/>
              <a:buNone/>
              <a:defRPr/>
            </a:pPr>
            <a:endParaRPr lang="ja-JP" altLang="en-US" sz="2400" b="1" dirty="0" smtClean="0">
              <a:solidFill>
                <a:schemeClr val="accent2"/>
              </a:solidFill>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無視されているクローズ（いつまでも真にならないクローズ）がでないよう、各反復で偽になっているクローズの重みを増す</a:t>
            </a:r>
          </a:p>
          <a:p>
            <a:pPr eaLnBrk="1" hangingPunct="1">
              <a:lnSpc>
                <a:spcPct val="90000"/>
              </a:lnSpc>
              <a:buFontTx/>
              <a:buNone/>
              <a:defRPr/>
            </a:pPr>
            <a:r>
              <a:rPr lang="ja-JP" altLang="en-US" sz="2400" dirty="0" smtClean="0"/>
              <a:t>　（真になっているものは減じる）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「なかなか充足できないクローズを充足しよう」という目的が強くなるため、満遍なく解空間を探索できるようになる</a:t>
            </a:r>
          </a:p>
          <a:p>
            <a:pPr eaLnBrk="1" hangingPunct="1">
              <a:lnSpc>
                <a:spcPct val="90000"/>
              </a:lnSpc>
              <a:buFontTx/>
              <a:buNone/>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2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2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19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最大充足可能性問題</a:t>
            </a:r>
            <a:endParaRPr lang="en-US" altLang="ja-JP" sz="3600" smtClean="0">
              <a:solidFill>
                <a:schemeClr val="bg1"/>
              </a:solidFill>
              <a:effectLst>
                <a:outerShdw blurRad="38100" dist="38100" dir="2700000" algn="tl">
                  <a:srgbClr val="000000"/>
                </a:outerShdw>
              </a:effectLst>
            </a:endParaRPr>
          </a:p>
        </p:txBody>
      </p:sp>
      <p:sp>
        <p:nvSpPr>
          <p:cNvPr id="91139" name="Rectangle 3"/>
          <p:cNvSpPr>
            <a:spLocks noGrp="1" noChangeArrowheads="1"/>
          </p:cNvSpPr>
          <p:nvPr>
            <p:ph type="body" idx="1"/>
          </p:nvPr>
        </p:nvSpPr>
        <p:spPr>
          <a:xfrm>
            <a:off x="250825" y="1052513"/>
            <a:ext cx="8686800" cy="5472112"/>
          </a:xfrm>
        </p:spPr>
        <p:txBody>
          <a:bodyPr/>
          <a:lstStyle/>
          <a:p>
            <a:pPr eaLnBrk="1" hangingPunct="1">
              <a:lnSpc>
                <a:spcPct val="90000"/>
              </a:lnSpc>
              <a:buFontTx/>
              <a:buNone/>
              <a:defRPr/>
            </a:pPr>
            <a:r>
              <a:rPr lang="ja-JP" altLang="en-US" sz="2000" b="1" dirty="0" smtClean="0">
                <a:solidFill>
                  <a:srgbClr val="006600"/>
                </a:solidFill>
                <a:effectLst>
                  <a:outerShdw blurRad="38100" dist="38100" dir="2700000" algn="tl">
                    <a:srgbClr val="C0C0C0"/>
                  </a:outerShdw>
                </a:effectLst>
                <a:sym typeface="Wingdings" pitchFamily="2" charset="2"/>
              </a:rPr>
              <a:t>例題）</a:t>
            </a:r>
            <a:r>
              <a:rPr lang="ja-JP" altLang="en-US" sz="2000" dirty="0" smtClean="0"/>
              <a:t>わかりにくいので、最大充足可能性問題を例にして解説する</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1</a:t>
            </a:r>
            <a:r>
              <a:rPr lang="en-US" altLang="ja-JP" sz="2000" b="1" dirty="0" smtClean="0">
                <a:solidFill>
                  <a:schemeClr val="accent2"/>
                </a:solidFill>
              </a:rPr>
              <a:t> ∨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2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1</a:t>
            </a:r>
            <a:r>
              <a:rPr lang="en-US" altLang="ja-JP" sz="2000" b="1" dirty="0" smtClean="0">
                <a:solidFill>
                  <a:schemeClr val="accent2"/>
                </a:solidFill>
              </a:rPr>
              <a:t> ∨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3 </a:t>
            </a:r>
            <a:r>
              <a:rPr lang="en-US" altLang="ja-JP"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4</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1</a:t>
            </a:r>
            <a:r>
              <a:rPr lang="en-US" altLang="ja-JP" sz="2000" b="1" dirty="0" smtClean="0">
                <a:solidFill>
                  <a:schemeClr val="accent2"/>
                </a:solidFill>
              </a:rPr>
              <a:t> ∨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3 </a:t>
            </a:r>
            <a:r>
              <a:rPr lang="en-US" altLang="ja-JP"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5</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1</a:t>
            </a:r>
            <a:r>
              <a:rPr lang="en-US" altLang="ja-JP" sz="2000" b="1" dirty="0" smtClean="0">
                <a:solidFill>
                  <a:schemeClr val="accent2"/>
                </a:solidFill>
              </a:rPr>
              <a:t> ∨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4 </a:t>
            </a:r>
            <a:r>
              <a:rPr lang="en-US" altLang="ja-JP"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5</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2</a:t>
            </a:r>
            <a:r>
              <a:rPr lang="en-US" altLang="ja-JP" sz="2000" b="1" dirty="0" smtClean="0">
                <a:solidFill>
                  <a:schemeClr val="accent2"/>
                </a:solidFill>
              </a:rPr>
              <a:t> ∨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3 </a:t>
            </a:r>
            <a:r>
              <a:rPr lang="en-US" altLang="ja-JP"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4</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2</a:t>
            </a:r>
            <a:r>
              <a:rPr lang="en-US" altLang="ja-JP" sz="2000" b="1" dirty="0" smtClean="0">
                <a:solidFill>
                  <a:schemeClr val="accent2"/>
                </a:solidFill>
              </a:rPr>
              <a:t> ∨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3 </a:t>
            </a:r>
            <a:r>
              <a:rPr lang="en-US" altLang="ja-JP"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5</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2</a:t>
            </a:r>
            <a:r>
              <a:rPr lang="en-US" altLang="ja-JP" sz="2000" b="1" dirty="0" smtClean="0">
                <a:solidFill>
                  <a:schemeClr val="accent2"/>
                </a:solidFill>
              </a:rPr>
              <a:t> ∨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4 </a:t>
            </a:r>
            <a:r>
              <a:rPr lang="en-US" altLang="ja-JP"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5</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3</a:t>
            </a:r>
            <a:r>
              <a:rPr lang="en-US" altLang="ja-JP" sz="2000" b="1" dirty="0" smtClean="0">
                <a:solidFill>
                  <a:schemeClr val="accent2"/>
                </a:solidFill>
              </a:rPr>
              <a:t> ∨ x</a:t>
            </a:r>
            <a:r>
              <a:rPr lang="en-US" altLang="ja-JP" sz="2000" b="1" baseline="-25000" dirty="0" smtClean="0">
                <a:solidFill>
                  <a:schemeClr val="accent2"/>
                </a:solidFill>
              </a:rPr>
              <a:t>4 </a:t>
            </a:r>
            <a:r>
              <a:rPr lang="en-US" altLang="ja-JP" sz="2000" b="1" dirty="0" smtClean="0">
                <a:solidFill>
                  <a:schemeClr val="accent2"/>
                </a:solidFill>
              </a:rPr>
              <a:t>∨ x</a:t>
            </a:r>
            <a:r>
              <a:rPr lang="en-US" altLang="ja-JP" sz="2000" b="1" baseline="-25000" dirty="0" smtClean="0">
                <a:solidFill>
                  <a:schemeClr val="accent2"/>
                </a:solidFill>
              </a:rPr>
              <a:t>5</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3</a:t>
            </a:r>
            <a:r>
              <a:rPr lang="en-US" altLang="ja-JP" sz="2000" b="1" dirty="0" smtClean="0">
                <a:solidFill>
                  <a:schemeClr val="accent2"/>
                </a:solidFill>
              </a:rPr>
              <a:t> ∨ x</a:t>
            </a:r>
            <a:r>
              <a:rPr lang="en-US" altLang="ja-JP" sz="2000" b="1" baseline="-25000" dirty="0" smtClean="0">
                <a:solidFill>
                  <a:schemeClr val="accent2"/>
                </a:solidFill>
              </a:rPr>
              <a:t>5 </a:t>
            </a:r>
            <a:r>
              <a:rPr lang="en-US" altLang="ja-JP"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6</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r>
              <a:rPr lang="ja-JP" altLang="en-US" sz="2000" b="1" dirty="0" smtClean="0">
                <a:solidFill>
                  <a:schemeClr val="accent2"/>
                </a:solidFill>
              </a:rPr>
              <a:t>　　（ </a:t>
            </a:r>
            <a:r>
              <a:rPr lang="en-US" altLang="ja-JP" sz="2000" b="1" dirty="0" smtClean="0">
                <a:solidFill>
                  <a:schemeClr val="accent2"/>
                </a:solidFill>
                <a:cs typeface="Times New Roman" pitchFamily="18" charset="0"/>
              </a:rPr>
              <a:t>¬</a:t>
            </a:r>
            <a:r>
              <a:rPr lang="ja-JP" altLang="en-US" sz="2000" b="1" dirty="0" smtClean="0">
                <a:solidFill>
                  <a:schemeClr val="accent2"/>
                </a:solidFill>
              </a:rPr>
              <a:t> </a:t>
            </a:r>
            <a:r>
              <a:rPr lang="en-US" altLang="ja-JP" sz="2000" b="1" dirty="0" smtClean="0">
                <a:solidFill>
                  <a:schemeClr val="accent2"/>
                </a:solidFill>
              </a:rPr>
              <a:t>x</a:t>
            </a:r>
            <a:r>
              <a:rPr lang="en-US" altLang="ja-JP" sz="2000" b="1" baseline="-25000" dirty="0" smtClean="0">
                <a:solidFill>
                  <a:schemeClr val="accent2"/>
                </a:solidFill>
              </a:rPr>
              <a:t>3</a:t>
            </a:r>
            <a:r>
              <a:rPr lang="en-US" altLang="ja-JP" sz="2000" b="1" dirty="0" smtClean="0">
                <a:solidFill>
                  <a:schemeClr val="accent2"/>
                </a:solidFill>
              </a:rPr>
              <a:t> ∨ x</a:t>
            </a:r>
            <a:r>
              <a:rPr lang="en-US" altLang="ja-JP" sz="2000" b="1" baseline="-25000" dirty="0" smtClean="0">
                <a:solidFill>
                  <a:schemeClr val="accent2"/>
                </a:solidFill>
              </a:rPr>
              <a:t>4 </a:t>
            </a:r>
            <a:r>
              <a:rPr lang="en-US" altLang="ja-JP" sz="2000" b="1" dirty="0" smtClean="0">
                <a:solidFill>
                  <a:schemeClr val="accent2"/>
                </a:solidFill>
              </a:rPr>
              <a:t>∨ </a:t>
            </a:r>
            <a:r>
              <a:rPr lang="en-US" altLang="ja-JP" sz="2000" b="1" dirty="0" smtClean="0">
                <a:solidFill>
                  <a:schemeClr val="accent2"/>
                </a:solidFill>
                <a:cs typeface="Times New Roman" pitchFamily="18" charset="0"/>
              </a:rPr>
              <a:t>¬</a:t>
            </a:r>
            <a:r>
              <a:rPr lang="en-US" altLang="ja-JP" sz="2000" b="1" dirty="0" smtClean="0">
                <a:solidFill>
                  <a:schemeClr val="accent2"/>
                </a:solidFill>
              </a:rPr>
              <a:t>x</a:t>
            </a:r>
            <a:r>
              <a:rPr lang="en-US" altLang="ja-JP" sz="2000" b="1" baseline="-25000" dirty="0" smtClean="0">
                <a:solidFill>
                  <a:schemeClr val="accent2"/>
                </a:solidFill>
              </a:rPr>
              <a:t>6</a:t>
            </a:r>
            <a:r>
              <a:rPr lang="en-US" altLang="ja-JP" sz="2000" b="1" dirty="0" smtClean="0">
                <a:solidFill>
                  <a:schemeClr val="accent2"/>
                </a:solidFill>
              </a:rPr>
              <a:t> </a:t>
            </a:r>
            <a:r>
              <a:rPr lang="ja-JP" altLang="en-US" sz="2000" b="1" dirty="0" smtClean="0">
                <a:solidFill>
                  <a:schemeClr val="accent2"/>
                </a:solidFill>
              </a:rPr>
              <a:t>）</a:t>
            </a:r>
          </a:p>
          <a:p>
            <a:pPr eaLnBrk="1" hangingPunct="1">
              <a:lnSpc>
                <a:spcPct val="90000"/>
              </a:lnSpc>
              <a:buFontTx/>
              <a:buNone/>
              <a:defRPr/>
            </a:pPr>
            <a:endParaRPr lang="ja-JP" altLang="en-US" sz="2000" b="1" dirty="0" smtClean="0">
              <a:solidFill>
                <a:schemeClr val="accent2"/>
              </a:solidFill>
            </a:endParaRPr>
          </a:p>
          <a:p>
            <a:pPr eaLnBrk="1" hangingPunct="1">
              <a:lnSpc>
                <a:spcPct val="90000"/>
              </a:lnSpc>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000" b="1" dirty="0" smtClean="0">
                <a:solidFill>
                  <a:srgbClr val="FF0000"/>
                </a:solidFill>
                <a:effectLst>
                  <a:outerShdw blurRad="38100" dist="38100" dir="2700000" algn="tl">
                    <a:srgbClr val="C0C0C0"/>
                  </a:outerShdw>
                </a:effectLst>
                <a:sym typeface="Wingdings" pitchFamily="2" charset="2"/>
              </a:rPr>
              <a:t> </a:t>
            </a:r>
            <a:r>
              <a:rPr lang="ja-JP" altLang="en-US" sz="2000" dirty="0" smtClean="0"/>
              <a:t>全ての変数に真を割当てたものは、局所最適解になる</a:t>
            </a:r>
          </a:p>
          <a:p>
            <a:pPr eaLnBrk="1" hangingPunct="1">
              <a:lnSpc>
                <a:spcPct val="90000"/>
              </a:lnSpc>
              <a:buFontTx/>
              <a:buNone/>
              <a:defRPr/>
            </a:pPr>
            <a:r>
              <a:rPr lang="ja-JP" altLang="en-US" sz="2000" dirty="0" smtClean="0"/>
              <a:t>　　　　（一番上のクローズだけ満たされない）</a:t>
            </a:r>
          </a:p>
          <a:p>
            <a:pPr eaLnBrk="1" hangingPunct="1">
              <a:lnSpc>
                <a:spcPct val="90000"/>
              </a:lnSpc>
              <a:buFontTx/>
              <a:buNone/>
              <a:defRPr/>
            </a:pP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000" b="1" dirty="0" smtClean="0">
                <a:solidFill>
                  <a:srgbClr val="FF0000"/>
                </a:solidFill>
                <a:effectLst>
                  <a:outerShdw blurRad="38100" dist="38100" dir="2700000" algn="tl">
                    <a:srgbClr val="C0C0C0"/>
                  </a:outerShdw>
                </a:effectLst>
                <a:sym typeface="Wingdings" pitchFamily="2" charset="2"/>
              </a:rPr>
              <a:t> </a:t>
            </a:r>
            <a:r>
              <a:rPr lang="ja-JP" altLang="en-US" sz="2000" dirty="0" smtClean="0"/>
              <a:t>近傍探索・局所探索をするうちに、</a:t>
            </a:r>
            <a:r>
              <a:rPr lang="en-US" altLang="ja-JP" sz="2000" dirty="0" smtClean="0"/>
              <a:t>1</a:t>
            </a:r>
            <a:r>
              <a:rPr lang="ja-JP" altLang="en-US" sz="2000" dirty="0" smtClean="0"/>
              <a:t>番上のクローズを真にするもの、</a:t>
            </a:r>
          </a:p>
          <a:p>
            <a:pPr eaLnBrk="1" hangingPunct="1">
              <a:lnSpc>
                <a:spcPct val="90000"/>
              </a:lnSpc>
              <a:buFontTx/>
              <a:buNone/>
              <a:defRPr/>
            </a:pPr>
            <a:r>
              <a:rPr lang="ja-JP" altLang="en-US" sz="2000" dirty="0" smtClean="0"/>
              <a:t>　　つまり、 </a:t>
            </a:r>
            <a:r>
              <a:rPr lang="en-US" altLang="ja-JP" sz="2000" b="1" dirty="0" smtClean="0">
                <a:solidFill>
                  <a:schemeClr val="accent2"/>
                </a:solidFill>
              </a:rPr>
              <a:t>x</a:t>
            </a:r>
            <a:r>
              <a:rPr lang="en-US" altLang="ja-JP" sz="2000" b="1" baseline="-25000" dirty="0" smtClean="0">
                <a:solidFill>
                  <a:schemeClr val="accent2"/>
                </a:solidFill>
              </a:rPr>
              <a:t>1</a:t>
            </a:r>
            <a:r>
              <a:rPr lang="en-US" altLang="ja-JP" sz="2000" b="1" dirty="0" smtClean="0">
                <a:solidFill>
                  <a:schemeClr val="accent2"/>
                </a:solidFill>
              </a:rPr>
              <a:t>, x</a:t>
            </a:r>
            <a:r>
              <a:rPr lang="en-US" altLang="ja-JP" sz="2000" b="1" baseline="-25000" dirty="0" smtClean="0">
                <a:solidFill>
                  <a:schemeClr val="accent2"/>
                </a:solidFill>
              </a:rPr>
              <a:t>2 </a:t>
            </a:r>
            <a:r>
              <a:rPr lang="ja-JP" altLang="en-US" sz="2000" dirty="0" smtClean="0"/>
              <a:t>を偽にする変更の重みが増す</a:t>
            </a:r>
          </a:p>
          <a:p>
            <a:pPr eaLnBrk="1" hangingPunct="1">
              <a:lnSpc>
                <a:spcPct val="90000"/>
              </a:lnSpc>
              <a:buFontTx/>
              <a:buNone/>
              <a:defRPr/>
            </a:pPr>
            <a:endParaRPr lang="ja-JP" alt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113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11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113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113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113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1139">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113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1139">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113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113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139">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1139">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1139">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1139">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
          <p:cNvGrpSpPr>
            <a:grpSpLocks/>
          </p:cNvGrpSpPr>
          <p:nvPr/>
        </p:nvGrpSpPr>
        <p:grpSpPr bwMode="auto">
          <a:xfrm>
            <a:off x="6443663" y="4508500"/>
            <a:ext cx="1943100" cy="1943100"/>
            <a:chOff x="4060" y="2841"/>
            <a:chExt cx="1224" cy="1224"/>
          </a:xfrm>
        </p:grpSpPr>
        <p:sp>
          <p:nvSpPr>
            <p:cNvPr id="29729" name="Line 10"/>
            <p:cNvSpPr>
              <a:spLocks noChangeShapeType="1"/>
            </p:cNvSpPr>
            <p:nvPr/>
          </p:nvSpPr>
          <p:spPr bwMode="auto">
            <a:xfrm>
              <a:off x="4060" y="3158"/>
              <a:ext cx="0" cy="590"/>
            </a:xfrm>
            <a:prstGeom prst="line">
              <a:avLst/>
            </a:prstGeom>
            <a:noFill/>
            <a:ln w="19050">
              <a:solidFill>
                <a:schemeClr val="tx1"/>
              </a:solidFill>
              <a:round/>
              <a:headEnd/>
              <a:tailEnd/>
            </a:ln>
          </p:spPr>
          <p:txBody>
            <a:bodyPr/>
            <a:lstStyle/>
            <a:p>
              <a:endParaRPr lang="ja-JP" altLang="en-US"/>
            </a:p>
          </p:txBody>
        </p:sp>
        <p:sp>
          <p:nvSpPr>
            <p:cNvPr id="29730" name="Line 11"/>
            <p:cNvSpPr>
              <a:spLocks noChangeShapeType="1"/>
            </p:cNvSpPr>
            <p:nvPr/>
          </p:nvSpPr>
          <p:spPr bwMode="auto">
            <a:xfrm>
              <a:off x="4060" y="3748"/>
              <a:ext cx="635" cy="317"/>
            </a:xfrm>
            <a:prstGeom prst="line">
              <a:avLst/>
            </a:prstGeom>
            <a:noFill/>
            <a:ln w="19050">
              <a:solidFill>
                <a:schemeClr val="tx1"/>
              </a:solidFill>
              <a:round/>
              <a:headEnd/>
              <a:tailEnd/>
            </a:ln>
          </p:spPr>
          <p:txBody>
            <a:bodyPr/>
            <a:lstStyle/>
            <a:p>
              <a:endParaRPr lang="ja-JP" altLang="en-US"/>
            </a:p>
          </p:txBody>
        </p:sp>
        <p:sp>
          <p:nvSpPr>
            <p:cNvPr id="29731" name="Line 12"/>
            <p:cNvSpPr>
              <a:spLocks noChangeShapeType="1"/>
            </p:cNvSpPr>
            <p:nvPr/>
          </p:nvSpPr>
          <p:spPr bwMode="auto">
            <a:xfrm flipV="1">
              <a:off x="4695" y="3748"/>
              <a:ext cx="589" cy="317"/>
            </a:xfrm>
            <a:prstGeom prst="line">
              <a:avLst/>
            </a:prstGeom>
            <a:noFill/>
            <a:ln w="19050">
              <a:solidFill>
                <a:schemeClr val="tx1"/>
              </a:solidFill>
              <a:round/>
              <a:headEnd/>
              <a:tailEnd/>
            </a:ln>
          </p:spPr>
          <p:txBody>
            <a:bodyPr/>
            <a:lstStyle/>
            <a:p>
              <a:endParaRPr lang="ja-JP" altLang="en-US"/>
            </a:p>
          </p:txBody>
        </p:sp>
        <p:sp>
          <p:nvSpPr>
            <p:cNvPr id="29732" name="Line 13"/>
            <p:cNvSpPr>
              <a:spLocks noChangeShapeType="1"/>
            </p:cNvSpPr>
            <p:nvPr/>
          </p:nvSpPr>
          <p:spPr bwMode="auto">
            <a:xfrm flipV="1">
              <a:off x="5284" y="3158"/>
              <a:ext cx="0" cy="590"/>
            </a:xfrm>
            <a:prstGeom prst="line">
              <a:avLst/>
            </a:prstGeom>
            <a:noFill/>
            <a:ln w="19050">
              <a:solidFill>
                <a:schemeClr val="tx1"/>
              </a:solidFill>
              <a:round/>
              <a:headEnd/>
              <a:tailEnd/>
            </a:ln>
          </p:spPr>
          <p:txBody>
            <a:bodyPr/>
            <a:lstStyle/>
            <a:p>
              <a:endParaRPr lang="ja-JP" altLang="en-US"/>
            </a:p>
          </p:txBody>
        </p:sp>
        <p:sp>
          <p:nvSpPr>
            <p:cNvPr id="29733" name="Line 14"/>
            <p:cNvSpPr>
              <a:spLocks noChangeShapeType="1"/>
            </p:cNvSpPr>
            <p:nvPr/>
          </p:nvSpPr>
          <p:spPr bwMode="auto">
            <a:xfrm flipH="1" flipV="1">
              <a:off x="4695" y="2841"/>
              <a:ext cx="589" cy="318"/>
            </a:xfrm>
            <a:prstGeom prst="line">
              <a:avLst/>
            </a:prstGeom>
            <a:noFill/>
            <a:ln w="19050">
              <a:solidFill>
                <a:schemeClr val="tx1"/>
              </a:solidFill>
              <a:round/>
              <a:headEnd/>
              <a:tailEnd/>
            </a:ln>
          </p:spPr>
          <p:txBody>
            <a:bodyPr/>
            <a:lstStyle/>
            <a:p>
              <a:endParaRPr lang="ja-JP" altLang="en-US"/>
            </a:p>
          </p:txBody>
        </p:sp>
        <p:sp>
          <p:nvSpPr>
            <p:cNvPr id="29734" name="Line 15"/>
            <p:cNvSpPr>
              <a:spLocks noChangeShapeType="1"/>
            </p:cNvSpPr>
            <p:nvPr/>
          </p:nvSpPr>
          <p:spPr bwMode="auto">
            <a:xfrm flipH="1">
              <a:off x="4060" y="2841"/>
              <a:ext cx="635" cy="318"/>
            </a:xfrm>
            <a:prstGeom prst="line">
              <a:avLst/>
            </a:prstGeom>
            <a:noFill/>
            <a:ln w="19050">
              <a:solidFill>
                <a:schemeClr val="tx1"/>
              </a:solidFill>
              <a:round/>
              <a:headEnd/>
              <a:tailEnd/>
            </a:ln>
          </p:spPr>
          <p:txBody>
            <a:bodyPr/>
            <a:lstStyle/>
            <a:p>
              <a:endParaRPr lang="ja-JP" altLang="en-US"/>
            </a:p>
          </p:txBody>
        </p:sp>
      </p:grpSp>
      <p:grpSp>
        <p:nvGrpSpPr>
          <p:cNvPr id="3" name="Group 40"/>
          <p:cNvGrpSpPr>
            <a:grpSpLocks/>
          </p:cNvGrpSpPr>
          <p:nvPr/>
        </p:nvGrpSpPr>
        <p:grpSpPr bwMode="auto">
          <a:xfrm>
            <a:off x="6443663" y="4508500"/>
            <a:ext cx="1944687" cy="1944688"/>
            <a:chOff x="4059" y="2840"/>
            <a:chExt cx="1225" cy="1225"/>
          </a:xfrm>
        </p:grpSpPr>
        <p:sp>
          <p:nvSpPr>
            <p:cNvPr id="29723" name="Line 34"/>
            <p:cNvSpPr>
              <a:spLocks noChangeShapeType="1"/>
            </p:cNvSpPr>
            <p:nvPr/>
          </p:nvSpPr>
          <p:spPr bwMode="auto">
            <a:xfrm>
              <a:off x="4694" y="2840"/>
              <a:ext cx="590" cy="318"/>
            </a:xfrm>
            <a:prstGeom prst="line">
              <a:avLst/>
            </a:prstGeom>
            <a:noFill/>
            <a:ln w="19050">
              <a:solidFill>
                <a:schemeClr val="tx1"/>
              </a:solidFill>
              <a:round/>
              <a:headEnd/>
              <a:tailEnd/>
            </a:ln>
          </p:spPr>
          <p:txBody>
            <a:bodyPr/>
            <a:lstStyle/>
            <a:p>
              <a:endParaRPr lang="ja-JP" altLang="en-US"/>
            </a:p>
          </p:txBody>
        </p:sp>
        <p:sp>
          <p:nvSpPr>
            <p:cNvPr id="29724" name="Line 35"/>
            <p:cNvSpPr>
              <a:spLocks noChangeShapeType="1"/>
            </p:cNvSpPr>
            <p:nvPr/>
          </p:nvSpPr>
          <p:spPr bwMode="auto">
            <a:xfrm flipH="1">
              <a:off x="4059" y="3158"/>
              <a:ext cx="1225" cy="590"/>
            </a:xfrm>
            <a:prstGeom prst="line">
              <a:avLst/>
            </a:prstGeom>
            <a:noFill/>
            <a:ln w="19050">
              <a:solidFill>
                <a:schemeClr val="tx1"/>
              </a:solidFill>
              <a:round/>
              <a:headEnd/>
              <a:tailEnd/>
            </a:ln>
          </p:spPr>
          <p:txBody>
            <a:bodyPr/>
            <a:lstStyle/>
            <a:p>
              <a:endParaRPr lang="ja-JP" altLang="en-US"/>
            </a:p>
          </p:txBody>
        </p:sp>
        <p:sp>
          <p:nvSpPr>
            <p:cNvPr id="29725" name="Line 36"/>
            <p:cNvSpPr>
              <a:spLocks noChangeShapeType="1"/>
            </p:cNvSpPr>
            <p:nvPr/>
          </p:nvSpPr>
          <p:spPr bwMode="auto">
            <a:xfrm>
              <a:off x="4694" y="2840"/>
              <a:ext cx="590" cy="908"/>
            </a:xfrm>
            <a:prstGeom prst="line">
              <a:avLst/>
            </a:prstGeom>
            <a:noFill/>
            <a:ln w="19050">
              <a:solidFill>
                <a:schemeClr val="tx1"/>
              </a:solidFill>
              <a:round/>
              <a:headEnd/>
              <a:tailEnd/>
            </a:ln>
          </p:spPr>
          <p:txBody>
            <a:bodyPr/>
            <a:lstStyle/>
            <a:p>
              <a:endParaRPr lang="ja-JP" altLang="en-US"/>
            </a:p>
          </p:txBody>
        </p:sp>
        <p:sp>
          <p:nvSpPr>
            <p:cNvPr id="29726" name="Line 37"/>
            <p:cNvSpPr>
              <a:spLocks noChangeShapeType="1"/>
            </p:cNvSpPr>
            <p:nvPr/>
          </p:nvSpPr>
          <p:spPr bwMode="auto">
            <a:xfrm flipH="1">
              <a:off x="4694" y="3748"/>
              <a:ext cx="590" cy="317"/>
            </a:xfrm>
            <a:prstGeom prst="line">
              <a:avLst/>
            </a:prstGeom>
            <a:noFill/>
            <a:ln w="19050">
              <a:solidFill>
                <a:schemeClr val="tx1"/>
              </a:solidFill>
              <a:round/>
              <a:headEnd/>
              <a:tailEnd/>
            </a:ln>
          </p:spPr>
          <p:txBody>
            <a:bodyPr/>
            <a:lstStyle/>
            <a:p>
              <a:endParaRPr lang="ja-JP" altLang="en-US"/>
            </a:p>
          </p:txBody>
        </p:sp>
        <p:sp>
          <p:nvSpPr>
            <p:cNvPr id="29727" name="Line 38"/>
            <p:cNvSpPr>
              <a:spLocks noChangeShapeType="1"/>
            </p:cNvSpPr>
            <p:nvPr/>
          </p:nvSpPr>
          <p:spPr bwMode="auto">
            <a:xfrm flipH="1" flipV="1">
              <a:off x="4059" y="3158"/>
              <a:ext cx="635" cy="907"/>
            </a:xfrm>
            <a:prstGeom prst="line">
              <a:avLst/>
            </a:prstGeom>
            <a:noFill/>
            <a:ln w="19050">
              <a:solidFill>
                <a:schemeClr val="tx1"/>
              </a:solidFill>
              <a:round/>
              <a:headEnd/>
              <a:tailEnd/>
            </a:ln>
          </p:spPr>
          <p:txBody>
            <a:bodyPr/>
            <a:lstStyle/>
            <a:p>
              <a:endParaRPr lang="ja-JP" altLang="en-US"/>
            </a:p>
          </p:txBody>
        </p:sp>
        <p:sp>
          <p:nvSpPr>
            <p:cNvPr id="29728" name="Line 39"/>
            <p:cNvSpPr>
              <a:spLocks noChangeShapeType="1"/>
            </p:cNvSpPr>
            <p:nvPr/>
          </p:nvSpPr>
          <p:spPr bwMode="auto">
            <a:xfrm>
              <a:off x="4059" y="3158"/>
              <a:ext cx="0" cy="590"/>
            </a:xfrm>
            <a:prstGeom prst="line">
              <a:avLst/>
            </a:prstGeom>
            <a:noFill/>
            <a:ln w="19050">
              <a:solidFill>
                <a:schemeClr val="tx1"/>
              </a:solidFill>
              <a:round/>
              <a:headEnd/>
              <a:tailEnd/>
            </a:ln>
          </p:spPr>
          <p:txBody>
            <a:bodyPr/>
            <a:lstStyle/>
            <a:p>
              <a:endParaRPr lang="ja-JP" altLang="en-US"/>
            </a:p>
          </p:txBody>
        </p:sp>
      </p:grpSp>
      <p:grpSp>
        <p:nvGrpSpPr>
          <p:cNvPr id="4" name="Group 32"/>
          <p:cNvGrpSpPr>
            <a:grpSpLocks/>
          </p:cNvGrpSpPr>
          <p:nvPr/>
        </p:nvGrpSpPr>
        <p:grpSpPr bwMode="auto">
          <a:xfrm>
            <a:off x="6443663" y="4508500"/>
            <a:ext cx="1944687" cy="1944688"/>
            <a:chOff x="4059" y="2840"/>
            <a:chExt cx="1225" cy="1225"/>
          </a:xfrm>
        </p:grpSpPr>
        <p:sp>
          <p:nvSpPr>
            <p:cNvPr id="29717" name="Line 26"/>
            <p:cNvSpPr>
              <a:spLocks noChangeShapeType="1"/>
            </p:cNvSpPr>
            <p:nvPr/>
          </p:nvSpPr>
          <p:spPr bwMode="auto">
            <a:xfrm flipH="1">
              <a:off x="4059" y="2840"/>
              <a:ext cx="635" cy="318"/>
            </a:xfrm>
            <a:prstGeom prst="line">
              <a:avLst/>
            </a:prstGeom>
            <a:noFill/>
            <a:ln w="19050">
              <a:solidFill>
                <a:schemeClr val="tx1"/>
              </a:solidFill>
              <a:round/>
              <a:headEnd/>
              <a:tailEnd/>
            </a:ln>
          </p:spPr>
          <p:txBody>
            <a:bodyPr/>
            <a:lstStyle/>
            <a:p>
              <a:endParaRPr lang="ja-JP" altLang="en-US"/>
            </a:p>
          </p:txBody>
        </p:sp>
        <p:sp>
          <p:nvSpPr>
            <p:cNvPr id="29718" name="Line 27"/>
            <p:cNvSpPr>
              <a:spLocks noChangeShapeType="1"/>
            </p:cNvSpPr>
            <p:nvPr/>
          </p:nvSpPr>
          <p:spPr bwMode="auto">
            <a:xfrm>
              <a:off x="4059" y="3158"/>
              <a:ext cx="0" cy="590"/>
            </a:xfrm>
            <a:prstGeom prst="line">
              <a:avLst/>
            </a:prstGeom>
            <a:noFill/>
            <a:ln w="19050">
              <a:solidFill>
                <a:schemeClr val="tx1"/>
              </a:solidFill>
              <a:round/>
              <a:headEnd/>
              <a:tailEnd/>
            </a:ln>
          </p:spPr>
          <p:txBody>
            <a:bodyPr/>
            <a:lstStyle/>
            <a:p>
              <a:endParaRPr lang="ja-JP" altLang="en-US"/>
            </a:p>
          </p:txBody>
        </p:sp>
        <p:sp>
          <p:nvSpPr>
            <p:cNvPr id="29719" name="Line 28"/>
            <p:cNvSpPr>
              <a:spLocks noChangeShapeType="1"/>
            </p:cNvSpPr>
            <p:nvPr/>
          </p:nvSpPr>
          <p:spPr bwMode="auto">
            <a:xfrm>
              <a:off x="4059" y="3748"/>
              <a:ext cx="635" cy="317"/>
            </a:xfrm>
            <a:prstGeom prst="line">
              <a:avLst/>
            </a:prstGeom>
            <a:noFill/>
            <a:ln w="19050">
              <a:solidFill>
                <a:schemeClr val="tx1"/>
              </a:solidFill>
              <a:round/>
              <a:headEnd/>
              <a:tailEnd/>
            </a:ln>
          </p:spPr>
          <p:txBody>
            <a:bodyPr/>
            <a:lstStyle/>
            <a:p>
              <a:endParaRPr lang="ja-JP" altLang="en-US"/>
            </a:p>
          </p:txBody>
        </p:sp>
        <p:sp>
          <p:nvSpPr>
            <p:cNvPr id="29720" name="Line 29"/>
            <p:cNvSpPr>
              <a:spLocks noChangeShapeType="1"/>
            </p:cNvSpPr>
            <p:nvPr/>
          </p:nvSpPr>
          <p:spPr bwMode="auto">
            <a:xfrm flipV="1">
              <a:off x="4694" y="3158"/>
              <a:ext cx="590" cy="907"/>
            </a:xfrm>
            <a:prstGeom prst="line">
              <a:avLst/>
            </a:prstGeom>
            <a:noFill/>
            <a:ln w="19050">
              <a:solidFill>
                <a:schemeClr val="tx1"/>
              </a:solidFill>
              <a:round/>
              <a:headEnd/>
              <a:tailEnd/>
            </a:ln>
          </p:spPr>
          <p:txBody>
            <a:bodyPr/>
            <a:lstStyle/>
            <a:p>
              <a:endParaRPr lang="ja-JP" altLang="en-US"/>
            </a:p>
          </p:txBody>
        </p:sp>
        <p:sp>
          <p:nvSpPr>
            <p:cNvPr id="29721" name="Line 30"/>
            <p:cNvSpPr>
              <a:spLocks noChangeShapeType="1"/>
            </p:cNvSpPr>
            <p:nvPr/>
          </p:nvSpPr>
          <p:spPr bwMode="auto">
            <a:xfrm>
              <a:off x="5284" y="3158"/>
              <a:ext cx="0" cy="590"/>
            </a:xfrm>
            <a:prstGeom prst="line">
              <a:avLst/>
            </a:prstGeom>
            <a:noFill/>
            <a:ln w="19050">
              <a:solidFill>
                <a:schemeClr val="tx1"/>
              </a:solidFill>
              <a:round/>
              <a:headEnd/>
              <a:tailEnd/>
            </a:ln>
          </p:spPr>
          <p:txBody>
            <a:bodyPr/>
            <a:lstStyle/>
            <a:p>
              <a:endParaRPr lang="ja-JP" altLang="en-US"/>
            </a:p>
          </p:txBody>
        </p:sp>
        <p:sp>
          <p:nvSpPr>
            <p:cNvPr id="29722" name="Line 31"/>
            <p:cNvSpPr>
              <a:spLocks noChangeShapeType="1"/>
            </p:cNvSpPr>
            <p:nvPr/>
          </p:nvSpPr>
          <p:spPr bwMode="auto">
            <a:xfrm flipH="1" flipV="1">
              <a:off x="4694" y="2840"/>
              <a:ext cx="590" cy="908"/>
            </a:xfrm>
            <a:prstGeom prst="line">
              <a:avLst/>
            </a:prstGeom>
            <a:noFill/>
            <a:ln w="19050">
              <a:solidFill>
                <a:schemeClr val="tx1"/>
              </a:solidFill>
              <a:round/>
              <a:headEnd/>
              <a:tailEnd/>
            </a:ln>
          </p:spPr>
          <p:txBody>
            <a:bodyPr/>
            <a:lstStyle/>
            <a:p>
              <a:endParaRPr lang="ja-JP" altLang="en-US"/>
            </a:p>
          </p:txBody>
        </p:sp>
      </p:grpSp>
      <p:grpSp>
        <p:nvGrpSpPr>
          <p:cNvPr id="5" name="Group 23"/>
          <p:cNvGrpSpPr>
            <a:grpSpLocks/>
          </p:cNvGrpSpPr>
          <p:nvPr/>
        </p:nvGrpSpPr>
        <p:grpSpPr bwMode="auto">
          <a:xfrm>
            <a:off x="6443663" y="4508500"/>
            <a:ext cx="1947862" cy="1946275"/>
            <a:chOff x="4057" y="2840"/>
            <a:chExt cx="1227" cy="1226"/>
          </a:xfrm>
        </p:grpSpPr>
        <p:sp>
          <p:nvSpPr>
            <p:cNvPr id="29711" name="Line 17"/>
            <p:cNvSpPr>
              <a:spLocks noChangeShapeType="1"/>
            </p:cNvSpPr>
            <p:nvPr/>
          </p:nvSpPr>
          <p:spPr bwMode="auto">
            <a:xfrm>
              <a:off x="4059" y="3748"/>
              <a:ext cx="635" cy="317"/>
            </a:xfrm>
            <a:prstGeom prst="line">
              <a:avLst/>
            </a:prstGeom>
            <a:noFill/>
            <a:ln w="19050">
              <a:solidFill>
                <a:schemeClr val="tx1"/>
              </a:solidFill>
              <a:round/>
              <a:headEnd/>
              <a:tailEnd/>
            </a:ln>
          </p:spPr>
          <p:txBody>
            <a:bodyPr/>
            <a:lstStyle/>
            <a:p>
              <a:endParaRPr lang="ja-JP" altLang="en-US"/>
            </a:p>
          </p:txBody>
        </p:sp>
        <p:sp>
          <p:nvSpPr>
            <p:cNvPr id="29712" name="Line 18"/>
            <p:cNvSpPr>
              <a:spLocks noChangeShapeType="1"/>
            </p:cNvSpPr>
            <p:nvPr/>
          </p:nvSpPr>
          <p:spPr bwMode="auto">
            <a:xfrm flipV="1">
              <a:off x="4694" y="3748"/>
              <a:ext cx="590" cy="318"/>
            </a:xfrm>
            <a:prstGeom prst="line">
              <a:avLst/>
            </a:prstGeom>
            <a:noFill/>
            <a:ln w="19050">
              <a:solidFill>
                <a:schemeClr val="tx1"/>
              </a:solidFill>
              <a:round/>
              <a:headEnd/>
              <a:tailEnd/>
            </a:ln>
          </p:spPr>
          <p:txBody>
            <a:bodyPr/>
            <a:lstStyle/>
            <a:p>
              <a:endParaRPr lang="ja-JP" altLang="en-US"/>
            </a:p>
          </p:txBody>
        </p:sp>
        <p:sp>
          <p:nvSpPr>
            <p:cNvPr id="29713" name="Line 19"/>
            <p:cNvSpPr>
              <a:spLocks noChangeShapeType="1"/>
            </p:cNvSpPr>
            <p:nvPr/>
          </p:nvSpPr>
          <p:spPr bwMode="auto">
            <a:xfrm flipH="1" flipV="1">
              <a:off x="4694" y="2840"/>
              <a:ext cx="590" cy="908"/>
            </a:xfrm>
            <a:prstGeom prst="line">
              <a:avLst/>
            </a:prstGeom>
            <a:noFill/>
            <a:ln w="19050">
              <a:solidFill>
                <a:schemeClr val="tx1"/>
              </a:solidFill>
              <a:round/>
              <a:headEnd/>
              <a:tailEnd/>
            </a:ln>
          </p:spPr>
          <p:txBody>
            <a:bodyPr/>
            <a:lstStyle/>
            <a:p>
              <a:endParaRPr lang="ja-JP" altLang="en-US"/>
            </a:p>
          </p:txBody>
        </p:sp>
        <p:sp>
          <p:nvSpPr>
            <p:cNvPr id="29714" name="Line 20"/>
            <p:cNvSpPr>
              <a:spLocks noChangeShapeType="1"/>
            </p:cNvSpPr>
            <p:nvPr/>
          </p:nvSpPr>
          <p:spPr bwMode="auto">
            <a:xfrm flipH="1">
              <a:off x="4059" y="2840"/>
              <a:ext cx="636" cy="318"/>
            </a:xfrm>
            <a:prstGeom prst="line">
              <a:avLst/>
            </a:prstGeom>
            <a:noFill/>
            <a:ln w="19050">
              <a:solidFill>
                <a:schemeClr val="tx1"/>
              </a:solidFill>
              <a:round/>
              <a:headEnd/>
              <a:tailEnd/>
            </a:ln>
          </p:spPr>
          <p:txBody>
            <a:bodyPr/>
            <a:lstStyle/>
            <a:p>
              <a:endParaRPr lang="ja-JP" altLang="en-US"/>
            </a:p>
          </p:txBody>
        </p:sp>
        <p:sp>
          <p:nvSpPr>
            <p:cNvPr id="29715" name="Line 21"/>
            <p:cNvSpPr>
              <a:spLocks noChangeShapeType="1"/>
            </p:cNvSpPr>
            <p:nvPr/>
          </p:nvSpPr>
          <p:spPr bwMode="auto">
            <a:xfrm flipH="1">
              <a:off x="4058" y="3158"/>
              <a:ext cx="1226" cy="0"/>
            </a:xfrm>
            <a:prstGeom prst="line">
              <a:avLst/>
            </a:prstGeom>
            <a:noFill/>
            <a:ln w="19050">
              <a:solidFill>
                <a:schemeClr val="tx1"/>
              </a:solidFill>
              <a:round/>
              <a:headEnd/>
              <a:tailEnd/>
            </a:ln>
          </p:spPr>
          <p:txBody>
            <a:bodyPr/>
            <a:lstStyle/>
            <a:p>
              <a:endParaRPr lang="ja-JP" altLang="en-US"/>
            </a:p>
          </p:txBody>
        </p:sp>
        <p:sp>
          <p:nvSpPr>
            <p:cNvPr id="29716" name="Line 22"/>
            <p:cNvSpPr>
              <a:spLocks noChangeShapeType="1"/>
            </p:cNvSpPr>
            <p:nvPr/>
          </p:nvSpPr>
          <p:spPr bwMode="auto">
            <a:xfrm flipH="1">
              <a:off x="4057" y="3158"/>
              <a:ext cx="1227" cy="590"/>
            </a:xfrm>
            <a:prstGeom prst="line">
              <a:avLst/>
            </a:prstGeom>
            <a:noFill/>
            <a:ln w="19050">
              <a:solidFill>
                <a:schemeClr val="tx1"/>
              </a:solidFill>
              <a:round/>
              <a:headEnd/>
              <a:tailEnd/>
            </a:ln>
          </p:spPr>
          <p:txBody>
            <a:bodyPr/>
            <a:lstStyle/>
            <a:p>
              <a:endParaRPr lang="ja-JP" altLang="en-US"/>
            </a:p>
          </p:txBody>
        </p:sp>
      </p:grpSp>
      <p:sp>
        <p:nvSpPr>
          <p:cNvPr id="82946"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良質部分の抽出</a:t>
            </a:r>
            <a:endParaRPr lang="en-US" altLang="ja-JP" sz="3600" smtClean="0">
              <a:solidFill>
                <a:schemeClr val="bg1"/>
              </a:solidFill>
              <a:effectLst>
                <a:outerShdw blurRad="38100" dist="38100" dir="2700000" algn="tl">
                  <a:srgbClr val="000000"/>
                </a:outerShdw>
              </a:effectLst>
            </a:endParaRPr>
          </a:p>
        </p:txBody>
      </p:sp>
      <p:sp>
        <p:nvSpPr>
          <p:cNvPr id="82947" name="Rectangle 3"/>
          <p:cNvSpPr>
            <a:spLocks noGrp="1" noChangeArrowheads="1"/>
          </p:cNvSpPr>
          <p:nvPr>
            <p:ph type="body" idx="1"/>
          </p:nvPr>
        </p:nvSpPr>
        <p:spPr>
          <a:xfrm>
            <a:off x="250825" y="1052513"/>
            <a:ext cx="8686800" cy="5616575"/>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乱拓的な要素を入れた局所探索は毎回異なる解を出す</a:t>
            </a:r>
          </a:p>
          <a:p>
            <a:pPr eaLnBrk="1" hangingPunct="1">
              <a:lnSpc>
                <a:spcPct val="90000"/>
              </a:lnSpc>
              <a:buFontTx/>
              <a:buNone/>
              <a:defRPr/>
            </a:pPr>
            <a:endParaRPr lang="ja-JP" altLang="en-US" sz="2400" b="1" dirty="0" smtClean="0">
              <a:solidFill>
                <a:schemeClr val="accent2"/>
              </a:solidFill>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が、似たような解が多く出てくる</a:t>
            </a:r>
          </a:p>
          <a:p>
            <a:pPr eaLnBrk="1" hangingPunct="1">
              <a:lnSpc>
                <a:spcPct val="90000"/>
              </a:lnSpc>
              <a:buFontTx/>
              <a:buNone/>
              <a:defRPr/>
            </a:pPr>
            <a:r>
              <a:rPr lang="ja-JP" altLang="en-US" sz="2400" dirty="0" smtClean="0"/>
              <a:t>　また、どの解にも使われないもの、が出てくる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「どの解にも使われないものは、最適解でも使われないだろう」</a:t>
            </a:r>
          </a:p>
          <a:p>
            <a:pPr eaLnBrk="1" hangingPunct="1">
              <a:lnSpc>
                <a:spcPct val="90000"/>
              </a:lnSpc>
              <a:buFontTx/>
              <a:buNone/>
              <a:defRPr/>
            </a:pPr>
            <a:r>
              <a:rPr lang="ja-JP" altLang="en-US" sz="2400" dirty="0" smtClean="0"/>
              <a:t>　という観察から、そのような部分は捨ててしまう、という戦略が</a:t>
            </a:r>
          </a:p>
          <a:p>
            <a:pPr eaLnBrk="1" hangingPunct="1">
              <a:lnSpc>
                <a:spcPct val="90000"/>
              </a:lnSpc>
              <a:buFontTx/>
              <a:buNone/>
              <a:defRPr/>
            </a:pPr>
            <a:r>
              <a:rPr lang="ja-JP" altLang="en-US" sz="2400" dirty="0" smtClean="0"/>
              <a:t>　考えられる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問題をスリム化できるので、</a:t>
            </a:r>
          </a:p>
          <a:p>
            <a:pPr eaLnBrk="1" hangingPunct="1">
              <a:lnSpc>
                <a:spcPct val="90000"/>
              </a:lnSpc>
              <a:buFontTx/>
              <a:buNone/>
              <a:defRPr/>
            </a:pPr>
            <a:r>
              <a:rPr lang="ja-JP" altLang="en-US" sz="2400" dirty="0" smtClean="0"/>
              <a:t>厳密解法、あるいはじっくり解く</a:t>
            </a:r>
          </a:p>
          <a:p>
            <a:pPr eaLnBrk="1" hangingPunct="1">
              <a:lnSpc>
                <a:spcPct val="90000"/>
              </a:lnSpc>
              <a:buFontTx/>
              <a:buNone/>
              <a:defRPr/>
            </a:pPr>
            <a:r>
              <a:rPr lang="ja-JP" altLang="en-US" sz="2400" dirty="0" smtClean="0"/>
              <a:t>タイプの発見的解法が使える</a:t>
            </a:r>
          </a:p>
          <a:p>
            <a:pPr eaLnBrk="1" hangingPunct="1">
              <a:lnSpc>
                <a:spcPct val="90000"/>
              </a:lnSpc>
              <a:buFontTx/>
              <a:buNone/>
              <a:defRPr/>
            </a:pPr>
            <a:endParaRPr lang="ja-JP" altLang="en-US" sz="2400" dirty="0" smtClean="0"/>
          </a:p>
        </p:txBody>
      </p:sp>
      <p:grpSp>
        <p:nvGrpSpPr>
          <p:cNvPr id="6" name="Group 41"/>
          <p:cNvGrpSpPr>
            <a:grpSpLocks/>
          </p:cNvGrpSpPr>
          <p:nvPr/>
        </p:nvGrpSpPr>
        <p:grpSpPr bwMode="auto">
          <a:xfrm>
            <a:off x="6300788" y="4365625"/>
            <a:ext cx="2232025" cy="2232025"/>
            <a:chOff x="3969" y="2750"/>
            <a:chExt cx="1406" cy="1406"/>
          </a:xfrm>
        </p:grpSpPr>
        <p:sp>
          <p:nvSpPr>
            <p:cNvPr id="82948" name="Oval 4"/>
            <p:cNvSpPr>
              <a:spLocks noChangeArrowheads="1"/>
            </p:cNvSpPr>
            <p:nvPr/>
          </p:nvSpPr>
          <p:spPr bwMode="auto">
            <a:xfrm>
              <a:off x="3969" y="3067"/>
              <a:ext cx="181" cy="182"/>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82949" name="Oval 5"/>
            <p:cNvSpPr>
              <a:spLocks noChangeArrowheads="1"/>
            </p:cNvSpPr>
            <p:nvPr/>
          </p:nvSpPr>
          <p:spPr bwMode="auto">
            <a:xfrm>
              <a:off x="4604" y="2750"/>
              <a:ext cx="181" cy="182"/>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82950" name="Oval 6"/>
            <p:cNvSpPr>
              <a:spLocks noChangeArrowheads="1"/>
            </p:cNvSpPr>
            <p:nvPr/>
          </p:nvSpPr>
          <p:spPr bwMode="auto">
            <a:xfrm>
              <a:off x="5194" y="3067"/>
              <a:ext cx="181" cy="182"/>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82951" name="Oval 7"/>
            <p:cNvSpPr>
              <a:spLocks noChangeArrowheads="1"/>
            </p:cNvSpPr>
            <p:nvPr/>
          </p:nvSpPr>
          <p:spPr bwMode="auto">
            <a:xfrm>
              <a:off x="5194" y="3657"/>
              <a:ext cx="181" cy="182"/>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82952" name="Oval 8"/>
            <p:cNvSpPr>
              <a:spLocks noChangeArrowheads="1"/>
            </p:cNvSpPr>
            <p:nvPr/>
          </p:nvSpPr>
          <p:spPr bwMode="auto">
            <a:xfrm>
              <a:off x="4604" y="3975"/>
              <a:ext cx="181" cy="181"/>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sp>
          <p:nvSpPr>
            <p:cNvPr id="82953" name="Oval 9"/>
            <p:cNvSpPr>
              <a:spLocks noChangeArrowheads="1"/>
            </p:cNvSpPr>
            <p:nvPr/>
          </p:nvSpPr>
          <p:spPr bwMode="auto">
            <a:xfrm>
              <a:off x="3969" y="3657"/>
              <a:ext cx="181" cy="181"/>
            </a:xfrm>
            <a:prstGeom prst="ellipse">
              <a:avLst/>
            </a:prstGeom>
            <a:solidFill>
              <a:srgbClr val="CCFFFF"/>
            </a:solidFill>
            <a:ln w="19050">
              <a:solidFill>
                <a:schemeClr val="accent2"/>
              </a:solidFill>
              <a:round/>
              <a:headEnd/>
              <a:tailEnd/>
            </a:ln>
            <a:effectLst>
              <a:outerShdw dist="35921" dir="2700000" algn="ctr" rotWithShape="0">
                <a:schemeClr val="bg2">
                  <a:alpha val="50000"/>
                </a:schemeClr>
              </a:outerShdw>
            </a:effectLst>
          </p:spPr>
          <p:txBody>
            <a:bodyPr wrap="none" anchor="ctr"/>
            <a:lstStyle/>
            <a:p>
              <a:pPr>
                <a:defRPr/>
              </a:pPr>
              <a:endParaRPr lang="ja-JP" altLang="en-US">
                <a:ea typeface="ＭＳ Ｐゴシック" pitchFamily="50"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9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294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294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294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294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2"/>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5"/>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4"/>
                                        </p:tgtEl>
                                        <p:attrNameLst>
                                          <p:attrName>style.visibility</p:attrName>
                                        </p:attrNameLst>
                                      </p:cBhvr>
                                      <p:to>
                                        <p:strVal val="hidden"/>
                                      </p:to>
                                    </p:set>
                                  </p:childTnLst>
                                </p:cTn>
                              </p:par>
                              <p:par>
                                <p:cTn id="45" presetID="1" presetClass="entr" presetSubtype="0" fill="hold" nodeType="with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3"/>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947">
                                            <p:txEl>
                                              <p:pRg st="9" end="9"/>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2947">
                                            <p:txEl>
                                              <p:pRg st="10" end="10"/>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8294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78" name="Freeform 18"/>
          <p:cNvSpPr>
            <a:spLocks/>
          </p:cNvSpPr>
          <p:nvPr/>
        </p:nvSpPr>
        <p:spPr bwMode="auto">
          <a:xfrm>
            <a:off x="7610475" y="4314825"/>
            <a:ext cx="1011238" cy="1382713"/>
          </a:xfrm>
          <a:custGeom>
            <a:avLst/>
            <a:gdLst/>
            <a:ahLst/>
            <a:cxnLst>
              <a:cxn ang="0">
                <a:pos x="25" y="377"/>
              </a:cxn>
              <a:cxn ang="0">
                <a:pos x="112" y="84"/>
              </a:cxn>
              <a:cxn ang="0">
                <a:pos x="396" y="65"/>
              </a:cxn>
              <a:cxn ang="0">
                <a:pos x="603" y="471"/>
              </a:cxn>
              <a:cxn ang="0">
                <a:pos x="603" y="783"/>
              </a:cxn>
              <a:cxn ang="0">
                <a:pos x="418" y="803"/>
              </a:cxn>
              <a:cxn ang="0">
                <a:pos x="25" y="377"/>
              </a:cxn>
            </a:cxnLst>
            <a:rect l="0" t="0" r="r" b="b"/>
            <a:pathLst>
              <a:path w="637" h="871">
                <a:moveTo>
                  <a:pt x="25" y="377"/>
                </a:moveTo>
                <a:cubicBezTo>
                  <a:pt x="0" y="302"/>
                  <a:pt x="50" y="136"/>
                  <a:pt x="112" y="84"/>
                </a:cubicBezTo>
                <a:cubicBezTo>
                  <a:pt x="174" y="32"/>
                  <a:pt x="314" y="0"/>
                  <a:pt x="396" y="65"/>
                </a:cubicBezTo>
                <a:cubicBezTo>
                  <a:pt x="478" y="130"/>
                  <a:pt x="569" y="351"/>
                  <a:pt x="603" y="471"/>
                </a:cubicBezTo>
                <a:cubicBezTo>
                  <a:pt x="637" y="591"/>
                  <a:pt x="634" y="728"/>
                  <a:pt x="603" y="783"/>
                </a:cubicBezTo>
                <a:cubicBezTo>
                  <a:pt x="572" y="838"/>
                  <a:pt x="514" y="871"/>
                  <a:pt x="418" y="803"/>
                </a:cubicBezTo>
                <a:cubicBezTo>
                  <a:pt x="322" y="735"/>
                  <a:pt x="107" y="466"/>
                  <a:pt x="25" y="377"/>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66579" name="Freeform 19"/>
          <p:cNvSpPr>
            <a:spLocks/>
          </p:cNvSpPr>
          <p:nvPr/>
        </p:nvSpPr>
        <p:spPr bwMode="auto">
          <a:xfrm>
            <a:off x="6632575" y="4179888"/>
            <a:ext cx="1789113" cy="1027112"/>
          </a:xfrm>
          <a:custGeom>
            <a:avLst/>
            <a:gdLst/>
            <a:ahLst/>
            <a:cxnLst>
              <a:cxn ang="0">
                <a:pos x="327" y="27"/>
              </a:cxn>
              <a:cxn ang="0">
                <a:pos x="682" y="68"/>
              </a:cxn>
              <a:cxn ang="0">
                <a:pos x="1028" y="168"/>
              </a:cxn>
              <a:cxn ang="0">
                <a:pos x="1106" y="353"/>
              </a:cxn>
              <a:cxn ang="0">
                <a:pos x="1089" y="575"/>
              </a:cxn>
              <a:cxn ang="0">
                <a:pos x="878" y="624"/>
              </a:cxn>
              <a:cxn ang="0">
                <a:pos x="555" y="439"/>
              </a:cxn>
              <a:cxn ang="0">
                <a:pos x="136" y="390"/>
              </a:cxn>
              <a:cxn ang="0">
                <a:pos x="5" y="203"/>
              </a:cxn>
              <a:cxn ang="0">
                <a:pos x="106" y="29"/>
              </a:cxn>
              <a:cxn ang="0">
                <a:pos x="327" y="27"/>
              </a:cxn>
            </a:cxnLst>
            <a:rect l="0" t="0" r="r" b="b"/>
            <a:pathLst>
              <a:path w="1127" h="647">
                <a:moveTo>
                  <a:pt x="327" y="27"/>
                </a:moveTo>
                <a:cubicBezTo>
                  <a:pt x="423" y="33"/>
                  <a:pt x="565" y="45"/>
                  <a:pt x="682" y="68"/>
                </a:cubicBezTo>
                <a:cubicBezTo>
                  <a:pt x="799" y="91"/>
                  <a:pt x="957" y="120"/>
                  <a:pt x="1028" y="168"/>
                </a:cubicBezTo>
                <a:cubicBezTo>
                  <a:pt x="1099" y="216"/>
                  <a:pt x="1096" y="285"/>
                  <a:pt x="1106" y="353"/>
                </a:cubicBezTo>
                <a:cubicBezTo>
                  <a:pt x="1116" y="421"/>
                  <a:pt x="1127" y="530"/>
                  <a:pt x="1089" y="575"/>
                </a:cubicBezTo>
                <a:cubicBezTo>
                  <a:pt x="1051" y="620"/>
                  <a:pt x="967" y="647"/>
                  <a:pt x="878" y="624"/>
                </a:cubicBezTo>
                <a:cubicBezTo>
                  <a:pt x="789" y="601"/>
                  <a:pt x="679" y="478"/>
                  <a:pt x="555" y="439"/>
                </a:cubicBezTo>
                <a:cubicBezTo>
                  <a:pt x="431" y="400"/>
                  <a:pt x="228" y="429"/>
                  <a:pt x="136" y="390"/>
                </a:cubicBezTo>
                <a:cubicBezTo>
                  <a:pt x="44" y="351"/>
                  <a:pt x="10" y="263"/>
                  <a:pt x="5" y="203"/>
                </a:cubicBezTo>
                <a:cubicBezTo>
                  <a:pt x="0" y="143"/>
                  <a:pt x="52" y="58"/>
                  <a:pt x="106" y="29"/>
                </a:cubicBezTo>
                <a:cubicBezTo>
                  <a:pt x="160" y="0"/>
                  <a:pt x="281" y="27"/>
                  <a:pt x="327" y="27"/>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66580" name="Freeform 20"/>
          <p:cNvSpPr>
            <a:spLocks/>
          </p:cNvSpPr>
          <p:nvPr/>
        </p:nvSpPr>
        <p:spPr bwMode="auto">
          <a:xfrm>
            <a:off x="6959600" y="4433888"/>
            <a:ext cx="1789113" cy="1235075"/>
          </a:xfrm>
          <a:custGeom>
            <a:avLst/>
            <a:gdLst/>
            <a:ahLst/>
            <a:cxnLst>
              <a:cxn ang="0">
                <a:pos x="76" y="347"/>
              </a:cxn>
              <a:cxn ang="0">
                <a:pos x="522" y="53"/>
              </a:cxn>
              <a:cxn ang="0">
                <a:pos x="806" y="34"/>
              </a:cxn>
              <a:cxn ang="0">
                <a:pos x="925" y="259"/>
              </a:cxn>
              <a:cxn ang="0">
                <a:pos x="1111" y="572"/>
              </a:cxn>
              <a:cxn ang="0">
                <a:pos x="828" y="767"/>
              </a:cxn>
              <a:cxn ang="0">
                <a:pos x="398" y="640"/>
              </a:cxn>
              <a:cxn ang="0">
                <a:pos x="66" y="611"/>
              </a:cxn>
              <a:cxn ang="0">
                <a:pos x="76" y="347"/>
              </a:cxn>
            </a:cxnLst>
            <a:rect l="0" t="0" r="r" b="b"/>
            <a:pathLst>
              <a:path w="1127" h="778">
                <a:moveTo>
                  <a:pt x="76" y="347"/>
                </a:moveTo>
                <a:cubicBezTo>
                  <a:pt x="152" y="254"/>
                  <a:pt x="400" y="105"/>
                  <a:pt x="522" y="53"/>
                </a:cubicBezTo>
                <a:cubicBezTo>
                  <a:pt x="644" y="1"/>
                  <a:pt x="739" y="0"/>
                  <a:pt x="806" y="34"/>
                </a:cubicBezTo>
                <a:cubicBezTo>
                  <a:pt x="873" y="68"/>
                  <a:pt x="874" y="169"/>
                  <a:pt x="925" y="259"/>
                </a:cubicBezTo>
                <a:cubicBezTo>
                  <a:pt x="976" y="349"/>
                  <a:pt x="1127" y="487"/>
                  <a:pt x="1111" y="572"/>
                </a:cubicBezTo>
                <a:cubicBezTo>
                  <a:pt x="1095" y="657"/>
                  <a:pt x="947" y="756"/>
                  <a:pt x="828" y="767"/>
                </a:cubicBezTo>
                <a:cubicBezTo>
                  <a:pt x="709" y="778"/>
                  <a:pt x="525" y="666"/>
                  <a:pt x="398" y="640"/>
                </a:cubicBezTo>
                <a:cubicBezTo>
                  <a:pt x="271" y="614"/>
                  <a:pt x="120" y="660"/>
                  <a:pt x="66" y="611"/>
                </a:cubicBezTo>
                <a:cubicBezTo>
                  <a:pt x="12" y="562"/>
                  <a:pt x="0" y="440"/>
                  <a:pt x="76" y="347"/>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66619" name="Freeform 59"/>
          <p:cNvSpPr>
            <a:spLocks/>
          </p:cNvSpPr>
          <p:nvPr/>
        </p:nvSpPr>
        <p:spPr bwMode="auto">
          <a:xfrm>
            <a:off x="7953375" y="4995863"/>
            <a:ext cx="822325" cy="1474787"/>
          </a:xfrm>
          <a:custGeom>
            <a:avLst/>
            <a:gdLst/>
            <a:ahLst/>
            <a:cxnLst>
              <a:cxn ang="0">
                <a:pos x="37" y="382"/>
              </a:cxn>
              <a:cxn ang="0">
                <a:pos x="123" y="57"/>
              </a:cxn>
              <a:cxn ang="0">
                <a:pos x="407" y="38"/>
              </a:cxn>
              <a:cxn ang="0">
                <a:pos x="457" y="272"/>
              </a:cxn>
              <a:cxn ang="0">
                <a:pos x="503" y="620"/>
              </a:cxn>
              <a:cxn ang="0">
                <a:pos x="366" y="894"/>
              </a:cxn>
              <a:cxn ang="0">
                <a:pos x="92" y="830"/>
              </a:cxn>
              <a:cxn ang="0">
                <a:pos x="9" y="574"/>
              </a:cxn>
              <a:cxn ang="0">
                <a:pos x="37" y="382"/>
              </a:cxn>
            </a:cxnLst>
            <a:rect l="0" t="0" r="r" b="b"/>
            <a:pathLst>
              <a:path w="518" h="929">
                <a:moveTo>
                  <a:pt x="37" y="382"/>
                </a:moveTo>
                <a:cubicBezTo>
                  <a:pt x="113" y="289"/>
                  <a:pt x="61" y="114"/>
                  <a:pt x="123" y="57"/>
                </a:cubicBezTo>
                <a:cubicBezTo>
                  <a:pt x="185" y="0"/>
                  <a:pt x="351" y="2"/>
                  <a:pt x="407" y="38"/>
                </a:cubicBezTo>
                <a:cubicBezTo>
                  <a:pt x="463" y="74"/>
                  <a:pt x="441" y="175"/>
                  <a:pt x="457" y="272"/>
                </a:cubicBezTo>
                <a:cubicBezTo>
                  <a:pt x="473" y="369"/>
                  <a:pt x="518" y="516"/>
                  <a:pt x="503" y="620"/>
                </a:cubicBezTo>
                <a:cubicBezTo>
                  <a:pt x="488" y="724"/>
                  <a:pt x="434" y="859"/>
                  <a:pt x="366" y="894"/>
                </a:cubicBezTo>
                <a:cubicBezTo>
                  <a:pt x="298" y="929"/>
                  <a:pt x="151" y="883"/>
                  <a:pt x="92" y="830"/>
                </a:cubicBezTo>
                <a:cubicBezTo>
                  <a:pt x="33" y="777"/>
                  <a:pt x="18" y="649"/>
                  <a:pt x="9" y="574"/>
                </a:cubicBezTo>
                <a:cubicBezTo>
                  <a:pt x="0" y="499"/>
                  <a:pt x="31" y="422"/>
                  <a:pt x="37" y="382"/>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66562" name="Oval 2"/>
          <p:cNvSpPr>
            <a:spLocks noChangeArrowheads="1"/>
          </p:cNvSpPr>
          <p:nvPr/>
        </p:nvSpPr>
        <p:spPr bwMode="auto">
          <a:xfrm>
            <a:off x="611188" y="47244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6563" name="Oval 3"/>
          <p:cNvSpPr>
            <a:spLocks noChangeArrowheads="1"/>
          </p:cNvSpPr>
          <p:nvPr/>
        </p:nvSpPr>
        <p:spPr bwMode="auto">
          <a:xfrm>
            <a:off x="1220788" y="48768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6564" name="Oval 4"/>
          <p:cNvSpPr>
            <a:spLocks noChangeArrowheads="1"/>
          </p:cNvSpPr>
          <p:nvPr/>
        </p:nvSpPr>
        <p:spPr bwMode="auto">
          <a:xfrm>
            <a:off x="2058988" y="48768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6565" name="Oval 5"/>
          <p:cNvSpPr>
            <a:spLocks noChangeArrowheads="1"/>
          </p:cNvSpPr>
          <p:nvPr/>
        </p:nvSpPr>
        <p:spPr bwMode="auto">
          <a:xfrm>
            <a:off x="2897188" y="49530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6566" name="Rectangle 6"/>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アニーリング法</a:t>
            </a:r>
          </a:p>
        </p:txBody>
      </p:sp>
      <p:sp>
        <p:nvSpPr>
          <p:cNvPr id="66567" name="Rectangle 7"/>
          <p:cNvSpPr>
            <a:spLocks noGrp="1" noChangeArrowheads="1"/>
          </p:cNvSpPr>
          <p:nvPr>
            <p:ph type="body" idx="1"/>
          </p:nvPr>
        </p:nvSpPr>
        <p:spPr>
          <a:xfrm>
            <a:off x="228600" y="1371600"/>
            <a:ext cx="8686800" cy="2921000"/>
          </a:xfrm>
        </p:spPr>
        <p:txBody>
          <a:bodyPr/>
          <a:lstStyle/>
          <a:p>
            <a:pPr eaLnBrk="1" hangingPunct="1">
              <a:lnSpc>
                <a:spcPct val="8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近傍の解へ移動する際に、現在の解よりも良くないものにも一定の確率で移動する方法</a:t>
            </a:r>
          </a:p>
          <a:p>
            <a:pPr eaLnBrk="1" hangingPunct="1">
              <a:lnSpc>
                <a:spcPct val="80000"/>
              </a:lnSpc>
              <a:buFontTx/>
              <a:buNone/>
              <a:defRPr/>
            </a:pPr>
            <a:endParaRPr lang="ja-JP" altLang="en-US" sz="2400" dirty="0" smtClean="0"/>
          </a:p>
          <a:p>
            <a:pPr eaLnBrk="1" hangingPunct="1">
              <a:lnSpc>
                <a:spcPct val="8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1.</a:t>
            </a:r>
            <a:r>
              <a:rPr lang="ja-JP" altLang="en-US" sz="2400" dirty="0" smtClean="0"/>
              <a:t>　初期解 </a:t>
            </a:r>
            <a:r>
              <a:rPr lang="en-US" altLang="ja-JP" sz="2400" b="1" dirty="0" smtClean="0">
                <a:solidFill>
                  <a:schemeClr val="accent2"/>
                </a:solidFill>
              </a:rPr>
              <a:t>x</a:t>
            </a:r>
            <a:r>
              <a:rPr lang="en-US" altLang="ja-JP" sz="2400" dirty="0" smtClean="0"/>
              <a:t> </a:t>
            </a:r>
            <a:r>
              <a:rPr lang="ja-JP" altLang="en-US" sz="2400" dirty="0" smtClean="0"/>
              <a:t>を見つける</a:t>
            </a:r>
          </a:p>
          <a:p>
            <a:pPr eaLnBrk="1" hangingPunct="1">
              <a:lnSpc>
                <a:spcPct val="8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2.</a:t>
            </a:r>
            <a:r>
              <a:rPr lang="ja-JP" altLang="en-US" sz="2400" dirty="0" smtClean="0"/>
              <a:t>　</a:t>
            </a:r>
            <a:r>
              <a:rPr lang="en-US" altLang="ja-JP" sz="2400" b="1" dirty="0" smtClean="0">
                <a:solidFill>
                  <a:schemeClr val="accent2"/>
                </a:solidFill>
              </a:rPr>
              <a:t>N(x)</a:t>
            </a:r>
            <a:r>
              <a:rPr lang="en-US" altLang="ja-JP" sz="2400" dirty="0" smtClean="0"/>
              <a:t> </a:t>
            </a:r>
            <a:r>
              <a:rPr lang="ja-JP" altLang="en-US" sz="2400" dirty="0" smtClean="0"/>
              <a:t>の中から適当に1つ選ぶ</a:t>
            </a:r>
          </a:p>
          <a:p>
            <a:pPr eaLnBrk="1" hangingPunct="1">
              <a:lnSpc>
                <a:spcPct val="8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3.</a:t>
            </a:r>
            <a:r>
              <a:rPr lang="ja-JP" altLang="en-US" sz="2400" dirty="0" smtClean="0"/>
              <a:t>　その解が、</a:t>
            </a:r>
            <a:r>
              <a:rPr lang="en-US" altLang="ja-JP" sz="2400" b="1" dirty="0" smtClean="0">
                <a:solidFill>
                  <a:schemeClr val="accent2"/>
                </a:solidFill>
              </a:rPr>
              <a:t>x</a:t>
            </a:r>
            <a:r>
              <a:rPr lang="en-US" altLang="ja-JP" sz="2400" dirty="0" smtClean="0"/>
              <a:t> </a:t>
            </a:r>
            <a:r>
              <a:rPr lang="ja-JP" altLang="en-US" sz="2400" dirty="0" smtClean="0"/>
              <a:t>よりも目的関数値が良いなら、無条件に移動</a:t>
            </a:r>
          </a:p>
          <a:p>
            <a:pPr eaLnBrk="1" hangingPunct="1">
              <a:lnSpc>
                <a:spcPct val="80000"/>
              </a:lnSpc>
              <a:buFontTx/>
              <a:buNone/>
              <a:defRPr/>
            </a:pPr>
            <a:r>
              <a:rPr lang="ja-JP" altLang="en-US" sz="2400" dirty="0" smtClean="0"/>
              <a:t>　　悪い場合は、ある確率 </a:t>
            </a:r>
            <a:r>
              <a:rPr lang="en-US" altLang="ja-JP" sz="2400" b="1" dirty="0" smtClean="0">
                <a:solidFill>
                  <a:schemeClr val="accent2"/>
                </a:solidFill>
              </a:rPr>
              <a:t>T</a:t>
            </a:r>
            <a:r>
              <a:rPr lang="en-US" altLang="ja-JP" sz="2400" dirty="0" smtClean="0">
                <a:solidFill>
                  <a:schemeClr val="accent2"/>
                </a:solidFill>
              </a:rPr>
              <a:t> </a:t>
            </a:r>
            <a:r>
              <a:rPr lang="ja-JP" altLang="en-US" sz="2400" dirty="0" smtClean="0"/>
              <a:t>で移動</a:t>
            </a:r>
          </a:p>
          <a:p>
            <a:pPr eaLnBrk="1" hangingPunct="1">
              <a:lnSpc>
                <a:spcPct val="8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4.</a:t>
            </a:r>
            <a:r>
              <a:rPr lang="ja-JP" altLang="en-US" sz="2400" dirty="0" smtClean="0"/>
              <a:t>　繰り返して、適当にとめる</a:t>
            </a:r>
          </a:p>
          <a:p>
            <a:pPr eaLnBrk="1" hangingPunct="1">
              <a:lnSpc>
                <a:spcPct val="80000"/>
              </a:lnSpc>
              <a:buFontTx/>
              <a:buNone/>
              <a:defRPr/>
            </a:pPr>
            <a:endParaRPr lang="ja-JP" altLang="en-US" sz="2400" dirty="0" smtClean="0"/>
          </a:p>
        </p:txBody>
      </p:sp>
      <p:sp>
        <p:nvSpPr>
          <p:cNvPr id="66570" name="Line 10"/>
          <p:cNvSpPr>
            <a:spLocks noChangeShapeType="1"/>
          </p:cNvSpPr>
          <p:nvPr/>
        </p:nvSpPr>
        <p:spPr bwMode="auto">
          <a:xfrm>
            <a:off x="1449388" y="5486400"/>
            <a:ext cx="685800" cy="152400"/>
          </a:xfrm>
          <a:prstGeom prst="line">
            <a:avLst/>
          </a:prstGeom>
          <a:noFill/>
          <a:ln w="19050">
            <a:solidFill>
              <a:schemeClr val="tx1"/>
            </a:solidFill>
            <a:round/>
            <a:headEnd/>
            <a:tailEnd type="triangle" w="med" len="med"/>
          </a:ln>
        </p:spPr>
        <p:txBody>
          <a:bodyPr/>
          <a:lstStyle/>
          <a:p>
            <a:endParaRPr lang="ja-JP" altLang="en-US"/>
          </a:p>
        </p:txBody>
      </p:sp>
      <p:sp>
        <p:nvSpPr>
          <p:cNvPr id="66571" name="Oval 11"/>
          <p:cNvSpPr>
            <a:spLocks noChangeArrowheads="1"/>
          </p:cNvSpPr>
          <p:nvPr/>
        </p:nvSpPr>
        <p:spPr bwMode="auto">
          <a:xfrm>
            <a:off x="3811588" y="56388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6573" name="Line 13"/>
          <p:cNvSpPr>
            <a:spLocks noChangeShapeType="1"/>
          </p:cNvSpPr>
          <p:nvPr/>
        </p:nvSpPr>
        <p:spPr bwMode="auto">
          <a:xfrm>
            <a:off x="2211388" y="5638800"/>
            <a:ext cx="685800" cy="0"/>
          </a:xfrm>
          <a:prstGeom prst="line">
            <a:avLst/>
          </a:prstGeom>
          <a:noFill/>
          <a:ln w="19050">
            <a:solidFill>
              <a:schemeClr val="tx1"/>
            </a:solidFill>
            <a:round/>
            <a:headEnd/>
            <a:tailEnd type="triangle" w="med" len="med"/>
          </a:ln>
        </p:spPr>
        <p:txBody>
          <a:bodyPr/>
          <a:lstStyle/>
          <a:p>
            <a:endParaRPr lang="ja-JP" altLang="en-US"/>
          </a:p>
        </p:txBody>
      </p:sp>
      <p:sp>
        <p:nvSpPr>
          <p:cNvPr id="66574" name="Line 14"/>
          <p:cNvSpPr>
            <a:spLocks noChangeShapeType="1"/>
          </p:cNvSpPr>
          <p:nvPr/>
        </p:nvSpPr>
        <p:spPr bwMode="auto">
          <a:xfrm>
            <a:off x="3049588" y="5638800"/>
            <a:ext cx="685800" cy="76200"/>
          </a:xfrm>
          <a:prstGeom prst="line">
            <a:avLst/>
          </a:prstGeom>
          <a:noFill/>
          <a:ln w="19050">
            <a:solidFill>
              <a:schemeClr val="tx1"/>
            </a:solidFill>
            <a:round/>
            <a:headEnd/>
            <a:tailEnd type="triangle" w="med" len="med"/>
          </a:ln>
        </p:spPr>
        <p:txBody>
          <a:bodyPr/>
          <a:lstStyle/>
          <a:p>
            <a:endParaRPr lang="ja-JP" altLang="en-US"/>
          </a:p>
        </p:txBody>
      </p:sp>
      <p:sp>
        <p:nvSpPr>
          <p:cNvPr id="66576" name="Oval 16"/>
          <p:cNvSpPr>
            <a:spLocks noChangeArrowheads="1"/>
          </p:cNvSpPr>
          <p:nvPr/>
        </p:nvSpPr>
        <p:spPr bwMode="auto">
          <a:xfrm>
            <a:off x="2592388" y="50292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6568" name="Oval 8"/>
          <p:cNvSpPr>
            <a:spLocks noChangeArrowheads="1"/>
          </p:cNvSpPr>
          <p:nvPr/>
        </p:nvSpPr>
        <p:spPr bwMode="auto">
          <a:xfrm>
            <a:off x="1373188" y="54102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6569" name="Oval 9"/>
          <p:cNvSpPr>
            <a:spLocks noChangeArrowheads="1"/>
          </p:cNvSpPr>
          <p:nvPr/>
        </p:nvSpPr>
        <p:spPr bwMode="auto">
          <a:xfrm>
            <a:off x="2135188" y="55626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6572" name="Oval 12"/>
          <p:cNvSpPr>
            <a:spLocks noChangeArrowheads="1"/>
          </p:cNvSpPr>
          <p:nvPr/>
        </p:nvSpPr>
        <p:spPr bwMode="auto">
          <a:xfrm>
            <a:off x="2973388" y="55626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0740" name="Line 21"/>
          <p:cNvSpPr>
            <a:spLocks noChangeShapeType="1"/>
          </p:cNvSpPr>
          <p:nvPr/>
        </p:nvSpPr>
        <p:spPr bwMode="auto">
          <a:xfrm flipV="1">
            <a:off x="7107238" y="6092825"/>
            <a:ext cx="1223962" cy="73025"/>
          </a:xfrm>
          <a:prstGeom prst="line">
            <a:avLst/>
          </a:prstGeom>
          <a:noFill/>
          <a:ln w="19050">
            <a:solidFill>
              <a:schemeClr val="tx1"/>
            </a:solidFill>
            <a:round/>
            <a:headEnd/>
            <a:tailEnd/>
          </a:ln>
        </p:spPr>
        <p:txBody>
          <a:bodyPr/>
          <a:lstStyle/>
          <a:p>
            <a:endParaRPr lang="ja-JP" altLang="en-US"/>
          </a:p>
        </p:txBody>
      </p:sp>
      <p:sp>
        <p:nvSpPr>
          <p:cNvPr id="30741" name="Line 22"/>
          <p:cNvSpPr>
            <a:spLocks noChangeShapeType="1"/>
          </p:cNvSpPr>
          <p:nvPr/>
        </p:nvSpPr>
        <p:spPr bwMode="auto">
          <a:xfrm flipH="1">
            <a:off x="5883275" y="5157788"/>
            <a:ext cx="736600" cy="1079500"/>
          </a:xfrm>
          <a:prstGeom prst="line">
            <a:avLst/>
          </a:prstGeom>
          <a:noFill/>
          <a:ln w="19050">
            <a:solidFill>
              <a:schemeClr val="tx1"/>
            </a:solidFill>
            <a:round/>
            <a:headEnd/>
            <a:tailEnd/>
          </a:ln>
        </p:spPr>
        <p:txBody>
          <a:bodyPr/>
          <a:lstStyle/>
          <a:p>
            <a:endParaRPr lang="ja-JP" altLang="en-US"/>
          </a:p>
        </p:txBody>
      </p:sp>
      <p:sp>
        <p:nvSpPr>
          <p:cNvPr id="30742" name="Line 23"/>
          <p:cNvSpPr>
            <a:spLocks noChangeShapeType="1"/>
          </p:cNvSpPr>
          <p:nvPr/>
        </p:nvSpPr>
        <p:spPr bwMode="auto">
          <a:xfrm>
            <a:off x="7593013" y="5767388"/>
            <a:ext cx="698500" cy="325437"/>
          </a:xfrm>
          <a:prstGeom prst="line">
            <a:avLst/>
          </a:prstGeom>
          <a:noFill/>
          <a:ln w="19050">
            <a:solidFill>
              <a:schemeClr val="tx1"/>
            </a:solidFill>
            <a:round/>
            <a:headEnd/>
            <a:tailEnd/>
          </a:ln>
        </p:spPr>
        <p:txBody>
          <a:bodyPr/>
          <a:lstStyle/>
          <a:p>
            <a:endParaRPr lang="ja-JP" altLang="en-US"/>
          </a:p>
        </p:txBody>
      </p:sp>
      <p:sp>
        <p:nvSpPr>
          <p:cNvPr id="30743" name="Line 24"/>
          <p:cNvSpPr>
            <a:spLocks noChangeShapeType="1"/>
          </p:cNvSpPr>
          <p:nvPr/>
        </p:nvSpPr>
        <p:spPr bwMode="auto">
          <a:xfrm>
            <a:off x="7364413" y="5157788"/>
            <a:ext cx="990600" cy="212725"/>
          </a:xfrm>
          <a:prstGeom prst="line">
            <a:avLst/>
          </a:prstGeom>
          <a:noFill/>
          <a:ln w="19050">
            <a:solidFill>
              <a:schemeClr val="tx1"/>
            </a:solidFill>
            <a:round/>
            <a:headEnd/>
            <a:tailEnd/>
          </a:ln>
        </p:spPr>
        <p:txBody>
          <a:bodyPr/>
          <a:lstStyle/>
          <a:p>
            <a:endParaRPr lang="ja-JP" altLang="en-US"/>
          </a:p>
        </p:txBody>
      </p:sp>
      <p:sp>
        <p:nvSpPr>
          <p:cNvPr id="30744" name="Line 25"/>
          <p:cNvSpPr>
            <a:spLocks noChangeShapeType="1"/>
          </p:cNvSpPr>
          <p:nvPr/>
        </p:nvSpPr>
        <p:spPr bwMode="auto">
          <a:xfrm flipV="1">
            <a:off x="5915025" y="5843588"/>
            <a:ext cx="534988" cy="393700"/>
          </a:xfrm>
          <a:prstGeom prst="line">
            <a:avLst/>
          </a:prstGeom>
          <a:noFill/>
          <a:ln w="19050">
            <a:solidFill>
              <a:schemeClr val="tx1"/>
            </a:solidFill>
            <a:round/>
            <a:headEnd/>
            <a:tailEnd/>
          </a:ln>
        </p:spPr>
        <p:txBody>
          <a:bodyPr/>
          <a:lstStyle/>
          <a:p>
            <a:endParaRPr lang="ja-JP" altLang="en-US"/>
          </a:p>
        </p:txBody>
      </p:sp>
      <p:sp>
        <p:nvSpPr>
          <p:cNvPr id="30745" name="Line 26"/>
          <p:cNvSpPr>
            <a:spLocks noChangeShapeType="1"/>
          </p:cNvSpPr>
          <p:nvPr/>
        </p:nvSpPr>
        <p:spPr bwMode="auto">
          <a:xfrm>
            <a:off x="5738813" y="5013325"/>
            <a:ext cx="712787" cy="863600"/>
          </a:xfrm>
          <a:prstGeom prst="line">
            <a:avLst/>
          </a:prstGeom>
          <a:noFill/>
          <a:ln w="19050">
            <a:solidFill>
              <a:schemeClr val="tx1"/>
            </a:solidFill>
            <a:round/>
            <a:headEnd/>
            <a:tailEnd/>
          </a:ln>
        </p:spPr>
        <p:txBody>
          <a:bodyPr/>
          <a:lstStyle/>
          <a:p>
            <a:endParaRPr lang="ja-JP" altLang="en-US"/>
          </a:p>
        </p:txBody>
      </p:sp>
      <p:sp>
        <p:nvSpPr>
          <p:cNvPr id="30746" name="Line 27"/>
          <p:cNvSpPr>
            <a:spLocks noChangeShapeType="1"/>
          </p:cNvSpPr>
          <p:nvPr/>
        </p:nvSpPr>
        <p:spPr bwMode="auto">
          <a:xfrm flipV="1">
            <a:off x="7364413" y="4776788"/>
            <a:ext cx="533400" cy="381000"/>
          </a:xfrm>
          <a:prstGeom prst="line">
            <a:avLst/>
          </a:prstGeom>
          <a:noFill/>
          <a:ln w="19050">
            <a:solidFill>
              <a:schemeClr val="tx1"/>
            </a:solidFill>
            <a:round/>
            <a:headEnd/>
            <a:tailEnd/>
          </a:ln>
        </p:spPr>
        <p:txBody>
          <a:bodyPr/>
          <a:lstStyle/>
          <a:p>
            <a:endParaRPr lang="ja-JP" altLang="en-US"/>
          </a:p>
        </p:txBody>
      </p:sp>
      <p:sp>
        <p:nvSpPr>
          <p:cNvPr id="30747" name="Line 28"/>
          <p:cNvSpPr>
            <a:spLocks noChangeShapeType="1"/>
          </p:cNvSpPr>
          <p:nvPr/>
        </p:nvSpPr>
        <p:spPr bwMode="auto">
          <a:xfrm flipH="1">
            <a:off x="5451475" y="5157788"/>
            <a:ext cx="1150938" cy="431800"/>
          </a:xfrm>
          <a:prstGeom prst="line">
            <a:avLst/>
          </a:prstGeom>
          <a:noFill/>
          <a:ln w="19050">
            <a:solidFill>
              <a:schemeClr val="tx1"/>
            </a:solidFill>
            <a:round/>
            <a:headEnd/>
            <a:tailEnd/>
          </a:ln>
        </p:spPr>
        <p:txBody>
          <a:bodyPr/>
          <a:lstStyle/>
          <a:p>
            <a:endParaRPr lang="ja-JP" altLang="en-US"/>
          </a:p>
        </p:txBody>
      </p:sp>
      <p:sp>
        <p:nvSpPr>
          <p:cNvPr id="30748" name="Line 29"/>
          <p:cNvSpPr>
            <a:spLocks noChangeShapeType="1"/>
          </p:cNvSpPr>
          <p:nvPr/>
        </p:nvSpPr>
        <p:spPr bwMode="auto">
          <a:xfrm>
            <a:off x="5522913" y="5661025"/>
            <a:ext cx="936625" cy="215900"/>
          </a:xfrm>
          <a:prstGeom prst="line">
            <a:avLst/>
          </a:prstGeom>
          <a:noFill/>
          <a:ln w="19050">
            <a:solidFill>
              <a:schemeClr val="tx1"/>
            </a:solidFill>
            <a:round/>
            <a:headEnd/>
            <a:tailEnd/>
          </a:ln>
        </p:spPr>
        <p:txBody>
          <a:bodyPr/>
          <a:lstStyle/>
          <a:p>
            <a:endParaRPr lang="ja-JP" altLang="en-US"/>
          </a:p>
        </p:txBody>
      </p:sp>
      <p:sp>
        <p:nvSpPr>
          <p:cNvPr id="30749" name="Line 30"/>
          <p:cNvSpPr>
            <a:spLocks noChangeShapeType="1"/>
          </p:cNvSpPr>
          <p:nvPr/>
        </p:nvSpPr>
        <p:spPr bwMode="auto">
          <a:xfrm flipH="1">
            <a:off x="7059613" y="5157788"/>
            <a:ext cx="304800" cy="990600"/>
          </a:xfrm>
          <a:prstGeom prst="line">
            <a:avLst/>
          </a:prstGeom>
          <a:noFill/>
          <a:ln w="19050">
            <a:solidFill>
              <a:schemeClr val="tx1"/>
            </a:solidFill>
            <a:round/>
            <a:headEnd/>
            <a:tailEnd/>
          </a:ln>
        </p:spPr>
        <p:txBody>
          <a:bodyPr/>
          <a:lstStyle/>
          <a:p>
            <a:endParaRPr lang="ja-JP" altLang="en-US"/>
          </a:p>
        </p:txBody>
      </p:sp>
      <p:sp>
        <p:nvSpPr>
          <p:cNvPr id="30750" name="Line 31"/>
          <p:cNvSpPr>
            <a:spLocks noChangeShapeType="1"/>
          </p:cNvSpPr>
          <p:nvPr/>
        </p:nvSpPr>
        <p:spPr bwMode="auto">
          <a:xfrm>
            <a:off x="5451475" y="5661025"/>
            <a:ext cx="431800" cy="614363"/>
          </a:xfrm>
          <a:prstGeom prst="line">
            <a:avLst/>
          </a:prstGeom>
          <a:noFill/>
          <a:ln w="19050">
            <a:solidFill>
              <a:schemeClr val="tx1"/>
            </a:solidFill>
            <a:round/>
            <a:headEnd/>
            <a:tailEnd/>
          </a:ln>
        </p:spPr>
        <p:txBody>
          <a:bodyPr/>
          <a:lstStyle/>
          <a:p>
            <a:endParaRPr lang="ja-JP" altLang="en-US"/>
          </a:p>
        </p:txBody>
      </p:sp>
      <p:sp>
        <p:nvSpPr>
          <p:cNvPr id="30751" name="Line 32"/>
          <p:cNvSpPr>
            <a:spLocks noChangeShapeType="1"/>
          </p:cNvSpPr>
          <p:nvPr/>
        </p:nvSpPr>
        <p:spPr bwMode="auto">
          <a:xfrm flipH="1" flipV="1">
            <a:off x="5738813" y="4940300"/>
            <a:ext cx="144462" cy="1301750"/>
          </a:xfrm>
          <a:prstGeom prst="line">
            <a:avLst/>
          </a:prstGeom>
          <a:noFill/>
          <a:ln w="19050">
            <a:solidFill>
              <a:schemeClr val="tx1"/>
            </a:solidFill>
            <a:round/>
            <a:headEnd/>
            <a:tailEnd/>
          </a:ln>
        </p:spPr>
        <p:txBody>
          <a:bodyPr/>
          <a:lstStyle/>
          <a:p>
            <a:endParaRPr lang="ja-JP" altLang="en-US"/>
          </a:p>
        </p:txBody>
      </p:sp>
      <p:sp>
        <p:nvSpPr>
          <p:cNvPr id="30752" name="Line 33"/>
          <p:cNvSpPr>
            <a:spLocks noChangeShapeType="1"/>
          </p:cNvSpPr>
          <p:nvPr/>
        </p:nvSpPr>
        <p:spPr bwMode="auto">
          <a:xfrm flipV="1">
            <a:off x="7059613" y="5767388"/>
            <a:ext cx="533400" cy="381000"/>
          </a:xfrm>
          <a:prstGeom prst="line">
            <a:avLst/>
          </a:prstGeom>
          <a:noFill/>
          <a:ln w="19050">
            <a:solidFill>
              <a:schemeClr val="tx1"/>
            </a:solidFill>
            <a:round/>
            <a:headEnd/>
            <a:tailEnd/>
          </a:ln>
        </p:spPr>
        <p:txBody>
          <a:bodyPr/>
          <a:lstStyle/>
          <a:p>
            <a:endParaRPr lang="ja-JP" altLang="en-US"/>
          </a:p>
        </p:txBody>
      </p:sp>
      <p:sp>
        <p:nvSpPr>
          <p:cNvPr id="30753" name="Line 34"/>
          <p:cNvSpPr>
            <a:spLocks noChangeShapeType="1"/>
          </p:cNvSpPr>
          <p:nvPr/>
        </p:nvSpPr>
        <p:spPr bwMode="auto">
          <a:xfrm>
            <a:off x="6450013" y="5843588"/>
            <a:ext cx="609600" cy="304800"/>
          </a:xfrm>
          <a:prstGeom prst="line">
            <a:avLst/>
          </a:prstGeom>
          <a:noFill/>
          <a:ln w="19050">
            <a:solidFill>
              <a:schemeClr val="tx1"/>
            </a:solidFill>
            <a:round/>
            <a:headEnd/>
            <a:tailEnd/>
          </a:ln>
        </p:spPr>
        <p:txBody>
          <a:bodyPr/>
          <a:lstStyle/>
          <a:p>
            <a:endParaRPr lang="ja-JP" altLang="en-US"/>
          </a:p>
        </p:txBody>
      </p:sp>
      <p:sp>
        <p:nvSpPr>
          <p:cNvPr id="30754" name="Line 35"/>
          <p:cNvSpPr>
            <a:spLocks noChangeShapeType="1"/>
          </p:cNvSpPr>
          <p:nvPr/>
        </p:nvSpPr>
        <p:spPr bwMode="auto">
          <a:xfrm flipH="1">
            <a:off x="6450013" y="5157788"/>
            <a:ext cx="152400" cy="685800"/>
          </a:xfrm>
          <a:prstGeom prst="line">
            <a:avLst/>
          </a:prstGeom>
          <a:noFill/>
          <a:ln w="19050">
            <a:solidFill>
              <a:schemeClr val="tx1"/>
            </a:solidFill>
            <a:round/>
            <a:headEnd/>
            <a:tailEnd/>
          </a:ln>
        </p:spPr>
        <p:txBody>
          <a:bodyPr/>
          <a:lstStyle/>
          <a:p>
            <a:endParaRPr lang="ja-JP" altLang="en-US"/>
          </a:p>
        </p:txBody>
      </p:sp>
      <p:sp>
        <p:nvSpPr>
          <p:cNvPr id="30755" name="Line 36"/>
          <p:cNvSpPr>
            <a:spLocks noChangeShapeType="1"/>
          </p:cNvSpPr>
          <p:nvPr/>
        </p:nvSpPr>
        <p:spPr bwMode="auto">
          <a:xfrm>
            <a:off x="5738813" y="5013325"/>
            <a:ext cx="906462" cy="144463"/>
          </a:xfrm>
          <a:prstGeom prst="line">
            <a:avLst/>
          </a:prstGeom>
          <a:noFill/>
          <a:ln w="19050">
            <a:solidFill>
              <a:schemeClr val="tx1"/>
            </a:solidFill>
            <a:round/>
            <a:headEnd/>
            <a:tailEnd/>
          </a:ln>
        </p:spPr>
        <p:txBody>
          <a:bodyPr/>
          <a:lstStyle/>
          <a:p>
            <a:endParaRPr lang="ja-JP" altLang="en-US"/>
          </a:p>
        </p:txBody>
      </p:sp>
      <p:sp>
        <p:nvSpPr>
          <p:cNvPr id="30756" name="Line 37"/>
          <p:cNvSpPr>
            <a:spLocks noChangeShapeType="1"/>
          </p:cNvSpPr>
          <p:nvPr/>
        </p:nvSpPr>
        <p:spPr bwMode="auto">
          <a:xfrm>
            <a:off x="7364413" y="5157788"/>
            <a:ext cx="228600" cy="609600"/>
          </a:xfrm>
          <a:prstGeom prst="line">
            <a:avLst/>
          </a:prstGeom>
          <a:noFill/>
          <a:ln w="19050">
            <a:solidFill>
              <a:schemeClr val="tx1"/>
            </a:solidFill>
            <a:round/>
            <a:headEnd/>
            <a:tailEnd/>
          </a:ln>
        </p:spPr>
        <p:txBody>
          <a:bodyPr/>
          <a:lstStyle/>
          <a:p>
            <a:endParaRPr lang="ja-JP" altLang="en-US"/>
          </a:p>
        </p:txBody>
      </p:sp>
      <p:sp>
        <p:nvSpPr>
          <p:cNvPr id="66598" name="Oval 38"/>
          <p:cNvSpPr>
            <a:spLocks noChangeArrowheads="1"/>
          </p:cNvSpPr>
          <p:nvPr/>
        </p:nvSpPr>
        <p:spPr bwMode="auto">
          <a:xfrm>
            <a:off x="7212013" y="50053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30758" name="Line 39"/>
          <p:cNvSpPr>
            <a:spLocks noChangeShapeType="1"/>
          </p:cNvSpPr>
          <p:nvPr/>
        </p:nvSpPr>
        <p:spPr bwMode="auto">
          <a:xfrm flipH="1">
            <a:off x="5459413" y="5065713"/>
            <a:ext cx="304800" cy="533400"/>
          </a:xfrm>
          <a:prstGeom prst="line">
            <a:avLst/>
          </a:prstGeom>
          <a:noFill/>
          <a:ln w="19050">
            <a:solidFill>
              <a:schemeClr val="tx1"/>
            </a:solidFill>
            <a:round/>
            <a:headEnd/>
            <a:tailEnd/>
          </a:ln>
        </p:spPr>
        <p:txBody>
          <a:bodyPr/>
          <a:lstStyle/>
          <a:p>
            <a:endParaRPr lang="ja-JP" altLang="en-US"/>
          </a:p>
        </p:txBody>
      </p:sp>
      <p:sp>
        <p:nvSpPr>
          <p:cNvPr id="30759" name="Line 40"/>
          <p:cNvSpPr>
            <a:spLocks noChangeShapeType="1"/>
          </p:cNvSpPr>
          <p:nvPr/>
        </p:nvSpPr>
        <p:spPr bwMode="auto">
          <a:xfrm flipV="1">
            <a:off x="8291513" y="5373688"/>
            <a:ext cx="71437" cy="719137"/>
          </a:xfrm>
          <a:prstGeom prst="line">
            <a:avLst/>
          </a:prstGeom>
          <a:noFill/>
          <a:ln w="19050">
            <a:solidFill>
              <a:schemeClr val="tx1"/>
            </a:solidFill>
            <a:round/>
            <a:headEnd/>
            <a:tailEnd/>
          </a:ln>
        </p:spPr>
        <p:txBody>
          <a:bodyPr/>
          <a:lstStyle/>
          <a:p>
            <a:endParaRPr lang="ja-JP" altLang="en-US"/>
          </a:p>
        </p:txBody>
      </p:sp>
      <p:sp>
        <p:nvSpPr>
          <p:cNvPr id="30760" name="Line 41"/>
          <p:cNvSpPr>
            <a:spLocks noChangeShapeType="1"/>
          </p:cNvSpPr>
          <p:nvPr/>
        </p:nvSpPr>
        <p:spPr bwMode="auto">
          <a:xfrm flipV="1">
            <a:off x="7570788" y="5373688"/>
            <a:ext cx="792162" cy="360362"/>
          </a:xfrm>
          <a:prstGeom prst="line">
            <a:avLst/>
          </a:prstGeom>
          <a:noFill/>
          <a:ln w="19050">
            <a:solidFill>
              <a:schemeClr val="tx1"/>
            </a:solidFill>
            <a:round/>
            <a:headEnd/>
            <a:tailEnd/>
          </a:ln>
        </p:spPr>
        <p:txBody>
          <a:bodyPr/>
          <a:lstStyle/>
          <a:p>
            <a:endParaRPr lang="ja-JP" altLang="en-US"/>
          </a:p>
        </p:txBody>
      </p:sp>
      <p:sp>
        <p:nvSpPr>
          <p:cNvPr id="30761" name="Line 42"/>
          <p:cNvSpPr>
            <a:spLocks noChangeShapeType="1"/>
          </p:cNvSpPr>
          <p:nvPr/>
        </p:nvSpPr>
        <p:spPr bwMode="auto">
          <a:xfrm flipH="1" flipV="1">
            <a:off x="8002588" y="4797425"/>
            <a:ext cx="360362" cy="574675"/>
          </a:xfrm>
          <a:prstGeom prst="line">
            <a:avLst/>
          </a:prstGeom>
          <a:noFill/>
          <a:ln w="19050">
            <a:solidFill>
              <a:schemeClr val="tx1"/>
            </a:solidFill>
            <a:round/>
            <a:headEnd/>
            <a:tailEnd/>
          </a:ln>
        </p:spPr>
        <p:txBody>
          <a:bodyPr/>
          <a:lstStyle/>
          <a:p>
            <a:endParaRPr lang="ja-JP" altLang="en-US"/>
          </a:p>
        </p:txBody>
      </p:sp>
      <p:sp>
        <p:nvSpPr>
          <p:cNvPr id="30762" name="Line 43"/>
          <p:cNvSpPr>
            <a:spLocks noChangeShapeType="1"/>
          </p:cNvSpPr>
          <p:nvPr/>
        </p:nvSpPr>
        <p:spPr bwMode="auto">
          <a:xfrm flipH="1" flipV="1">
            <a:off x="6994525" y="4508500"/>
            <a:ext cx="1009650" cy="288925"/>
          </a:xfrm>
          <a:prstGeom prst="line">
            <a:avLst/>
          </a:prstGeom>
          <a:noFill/>
          <a:ln w="19050">
            <a:solidFill>
              <a:schemeClr val="tx1"/>
            </a:solidFill>
            <a:round/>
            <a:headEnd/>
            <a:tailEnd/>
          </a:ln>
        </p:spPr>
        <p:txBody>
          <a:bodyPr/>
          <a:lstStyle/>
          <a:p>
            <a:endParaRPr lang="ja-JP" altLang="en-US"/>
          </a:p>
        </p:txBody>
      </p:sp>
      <p:sp>
        <p:nvSpPr>
          <p:cNvPr id="30763" name="Line 44"/>
          <p:cNvSpPr>
            <a:spLocks noChangeShapeType="1"/>
          </p:cNvSpPr>
          <p:nvPr/>
        </p:nvSpPr>
        <p:spPr bwMode="auto">
          <a:xfrm flipH="1">
            <a:off x="5770563" y="4508500"/>
            <a:ext cx="1223962" cy="504825"/>
          </a:xfrm>
          <a:prstGeom prst="line">
            <a:avLst/>
          </a:prstGeom>
          <a:noFill/>
          <a:ln w="19050">
            <a:solidFill>
              <a:schemeClr val="tx1"/>
            </a:solidFill>
            <a:round/>
            <a:headEnd/>
            <a:tailEnd/>
          </a:ln>
        </p:spPr>
        <p:txBody>
          <a:bodyPr/>
          <a:lstStyle/>
          <a:p>
            <a:endParaRPr lang="ja-JP" altLang="en-US"/>
          </a:p>
        </p:txBody>
      </p:sp>
      <p:sp>
        <p:nvSpPr>
          <p:cNvPr id="30764" name="Line 45"/>
          <p:cNvSpPr>
            <a:spLocks noChangeShapeType="1"/>
          </p:cNvSpPr>
          <p:nvPr/>
        </p:nvSpPr>
        <p:spPr bwMode="auto">
          <a:xfrm flipH="1">
            <a:off x="6635750" y="4508500"/>
            <a:ext cx="358775" cy="649288"/>
          </a:xfrm>
          <a:prstGeom prst="line">
            <a:avLst/>
          </a:prstGeom>
          <a:noFill/>
          <a:ln w="19050">
            <a:solidFill>
              <a:schemeClr val="tx1"/>
            </a:solidFill>
            <a:round/>
            <a:headEnd/>
            <a:tailEnd/>
          </a:ln>
        </p:spPr>
        <p:txBody>
          <a:bodyPr/>
          <a:lstStyle/>
          <a:p>
            <a:endParaRPr lang="ja-JP" altLang="en-US"/>
          </a:p>
        </p:txBody>
      </p:sp>
      <p:sp>
        <p:nvSpPr>
          <p:cNvPr id="30765" name="Line 46"/>
          <p:cNvSpPr>
            <a:spLocks noChangeShapeType="1"/>
          </p:cNvSpPr>
          <p:nvPr/>
        </p:nvSpPr>
        <p:spPr bwMode="auto">
          <a:xfrm flipH="1">
            <a:off x="7570788" y="4797425"/>
            <a:ext cx="431800" cy="936625"/>
          </a:xfrm>
          <a:prstGeom prst="line">
            <a:avLst/>
          </a:prstGeom>
          <a:noFill/>
          <a:ln w="19050">
            <a:solidFill>
              <a:schemeClr val="tx1"/>
            </a:solidFill>
            <a:round/>
            <a:headEnd/>
            <a:tailEnd/>
          </a:ln>
        </p:spPr>
        <p:txBody>
          <a:bodyPr/>
          <a:lstStyle/>
          <a:p>
            <a:endParaRPr lang="ja-JP" altLang="en-US"/>
          </a:p>
        </p:txBody>
      </p:sp>
      <p:sp>
        <p:nvSpPr>
          <p:cNvPr id="30766" name="Freeform 47"/>
          <p:cNvSpPr>
            <a:spLocks/>
          </p:cNvSpPr>
          <p:nvPr/>
        </p:nvSpPr>
        <p:spPr bwMode="auto">
          <a:xfrm>
            <a:off x="5915025" y="6092825"/>
            <a:ext cx="2376488" cy="504825"/>
          </a:xfrm>
          <a:custGeom>
            <a:avLst/>
            <a:gdLst>
              <a:gd name="T0" fmla="*/ 0 w 1497"/>
              <a:gd name="T1" fmla="*/ 2147483647 h 318"/>
              <a:gd name="T2" fmla="*/ 2147483647 w 1497"/>
              <a:gd name="T3" fmla="*/ 2147483647 h 318"/>
              <a:gd name="T4" fmla="*/ 2147483647 w 1497"/>
              <a:gd name="T5" fmla="*/ 2147483647 h 318"/>
              <a:gd name="T6" fmla="*/ 2147483647 w 1497"/>
              <a:gd name="T7" fmla="*/ 0 h 318"/>
              <a:gd name="T8" fmla="*/ 0 60000 65536"/>
              <a:gd name="T9" fmla="*/ 0 60000 65536"/>
              <a:gd name="T10" fmla="*/ 0 60000 65536"/>
              <a:gd name="T11" fmla="*/ 0 60000 65536"/>
              <a:gd name="T12" fmla="*/ 0 w 1497"/>
              <a:gd name="T13" fmla="*/ 0 h 318"/>
              <a:gd name="T14" fmla="*/ 1497 w 1497"/>
              <a:gd name="T15" fmla="*/ 318 h 318"/>
            </a:gdLst>
            <a:ahLst/>
            <a:cxnLst>
              <a:cxn ang="T8">
                <a:pos x="T0" y="T1"/>
              </a:cxn>
              <a:cxn ang="T9">
                <a:pos x="T2" y="T3"/>
              </a:cxn>
              <a:cxn ang="T10">
                <a:pos x="T4" y="T5"/>
              </a:cxn>
              <a:cxn ang="T11">
                <a:pos x="T6" y="T7"/>
              </a:cxn>
            </a:cxnLst>
            <a:rect l="T12" t="T13" r="T14" b="T15"/>
            <a:pathLst>
              <a:path w="1497" h="318">
                <a:moveTo>
                  <a:pt x="0" y="91"/>
                </a:moveTo>
                <a:cubicBezTo>
                  <a:pt x="125" y="167"/>
                  <a:pt x="250" y="243"/>
                  <a:pt x="454" y="273"/>
                </a:cubicBezTo>
                <a:cubicBezTo>
                  <a:pt x="658" y="303"/>
                  <a:pt x="1051" y="318"/>
                  <a:pt x="1225" y="273"/>
                </a:cubicBezTo>
                <a:cubicBezTo>
                  <a:pt x="1399" y="228"/>
                  <a:pt x="1448" y="114"/>
                  <a:pt x="1497" y="0"/>
                </a:cubicBezTo>
              </a:path>
            </a:pathLst>
          </a:custGeom>
          <a:noFill/>
          <a:ln w="19050" cap="flat" cmpd="sng">
            <a:solidFill>
              <a:schemeClr val="tx1"/>
            </a:solidFill>
            <a:prstDash val="solid"/>
            <a:round/>
            <a:headEnd/>
            <a:tailEnd/>
          </a:ln>
        </p:spPr>
        <p:txBody>
          <a:bodyPr lIns="90000" tIns="46800" rIns="90000" bIns="46800"/>
          <a:lstStyle/>
          <a:p>
            <a:endParaRPr lang="ja-JP" altLang="en-US"/>
          </a:p>
        </p:txBody>
      </p:sp>
      <p:sp>
        <p:nvSpPr>
          <p:cNvPr id="66608" name="Oval 48"/>
          <p:cNvSpPr>
            <a:spLocks noChangeArrowheads="1"/>
          </p:cNvSpPr>
          <p:nvPr/>
        </p:nvSpPr>
        <p:spPr bwMode="auto">
          <a:xfrm>
            <a:off x="6450013" y="50053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09" name="Oval 49"/>
          <p:cNvSpPr>
            <a:spLocks noChangeArrowheads="1"/>
          </p:cNvSpPr>
          <p:nvPr/>
        </p:nvSpPr>
        <p:spPr bwMode="auto">
          <a:xfrm>
            <a:off x="6907213" y="6003925"/>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0" name="Oval 50"/>
          <p:cNvSpPr>
            <a:spLocks noChangeArrowheads="1"/>
          </p:cNvSpPr>
          <p:nvPr/>
        </p:nvSpPr>
        <p:spPr bwMode="auto">
          <a:xfrm>
            <a:off x="6297613" y="56911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1" name="Oval 51"/>
          <p:cNvSpPr>
            <a:spLocks noChangeArrowheads="1"/>
          </p:cNvSpPr>
          <p:nvPr/>
        </p:nvSpPr>
        <p:spPr bwMode="auto">
          <a:xfrm>
            <a:off x="7440613" y="56149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2" name="Oval 52"/>
          <p:cNvSpPr>
            <a:spLocks noChangeArrowheads="1"/>
          </p:cNvSpPr>
          <p:nvPr/>
        </p:nvSpPr>
        <p:spPr bwMode="auto">
          <a:xfrm>
            <a:off x="5307013" y="54625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3" name="Oval 53"/>
          <p:cNvSpPr>
            <a:spLocks noChangeArrowheads="1"/>
          </p:cNvSpPr>
          <p:nvPr/>
        </p:nvSpPr>
        <p:spPr bwMode="auto">
          <a:xfrm>
            <a:off x="8202613" y="5229225"/>
            <a:ext cx="304800" cy="293688"/>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4" name="Oval 54"/>
          <p:cNvSpPr>
            <a:spLocks noChangeArrowheads="1"/>
          </p:cNvSpPr>
          <p:nvPr/>
        </p:nvSpPr>
        <p:spPr bwMode="auto">
          <a:xfrm>
            <a:off x="5627688" y="48529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5" name="Oval 55"/>
          <p:cNvSpPr>
            <a:spLocks noChangeArrowheads="1"/>
          </p:cNvSpPr>
          <p:nvPr/>
        </p:nvSpPr>
        <p:spPr bwMode="auto">
          <a:xfrm>
            <a:off x="6851650" y="4365625"/>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6" name="Oval 56"/>
          <p:cNvSpPr>
            <a:spLocks noChangeArrowheads="1"/>
          </p:cNvSpPr>
          <p:nvPr/>
        </p:nvSpPr>
        <p:spPr bwMode="auto">
          <a:xfrm>
            <a:off x="7842250" y="46370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7" name="Oval 57"/>
          <p:cNvSpPr>
            <a:spLocks noChangeArrowheads="1"/>
          </p:cNvSpPr>
          <p:nvPr/>
        </p:nvSpPr>
        <p:spPr bwMode="auto">
          <a:xfrm>
            <a:off x="8147050" y="59324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66618" name="Oval 58"/>
          <p:cNvSpPr>
            <a:spLocks noChangeArrowheads="1"/>
          </p:cNvSpPr>
          <p:nvPr/>
        </p:nvSpPr>
        <p:spPr bwMode="auto">
          <a:xfrm>
            <a:off x="5754688" y="6076950"/>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66568"/>
                                        </p:tgtEl>
                                        <p:attrNameLst>
                                          <p:attrName>style.visibility</p:attrName>
                                        </p:attrNameLst>
                                      </p:cBhvr>
                                      <p:to>
                                        <p:strVal val="visible"/>
                                      </p:to>
                                    </p:set>
                                    <p:anim calcmode="lin" valueType="num">
                                      <p:cBhvr additive="base">
                                        <p:cTn id="15" dur="500" fill="hold"/>
                                        <p:tgtEl>
                                          <p:spTgt spid="66568"/>
                                        </p:tgtEl>
                                        <p:attrNameLst>
                                          <p:attrName>ppt_x</p:attrName>
                                        </p:attrNameLst>
                                      </p:cBhvr>
                                      <p:tavLst>
                                        <p:tav tm="0">
                                          <p:val>
                                            <p:strVal val="0-#ppt_w/2"/>
                                          </p:val>
                                        </p:tav>
                                        <p:tav tm="100000">
                                          <p:val>
                                            <p:strVal val="#ppt_x"/>
                                          </p:val>
                                        </p:tav>
                                      </p:tavLst>
                                    </p:anim>
                                    <p:anim calcmode="lin" valueType="num">
                                      <p:cBhvr additive="base">
                                        <p:cTn id="16" dur="500" fill="hold"/>
                                        <p:tgtEl>
                                          <p:spTgt spid="66568"/>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656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6562"/>
                                        </p:tgtEl>
                                        <p:attrNameLst>
                                          <p:attrName>style.visibility</p:attrName>
                                        </p:attrNameLst>
                                      </p:cBhvr>
                                      <p:to>
                                        <p:strVal val="visible"/>
                                      </p:to>
                                    </p:set>
                                    <p:animEffect transition="in" filter="dissolve">
                                      <p:cBhvr>
                                        <p:cTn id="25" dur="500"/>
                                        <p:tgtEl>
                                          <p:spTgt spid="66562"/>
                                        </p:tgtEl>
                                      </p:cBhvr>
                                    </p:animEffect>
                                  </p:childTnLst>
                                  <p:subTnLst>
                                    <p:animClr clrSpc="rgb" dir="cw">
                                      <p:cBhvr override="childStyle">
                                        <p:cTn dur="1" fill="hold" display="0" masterRel="nextClick" afterEffect="1"/>
                                        <p:tgtEl>
                                          <p:spTgt spid="66562"/>
                                        </p:tgtEl>
                                        <p:attrNameLst>
                                          <p:attrName>ppt_c</p:attrName>
                                        </p:attrNameLst>
                                      </p:cBhvr>
                                      <p:to>
                                        <a:srgbClr val="99FF99"/>
                                      </p:to>
                                    </p:animClr>
                                  </p:sub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6569"/>
                                        </p:tgtEl>
                                        <p:attrNameLst>
                                          <p:attrName>style.visibility</p:attrName>
                                        </p:attrNameLst>
                                      </p:cBhvr>
                                      <p:to>
                                        <p:strVal val="visible"/>
                                      </p:to>
                                    </p:set>
                                    <p:anim calcmode="lin" valueType="num">
                                      <p:cBhvr additive="base">
                                        <p:cTn id="30" dur="500" fill="hold"/>
                                        <p:tgtEl>
                                          <p:spTgt spid="66569"/>
                                        </p:tgtEl>
                                        <p:attrNameLst>
                                          <p:attrName>ppt_x</p:attrName>
                                        </p:attrNameLst>
                                      </p:cBhvr>
                                      <p:tavLst>
                                        <p:tav tm="0">
                                          <p:val>
                                            <p:strVal val="0-#ppt_w/2"/>
                                          </p:val>
                                        </p:tav>
                                        <p:tav tm="100000">
                                          <p:val>
                                            <p:strVal val="#ppt_x"/>
                                          </p:val>
                                        </p:tav>
                                      </p:tavLst>
                                    </p:anim>
                                    <p:anim calcmode="lin" valueType="num">
                                      <p:cBhvr additive="base">
                                        <p:cTn id="31" dur="500" fill="hold"/>
                                        <p:tgtEl>
                                          <p:spTgt spid="66569"/>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66567">
                                            <p:txEl>
                                              <p:pRg st="4" end="4"/>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6570"/>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66567">
                                            <p:txEl>
                                              <p:pRg st="5" end="5"/>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66563"/>
                                        </p:tgtEl>
                                        <p:attrNameLst>
                                          <p:attrName>style.visibility</p:attrName>
                                        </p:attrNameLst>
                                      </p:cBhvr>
                                      <p:to>
                                        <p:strVal val="visible"/>
                                      </p:to>
                                    </p:set>
                                    <p:animEffect transition="in" filter="dissolve">
                                      <p:cBhvr>
                                        <p:cTn id="48" dur="500"/>
                                        <p:tgtEl>
                                          <p:spTgt spid="66563"/>
                                        </p:tgtEl>
                                      </p:cBhvr>
                                    </p:animEffect>
                                  </p:childTnLst>
                                  <p:subTnLst>
                                    <p:animClr clrSpc="rgb" dir="cw">
                                      <p:cBhvr override="childStyle">
                                        <p:cTn dur="1" fill="hold" display="0" masterRel="nextClick" afterEffect="1"/>
                                        <p:tgtEl>
                                          <p:spTgt spid="66563"/>
                                        </p:tgtEl>
                                        <p:attrNameLst>
                                          <p:attrName>ppt_c</p:attrName>
                                        </p:attrNameLst>
                                      </p:cBhvr>
                                      <p:to>
                                        <a:srgbClr val="99FF99"/>
                                      </p:to>
                                    </p:animClr>
                                  </p:sub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66576"/>
                                        </p:tgtEl>
                                        <p:attrNameLst>
                                          <p:attrName>style.visibility</p:attrName>
                                        </p:attrNameLst>
                                      </p:cBhvr>
                                      <p:to>
                                        <p:strVal val="visible"/>
                                      </p:to>
                                    </p:set>
                                    <p:anim calcmode="lin" valueType="num">
                                      <p:cBhvr additive="base">
                                        <p:cTn id="53" dur="500" fill="hold"/>
                                        <p:tgtEl>
                                          <p:spTgt spid="66576"/>
                                        </p:tgtEl>
                                        <p:attrNameLst>
                                          <p:attrName>ppt_x</p:attrName>
                                        </p:attrNameLst>
                                      </p:cBhvr>
                                      <p:tavLst>
                                        <p:tav tm="0">
                                          <p:val>
                                            <p:strVal val="0-#ppt_w/2"/>
                                          </p:val>
                                        </p:tav>
                                        <p:tav tm="100000">
                                          <p:val>
                                            <p:strVal val="#ppt_x"/>
                                          </p:val>
                                        </p:tav>
                                      </p:tavLst>
                                    </p:anim>
                                    <p:anim calcmode="lin" valueType="num">
                                      <p:cBhvr additive="base">
                                        <p:cTn id="54" dur="500" fill="hold"/>
                                        <p:tgtEl>
                                          <p:spTgt spid="66576"/>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6567">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grpId="0" nodeType="clickEffect">
                                  <p:stCondLst>
                                    <p:cond delay="0"/>
                                  </p:stCondLst>
                                  <p:childTnLst>
                                    <p:set>
                                      <p:cBhvr>
                                        <p:cTn id="62" dur="1" fill="hold">
                                          <p:stCondLst>
                                            <p:cond delay="0"/>
                                          </p:stCondLst>
                                        </p:cTn>
                                        <p:tgtEl>
                                          <p:spTgt spid="66572"/>
                                        </p:tgtEl>
                                        <p:attrNameLst>
                                          <p:attrName>style.visibility</p:attrName>
                                        </p:attrNameLst>
                                      </p:cBhvr>
                                      <p:to>
                                        <p:strVal val="visible"/>
                                      </p:to>
                                    </p:set>
                                    <p:anim calcmode="lin" valueType="num">
                                      <p:cBhvr additive="base">
                                        <p:cTn id="63" dur="500" fill="hold"/>
                                        <p:tgtEl>
                                          <p:spTgt spid="66572"/>
                                        </p:tgtEl>
                                        <p:attrNameLst>
                                          <p:attrName>ppt_x</p:attrName>
                                        </p:attrNameLst>
                                      </p:cBhvr>
                                      <p:tavLst>
                                        <p:tav tm="0">
                                          <p:val>
                                            <p:strVal val="0-#ppt_w/2"/>
                                          </p:val>
                                        </p:tav>
                                        <p:tav tm="100000">
                                          <p:val>
                                            <p:strVal val="#ppt_x"/>
                                          </p:val>
                                        </p:tav>
                                      </p:tavLst>
                                    </p:anim>
                                    <p:anim calcmode="lin" valueType="num">
                                      <p:cBhvr additive="base">
                                        <p:cTn id="64" dur="500" fill="hold"/>
                                        <p:tgtEl>
                                          <p:spTgt spid="66572"/>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657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66564"/>
                                        </p:tgtEl>
                                        <p:attrNameLst>
                                          <p:attrName>style.visibility</p:attrName>
                                        </p:attrNameLst>
                                      </p:cBhvr>
                                      <p:to>
                                        <p:strVal val="visible"/>
                                      </p:to>
                                    </p:set>
                                    <p:animEffect transition="in" filter="dissolve">
                                      <p:cBhvr>
                                        <p:cTn id="73" dur="500"/>
                                        <p:tgtEl>
                                          <p:spTgt spid="66564"/>
                                        </p:tgtEl>
                                      </p:cBhvr>
                                    </p:animEffect>
                                  </p:childTnLst>
                                  <p:subTnLst>
                                    <p:animClr clrSpc="rgb" dir="cw">
                                      <p:cBhvr override="childStyle">
                                        <p:cTn dur="1" fill="hold" display="0" masterRel="nextClick" afterEffect="1"/>
                                        <p:tgtEl>
                                          <p:spTgt spid="66564"/>
                                        </p:tgtEl>
                                        <p:attrNameLst>
                                          <p:attrName>ppt_c</p:attrName>
                                        </p:attrNameLst>
                                      </p:cBhvr>
                                      <p:to>
                                        <a:srgbClr val="99FF99"/>
                                      </p:to>
                                    </p:animClr>
                                  </p:subTnLst>
                                </p:cTn>
                              </p:par>
                            </p:childTnLst>
                          </p:cTn>
                        </p:par>
                      </p:childTnLst>
                    </p:cTn>
                  </p:par>
                  <p:par>
                    <p:cTn id="74" fill="hold">
                      <p:stCondLst>
                        <p:cond delay="indefinite"/>
                      </p:stCondLst>
                      <p:childTnLst>
                        <p:par>
                          <p:cTn id="75" fill="hold">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66571"/>
                                        </p:tgtEl>
                                        <p:attrNameLst>
                                          <p:attrName>style.visibility</p:attrName>
                                        </p:attrNameLst>
                                      </p:cBhvr>
                                      <p:to>
                                        <p:strVal val="visible"/>
                                      </p:to>
                                    </p:set>
                                    <p:anim calcmode="lin" valueType="num">
                                      <p:cBhvr additive="base">
                                        <p:cTn id="78" dur="500" fill="hold"/>
                                        <p:tgtEl>
                                          <p:spTgt spid="66571"/>
                                        </p:tgtEl>
                                        <p:attrNameLst>
                                          <p:attrName>ppt_x</p:attrName>
                                        </p:attrNameLst>
                                      </p:cBhvr>
                                      <p:tavLst>
                                        <p:tav tm="0">
                                          <p:val>
                                            <p:strVal val="0-#ppt_w/2"/>
                                          </p:val>
                                        </p:tav>
                                        <p:tav tm="100000">
                                          <p:val>
                                            <p:strVal val="#ppt_x"/>
                                          </p:val>
                                        </p:tav>
                                      </p:tavLst>
                                    </p:anim>
                                    <p:anim calcmode="lin" valueType="num">
                                      <p:cBhvr additive="base">
                                        <p:cTn id="79" dur="500" fill="hold"/>
                                        <p:tgtEl>
                                          <p:spTgt spid="66571"/>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66574"/>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9" presetClass="entr" presetSubtype="0" fill="hold" grpId="0" nodeType="clickEffect">
                                  <p:stCondLst>
                                    <p:cond delay="0"/>
                                  </p:stCondLst>
                                  <p:childTnLst>
                                    <p:set>
                                      <p:cBhvr>
                                        <p:cTn id="87" dur="1" fill="hold">
                                          <p:stCondLst>
                                            <p:cond delay="0"/>
                                          </p:stCondLst>
                                        </p:cTn>
                                        <p:tgtEl>
                                          <p:spTgt spid="66565"/>
                                        </p:tgtEl>
                                        <p:attrNameLst>
                                          <p:attrName>style.visibility</p:attrName>
                                        </p:attrNameLst>
                                      </p:cBhvr>
                                      <p:to>
                                        <p:strVal val="visible"/>
                                      </p:to>
                                    </p:set>
                                    <p:animEffect transition="in" filter="dissolve">
                                      <p:cBhvr>
                                        <p:cTn id="88" dur="500"/>
                                        <p:tgtEl>
                                          <p:spTgt spid="66565"/>
                                        </p:tgtEl>
                                      </p:cBhvr>
                                    </p:animEffect>
                                  </p:childTnLst>
                                  <p:subTnLst>
                                    <p:animClr clrSpc="rgb" dir="cw">
                                      <p:cBhvr override="childStyle">
                                        <p:cTn dur="1" fill="hold" display="0" masterRel="nextClick" afterEffect="1"/>
                                        <p:tgtEl>
                                          <p:spTgt spid="66565"/>
                                        </p:tgtEl>
                                        <p:attrNameLst>
                                          <p:attrName>ppt_c</p:attrName>
                                        </p:attrNameLst>
                                      </p:cBhvr>
                                      <p:to>
                                        <a:srgbClr val="99FF99"/>
                                      </p:to>
                                    </p:animClr>
                                  </p:sub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66578"/>
                                        </p:tgtEl>
                                        <p:attrNameLst>
                                          <p:attrName>style.visibility</p:attrName>
                                        </p:attrNameLst>
                                      </p:cBhvr>
                                      <p:to>
                                        <p:strVal val="visible"/>
                                      </p:to>
                                    </p:set>
                                  </p:childTnLst>
                                  <p:subTnLst>
                                    <p:animClr clrSpc="rgb" dir="cw">
                                      <p:cBhvr override="childStyle">
                                        <p:cTn dur="1" fill="hold" display="0" masterRel="nextClick" afterEffect="1"/>
                                        <p:tgtEl>
                                          <p:spTgt spid="66578"/>
                                        </p:tgtEl>
                                        <p:attrNameLst>
                                          <p:attrName>ppt_c</p:attrName>
                                        </p:attrNameLst>
                                      </p:cBhvr>
                                      <p:to>
                                        <a:srgbClr val="99FF99"/>
                                      </p:to>
                                    </p:animClr>
                                  </p:sub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6657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66580"/>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666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animBg="1"/>
      <p:bldP spid="66563" grpId="0" animBg="1"/>
      <p:bldP spid="66564" grpId="0" animBg="1"/>
      <p:bldP spid="66565" grpId="0" animBg="1"/>
      <p:bldP spid="66570" grpId="0" animBg="1"/>
      <p:bldP spid="66571" grpId="0" animBg="1"/>
      <p:bldP spid="66573" grpId="0" animBg="1"/>
      <p:bldP spid="66574" grpId="0" animBg="1"/>
      <p:bldP spid="66576" grpId="0" animBg="1"/>
      <p:bldP spid="66568" grpId="0" animBg="1"/>
      <p:bldP spid="66569" grpId="0" animBg="1"/>
      <p:bldP spid="6657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組合せ最適化の近似解法</a:t>
            </a:r>
          </a:p>
        </p:txBody>
      </p:sp>
      <p:sp>
        <p:nvSpPr>
          <p:cNvPr id="53251" name="Rectangle 3"/>
          <p:cNvSpPr>
            <a:spLocks noGrp="1" noChangeArrowheads="1"/>
          </p:cNvSpPr>
          <p:nvPr>
            <p:ph type="body" idx="1"/>
          </p:nvPr>
        </p:nvSpPr>
        <p:spPr>
          <a:xfrm>
            <a:off x="533400" y="1447800"/>
            <a:ext cx="8153400" cy="49530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様々な手法がある</a:t>
            </a:r>
          </a:p>
          <a:p>
            <a:pPr eaLnBrk="1" hangingPunct="1">
              <a:buFontTx/>
              <a:buNone/>
              <a:defRPr/>
            </a:pPr>
            <a:endParaRPr lang="ja-JP" altLang="en-US" sz="2400" dirty="0" smtClean="0"/>
          </a:p>
          <a:p>
            <a:pPr eaLnBrk="1" hangingPunct="1">
              <a:buFontTx/>
              <a:buNone/>
              <a:defRPr/>
            </a:pPr>
            <a:r>
              <a:rPr lang="ja-JP" altLang="en-US" sz="2400" dirty="0" smtClean="0"/>
              <a:t>最もよく使われる方法：</a:t>
            </a:r>
          </a:p>
          <a:p>
            <a:pPr eaLnBrk="1" hangingPunct="1">
              <a:buFontTx/>
              <a:buNone/>
              <a:defRPr/>
            </a:pPr>
            <a:r>
              <a:rPr lang="en-US" altLang="ja-JP" sz="2400" b="1" dirty="0" smtClean="0">
                <a:solidFill>
                  <a:srgbClr val="FF0000"/>
                </a:solidFill>
                <a:effectLst>
                  <a:outerShdw blurRad="38100" dist="38100" dir="2700000" algn="tl">
                    <a:srgbClr val="C0C0C0"/>
                  </a:outerShdw>
                </a:effectLst>
              </a:rPr>
              <a:t>1.</a:t>
            </a:r>
            <a:r>
              <a:rPr lang="en-US" altLang="ja-JP" sz="2400" dirty="0" smtClean="0">
                <a:solidFill>
                  <a:srgbClr val="FF0000"/>
                </a:solidFill>
              </a:rPr>
              <a:t> </a:t>
            </a:r>
            <a:r>
              <a:rPr lang="ja-JP" altLang="en-US" sz="2400" dirty="0" smtClean="0"/>
              <a:t>　整数条件を線形緩和する</a:t>
            </a:r>
          </a:p>
          <a:p>
            <a:pPr eaLnBrk="1" hangingPunct="1">
              <a:buFontTx/>
              <a:buNone/>
              <a:defRPr/>
            </a:pPr>
            <a:r>
              <a:rPr lang="en-US" altLang="ja-JP" sz="2400" b="1" dirty="0" smtClean="0">
                <a:solidFill>
                  <a:schemeClr val="accent2"/>
                </a:solidFill>
              </a:rPr>
              <a:t>　　x</a:t>
            </a:r>
            <a:r>
              <a:rPr lang="en-US" altLang="ja-JP" sz="2400" b="1" baseline="-25000" dirty="0" smtClean="0">
                <a:solidFill>
                  <a:schemeClr val="accent2"/>
                </a:solidFill>
              </a:rPr>
              <a:t>i</a:t>
            </a:r>
            <a:r>
              <a:rPr lang="en-US" altLang="ja-JP" sz="2400" b="1" dirty="0" smtClean="0">
                <a:solidFill>
                  <a:schemeClr val="accent2"/>
                </a:solidFill>
              </a:rPr>
              <a:t> </a:t>
            </a:r>
            <a:r>
              <a:rPr lang="en-US" altLang="ja-JP" sz="2400" b="1" dirty="0" smtClean="0">
                <a:solidFill>
                  <a:schemeClr val="accent2"/>
                </a:solidFill>
                <a:effectLst>
                  <a:outerShdw blurRad="38100" dist="38100" dir="2700000" algn="tl">
                    <a:srgbClr val="C0C0C0"/>
                  </a:outerShdw>
                </a:effectLst>
              </a:rPr>
              <a:t>∈ {</a:t>
            </a:r>
            <a:r>
              <a:rPr lang="en-US" altLang="ja-JP" sz="2400" b="1" dirty="0" smtClean="0">
                <a:solidFill>
                  <a:schemeClr val="accent2"/>
                </a:solidFill>
              </a:rPr>
              <a:t> 0,1 </a:t>
            </a:r>
            <a:r>
              <a:rPr lang="en-US" altLang="ja-JP"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rPr>
              <a:t> </a:t>
            </a:r>
            <a:r>
              <a:rPr lang="ja-JP" altLang="en-US" sz="2400" b="1" dirty="0" smtClean="0"/>
              <a:t>　 </a:t>
            </a:r>
            <a:r>
              <a:rPr lang="en-US" altLang="ja-JP" sz="2400" b="1" dirty="0" smtClean="0">
                <a:solidFill>
                  <a:schemeClr val="accent2"/>
                </a:solidFill>
              </a:rPr>
              <a:t>0  </a:t>
            </a:r>
            <a:r>
              <a:rPr lang="ja-JP" altLang="en-US" sz="2400" b="1" dirty="0" smtClean="0">
                <a:solidFill>
                  <a:schemeClr val="accent2"/>
                </a:solidFill>
                <a:effectLst>
                  <a:outerShdw blurRad="38100" dist="38100" dir="2700000" algn="tl">
                    <a:srgbClr val="C0C0C0"/>
                  </a:outerShdw>
                </a:effectLst>
              </a:rPr>
              <a:t>≦</a:t>
            </a:r>
            <a:r>
              <a:rPr lang="ja-JP" altLang="en-US" sz="2400" b="1" dirty="0" smtClean="0"/>
              <a:t> </a:t>
            </a:r>
            <a:r>
              <a:rPr lang="en-US" altLang="ja-JP" sz="2400" b="1" dirty="0" smtClean="0">
                <a:solidFill>
                  <a:schemeClr val="accent2"/>
                </a:solidFill>
              </a:rPr>
              <a:t>x</a:t>
            </a:r>
            <a:r>
              <a:rPr lang="en-US" altLang="ja-JP" sz="2400" b="1" baseline="-25000" dirty="0" smtClean="0">
                <a:solidFill>
                  <a:schemeClr val="accent2"/>
                </a:solidFill>
              </a:rPr>
              <a:t>i </a:t>
            </a:r>
            <a:r>
              <a:rPr lang="en-US" altLang="ja-JP" sz="2400" b="1" dirty="0" smtClean="0">
                <a:solidFill>
                  <a:schemeClr val="accent2"/>
                </a:solidFill>
              </a:rPr>
              <a:t> </a:t>
            </a:r>
            <a:r>
              <a:rPr lang="ja-JP" altLang="en-US" sz="2400" b="1" dirty="0" smtClean="0">
                <a:solidFill>
                  <a:schemeClr val="accent2"/>
                </a:solidFill>
                <a:effectLst>
                  <a:outerShdw blurRad="38100" dist="38100" dir="2700000" algn="tl">
                    <a:srgbClr val="C0C0C0"/>
                  </a:outerShdw>
                </a:effectLst>
              </a:rPr>
              <a:t>≦ </a:t>
            </a:r>
            <a:r>
              <a:rPr lang="ja-JP" altLang="en-US" sz="2400" b="1" dirty="0" smtClean="0">
                <a:solidFill>
                  <a:schemeClr val="accent2"/>
                </a:solidFill>
              </a:rPr>
              <a:t>1 </a:t>
            </a:r>
            <a:endParaRPr lang="ja-JP" altLang="en-US" sz="2400" b="1" dirty="0" smtClean="0"/>
          </a:p>
          <a:p>
            <a:pPr eaLnBrk="1" hangingPunct="1">
              <a:buFontTx/>
              <a:buNone/>
              <a:defRPr/>
            </a:pPr>
            <a:r>
              <a:rPr lang="ja-JP" altLang="en-US" sz="2400" dirty="0" smtClean="0"/>
              <a:t>　（解集合が広くなるので、最適解は悪くはならない）</a:t>
            </a:r>
          </a:p>
          <a:p>
            <a:pPr eaLnBrk="1" hangingPunct="1">
              <a:buFontTx/>
              <a:buNone/>
              <a:defRPr/>
            </a:pPr>
            <a:r>
              <a:rPr lang="en-US" altLang="ja-JP" sz="2400" b="1" dirty="0" smtClean="0">
                <a:solidFill>
                  <a:srgbClr val="FF0000"/>
                </a:solidFill>
                <a:effectLst>
                  <a:outerShdw blurRad="38100" dist="38100" dir="2700000" algn="tl">
                    <a:srgbClr val="C0C0C0"/>
                  </a:outerShdw>
                </a:effectLst>
              </a:rPr>
              <a:t>2.</a:t>
            </a:r>
            <a:r>
              <a:rPr lang="ja-JP" altLang="en-US" sz="2400" dirty="0" smtClean="0"/>
              <a:t>　得られた問題の最適解を見つける</a:t>
            </a:r>
          </a:p>
          <a:p>
            <a:pPr eaLnBrk="1" hangingPunct="1">
              <a:buFontTx/>
              <a:buNone/>
              <a:defRPr/>
            </a:pPr>
            <a:r>
              <a:rPr lang="ja-JP" altLang="en-US" sz="2400" dirty="0" smtClean="0"/>
              <a:t>　（一般に小数解。整数解なら元問題の最適解）</a:t>
            </a:r>
          </a:p>
          <a:p>
            <a:pPr eaLnBrk="1" hangingPunct="1">
              <a:buFontTx/>
              <a:buNone/>
              <a:defRPr/>
            </a:pPr>
            <a:r>
              <a:rPr lang="en-US" altLang="ja-JP" sz="2400" b="1" dirty="0" smtClean="0">
                <a:solidFill>
                  <a:srgbClr val="FF0000"/>
                </a:solidFill>
                <a:effectLst>
                  <a:outerShdw blurRad="38100" dist="38100" dir="2700000" algn="tl">
                    <a:srgbClr val="C0C0C0"/>
                  </a:outerShdw>
                </a:effectLst>
              </a:rPr>
              <a:t>3.</a:t>
            </a:r>
            <a:r>
              <a:rPr lang="en-US" altLang="ja-JP" sz="2400" dirty="0" smtClean="0">
                <a:solidFill>
                  <a:srgbClr val="FF0000"/>
                </a:solidFill>
              </a:rPr>
              <a:t> </a:t>
            </a:r>
            <a:r>
              <a:rPr lang="ja-JP" altLang="en-US" sz="2400" dirty="0" smtClean="0"/>
              <a:t>　得られた最適解を、何かしらのルールで整数に丸める</a:t>
            </a:r>
          </a:p>
          <a:p>
            <a:pPr eaLnBrk="1" hangingPunct="1">
              <a:buFontTx/>
              <a:buNone/>
              <a:defRPr/>
            </a:pPr>
            <a:r>
              <a:rPr lang="ja-JP" altLang="en-US" sz="2400" dirty="0" smtClean="0"/>
              <a:t>　（実行不能にならないように丸める）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3251">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325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3251">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32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0" name="Rectangle 6"/>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アニーリング法 </a:t>
            </a:r>
            <a:r>
              <a:rPr lang="en-US" altLang="ja-JP" sz="3600" smtClean="0">
                <a:solidFill>
                  <a:schemeClr val="bg1"/>
                </a:solidFill>
                <a:effectLst>
                  <a:outerShdw blurRad="38100" dist="38100" dir="2700000" algn="tl">
                    <a:srgbClr val="000000"/>
                  </a:outerShdw>
                </a:effectLst>
              </a:rPr>
              <a:t>(2)</a:t>
            </a:r>
          </a:p>
        </p:txBody>
      </p:sp>
      <p:sp>
        <p:nvSpPr>
          <p:cNvPr id="67591" name="Rectangle 7"/>
          <p:cNvSpPr>
            <a:spLocks noGrp="1" noChangeArrowheads="1"/>
          </p:cNvSpPr>
          <p:nvPr>
            <p:ph type="body" idx="1"/>
          </p:nvPr>
        </p:nvSpPr>
        <p:spPr>
          <a:xfrm>
            <a:off x="304800" y="1371600"/>
            <a:ext cx="8610600" cy="5153025"/>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化学反応の状態遷移の仕組みが発想のおおもと</a:t>
            </a:r>
          </a:p>
          <a:p>
            <a:pPr eaLnBrk="1" hangingPunct="1">
              <a:lnSpc>
                <a:spcPct val="90000"/>
              </a:lnSpc>
              <a:buFontTx/>
              <a:buNone/>
              <a:defRPr/>
            </a:pPr>
            <a:r>
              <a:rPr lang="ja-JP" altLang="en-US" sz="2400" dirty="0" smtClean="0"/>
              <a:t>（エネルギーの高い状態（不安定な状態）から低い、安定した状態へは無条件で動く。不安定な状態へは（温度に依存する）確率によって動く）</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化学反応は、高い温度から低い温度へゆっくりと冷ますと、自然にあるべき状態に（だいたい）落ち着く</a:t>
            </a:r>
          </a:p>
          <a:p>
            <a:pPr eaLnBrk="1" hangingPunct="1">
              <a:lnSpc>
                <a:spcPct val="90000"/>
              </a:lnSpc>
              <a:buFontTx/>
              <a:buNone/>
              <a:defRPr/>
            </a:pPr>
            <a:r>
              <a:rPr lang="ja-JP" altLang="en-US" sz="2400" dirty="0" smtClean="0"/>
              <a:t>　　（焼き</a:t>
            </a:r>
            <a:r>
              <a:rPr lang="ja-JP" altLang="en-US" sz="2400" dirty="0" err="1" smtClean="0"/>
              <a:t>な</a:t>
            </a:r>
            <a:r>
              <a:rPr lang="ja-JP" altLang="en-US" sz="2400" dirty="0" smtClean="0"/>
              <a:t>ましのようなもの）</a:t>
            </a:r>
          </a:p>
          <a:p>
            <a:pPr eaLnBrk="1" hangingPunct="1">
              <a:lnSpc>
                <a:spcPct val="90000"/>
              </a:lnSpc>
              <a:buFontTx/>
              <a:buNone/>
              <a:defRPr/>
            </a:pPr>
            <a:endParaRPr lang="ja-JP" altLang="en-US" sz="2400" dirty="0" smtClean="0"/>
          </a:p>
          <a:p>
            <a:pPr eaLnBrk="1" hangingPunct="1">
              <a:lnSpc>
                <a:spcPct val="90000"/>
              </a:lnSpc>
              <a:buFontTx/>
              <a:buNone/>
              <a:defRPr/>
            </a:pPr>
            <a:endParaRPr lang="ja-JP" altLang="en-US" sz="2400" dirty="0" smtClean="0">
              <a:solidFill>
                <a:srgbClr val="FF0000"/>
              </a:solidFill>
            </a:endParaRPr>
          </a:p>
          <a:p>
            <a:pPr eaLnBrk="1" hangingPunct="1">
              <a:lnSpc>
                <a:spcPct val="90000"/>
              </a:lnSpc>
              <a:buFontTx/>
              <a:buNone/>
              <a:defRPr/>
            </a:pPr>
            <a:endParaRPr lang="ja-JP" altLang="en-US" sz="2400" dirty="0" smtClean="0">
              <a:solidFill>
                <a:srgbClr val="FF0000"/>
              </a:solidFill>
            </a:endParaRPr>
          </a:p>
          <a:p>
            <a:pPr eaLnBrk="1" hangingPunct="1">
              <a:lnSpc>
                <a:spcPct val="90000"/>
              </a:lnSpc>
              <a:buFontTx/>
              <a:buNone/>
              <a:defRPr/>
            </a:pPr>
            <a:endParaRPr lang="en-US" altLang="ja-JP"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rPr>
              <a:t> </a:t>
            </a:r>
            <a:r>
              <a:rPr lang="ja-JP" altLang="en-US" sz="2400" dirty="0" smtClean="0"/>
              <a:t>指数解の反復を繰り返すと、</a:t>
            </a:r>
          </a:p>
          <a:p>
            <a:pPr eaLnBrk="1" hangingPunct="1">
              <a:lnSpc>
                <a:spcPct val="90000"/>
              </a:lnSpc>
              <a:buFontTx/>
              <a:buNone/>
              <a:defRPr/>
            </a:pPr>
            <a:r>
              <a:rPr lang="ja-JP" altLang="en-US" sz="2400" dirty="0" smtClean="0"/>
              <a:t>　　　ほぼ確率１で最適解に収束</a:t>
            </a:r>
          </a:p>
        </p:txBody>
      </p:sp>
      <p:sp>
        <p:nvSpPr>
          <p:cNvPr id="67601" name="Line 17"/>
          <p:cNvSpPr>
            <a:spLocks noChangeShapeType="1"/>
          </p:cNvSpPr>
          <p:nvPr/>
        </p:nvSpPr>
        <p:spPr bwMode="auto">
          <a:xfrm>
            <a:off x="5562600" y="5334000"/>
            <a:ext cx="0" cy="1295400"/>
          </a:xfrm>
          <a:prstGeom prst="line">
            <a:avLst/>
          </a:prstGeom>
          <a:noFill/>
          <a:ln w="19050">
            <a:solidFill>
              <a:schemeClr val="tx1"/>
            </a:solidFill>
            <a:round/>
            <a:headEnd type="triangle" w="med" len="med"/>
            <a:tailEnd/>
          </a:ln>
        </p:spPr>
        <p:txBody>
          <a:bodyPr/>
          <a:lstStyle/>
          <a:p>
            <a:endParaRPr lang="ja-JP" altLang="en-US"/>
          </a:p>
        </p:txBody>
      </p:sp>
      <p:sp>
        <p:nvSpPr>
          <p:cNvPr id="67602" name="Line 18"/>
          <p:cNvSpPr>
            <a:spLocks noChangeShapeType="1"/>
          </p:cNvSpPr>
          <p:nvPr/>
        </p:nvSpPr>
        <p:spPr bwMode="auto">
          <a:xfrm>
            <a:off x="5029200" y="6400800"/>
            <a:ext cx="3810000" cy="0"/>
          </a:xfrm>
          <a:prstGeom prst="line">
            <a:avLst/>
          </a:prstGeom>
          <a:noFill/>
          <a:ln w="19050">
            <a:solidFill>
              <a:schemeClr val="tx1"/>
            </a:solidFill>
            <a:round/>
            <a:headEnd/>
            <a:tailEnd type="triangle" w="med" len="med"/>
          </a:ln>
        </p:spPr>
        <p:txBody>
          <a:bodyPr/>
          <a:lstStyle/>
          <a:p>
            <a:endParaRPr lang="ja-JP" altLang="en-US"/>
          </a:p>
        </p:txBody>
      </p:sp>
      <p:sp>
        <p:nvSpPr>
          <p:cNvPr id="67603" name="Freeform 19"/>
          <p:cNvSpPr>
            <a:spLocks/>
          </p:cNvSpPr>
          <p:nvPr/>
        </p:nvSpPr>
        <p:spPr bwMode="auto">
          <a:xfrm>
            <a:off x="5638800" y="5334000"/>
            <a:ext cx="3048000" cy="927100"/>
          </a:xfrm>
          <a:custGeom>
            <a:avLst/>
            <a:gdLst>
              <a:gd name="T0" fmla="*/ 0 w 1920"/>
              <a:gd name="T1" fmla="*/ 0 h 584"/>
              <a:gd name="T2" fmla="*/ 2147483647 w 1920"/>
              <a:gd name="T3" fmla="*/ 2147483647 h 584"/>
              <a:gd name="T4" fmla="*/ 2147483647 w 1920"/>
              <a:gd name="T5" fmla="*/ 2147483647 h 584"/>
              <a:gd name="T6" fmla="*/ 2147483647 w 1920"/>
              <a:gd name="T7" fmla="*/ 2147483647 h 584"/>
              <a:gd name="T8" fmla="*/ 2147483647 w 1920"/>
              <a:gd name="T9" fmla="*/ 2147483647 h 584"/>
              <a:gd name="T10" fmla="*/ 2147483647 w 1920"/>
              <a:gd name="T11" fmla="*/ 2147483647 h 584"/>
              <a:gd name="T12" fmla="*/ 0 60000 65536"/>
              <a:gd name="T13" fmla="*/ 0 60000 65536"/>
              <a:gd name="T14" fmla="*/ 0 60000 65536"/>
              <a:gd name="T15" fmla="*/ 0 60000 65536"/>
              <a:gd name="T16" fmla="*/ 0 60000 65536"/>
              <a:gd name="T17" fmla="*/ 0 60000 65536"/>
              <a:gd name="T18" fmla="*/ 0 w 1920"/>
              <a:gd name="T19" fmla="*/ 0 h 584"/>
              <a:gd name="T20" fmla="*/ 1920 w 1920"/>
              <a:gd name="T21" fmla="*/ 584 h 584"/>
            </a:gdLst>
            <a:ahLst/>
            <a:cxnLst>
              <a:cxn ang="T12">
                <a:pos x="T0" y="T1"/>
              </a:cxn>
              <a:cxn ang="T13">
                <a:pos x="T2" y="T3"/>
              </a:cxn>
              <a:cxn ang="T14">
                <a:pos x="T4" y="T5"/>
              </a:cxn>
              <a:cxn ang="T15">
                <a:pos x="T6" y="T7"/>
              </a:cxn>
              <a:cxn ang="T16">
                <a:pos x="T8" y="T9"/>
              </a:cxn>
              <a:cxn ang="T17">
                <a:pos x="T10" y="T11"/>
              </a:cxn>
            </a:cxnLst>
            <a:rect l="T18" t="T19" r="T20" b="T21"/>
            <a:pathLst>
              <a:path w="1920" h="584">
                <a:moveTo>
                  <a:pt x="0" y="0"/>
                </a:moveTo>
                <a:cubicBezTo>
                  <a:pt x="20" y="60"/>
                  <a:pt x="40" y="120"/>
                  <a:pt x="96" y="192"/>
                </a:cubicBezTo>
                <a:cubicBezTo>
                  <a:pt x="152" y="264"/>
                  <a:pt x="248" y="376"/>
                  <a:pt x="336" y="432"/>
                </a:cubicBezTo>
                <a:cubicBezTo>
                  <a:pt x="424" y="488"/>
                  <a:pt x="464" y="504"/>
                  <a:pt x="624" y="528"/>
                </a:cubicBezTo>
                <a:cubicBezTo>
                  <a:pt x="784" y="552"/>
                  <a:pt x="1080" y="568"/>
                  <a:pt x="1296" y="576"/>
                </a:cubicBezTo>
                <a:cubicBezTo>
                  <a:pt x="1512" y="584"/>
                  <a:pt x="1716" y="580"/>
                  <a:pt x="1920" y="576"/>
                </a:cubicBezTo>
              </a:path>
            </a:pathLst>
          </a:custGeom>
          <a:noFill/>
          <a:ln w="19050" cap="flat" cmpd="sng">
            <a:solidFill>
              <a:schemeClr val="tx1"/>
            </a:solidFill>
            <a:prstDash val="solid"/>
            <a:round/>
            <a:headEnd type="none" w="med" len="med"/>
            <a:tailEnd type="none" w="med" len="med"/>
          </a:ln>
        </p:spPr>
        <p:txBody>
          <a:bodyPr/>
          <a:lstStyle/>
          <a:p>
            <a:endParaRPr lang="ja-JP" altLang="en-US"/>
          </a:p>
        </p:txBody>
      </p:sp>
      <p:sp>
        <p:nvSpPr>
          <p:cNvPr id="67604" name="Text Box 20"/>
          <p:cNvSpPr txBox="1">
            <a:spLocks noChangeArrowheads="1"/>
          </p:cNvSpPr>
          <p:nvPr/>
        </p:nvSpPr>
        <p:spPr bwMode="auto">
          <a:xfrm>
            <a:off x="609600" y="4316413"/>
            <a:ext cx="8066088" cy="841375"/>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ea typeface="ＭＳ Ｐゴシック" pitchFamily="50" charset="-128"/>
              </a:rPr>
              <a:t>確率 </a:t>
            </a:r>
            <a:r>
              <a:rPr lang="en-US" altLang="ja-JP" b="1">
                <a:solidFill>
                  <a:schemeClr val="accent2"/>
                </a:solidFill>
                <a:ea typeface="ＭＳ Ｐゴシック" pitchFamily="50" charset="-128"/>
              </a:rPr>
              <a:t>T</a:t>
            </a:r>
            <a:r>
              <a:rPr lang="ja-JP" altLang="en-US" b="1">
                <a:ea typeface="ＭＳ Ｐゴシック" pitchFamily="50" charset="-128"/>
              </a:rPr>
              <a:t>を、温度がさめるのと同じように、反復数が増大</a:t>
            </a:r>
          </a:p>
          <a:p>
            <a:pPr algn="ctr">
              <a:defRPr/>
            </a:pPr>
            <a:r>
              <a:rPr lang="ja-JP" altLang="en-US" b="1">
                <a:ea typeface="ＭＳ Ｐゴシック" pitchFamily="50" charset="-128"/>
              </a:rPr>
              <a:t>するにしたがい、指数関数の逆関数的に小さくしていく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5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5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5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60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760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760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76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591">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75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01" grpId="0" animBg="1"/>
      <p:bldP spid="67602" grpId="0" animBg="1"/>
      <p:bldP spid="67603" grpId="0" animBg="1"/>
      <p:bldP spid="6760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4" name="Rectangle 6"/>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アニーリング法：特徴</a:t>
            </a:r>
          </a:p>
        </p:txBody>
      </p:sp>
      <p:sp>
        <p:nvSpPr>
          <p:cNvPr id="68615" name="Rectangle 7"/>
          <p:cNvSpPr>
            <a:spLocks noGrp="1" noChangeArrowheads="1"/>
          </p:cNvSpPr>
          <p:nvPr>
            <p:ph type="body" idx="1"/>
          </p:nvPr>
        </p:nvSpPr>
        <p:spPr>
          <a:xfrm>
            <a:off x="323850" y="1371600"/>
            <a:ext cx="8210550" cy="3425825"/>
          </a:xfrm>
        </p:spPr>
        <p:txBody>
          <a:bodyPr/>
          <a:lstStyle/>
          <a:p>
            <a:pPr eaLnBrk="1" hangingPunct="1">
              <a:lnSpc>
                <a:spcPct val="90000"/>
              </a:lnSpc>
              <a:buFontTx/>
              <a:buNone/>
              <a:defRPr/>
            </a:pPr>
            <a:r>
              <a:rPr lang="en-US" altLang="ja-JP" sz="28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近傍を見つけてさいころを振るだけなので、作るのが簡単</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温度の制御も簡単</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細い谷が続いているような構造（近傍の中に、改善解が少ししかない、ということが続く状況）では、谷に沿って下っていくことが困難なため、効率よく改善されない</a:t>
            </a:r>
          </a:p>
          <a:p>
            <a:pPr eaLnBrk="1" hangingPunct="1">
              <a:lnSpc>
                <a:spcPct val="90000"/>
              </a:lnSpc>
              <a:buFontTx/>
              <a:buNone/>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6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タブサーチ</a:t>
            </a:r>
          </a:p>
        </p:txBody>
      </p:sp>
      <p:sp>
        <p:nvSpPr>
          <p:cNvPr id="69635" name="Rectangle 3"/>
          <p:cNvSpPr>
            <a:spLocks noGrp="1" noChangeArrowheads="1"/>
          </p:cNvSpPr>
          <p:nvPr>
            <p:ph type="body" idx="1"/>
          </p:nvPr>
        </p:nvSpPr>
        <p:spPr>
          <a:xfrm>
            <a:off x="533400" y="1371600"/>
            <a:ext cx="8001000" cy="23622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近傍の中で（自分以外の）一番良い解に移動</a:t>
            </a:r>
          </a:p>
          <a:p>
            <a:pPr eaLnBrk="1" hangingPunct="1">
              <a:buFontTx/>
              <a:buNone/>
              <a:defRPr/>
            </a:pPr>
            <a:r>
              <a:rPr lang="ja-JP" altLang="en-US" sz="2400" dirty="0" smtClean="0"/>
              <a:t>　　　（悪い解にも移動する）</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毎回、（もともといた解に戻らないように）近傍に移動禁止領域を作る　　（タブーリスト）</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移動禁止領域は、一定時間経過後、削除する</a:t>
            </a:r>
          </a:p>
          <a:p>
            <a:pPr eaLnBrk="1" hangingPunct="1">
              <a:buFontTx/>
              <a:buNone/>
              <a:defRPr/>
            </a:pPr>
            <a:endParaRPr lang="ja-JP" altLang="en-US" sz="2400" dirty="0" smtClean="0"/>
          </a:p>
        </p:txBody>
      </p:sp>
      <p:sp>
        <p:nvSpPr>
          <p:cNvPr id="69636" name="Oval 4"/>
          <p:cNvSpPr>
            <a:spLocks noChangeArrowheads="1"/>
          </p:cNvSpPr>
          <p:nvPr/>
        </p:nvSpPr>
        <p:spPr bwMode="auto">
          <a:xfrm>
            <a:off x="609600" y="42672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9637" name="Oval 5"/>
          <p:cNvSpPr>
            <a:spLocks noChangeArrowheads="1"/>
          </p:cNvSpPr>
          <p:nvPr/>
        </p:nvSpPr>
        <p:spPr bwMode="auto">
          <a:xfrm>
            <a:off x="1219200" y="44196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9638" name="Oval 6"/>
          <p:cNvSpPr>
            <a:spLocks noChangeArrowheads="1"/>
          </p:cNvSpPr>
          <p:nvPr/>
        </p:nvSpPr>
        <p:spPr bwMode="auto">
          <a:xfrm>
            <a:off x="2057400" y="44196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9640" name="Line 8"/>
          <p:cNvSpPr>
            <a:spLocks noChangeShapeType="1"/>
          </p:cNvSpPr>
          <p:nvPr/>
        </p:nvSpPr>
        <p:spPr bwMode="auto">
          <a:xfrm>
            <a:off x="1447800" y="5029200"/>
            <a:ext cx="685800" cy="152400"/>
          </a:xfrm>
          <a:prstGeom prst="line">
            <a:avLst/>
          </a:prstGeom>
          <a:noFill/>
          <a:ln w="19050">
            <a:solidFill>
              <a:schemeClr val="tx1"/>
            </a:solidFill>
            <a:round/>
            <a:headEnd/>
            <a:tailEnd type="triangle" w="med" len="med"/>
          </a:ln>
        </p:spPr>
        <p:txBody>
          <a:bodyPr/>
          <a:lstStyle/>
          <a:p>
            <a:endParaRPr lang="ja-JP" altLang="en-US"/>
          </a:p>
        </p:txBody>
      </p:sp>
      <p:sp>
        <p:nvSpPr>
          <p:cNvPr id="69642" name="Line 10"/>
          <p:cNvSpPr>
            <a:spLocks noChangeShapeType="1"/>
          </p:cNvSpPr>
          <p:nvPr/>
        </p:nvSpPr>
        <p:spPr bwMode="auto">
          <a:xfrm>
            <a:off x="2209800" y="5181600"/>
            <a:ext cx="685800" cy="0"/>
          </a:xfrm>
          <a:prstGeom prst="line">
            <a:avLst/>
          </a:prstGeom>
          <a:noFill/>
          <a:ln w="19050">
            <a:solidFill>
              <a:schemeClr val="tx1"/>
            </a:solidFill>
            <a:round/>
            <a:headEnd/>
            <a:tailEnd type="triangle" w="med" len="med"/>
          </a:ln>
        </p:spPr>
        <p:txBody>
          <a:bodyPr/>
          <a:lstStyle/>
          <a:p>
            <a:endParaRPr lang="ja-JP" altLang="en-US"/>
          </a:p>
        </p:txBody>
      </p:sp>
      <p:sp>
        <p:nvSpPr>
          <p:cNvPr id="69643" name="Line 11"/>
          <p:cNvSpPr>
            <a:spLocks noChangeShapeType="1"/>
          </p:cNvSpPr>
          <p:nvPr/>
        </p:nvSpPr>
        <p:spPr bwMode="auto">
          <a:xfrm>
            <a:off x="3048000" y="5181600"/>
            <a:ext cx="685800" cy="76200"/>
          </a:xfrm>
          <a:prstGeom prst="line">
            <a:avLst/>
          </a:prstGeom>
          <a:noFill/>
          <a:ln w="19050">
            <a:solidFill>
              <a:schemeClr val="tx1"/>
            </a:solidFill>
            <a:round/>
            <a:headEnd/>
            <a:tailEnd type="triangle" w="med" len="med"/>
          </a:ln>
        </p:spPr>
        <p:txBody>
          <a:bodyPr/>
          <a:lstStyle/>
          <a:p>
            <a:endParaRPr lang="ja-JP" altLang="en-US"/>
          </a:p>
        </p:txBody>
      </p:sp>
      <p:sp>
        <p:nvSpPr>
          <p:cNvPr id="69644" name="Oval 12"/>
          <p:cNvSpPr>
            <a:spLocks noChangeArrowheads="1"/>
          </p:cNvSpPr>
          <p:nvPr/>
        </p:nvSpPr>
        <p:spPr bwMode="auto">
          <a:xfrm>
            <a:off x="1371600" y="49530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9645" name="Oval 13"/>
          <p:cNvSpPr>
            <a:spLocks noChangeArrowheads="1"/>
          </p:cNvSpPr>
          <p:nvPr/>
        </p:nvSpPr>
        <p:spPr bwMode="auto">
          <a:xfrm>
            <a:off x="2133600" y="5105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9646" name="Oval 14"/>
          <p:cNvSpPr>
            <a:spLocks noChangeArrowheads="1"/>
          </p:cNvSpPr>
          <p:nvPr/>
        </p:nvSpPr>
        <p:spPr bwMode="auto">
          <a:xfrm>
            <a:off x="2971800" y="5105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9664" name="Oval 32"/>
          <p:cNvSpPr>
            <a:spLocks noChangeArrowheads="1"/>
          </p:cNvSpPr>
          <p:nvPr/>
        </p:nvSpPr>
        <p:spPr bwMode="auto">
          <a:xfrm>
            <a:off x="2895600" y="44958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grpSp>
        <p:nvGrpSpPr>
          <p:cNvPr id="2" name="Group 33"/>
          <p:cNvGrpSpPr>
            <a:grpSpLocks/>
          </p:cNvGrpSpPr>
          <p:nvPr/>
        </p:nvGrpSpPr>
        <p:grpSpPr bwMode="auto">
          <a:xfrm>
            <a:off x="2895600" y="4495800"/>
            <a:ext cx="1981200" cy="1524000"/>
            <a:chOff x="1824" y="2832"/>
            <a:chExt cx="1248" cy="960"/>
          </a:xfrm>
        </p:grpSpPr>
        <p:sp>
          <p:nvSpPr>
            <p:cNvPr id="33821" name="Oval 7"/>
            <p:cNvSpPr>
              <a:spLocks noChangeArrowheads="1"/>
            </p:cNvSpPr>
            <p:nvPr/>
          </p:nvSpPr>
          <p:spPr bwMode="auto">
            <a:xfrm>
              <a:off x="1824" y="2832"/>
              <a:ext cx="1248" cy="96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33822" name="Freeform 26"/>
            <p:cNvSpPr>
              <a:spLocks/>
            </p:cNvSpPr>
            <p:nvPr/>
          </p:nvSpPr>
          <p:spPr bwMode="auto">
            <a:xfrm>
              <a:off x="1824" y="3072"/>
              <a:ext cx="720" cy="424"/>
            </a:xfrm>
            <a:custGeom>
              <a:avLst/>
              <a:gdLst>
                <a:gd name="T0" fmla="*/ 48 w 720"/>
                <a:gd name="T1" fmla="*/ 61 h 584"/>
                <a:gd name="T2" fmla="*/ 192 w 720"/>
                <a:gd name="T3" fmla="*/ 7 h 584"/>
                <a:gd name="T4" fmla="*/ 432 w 720"/>
                <a:gd name="T5" fmla="*/ 24 h 584"/>
                <a:gd name="T6" fmla="*/ 624 w 720"/>
                <a:gd name="T7" fmla="*/ 80 h 584"/>
                <a:gd name="T8" fmla="*/ 720 w 720"/>
                <a:gd name="T9" fmla="*/ 135 h 584"/>
                <a:gd name="T10" fmla="*/ 624 w 720"/>
                <a:gd name="T11" fmla="*/ 189 h 584"/>
                <a:gd name="T12" fmla="*/ 384 w 720"/>
                <a:gd name="T13" fmla="*/ 189 h 584"/>
                <a:gd name="T14" fmla="*/ 240 w 720"/>
                <a:gd name="T15" fmla="*/ 208 h 584"/>
                <a:gd name="T16" fmla="*/ 48 w 720"/>
                <a:gd name="T17" fmla="*/ 208 h 584"/>
                <a:gd name="T18" fmla="*/ 0 w 720"/>
                <a:gd name="T19" fmla="*/ 116 h 584"/>
                <a:gd name="T20" fmla="*/ 48 w 720"/>
                <a:gd name="T21" fmla="*/ 61 h 5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20"/>
                <a:gd name="T34" fmla="*/ 0 h 584"/>
                <a:gd name="T35" fmla="*/ 720 w 720"/>
                <a:gd name="T36" fmla="*/ 584 h 5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20" h="584">
                  <a:moveTo>
                    <a:pt x="48" y="160"/>
                  </a:moveTo>
                  <a:cubicBezTo>
                    <a:pt x="88" y="96"/>
                    <a:pt x="128" y="32"/>
                    <a:pt x="192" y="16"/>
                  </a:cubicBezTo>
                  <a:cubicBezTo>
                    <a:pt x="256" y="0"/>
                    <a:pt x="360" y="32"/>
                    <a:pt x="432" y="64"/>
                  </a:cubicBezTo>
                  <a:cubicBezTo>
                    <a:pt x="504" y="96"/>
                    <a:pt x="576" y="160"/>
                    <a:pt x="624" y="208"/>
                  </a:cubicBezTo>
                  <a:cubicBezTo>
                    <a:pt x="672" y="256"/>
                    <a:pt x="720" y="304"/>
                    <a:pt x="720" y="352"/>
                  </a:cubicBezTo>
                  <a:cubicBezTo>
                    <a:pt x="720" y="400"/>
                    <a:pt x="680" y="472"/>
                    <a:pt x="624" y="496"/>
                  </a:cubicBezTo>
                  <a:cubicBezTo>
                    <a:pt x="568" y="520"/>
                    <a:pt x="448" y="488"/>
                    <a:pt x="384" y="496"/>
                  </a:cubicBezTo>
                  <a:cubicBezTo>
                    <a:pt x="320" y="504"/>
                    <a:pt x="296" y="536"/>
                    <a:pt x="240" y="544"/>
                  </a:cubicBezTo>
                  <a:cubicBezTo>
                    <a:pt x="184" y="552"/>
                    <a:pt x="88" y="584"/>
                    <a:pt x="48" y="544"/>
                  </a:cubicBezTo>
                  <a:cubicBezTo>
                    <a:pt x="8" y="504"/>
                    <a:pt x="4" y="404"/>
                    <a:pt x="0" y="304"/>
                  </a:cubicBezTo>
                  <a:cubicBezTo>
                    <a:pt x="0" y="304"/>
                    <a:pt x="48" y="160"/>
                    <a:pt x="48" y="160"/>
                  </a:cubicBezTo>
                  <a:close/>
                </a:path>
              </a:pathLst>
            </a:custGeom>
            <a:solidFill>
              <a:srgbClr val="000080">
                <a:alpha val="50195"/>
              </a:srgbClr>
            </a:solidFill>
            <a:ln w="19050" cap="flat" cmpd="sng">
              <a:solidFill>
                <a:schemeClr val="tx1"/>
              </a:solidFill>
              <a:prstDash val="solid"/>
              <a:round/>
              <a:headEnd type="none" w="med" len="med"/>
              <a:tailEnd type="none" w="med" len="med"/>
            </a:ln>
          </p:spPr>
          <p:txBody>
            <a:bodyPr/>
            <a:lstStyle/>
            <a:p>
              <a:endParaRPr lang="ja-JP" altLang="en-US"/>
            </a:p>
          </p:txBody>
        </p:sp>
      </p:grpSp>
      <p:sp>
        <p:nvSpPr>
          <p:cNvPr id="69657" name="Line 25"/>
          <p:cNvSpPr>
            <a:spLocks noChangeShapeType="1"/>
          </p:cNvSpPr>
          <p:nvPr/>
        </p:nvSpPr>
        <p:spPr bwMode="auto">
          <a:xfrm>
            <a:off x="3886200" y="5257800"/>
            <a:ext cx="457200" cy="381000"/>
          </a:xfrm>
          <a:prstGeom prst="line">
            <a:avLst/>
          </a:prstGeom>
          <a:noFill/>
          <a:ln w="19050">
            <a:solidFill>
              <a:schemeClr val="tx1"/>
            </a:solidFill>
            <a:round/>
            <a:headEnd/>
            <a:tailEnd type="triangle" w="med" len="med"/>
          </a:ln>
        </p:spPr>
        <p:txBody>
          <a:bodyPr/>
          <a:lstStyle/>
          <a:p>
            <a:endParaRPr lang="ja-JP" altLang="en-US"/>
          </a:p>
        </p:txBody>
      </p:sp>
      <p:sp>
        <p:nvSpPr>
          <p:cNvPr id="69641" name="Oval 9"/>
          <p:cNvSpPr>
            <a:spLocks noChangeArrowheads="1"/>
          </p:cNvSpPr>
          <p:nvPr/>
        </p:nvSpPr>
        <p:spPr bwMode="auto">
          <a:xfrm>
            <a:off x="3810000" y="51816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9666" name="Oval 34"/>
          <p:cNvSpPr>
            <a:spLocks noChangeArrowheads="1"/>
          </p:cNvSpPr>
          <p:nvPr/>
        </p:nvSpPr>
        <p:spPr bwMode="auto">
          <a:xfrm>
            <a:off x="3429000" y="49530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grpSp>
        <p:nvGrpSpPr>
          <p:cNvPr id="3" name="Group 35"/>
          <p:cNvGrpSpPr>
            <a:grpSpLocks/>
          </p:cNvGrpSpPr>
          <p:nvPr/>
        </p:nvGrpSpPr>
        <p:grpSpPr bwMode="auto">
          <a:xfrm>
            <a:off x="3403600" y="4953000"/>
            <a:ext cx="2006600" cy="1524000"/>
            <a:chOff x="2144" y="3120"/>
            <a:chExt cx="1264" cy="960"/>
          </a:xfrm>
        </p:grpSpPr>
        <p:sp>
          <p:nvSpPr>
            <p:cNvPr id="33818" name="Oval 23"/>
            <p:cNvSpPr>
              <a:spLocks noChangeArrowheads="1"/>
            </p:cNvSpPr>
            <p:nvPr/>
          </p:nvSpPr>
          <p:spPr bwMode="auto">
            <a:xfrm>
              <a:off x="2160" y="3120"/>
              <a:ext cx="1248" cy="96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33819" name="Freeform 28"/>
            <p:cNvSpPr>
              <a:spLocks/>
            </p:cNvSpPr>
            <p:nvPr/>
          </p:nvSpPr>
          <p:spPr bwMode="auto">
            <a:xfrm>
              <a:off x="2144" y="3360"/>
              <a:ext cx="720" cy="424"/>
            </a:xfrm>
            <a:custGeom>
              <a:avLst/>
              <a:gdLst>
                <a:gd name="T0" fmla="*/ 48 w 720"/>
                <a:gd name="T1" fmla="*/ 61 h 584"/>
                <a:gd name="T2" fmla="*/ 192 w 720"/>
                <a:gd name="T3" fmla="*/ 7 h 584"/>
                <a:gd name="T4" fmla="*/ 432 w 720"/>
                <a:gd name="T5" fmla="*/ 24 h 584"/>
                <a:gd name="T6" fmla="*/ 624 w 720"/>
                <a:gd name="T7" fmla="*/ 80 h 584"/>
                <a:gd name="T8" fmla="*/ 720 w 720"/>
                <a:gd name="T9" fmla="*/ 135 h 584"/>
                <a:gd name="T10" fmla="*/ 624 w 720"/>
                <a:gd name="T11" fmla="*/ 189 h 584"/>
                <a:gd name="T12" fmla="*/ 384 w 720"/>
                <a:gd name="T13" fmla="*/ 189 h 584"/>
                <a:gd name="T14" fmla="*/ 240 w 720"/>
                <a:gd name="T15" fmla="*/ 208 h 584"/>
                <a:gd name="T16" fmla="*/ 48 w 720"/>
                <a:gd name="T17" fmla="*/ 208 h 584"/>
                <a:gd name="T18" fmla="*/ 0 w 720"/>
                <a:gd name="T19" fmla="*/ 116 h 584"/>
                <a:gd name="T20" fmla="*/ 48 w 720"/>
                <a:gd name="T21" fmla="*/ 61 h 5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20"/>
                <a:gd name="T34" fmla="*/ 0 h 584"/>
                <a:gd name="T35" fmla="*/ 720 w 720"/>
                <a:gd name="T36" fmla="*/ 584 h 5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20" h="584">
                  <a:moveTo>
                    <a:pt x="48" y="160"/>
                  </a:moveTo>
                  <a:cubicBezTo>
                    <a:pt x="88" y="96"/>
                    <a:pt x="128" y="32"/>
                    <a:pt x="192" y="16"/>
                  </a:cubicBezTo>
                  <a:cubicBezTo>
                    <a:pt x="256" y="0"/>
                    <a:pt x="360" y="32"/>
                    <a:pt x="432" y="64"/>
                  </a:cubicBezTo>
                  <a:cubicBezTo>
                    <a:pt x="504" y="96"/>
                    <a:pt x="576" y="160"/>
                    <a:pt x="624" y="208"/>
                  </a:cubicBezTo>
                  <a:cubicBezTo>
                    <a:pt x="672" y="256"/>
                    <a:pt x="720" y="304"/>
                    <a:pt x="720" y="352"/>
                  </a:cubicBezTo>
                  <a:cubicBezTo>
                    <a:pt x="720" y="400"/>
                    <a:pt x="680" y="472"/>
                    <a:pt x="624" y="496"/>
                  </a:cubicBezTo>
                  <a:cubicBezTo>
                    <a:pt x="568" y="520"/>
                    <a:pt x="448" y="488"/>
                    <a:pt x="384" y="496"/>
                  </a:cubicBezTo>
                  <a:cubicBezTo>
                    <a:pt x="320" y="504"/>
                    <a:pt x="296" y="536"/>
                    <a:pt x="240" y="544"/>
                  </a:cubicBezTo>
                  <a:cubicBezTo>
                    <a:pt x="184" y="552"/>
                    <a:pt x="88" y="584"/>
                    <a:pt x="48" y="544"/>
                  </a:cubicBezTo>
                  <a:cubicBezTo>
                    <a:pt x="8" y="504"/>
                    <a:pt x="4" y="404"/>
                    <a:pt x="0" y="304"/>
                  </a:cubicBezTo>
                  <a:cubicBezTo>
                    <a:pt x="0" y="304"/>
                    <a:pt x="48" y="160"/>
                    <a:pt x="48" y="160"/>
                  </a:cubicBezTo>
                  <a:close/>
                </a:path>
              </a:pathLst>
            </a:custGeom>
            <a:solidFill>
              <a:srgbClr val="000080">
                <a:alpha val="50195"/>
              </a:srgbClr>
            </a:solidFill>
            <a:ln w="19050" cap="flat" cmpd="sng">
              <a:solidFill>
                <a:schemeClr val="tx1"/>
              </a:solidFill>
              <a:prstDash val="solid"/>
              <a:round/>
              <a:headEnd type="none" w="med" len="med"/>
              <a:tailEnd type="none" w="med" len="med"/>
            </a:ln>
          </p:spPr>
          <p:txBody>
            <a:bodyPr/>
            <a:lstStyle/>
            <a:p>
              <a:endParaRPr lang="ja-JP" altLang="en-US"/>
            </a:p>
          </p:txBody>
        </p:sp>
        <p:sp>
          <p:nvSpPr>
            <p:cNvPr id="33820" name="Freeform 29"/>
            <p:cNvSpPr>
              <a:spLocks/>
            </p:cNvSpPr>
            <p:nvPr/>
          </p:nvSpPr>
          <p:spPr bwMode="auto">
            <a:xfrm>
              <a:off x="2256" y="3120"/>
              <a:ext cx="624" cy="600"/>
            </a:xfrm>
            <a:custGeom>
              <a:avLst/>
              <a:gdLst>
                <a:gd name="T0" fmla="*/ 368 w 624"/>
                <a:gd name="T1" fmla="*/ 0 h 600"/>
                <a:gd name="T2" fmla="*/ 416 w 624"/>
                <a:gd name="T3" fmla="*/ 48 h 600"/>
                <a:gd name="T4" fmla="*/ 560 w 624"/>
                <a:gd name="T5" fmla="*/ 240 h 600"/>
                <a:gd name="T6" fmla="*/ 608 w 624"/>
                <a:gd name="T7" fmla="*/ 528 h 600"/>
                <a:gd name="T8" fmla="*/ 464 w 624"/>
                <a:gd name="T9" fmla="*/ 576 h 600"/>
                <a:gd name="T10" fmla="*/ 224 w 624"/>
                <a:gd name="T11" fmla="*/ 384 h 600"/>
                <a:gd name="T12" fmla="*/ 32 w 624"/>
                <a:gd name="T13" fmla="*/ 288 h 600"/>
                <a:gd name="T14" fmla="*/ 32 w 624"/>
                <a:gd name="T15" fmla="*/ 192 h 600"/>
                <a:gd name="T16" fmla="*/ 224 w 624"/>
                <a:gd name="T17" fmla="*/ 48 h 600"/>
                <a:gd name="T18" fmla="*/ 368 w 624"/>
                <a:gd name="T19" fmla="*/ 0 h 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4"/>
                <a:gd name="T31" fmla="*/ 0 h 600"/>
                <a:gd name="T32" fmla="*/ 624 w 624"/>
                <a:gd name="T33" fmla="*/ 600 h 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4" h="600">
                  <a:moveTo>
                    <a:pt x="368" y="0"/>
                  </a:moveTo>
                  <a:cubicBezTo>
                    <a:pt x="376" y="4"/>
                    <a:pt x="384" y="8"/>
                    <a:pt x="416" y="48"/>
                  </a:cubicBezTo>
                  <a:cubicBezTo>
                    <a:pt x="448" y="88"/>
                    <a:pt x="528" y="160"/>
                    <a:pt x="560" y="240"/>
                  </a:cubicBezTo>
                  <a:cubicBezTo>
                    <a:pt x="592" y="320"/>
                    <a:pt x="624" y="472"/>
                    <a:pt x="608" y="528"/>
                  </a:cubicBezTo>
                  <a:cubicBezTo>
                    <a:pt x="592" y="584"/>
                    <a:pt x="528" y="600"/>
                    <a:pt x="464" y="576"/>
                  </a:cubicBezTo>
                  <a:cubicBezTo>
                    <a:pt x="400" y="552"/>
                    <a:pt x="296" y="432"/>
                    <a:pt x="224" y="384"/>
                  </a:cubicBezTo>
                  <a:cubicBezTo>
                    <a:pt x="152" y="336"/>
                    <a:pt x="64" y="320"/>
                    <a:pt x="32" y="288"/>
                  </a:cubicBezTo>
                  <a:cubicBezTo>
                    <a:pt x="0" y="256"/>
                    <a:pt x="0" y="232"/>
                    <a:pt x="32" y="192"/>
                  </a:cubicBezTo>
                  <a:cubicBezTo>
                    <a:pt x="64" y="152"/>
                    <a:pt x="144" y="100"/>
                    <a:pt x="224" y="48"/>
                  </a:cubicBezTo>
                  <a:cubicBezTo>
                    <a:pt x="224" y="48"/>
                    <a:pt x="368" y="0"/>
                    <a:pt x="368" y="0"/>
                  </a:cubicBezTo>
                  <a:close/>
                </a:path>
              </a:pathLst>
            </a:custGeom>
            <a:solidFill>
              <a:srgbClr val="000080">
                <a:alpha val="50195"/>
              </a:srgbClr>
            </a:solidFill>
            <a:ln w="19050" cap="flat" cmpd="sng">
              <a:solidFill>
                <a:schemeClr val="tx1"/>
              </a:solidFill>
              <a:prstDash val="solid"/>
              <a:round/>
              <a:headEnd type="none" w="med" len="med"/>
              <a:tailEnd type="none" w="med" len="med"/>
            </a:ln>
          </p:spPr>
          <p:txBody>
            <a:bodyPr/>
            <a:lstStyle/>
            <a:p>
              <a:endParaRPr lang="ja-JP" altLang="en-US"/>
            </a:p>
          </p:txBody>
        </p:sp>
      </p:grpSp>
      <p:sp>
        <p:nvSpPr>
          <p:cNvPr id="69652" name="Oval 20"/>
          <p:cNvSpPr>
            <a:spLocks noChangeArrowheads="1"/>
          </p:cNvSpPr>
          <p:nvPr/>
        </p:nvSpPr>
        <p:spPr bwMode="auto">
          <a:xfrm>
            <a:off x="5181600" y="54102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69653" name="Line 21"/>
          <p:cNvSpPr>
            <a:spLocks noChangeShapeType="1"/>
          </p:cNvSpPr>
          <p:nvPr/>
        </p:nvSpPr>
        <p:spPr bwMode="auto">
          <a:xfrm flipV="1">
            <a:off x="4419600" y="5486400"/>
            <a:ext cx="762000" cy="228600"/>
          </a:xfrm>
          <a:prstGeom prst="line">
            <a:avLst/>
          </a:prstGeom>
          <a:noFill/>
          <a:ln w="19050">
            <a:solidFill>
              <a:schemeClr val="tx1"/>
            </a:solidFill>
            <a:round/>
            <a:headEnd/>
            <a:tailEnd type="triangle" w="med" len="med"/>
          </a:ln>
        </p:spPr>
        <p:txBody>
          <a:bodyPr/>
          <a:lstStyle/>
          <a:p>
            <a:endParaRPr lang="ja-JP" altLang="en-US"/>
          </a:p>
        </p:txBody>
      </p:sp>
      <p:sp>
        <p:nvSpPr>
          <p:cNvPr id="69668" name="Oval 36"/>
          <p:cNvSpPr>
            <a:spLocks noChangeArrowheads="1"/>
          </p:cNvSpPr>
          <p:nvPr/>
        </p:nvSpPr>
        <p:spPr bwMode="auto">
          <a:xfrm>
            <a:off x="4267200" y="4724400"/>
            <a:ext cx="1981200" cy="152400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69656" name="Oval 24"/>
          <p:cNvSpPr>
            <a:spLocks noChangeArrowheads="1"/>
          </p:cNvSpPr>
          <p:nvPr/>
        </p:nvSpPr>
        <p:spPr bwMode="auto">
          <a:xfrm>
            <a:off x="4343400" y="56388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grpSp>
        <p:nvGrpSpPr>
          <p:cNvPr id="4" name="Group 37"/>
          <p:cNvGrpSpPr>
            <a:grpSpLocks/>
          </p:cNvGrpSpPr>
          <p:nvPr/>
        </p:nvGrpSpPr>
        <p:grpSpPr bwMode="auto">
          <a:xfrm>
            <a:off x="4267200" y="4724400"/>
            <a:ext cx="1981200" cy="1524000"/>
            <a:chOff x="2688" y="2976"/>
            <a:chExt cx="1248" cy="960"/>
          </a:xfrm>
        </p:grpSpPr>
        <p:sp>
          <p:nvSpPr>
            <p:cNvPr id="33816" name="Oval 19"/>
            <p:cNvSpPr>
              <a:spLocks noChangeArrowheads="1"/>
            </p:cNvSpPr>
            <p:nvPr/>
          </p:nvSpPr>
          <p:spPr bwMode="auto">
            <a:xfrm>
              <a:off x="2688" y="2976"/>
              <a:ext cx="1248" cy="960"/>
            </a:xfrm>
            <a:prstGeom prst="ellipse">
              <a:avLst/>
            </a:prstGeom>
            <a:solidFill>
              <a:schemeClr val="accent1">
                <a:alpha val="50195"/>
              </a:schemeClr>
            </a:solidFill>
            <a:ln w="19050">
              <a:solidFill>
                <a:schemeClr val="tx1"/>
              </a:solidFill>
              <a:round/>
              <a:headEnd/>
              <a:tailEnd/>
            </a:ln>
          </p:spPr>
          <p:txBody>
            <a:bodyPr wrap="none" anchor="ctr"/>
            <a:lstStyle/>
            <a:p>
              <a:endParaRPr lang="ja-JP" altLang="en-US"/>
            </a:p>
          </p:txBody>
        </p:sp>
        <p:sp>
          <p:nvSpPr>
            <p:cNvPr id="33817" name="Freeform 31"/>
            <p:cNvSpPr>
              <a:spLocks/>
            </p:cNvSpPr>
            <p:nvPr/>
          </p:nvSpPr>
          <p:spPr bwMode="auto">
            <a:xfrm>
              <a:off x="2784" y="2976"/>
              <a:ext cx="624" cy="600"/>
            </a:xfrm>
            <a:custGeom>
              <a:avLst/>
              <a:gdLst>
                <a:gd name="T0" fmla="*/ 368 w 624"/>
                <a:gd name="T1" fmla="*/ 0 h 600"/>
                <a:gd name="T2" fmla="*/ 416 w 624"/>
                <a:gd name="T3" fmla="*/ 48 h 600"/>
                <a:gd name="T4" fmla="*/ 560 w 624"/>
                <a:gd name="T5" fmla="*/ 240 h 600"/>
                <a:gd name="T6" fmla="*/ 608 w 624"/>
                <a:gd name="T7" fmla="*/ 528 h 600"/>
                <a:gd name="T8" fmla="*/ 464 w 624"/>
                <a:gd name="T9" fmla="*/ 576 h 600"/>
                <a:gd name="T10" fmla="*/ 224 w 624"/>
                <a:gd name="T11" fmla="*/ 384 h 600"/>
                <a:gd name="T12" fmla="*/ 32 w 624"/>
                <a:gd name="T13" fmla="*/ 288 h 600"/>
                <a:gd name="T14" fmla="*/ 32 w 624"/>
                <a:gd name="T15" fmla="*/ 192 h 600"/>
                <a:gd name="T16" fmla="*/ 224 w 624"/>
                <a:gd name="T17" fmla="*/ 48 h 600"/>
                <a:gd name="T18" fmla="*/ 368 w 624"/>
                <a:gd name="T19" fmla="*/ 0 h 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4"/>
                <a:gd name="T31" fmla="*/ 0 h 600"/>
                <a:gd name="T32" fmla="*/ 624 w 624"/>
                <a:gd name="T33" fmla="*/ 600 h 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4" h="600">
                  <a:moveTo>
                    <a:pt x="368" y="0"/>
                  </a:moveTo>
                  <a:cubicBezTo>
                    <a:pt x="376" y="4"/>
                    <a:pt x="384" y="8"/>
                    <a:pt x="416" y="48"/>
                  </a:cubicBezTo>
                  <a:cubicBezTo>
                    <a:pt x="448" y="88"/>
                    <a:pt x="528" y="160"/>
                    <a:pt x="560" y="240"/>
                  </a:cubicBezTo>
                  <a:cubicBezTo>
                    <a:pt x="592" y="320"/>
                    <a:pt x="624" y="472"/>
                    <a:pt x="608" y="528"/>
                  </a:cubicBezTo>
                  <a:cubicBezTo>
                    <a:pt x="592" y="584"/>
                    <a:pt x="528" y="600"/>
                    <a:pt x="464" y="576"/>
                  </a:cubicBezTo>
                  <a:cubicBezTo>
                    <a:pt x="400" y="552"/>
                    <a:pt x="296" y="432"/>
                    <a:pt x="224" y="384"/>
                  </a:cubicBezTo>
                  <a:cubicBezTo>
                    <a:pt x="152" y="336"/>
                    <a:pt x="64" y="320"/>
                    <a:pt x="32" y="288"/>
                  </a:cubicBezTo>
                  <a:cubicBezTo>
                    <a:pt x="0" y="256"/>
                    <a:pt x="0" y="232"/>
                    <a:pt x="32" y="192"/>
                  </a:cubicBezTo>
                  <a:cubicBezTo>
                    <a:pt x="64" y="152"/>
                    <a:pt x="144" y="100"/>
                    <a:pt x="224" y="48"/>
                  </a:cubicBezTo>
                  <a:cubicBezTo>
                    <a:pt x="224" y="48"/>
                    <a:pt x="368" y="0"/>
                    <a:pt x="368" y="0"/>
                  </a:cubicBezTo>
                  <a:close/>
                </a:path>
              </a:pathLst>
            </a:custGeom>
            <a:solidFill>
              <a:srgbClr val="000080">
                <a:alpha val="50195"/>
              </a:srgbClr>
            </a:solidFill>
            <a:ln w="19050" cap="flat" cmpd="sng">
              <a:solidFill>
                <a:schemeClr val="tx1"/>
              </a:solidFill>
              <a:prstDash val="solid"/>
              <a:round/>
              <a:headEnd type="none" w="med" len="med"/>
              <a:tailEnd type="non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6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69644"/>
                                        </p:tgtEl>
                                        <p:attrNameLst>
                                          <p:attrName>style.visibility</p:attrName>
                                        </p:attrNameLst>
                                      </p:cBhvr>
                                      <p:to>
                                        <p:strVal val="visible"/>
                                      </p:to>
                                    </p:set>
                                    <p:anim calcmode="lin" valueType="num">
                                      <p:cBhvr additive="base">
                                        <p:cTn id="23" dur="500" fill="hold"/>
                                        <p:tgtEl>
                                          <p:spTgt spid="69644"/>
                                        </p:tgtEl>
                                        <p:attrNameLst>
                                          <p:attrName>ppt_x</p:attrName>
                                        </p:attrNameLst>
                                      </p:cBhvr>
                                      <p:tavLst>
                                        <p:tav tm="0">
                                          <p:val>
                                            <p:strVal val="0-#ppt_w/2"/>
                                          </p:val>
                                        </p:tav>
                                        <p:tav tm="100000">
                                          <p:val>
                                            <p:strVal val="#ppt_x"/>
                                          </p:val>
                                        </p:tav>
                                      </p:tavLst>
                                    </p:anim>
                                    <p:anim calcmode="lin" valueType="num">
                                      <p:cBhvr additive="base">
                                        <p:cTn id="24" dur="500" fill="hold"/>
                                        <p:tgtEl>
                                          <p:spTgt spid="6964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69636"/>
                                        </p:tgtEl>
                                        <p:attrNameLst>
                                          <p:attrName>style.visibility</p:attrName>
                                        </p:attrNameLst>
                                      </p:cBhvr>
                                      <p:to>
                                        <p:strVal val="visible"/>
                                      </p:to>
                                    </p:set>
                                    <p:animEffect transition="in" filter="dissolve">
                                      <p:cBhvr>
                                        <p:cTn id="29" dur="500"/>
                                        <p:tgtEl>
                                          <p:spTgt spid="69636"/>
                                        </p:tgtEl>
                                      </p:cBhvr>
                                    </p:animEffect>
                                  </p:childTnLst>
                                  <p:subTnLst>
                                    <p:animClr clrSpc="rgb" dir="cw">
                                      <p:cBhvr override="childStyle">
                                        <p:cTn dur="1" fill="hold" display="0" masterRel="nextClick" afterEffect="1"/>
                                        <p:tgtEl>
                                          <p:spTgt spid="69636"/>
                                        </p:tgtEl>
                                        <p:attrNameLst>
                                          <p:attrName>ppt_c</p:attrName>
                                        </p:attrNameLst>
                                      </p:cBhvr>
                                      <p:to>
                                        <a:srgbClr val="99FF99"/>
                                      </p:to>
                                    </p:animClr>
                                  </p:sub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9645"/>
                                        </p:tgtEl>
                                        <p:attrNameLst>
                                          <p:attrName>style.visibility</p:attrName>
                                        </p:attrNameLst>
                                      </p:cBhvr>
                                      <p:to>
                                        <p:strVal val="visible"/>
                                      </p:to>
                                    </p:set>
                                    <p:anim calcmode="lin" valueType="num">
                                      <p:cBhvr additive="base">
                                        <p:cTn id="34" dur="500" fill="hold"/>
                                        <p:tgtEl>
                                          <p:spTgt spid="69645"/>
                                        </p:tgtEl>
                                        <p:attrNameLst>
                                          <p:attrName>ppt_x</p:attrName>
                                        </p:attrNameLst>
                                      </p:cBhvr>
                                      <p:tavLst>
                                        <p:tav tm="0">
                                          <p:val>
                                            <p:strVal val="0-#ppt_w/2"/>
                                          </p:val>
                                        </p:tav>
                                        <p:tav tm="100000">
                                          <p:val>
                                            <p:strVal val="#ppt_x"/>
                                          </p:val>
                                        </p:tav>
                                      </p:tavLst>
                                    </p:anim>
                                    <p:anim calcmode="lin" valueType="num">
                                      <p:cBhvr additive="base">
                                        <p:cTn id="35" dur="500" fill="hold"/>
                                        <p:tgtEl>
                                          <p:spTgt spid="69645"/>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69640"/>
                                        </p:tgtEl>
                                        <p:attrNameLst>
                                          <p:attrName>style.visibility</p:attrName>
                                        </p:attrNameLst>
                                      </p:cBhvr>
                                      <p:to>
                                        <p:strVal val="visible"/>
                                      </p:to>
                                    </p:set>
                                    <p:anim calcmode="lin" valueType="num">
                                      <p:cBhvr additive="base">
                                        <p:cTn id="40" dur="500" fill="hold"/>
                                        <p:tgtEl>
                                          <p:spTgt spid="69640"/>
                                        </p:tgtEl>
                                        <p:attrNameLst>
                                          <p:attrName>ppt_x</p:attrName>
                                        </p:attrNameLst>
                                      </p:cBhvr>
                                      <p:tavLst>
                                        <p:tav tm="0">
                                          <p:val>
                                            <p:strVal val="0-#ppt_w/2"/>
                                          </p:val>
                                        </p:tav>
                                        <p:tav tm="100000">
                                          <p:val>
                                            <p:strVal val="#ppt_x"/>
                                          </p:val>
                                        </p:tav>
                                      </p:tavLst>
                                    </p:anim>
                                    <p:anim calcmode="lin" valueType="num">
                                      <p:cBhvr additive="base">
                                        <p:cTn id="41" dur="500" fill="hold"/>
                                        <p:tgtEl>
                                          <p:spTgt spid="69640"/>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69637"/>
                                        </p:tgtEl>
                                        <p:attrNameLst>
                                          <p:attrName>style.visibility</p:attrName>
                                        </p:attrNameLst>
                                      </p:cBhvr>
                                      <p:to>
                                        <p:strVal val="visible"/>
                                      </p:to>
                                    </p:set>
                                    <p:animEffect transition="in" filter="dissolve">
                                      <p:cBhvr>
                                        <p:cTn id="46" dur="500"/>
                                        <p:tgtEl>
                                          <p:spTgt spid="69637"/>
                                        </p:tgtEl>
                                      </p:cBhvr>
                                    </p:animEffect>
                                  </p:childTnLst>
                                  <p:subTnLst>
                                    <p:animClr clrSpc="rgb" dir="cw">
                                      <p:cBhvr override="childStyle">
                                        <p:cTn dur="1" fill="hold" display="0" masterRel="nextClick" afterEffect="1"/>
                                        <p:tgtEl>
                                          <p:spTgt spid="69637"/>
                                        </p:tgtEl>
                                        <p:attrNameLst>
                                          <p:attrName>ppt_c</p:attrName>
                                        </p:attrNameLst>
                                      </p:cBhvr>
                                      <p:to>
                                        <a:srgbClr val="99FF99"/>
                                      </p:to>
                                    </p:animClr>
                                  </p:sub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69646"/>
                                        </p:tgtEl>
                                        <p:attrNameLst>
                                          <p:attrName>style.visibility</p:attrName>
                                        </p:attrNameLst>
                                      </p:cBhvr>
                                      <p:to>
                                        <p:strVal val="visible"/>
                                      </p:to>
                                    </p:set>
                                    <p:anim calcmode="lin" valueType="num">
                                      <p:cBhvr additive="base">
                                        <p:cTn id="51" dur="500" fill="hold"/>
                                        <p:tgtEl>
                                          <p:spTgt spid="69646"/>
                                        </p:tgtEl>
                                        <p:attrNameLst>
                                          <p:attrName>ppt_x</p:attrName>
                                        </p:attrNameLst>
                                      </p:cBhvr>
                                      <p:tavLst>
                                        <p:tav tm="0">
                                          <p:val>
                                            <p:strVal val="0-#ppt_w/2"/>
                                          </p:val>
                                        </p:tav>
                                        <p:tav tm="100000">
                                          <p:val>
                                            <p:strVal val="#ppt_x"/>
                                          </p:val>
                                        </p:tav>
                                      </p:tavLst>
                                    </p:anim>
                                    <p:anim calcmode="lin" valueType="num">
                                      <p:cBhvr additive="base">
                                        <p:cTn id="52" dur="500" fill="hold"/>
                                        <p:tgtEl>
                                          <p:spTgt spid="69646"/>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69642"/>
                                        </p:tgtEl>
                                        <p:attrNameLst>
                                          <p:attrName>style.visibility</p:attrName>
                                        </p:attrNameLst>
                                      </p:cBhvr>
                                      <p:to>
                                        <p:strVal val="visible"/>
                                      </p:to>
                                    </p:set>
                                    <p:anim calcmode="lin" valueType="num">
                                      <p:cBhvr additive="base">
                                        <p:cTn id="57" dur="500" fill="hold"/>
                                        <p:tgtEl>
                                          <p:spTgt spid="69642"/>
                                        </p:tgtEl>
                                        <p:attrNameLst>
                                          <p:attrName>ppt_x</p:attrName>
                                        </p:attrNameLst>
                                      </p:cBhvr>
                                      <p:tavLst>
                                        <p:tav tm="0">
                                          <p:val>
                                            <p:strVal val="0-#ppt_w/2"/>
                                          </p:val>
                                        </p:tav>
                                        <p:tav tm="100000">
                                          <p:val>
                                            <p:strVal val="#ppt_x"/>
                                          </p:val>
                                        </p:tav>
                                      </p:tavLst>
                                    </p:anim>
                                    <p:anim calcmode="lin" valueType="num">
                                      <p:cBhvr additive="base">
                                        <p:cTn id="58" dur="500" fill="hold"/>
                                        <p:tgtEl>
                                          <p:spTgt spid="69642"/>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69638"/>
                                        </p:tgtEl>
                                        <p:attrNameLst>
                                          <p:attrName>style.visibility</p:attrName>
                                        </p:attrNameLst>
                                      </p:cBhvr>
                                      <p:to>
                                        <p:strVal val="visible"/>
                                      </p:to>
                                    </p:set>
                                    <p:animEffect transition="in" filter="dissolve">
                                      <p:cBhvr>
                                        <p:cTn id="63" dur="500"/>
                                        <p:tgtEl>
                                          <p:spTgt spid="69638"/>
                                        </p:tgtEl>
                                      </p:cBhvr>
                                    </p:animEffect>
                                  </p:childTnLst>
                                  <p:subTnLst>
                                    <p:animClr clrSpc="rgb" dir="cw">
                                      <p:cBhvr override="childStyle">
                                        <p:cTn dur="1" fill="hold" display="0" masterRel="nextClick" afterEffect="1"/>
                                        <p:tgtEl>
                                          <p:spTgt spid="69638"/>
                                        </p:tgtEl>
                                        <p:attrNameLst>
                                          <p:attrName>ppt_c</p:attrName>
                                        </p:attrNameLst>
                                      </p:cBhvr>
                                      <p:to>
                                        <a:srgbClr val="99FF99"/>
                                      </p:to>
                                    </p:animClr>
                                  </p:subTnLst>
                                </p:cTn>
                              </p:par>
                            </p:childTnLst>
                          </p:cTn>
                        </p:par>
                      </p:childTnLst>
                    </p:cTn>
                  </p:par>
                  <p:par>
                    <p:cTn id="64" fill="hold">
                      <p:stCondLst>
                        <p:cond delay="indefinite"/>
                      </p:stCondLst>
                      <p:childTnLst>
                        <p:par>
                          <p:cTn id="65" fill="hold">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69641"/>
                                        </p:tgtEl>
                                        <p:attrNameLst>
                                          <p:attrName>style.visibility</p:attrName>
                                        </p:attrNameLst>
                                      </p:cBhvr>
                                      <p:to>
                                        <p:strVal val="visible"/>
                                      </p:to>
                                    </p:set>
                                    <p:anim calcmode="lin" valueType="num">
                                      <p:cBhvr additive="base">
                                        <p:cTn id="68" dur="500" fill="hold"/>
                                        <p:tgtEl>
                                          <p:spTgt spid="69641"/>
                                        </p:tgtEl>
                                        <p:attrNameLst>
                                          <p:attrName>ppt_x</p:attrName>
                                        </p:attrNameLst>
                                      </p:cBhvr>
                                      <p:tavLst>
                                        <p:tav tm="0">
                                          <p:val>
                                            <p:strVal val="0-#ppt_w/2"/>
                                          </p:val>
                                        </p:tav>
                                        <p:tav tm="100000">
                                          <p:val>
                                            <p:strVal val="#ppt_x"/>
                                          </p:val>
                                        </p:tav>
                                      </p:tavLst>
                                    </p:anim>
                                    <p:anim calcmode="lin" valueType="num">
                                      <p:cBhvr additive="base">
                                        <p:cTn id="69" dur="500" fill="hold"/>
                                        <p:tgtEl>
                                          <p:spTgt spid="69641"/>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69643"/>
                                        </p:tgtEl>
                                        <p:attrNameLst>
                                          <p:attrName>style.visibility</p:attrName>
                                        </p:attrNameLst>
                                      </p:cBhvr>
                                      <p:to>
                                        <p:strVal val="visible"/>
                                      </p:to>
                                    </p:set>
                                    <p:anim calcmode="lin" valueType="num">
                                      <p:cBhvr additive="base">
                                        <p:cTn id="74" dur="500" fill="hold"/>
                                        <p:tgtEl>
                                          <p:spTgt spid="69643"/>
                                        </p:tgtEl>
                                        <p:attrNameLst>
                                          <p:attrName>ppt_x</p:attrName>
                                        </p:attrNameLst>
                                      </p:cBhvr>
                                      <p:tavLst>
                                        <p:tav tm="0">
                                          <p:val>
                                            <p:strVal val="0-#ppt_w/2"/>
                                          </p:val>
                                        </p:tav>
                                        <p:tav tm="100000">
                                          <p:val>
                                            <p:strVal val="#ppt_x"/>
                                          </p:val>
                                        </p:tav>
                                      </p:tavLst>
                                    </p:anim>
                                    <p:anim calcmode="lin" valueType="num">
                                      <p:cBhvr additive="base">
                                        <p:cTn id="75" dur="500" fill="hold"/>
                                        <p:tgtEl>
                                          <p:spTgt spid="69643"/>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69664"/>
                                        </p:tgtEl>
                                        <p:attrNameLst>
                                          <p:attrName>style.visibility</p:attrName>
                                        </p:attrNameLst>
                                      </p:cBhvr>
                                      <p:to>
                                        <p:strVal val="visible"/>
                                      </p:to>
                                    </p:set>
                                    <p:animEffect transition="in" filter="dissolve">
                                      <p:cBhvr>
                                        <p:cTn id="80" dur="500"/>
                                        <p:tgtEl>
                                          <p:spTgt spid="69664"/>
                                        </p:tgtEl>
                                      </p:cBhvr>
                                    </p:animEffect>
                                  </p:childTnLst>
                                  <p:subTnLst>
                                    <p:animClr clrSpc="rgb" dir="cw">
                                      <p:cBhvr override="childStyle">
                                        <p:cTn dur="1" fill="hold" display="0" masterRel="nextClick" afterEffect="1"/>
                                        <p:tgtEl>
                                          <p:spTgt spid="69664"/>
                                        </p:tgtEl>
                                        <p:attrNameLst>
                                          <p:attrName>ppt_c</p:attrName>
                                        </p:attrNameLst>
                                      </p:cBhvr>
                                      <p:to>
                                        <a:srgbClr val="99FF99"/>
                                      </p:to>
                                    </p:animClr>
                                  </p:subTnLst>
                                </p:cTn>
                              </p:par>
                            </p:childTnLst>
                          </p:cTn>
                        </p:par>
                      </p:childTnLst>
                    </p:cTn>
                  </p:par>
                  <p:par>
                    <p:cTn id="81" fill="hold">
                      <p:stCondLst>
                        <p:cond delay="indefinite"/>
                      </p:stCondLst>
                      <p:childTnLst>
                        <p:par>
                          <p:cTn id="82" fill="hold">
                            <p:stCondLst>
                              <p:cond delay="0"/>
                            </p:stCondLst>
                            <p:childTnLst>
                              <p:par>
                                <p:cTn id="83" presetID="9" presetClass="entr" presetSubtype="0" fill="hold" nodeType="clickEffect">
                                  <p:stCondLst>
                                    <p:cond delay="0"/>
                                  </p:stCondLst>
                                  <p:childTnLst>
                                    <p:set>
                                      <p:cBhvr>
                                        <p:cTn id="84" dur="1" fill="hold">
                                          <p:stCondLst>
                                            <p:cond delay="0"/>
                                          </p:stCondLst>
                                        </p:cTn>
                                        <p:tgtEl>
                                          <p:spTgt spid="2"/>
                                        </p:tgtEl>
                                        <p:attrNameLst>
                                          <p:attrName>style.visibility</p:attrName>
                                        </p:attrNameLst>
                                      </p:cBhvr>
                                      <p:to>
                                        <p:strVal val="visible"/>
                                      </p:to>
                                    </p:set>
                                    <p:animEffect transition="in" filter="dissolve">
                                      <p:cBhvr>
                                        <p:cTn id="85" dur="500"/>
                                        <p:tgtEl>
                                          <p:spTgt spid="2"/>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8" fill="hold" grpId="0" nodeType="clickEffect">
                                  <p:stCondLst>
                                    <p:cond delay="0"/>
                                  </p:stCondLst>
                                  <p:childTnLst>
                                    <p:set>
                                      <p:cBhvr>
                                        <p:cTn id="89" dur="1" fill="hold">
                                          <p:stCondLst>
                                            <p:cond delay="0"/>
                                          </p:stCondLst>
                                        </p:cTn>
                                        <p:tgtEl>
                                          <p:spTgt spid="69656"/>
                                        </p:tgtEl>
                                        <p:attrNameLst>
                                          <p:attrName>style.visibility</p:attrName>
                                        </p:attrNameLst>
                                      </p:cBhvr>
                                      <p:to>
                                        <p:strVal val="visible"/>
                                      </p:to>
                                    </p:set>
                                    <p:anim calcmode="lin" valueType="num">
                                      <p:cBhvr additive="base">
                                        <p:cTn id="90" dur="500" fill="hold"/>
                                        <p:tgtEl>
                                          <p:spTgt spid="69656"/>
                                        </p:tgtEl>
                                        <p:attrNameLst>
                                          <p:attrName>ppt_x</p:attrName>
                                        </p:attrNameLst>
                                      </p:cBhvr>
                                      <p:tavLst>
                                        <p:tav tm="0">
                                          <p:val>
                                            <p:strVal val="0-#ppt_w/2"/>
                                          </p:val>
                                        </p:tav>
                                        <p:tav tm="100000">
                                          <p:val>
                                            <p:strVal val="#ppt_x"/>
                                          </p:val>
                                        </p:tav>
                                      </p:tavLst>
                                    </p:anim>
                                    <p:anim calcmode="lin" valueType="num">
                                      <p:cBhvr additive="base">
                                        <p:cTn id="91" dur="500" fill="hold"/>
                                        <p:tgtEl>
                                          <p:spTgt spid="69656"/>
                                        </p:tgtEl>
                                        <p:attrNameLst>
                                          <p:attrName>ppt_y</p:attrName>
                                        </p:attrNameLst>
                                      </p:cBhvr>
                                      <p:tavLst>
                                        <p:tav tm="0">
                                          <p:val>
                                            <p:strVal val="#ppt_y"/>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8" fill="hold" grpId="0" nodeType="clickEffect">
                                  <p:stCondLst>
                                    <p:cond delay="0"/>
                                  </p:stCondLst>
                                  <p:childTnLst>
                                    <p:set>
                                      <p:cBhvr>
                                        <p:cTn id="95" dur="1" fill="hold">
                                          <p:stCondLst>
                                            <p:cond delay="0"/>
                                          </p:stCondLst>
                                        </p:cTn>
                                        <p:tgtEl>
                                          <p:spTgt spid="69657"/>
                                        </p:tgtEl>
                                        <p:attrNameLst>
                                          <p:attrName>style.visibility</p:attrName>
                                        </p:attrNameLst>
                                      </p:cBhvr>
                                      <p:to>
                                        <p:strVal val="visible"/>
                                      </p:to>
                                    </p:set>
                                    <p:anim calcmode="lin" valueType="num">
                                      <p:cBhvr additive="base">
                                        <p:cTn id="96" dur="500" fill="hold"/>
                                        <p:tgtEl>
                                          <p:spTgt spid="69657"/>
                                        </p:tgtEl>
                                        <p:attrNameLst>
                                          <p:attrName>ppt_x</p:attrName>
                                        </p:attrNameLst>
                                      </p:cBhvr>
                                      <p:tavLst>
                                        <p:tav tm="0">
                                          <p:val>
                                            <p:strVal val="0-#ppt_w/2"/>
                                          </p:val>
                                        </p:tav>
                                        <p:tav tm="100000">
                                          <p:val>
                                            <p:strVal val="#ppt_x"/>
                                          </p:val>
                                        </p:tav>
                                      </p:tavLst>
                                    </p:anim>
                                    <p:anim calcmode="lin" valueType="num">
                                      <p:cBhvr additive="base">
                                        <p:cTn id="97" dur="500" fill="hold"/>
                                        <p:tgtEl>
                                          <p:spTgt spid="69657"/>
                                        </p:tgtEl>
                                        <p:attrNameLst>
                                          <p:attrName>ppt_y</p:attrName>
                                        </p:attrNameLst>
                                      </p:cBhvr>
                                      <p:tavLst>
                                        <p:tav tm="0">
                                          <p:val>
                                            <p:strVal val="#ppt_y"/>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69666"/>
                                        </p:tgtEl>
                                        <p:attrNameLst>
                                          <p:attrName>style.visibility</p:attrName>
                                        </p:attrNameLst>
                                      </p:cBhvr>
                                      <p:to>
                                        <p:strVal val="visible"/>
                                      </p:to>
                                    </p:set>
                                    <p:animEffect transition="in" filter="dissolve">
                                      <p:cBhvr>
                                        <p:cTn id="102" dur="500"/>
                                        <p:tgtEl>
                                          <p:spTgt spid="69666"/>
                                        </p:tgtEl>
                                      </p:cBhvr>
                                    </p:animEffect>
                                  </p:childTnLst>
                                  <p:subTnLst>
                                    <p:animClr clrSpc="rgb" dir="cw">
                                      <p:cBhvr override="childStyle">
                                        <p:cTn dur="1" fill="hold" display="0" masterRel="nextClick" afterEffect="1"/>
                                        <p:tgtEl>
                                          <p:spTgt spid="69666"/>
                                        </p:tgtEl>
                                        <p:attrNameLst>
                                          <p:attrName>ppt_c</p:attrName>
                                        </p:attrNameLst>
                                      </p:cBhvr>
                                      <p:to>
                                        <a:srgbClr val="99FF99"/>
                                      </p:to>
                                    </p:animClr>
                                  </p:subTnLst>
                                </p:cTn>
                              </p:par>
                            </p:childTnLst>
                          </p:cTn>
                        </p:par>
                      </p:childTnLst>
                    </p:cTn>
                  </p:par>
                  <p:par>
                    <p:cTn id="103" fill="hold">
                      <p:stCondLst>
                        <p:cond delay="indefinite"/>
                      </p:stCondLst>
                      <p:childTnLst>
                        <p:par>
                          <p:cTn id="104" fill="hold">
                            <p:stCondLst>
                              <p:cond delay="0"/>
                            </p:stCondLst>
                            <p:childTnLst>
                              <p:par>
                                <p:cTn id="105" presetID="9" presetClass="entr" presetSubtype="0" fill="hold" nodeType="clickEffect">
                                  <p:stCondLst>
                                    <p:cond delay="0"/>
                                  </p:stCondLst>
                                  <p:childTnLst>
                                    <p:set>
                                      <p:cBhvr>
                                        <p:cTn id="106" dur="1" fill="hold">
                                          <p:stCondLst>
                                            <p:cond delay="0"/>
                                          </p:stCondLst>
                                        </p:cTn>
                                        <p:tgtEl>
                                          <p:spTgt spid="3"/>
                                        </p:tgtEl>
                                        <p:attrNameLst>
                                          <p:attrName>style.visibility</p:attrName>
                                        </p:attrNameLst>
                                      </p:cBhvr>
                                      <p:to>
                                        <p:strVal val="visible"/>
                                      </p:to>
                                    </p:set>
                                    <p:animEffect transition="in" filter="dissolve">
                                      <p:cBhvr>
                                        <p:cTn id="107" dur="500"/>
                                        <p:tgtEl>
                                          <p:spTgt spid="3"/>
                                        </p:tgtEl>
                                      </p:cBhvr>
                                    </p:animEffect>
                                  </p:childTnLst>
                                </p:cTn>
                              </p:par>
                            </p:childTnLst>
                          </p:cTn>
                        </p:par>
                      </p:childTnLst>
                    </p:cTn>
                  </p:par>
                  <p:par>
                    <p:cTn id="108" fill="hold">
                      <p:stCondLst>
                        <p:cond delay="indefinite"/>
                      </p:stCondLst>
                      <p:childTnLst>
                        <p:par>
                          <p:cTn id="109" fill="hold">
                            <p:stCondLst>
                              <p:cond delay="0"/>
                            </p:stCondLst>
                            <p:childTnLst>
                              <p:par>
                                <p:cTn id="110" presetID="2" presetClass="entr" presetSubtype="8" fill="hold" grpId="0" nodeType="clickEffect">
                                  <p:stCondLst>
                                    <p:cond delay="0"/>
                                  </p:stCondLst>
                                  <p:childTnLst>
                                    <p:set>
                                      <p:cBhvr>
                                        <p:cTn id="111" dur="1" fill="hold">
                                          <p:stCondLst>
                                            <p:cond delay="0"/>
                                          </p:stCondLst>
                                        </p:cTn>
                                        <p:tgtEl>
                                          <p:spTgt spid="69652"/>
                                        </p:tgtEl>
                                        <p:attrNameLst>
                                          <p:attrName>style.visibility</p:attrName>
                                        </p:attrNameLst>
                                      </p:cBhvr>
                                      <p:to>
                                        <p:strVal val="visible"/>
                                      </p:to>
                                    </p:set>
                                    <p:anim calcmode="lin" valueType="num">
                                      <p:cBhvr additive="base">
                                        <p:cTn id="112" dur="500" fill="hold"/>
                                        <p:tgtEl>
                                          <p:spTgt spid="69652"/>
                                        </p:tgtEl>
                                        <p:attrNameLst>
                                          <p:attrName>ppt_x</p:attrName>
                                        </p:attrNameLst>
                                      </p:cBhvr>
                                      <p:tavLst>
                                        <p:tav tm="0">
                                          <p:val>
                                            <p:strVal val="0-#ppt_w/2"/>
                                          </p:val>
                                        </p:tav>
                                        <p:tav tm="100000">
                                          <p:val>
                                            <p:strVal val="#ppt_x"/>
                                          </p:val>
                                        </p:tav>
                                      </p:tavLst>
                                    </p:anim>
                                    <p:anim calcmode="lin" valueType="num">
                                      <p:cBhvr additive="base">
                                        <p:cTn id="113" dur="500" fill="hold"/>
                                        <p:tgtEl>
                                          <p:spTgt spid="69652"/>
                                        </p:tgtEl>
                                        <p:attrNameLst>
                                          <p:attrName>ppt_y</p:attrName>
                                        </p:attrNameLst>
                                      </p:cBhvr>
                                      <p:tavLst>
                                        <p:tav tm="0">
                                          <p:val>
                                            <p:strVal val="#ppt_y"/>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2" presetClass="entr" presetSubtype="8" fill="hold" grpId="0" nodeType="clickEffect">
                                  <p:stCondLst>
                                    <p:cond delay="0"/>
                                  </p:stCondLst>
                                  <p:childTnLst>
                                    <p:set>
                                      <p:cBhvr>
                                        <p:cTn id="117" dur="1" fill="hold">
                                          <p:stCondLst>
                                            <p:cond delay="0"/>
                                          </p:stCondLst>
                                        </p:cTn>
                                        <p:tgtEl>
                                          <p:spTgt spid="69653"/>
                                        </p:tgtEl>
                                        <p:attrNameLst>
                                          <p:attrName>style.visibility</p:attrName>
                                        </p:attrNameLst>
                                      </p:cBhvr>
                                      <p:to>
                                        <p:strVal val="visible"/>
                                      </p:to>
                                    </p:set>
                                    <p:anim calcmode="lin" valueType="num">
                                      <p:cBhvr additive="base">
                                        <p:cTn id="118" dur="500" fill="hold"/>
                                        <p:tgtEl>
                                          <p:spTgt spid="69653"/>
                                        </p:tgtEl>
                                        <p:attrNameLst>
                                          <p:attrName>ppt_x</p:attrName>
                                        </p:attrNameLst>
                                      </p:cBhvr>
                                      <p:tavLst>
                                        <p:tav tm="0">
                                          <p:val>
                                            <p:strVal val="0-#ppt_w/2"/>
                                          </p:val>
                                        </p:tav>
                                        <p:tav tm="100000">
                                          <p:val>
                                            <p:strVal val="#ppt_x"/>
                                          </p:val>
                                        </p:tav>
                                      </p:tavLst>
                                    </p:anim>
                                    <p:anim calcmode="lin" valueType="num">
                                      <p:cBhvr additive="base">
                                        <p:cTn id="119" dur="500" fill="hold"/>
                                        <p:tgtEl>
                                          <p:spTgt spid="69653"/>
                                        </p:tgtEl>
                                        <p:attrNameLst>
                                          <p:attrName>ppt_y</p:attrName>
                                        </p:attrNameLst>
                                      </p:cBhvr>
                                      <p:tavLst>
                                        <p:tav tm="0">
                                          <p:val>
                                            <p:strVal val="#ppt_y"/>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9" presetClass="entr" presetSubtype="0" fill="hold" grpId="0" nodeType="clickEffect">
                                  <p:stCondLst>
                                    <p:cond delay="0"/>
                                  </p:stCondLst>
                                  <p:childTnLst>
                                    <p:set>
                                      <p:cBhvr>
                                        <p:cTn id="123" dur="1" fill="hold">
                                          <p:stCondLst>
                                            <p:cond delay="0"/>
                                          </p:stCondLst>
                                        </p:cTn>
                                        <p:tgtEl>
                                          <p:spTgt spid="69668"/>
                                        </p:tgtEl>
                                        <p:attrNameLst>
                                          <p:attrName>style.visibility</p:attrName>
                                        </p:attrNameLst>
                                      </p:cBhvr>
                                      <p:to>
                                        <p:strVal val="visible"/>
                                      </p:to>
                                    </p:set>
                                    <p:animEffect transition="in" filter="dissolve">
                                      <p:cBhvr>
                                        <p:cTn id="124" dur="500"/>
                                        <p:tgtEl>
                                          <p:spTgt spid="69668"/>
                                        </p:tgtEl>
                                      </p:cBhvr>
                                    </p:animEffect>
                                  </p:childTnLst>
                                  <p:subTnLst>
                                    <p:animClr clrSpc="rgb" dir="cw">
                                      <p:cBhvr override="childStyle">
                                        <p:cTn dur="1" fill="hold" display="0" masterRel="nextClick" afterEffect="1"/>
                                        <p:tgtEl>
                                          <p:spTgt spid="69668"/>
                                        </p:tgtEl>
                                        <p:attrNameLst>
                                          <p:attrName>ppt_c</p:attrName>
                                        </p:attrNameLst>
                                      </p:cBhvr>
                                      <p:to>
                                        <a:srgbClr val="99FF99"/>
                                      </p:to>
                                    </p:animClr>
                                  </p:subTnLst>
                                </p:cTn>
                              </p:par>
                            </p:childTnLst>
                          </p:cTn>
                        </p:par>
                      </p:childTnLst>
                    </p:cTn>
                  </p:par>
                  <p:par>
                    <p:cTn id="125" fill="hold">
                      <p:stCondLst>
                        <p:cond delay="indefinite"/>
                      </p:stCondLst>
                      <p:childTnLst>
                        <p:par>
                          <p:cTn id="126" fill="hold">
                            <p:stCondLst>
                              <p:cond delay="0"/>
                            </p:stCondLst>
                            <p:childTnLst>
                              <p:par>
                                <p:cTn id="127" presetID="9" presetClass="entr" presetSubtype="0" fill="hold" nodeType="clickEffect">
                                  <p:stCondLst>
                                    <p:cond delay="0"/>
                                  </p:stCondLst>
                                  <p:childTnLst>
                                    <p:set>
                                      <p:cBhvr>
                                        <p:cTn id="128" dur="1" fill="hold">
                                          <p:stCondLst>
                                            <p:cond delay="0"/>
                                          </p:stCondLst>
                                        </p:cTn>
                                        <p:tgtEl>
                                          <p:spTgt spid="4"/>
                                        </p:tgtEl>
                                        <p:attrNameLst>
                                          <p:attrName>style.visibility</p:attrName>
                                        </p:attrNameLst>
                                      </p:cBhvr>
                                      <p:to>
                                        <p:strVal val="visible"/>
                                      </p:to>
                                    </p:set>
                                    <p:animEffect transition="in" filter="dissolve">
                                      <p:cBhvr>
                                        <p:cTn id="1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nimBg="1"/>
      <p:bldP spid="69637" grpId="0" animBg="1"/>
      <p:bldP spid="69638" grpId="0" animBg="1"/>
      <p:bldP spid="69640" grpId="0" animBg="1"/>
      <p:bldP spid="69642" grpId="0" animBg="1"/>
      <p:bldP spid="69643" grpId="0" animBg="1"/>
      <p:bldP spid="69644" grpId="0" animBg="1"/>
      <p:bldP spid="69645" grpId="0" animBg="1"/>
      <p:bldP spid="69646" grpId="0" animBg="1"/>
      <p:bldP spid="69664" grpId="0" animBg="1"/>
      <p:bldP spid="69657" grpId="0" animBg="1"/>
      <p:bldP spid="69641" grpId="0" animBg="1"/>
      <p:bldP spid="69666" grpId="0" animBg="1"/>
      <p:bldP spid="69652" grpId="0" animBg="1"/>
      <p:bldP spid="69653" grpId="0" animBg="1"/>
      <p:bldP spid="69668" grpId="0" animBg="1"/>
      <p:bldP spid="6965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移動禁止領域の設定</a:t>
            </a:r>
          </a:p>
        </p:txBody>
      </p:sp>
      <p:sp>
        <p:nvSpPr>
          <p:cNvPr id="70659" name="Rectangle 3"/>
          <p:cNvSpPr>
            <a:spLocks noGrp="1" noChangeArrowheads="1"/>
          </p:cNvSpPr>
          <p:nvPr>
            <p:ph type="body" idx="1"/>
          </p:nvPr>
        </p:nvSpPr>
        <p:spPr>
          <a:xfrm>
            <a:off x="457200" y="1371600"/>
            <a:ext cx="8077200" cy="50292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どのようにして移動禁止領域を設定するか</a:t>
            </a:r>
          </a:p>
          <a:p>
            <a:pPr eaLnBrk="1" hangingPunct="1">
              <a:buFontTx/>
              <a:buNone/>
              <a:defRPr/>
            </a:pPr>
            <a:endParaRPr lang="ja-JP" altLang="en-US" sz="2400" dirty="0" smtClean="0"/>
          </a:p>
          <a:p>
            <a:pPr eaLnBrk="1" hangingPunct="1">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　ある要素 </a:t>
            </a:r>
            <a:r>
              <a:rPr lang="en-US" altLang="ja-JP" sz="2400" b="1" dirty="0" smtClean="0">
                <a:solidFill>
                  <a:schemeClr val="accent2"/>
                </a:solidFill>
              </a:rPr>
              <a:t>e</a:t>
            </a:r>
            <a:r>
              <a:rPr lang="en-US" altLang="ja-JP" sz="2400" dirty="0" smtClean="0"/>
              <a:t> </a:t>
            </a:r>
            <a:r>
              <a:rPr lang="ja-JP" altLang="en-US" sz="2400" dirty="0" smtClean="0"/>
              <a:t>を解に挿入した</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rPr>
              <a:t> </a:t>
            </a:r>
            <a:r>
              <a:rPr lang="en-US" altLang="ja-JP" sz="2400" b="1" dirty="0" smtClean="0">
                <a:solidFill>
                  <a:schemeClr val="accent2"/>
                </a:solidFill>
              </a:rPr>
              <a:t>e</a:t>
            </a:r>
            <a:r>
              <a:rPr lang="en-US" altLang="ja-JP" sz="2400" dirty="0" smtClean="0"/>
              <a:t> </a:t>
            </a:r>
            <a:r>
              <a:rPr lang="ja-JP" altLang="en-US" sz="2400" dirty="0" smtClean="0"/>
              <a:t>を解から出さない</a:t>
            </a:r>
          </a:p>
          <a:p>
            <a:pPr eaLnBrk="1" hangingPunct="1">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　解の要素 </a:t>
            </a:r>
            <a:r>
              <a:rPr lang="en-US" altLang="ja-JP" sz="2400" b="1" dirty="0" smtClean="0">
                <a:solidFill>
                  <a:schemeClr val="accent2"/>
                </a:solidFill>
              </a:rPr>
              <a:t>e</a:t>
            </a:r>
            <a:r>
              <a:rPr lang="en-US" altLang="ja-JP" sz="2400" dirty="0" smtClean="0"/>
              <a:t> </a:t>
            </a:r>
            <a:r>
              <a:rPr lang="ja-JP" altLang="en-US" sz="2400" dirty="0" smtClean="0"/>
              <a:t>を解に含まれない要素  </a:t>
            </a:r>
            <a:r>
              <a:rPr lang="en-US" altLang="ja-JP" sz="2400" b="1" dirty="0" smtClean="0">
                <a:solidFill>
                  <a:schemeClr val="accent2"/>
                </a:solidFill>
              </a:rPr>
              <a:t>f</a:t>
            </a:r>
            <a:r>
              <a:rPr lang="en-US" altLang="ja-JP" sz="2400" dirty="0" smtClean="0"/>
              <a:t>  </a:t>
            </a:r>
            <a:r>
              <a:rPr lang="ja-JP" altLang="en-US" sz="2400" dirty="0" smtClean="0"/>
              <a:t>と交換した</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rPr>
              <a:t> </a:t>
            </a:r>
            <a:r>
              <a:rPr lang="en-US" altLang="ja-JP" sz="2400" b="1" dirty="0" err="1" smtClean="0">
                <a:solidFill>
                  <a:schemeClr val="accent2"/>
                </a:solidFill>
              </a:rPr>
              <a:t>e,f</a:t>
            </a:r>
            <a:r>
              <a:rPr lang="en-US" altLang="ja-JP" sz="2400" dirty="0" smtClean="0"/>
              <a:t> </a:t>
            </a:r>
            <a:r>
              <a:rPr lang="ja-JP" altLang="en-US" sz="2400" dirty="0" smtClean="0"/>
              <a:t>の関わる交換はしない</a:t>
            </a:r>
          </a:p>
          <a:p>
            <a:pPr eaLnBrk="1" hangingPunct="1">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　解の </a:t>
            </a:r>
            <a:r>
              <a:rPr lang="en-US" altLang="ja-JP" sz="2400" b="1" dirty="0" err="1" smtClean="0">
                <a:solidFill>
                  <a:schemeClr val="accent2"/>
                </a:solidFill>
              </a:rPr>
              <a:t>i</a:t>
            </a:r>
            <a:r>
              <a:rPr lang="en-US" altLang="ja-JP" sz="2400" dirty="0" smtClean="0"/>
              <a:t> </a:t>
            </a:r>
            <a:r>
              <a:rPr lang="ja-JP" altLang="en-US" sz="2400" dirty="0" smtClean="0"/>
              <a:t>番目に要素を挿入した</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rPr>
              <a:t>  </a:t>
            </a:r>
            <a:r>
              <a:rPr lang="en-US" altLang="ja-JP" sz="2400" b="1" dirty="0" err="1" smtClean="0">
                <a:solidFill>
                  <a:schemeClr val="accent2"/>
                </a:solidFill>
              </a:rPr>
              <a:t>i</a:t>
            </a:r>
            <a:r>
              <a:rPr lang="en-US" altLang="ja-JP" sz="2400" dirty="0" smtClean="0"/>
              <a:t> </a:t>
            </a:r>
            <a:r>
              <a:rPr lang="ja-JP" altLang="en-US" sz="2400" dirty="0" smtClean="0"/>
              <a:t>番目の要素は出さない</a:t>
            </a:r>
          </a:p>
          <a:p>
            <a:pPr eaLnBrk="1" hangingPunct="1">
              <a:buFontTx/>
              <a:buNone/>
              <a:defRPr/>
            </a:pPr>
            <a:endParaRPr lang="ja-JP" altLang="en-US" sz="2400" dirty="0" smtClean="0"/>
          </a:p>
          <a:p>
            <a:pPr eaLnBrk="1" hangingPunct="1">
              <a:buFontTx/>
              <a:buNone/>
              <a:defRPr/>
            </a:pPr>
            <a:r>
              <a:rPr lang="ja-JP" altLang="en-US" sz="2400" b="1" dirty="0" smtClean="0"/>
              <a:t>タブリスト：</a:t>
            </a:r>
          </a:p>
          <a:p>
            <a:pPr eaLnBrk="1" hangingPunct="1">
              <a:buFontTx/>
              <a:buNone/>
              <a:defRPr/>
            </a:pPr>
            <a:r>
              <a:rPr lang="ja-JP" altLang="en-US" sz="2400" b="1" dirty="0" smtClean="0"/>
              <a:t>　 </a:t>
            </a:r>
            <a:r>
              <a:rPr lang="en-US" altLang="ja-JP" sz="2400" b="1" dirty="0" smtClean="0">
                <a:solidFill>
                  <a:schemeClr val="accent2"/>
                </a:solidFill>
              </a:rPr>
              <a:t>e</a:t>
            </a:r>
            <a:r>
              <a:rPr lang="en-US" altLang="ja-JP" sz="2400" b="1" baseline="-25000" dirty="0" smtClean="0">
                <a:solidFill>
                  <a:schemeClr val="accent2"/>
                </a:solidFill>
              </a:rPr>
              <a:t>5</a:t>
            </a:r>
            <a:r>
              <a:rPr lang="en-US" altLang="ja-JP" sz="2400" b="1" dirty="0" smtClean="0">
                <a:solidFill>
                  <a:schemeClr val="accent2"/>
                </a:solidFill>
              </a:rPr>
              <a:t>,</a:t>
            </a:r>
            <a:r>
              <a:rPr lang="en-US" altLang="ja-JP" sz="2400" b="1" dirty="0" smtClean="0"/>
              <a:t> </a:t>
            </a:r>
            <a:r>
              <a:rPr lang="en-US" altLang="ja-JP" sz="2400" b="1" dirty="0" smtClean="0">
                <a:solidFill>
                  <a:schemeClr val="accent2"/>
                </a:solidFill>
              </a:rPr>
              <a:t>e</a:t>
            </a:r>
            <a:r>
              <a:rPr lang="en-US" altLang="ja-JP" sz="2400" b="1" baseline="-25000" dirty="0" smtClean="0">
                <a:solidFill>
                  <a:schemeClr val="accent2"/>
                </a:solidFill>
              </a:rPr>
              <a:t>9</a:t>
            </a:r>
            <a:r>
              <a:rPr lang="en-US" altLang="ja-JP" sz="2400" b="1" dirty="0" smtClean="0">
                <a:solidFill>
                  <a:schemeClr val="accent2"/>
                </a:solidFill>
              </a:rPr>
              <a:t>, e</a:t>
            </a:r>
            <a:r>
              <a:rPr lang="en-US" altLang="ja-JP" sz="2400" b="1" baseline="-25000" dirty="0" smtClean="0">
                <a:solidFill>
                  <a:schemeClr val="accent2"/>
                </a:solidFill>
              </a:rPr>
              <a:t>2</a:t>
            </a:r>
            <a:r>
              <a:rPr lang="en-US" altLang="ja-JP" sz="2400" b="1" dirty="0" smtClean="0">
                <a:solidFill>
                  <a:schemeClr val="accent2"/>
                </a:solidFill>
              </a:rPr>
              <a:t>, e</a:t>
            </a:r>
            <a:r>
              <a:rPr lang="en-US" altLang="ja-JP" sz="2400" b="1" baseline="-25000" dirty="0" smtClean="0">
                <a:solidFill>
                  <a:schemeClr val="accent2"/>
                </a:solidFill>
              </a:rPr>
              <a:t>7</a:t>
            </a:r>
            <a:r>
              <a:rPr lang="en-US" altLang="ja-JP" sz="2400" b="1" dirty="0" smtClean="0">
                <a:solidFill>
                  <a:schemeClr val="accent2"/>
                </a:solidFill>
              </a:rPr>
              <a:t>, e</a:t>
            </a:r>
            <a:r>
              <a:rPr lang="en-US" altLang="ja-JP" sz="2400" b="1" baseline="-25000" dirty="0" smtClean="0">
                <a:solidFill>
                  <a:schemeClr val="accent2"/>
                </a:solidFill>
              </a:rPr>
              <a:t>21</a:t>
            </a:r>
            <a:r>
              <a:rPr lang="en-US" altLang="ja-JP" sz="2400" b="1" dirty="0" smtClean="0">
                <a:solidFill>
                  <a:schemeClr val="accent2"/>
                </a:solidFill>
              </a:rPr>
              <a:t>, e</a:t>
            </a:r>
            <a:r>
              <a:rPr lang="en-US" altLang="ja-JP" sz="2400" b="1" baseline="-25000" dirty="0" smtClean="0">
                <a:solidFill>
                  <a:schemeClr val="accent2"/>
                </a:solidFill>
              </a:rPr>
              <a:t>25</a:t>
            </a:r>
            <a:endParaRPr lang="ja-JP" altLang="en-US" sz="2400" b="1" baseline="-25000" dirty="0" smtClean="0">
              <a:solidFill>
                <a:schemeClr val="accent2"/>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0" name="Rectangle 10"/>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タブサーチの例</a:t>
            </a:r>
          </a:p>
        </p:txBody>
      </p:sp>
      <p:sp>
        <p:nvSpPr>
          <p:cNvPr id="92171" name="Rectangle 11"/>
          <p:cNvSpPr>
            <a:spLocks noGrp="1" noChangeArrowheads="1"/>
          </p:cNvSpPr>
          <p:nvPr>
            <p:ph type="body" idx="1"/>
          </p:nvPr>
        </p:nvSpPr>
        <p:spPr>
          <a:xfrm>
            <a:off x="228600" y="1371600"/>
            <a:ext cx="8686800" cy="29210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最大クリーク問題に対する近傍探索を例にして解説する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タブリストは、「クリークから抜いた頂点」で、リストにある頂点は追加する頂点として選ばないことにする</a:t>
            </a:r>
          </a:p>
          <a:p>
            <a:pPr eaLnBrk="1" hangingPunct="1">
              <a:lnSpc>
                <a:spcPct val="90000"/>
              </a:lnSpc>
              <a:buFontTx/>
              <a:buNone/>
              <a:defRPr/>
            </a:pPr>
            <a:endParaRPr lang="en-US" altLang="ja-JP"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タブリストの頂点は、挿入されたあと５回目で消すことにする</a:t>
            </a:r>
          </a:p>
        </p:txBody>
      </p:sp>
      <p:sp>
        <p:nvSpPr>
          <p:cNvPr id="35844" name="Line 20"/>
          <p:cNvSpPr>
            <a:spLocks noChangeShapeType="1"/>
          </p:cNvSpPr>
          <p:nvPr/>
        </p:nvSpPr>
        <p:spPr bwMode="auto">
          <a:xfrm flipV="1">
            <a:off x="7107238" y="6092825"/>
            <a:ext cx="1223962" cy="73025"/>
          </a:xfrm>
          <a:prstGeom prst="line">
            <a:avLst/>
          </a:prstGeom>
          <a:noFill/>
          <a:ln w="19050">
            <a:solidFill>
              <a:schemeClr val="tx1"/>
            </a:solidFill>
            <a:round/>
            <a:headEnd/>
            <a:tailEnd/>
          </a:ln>
        </p:spPr>
        <p:txBody>
          <a:bodyPr/>
          <a:lstStyle/>
          <a:p>
            <a:endParaRPr lang="ja-JP" altLang="en-US"/>
          </a:p>
        </p:txBody>
      </p:sp>
      <p:sp>
        <p:nvSpPr>
          <p:cNvPr id="35845" name="Line 21"/>
          <p:cNvSpPr>
            <a:spLocks noChangeShapeType="1"/>
          </p:cNvSpPr>
          <p:nvPr/>
        </p:nvSpPr>
        <p:spPr bwMode="auto">
          <a:xfrm flipH="1">
            <a:off x="5883275" y="5157788"/>
            <a:ext cx="736600" cy="1079500"/>
          </a:xfrm>
          <a:prstGeom prst="line">
            <a:avLst/>
          </a:prstGeom>
          <a:noFill/>
          <a:ln w="19050">
            <a:solidFill>
              <a:schemeClr val="tx1"/>
            </a:solidFill>
            <a:round/>
            <a:headEnd/>
            <a:tailEnd/>
          </a:ln>
        </p:spPr>
        <p:txBody>
          <a:bodyPr/>
          <a:lstStyle/>
          <a:p>
            <a:endParaRPr lang="ja-JP" altLang="en-US"/>
          </a:p>
        </p:txBody>
      </p:sp>
      <p:sp>
        <p:nvSpPr>
          <p:cNvPr id="35846" name="Line 22"/>
          <p:cNvSpPr>
            <a:spLocks noChangeShapeType="1"/>
          </p:cNvSpPr>
          <p:nvPr/>
        </p:nvSpPr>
        <p:spPr bwMode="auto">
          <a:xfrm>
            <a:off x="7593013" y="5767388"/>
            <a:ext cx="698500" cy="325437"/>
          </a:xfrm>
          <a:prstGeom prst="line">
            <a:avLst/>
          </a:prstGeom>
          <a:noFill/>
          <a:ln w="19050">
            <a:solidFill>
              <a:schemeClr val="tx1"/>
            </a:solidFill>
            <a:round/>
            <a:headEnd/>
            <a:tailEnd/>
          </a:ln>
        </p:spPr>
        <p:txBody>
          <a:bodyPr/>
          <a:lstStyle/>
          <a:p>
            <a:endParaRPr lang="ja-JP" altLang="en-US"/>
          </a:p>
        </p:txBody>
      </p:sp>
      <p:sp>
        <p:nvSpPr>
          <p:cNvPr id="35847" name="Line 23"/>
          <p:cNvSpPr>
            <a:spLocks noChangeShapeType="1"/>
          </p:cNvSpPr>
          <p:nvPr/>
        </p:nvSpPr>
        <p:spPr bwMode="auto">
          <a:xfrm>
            <a:off x="7364413" y="5157788"/>
            <a:ext cx="990600" cy="212725"/>
          </a:xfrm>
          <a:prstGeom prst="line">
            <a:avLst/>
          </a:prstGeom>
          <a:noFill/>
          <a:ln w="19050">
            <a:solidFill>
              <a:schemeClr val="tx1"/>
            </a:solidFill>
            <a:round/>
            <a:headEnd/>
            <a:tailEnd/>
          </a:ln>
        </p:spPr>
        <p:txBody>
          <a:bodyPr/>
          <a:lstStyle/>
          <a:p>
            <a:endParaRPr lang="ja-JP" altLang="en-US"/>
          </a:p>
        </p:txBody>
      </p:sp>
      <p:sp>
        <p:nvSpPr>
          <p:cNvPr id="35848" name="Line 24"/>
          <p:cNvSpPr>
            <a:spLocks noChangeShapeType="1"/>
          </p:cNvSpPr>
          <p:nvPr/>
        </p:nvSpPr>
        <p:spPr bwMode="auto">
          <a:xfrm flipV="1">
            <a:off x="5915025" y="5843588"/>
            <a:ext cx="534988" cy="393700"/>
          </a:xfrm>
          <a:prstGeom prst="line">
            <a:avLst/>
          </a:prstGeom>
          <a:noFill/>
          <a:ln w="19050">
            <a:solidFill>
              <a:schemeClr val="tx1"/>
            </a:solidFill>
            <a:round/>
            <a:headEnd/>
            <a:tailEnd/>
          </a:ln>
        </p:spPr>
        <p:txBody>
          <a:bodyPr/>
          <a:lstStyle/>
          <a:p>
            <a:endParaRPr lang="ja-JP" altLang="en-US"/>
          </a:p>
        </p:txBody>
      </p:sp>
      <p:sp>
        <p:nvSpPr>
          <p:cNvPr id="35849" name="Line 25"/>
          <p:cNvSpPr>
            <a:spLocks noChangeShapeType="1"/>
          </p:cNvSpPr>
          <p:nvPr/>
        </p:nvSpPr>
        <p:spPr bwMode="auto">
          <a:xfrm>
            <a:off x="5738813" y="5013325"/>
            <a:ext cx="712787" cy="863600"/>
          </a:xfrm>
          <a:prstGeom prst="line">
            <a:avLst/>
          </a:prstGeom>
          <a:noFill/>
          <a:ln w="19050">
            <a:solidFill>
              <a:schemeClr val="tx1"/>
            </a:solidFill>
            <a:round/>
            <a:headEnd/>
            <a:tailEnd/>
          </a:ln>
        </p:spPr>
        <p:txBody>
          <a:bodyPr/>
          <a:lstStyle/>
          <a:p>
            <a:endParaRPr lang="ja-JP" altLang="en-US"/>
          </a:p>
        </p:txBody>
      </p:sp>
      <p:sp>
        <p:nvSpPr>
          <p:cNvPr id="35850" name="Line 26"/>
          <p:cNvSpPr>
            <a:spLocks noChangeShapeType="1"/>
          </p:cNvSpPr>
          <p:nvPr/>
        </p:nvSpPr>
        <p:spPr bwMode="auto">
          <a:xfrm flipV="1">
            <a:off x="7364413" y="4776788"/>
            <a:ext cx="533400" cy="381000"/>
          </a:xfrm>
          <a:prstGeom prst="line">
            <a:avLst/>
          </a:prstGeom>
          <a:noFill/>
          <a:ln w="19050">
            <a:solidFill>
              <a:schemeClr val="tx1"/>
            </a:solidFill>
            <a:round/>
            <a:headEnd/>
            <a:tailEnd/>
          </a:ln>
        </p:spPr>
        <p:txBody>
          <a:bodyPr/>
          <a:lstStyle/>
          <a:p>
            <a:endParaRPr lang="ja-JP" altLang="en-US"/>
          </a:p>
        </p:txBody>
      </p:sp>
      <p:sp>
        <p:nvSpPr>
          <p:cNvPr id="35851" name="Line 27"/>
          <p:cNvSpPr>
            <a:spLocks noChangeShapeType="1"/>
          </p:cNvSpPr>
          <p:nvPr/>
        </p:nvSpPr>
        <p:spPr bwMode="auto">
          <a:xfrm flipH="1">
            <a:off x="5451475" y="5157788"/>
            <a:ext cx="1150938" cy="431800"/>
          </a:xfrm>
          <a:prstGeom prst="line">
            <a:avLst/>
          </a:prstGeom>
          <a:noFill/>
          <a:ln w="19050">
            <a:solidFill>
              <a:schemeClr val="tx1"/>
            </a:solidFill>
            <a:round/>
            <a:headEnd/>
            <a:tailEnd/>
          </a:ln>
        </p:spPr>
        <p:txBody>
          <a:bodyPr/>
          <a:lstStyle/>
          <a:p>
            <a:endParaRPr lang="ja-JP" altLang="en-US"/>
          </a:p>
        </p:txBody>
      </p:sp>
      <p:sp>
        <p:nvSpPr>
          <p:cNvPr id="35852" name="Line 28"/>
          <p:cNvSpPr>
            <a:spLocks noChangeShapeType="1"/>
          </p:cNvSpPr>
          <p:nvPr/>
        </p:nvSpPr>
        <p:spPr bwMode="auto">
          <a:xfrm>
            <a:off x="5522913" y="5661025"/>
            <a:ext cx="936625" cy="215900"/>
          </a:xfrm>
          <a:prstGeom prst="line">
            <a:avLst/>
          </a:prstGeom>
          <a:noFill/>
          <a:ln w="19050">
            <a:solidFill>
              <a:schemeClr val="tx1"/>
            </a:solidFill>
            <a:round/>
            <a:headEnd/>
            <a:tailEnd/>
          </a:ln>
        </p:spPr>
        <p:txBody>
          <a:bodyPr/>
          <a:lstStyle/>
          <a:p>
            <a:endParaRPr lang="ja-JP" altLang="en-US"/>
          </a:p>
        </p:txBody>
      </p:sp>
      <p:sp>
        <p:nvSpPr>
          <p:cNvPr id="35853" name="Line 29"/>
          <p:cNvSpPr>
            <a:spLocks noChangeShapeType="1"/>
          </p:cNvSpPr>
          <p:nvPr/>
        </p:nvSpPr>
        <p:spPr bwMode="auto">
          <a:xfrm flipH="1">
            <a:off x="7059613" y="5157788"/>
            <a:ext cx="304800" cy="990600"/>
          </a:xfrm>
          <a:prstGeom prst="line">
            <a:avLst/>
          </a:prstGeom>
          <a:noFill/>
          <a:ln w="19050">
            <a:solidFill>
              <a:schemeClr val="tx1"/>
            </a:solidFill>
            <a:round/>
            <a:headEnd/>
            <a:tailEnd/>
          </a:ln>
        </p:spPr>
        <p:txBody>
          <a:bodyPr/>
          <a:lstStyle/>
          <a:p>
            <a:endParaRPr lang="ja-JP" altLang="en-US"/>
          </a:p>
        </p:txBody>
      </p:sp>
      <p:sp>
        <p:nvSpPr>
          <p:cNvPr id="35854" name="Line 30"/>
          <p:cNvSpPr>
            <a:spLocks noChangeShapeType="1"/>
          </p:cNvSpPr>
          <p:nvPr/>
        </p:nvSpPr>
        <p:spPr bwMode="auto">
          <a:xfrm>
            <a:off x="5451475" y="5661025"/>
            <a:ext cx="431800" cy="614363"/>
          </a:xfrm>
          <a:prstGeom prst="line">
            <a:avLst/>
          </a:prstGeom>
          <a:noFill/>
          <a:ln w="19050">
            <a:solidFill>
              <a:schemeClr val="tx1"/>
            </a:solidFill>
            <a:round/>
            <a:headEnd/>
            <a:tailEnd/>
          </a:ln>
        </p:spPr>
        <p:txBody>
          <a:bodyPr/>
          <a:lstStyle/>
          <a:p>
            <a:endParaRPr lang="ja-JP" altLang="en-US"/>
          </a:p>
        </p:txBody>
      </p:sp>
      <p:sp>
        <p:nvSpPr>
          <p:cNvPr id="35855" name="Line 31"/>
          <p:cNvSpPr>
            <a:spLocks noChangeShapeType="1"/>
          </p:cNvSpPr>
          <p:nvPr/>
        </p:nvSpPr>
        <p:spPr bwMode="auto">
          <a:xfrm flipH="1" flipV="1">
            <a:off x="5738813" y="4940300"/>
            <a:ext cx="144462" cy="1301750"/>
          </a:xfrm>
          <a:prstGeom prst="line">
            <a:avLst/>
          </a:prstGeom>
          <a:noFill/>
          <a:ln w="19050">
            <a:solidFill>
              <a:schemeClr val="tx1"/>
            </a:solidFill>
            <a:round/>
            <a:headEnd/>
            <a:tailEnd/>
          </a:ln>
        </p:spPr>
        <p:txBody>
          <a:bodyPr/>
          <a:lstStyle/>
          <a:p>
            <a:endParaRPr lang="ja-JP" altLang="en-US"/>
          </a:p>
        </p:txBody>
      </p:sp>
      <p:sp>
        <p:nvSpPr>
          <p:cNvPr id="35856" name="Line 32"/>
          <p:cNvSpPr>
            <a:spLocks noChangeShapeType="1"/>
          </p:cNvSpPr>
          <p:nvPr/>
        </p:nvSpPr>
        <p:spPr bwMode="auto">
          <a:xfrm flipV="1">
            <a:off x="7059613" y="5767388"/>
            <a:ext cx="533400" cy="381000"/>
          </a:xfrm>
          <a:prstGeom prst="line">
            <a:avLst/>
          </a:prstGeom>
          <a:noFill/>
          <a:ln w="19050">
            <a:solidFill>
              <a:schemeClr val="tx1"/>
            </a:solidFill>
            <a:round/>
            <a:headEnd/>
            <a:tailEnd/>
          </a:ln>
        </p:spPr>
        <p:txBody>
          <a:bodyPr/>
          <a:lstStyle/>
          <a:p>
            <a:endParaRPr lang="ja-JP" altLang="en-US"/>
          </a:p>
        </p:txBody>
      </p:sp>
      <p:sp>
        <p:nvSpPr>
          <p:cNvPr id="35857" name="Line 33"/>
          <p:cNvSpPr>
            <a:spLocks noChangeShapeType="1"/>
          </p:cNvSpPr>
          <p:nvPr/>
        </p:nvSpPr>
        <p:spPr bwMode="auto">
          <a:xfrm>
            <a:off x="6450013" y="5843588"/>
            <a:ext cx="609600" cy="304800"/>
          </a:xfrm>
          <a:prstGeom prst="line">
            <a:avLst/>
          </a:prstGeom>
          <a:noFill/>
          <a:ln w="19050">
            <a:solidFill>
              <a:schemeClr val="tx1"/>
            </a:solidFill>
            <a:round/>
            <a:headEnd/>
            <a:tailEnd/>
          </a:ln>
        </p:spPr>
        <p:txBody>
          <a:bodyPr/>
          <a:lstStyle/>
          <a:p>
            <a:endParaRPr lang="ja-JP" altLang="en-US"/>
          </a:p>
        </p:txBody>
      </p:sp>
      <p:sp>
        <p:nvSpPr>
          <p:cNvPr id="35858" name="Line 34"/>
          <p:cNvSpPr>
            <a:spLocks noChangeShapeType="1"/>
          </p:cNvSpPr>
          <p:nvPr/>
        </p:nvSpPr>
        <p:spPr bwMode="auto">
          <a:xfrm flipH="1">
            <a:off x="6450013" y="5157788"/>
            <a:ext cx="152400" cy="685800"/>
          </a:xfrm>
          <a:prstGeom prst="line">
            <a:avLst/>
          </a:prstGeom>
          <a:noFill/>
          <a:ln w="19050">
            <a:solidFill>
              <a:schemeClr val="tx1"/>
            </a:solidFill>
            <a:round/>
            <a:headEnd/>
            <a:tailEnd/>
          </a:ln>
        </p:spPr>
        <p:txBody>
          <a:bodyPr/>
          <a:lstStyle/>
          <a:p>
            <a:endParaRPr lang="ja-JP" altLang="en-US"/>
          </a:p>
        </p:txBody>
      </p:sp>
      <p:sp>
        <p:nvSpPr>
          <p:cNvPr id="35859" name="Line 35"/>
          <p:cNvSpPr>
            <a:spLocks noChangeShapeType="1"/>
          </p:cNvSpPr>
          <p:nvPr/>
        </p:nvSpPr>
        <p:spPr bwMode="auto">
          <a:xfrm>
            <a:off x="5738813" y="5013325"/>
            <a:ext cx="906462" cy="144463"/>
          </a:xfrm>
          <a:prstGeom prst="line">
            <a:avLst/>
          </a:prstGeom>
          <a:noFill/>
          <a:ln w="19050">
            <a:solidFill>
              <a:schemeClr val="tx1"/>
            </a:solidFill>
            <a:round/>
            <a:headEnd/>
            <a:tailEnd/>
          </a:ln>
        </p:spPr>
        <p:txBody>
          <a:bodyPr/>
          <a:lstStyle/>
          <a:p>
            <a:endParaRPr lang="ja-JP" altLang="en-US"/>
          </a:p>
        </p:txBody>
      </p:sp>
      <p:sp>
        <p:nvSpPr>
          <p:cNvPr id="35860" name="Line 36"/>
          <p:cNvSpPr>
            <a:spLocks noChangeShapeType="1"/>
          </p:cNvSpPr>
          <p:nvPr/>
        </p:nvSpPr>
        <p:spPr bwMode="auto">
          <a:xfrm>
            <a:off x="7364413" y="5157788"/>
            <a:ext cx="228600" cy="609600"/>
          </a:xfrm>
          <a:prstGeom prst="line">
            <a:avLst/>
          </a:prstGeom>
          <a:noFill/>
          <a:ln w="19050">
            <a:solidFill>
              <a:schemeClr val="tx1"/>
            </a:solidFill>
            <a:round/>
            <a:headEnd/>
            <a:tailEnd/>
          </a:ln>
        </p:spPr>
        <p:txBody>
          <a:bodyPr/>
          <a:lstStyle/>
          <a:p>
            <a:endParaRPr lang="ja-JP" altLang="en-US"/>
          </a:p>
        </p:txBody>
      </p:sp>
      <p:sp>
        <p:nvSpPr>
          <p:cNvPr id="92197" name="Oval 37"/>
          <p:cNvSpPr>
            <a:spLocks noChangeArrowheads="1"/>
          </p:cNvSpPr>
          <p:nvPr/>
        </p:nvSpPr>
        <p:spPr bwMode="auto">
          <a:xfrm>
            <a:off x="7212013" y="50053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35862" name="Line 38"/>
          <p:cNvSpPr>
            <a:spLocks noChangeShapeType="1"/>
          </p:cNvSpPr>
          <p:nvPr/>
        </p:nvSpPr>
        <p:spPr bwMode="auto">
          <a:xfrm flipH="1">
            <a:off x="5459413" y="5065713"/>
            <a:ext cx="304800" cy="533400"/>
          </a:xfrm>
          <a:prstGeom prst="line">
            <a:avLst/>
          </a:prstGeom>
          <a:noFill/>
          <a:ln w="19050">
            <a:solidFill>
              <a:schemeClr val="tx1"/>
            </a:solidFill>
            <a:round/>
            <a:headEnd/>
            <a:tailEnd/>
          </a:ln>
        </p:spPr>
        <p:txBody>
          <a:bodyPr/>
          <a:lstStyle/>
          <a:p>
            <a:endParaRPr lang="ja-JP" altLang="en-US"/>
          </a:p>
        </p:txBody>
      </p:sp>
      <p:sp>
        <p:nvSpPr>
          <p:cNvPr id="35863" name="Line 39"/>
          <p:cNvSpPr>
            <a:spLocks noChangeShapeType="1"/>
          </p:cNvSpPr>
          <p:nvPr/>
        </p:nvSpPr>
        <p:spPr bwMode="auto">
          <a:xfrm flipV="1">
            <a:off x="8291513" y="5373688"/>
            <a:ext cx="71437" cy="719137"/>
          </a:xfrm>
          <a:prstGeom prst="line">
            <a:avLst/>
          </a:prstGeom>
          <a:noFill/>
          <a:ln w="19050">
            <a:solidFill>
              <a:schemeClr val="tx1"/>
            </a:solidFill>
            <a:round/>
            <a:headEnd/>
            <a:tailEnd/>
          </a:ln>
        </p:spPr>
        <p:txBody>
          <a:bodyPr/>
          <a:lstStyle/>
          <a:p>
            <a:endParaRPr lang="ja-JP" altLang="en-US"/>
          </a:p>
        </p:txBody>
      </p:sp>
      <p:sp>
        <p:nvSpPr>
          <p:cNvPr id="35864" name="Line 40"/>
          <p:cNvSpPr>
            <a:spLocks noChangeShapeType="1"/>
          </p:cNvSpPr>
          <p:nvPr/>
        </p:nvSpPr>
        <p:spPr bwMode="auto">
          <a:xfrm flipV="1">
            <a:off x="7570788" y="5373688"/>
            <a:ext cx="792162" cy="360362"/>
          </a:xfrm>
          <a:prstGeom prst="line">
            <a:avLst/>
          </a:prstGeom>
          <a:noFill/>
          <a:ln w="19050">
            <a:solidFill>
              <a:schemeClr val="tx1"/>
            </a:solidFill>
            <a:round/>
            <a:headEnd/>
            <a:tailEnd/>
          </a:ln>
        </p:spPr>
        <p:txBody>
          <a:bodyPr/>
          <a:lstStyle/>
          <a:p>
            <a:endParaRPr lang="ja-JP" altLang="en-US"/>
          </a:p>
        </p:txBody>
      </p:sp>
      <p:sp>
        <p:nvSpPr>
          <p:cNvPr id="35865" name="Line 41"/>
          <p:cNvSpPr>
            <a:spLocks noChangeShapeType="1"/>
          </p:cNvSpPr>
          <p:nvPr/>
        </p:nvSpPr>
        <p:spPr bwMode="auto">
          <a:xfrm flipH="1" flipV="1">
            <a:off x="8002588" y="4797425"/>
            <a:ext cx="360362" cy="574675"/>
          </a:xfrm>
          <a:prstGeom prst="line">
            <a:avLst/>
          </a:prstGeom>
          <a:noFill/>
          <a:ln w="19050">
            <a:solidFill>
              <a:schemeClr val="tx1"/>
            </a:solidFill>
            <a:round/>
            <a:headEnd/>
            <a:tailEnd/>
          </a:ln>
        </p:spPr>
        <p:txBody>
          <a:bodyPr/>
          <a:lstStyle/>
          <a:p>
            <a:endParaRPr lang="ja-JP" altLang="en-US"/>
          </a:p>
        </p:txBody>
      </p:sp>
      <p:sp>
        <p:nvSpPr>
          <p:cNvPr id="35866" name="Line 42"/>
          <p:cNvSpPr>
            <a:spLocks noChangeShapeType="1"/>
          </p:cNvSpPr>
          <p:nvPr/>
        </p:nvSpPr>
        <p:spPr bwMode="auto">
          <a:xfrm flipH="1" flipV="1">
            <a:off x="6994525" y="4508500"/>
            <a:ext cx="1009650" cy="288925"/>
          </a:xfrm>
          <a:prstGeom prst="line">
            <a:avLst/>
          </a:prstGeom>
          <a:noFill/>
          <a:ln w="19050">
            <a:solidFill>
              <a:schemeClr val="tx1"/>
            </a:solidFill>
            <a:round/>
            <a:headEnd/>
            <a:tailEnd/>
          </a:ln>
        </p:spPr>
        <p:txBody>
          <a:bodyPr/>
          <a:lstStyle/>
          <a:p>
            <a:endParaRPr lang="ja-JP" altLang="en-US"/>
          </a:p>
        </p:txBody>
      </p:sp>
      <p:sp>
        <p:nvSpPr>
          <p:cNvPr id="35867" name="Line 43"/>
          <p:cNvSpPr>
            <a:spLocks noChangeShapeType="1"/>
          </p:cNvSpPr>
          <p:nvPr/>
        </p:nvSpPr>
        <p:spPr bwMode="auto">
          <a:xfrm flipH="1">
            <a:off x="5770563" y="4508500"/>
            <a:ext cx="1223962" cy="504825"/>
          </a:xfrm>
          <a:prstGeom prst="line">
            <a:avLst/>
          </a:prstGeom>
          <a:noFill/>
          <a:ln w="19050">
            <a:solidFill>
              <a:schemeClr val="tx1"/>
            </a:solidFill>
            <a:round/>
            <a:headEnd/>
            <a:tailEnd/>
          </a:ln>
        </p:spPr>
        <p:txBody>
          <a:bodyPr/>
          <a:lstStyle/>
          <a:p>
            <a:endParaRPr lang="ja-JP" altLang="en-US"/>
          </a:p>
        </p:txBody>
      </p:sp>
      <p:sp>
        <p:nvSpPr>
          <p:cNvPr id="35868" name="Line 44"/>
          <p:cNvSpPr>
            <a:spLocks noChangeShapeType="1"/>
          </p:cNvSpPr>
          <p:nvPr/>
        </p:nvSpPr>
        <p:spPr bwMode="auto">
          <a:xfrm flipH="1">
            <a:off x="6635750" y="4508500"/>
            <a:ext cx="358775" cy="649288"/>
          </a:xfrm>
          <a:prstGeom prst="line">
            <a:avLst/>
          </a:prstGeom>
          <a:noFill/>
          <a:ln w="19050">
            <a:solidFill>
              <a:schemeClr val="tx1"/>
            </a:solidFill>
            <a:round/>
            <a:headEnd/>
            <a:tailEnd/>
          </a:ln>
        </p:spPr>
        <p:txBody>
          <a:bodyPr/>
          <a:lstStyle/>
          <a:p>
            <a:endParaRPr lang="ja-JP" altLang="en-US"/>
          </a:p>
        </p:txBody>
      </p:sp>
      <p:sp>
        <p:nvSpPr>
          <p:cNvPr id="35869" name="Line 45"/>
          <p:cNvSpPr>
            <a:spLocks noChangeShapeType="1"/>
          </p:cNvSpPr>
          <p:nvPr/>
        </p:nvSpPr>
        <p:spPr bwMode="auto">
          <a:xfrm flipH="1">
            <a:off x="7570788" y="4797425"/>
            <a:ext cx="431800" cy="936625"/>
          </a:xfrm>
          <a:prstGeom prst="line">
            <a:avLst/>
          </a:prstGeom>
          <a:noFill/>
          <a:ln w="19050">
            <a:solidFill>
              <a:schemeClr val="tx1"/>
            </a:solidFill>
            <a:round/>
            <a:headEnd/>
            <a:tailEnd/>
          </a:ln>
        </p:spPr>
        <p:txBody>
          <a:bodyPr/>
          <a:lstStyle/>
          <a:p>
            <a:endParaRPr lang="ja-JP" altLang="en-US"/>
          </a:p>
        </p:txBody>
      </p:sp>
      <p:sp>
        <p:nvSpPr>
          <p:cNvPr id="35870" name="Freeform 46"/>
          <p:cNvSpPr>
            <a:spLocks/>
          </p:cNvSpPr>
          <p:nvPr/>
        </p:nvSpPr>
        <p:spPr bwMode="auto">
          <a:xfrm>
            <a:off x="5915025" y="6092825"/>
            <a:ext cx="2376488" cy="504825"/>
          </a:xfrm>
          <a:custGeom>
            <a:avLst/>
            <a:gdLst>
              <a:gd name="T0" fmla="*/ 0 w 1497"/>
              <a:gd name="T1" fmla="*/ 2147483647 h 318"/>
              <a:gd name="T2" fmla="*/ 2147483647 w 1497"/>
              <a:gd name="T3" fmla="*/ 2147483647 h 318"/>
              <a:gd name="T4" fmla="*/ 2147483647 w 1497"/>
              <a:gd name="T5" fmla="*/ 2147483647 h 318"/>
              <a:gd name="T6" fmla="*/ 2147483647 w 1497"/>
              <a:gd name="T7" fmla="*/ 0 h 318"/>
              <a:gd name="T8" fmla="*/ 0 60000 65536"/>
              <a:gd name="T9" fmla="*/ 0 60000 65536"/>
              <a:gd name="T10" fmla="*/ 0 60000 65536"/>
              <a:gd name="T11" fmla="*/ 0 60000 65536"/>
              <a:gd name="T12" fmla="*/ 0 w 1497"/>
              <a:gd name="T13" fmla="*/ 0 h 318"/>
              <a:gd name="T14" fmla="*/ 1497 w 1497"/>
              <a:gd name="T15" fmla="*/ 318 h 318"/>
            </a:gdLst>
            <a:ahLst/>
            <a:cxnLst>
              <a:cxn ang="T8">
                <a:pos x="T0" y="T1"/>
              </a:cxn>
              <a:cxn ang="T9">
                <a:pos x="T2" y="T3"/>
              </a:cxn>
              <a:cxn ang="T10">
                <a:pos x="T4" y="T5"/>
              </a:cxn>
              <a:cxn ang="T11">
                <a:pos x="T6" y="T7"/>
              </a:cxn>
            </a:cxnLst>
            <a:rect l="T12" t="T13" r="T14" b="T15"/>
            <a:pathLst>
              <a:path w="1497" h="318">
                <a:moveTo>
                  <a:pt x="0" y="91"/>
                </a:moveTo>
                <a:cubicBezTo>
                  <a:pt x="125" y="167"/>
                  <a:pt x="250" y="243"/>
                  <a:pt x="454" y="273"/>
                </a:cubicBezTo>
                <a:cubicBezTo>
                  <a:pt x="658" y="303"/>
                  <a:pt x="1051" y="318"/>
                  <a:pt x="1225" y="273"/>
                </a:cubicBezTo>
                <a:cubicBezTo>
                  <a:pt x="1399" y="228"/>
                  <a:pt x="1448" y="114"/>
                  <a:pt x="1497" y="0"/>
                </a:cubicBezTo>
              </a:path>
            </a:pathLst>
          </a:custGeom>
          <a:noFill/>
          <a:ln w="19050" cap="flat" cmpd="sng">
            <a:solidFill>
              <a:schemeClr val="tx1"/>
            </a:solidFill>
            <a:prstDash val="solid"/>
            <a:round/>
            <a:headEnd/>
            <a:tailEnd/>
          </a:ln>
        </p:spPr>
        <p:txBody>
          <a:bodyPr lIns="90000" tIns="46800" rIns="90000" bIns="46800"/>
          <a:lstStyle/>
          <a:p>
            <a:endParaRPr lang="ja-JP" altLang="en-US"/>
          </a:p>
        </p:txBody>
      </p:sp>
      <p:sp>
        <p:nvSpPr>
          <p:cNvPr id="92207" name="Oval 47"/>
          <p:cNvSpPr>
            <a:spLocks noChangeArrowheads="1"/>
          </p:cNvSpPr>
          <p:nvPr/>
        </p:nvSpPr>
        <p:spPr bwMode="auto">
          <a:xfrm>
            <a:off x="6450013" y="50053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08" name="Oval 48"/>
          <p:cNvSpPr>
            <a:spLocks noChangeArrowheads="1"/>
          </p:cNvSpPr>
          <p:nvPr/>
        </p:nvSpPr>
        <p:spPr bwMode="auto">
          <a:xfrm>
            <a:off x="6907213" y="6003925"/>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09" name="Oval 49"/>
          <p:cNvSpPr>
            <a:spLocks noChangeArrowheads="1"/>
          </p:cNvSpPr>
          <p:nvPr/>
        </p:nvSpPr>
        <p:spPr bwMode="auto">
          <a:xfrm>
            <a:off x="6297613" y="56911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0" name="Oval 50"/>
          <p:cNvSpPr>
            <a:spLocks noChangeArrowheads="1"/>
          </p:cNvSpPr>
          <p:nvPr/>
        </p:nvSpPr>
        <p:spPr bwMode="auto">
          <a:xfrm>
            <a:off x="7440613" y="56149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1" name="Oval 51"/>
          <p:cNvSpPr>
            <a:spLocks noChangeArrowheads="1"/>
          </p:cNvSpPr>
          <p:nvPr/>
        </p:nvSpPr>
        <p:spPr bwMode="auto">
          <a:xfrm>
            <a:off x="5307013" y="54625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2" name="Oval 52"/>
          <p:cNvSpPr>
            <a:spLocks noChangeArrowheads="1"/>
          </p:cNvSpPr>
          <p:nvPr/>
        </p:nvSpPr>
        <p:spPr bwMode="auto">
          <a:xfrm>
            <a:off x="8202613" y="5229225"/>
            <a:ext cx="304800" cy="293688"/>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3" name="Oval 53"/>
          <p:cNvSpPr>
            <a:spLocks noChangeArrowheads="1"/>
          </p:cNvSpPr>
          <p:nvPr/>
        </p:nvSpPr>
        <p:spPr bwMode="auto">
          <a:xfrm>
            <a:off x="5627688" y="48529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4" name="Oval 54"/>
          <p:cNvSpPr>
            <a:spLocks noChangeArrowheads="1"/>
          </p:cNvSpPr>
          <p:nvPr/>
        </p:nvSpPr>
        <p:spPr bwMode="auto">
          <a:xfrm>
            <a:off x="6851650" y="4365625"/>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5" name="Oval 55"/>
          <p:cNvSpPr>
            <a:spLocks noChangeArrowheads="1"/>
          </p:cNvSpPr>
          <p:nvPr/>
        </p:nvSpPr>
        <p:spPr bwMode="auto">
          <a:xfrm>
            <a:off x="7842250" y="46370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6" name="Oval 56"/>
          <p:cNvSpPr>
            <a:spLocks noChangeArrowheads="1"/>
          </p:cNvSpPr>
          <p:nvPr/>
        </p:nvSpPr>
        <p:spPr bwMode="auto">
          <a:xfrm>
            <a:off x="8147050" y="5932488"/>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7" name="Oval 57"/>
          <p:cNvSpPr>
            <a:spLocks noChangeArrowheads="1"/>
          </p:cNvSpPr>
          <p:nvPr/>
        </p:nvSpPr>
        <p:spPr bwMode="auto">
          <a:xfrm>
            <a:off x="5754688" y="6076950"/>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19" name="Oval 59"/>
          <p:cNvSpPr>
            <a:spLocks noChangeArrowheads="1"/>
          </p:cNvSpPr>
          <p:nvPr/>
        </p:nvSpPr>
        <p:spPr bwMode="auto">
          <a:xfrm>
            <a:off x="7853363" y="4637088"/>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0" name="Oval 60"/>
          <p:cNvSpPr>
            <a:spLocks noChangeArrowheads="1"/>
          </p:cNvSpPr>
          <p:nvPr/>
        </p:nvSpPr>
        <p:spPr bwMode="auto">
          <a:xfrm>
            <a:off x="7219950" y="5013325"/>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1" name="Oval 61"/>
          <p:cNvSpPr>
            <a:spLocks noChangeArrowheads="1"/>
          </p:cNvSpPr>
          <p:nvPr/>
        </p:nvSpPr>
        <p:spPr bwMode="auto">
          <a:xfrm>
            <a:off x="7450138" y="5616575"/>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2" name="Oval 62"/>
          <p:cNvSpPr>
            <a:spLocks noChangeArrowheads="1"/>
          </p:cNvSpPr>
          <p:nvPr/>
        </p:nvSpPr>
        <p:spPr bwMode="auto">
          <a:xfrm>
            <a:off x="8201025" y="5229225"/>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3" name="Oval 63"/>
          <p:cNvSpPr>
            <a:spLocks noChangeArrowheads="1"/>
          </p:cNvSpPr>
          <p:nvPr/>
        </p:nvSpPr>
        <p:spPr bwMode="auto">
          <a:xfrm>
            <a:off x="8148638" y="5948363"/>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4" name="Oval 64"/>
          <p:cNvSpPr>
            <a:spLocks noChangeArrowheads="1"/>
          </p:cNvSpPr>
          <p:nvPr/>
        </p:nvSpPr>
        <p:spPr bwMode="auto">
          <a:xfrm>
            <a:off x="7851775" y="4619625"/>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5" name="Oval 65"/>
          <p:cNvSpPr>
            <a:spLocks noChangeArrowheads="1"/>
          </p:cNvSpPr>
          <p:nvPr/>
        </p:nvSpPr>
        <p:spPr bwMode="auto">
          <a:xfrm>
            <a:off x="7219950" y="4995863"/>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6" name="Oval 66"/>
          <p:cNvSpPr>
            <a:spLocks noChangeArrowheads="1"/>
          </p:cNvSpPr>
          <p:nvPr/>
        </p:nvSpPr>
        <p:spPr bwMode="auto">
          <a:xfrm>
            <a:off x="6908800" y="6003925"/>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7" name="Oval 67"/>
          <p:cNvSpPr>
            <a:spLocks noChangeArrowheads="1"/>
          </p:cNvSpPr>
          <p:nvPr/>
        </p:nvSpPr>
        <p:spPr bwMode="auto">
          <a:xfrm>
            <a:off x="8212138" y="5229225"/>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8" name="Oval 68"/>
          <p:cNvSpPr>
            <a:spLocks noChangeArrowheads="1"/>
          </p:cNvSpPr>
          <p:nvPr/>
        </p:nvSpPr>
        <p:spPr bwMode="auto">
          <a:xfrm>
            <a:off x="6299200" y="5700713"/>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29" name="Oval 69"/>
          <p:cNvSpPr>
            <a:spLocks noChangeArrowheads="1"/>
          </p:cNvSpPr>
          <p:nvPr/>
        </p:nvSpPr>
        <p:spPr bwMode="auto">
          <a:xfrm>
            <a:off x="8154988" y="5948363"/>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30" name="Oval 70"/>
          <p:cNvSpPr>
            <a:spLocks noChangeArrowheads="1"/>
          </p:cNvSpPr>
          <p:nvPr/>
        </p:nvSpPr>
        <p:spPr bwMode="auto">
          <a:xfrm>
            <a:off x="7467600" y="5621338"/>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31" name="Oval 71"/>
          <p:cNvSpPr>
            <a:spLocks noChangeArrowheads="1"/>
          </p:cNvSpPr>
          <p:nvPr/>
        </p:nvSpPr>
        <p:spPr bwMode="auto">
          <a:xfrm>
            <a:off x="5740400" y="6076950"/>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33" name="Oval 73"/>
          <p:cNvSpPr>
            <a:spLocks noChangeArrowheads="1"/>
          </p:cNvSpPr>
          <p:nvPr/>
        </p:nvSpPr>
        <p:spPr bwMode="auto">
          <a:xfrm>
            <a:off x="5308600" y="5476875"/>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34" name="Oval 74"/>
          <p:cNvSpPr>
            <a:spLocks noChangeArrowheads="1"/>
          </p:cNvSpPr>
          <p:nvPr/>
        </p:nvSpPr>
        <p:spPr bwMode="auto">
          <a:xfrm>
            <a:off x="5635625" y="4852988"/>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35" name="Oval 75"/>
          <p:cNvSpPr>
            <a:spLocks noChangeArrowheads="1"/>
          </p:cNvSpPr>
          <p:nvPr/>
        </p:nvSpPr>
        <p:spPr bwMode="auto">
          <a:xfrm>
            <a:off x="6908800" y="6003925"/>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36" name="Oval 76"/>
          <p:cNvSpPr>
            <a:spLocks noChangeArrowheads="1"/>
          </p:cNvSpPr>
          <p:nvPr/>
        </p:nvSpPr>
        <p:spPr bwMode="auto">
          <a:xfrm>
            <a:off x="6443663" y="5013325"/>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37" name="Oval 77"/>
          <p:cNvSpPr>
            <a:spLocks noChangeArrowheads="1"/>
          </p:cNvSpPr>
          <p:nvPr/>
        </p:nvSpPr>
        <p:spPr bwMode="auto">
          <a:xfrm>
            <a:off x="6845300" y="4365625"/>
            <a:ext cx="304800" cy="304800"/>
          </a:xfrm>
          <a:prstGeom prst="ellipse">
            <a:avLst/>
          </a:prstGeom>
          <a:solidFill>
            <a:srgbClr val="FF99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39" name="Oval 79"/>
          <p:cNvSpPr>
            <a:spLocks noChangeArrowheads="1"/>
          </p:cNvSpPr>
          <p:nvPr/>
        </p:nvSpPr>
        <p:spPr bwMode="auto">
          <a:xfrm>
            <a:off x="5746750" y="6070600"/>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40" name="Oval 80"/>
          <p:cNvSpPr>
            <a:spLocks noChangeArrowheads="1"/>
          </p:cNvSpPr>
          <p:nvPr/>
        </p:nvSpPr>
        <p:spPr bwMode="auto">
          <a:xfrm>
            <a:off x="5314950" y="5484813"/>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41" name="Oval 81"/>
          <p:cNvSpPr>
            <a:spLocks noChangeArrowheads="1"/>
          </p:cNvSpPr>
          <p:nvPr/>
        </p:nvSpPr>
        <p:spPr bwMode="auto">
          <a:xfrm>
            <a:off x="6299200" y="5692775"/>
            <a:ext cx="304800" cy="304800"/>
          </a:xfrm>
          <a:prstGeom prst="ellipse">
            <a:avLst/>
          </a:prstGeom>
          <a:solidFill>
            <a:srgbClr val="FFFF00"/>
          </a:solidFill>
          <a:ln w="38100">
            <a:solidFill>
              <a:srgbClr val="FF6600"/>
            </a:solidFill>
            <a:round/>
            <a:headEnd/>
            <a:tailEnd/>
          </a:ln>
          <a:effectLst>
            <a:outerShdw dist="35921" dir="2700000" algn="ctr" rotWithShape="0">
              <a:schemeClr val="bg2">
                <a:alpha val="50000"/>
              </a:schemeClr>
            </a:outerShdw>
          </a:effectLst>
        </p:spPr>
        <p:txBody>
          <a:bodyPr wrap="none" anchor="ctr"/>
          <a:lstStyle/>
          <a:p>
            <a:pPr marL="342900" indent="-342900" algn="ctr">
              <a:defRPr/>
            </a:pPr>
            <a:endParaRPr lang="ja-JP" altLang="en-US" b="1">
              <a:ea typeface="ＭＳ Ｐゴシック" pitchFamily="50" charset="-128"/>
            </a:endParaRPr>
          </a:p>
        </p:txBody>
      </p:sp>
      <p:sp>
        <p:nvSpPr>
          <p:cNvPr id="92242" name="Text Box 82"/>
          <p:cNvSpPr txBox="1">
            <a:spLocks noChangeArrowheads="1"/>
          </p:cNvSpPr>
          <p:nvPr/>
        </p:nvSpPr>
        <p:spPr bwMode="auto">
          <a:xfrm>
            <a:off x="323850" y="5876925"/>
            <a:ext cx="4573588" cy="439738"/>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wrap="none">
            <a:spAutoFit/>
          </a:bodyPr>
          <a:lstStyle/>
          <a:p>
            <a:pPr marL="342900" indent="-342900">
              <a:defRPr/>
            </a:pPr>
            <a:r>
              <a:rPr lang="ja-JP" altLang="en-US" b="1">
                <a:ea typeface="ＭＳ Ｐゴシック" pitchFamily="50" charset="-128"/>
              </a:rPr>
              <a:t>局所的に、なめるように進んでいく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7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2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2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2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22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22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222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22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22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22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9222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222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223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223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22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9223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92225"/>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92224"/>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92219"/>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92220"/>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9223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grpId="1" nodeType="clickEffect">
                                  <p:stCondLst>
                                    <p:cond delay="0"/>
                                  </p:stCondLst>
                                  <p:childTnLst>
                                    <p:set>
                                      <p:cBhvr>
                                        <p:cTn id="88" dur="1" fill="hold">
                                          <p:stCondLst>
                                            <p:cond delay="0"/>
                                          </p:stCondLst>
                                        </p:cTn>
                                        <p:tgtEl>
                                          <p:spTgt spid="92227"/>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92222"/>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223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92221"/>
                                        </p:tgtEl>
                                        <p:attrNameLst>
                                          <p:attrName>style.visibility</p:attrName>
                                        </p:attrNameLst>
                                      </p:cBhvr>
                                      <p:to>
                                        <p:strVal val="hidden"/>
                                      </p:to>
                                    </p:set>
                                  </p:childTnLst>
                                </p:cTn>
                              </p:par>
                              <p:par>
                                <p:cTn id="99" presetID="1" presetClass="exit" presetSubtype="0" fill="hold" grpId="1" nodeType="withEffect">
                                  <p:stCondLst>
                                    <p:cond delay="0"/>
                                  </p:stCondLst>
                                  <p:childTnLst>
                                    <p:set>
                                      <p:cBhvr>
                                        <p:cTn id="100" dur="1" fill="hold">
                                          <p:stCondLst>
                                            <p:cond delay="0"/>
                                          </p:stCondLst>
                                        </p:cTn>
                                        <p:tgtEl>
                                          <p:spTgt spid="92223"/>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92229"/>
                                        </p:tgtEl>
                                        <p:attrNameLst>
                                          <p:attrName>style.visibility</p:attrName>
                                        </p:attrNameLst>
                                      </p:cBhvr>
                                      <p:to>
                                        <p:strVal val="hidden"/>
                                      </p:to>
                                    </p:set>
                                  </p:childTnLst>
                                </p:cTn>
                              </p:par>
                              <p:par>
                                <p:cTn id="103" presetID="1" presetClass="exit" presetSubtype="0" fill="hold" grpId="1" nodeType="withEffect">
                                  <p:stCondLst>
                                    <p:cond delay="0"/>
                                  </p:stCondLst>
                                  <p:childTnLst>
                                    <p:set>
                                      <p:cBhvr>
                                        <p:cTn id="104" dur="1" fill="hold">
                                          <p:stCondLst>
                                            <p:cond delay="0"/>
                                          </p:stCondLst>
                                        </p:cTn>
                                        <p:tgtEl>
                                          <p:spTgt spid="92230"/>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92237"/>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92239"/>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92240"/>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92241"/>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1" nodeType="clickEffect">
                                  <p:stCondLst>
                                    <p:cond delay="0"/>
                                  </p:stCondLst>
                                  <p:childTnLst>
                                    <p:set>
                                      <p:cBhvr>
                                        <p:cTn id="124" dur="1" fill="hold">
                                          <p:stCondLst>
                                            <p:cond delay="0"/>
                                          </p:stCondLst>
                                        </p:cTn>
                                        <p:tgtEl>
                                          <p:spTgt spid="92235"/>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92226"/>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92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9" grpId="0" animBg="1"/>
      <p:bldP spid="92219" grpId="1" animBg="1"/>
      <p:bldP spid="92220" grpId="0" animBg="1"/>
      <p:bldP spid="92220" grpId="1" animBg="1"/>
      <p:bldP spid="92221" grpId="0" animBg="1"/>
      <p:bldP spid="92221" grpId="1" animBg="1"/>
      <p:bldP spid="92222" grpId="0" animBg="1"/>
      <p:bldP spid="92222" grpId="1" animBg="1"/>
      <p:bldP spid="92223" grpId="0" animBg="1"/>
      <p:bldP spid="92223" grpId="1" animBg="1"/>
      <p:bldP spid="92224" grpId="0" animBg="1"/>
      <p:bldP spid="92224" grpId="1" animBg="1"/>
      <p:bldP spid="92225" grpId="0" animBg="1"/>
      <p:bldP spid="92225" grpId="1" animBg="1"/>
      <p:bldP spid="92226" grpId="0" animBg="1"/>
      <p:bldP spid="92226" grpId="1" animBg="1"/>
      <p:bldP spid="92227" grpId="0" animBg="1"/>
      <p:bldP spid="92227" grpId="1" animBg="1"/>
      <p:bldP spid="92228" grpId="0" animBg="1"/>
      <p:bldP spid="92229" grpId="0" animBg="1"/>
      <p:bldP spid="92229" grpId="1" animBg="1"/>
      <p:bldP spid="92230" grpId="0" animBg="1"/>
      <p:bldP spid="92230" grpId="1" animBg="1"/>
      <p:bldP spid="92231" grpId="0" animBg="1"/>
      <p:bldP spid="92233" grpId="0" animBg="1"/>
      <p:bldP spid="92234" grpId="0" animBg="1"/>
      <p:bldP spid="92235" grpId="0" animBg="1"/>
      <p:bldP spid="92235" grpId="1" animBg="1"/>
      <p:bldP spid="92236" grpId="0" animBg="1"/>
      <p:bldP spid="92237" grpId="0" animBg="1"/>
      <p:bldP spid="92239" grpId="0" animBg="1"/>
      <p:bldP spid="92240" grpId="0" animBg="1"/>
      <p:bldP spid="92241" grpId="0" animBg="1"/>
      <p:bldP spid="9224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タブサーチの特徴</a:t>
            </a:r>
            <a:endParaRPr lang="en-US" altLang="ja-JP" sz="3600" smtClean="0">
              <a:solidFill>
                <a:schemeClr val="bg1"/>
              </a:solidFill>
              <a:effectLst>
                <a:outerShdw blurRad="38100" dist="38100" dir="2700000" algn="tl">
                  <a:srgbClr val="000000"/>
                </a:outerShdw>
              </a:effectLst>
            </a:endParaRPr>
          </a:p>
        </p:txBody>
      </p:sp>
      <p:sp>
        <p:nvSpPr>
          <p:cNvPr id="71683" name="Rectangle 3"/>
          <p:cNvSpPr>
            <a:spLocks noGrp="1" noChangeArrowheads="1"/>
          </p:cNvSpPr>
          <p:nvPr>
            <p:ph type="body" idx="1"/>
          </p:nvPr>
        </p:nvSpPr>
        <p:spPr>
          <a:xfrm>
            <a:off x="539750" y="1371600"/>
            <a:ext cx="8208963" cy="4649788"/>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タブーリストの効果で、局所最適解の周辺を集中的に探すことになり、良い解のそばには良い解がある、という構造が極めてよく成り立つのであれば、精度の高い解を見つけられる</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近傍中で一番良い解を探すので、それに時間がかかる</a:t>
            </a:r>
          </a:p>
          <a:p>
            <a:pPr eaLnBrk="1" hangingPunct="1">
              <a:lnSpc>
                <a:spcPct val="90000"/>
              </a:lnSpc>
              <a:buFontTx/>
              <a:buNone/>
              <a:defRPr/>
            </a:pPr>
            <a:endParaRPr lang="ja-JP" altLang="en-US" sz="2400" dirty="0" smtClean="0">
              <a:solidFill>
                <a:srgbClr val="FF0000"/>
              </a:solidFill>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タブーリストの設計＆長さにより性能が激変するため、設計に注意が必要</a:t>
            </a:r>
          </a:p>
          <a:p>
            <a:pPr eaLnBrk="1" hangingPunct="1">
              <a:lnSpc>
                <a:spcPct val="90000"/>
              </a:lnSpc>
              <a:buFontTx/>
              <a:buNone/>
              <a:defRPr/>
            </a:pPr>
            <a:endParaRPr lang="ja-JP" altLang="en-US" sz="2400" dirty="0" smtClean="0">
              <a:solidFill>
                <a:srgbClr val="FF0000"/>
              </a:solidFill>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タブーリストにとどまる時間が短期であるもの、長期であるものを作って、安定させる</a:t>
            </a:r>
          </a:p>
          <a:p>
            <a:pPr eaLnBrk="1" hangingPunct="1">
              <a:lnSpc>
                <a:spcPct val="90000"/>
              </a:lnSpc>
              <a:buFontTx/>
              <a:buNone/>
              <a:defRPr/>
            </a:pPr>
            <a:endParaRPr lang="ja-JP" altLang="en-US" sz="24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遺伝的アルゴリズム</a:t>
            </a:r>
          </a:p>
        </p:txBody>
      </p:sp>
      <p:sp>
        <p:nvSpPr>
          <p:cNvPr id="72707" name="Rectangle 3"/>
          <p:cNvSpPr>
            <a:spLocks noGrp="1" noChangeArrowheads="1"/>
          </p:cNvSpPr>
          <p:nvPr>
            <p:ph type="body" idx="1"/>
          </p:nvPr>
        </p:nvSpPr>
        <p:spPr>
          <a:xfrm>
            <a:off x="533400" y="1371600"/>
            <a:ext cx="8001000" cy="23622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生物の進化の過程をシミュレートしたような解法</a:t>
            </a:r>
          </a:p>
          <a:p>
            <a:pPr eaLnBrk="1" hangingPunct="1">
              <a:lnSpc>
                <a:spcPct val="90000"/>
              </a:lnSpc>
              <a:buFontTx/>
              <a:buNone/>
              <a:defRPr/>
            </a:pPr>
            <a:endParaRPr lang="ja-JP" altLang="en-US" sz="2400" dirty="0" smtClean="0">
              <a:solidFill>
                <a:srgbClr val="FF0000"/>
              </a:solidFill>
            </a:endParaRPr>
          </a:p>
          <a:p>
            <a:pPr eaLnBrk="1" hangingPunct="1">
              <a:lnSpc>
                <a:spcPct val="90000"/>
              </a:lnSpc>
              <a:buFontTx/>
              <a:buNone/>
              <a:defRPr/>
            </a:pPr>
            <a:r>
              <a:rPr lang="ja-JP" altLang="en-US" sz="2400" dirty="0" smtClean="0"/>
              <a:t>生物は、交配・遺伝・突然変異・自然淘汰を繰り返して、ある意味で最適なものに変化していく。そのようなプロセスを経る解法を作る</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遺伝的アルゴリズム </a:t>
            </a:r>
            <a:r>
              <a:rPr lang="en-US" altLang="ja-JP" sz="3600" smtClean="0">
                <a:solidFill>
                  <a:schemeClr val="bg1"/>
                </a:solidFill>
                <a:effectLst>
                  <a:outerShdw blurRad="38100" dist="38100" dir="2700000" algn="tl">
                    <a:srgbClr val="000000"/>
                  </a:outerShdw>
                </a:effectLst>
              </a:rPr>
              <a:t>(2)</a:t>
            </a:r>
          </a:p>
        </p:txBody>
      </p:sp>
      <p:sp>
        <p:nvSpPr>
          <p:cNvPr id="77827" name="Rectangle 3"/>
          <p:cNvSpPr>
            <a:spLocks noGrp="1" noChangeArrowheads="1"/>
          </p:cNvSpPr>
          <p:nvPr>
            <p:ph type="body" idx="1"/>
          </p:nvPr>
        </p:nvSpPr>
        <p:spPr>
          <a:xfrm>
            <a:off x="533400" y="1371600"/>
            <a:ext cx="8001000" cy="23622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いくつかの解の集合を保持</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毎回、これらの親の特徴を持つ解（子供）を作り（</a:t>
            </a:r>
            <a:r>
              <a:rPr lang="ja-JP" altLang="en-US" sz="2400" b="1" dirty="0" smtClean="0">
                <a:solidFill>
                  <a:srgbClr val="006600"/>
                </a:solidFill>
              </a:rPr>
              <a:t>交叉</a:t>
            </a:r>
            <a:r>
              <a:rPr lang="ja-JP" altLang="en-US" sz="2400" dirty="0" smtClean="0"/>
              <a:t>）、集合に追加する</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目的関数が悪いものを取り除き、繰り返す</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適当に止める</a:t>
            </a:r>
          </a:p>
          <a:p>
            <a:pPr eaLnBrk="1" hangingPunct="1">
              <a:buFontTx/>
              <a:buNone/>
              <a:defRPr/>
            </a:pPr>
            <a:endParaRPr lang="ja-JP" altLang="en-US" sz="2400" dirty="0" smtClean="0"/>
          </a:p>
        </p:txBody>
      </p:sp>
      <p:sp>
        <p:nvSpPr>
          <p:cNvPr id="38916" name="Oval 4"/>
          <p:cNvSpPr>
            <a:spLocks noChangeArrowheads="1"/>
          </p:cNvSpPr>
          <p:nvPr/>
        </p:nvSpPr>
        <p:spPr bwMode="auto">
          <a:xfrm>
            <a:off x="914400" y="46482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17" name="Oval 5"/>
          <p:cNvSpPr>
            <a:spLocks noChangeArrowheads="1"/>
          </p:cNvSpPr>
          <p:nvPr/>
        </p:nvSpPr>
        <p:spPr bwMode="auto">
          <a:xfrm>
            <a:off x="6324600" y="42672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18" name="Oval 6"/>
          <p:cNvSpPr>
            <a:spLocks noChangeArrowheads="1"/>
          </p:cNvSpPr>
          <p:nvPr/>
        </p:nvSpPr>
        <p:spPr bwMode="auto">
          <a:xfrm>
            <a:off x="5105400" y="61722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19" name="Oval 7"/>
          <p:cNvSpPr>
            <a:spLocks noChangeArrowheads="1"/>
          </p:cNvSpPr>
          <p:nvPr/>
        </p:nvSpPr>
        <p:spPr bwMode="auto">
          <a:xfrm>
            <a:off x="1905000" y="4343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20" name="Oval 8"/>
          <p:cNvSpPr>
            <a:spLocks noChangeArrowheads="1"/>
          </p:cNvSpPr>
          <p:nvPr/>
        </p:nvSpPr>
        <p:spPr bwMode="auto">
          <a:xfrm>
            <a:off x="838200" y="57150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21" name="Oval 9"/>
          <p:cNvSpPr>
            <a:spLocks noChangeArrowheads="1"/>
          </p:cNvSpPr>
          <p:nvPr/>
        </p:nvSpPr>
        <p:spPr bwMode="auto">
          <a:xfrm>
            <a:off x="2133600" y="61722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22" name="Oval 10"/>
          <p:cNvSpPr>
            <a:spLocks noChangeArrowheads="1"/>
          </p:cNvSpPr>
          <p:nvPr/>
        </p:nvSpPr>
        <p:spPr bwMode="auto">
          <a:xfrm>
            <a:off x="3810000" y="54864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23" name="Oval 11"/>
          <p:cNvSpPr>
            <a:spLocks noChangeArrowheads="1"/>
          </p:cNvSpPr>
          <p:nvPr/>
        </p:nvSpPr>
        <p:spPr bwMode="auto">
          <a:xfrm>
            <a:off x="6019800" y="53340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24" name="Oval 12"/>
          <p:cNvSpPr>
            <a:spLocks noChangeArrowheads="1"/>
          </p:cNvSpPr>
          <p:nvPr/>
        </p:nvSpPr>
        <p:spPr bwMode="auto">
          <a:xfrm>
            <a:off x="7239000" y="49530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25" name="Oval 13"/>
          <p:cNvSpPr>
            <a:spLocks noChangeArrowheads="1"/>
          </p:cNvSpPr>
          <p:nvPr/>
        </p:nvSpPr>
        <p:spPr bwMode="auto">
          <a:xfrm>
            <a:off x="3200400" y="40386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sp>
        <p:nvSpPr>
          <p:cNvPr id="38926" name="Oval 14"/>
          <p:cNvSpPr>
            <a:spLocks noChangeArrowheads="1"/>
          </p:cNvSpPr>
          <p:nvPr/>
        </p:nvSpPr>
        <p:spPr bwMode="auto">
          <a:xfrm>
            <a:off x="4800600" y="41910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grpSp>
        <p:nvGrpSpPr>
          <p:cNvPr id="2" name="Group 15"/>
          <p:cNvGrpSpPr>
            <a:grpSpLocks/>
          </p:cNvGrpSpPr>
          <p:nvPr/>
        </p:nvGrpSpPr>
        <p:grpSpPr bwMode="auto">
          <a:xfrm>
            <a:off x="914400" y="3962400"/>
            <a:ext cx="5638800" cy="1752600"/>
            <a:chOff x="576" y="2496"/>
            <a:chExt cx="3552" cy="1104"/>
          </a:xfrm>
        </p:grpSpPr>
        <p:sp>
          <p:nvSpPr>
            <p:cNvPr id="38948" name="Oval 16"/>
            <p:cNvSpPr>
              <a:spLocks noChangeArrowheads="1"/>
            </p:cNvSpPr>
            <p:nvPr/>
          </p:nvSpPr>
          <p:spPr bwMode="auto">
            <a:xfrm>
              <a:off x="1632" y="2688"/>
              <a:ext cx="96" cy="96"/>
            </a:xfrm>
            <a:prstGeom prst="ellipse">
              <a:avLst/>
            </a:prstGeom>
            <a:solidFill>
              <a:srgbClr val="FF6600"/>
            </a:solidFill>
            <a:ln w="19050">
              <a:solidFill>
                <a:schemeClr val="tx1"/>
              </a:solidFill>
              <a:round/>
              <a:headEnd/>
              <a:tailEnd/>
            </a:ln>
          </p:spPr>
          <p:txBody>
            <a:bodyPr wrap="none" anchor="ctr"/>
            <a:lstStyle/>
            <a:p>
              <a:endParaRPr lang="ja-JP" altLang="en-US"/>
            </a:p>
          </p:txBody>
        </p:sp>
        <p:sp>
          <p:nvSpPr>
            <p:cNvPr id="38949" name="Oval 17"/>
            <p:cNvSpPr>
              <a:spLocks noChangeArrowheads="1"/>
            </p:cNvSpPr>
            <p:nvPr/>
          </p:nvSpPr>
          <p:spPr bwMode="auto">
            <a:xfrm>
              <a:off x="576" y="3216"/>
              <a:ext cx="96" cy="96"/>
            </a:xfrm>
            <a:prstGeom prst="ellipse">
              <a:avLst/>
            </a:prstGeom>
            <a:solidFill>
              <a:srgbClr val="FF6600"/>
            </a:solidFill>
            <a:ln w="19050">
              <a:solidFill>
                <a:schemeClr val="tx1"/>
              </a:solidFill>
              <a:round/>
              <a:headEnd/>
              <a:tailEnd/>
            </a:ln>
          </p:spPr>
          <p:txBody>
            <a:bodyPr wrap="none" anchor="ctr"/>
            <a:lstStyle/>
            <a:p>
              <a:endParaRPr lang="ja-JP" altLang="en-US"/>
            </a:p>
          </p:txBody>
        </p:sp>
        <p:sp>
          <p:nvSpPr>
            <p:cNvPr id="38950" name="Oval 18"/>
            <p:cNvSpPr>
              <a:spLocks noChangeArrowheads="1"/>
            </p:cNvSpPr>
            <p:nvPr/>
          </p:nvSpPr>
          <p:spPr bwMode="auto">
            <a:xfrm>
              <a:off x="1296" y="3264"/>
              <a:ext cx="96" cy="96"/>
            </a:xfrm>
            <a:prstGeom prst="ellipse">
              <a:avLst/>
            </a:prstGeom>
            <a:solidFill>
              <a:srgbClr val="FF6600"/>
            </a:solidFill>
            <a:ln w="19050">
              <a:solidFill>
                <a:schemeClr val="tx1"/>
              </a:solidFill>
              <a:round/>
              <a:headEnd/>
              <a:tailEnd/>
            </a:ln>
          </p:spPr>
          <p:txBody>
            <a:bodyPr wrap="none" anchor="ctr"/>
            <a:lstStyle/>
            <a:p>
              <a:endParaRPr lang="ja-JP" altLang="en-US"/>
            </a:p>
          </p:txBody>
        </p:sp>
        <p:sp>
          <p:nvSpPr>
            <p:cNvPr id="38951" name="Oval 19"/>
            <p:cNvSpPr>
              <a:spLocks noChangeArrowheads="1"/>
            </p:cNvSpPr>
            <p:nvPr/>
          </p:nvSpPr>
          <p:spPr bwMode="auto">
            <a:xfrm>
              <a:off x="4032" y="3504"/>
              <a:ext cx="96" cy="96"/>
            </a:xfrm>
            <a:prstGeom prst="ellipse">
              <a:avLst/>
            </a:prstGeom>
            <a:solidFill>
              <a:srgbClr val="FF6600"/>
            </a:solidFill>
            <a:ln w="19050">
              <a:solidFill>
                <a:schemeClr val="tx1"/>
              </a:solidFill>
              <a:round/>
              <a:headEnd/>
              <a:tailEnd/>
            </a:ln>
          </p:spPr>
          <p:txBody>
            <a:bodyPr wrap="none" anchor="ctr"/>
            <a:lstStyle/>
            <a:p>
              <a:endParaRPr lang="ja-JP" altLang="en-US"/>
            </a:p>
          </p:txBody>
        </p:sp>
        <p:sp>
          <p:nvSpPr>
            <p:cNvPr id="38952" name="Oval 20"/>
            <p:cNvSpPr>
              <a:spLocks noChangeArrowheads="1"/>
            </p:cNvSpPr>
            <p:nvPr/>
          </p:nvSpPr>
          <p:spPr bwMode="auto">
            <a:xfrm>
              <a:off x="2784" y="3072"/>
              <a:ext cx="96" cy="96"/>
            </a:xfrm>
            <a:prstGeom prst="ellipse">
              <a:avLst/>
            </a:prstGeom>
            <a:solidFill>
              <a:srgbClr val="FF6600"/>
            </a:solidFill>
            <a:ln w="19050">
              <a:solidFill>
                <a:schemeClr val="tx1"/>
              </a:solidFill>
              <a:round/>
              <a:headEnd/>
              <a:tailEnd/>
            </a:ln>
          </p:spPr>
          <p:txBody>
            <a:bodyPr wrap="none" anchor="ctr"/>
            <a:lstStyle/>
            <a:p>
              <a:endParaRPr lang="ja-JP" altLang="en-US"/>
            </a:p>
          </p:txBody>
        </p:sp>
        <p:sp>
          <p:nvSpPr>
            <p:cNvPr id="38953" name="Oval 21"/>
            <p:cNvSpPr>
              <a:spLocks noChangeArrowheads="1"/>
            </p:cNvSpPr>
            <p:nvPr/>
          </p:nvSpPr>
          <p:spPr bwMode="auto">
            <a:xfrm>
              <a:off x="3504" y="2496"/>
              <a:ext cx="96" cy="96"/>
            </a:xfrm>
            <a:prstGeom prst="ellipse">
              <a:avLst/>
            </a:prstGeom>
            <a:solidFill>
              <a:srgbClr val="FF6600"/>
            </a:solidFill>
            <a:ln w="19050">
              <a:solidFill>
                <a:schemeClr val="tx1"/>
              </a:solidFill>
              <a:round/>
              <a:headEnd/>
              <a:tailEnd/>
            </a:ln>
          </p:spPr>
          <p:txBody>
            <a:bodyPr wrap="none" anchor="ctr"/>
            <a:lstStyle/>
            <a:p>
              <a:endParaRPr lang="ja-JP" altLang="en-US"/>
            </a:p>
          </p:txBody>
        </p:sp>
      </p:grpSp>
      <p:sp>
        <p:nvSpPr>
          <p:cNvPr id="38928" name="Oval 22"/>
          <p:cNvSpPr>
            <a:spLocks noChangeArrowheads="1"/>
          </p:cNvSpPr>
          <p:nvPr/>
        </p:nvSpPr>
        <p:spPr bwMode="auto">
          <a:xfrm>
            <a:off x="2743200" y="6172200"/>
            <a:ext cx="152400" cy="152400"/>
          </a:xfrm>
          <a:prstGeom prst="ellipse">
            <a:avLst/>
          </a:prstGeom>
          <a:solidFill>
            <a:srgbClr val="FF0000"/>
          </a:solidFill>
          <a:ln w="19050">
            <a:solidFill>
              <a:schemeClr val="tx1"/>
            </a:solidFill>
            <a:round/>
            <a:headEnd/>
            <a:tailEnd/>
          </a:ln>
        </p:spPr>
        <p:txBody>
          <a:bodyPr wrap="none" anchor="ctr"/>
          <a:lstStyle/>
          <a:p>
            <a:endParaRPr lang="ja-JP" altLang="en-US"/>
          </a:p>
        </p:txBody>
      </p:sp>
      <p:grpSp>
        <p:nvGrpSpPr>
          <p:cNvPr id="3" name="Group 23"/>
          <p:cNvGrpSpPr>
            <a:grpSpLocks/>
          </p:cNvGrpSpPr>
          <p:nvPr/>
        </p:nvGrpSpPr>
        <p:grpSpPr bwMode="auto">
          <a:xfrm>
            <a:off x="1905000" y="4038600"/>
            <a:ext cx="5486400" cy="2286000"/>
            <a:chOff x="1200" y="2544"/>
            <a:chExt cx="3456" cy="1440"/>
          </a:xfrm>
        </p:grpSpPr>
        <p:sp>
          <p:nvSpPr>
            <p:cNvPr id="38942" name="Oval 24"/>
            <p:cNvSpPr>
              <a:spLocks noChangeArrowheads="1"/>
            </p:cNvSpPr>
            <p:nvPr/>
          </p:nvSpPr>
          <p:spPr bwMode="auto">
            <a:xfrm>
              <a:off x="1344" y="3888"/>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43" name="Oval 25"/>
            <p:cNvSpPr>
              <a:spLocks noChangeArrowheads="1"/>
            </p:cNvSpPr>
            <p:nvPr/>
          </p:nvSpPr>
          <p:spPr bwMode="auto">
            <a:xfrm>
              <a:off x="1200" y="2736"/>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44" name="Oval 26"/>
            <p:cNvSpPr>
              <a:spLocks noChangeArrowheads="1"/>
            </p:cNvSpPr>
            <p:nvPr/>
          </p:nvSpPr>
          <p:spPr bwMode="auto">
            <a:xfrm>
              <a:off x="1632" y="2688"/>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45" name="Oval 27"/>
            <p:cNvSpPr>
              <a:spLocks noChangeArrowheads="1"/>
            </p:cNvSpPr>
            <p:nvPr/>
          </p:nvSpPr>
          <p:spPr bwMode="auto">
            <a:xfrm>
              <a:off x="2016" y="2544"/>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46" name="Oval 28"/>
            <p:cNvSpPr>
              <a:spLocks noChangeArrowheads="1"/>
            </p:cNvSpPr>
            <p:nvPr/>
          </p:nvSpPr>
          <p:spPr bwMode="auto">
            <a:xfrm>
              <a:off x="3984" y="2688"/>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47" name="Oval 29"/>
            <p:cNvSpPr>
              <a:spLocks noChangeArrowheads="1"/>
            </p:cNvSpPr>
            <p:nvPr/>
          </p:nvSpPr>
          <p:spPr bwMode="auto">
            <a:xfrm>
              <a:off x="4560" y="3120"/>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grpSp>
      <p:grpSp>
        <p:nvGrpSpPr>
          <p:cNvPr id="4" name="Group 30"/>
          <p:cNvGrpSpPr>
            <a:grpSpLocks/>
          </p:cNvGrpSpPr>
          <p:nvPr/>
        </p:nvGrpSpPr>
        <p:grpSpPr bwMode="auto">
          <a:xfrm>
            <a:off x="1219200" y="4343400"/>
            <a:ext cx="4876800" cy="1905000"/>
            <a:chOff x="768" y="2736"/>
            <a:chExt cx="3072" cy="1200"/>
          </a:xfrm>
        </p:grpSpPr>
        <p:sp>
          <p:nvSpPr>
            <p:cNvPr id="38937" name="Oval 31"/>
            <p:cNvSpPr>
              <a:spLocks noChangeArrowheads="1"/>
            </p:cNvSpPr>
            <p:nvPr/>
          </p:nvSpPr>
          <p:spPr bwMode="auto">
            <a:xfrm>
              <a:off x="2832" y="3504"/>
              <a:ext cx="96" cy="96"/>
            </a:xfrm>
            <a:prstGeom prst="ellipse">
              <a:avLst/>
            </a:prstGeom>
            <a:solidFill>
              <a:srgbClr val="993300"/>
            </a:solidFill>
            <a:ln w="19050">
              <a:solidFill>
                <a:schemeClr val="tx1"/>
              </a:solidFill>
              <a:round/>
              <a:headEnd/>
              <a:tailEnd/>
            </a:ln>
          </p:spPr>
          <p:txBody>
            <a:bodyPr wrap="none" anchor="ctr"/>
            <a:lstStyle/>
            <a:p>
              <a:endParaRPr lang="ja-JP" altLang="en-US"/>
            </a:p>
          </p:txBody>
        </p:sp>
        <p:sp>
          <p:nvSpPr>
            <p:cNvPr id="38938" name="Oval 32"/>
            <p:cNvSpPr>
              <a:spLocks noChangeArrowheads="1"/>
            </p:cNvSpPr>
            <p:nvPr/>
          </p:nvSpPr>
          <p:spPr bwMode="auto">
            <a:xfrm>
              <a:off x="3744" y="3840"/>
              <a:ext cx="96" cy="96"/>
            </a:xfrm>
            <a:prstGeom prst="ellipse">
              <a:avLst/>
            </a:prstGeom>
            <a:solidFill>
              <a:srgbClr val="993300"/>
            </a:solidFill>
            <a:ln w="19050">
              <a:solidFill>
                <a:schemeClr val="tx1"/>
              </a:solidFill>
              <a:round/>
              <a:headEnd/>
              <a:tailEnd/>
            </a:ln>
          </p:spPr>
          <p:txBody>
            <a:bodyPr wrap="none" anchor="ctr"/>
            <a:lstStyle/>
            <a:p>
              <a:endParaRPr lang="ja-JP" altLang="en-US"/>
            </a:p>
          </p:txBody>
        </p:sp>
        <p:sp>
          <p:nvSpPr>
            <p:cNvPr id="38939" name="Oval 33"/>
            <p:cNvSpPr>
              <a:spLocks noChangeArrowheads="1"/>
            </p:cNvSpPr>
            <p:nvPr/>
          </p:nvSpPr>
          <p:spPr bwMode="auto">
            <a:xfrm>
              <a:off x="3696" y="2880"/>
              <a:ext cx="96" cy="96"/>
            </a:xfrm>
            <a:prstGeom prst="ellipse">
              <a:avLst/>
            </a:prstGeom>
            <a:solidFill>
              <a:srgbClr val="993300"/>
            </a:solidFill>
            <a:ln w="19050">
              <a:solidFill>
                <a:schemeClr val="tx1"/>
              </a:solidFill>
              <a:round/>
              <a:headEnd/>
              <a:tailEnd/>
            </a:ln>
          </p:spPr>
          <p:txBody>
            <a:bodyPr wrap="none" anchor="ctr"/>
            <a:lstStyle/>
            <a:p>
              <a:endParaRPr lang="ja-JP" altLang="en-US"/>
            </a:p>
          </p:txBody>
        </p:sp>
        <p:sp>
          <p:nvSpPr>
            <p:cNvPr id="38940" name="Oval 34"/>
            <p:cNvSpPr>
              <a:spLocks noChangeArrowheads="1"/>
            </p:cNvSpPr>
            <p:nvPr/>
          </p:nvSpPr>
          <p:spPr bwMode="auto">
            <a:xfrm>
              <a:off x="1824" y="2736"/>
              <a:ext cx="96" cy="96"/>
            </a:xfrm>
            <a:prstGeom prst="ellipse">
              <a:avLst/>
            </a:prstGeom>
            <a:solidFill>
              <a:srgbClr val="993300"/>
            </a:solidFill>
            <a:ln w="19050">
              <a:solidFill>
                <a:schemeClr val="tx1"/>
              </a:solidFill>
              <a:round/>
              <a:headEnd/>
              <a:tailEnd/>
            </a:ln>
          </p:spPr>
          <p:txBody>
            <a:bodyPr wrap="none" anchor="ctr"/>
            <a:lstStyle/>
            <a:p>
              <a:endParaRPr lang="ja-JP" altLang="en-US"/>
            </a:p>
          </p:txBody>
        </p:sp>
        <p:sp>
          <p:nvSpPr>
            <p:cNvPr id="38941" name="Oval 35"/>
            <p:cNvSpPr>
              <a:spLocks noChangeArrowheads="1"/>
            </p:cNvSpPr>
            <p:nvPr/>
          </p:nvSpPr>
          <p:spPr bwMode="auto">
            <a:xfrm>
              <a:off x="768" y="3072"/>
              <a:ext cx="96" cy="96"/>
            </a:xfrm>
            <a:prstGeom prst="ellipse">
              <a:avLst/>
            </a:prstGeom>
            <a:solidFill>
              <a:srgbClr val="993300"/>
            </a:solidFill>
            <a:ln w="19050">
              <a:solidFill>
                <a:schemeClr val="tx1"/>
              </a:solidFill>
              <a:round/>
              <a:headEnd/>
              <a:tailEnd/>
            </a:ln>
          </p:spPr>
          <p:txBody>
            <a:bodyPr wrap="none" anchor="ctr"/>
            <a:lstStyle/>
            <a:p>
              <a:endParaRPr lang="ja-JP" altLang="en-US"/>
            </a:p>
          </p:txBody>
        </p:sp>
      </p:grpSp>
      <p:grpSp>
        <p:nvGrpSpPr>
          <p:cNvPr id="5" name="Group 36"/>
          <p:cNvGrpSpPr>
            <a:grpSpLocks/>
          </p:cNvGrpSpPr>
          <p:nvPr/>
        </p:nvGrpSpPr>
        <p:grpSpPr bwMode="auto">
          <a:xfrm>
            <a:off x="2743200" y="4343400"/>
            <a:ext cx="3276600" cy="1981200"/>
            <a:chOff x="1728" y="2736"/>
            <a:chExt cx="2064" cy="1248"/>
          </a:xfrm>
        </p:grpSpPr>
        <p:sp>
          <p:nvSpPr>
            <p:cNvPr id="38932" name="Oval 37"/>
            <p:cNvSpPr>
              <a:spLocks noChangeArrowheads="1"/>
            </p:cNvSpPr>
            <p:nvPr/>
          </p:nvSpPr>
          <p:spPr bwMode="auto">
            <a:xfrm>
              <a:off x="1824" y="2736"/>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33" name="Oval 38"/>
            <p:cNvSpPr>
              <a:spLocks noChangeArrowheads="1"/>
            </p:cNvSpPr>
            <p:nvPr/>
          </p:nvSpPr>
          <p:spPr bwMode="auto">
            <a:xfrm>
              <a:off x="1728" y="3888"/>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34" name="Oval 39"/>
            <p:cNvSpPr>
              <a:spLocks noChangeArrowheads="1"/>
            </p:cNvSpPr>
            <p:nvPr/>
          </p:nvSpPr>
          <p:spPr bwMode="auto">
            <a:xfrm>
              <a:off x="2784" y="3072"/>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35" name="Oval 40"/>
            <p:cNvSpPr>
              <a:spLocks noChangeArrowheads="1"/>
            </p:cNvSpPr>
            <p:nvPr/>
          </p:nvSpPr>
          <p:spPr bwMode="auto">
            <a:xfrm>
              <a:off x="3696" y="2880"/>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sp>
          <p:nvSpPr>
            <p:cNvPr id="38936" name="Oval 41"/>
            <p:cNvSpPr>
              <a:spLocks noChangeArrowheads="1"/>
            </p:cNvSpPr>
            <p:nvPr/>
          </p:nvSpPr>
          <p:spPr bwMode="auto">
            <a:xfrm>
              <a:off x="3216" y="3888"/>
              <a:ext cx="96" cy="96"/>
            </a:xfrm>
            <a:prstGeom prst="ellipse">
              <a:avLst/>
            </a:prstGeom>
            <a:solidFill>
              <a:schemeClr val="bg1"/>
            </a:solidFill>
            <a:ln w="19050">
              <a:solidFill>
                <a:schemeClr val="tx1"/>
              </a:solidFill>
              <a:round/>
              <a:headEnd/>
              <a:tailEnd/>
            </a:ln>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8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78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0-#ppt_w/2"/>
                                          </p:val>
                                        </p:tav>
                                        <p:tav tm="100000">
                                          <p:val>
                                            <p:strVal val="#ppt_x"/>
                                          </p:val>
                                        </p:tav>
                                      </p:tavLst>
                                    </p:anim>
                                    <p:anim calcmode="lin" valueType="num">
                                      <p:cBhvr additive="base">
                                        <p:cTn id="2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dissolve">
                                      <p:cBhvr>
                                        <p:cTn id="29" dur="500"/>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additive="base">
                                        <p:cTn id="34" dur="500" fill="hold"/>
                                        <p:tgtEl>
                                          <p:spTgt spid="4"/>
                                        </p:tgtEl>
                                        <p:attrNameLst>
                                          <p:attrName>ppt_x</p:attrName>
                                        </p:attrNameLst>
                                      </p:cBhvr>
                                      <p:tavLst>
                                        <p:tav tm="0">
                                          <p:val>
                                            <p:strVal val="0-#ppt_w/2"/>
                                          </p:val>
                                        </p:tav>
                                        <p:tav tm="100000">
                                          <p:val>
                                            <p:strVal val="#ppt_x"/>
                                          </p:val>
                                        </p:tav>
                                      </p:tavLst>
                                    </p:anim>
                                    <p:anim calcmode="lin" valueType="num">
                                      <p:cBhvr additive="base">
                                        <p:cTn id="3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dissolve">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交叉（交配）</a:t>
            </a:r>
          </a:p>
        </p:txBody>
      </p:sp>
      <p:sp>
        <p:nvSpPr>
          <p:cNvPr id="75779" name="Rectangle 3"/>
          <p:cNvSpPr>
            <a:spLocks noGrp="1" noChangeArrowheads="1"/>
          </p:cNvSpPr>
          <p:nvPr>
            <p:ph type="body" idx="1"/>
          </p:nvPr>
        </p:nvSpPr>
        <p:spPr>
          <a:xfrm>
            <a:off x="533400" y="1371600"/>
            <a:ext cx="8001000" cy="23622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現在の解の特徴を受け継ぐ解（子供）を生成</a:t>
            </a:r>
          </a:p>
          <a:p>
            <a:pPr eaLnBrk="1" hangingPunct="1">
              <a:buFontTx/>
              <a:buNone/>
              <a:defRPr/>
            </a:pPr>
            <a:endParaRPr lang="ja-JP" altLang="en-US" sz="2400" dirty="0" smtClean="0"/>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解をいくつか（普通は2個）選ぶ</a:t>
            </a: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それらの共通部分を受け継がせ、共通しないところは適当にアレンジする</a:t>
            </a:r>
          </a:p>
        </p:txBody>
      </p:sp>
      <p:sp>
        <p:nvSpPr>
          <p:cNvPr id="75780" name="Text Box 4"/>
          <p:cNvSpPr txBox="1">
            <a:spLocks noChangeArrowheads="1"/>
          </p:cNvSpPr>
          <p:nvPr/>
        </p:nvSpPr>
        <p:spPr bwMode="auto">
          <a:xfrm>
            <a:off x="685800" y="3810000"/>
            <a:ext cx="2927350" cy="2647950"/>
          </a:xfrm>
          <a:prstGeom prst="rect">
            <a:avLst/>
          </a:prstGeom>
          <a:noFill/>
          <a:ln w="19050">
            <a:noFill/>
            <a:miter lim="800000"/>
            <a:headEnd/>
            <a:tailEnd/>
          </a:ln>
          <a:effectLst/>
        </p:spPr>
        <p:txBody>
          <a:bodyPr wrap="none">
            <a:spAutoFit/>
          </a:bodyPr>
          <a:lstStyle/>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1011010</a:t>
            </a:r>
            <a:r>
              <a:rPr lang="ja-JP" altLang="en-US">
                <a:ea typeface="ＭＳ Ｐゴシック" pitchFamily="50" charset="-128"/>
              </a:rPr>
              <a:t>00</a:t>
            </a:r>
            <a:r>
              <a:rPr lang="ja-JP" altLang="en-US">
                <a:solidFill>
                  <a:srgbClr val="FF0000"/>
                </a:solidFill>
                <a:effectLst>
                  <a:outerShdw blurRad="38100" dist="38100" dir="2700000" algn="tl">
                    <a:srgbClr val="C0C0C0"/>
                  </a:outerShdw>
                </a:effectLst>
                <a:ea typeface="ＭＳ Ｐゴシック" pitchFamily="50" charset="-128"/>
              </a:rPr>
              <a:t>1001</a:t>
            </a:r>
            <a:r>
              <a:rPr lang="ja-JP" altLang="en-US">
                <a:ea typeface="ＭＳ Ｐゴシック" pitchFamily="50" charset="-128"/>
              </a:rPr>
              <a:t>1</a:t>
            </a:r>
            <a:r>
              <a:rPr lang="ja-JP" altLang="en-US">
                <a:solidFill>
                  <a:srgbClr val="FF0000"/>
                </a:solidFill>
                <a:effectLst>
                  <a:outerShdw blurRad="38100" dist="38100" dir="2700000" algn="tl">
                    <a:srgbClr val="C0C0C0"/>
                  </a:outerShdw>
                </a:effectLst>
                <a:ea typeface="ＭＳ Ｐゴシック" pitchFamily="50" charset="-128"/>
              </a:rPr>
              <a:t>0</a:t>
            </a:r>
            <a:r>
              <a:rPr lang="ja-JP" altLang="en-US">
                <a:ea typeface="ＭＳ Ｐゴシック" pitchFamily="50" charset="-128"/>
              </a:rPr>
              <a:t>111</a:t>
            </a: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1011010</a:t>
            </a:r>
            <a:r>
              <a:rPr lang="ja-JP" altLang="en-US">
                <a:ea typeface="ＭＳ Ｐゴシック" pitchFamily="50" charset="-128"/>
              </a:rPr>
              <a:t>11</a:t>
            </a:r>
            <a:r>
              <a:rPr lang="ja-JP" altLang="en-US">
                <a:solidFill>
                  <a:srgbClr val="FF0000"/>
                </a:solidFill>
                <a:effectLst>
                  <a:outerShdw blurRad="38100" dist="38100" dir="2700000" algn="tl">
                    <a:srgbClr val="C0C0C0"/>
                  </a:outerShdw>
                </a:effectLst>
                <a:ea typeface="ＭＳ Ｐゴシック" pitchFamily="50" charset="-128"/>
              </a:rPr>
              <a:t>1001</a:t>
            </a:r>
            <a:r>
              <a:rPr lang="ja-JP" altLang="en-US">
                <a:ea typeface="ＭＳ Ｐゴシック" pitchFamily="50" charset="-128"/>
              </a:rPr>
              <a:t>0</a:t>
            </a:r>
            <a:r>
              <a:rPr lang="ja-JP" altLang="en-US">
                <a:solidFill>
                  <a:srgbClr val="FF0000"/>
                </a:solidFill>
                <a:effectLst>
                  <a:outerShdw blurRad="38100" dist="38100" dir="2700000" algn="tl">
                    <a:srgbClr val="C0C0C0"/>
                  </a:outerShdw>
                </a:effectLst>
                <a:ea typeface="ＭＳ Ｐゴシック" pitchFamily="50" charset="-128"/>
              </a:rPr>
              <a:t>0</a:t>
            </a:r>
            <a:r>
              <a:rPr lang="ja-JP" altLang="en-US">
                <a:ea typeface="ＭＳ Ｐゴシック" pitchFamily="50" charset="-128"/>
              </a:rPr>
              <a:t>000</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1011010</a:t>
            </a:r>
            <a:r>
              <a:rPr lang="ja-JP" altLang="en-US">
                <a:ea typeface="ＭＳ Ｐゴシック" pitchFamily="50" charset="-128"/>
              </a:rPr>
              <a:t>**</a:t>
            </a:r>
            <a:r>
              <a:rPr lang="ja-JP" altLang="en-US">
                <a:solidFill>
                  <a:srgbClr val="FF0000"/>
                </a:solidFill>
                <a:effectLst>
                  <a:outerShdw blurRad="38100" dist="38100" dir="2700000" algn="tl">
                    <a:srgbClr val="C0C0C0"/>
                  </a:outerShdw>
                </a:effectLst>
                <a:ea typeface="ＭＳ Ｐゴシック" pitchFamily="50" charset="-128"/>
              </a:rPr>
              <a:t>1001</a:t>
            </a:r>
            <a:r>
              <a:rPr lang="ja-JP" altLang="en-US">
                <a:ea typeface="ＭＳ Ｐゴシック" pitchFamily="50" charset="-128"/>
              </a:rPr>
              <a:t>*</a:t>
            </a:r>
            <a:r>
              <a:rPr lang="ja-JP" altLang="en-US">
                <a:solidFill>
                  <a:srgbClr val="FF0000"/>
                </a:solidFill>
                <a:effectLst>
                  <a:outerShdw blurRad="38100" dist="38100" dir="2700000" algn="tl">
                    <a:srgbClr val="C0C0C0"/>
                  </a:outerShdw>
                </a:effectLst>
                <a:ea typeface="ＭＳ Ｐゴシック" pitchFamily="50" charset="-128"/>
              </a:rPr>
              <a:t>0</a:t>
            </a:r>
            <a:r>
              <a:rPr lang="ja-JP" altLang="en-US">
                <a:ea typeface="ＭＳ Ｐゴシック" pitchFamily="50" charset="-128"/>
              </a:rPr>
              <a:t>***</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1011010</a:t>
            </a:r>
            <a:r>
              <a:rPr lang="ja-JP" altLang="en-US">
                <a:ea typeface="ＭＳ Ｐゴシック" pitchFamily="50" charset="-128"/>
              </a:rPr>
              <a:t>01</a:t>
            </a:r>
            <a:r>
              <a:rPr lang="ja-JP" altLang="en-US">
                <a:solidFill>
                  <a:srgbClr val="FF0000"/>
                </a:solidFill>
                <a:effectLst>
                  <a:outerShdw blurRad="38100" dist="38100" dir="2700000" algn="tl">
                    <a:srgbClr val="C0C0C0"/>
                  </a:outerShdw>
                </a:effectLst>
                <a:ea typeface="ＭＳ Ｐゴシック" pitchFamily="50" charset="-128"/>
              </a:rPr>
              <a:t>1001</a:t>
            </a:r>
            <a:r>
              <a:rPr lang="ja-JP" altLang="en-US">
                <a:ea typeface="ＭＳ Ｐゴシック" pitchFamily="50" charset="-128"/>
              </a:rPr>
              <a:t>1</a:t>
            </a:r>
            <a:r>
              <a:rPr lang="en-US" altLang="ja-JP">
                <a:solidFill>
                  <a:srgbClr val="FF0000"/>
                </a:solidFill>
                <a:effectLst>
                  <a:outerShdw blurRad="38100" dist="38100" dir="2700000" algn="tl">
                    <a:srgbClr val="C0C0C0"/>
                  </a:outerShdw>
                </a:effectLst>
                <a:ea typeface="ＭＳ Ｐゴシック" pitchFamily="50" charset="-128"/>
              </a:rPr>
              <a:t>0</a:t>
            </a:r>
            <a:r>
              <a:rPr lang="ja-JP" altLang="en-US">
                <a:ea typeface="ＭＳ Ｐゴシック" pitchFamily="50" charset="-128"/>
              </a:rPr>
              <a:t>010</a:t>
            </a:r>
            <a:endParaRPr lang="en-US" altLang="ja-JP">
              <a:ea typeface="ＭＳ Ｐゴシック" pitchFamily="50" charset="-128"/>
            </a:endParaRPr>
          </a:p>
          <a:p>
            <a:pPr>
              <a:lnSpc>
                <a:spcPct val="100000"/>
              </a:lnSpc>
              <a:spcBef>
                <a:spcPct val="0"/>
              </a:spcBef>
              <a:defRPr/>
            </a:pPr>
            <a:endParaRPr lang="ja-JP" altLang="en-US">
              <a:ea typeface="ＭＳ Ｐゴシック" pitchFamily="50" charset="-128"/>
            </a:endParaRPr>
          </a:p>
        </p:txBody>
      </p:sp>
      <p:sp>
        <p:nvSpPr>
          <p:cNvPr id="75781" name="Text Box 5"/>
          <p:cNvSpPr txBox="1">
            <a:spLocks noChangeArrowheads="1"/>
          </p:cNvSpPr>
          <p:nvPr/>
        </p:nvSpPr>
        <p:spPr bwMode="auto">
          <a:xfrm>
            <a:off x="4800600" y="3886200"/>
            <a:ext cx="2576513" cy="2282825"/>
          </a:xfrm>
          <a:prstGeom prst="rect">
            <a:avLst/>
          </a:prstGeom>
          <a:noFill/>
          <a:ln w="19050">
            <a:noFill/>
            <a:miter lim="800000"/>
            <a:headEnd/>
            <a:tailEnd/>
          </a:ln>
          <a:effectLst/>
        </p:spPr>
        <p:txBody>
          <a:bodyPr wrap="none">
            <a:spAutoFit/>
          </a:bodyPr>
          <a:lstStyle/>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1957</a:t>
            </a:r>
            <a:r>
              <a:rPr lang="ja-JP" altLang="en-US">
                <a:ea typeface="ＭＳ Ｐゴシック" pitchFamily="50" charset="-128"/>
              </a:rPr>
              <a:t>32</a:t>
            </a:r>
            <a:r>
              <a:rPr lang="ja-JP" altLang="en-US">
                <a:solidFill>
                  <a:srgbClr val="FF0000"/>
                </a:solidFill>
                <a:effectLst>
                  <a:outerShdw blurRad="38100" dist="38100" dir="2700000" algn="tl">
                    <a:srgbClr val="C0C0C0"/>
                  </a:outerShdw>
                </a:effectLst>
                <a:ea typeface="ＭＳ Ｐゴシック" pitchFamily="50" charset="-128"/>
              </a:rPr>
              <a:t>064</a:t>
            </a:r>
            <a:r>
              <a:rPr lang="ja-JP" altLang="en-US">
                <a:ea typeface="ＭＳ Ｐゴシック" pitchFamily="50" charset="-128"/>
              </a:rPr>
              <a:t>8</a:t>
            </a: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064</a:t>
            </a:r>
            <a:r>
              <a:rPr lang="ja-JP" altLang="en-US">
                <a:ea typeface="ＭＳ Ｐゴシック" pitchFamily="50" charset="-128"/>
              </a:rPr>
              <a:t>3</a:t>
            </a:r>
            <a:r>
              <a:rPr lang="ja-JP" altLang="en-US">
                <a:solidFill>
                  <a:srgbClr val="FF0000"/>
                </a:solidFill>
                <a:effectLst>
                  <a:outerShdw blurRad="38100" dist="38100" dir="2700000" algn="tl">
                    <a:srgbClr val="C0C0C0"/>
                  </a:outerShdw>
                </a:effectLst>
                <a:ea typeface="ＭＳ Ｐゴシック" pitchFamily="50" charset="-128"/>
              </a:rPr>
              <a:t>1957</a:t>
            </a:r>
            <a:r>
              <a:rPr lang="ja-JP" altLang="en-US">
                <a:ea typeface="ＭＳ Ｐゴシック" pitchFamily="50" charset="-128"/>
              </a:rPr>
              <a:t>82</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1957 </a:t>
            </a:r>
            <a:r>
              <a:rPr lang="ja-JP" altLang="en-US">
                <a:ea typeface="ＭＳ Ｐゴシック" pitchFamily="50" charset="-128"/>
              </a:rPr>
              <a:t>と </a:t>
            </a:r>
            <a:r>
              <a:rPr lang="en-US" altLang="ja-JP">
                <a:solidFill>
                  <a:srgbClr val="FF0000"/>
                </a:solidFill>
                <a:effectLst>
                  <a:outerShdw blurRad="38100" dist="38100" dir="2700000" algn="tl">
                    <a:srgbClr val="C0C0C0"/>
                  </a:outerShdw>
                </a:effectLst>
                <a:ea typeface="ＭＳ Ｐゴシック" pitchFamily="50" charset="-128"/>
              </a:rPr>
              <a:t>064 </a:t>
            </a:r>
            <a:r>
              <a:rPr lang="ja-JP" altLang="en-US">
                <a:ea typeface="ＭＳ Ｐゴシック" pitchFamily="50" charset="-128"/>
              </a:rPr>
              <a:t>を含む</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ea typeface="ＭＳ Ｐゴシック" pitchFamily="50" charset="-128"/>
              </a:rPr>
              <a:t>8</a:t>
            </a:r>
            <a:r>
              <a:rPr lang="ja-JP" altLang="en-US">
                <a:solidFill>
                  <a:srgbClr val="FF0000"/>
                </a:solidFill>
                <a:effectLst>
                  <a:outerShdw blurRad="38100" dist="38100" dir="2700000" algn="tl">
                    <a:srgbClr val="C0C0C0"/>
                  </a:outerShdw>
                </a:effectLst>
                <a:ea typeface="ＭＳ Ｐゴシック" pitchFamily="50" charset="-128"/>
              </a:rPr>
              <a:t>064</a:t>
            </a:r>
            <a:r>
              <a:rPr lang="ja-JP" altLang="en-US">
                <a:ea typeface="ＭＳ Ｐゴシック" pitchFamily="50" charset="-128"/>
              </a:rPr>
              <a:t>2</a:t>
            </a:r>
            <a:r>
              <a:rPr lang="ja-JP" altLang="en-US">
                <a:solidFill>
                  <a:srgbClr val="FF0000"/>
                </a:solidFill>
                <a:effectLst>
                  <a:outerShdw blurRad="38100" dist="38100" dir="2700000" algn="tl">
                    <a:srgbClr val="C0C0C0"/>
                  </a:outerShdw>
                </a:effectLst>
                <a:ea typeface="ＭＳ Ｐゴシック" pitchFamily="50" charset="-128"/>
              </a:rPr>
              <a:t>1957</a:t>
            </a:r>
            <a:r>
              <a:rPr lang="ja-JP" altLang="en-US">
                <a:ea typeface="ＭＳ Ｐゴシック" pitchFamily="50" charset="-128"/>
              </a:rPr>
              <a:t>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7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77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5780">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5780">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5780">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578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5781">
                                            <p:txEl>
                                              <p:pRg st="0" end="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5781">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5781">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578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交叉の工夫</a:t>
            </a:r>
            <a:endParaRPr lang="en-US" altLang="ja-JP" sz="3600" smtClean="0">
              <a:solidFill>
                <a:schemeClr val="bg1"/>
              </a:solidFill>
              <a:effectLst>
                <a:outerShdw blurRad="38100" dist="38100" dir="2700000" algn="tl">
                  <a:srgbClr val="000000"/>
                </a:outerShdw>
              </a:effectLst>
            </a:endParaRPr>
          </a:p>
        </p:txBody>
      </p:sp>
      <p:sp>
        <p:nvSpPr>
          <p:cNvPr id="73731" name="Rectangle 3"/>
          <p:cNvSpPr>
            <a:spLocks noGrp="1" noChangeArrowheads="1"/>
          </p:cNvSpPr>
          <p:nvPr>
            <p:ph type="body" idx="1"/>
          </p:nvPr>
        </p:nvSpPr>
        <p:spPr>
          <a:xfrm>
            <a:off x="395288" y="1125538"/>
            <a:ext cx="8497887" cy="3024187"/>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（問題によっては）交叉による解が実行可能になるとは限らない</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実行可能解を得るため、（共通しない部分）の設定の仕方を工夫する、あるいは、共通部分も変更する</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実行可能領域の凸性の利用</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実行不能解から、近傍探索により実行可能解へ</a:t>
            </a:r>
          </a:p>
          <a:p>
            <a:pPr eaLnBrk="1" hangingPunct="1">
              <a:lnSpc>
                <a:spcPct val="90000"/>
              </a:lnSpc>
              <a:buFontTx/>
              <a:buNone/>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解の、実行可能性をたもつ分解を利用</a:t>
            </a:r>
          </a:p>
          <a:p>
            <a:pPr eaLnBrk="1" hangingPunct="1">
              <a:lnSpc>
                <a:spcPct val="90000"/>
              </a:lnSpc>
              <a:buFontTx/>
              <a:buNone/>
              <a:defRPr/>
            </a:pPr>
            <a:endParaRPr lang="ja-JP" altLang="en-US" sz="2400" dirty="0" smtClean="0"/>
          </a:p>
          <a:p>
            <a:pPr eaLnBrk="1" hangingPunct="1">
              <a:lnSpc>
                <a:spcPct val="90000"/>
              </a:lnSpc>
              <a:buFontTx/>
              <a:buNone/>
              <a:defRPr/>
            </a:pPr>
            <a:endParaRPr lang="ja-JP" altLang="en-US" sz="2400" dirty="0" smtClean="0"/>
          </a:p>
        </p:txBody>
      </p:sp>
      <p:sp>
        <p:nvSpPr>
          <p:cNvPr id="73770" name="Text Box 42"/>
          <p:cNvSpPr txBox="1">
            <a:spLocks noChangeArrowheads="1"/>
          </p:cNvSpPr>
          <p:nvPr/>
        </p:nvSpPr>
        <p:spPr bwMode="auto">
          <a:xfrm>
            <a:off x="685800" y="4310063"/>
            <a:ext cx="2927350" cy="2647950"/>
          </a:xfrm>
          <a:prstGeom prst="rect">
            <a:avLst/>
          </a:prstGeom>
          <a:noFill/>
          <a:ln w="19050">
            <a:noFill/>
            <a:miter lim="800000"/>
            <a:headEnd/>
            <a:tailEnd/>
          </a:ln>
          <a:effectLst/>
        </p:spPr>
        <p:txBody>
          <a:bodyPr wrap="none">
            <a:spAutoFit/>
          </a:bodyPr>
          <a:lstStyle/>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1011010</a:t>
            </a:r>
            <a:r>
              <a:rPr lang="ja-JP" altLang="en-US">
                <a:ea typeface="ＭＳ Ｐゴシック" pitchFamily="50" charset="-128"/>
              </a:rPr>
              <a:t>00</a:t>
            </a:r>
            <a:r>
              <a:rPr lang="ja-JP" altLang="en-US">
                <a:solidFill>
                  <a:srgbClr val="FF0000"/>
                </a:solidFill>
                <a:effectLst>
                  <a:outerShdw blurRad="38100" dist="38100" dir="2700000" algn="tl">
                    <a:srgbClr val="C0C0C0"/>
                  </a:outerShdw>
                </a:effectLst>
                <a:ea typeface="ＭＳ Ｐゴシック" pitchFamily="50" charset="-128"/>
              </a:rPr>
              <a:t>1001</a:t>
            </a:r>
            <a:r>
              <a:rPr lang="ja-JP" altLang="en-US">
                <a:ea typeface="ＭＳ Ｐゴシック" pitchFamily="50" charset="-128"/>
              </a:rPr>
              <a:t>1</a:t>
            </a:r>
            <a:r>
              <a:rPr lang="ja-JP" altLang="en-US">
                <a:solidFill>
                  <a:srgbClr val="FF0000"/>
                </a:solidFill>
                <a:effectLst>
                  <a:outerShdw blurRad="38100" dist="38100" dir="2700000" algn="tl">
                    <a:srgbClr val="C0C0C0"/>
                  </a:outerShdw>
                </a:effectLst>
                <a:ea typeface="ＭＳ Ｐゴシック" pitchFamily="50" charset="-128"/>
              </a:rPr>
              <a:t>0</a:t>
            </a:r>
            <a:r>
              <a:rPr lang="ja-JP" altLang="en-US">
                <a:ea typeface="ＭＳ Ｐゴシック" pitchFamily="50" charset="-128"/>
              </a:rPr>
              <a:t>111</a:t>
            </a: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1011010</a:t>
            </a:r>
            <a:r>
              <a:rPr lang="ja-JP" altLang="en-US">
                <a:ea typeface="ＭＳ Ｐゴシック" pitchFamily="50" charset="-128"/>
              </a:rPr>
              <a:t>11</a:t>
            </a:r>
            <a:r>
              <a:rPr lang="ja-JP" altLang="en-US">
                <a:solidFill>
                  <a:srgbClr val="FF0000"/>
                </a:solidFill>
                <a:effectLst>
                  <a:outerShdw blurRad="38100" dist="38100" dir="2700000" algn="tl">
                    <a:srgbClr val="C0C0C0"/>
                  </a:outerShdw>
                </a:effectLst>
                <a:ea typeface="ＭＳ Ｐゴシック" pitchFamily="50" charset="-128"/>
              </a:rPr>
              <a:t>1001</a:t>
            </a:r>
            <a:r>
              <a:rPr lang="ja-JP" altLang="en-US">
                <a:ea typeface="ＭＳ Ｐゴシック" pitchFamily="50" charset="-128"/>
              </a:rPr>
              <a:t>0</a:t>
            </a:r>
            <a:r>
              <a:rPr lang="ja-JP" altLang="en-US">
                <a:solidFill>
                  <a:srgbClr val="FF0000"/>
                </a:solidFill>
                <a:effectLst>
                  <a:outerShdw blurRad="38100" dist="38100" dir="2700000" algn="tl">
                    <a:srgbClr val="C0C0C0"/>
                  </a:outerShdw>
                </a:effectLst>
                <a:ea typeface="ＭＳ Ｐゴシック" pitchFamily="50" charset="-128"/>
              </a:rPr>
              <a:t>0</a:t>
            </a:r>
            <a:r>
              <a:rPr lang="ja-JP" altLang="en-US">
                <a:ea typeface="ＭＳ Ｐゴシック" pitchFamily="50" charset="-128"/>
              </a:rPr>
              <a:t>000</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1011010</a:t>
            </a:r>
            <a:r>
              <a:rPr lang="ja-JP" altLang="en-US">
                <a:ea typeface="ＭＳ Ｐゴシック" pitchFamily="50" charset="-128"/>
              </a:rPr>
              <a:t>**</a:t>
            </a:r>
            <a:r>
              <a:rPr lang="ja-JP" altLang="en-US">
                <a:solidFill>
                  <a:srgbClr val="FF0000"/>
                </a:solidFill>
                <a:effectLst>
                  <a:outerShdw blurRad="38100" dist="38100" dir="2700000" algn="tl">
                    <a:srgbClr val="C0C0C0"/>
                  </a:outerShdw>
                </a:effectLst>
                <a:ea typeface="ＭＳ Ｐゴシック" pitchFamily="50" charset="-128"/>
              </a:rPr>
              <a:t>1001</a:t>
            </a:r>
            <a:r>
              <a:rPr lang="ja-JP" altLang="en-US">
                <a:ea typeface="ＭＳ Ｐゴシック" pitchFamily="50" charset="-128"/>
              </a:rPr>
              <a:t>*</a:t>
            </a:r>
            <a:r>
              <a:rPr lang="ja-JP" altLang="en-US">
                <a:solidFill>
                  <a:srgbClr val="FF0000"/>
                </a:solidFill>
                <a:effectLst>
                  <a:outerShdw blurRad="38100" dist="38100" dir="2700000" algn="tl">
                    <a:srgbClr val="C0C0C0"/>
                  </a:outerShdw>
                </a:effectLst>
                <a:ea typeface="ＭＳ Ｐゴシック" pitchFamily="50" charset="-128"/>
              </a:rPr>
              <a:t>0</a:t>
            </a:r>
            <a:r>
              <a:rPr lang="ja-JP" altLang="en-US">
                <a:ea typeface="ＭＳ Ｐゴシック" pitchFamily="50" charset="-128"/>
              </a:rPr>
              <a:t>***</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1011010</a:t>
            </a:r>
            <a:r>
              <a:rPr lang="ja-JP" altLang="en-US">
                <a:ea typeface="ＭＳ Ｐゴシック" pitchFamily="50" charset="-128"/>
              </a:rPr>
              <a:t>01</a:t>
            </a:r>
            <a:r>
              <a:rPr lang="ja-JP" altLang="en-US">
                <a:solidFill>
                  <a:srgbClr val="FF0000"/>
                </a:solidFill>
                <a:effectLst>
                  <a:outerShdw blurRad="38100" dist="38100" dir="2700000" algn="tl">
                    <a:srgbClr val="C0C0C0"/>
                  </a:outerShdw>
                </a:effectLst>
                <a:ea typeface="ＭＳ Ｐゴシック" pitchFamily="50" charset="-128"/>
              </a:rPr>
              <a:t>1001</a:t>
            </a:r>
            <a:r>
              <a:rPr lang="ja-JP" altLang="en-US">
                <a:ea typeface="ＭＳ Ｐゴシック" pitchFamily="50" charset="-128"/>
              </a:rPr>
              <a:t>1</a:t>
            </a:r>
            <a:r>
              <a:rPr lang="en-US" altLang="ja-JP">
                <a:solidFill>
                  <a:srgbClr val="FF0000"/>
                </a:solidFill>
                <a:effectLst>
                  <a:outerShdw blurRad="38100" dist="38100" dir="2700000" algn="tl">
                    <a:srgbClr val="C0C0C0"/>
                  </a:outerShdw>
                </a:effectLst>
                <a:ea typeface="ＭＳ Ｐゴシック" pitchFamily="50" charset="-128"/>
              </a:rPr>
              <a:t>0</a:t>
            </a:r>
            <a:r>
              <a:rPr lang="ja-JP" altLang="en-US">
                <a:ea typeface="ＭＳ Ｐゴシック" pitchFamily="50" charset="-128"/>
              </a:rPr>
              <a:t>010</a:t>
            </a:r>
            <a:endParaRPr lang="en-US" altLang="ja-JP">
              <a:ea typeface="ＭＳ Ｐゴシック" pitchFamily="50" charset="-128"/>
            </a:endParaRPr>
          </a:p>
          <a:p>
            <a:pPr>
              <a:lnSpc>
                <a:spcPct val="100000"/>
              </a:lnSpc>
              <a:spcBef>
                <a:spcPct val="0"/>
              </a:spcBef>
              <a:defRPr/>
            </a:pPr>
            <a:endParaRPr lang="ja-JP" altLang="en-US">
              <a:ea typeface="ＭＳ Ｐゴシック" pitchFamily="50" charset="-128"/>
            </a:endParaRPr>
          </a:p>
        </p:txBody>
      </p:sp>
      <p:sp>
        <p:nvSpPr>
          <p:cNvPr id="73771" name="Text Box 43"/>
          <p:cNvSpPr txBox="1">
            <a:spLocks noChangeArrowheads="1"/>
          </p:cNvSpPr>
          <p:nvPr/>
        </p:nvSpPr>
        <p:spPr bwMode="auto">
          <a:xfrm>
            <a:off x="4800600" y="4386263"/>
            <a:ext cx="2576513" cy="2282825"/>
          </a:xfrm>
          <a:prstGeom prst="rect">
            <a:avLst/>
          </a:prstGeom>
          <a:noFill/>
          <a:ln w="19050">
            <a:noFill/>
            <a:miter lim="800000"/>
            <a:headEnd/>
            <a:tailEnd/>
          </a:ln>
          <a:effectLst/>
        </p:spPr>
        <p:txBody>
          <a:bodyPr wrap="none">
            <a:spAutoFit/>
          </a:bodyPr>
          <a:lstStyle/>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1957</a:t>
            </a:r>
            <a:r>
              <a:rPr lang="ja-JP" altLang="en-US">
                <a:ea typeface="ＭＳ Ｐゴシック" pitchFamily="50" charset="-128"/>
              </a:rPr>
              <a:t>32</a:t>
            </a:r>
            <a:r>
              <a:rPr lang="ja-JP" altLang="en-US">
                <a:solidFill>
                  <a:srgbClr val="FF0000"/>
                </a:solidFill>
                <a:effectLst>
                  <a:outerShdw blurRad="38100" dist="38100" dir="2700000" algn="tl">
                    <a:srgbClr val="C0C0C0"/>
                  </a:outerShdw>
                </a:effectLst>
                <a:ea typeface="ＭＳ Ｐゴシック" pitchFamily="50" charset="-128"/>
              </a:rPr>
              <a:t>064</a:t>
            </a:r>
            <a:r>
              <a:rPr lang="ja-JP" altLang="en-US">
                <a:ea typeface="ＭＳ Ｐゴシック" pitchFamily="50" charset="-128"/>
              </a:rPr>
              <a:t>8</a:t>
            </a: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064</a:t>
            </a:r>
            <a:r>
              <a:rPr lang="ja-JP" altLang="en-US">
                <a:ea typeface="ＭＳ Ｐゴシック" pitchFamily="50" charset="-128"/>
              </a:rPr>
              <a:t>3</a:t>
            </a:r>
            <a:r>
              <a:rPr lang="ja-JP" altLang="en-US">
                <a:solidFill>
                  <a:srgbClr val="FF0000"/>
                </a:solidFill>
                <a:effectLst>
                  <a:outerShdw blurRad="38100" dist="38100" dir="2700000" algn="tl">
                    <a:srgbClr val="C0C0C0"/>
                  </a:outerShdw>
                </a:effectLst>
                <a:ea typeface="ＭＳ Ｐゴシック" pitchFamily="50" charset="-128"/>
              </a:rPr>
              <a:t>1957</a:t>
            </a:r>
            <a:r>
              <a:rPr lang="ja-JP" altLang="en-US">
                <a:ea typeface="ＭＳ Ｐゴシック" pitchFamily="50" charset="-128"/>
              </a:rPr>
              <a:t>82</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solidFill>
                  <a:srgbClr val="FF0000"/>
                </a:solidFill>
                <a:effectLst>
                  <a:outerShdw blurRad="38100" dist="38100" dir="2700000" algn="tl">
                    <a:srgbClr val="C0C0C0"/>
                  </a:outerShdw>
                </a:effectLst>
                <a:ea typeface="ＭＳ Ｐゴシック" pitchFamily="50" charset="-128"/>
              </a:rPr>
              <a:t>1957 </a:t>
            </a:r>
            <a:r>
              <a:rPr lang="ja-JP" altLang="en-US">
                <a:ea typeface="ＭＳ Ｐゴシック" pitchFamily="50" charset="-128"/>
              </a:rPr>
              <a:t>と </a:t>
            </a:r>
            <a:r>
              <a:rPr lang="en-US" altLang="ja-JP">
                <a:solidFill>
                  <a:srgbClr val="FF0000"/>
                </a:solidFill>
                <a:effectLst>
                  <a:outerShdw blurRad="38100" dist="38100" dir="2700000" algn="tl">
                    <a:srgbClr val="C0C0C0"/>
                  </a:outerShdw>
                </a:effectLst>
                <a:ea typeface="ＭＳ Ｐゴシック" pitchFamily="50" charset="-128"/>
              </a:rPr>
              <a:t>064 </a:t>
            </a:r>
            <a:r>
              <a:rPr lang="ja-JP" altLang="en-US">
                <a:ea typeface="ＭＳ Ｐゴシック" pitchFamily="50" charset="-128"/>
              </a:rPr>
              <a:t>を含む</a:t>
            </a:r>
          </a:p>
          <a:p>
            <a:pPr>
              <a:lnSpc>
                <a:spcPct val="100000"/>
              </a:lnSpc>
              <a:spcBef>
                <a:spcPct val="0"/>
              </a:spcBef>
              <a:defRPr/>
            </a:pPr>
            <a:endParaRPr lang="ja-JP" altLang="en-US">
              <a:ea typeface="ＭＳ Ｐゴシック" pitchFamily="50" charset="-128"/>
            </a:endParaRPr>
          </a:p>
          <a:p>
            <a:pPr>
              <a:lnSpc>
                <a:spcPct val="100000"/>
              </a:lnSpc>
              <a:spcBef>
                <a:spcPct val="0"/>
              </a:spcBef>
              <a:defRPr/>
            </a:pPr>
            <a:r>
              <a:rPr lang="ja-JP" altLang="en-US">
                <a:ea typeface="ＭＳ Ｐゴシック" pitchFamily="50" charset="-128"/>
              </a:rPr>
              <a:t>8</a:t>
            </a:r>
            <a:r>
              <a:rPr lang="ja-JP" altLang="en-US">
                <a:solidFill>
                  <a:srgbClr val="FF0000"/>
                </a:solidFill>
                <a:effectLst>
                  <a:outerShdw blurRad="38100" dist="38100" dir="2700000" algn="tl">
                    <a:srgbClr val="C0C0C0"/>
                  </a:outerShdw>
                </a:effectLst>
                <a:ea typeface="ＭＳ Ｐゴシック" pitchFamily="50" charset="-128"/>
              </a:rPr>
              <a:t>064</a:t>
            </a:r>
            <a:r>
              <a:rPr lang="ja-JP" altLang="en-US">
                <a:ea typeface="ＭＳ Ｐゴシック" pitchFamily="50" charset="-128"/>
              </a:rPr>
              <a:t>2</a:t>
            </a:r>
            <a:r>
              <a:rPr lang="ja-JP" altLang="en-US">
                <a:solidFill>
                  <a:srgbClr val="FF0000"/>
                </a:solidFill>
                <a:effectLst>
                  <a:outerShdw blurRad="38100" dist="38100" dir="2700000" algn="tl">
                    <a:srgbClr val="C0C0C0"/>
                  </a:outerShdw>
                </a:effectLst>
                <a:ea typeface="ＭＳ Ｐゴシック" pitchFamily="50" charset="-128"/>
              </a:rPr>
              <a:t>1957</a:t>
            </a:r>
            <a:r>
              <a:rPr lang="ja-JP" altLang="en-US">
                <a:ea typeface="ＭＳ Ｐゴシック" pitchFamily="50" charset="-128"/>
              </a:rPr>
              <a:t>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0" y="-6350"/>
            <a:ext cx="9144000" cy="7715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巡回セールスマン問題の精度保証近似</a:t>
            </a:r>
          </a:p>
        </p:txBody>
      </p:sp>
      <p:sp>
        <p:nvSpPr>
          <p:cNvPr id="116739" name="Rectangle 3"/>
          <p:cNvSpPr>
            <a:spLocks noGrp="1" noChangeArrowheads="1"/>
          </p:cNvSpPr>
          <p:nvPr>
            <p:ph type="body" idx="1"/>
          </p:nvPr>
        </p:nvSpPr>
        <p:spPr>
          <a:xfrm>
            <a:off x="685800" y="1052513"/>
            <a:ext cx="7848600" cy="32766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巡回セールスマン問題は、前述の通り近似するのも難しい</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ただし、頂点間の距離に三角不等式が成り立つと、精度保証のある近似アルゴリズムが作れる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しかし、問題の構造を非常に強く利用するため、他の問題に応用することは難しい</a:t>
            </a:r>
          </a:p>
          <a:p>
            <a:pPr eaLnBrk="1" hangingPunct="1">
              <a:lnSpc>
                <a:spcPct val="90000"/>
              </a:lnSpc>
              <a:buFontTx/>
              <a:buNone/>
              <a:defRPr/>
            </a:pPr>
            <a:r>
              <a:rPr lang="ja-JP" altLang="en-US" sz="2400" dirty="0" smtClean="0"/>
              <a:t>　　</a:t>
            </a:r>
          </a:p>
        </p:txBody>
      </p:sp>
      <p:pic>
        <p:nvPicPr>
          <p:cNvPr id="116771" name="Picture 35" descr="j0079131"/>
          <p:cNvPicPr>
            <a:picLocks noChangeAspect="1" noChangeArrowheads="1"/>
          </p:cNvPicPr>
          <p:nvPr/>
        </p:nvPicPr>
        <p:blipFill>
          <a:blip r:embed="rId2" cstate="print"/>
          <a:srcRect/>
          <a:stretch>
            <a:fillRect/>
          </a:stretch>
        </p:blipFill>
        <p:spPr bwMode="auto">
          <a:xfrm>
            <a:off x="5089525" y="4005263"/>
            <a:ext cx="533400" cy="447675"/>
          </a:xfrm>
          <a:prstGeom prst="rect">
            <a:avLst/>
          </a:prstGeom>
          <a:noFill/>
          <a:ln w="9525">
            <a:noFill/>
            <a:miter lim="800000"/>
            <a:headEnd/>
            <a:tailEnd/>
          </a:ln>
        </p:spPr>
      </p:pic>
      <p:pic>
        <p:nvPicPr>
          <p:cNvPr id="116772" name="Picture 36" descr="j0079132"/>
          <p:cNvPicPr>
            <a:picLocks noChangeAspect="1" noChangeArrowheads="1"/>
          </p:cNvPicPr>
          <p:nvPr/>
        </p:nvPicPr>
        <p:blipFill>
          <a:blip r:embed="rId3" cstate="print"/>
          <a:srcRect/>
          <a:stretch>
            <a:fillRect/>
          </a:stretch>
        </p:blipFill>
        <p:spPr bwMode="auto">
          <a:xfrm>
            <a:off x="6994525" y="5605463"/>
            <a:ext cx="457200" cy="396875"/>
          </a:xfrm>
          <a:prstGeom prst="rect">
            <a:avLst/>
          </a:prstGeom>
          <a:noFill/>
          <a:ln w="9525">
            <a:noFill/>
            <a:miter lim="800000"/>
            <a:headEnd/>
            <a:tailEnd/>
          </a:ln>
        </p:spPr>
      </p:pic>
      <p:pic>
        <p:nvPicPr>
          <p:cNvPr id="116773" name="Picture 37" descr="j0079133"/>
          <p:cNvPicPr>
            <a:picLocks noChangeAspect="1" noChangeArrowheads="1"/>
          </p:cNvPicPr>
          <p:nvPr/>
        </p:nvPicPr>
        <p:blipFill>
          <a:blip r:embed="rId4" cstate="print"/>
          <a:srcRect/>
          <a:stretch>
            <a:fillRect/>
          </a:stretch>
        </p:blipFill>
        <p:spPr bwMode="auto">
          <a:xfrm>
            <a:off x="3489325" y="4310063"/>
            <a:ext cx="533400" cy="450850"/>
          </a:xfrm>
          <a:prstGeom prst="rect">
            <a:avLst/>
          </a:prstGeom>
          <a:noFill/>
          <a:ln w="9525">
            <a:noFill/>
            <a:miter lim="800000"/>
            <a:headEnd/>
            <a:tailEnd/>
          </a:ln>
        </p:spPr>
      </p:pic>
      <p:pic>
        <p:nvPicPr>
          <p:cNvPr id="116774" name="Picture 38" descr="j0079134"/>
          <p:cNvPicPr>
            <a:picLocks noChangeAspect="1" noChangeArrowheads="1"/>
          </p:cNvPicPr>
          <p:nvPr/>
        </p:nvPicPr>
        <p:blipFill>
          <a:blip r:embed="rId5" cstate="print"/>
          <a:srcRect/>
          <a:stretch>
            <a:fillRect/>
          </a:stretch>
        </p:blipFill>
        <p:spPr bwMode="auto">
          <a:xfrm>
            <a:off x="3641725" y="5986463"/>
            <a:ext cx="533400" cy="395287"/>
          </a:xfrm>
          <a:prstGeom prst="rect">
            <a:avLst/>
          </a:prstGeom>
          <a:noFill/>
          <a:ln w="9525">
            <a:noFill/>
            <a:miter lim="800000"/>
            <a:headEnd/>
            <a:tailEnd/>
          </a:ln>
        </p:spPr>
      </p:pic>
      <p:pic>
        <p:nvPicPr>
          <p:cNvPr id="116775" name="Picture 39" descr="j0079137"/>
          <p:cNvPicPr>
            <a:picLocks noChangeAspect="1" noChangeArrowheads="1"/>
          </p:cNvPicPr>
          <p:nvPr/>
        </p:nvPicPr>
        <p:blipFill>
          <a:blip r:embed="rId6" cstate="print"/>
          <a:srcRect/>
          <a:stretch>
            <a:fillRect/>
          </a:stretch>
        </p:blipFill>
        <p:spPr bwMode="auto">
          <a:xfrm>
            <a:off x="6613525" y="4233863"/>
            <a:ext cx="762000" cy="438150"/>
          </a:xfrm>
          <a:prstGeom prst="rect">
            <a:avLst/>
          </a:prstGeom>
          <a:noFill/>
          <a:ln w="9525">
            <a:noFill/>
            <a:miter lim="800000"/>
            <a:headEnd/>
            <a:tailEnd/>
          </a:ln>
        </p:spPr>
      </p:pic>
      <p:grpSp>
        <p:nvGrpSpPr>
          <p:cNvPr id="2" name="Group 40"/>
          <p:cNvGrpSpPr>
            <a:grpSpLocks/>
          </p:cNvGrpSpPr>
          <p:nvPr/>
        </p:nvGrpSpPr>
        <p:grpSpPr bwMode="auto">
          <a:xfrm>
            <a:off x="2727325" y="4310063"/>
            <a:ext cx="4495800" cy="1828800"/>
            <a:chOff x="1056" y="2304"/>
            <a:chExt cx="2832" cy="1152"/>
          </a:xfrm>
        </p:grpSpPr>
        <p:sp>
          <p:nvSpPr>
            <p:cNvPr id="5132" name="Line 41"/>
            <p:cNvSpPr>
              <a:spLocks noChangeShapeType="1"/>
            </p:cNvSpPr>
            <p:nvPr/>
          </p:nvSpPr>
          <p:spPr bwMode="auto">
            <a:xfrm>
              <a:off x="2976" y="2304"/>
              <a:ext cx="432" cy="96"/>
            </a:xfrm>
            <a:prstGeom prst="line">
              <a:avLst/>
            </a:prstGeom>
            <a:noFill/>
            <a:ln w="28575">
              <a:solidFill>
                <a:schemeClr val="tx1"/>
              </a:solidFill>
              <a:round/>
              <a:headEnd/>
              <a:tailEnd type="triangle" w="med" len="med"/>
            </a:ln>
          </p:spPr>
          <p:txBody>
            <a:bodyPr/>
            <a:lstStyle/>
            <a:p>
              <a:endParaRPr lang="ja-JP" altLang="en-US"/>
            </a:p>
          </p:txBody>
        </p:sp>
        <p:sp>
          <p:nvSpPr>
            <p:cNvPr id="5133" name="Line 42"/>
            <p:cNvSpPr>
              <a:spLocks noChangeShapeType="1"/>
            </p:cNvSpPr>
            <p:nvPr/>
          </p:nvSpPr>
          <p:spPr bwMode="auto">
            <a:xfrm>
              <a:off x="3792" y="2592"/>
              <a:ext cx="96" cy="432"/>
            </a:xfrm>
            <a:prstGeom prst="line">
              <a:avLst/>
            </a:prstGeom>
            <a:noFill/>
            <a:ln w="28575">
              <a:solidFill>
                <a:schemeClr val="tx1"/>
              </a:solidFill>
              <a:round/>
              <a:headEnd/>
              <a:tailEnd type="triangle" w="med" len="med"/>
            </a:ln>
          </p:spPr>
          <p:txBody>
            <a:bodyPr/>
            <a:lstStyle/>
            <a:p>
              <a:endParaRPr lang="ja-JP" altLang="en-US"/>
            </a:p>
          </p:txBody>
        </p:sp>
        <p:sp>
          <p:nvSpPr>
            <p:cNvPr id="5134" name="Line 43"/>
            <p:cNvSpPr>
              <a:spLocks noChangeShapeType="1"/>
            </p:cNvSpPr>
            <p:nvPr/>
          </p:nvSpPr>
          <p:spPr bwMode="auto">
            <a:xfrm flipH="1" flipV="1">
              <a:off x="3024" y="3264"/>
              <a:ext cx="672" cy="96"/>
            </a:xfrm>
            <a:prstGeom prst="line">
              <a:avLst/>
            </a:prstGeom>
            <a:noFill/>
            <a:ln w="28575">
              <a:solidFill>
                <a:schemeClr val="tx1"/>
              </a:solidFill>
              <a:round/>
              <a:headEnd/>
              <a:tailEnd type="triangle" w="med" len="med"/>
            </a:ln>
          </p:spPr>
          <p:txBody>
            <a:bodyPr/>
            <a:lstStyle/>
            <a:p>
              <a:endParaRPr lang="ja-JP" altLang="en-US"/>
            </a:p>
          </p:txBody>
        </p:sp>
        <p:sp>
          <p:nvSpPr>
            <p:cNvPr id="5135" name="Line 44"/>
            <p:cNvSpPr>
              <a:spLocks noChangeShapeType="1"/>
            </p:cNvSpPr>
            <p:nvPr/>
          </p:nvSpPr>
          <p:spPr bwMode="auto">
            <a:xfrm flipH="1">
              <a:off x="2016" y="3312"/>
              <a:ext cx="480" cy="96"/>
            </a:xfrm>
            <a:prstGeom prst="line">
              <a:avLst/>
            </a:prstGeom>
            <a:noFill/>
            <a:ln w="28575">
              <a:solidFill>
                <a:schemeClr val="tx1"/>
              </a:solidFill>
              <a:round/>
              <a:headEnd/>
              <a:tailEnd type="triangle" w="med" len="med"/>
            </a:ln>
          </p:spPr>
          <p:txBody>
            <a:bodyPr/>
            <a:lstStyle/>
            <a:p>
              <a:endParaRPr lang="ja-JP" altLang="en-US"/>
            </a:p>
          </p:txBody>
        </p:sp>
        <p:sp>
          <p:nvSpPr>
            <p:cNvPr id="5136" name="Line 45"/>
            <p:cNvSpPr>
              <a:spLocks noChangeShapeType="1"/>
            </p:cNvSpPr>
            <p:nvPr/>
          </p:nvSpPr>
          <p:spPr bwMode="auto">
            <a:xfrm flipV="1">
              <a:off x="1968" y="2304"/>
              <a:ext cx="480" cy="96"/>
            </a:xfrm>
            <a:prstGeom prst="line">
              <a:avLst/>
            </a:prstGeom>
            <a:noFill/>
            <a:ln w="28575">
              <a:solidFill>
                <a:schemeClr val="tx1"/>
              </a:solidFill>
              <a:round/>
              <a:headEnd/>
              <a:tailEnd type="triangle" w="med" len="med"/>
            </a:ln>
          </p:spPr>
          <p:txBody>
            <a:bodyPr/>
            <a:lstStyle/>
            <a:p>
              <a:endParaRPr lang="ja-JP" altLang="en-US"/>
            </a:p>
          </p:txBody>
        </p:sp>
        <p:sp>
          <p:nvSpPr>
            <p:cNvPr id="5137" name="Line 46"/>
            <p:cNvSpPr>
              <a:spLocks noChangeShapeType="1"/>
            </p:cNvSpPr>
            <p:nvPr/>
          </p:nvSpPr>
          <p:spPr bwMode="auto">
            <a:xfrm flipV="1">
              <a:off x="1104" y="2592"/>
              <a:ext cx="432" cy="240"/>
            </a:xfrm>
            <a:prstGeom prst="line">
              <a:avLst/>
            </a:prstGeom>
            <a:noFill/>
            <a:ln w="28575">
              <a:solidFill>
                <a:schemeClr val="tx1"/>
              </a:solidFill>
              <a:round/>
              <a:headEnd/>
              <a:tailEnd type="triangle" w="med" len="med"/>
            </a:ln>
          </p:spPr>
          <p:txBody>
            <a:bodyPr/>
            <a:lstStyle/>
            <a:p>
              <a:endParaRPr lang="ja-JP" altLang="en-US"/>
            </a:p>
          </p:txBody>
        </p:sp>
        <p:sp>
          <p:nvSpPr>
            <p:cNvPr id="5138" name="Line 47"/>
            <p:cNvSpPr>
              <a:spLocks noChangeShapeType="1"/>
            </p:cNvSpPr>
            <p:nvPr/>
          </p:nvSpPr>
          <p:spPr bwMode="auto">
            <a:xfrm flipH="1" flipV="1">
              <a:off x="1056" y="3216"/>
              <a:ext cx="480" cy="240"/>
            </a:xfrm>
            <a:prstGeom prst="line">
              <a:avLst/>
            </a:prstGeom>
            <a:noFill/>
            <a:ln w="28575">
              <a:solidFill>
                <a:schemeClr val="tx1"/>
              </a:solidFill>
              <a:round/>
              <a:headEnd/>
              <a:tailEnd type="triangle" w="med" len="med"/>
            </a:ln>
          </p:spPr>
          <p:txBody>
            <a:bodyPr/>
            <a:lstStyle/>
            <a:p>
              <a:endParaRPr lang="ja-JP" altLang="en-US"/>
            </a:p>
          </p:txBody>
        </p:sp>
      </p:grpSp>
      <p:pic>
        <p:nvPicPr>
          <p:cNvPr id="116784" name="Picture 48" descr="BD07128_"/>
          <p:cNvPicPr>
            <a:picLocks noChangeAspect="1" noChangeArrowheads="1"/>
          </p:cNvPicPr>
          <p:nvPr/>
        </p:nvPicPr>
        <p:blipFill>
          <a:blip r:embed="rId7" cstate="print"/>
          <a:srcRect/>
          <a:stretch>
            <a:fillRect/>
          </a:stretch>
        </p:blipFill>
        <p:spPr bwMode="auto">
          <a:xfrm>
            <a:off x="1981200" y="4691063"/>
            <a:ext cx="636588" cy="1450975"/>
          </a:xfrm>
          <a:prstGeom prst="rect">
            <a:avLst/>
          </a:prstGeom>
          <a:noFill/>
          <a:ln w="9525">
            <a:noFill/>
            <a:miter lim="800000"/>
            <a:headEnd/>
            <a:tailEnd/>
          </a:ln>
        </p:spPr>
      </p:pic>
      <p:pic>
        <p:nvPicPr>
          <p:cNvPr id="116785" name="Picture 49" descr="j0079137"/>
          <p:cNvPicPr>
            <a:picLocks noChangeAspect="1" noChangeArrowheads="1"/>
          </p:cNvPicPr>
          <p:nvPr/>
        </p:nvPicPr>
        <p:blipFill>
          <a:blip r:embed="rId6" cstate="print"/>
          <a:srcRect/>
          <a:stretch>
            <a:fillRect/>
          </a:stretch>
        </p:blipFill>
        <p:spPr bwMode="auto">
          <a:xfrm>
            <a:off x="5013325" y="5529263"/>
            <a:ext cx="762000" cy="4381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3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3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3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7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677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678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677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677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677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0-#ppt_w/2"/>
                                          </p:val>
                                        </p:tav>
                                        <p:tav tm="100000">
                                          <p:val>
                                            <p:strVal val="#ppt_x"/>
                                          </p:val>
                                        </p:tav>
                                      </p:tavLst>
                                    </p:anim>
                                    <p:anim calcmode="lin" valueType="num">
                                      <p:cBhvr additive="base">
                                        <p:cTn id="3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0" y="-6350"/>
            <a:ext cx="9144000" cy="7715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ナップサック問題</a:t>
            </a:r>
          </a:p>
        </p:txBody>
      </p:sp>
      <p:sp>
        <p:nvSpPr>
          <p:cNvPr id="98307" name="Rectangle 3"/>
          <p:cNvSpPr>
            <a:spLocks noGrp="1" noChangeArrowheads="1"/>
          </p:cNvSpPr>
          <p:nvPr>
            <p:ph type="body" idx="1"/>
          </p:nvPr>
        </p:nvSpPr>
        <p:spPr>
          <a:xfrm>
            <a:off x="323850" y="1196975"/>
            <a:ext cx="8229600" cy="3276600"/>
          </a:xfrm>
        </p:spPr>
        <p:txBody>
          <a:bodyPr/>
          <a:lstStyle/>
          <a:p>
            <a:pPr eaLnBrk="1" hangingPunct="1">
              <a:buFontTx/>
              <a:buNone/>
              <a:defRPr/>
            </a:pPr>
            <a:r>
              <a:rPr lang="ja-JP" altLang="en-US" sz="2400" dirty="0" smtClean="0"/>
              <a:t>最大積載量のあるナップサックに荷物を詰める問題</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荷物はいくつかある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荷物はそれぞれ重さが違う</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荷物はそれぞれ価値が違う</a:t>
            </a:r>
          </a:p>
          <a:p>
            <a:pPr eaLnBrk="1" hangingPunct="1">
              <a:buFontTx/>
              <a:buNone/>
              <a:defRPr/>
            </a:pPr>
            <a:r>
              <a:rPr lang="ja-JP" altLang="en-US" sz="2400" dirty="0" smtClean="0"/>
              <a:t>荷物の価値の合計が最大になる詰め込み方を求めよ</a:t>
            </a:r>
          </a:p>
        </p:txBody>
      </p:sp>
      <p:pic>
        <p:nvPicPr>
          <p:cNvPr id="41988" name="Picture 4" descr="BD07128_"/>
          <p:cNvPicPr>
            <a:picLocks noChangeAspect="1" noChangeArrowheads="1"/>
          </p:cNvPicPr>
          <p:nvPr/>
        </p:nvPicPr>
        <p:blipFill>
          <a:blip r:embed="rId2" cstate="print"/>
          <a:srcRect/>
          <a:stretch>
            <a:fillRect/>
          </a:stretch>
        </p:blipFill>
        <p:spPr bwMode="auto">
          <a:xfrm>
            <a:off x="762000" y="4953000"/>
            <a:ext cx="636588" cy="1450975"/>
          </a:xfrm>
          <a:prstGeom prst="rect">
            <a:avLst/>
          </a:prstGeom>
          <a:noFill/>
          <a:ln w="9525">
            <a:noFill/>
            <a:miter lim="800000"/>
            <a:headEnd/>
            <a:tailEnd/>
          </a:ln>
        </p:spPr>
      </p:pic>
      <p:pic>
        <p:nvPicPr>
          <p:cNvPr id="41989" name="Picture 5" descr="BD07302_"/>
          <p:cNvPicPr>
            <a:picLocks noChangeAspect="1" noChangeArrowheads="1"/>
          </p:cNvPicPr>
          <p:nvPr/>
        </p:nvPicPr>
        <p:blipFill>
          <a:blip r:embed="rId3" cstate="print"/>
          <a:srcRect/>
          <a:stretch>
            <a:fillRect/>
          </a:stretch>
        </p:blipFill>
        <p:spPr bwMode="auto">
          <a:xfrm>
            <a:off x="1600200" y="5105400"/>
            <a:ext cx="958850" cy="1201738"/>
          </a:xfrm>
          <a:prstGeom prst="rect">
            <a:avLst/>
          </a:prstGeom>
          <a:noFill/>
          <a:ln w="9525">
            <a:noFill/>
            <a:miter lim="800000"/>
            <a:headEnd/>
            <a:tailEnd/>
          </a:ln>
        </p:spPr>
      </p:pic>
      <p:pic>
        <p:nvPicPr>
          <p:cNvPr id="41990" name="Picture 6" descr="HH01519A"/>
          <p:cNvPicPr>
            <a:picLocks noChangeAspect="1" noChangeArrowheads="1"/>
          </p:cNvPicPr>
          <p:nvPr/>
        </p:nvPicPr>
        <p:blipFill>
          <a:blip r:embed="rId4" cstate="print"/>
          <a:srcRect/>
          <a:stretch>
            <a:fillRect/>
          </a:stretch>
        </p:blipFill>
        <p:spPr bwMode="auto">
          <a:xfrm>
            <a:off x="4876800" y="4572000"/>
            <a:ext cx="696913" cy="731838"/>
          </a:xfrm>
          <a:prstGeom prst="rect">
            <a:avLst/>
          </a:prstGeom>
          <a:noFill/>
          <a:ln w="9525">
            <a:noFill/>
            <a:miter lim="800000"/>
            <a:headEnd/>
            <a:tailEnd/>
          </a:ln>
        </p:spPr>
      </p:pic>
      <p:pic>
        <p:nvPicPr>
          <p:cNvPr id="41991" name="Picture 7" descr="HH01519A"/>
          <p:cNvPicPr>
            <a:picLocks noChangeAspect="1" noChangeArrowheads="1"/>
          </p:cNvPicPr>
          <p:nvPr/>
        </p:nvPicPr>
        <p:blipFill>
          <a:blip r:embed="rId4" cstate="print"/>
          <a:srcRect/>
          <a:stretch>
            <a:fillRect/>
          </a:stretch>
        </p:blipFill>
        <p:spPr bwMode="auto">
          <a:xfrm>
            <a:off x="4800600" y="5562600"/>
            <a:ext cx="1371600" cy="869950"/>
          </a:xfrm>
          <a:prstGeom prst="rect">
            <a:avLst/>
          </a:prstGeom>
          <a:noFill/>
          <a:ln w="9525">
            <a:noFill/>
            <a:miter lim="800000"/>
            <a:headEnd/>
            <a:tailEnd/>
          </a:ln>
        </p:spPr>
      </p:pic>
      <p:pic>
        <p:nvPicPr>
          <p:cNvPr id="41992" name="Picture 8" descr="HH01519A"/>
          <p:cNvPicPr>
            <a:picLocks noChangeAspect="1" noChangeArrowheads="1"/>
          </p:cNvPicPr>
          <p:nvPr/>
        </p:nvPicPr>
        <p:blipFill>
          <a:blip r:embed="rId4" cstate="print"/>
          <a:srcRect/>
          <a:stretch>
            <a:fillRect/>
          </a:stretch>
        </p:blipFill>
        <p:spPr bwMode="auto">
          <a:xfrm>
            <a:off x="6248400" y="6096000"/>
            <a:ext cx="1154113" cy="427038"/>
          </a:xfrm>
          <a:prstGeom prst="rect">
            <a:avLst/>
          </a:prstGeom>
          <a:noFill/>
          <a:ln w="9525">
            <a:noFill/>
            <a:miter lim="800000"/>
            <a:headEnd/>
            <a:tailEnd/>
          </a:ln>
        </p:spPr>
      </p:pic>
      <p:pic>
        <p:nvPicPr>
          <p:cNvPr id="41993" name="Picture 9" descr="HH01519A"/>
          <p:cNvPicPr>
            <a:picLocks noChangeAspect="1" noChangeArrowheads="1"/>
          </p:cNvPicPr>
          <p:nvPr/>
        </p:nvPicPr>
        <p:blipFill>
          <a:blip r:embed="rId4" cstate="print"/>
          <a:srcRect/>
          <a:stretch>
            <a:fillRect/>
          </a:stretch>
        </p:blipFill>
        <p:spPr bwMode="auto">
          <a:xfrm>
            <a:off x="5867400" y="4572000"/>
            <a:ext cx="609600" cy="820738"/>
          </a:xfrm>
          <a:prstGeom prst="rect">
            <a:avLst/>
          </a:prstGeom>
          <a:noFill/>
          <a:ln w="9525">
            <a:noFill/>
            <a:miter lim="800000"/>
            <a:headEnd/>
            <a:tailEnd/>
          </a:ln>
        </p:spPr>
      </p:pic>
      <p:pic>
        <p:nvPicPr>
          <p:cNvPr id="41994" name="Picture 10" descr="HH01519A"/>
          <p:cNvPicPr>
            <a:picLocks noChangeAspect="1" noChangeArrowheads="1"/>
          </p:cNvPicPr>
          <p:nvPr/>
        </p:nvPicPr>
        <p:blipFill>
          <a:blip r:embed="rId4" cstate="print"/>
          <a:srcRect/>
          <a:stretch>
            <a:fillRect/>
          </a:stretch>
        </p:blipFill>
        <p:spPr bwMode="auto">
          <a:xfrm>
            <a:off x="6781800" y="5334000"/>
            <a:ext cx="1154113" cy="731838"/>
          </a:xfrm>
          <a:prstGeom prst="rect">
            <a:avLst/>
          </a:prstGeom>
          <a:noFill/>
          <a:ln w="9525">
            <a:noFill/>
            <a:miter lim="800000"/>
            <a:headEnd/>
            <a:tailEnd/>
          </a:ln>
        </p:spPr>
      </p:pic>
      <p:pic>
        <p:nvPicPr>
          <p:cNvPr id="41995" name="Picture 11" descr="HH01519A"/>
          <p:cNvPicPr>
            <a:picLocks noChangeAspect="1" noChangeArrowheads="1"/>
          </p:cNvPicPr>
          <p:nvPr/>
        </p:nvPicPr>
        <p:blipFill>
          <a:blip r:embed="rId4" cstate="print"/>
          <a:srcRect/>
          <a:stretch>
            <a:fillRect/>
          </a:stretch>
        </p:blipFill>
        <p:spPr bwMode="auto">
          <a:xfrm>
            <a:off x="7010400" y="4772025"/>
            <a:ext cx="838200" cy="531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30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3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3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83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0" y="-6350"/>
            <a:ext cx="9144000" cy="7715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ナップサック問題 </a:t>
            </a:r>
            <a:r>
              <a:rPr lang="en-US" altLang="ja-JP" sz="3600" smtClean="0">
                <a:solidFill>
                  <a:schemeClr val="bg1"/>
                </a:solidFill>
                <a:effectLst>
                  <a:outerShdw blurRad="38100" dist="38100" dir="2700000" algn="tl">
                    <a:srgbClr val="000000"/>
                  </a:outerShdw>
                </a:effectLst>
              </a:rPr>
              <a:t>(2)</a:t>
            </a:r>
          </a:p>
        </p:txBody>
      </p:sp>
      <p:sp>
        <p:nvSpPr>
          <p:cNvPr id="99331" name="Rectangle 3"/>
          <p:cNvSpPr>
            <a:spLocks noGrp="1" noChangeArrowheads="1"/>
          </p:cNvSpPr>
          <p:nvPr>
            <p:ph type="body" idx="1"/>
          </p:nvPr>
        </p:nvSpPr>
        <p:spPr>
          <a:xfrm>
            <a:off x="395288" y="1196975"/>
            <a:ext cx="8229600" cy="32766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NP-complete </a:t>
            </a:r>
            <a:r>
              <a:rPr lang="ja-JP" altLang="en-US" sz="2400" dirty="0" smtClean="0"/>
              <a:t>問題である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動的計画法で、比較的簡単に解ける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普通の問題では数理的に不要である変数を消すと問題がとても小さくなる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近似解法もある</a:t>
            </a:r>
          </a:p>
        </p:txBody>
      </p:sp>
      <p:pic>
        <p:nvPicPr>
          <p:cNvPr id="43012" name="Picture 4" descr="BD07128_"/>
          <p:cNvPicPr>
            <a:picLocks noChangeAspect="1" noChangeArrowheads="1"/>
          </p:cNvPicPr>
          <p:nvPr/>
        </p:nvPicPr>
        <p:blipFill>
          <a:blip r:embed="rId2" cstate="print"/>
          <a:srcRect/>
          <a:stretch>
            <a:fillRect/>
          </a:stretch>
        </p:blipFill>
        <p:spPr bwMode="auto">
          <a:xfrm>
            <a:off x="762000" y="4953000"/>
            <a:ext cx="636588" cy="1450975"/>
          </a:xfrm>
          <a:prstGeom prst="rect">
            <a:avLst/>
          </a:prstGeom>
          <a:noFill/>
          <a:ln w="9525">
            <a:noFill/>
            <a:miter lim="800000"/>
            <a:headEnd/>
            <a:tailEnd/>
          </a:ln>
        </p:spPr>
      </p:pic>
      <p:pic>
        <p:nvPicPr>
          <p:cNvPr id="43013" name="Picture 5" descr="BD07302_"/>
          <p:cNvPicPr>
            <a:picLocks noChangeAspect="1" noChangeArrowheads="1"/>
          </p:cNvPicPr>
          <p:nvPr/>
        </p:nvPicPr>
        <p:blipFill>
          <a:blip r:embed="rId3" cstate="print"/>
          <a:srcRect/>
          <a:stretch>
            <a:fillRect/>
          </a:stretch>
        </p:blipFill>
        <p:spPr bwMode="auto">
          <a:xfrm>
            <a:off x="1600200" y="5105400"/>
            <a:ext cx="958850" cy="1201738"/>
          </a:xfrm>
          <a:prstGeom prst="rect">
            <a:avLst/>
          </a:prstGeom>
          <a:noFill/>
          <a:ln w="9525">
            <a:noFill/>
            <a:miter lim="800000"/>
            <a:headEnd/>
            <a:tailEnd/>
          </a:ln>
        </p:spPr>
      </p:pic>
      <p:pic>
        <p:nvPicPr>
          <p:cNvPr id="43014" name="Picture 6" descr="HH01519A"/>
          <p:cNvPicPr>
            <a:picLocks noChangeAspect="1" noChangeArrowheads="1"/>
          </p:cNvPicPr>
          <p:nvPr/>
        </p:nvPicPr>
        <p:blipFill>
          <a:blip r:embed="rId4" cstate="print"/>
          <a:srcRect/>
          <a:stretch>
            <a:fillRect/>
          </a:stretch>
        </p:blipFill>
        <p:spPr bwMode="auto">
          <a:xfrm>
            <a:off x="4876800" y="4572000"/>
            <a:ext cx="696913" cy="731838"/>
          </a:xfrm>
          <a:prstGeom prst="rect">
            <a:avLst/>
          </a:prstGeom>
          <a:noFill/>
          <a:ln w="9525">
            <a:noFill/>
            <a:miter lim="800000"/>
            <a:headEnd/>
            <a:tailEnd/>
          </a:ln>
        </p:spPr>
      </p:pic>
      <p:pic>
        <p:nvPicPr>
          <p:cNvPr id="43015" name="Picture 7" descr="HH01519A"/>
          <p:cNvPicPr>
            <a:picLocks noChangeAspect="1" noChangeArrowheads="1"/>
          </p:cNvPicPr>
          <p:nvPr/>
        </p:nvPicPr>
        <p:blipFill>
          <a:blip r:embed="rId4" cstate="print"/>
          <a:srcRect/>
          <a:stretch>
            <a:fillRect/>
          </a:stretch>
        </p:blipFill>
        <p:spPr bwMode="auto">
          <a:xfrm>
            <a:off x="4800600" y="5562600"/>
            <a:ext cx="1371600" cy="869950"/>
          </a:xfrm>
          <a:prstGeom prst="rect">
            <a:avLst/>
          </a:prstGeom>
          <a:noFill/>
          <a:ln w="9525">
            <a:noFill/>
            <a:miter lim="800000"/>
            <a:headEnd/>
            <a:tailEnd/>
          </a:ln>
        </p:spPr>
      </p:pic>
      <p:pic>
        <p:nvPicPr>
          <p:cNvPr id="43016" name="Picture 8" descr="HH01519A"/>
          <p:cNvPicPr>
            <a:picLocks noChangeAspect="1" noChangeArrowheads="1"/>
          </p:cNvPicPr>
          <p:nvPr/>
        </p:nvPicPr>
        <p:blipFill>
          <a:blip r:embed="rId4" cstate="print"/>
          <a:srcRect/>
          <a:stretch>
            <a:fillRect/>
          </a:stretch>
        </p:blipFill>
        <p:spPr bwMode="auto">
          <a:xfrm>
            <a:off x="6248400" y="6096000"/>
            <a:ext cx="1154113" cy="427038"/>
          </a:xfrm>
          <a:prstGeom prst="rect">
            <a:avLst/>
          </a:prstGeom>
          <a:noFill/>
          <a:ln w="9525">
            <a:noFill/>
            <a:miter lim="800000"/>
            <a:headEnd/>
            <a:tailEnd/>
          </a:ln>
        </p:spPr>
      </p:pic>
      <p:pic>
        <p:nvPicPr>
          <p:cNvPr id="43017" name="Picture 9" descr="HH01519A"/>
          <p:cNvPicPr>
            <a:picLocks noChangeAspect="1" noChangeArrowheads="1"/>
          </p:cNvPicPr>
          <p:nvPr/>
        </p:nvPicPr>
        <p:blipFill>
          <a:blip r:embed="rId4" cstate="print"/>
          <a:srcRect/>
          <a:stretch>
            <a:fillRect/>
          </a:stretch>
        </p:blipFill>
        <p:spPr bwMode="auto">
          <a:xfrm>
            <a:off x="5867400" y="4572000"/>
            <a:ext cx="609600" cy="820738"/>
          </a:xfrm>
          <a:prstGeom prst="rect">
            <a:avLst/>
          </a:prstGeom>
          <a:noFill/>
          <a:ln w="9525">
            <a:noFill/>
            <a:miter lim="800000"/>
            <a:headEnd/>
            <a:tailEnd/>
          </a:ln>
        </p:spPr>
      </p:pic>
      <p:pic>
        <p:nvPicPr>
          <p:cNvPr id="43018" name="Picture 10" descr="HH01519A"/>
          <p:cNvPicPr>
            <a:picLocks noChangeAspect="1" noChangeArrowheads="1"/>
          </p:cNvPicPr>
          <p:nvPr/>
        </p:nvPicPr>
        <p:blipFill>
          <a:blip r:embed="rId4" cstate="print"/>
          <a:srcRect/>
          <a:stretch>
            <a:fillRect/>
          </a:stretch>
        </p:blipFill>
        <p:spPr bwMode="auto">
          <a:xfrm>
            <a:off x="6781800" y="5334000"/>
            <a:ext cx="1154113" cy="731838"/>
          </a:xfrm>
          <a:prstGeom prst="rect">
            <a:avLst/>
          </a:prstGeom>
          <a:noFill/>
          <a:ln w="9525">
            <a:noFill/>
            <a:miter lim="800000"/>
            <a:headEnd/>
            <a:tailEnd/>
          </a:ln>
        </p:spPr>
      </p:pic>
      <p:pic>
        <p:nvPicPr>
          <p:cNvPr id="43019" name="Picture 11" descr="HH01519A"/>
          <p:cNvPicPr>
            <a:picLocks noChangeAspect="1" noChangeArrowheads="1"/>
          </p:cNvPicPr>
          <p:nvPr/>
        </p:nvPicPr>
        <p:blipFill>
          <a:blip r:embed="rId4" cstate="print"/>
          <a:srcRect/>
          <a:stretch>
            <a:fillRect/>
          </a:stretch>
        </p:blipFill>
        <p:spPr bwMode="auto">
          <a:xfrm>
            <a:off x="7010400" y="4772025"/>
            <a:ext cx="838200" cy="531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3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3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93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0" y="-6350"/>
            <a:ext cx="9144000" cy="7715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ビンパッキング問題</a:t>
            </a:r>
          </a:p>
        </p:txBody>
      </p:sp>
      <p:sp>
        <p:nvSpPr>
          <p:cNvPr id="100355" name="Rectangle 3"/>
          <p:cNvSpPr>
            <a:spLocks noGrp="1" noChangeArrowheads="1"/>
          </p:cNvSpPr>
          <p:nvPr>
            <p:ph type="body" idx="1"/>
          </p:nvPr>
        </p:nvSpPr>
        <p:spPr>
          <a:xfrm>
            <a:off x="684213" y="1484313"/>
            <a:ext cx="7772400" cy="27432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いくつかの</a:t>
            </a:r>
            <a:r>
              <a:rPr lang="ja-JP" altLang="en-US" sz="2400" b="1" dirty="0" smtClean="0"/>
              <a:t>ビン</a:t>
            </a:r>
            <a:r>
              <a:rPr lang="ja-JP" altLang="en-US" sz="2400" dirty="0" smtClean="0"/>
              <a:t>に、</a:t>
            </a:r>
            <a:r>
              <a:rPr lang="ja-JP" altLang="en-US" sz="2400" b="1" dirty="0" smtClean="0"/>
              <a:t>物</a:t>
            </a:r>
            <a:r>
              <a:rPr lang="ja-JP" altLang="en-US" sz="2400" dirty="0" smtClean="0"/>
              <a:t>を詰め込む</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b="1" dirty="0" smtClean="0"/>
              <a:t>物</a:t>
            </a:r>
            <a:r>
              <a:rPr lang="ja-JP" altLang="en-US" sz="2400" dirty="0" smtClean="0"/>
              <a:t>はそれぞれ大きさがある（形は気にしない）</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b="1" dirty="0" smtClean="0"/>
              <a:t>ビン</a:t>
            </a:r>
            <a:r>
              <a:rPr lang="ja-JP" altLang="en-US" sz="2400" dirty="0" smtClean="0"/>
              <a:t>の容積が決まっていて、詰め込む</a:t>
            </a:r>
            <a:r>
              <a:rPr lang="ja-JP" altLang="en-US" sz="2400" b="1" dirty="0" smtClean="0"/>
              <a:t>物</a:t>
            </a:r>
            <a:r>
              <a:rPr lang="ja-JP" altLang="en-US" sz="2400" dirty="0" smtClean="0"/>
              <a:t>の大きさの合計は、容積以下でなければいけない</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どういう詰め込み方をすると、</a:t>
            </a:r>
            <a:r>
              <a:rPr lang="ja-JP" altLang="en-US" sz="2400" b="1" dirty="0" smtClean="0"/>
              <a:t>ビン</a:t>
            </a:r>
            <a:r>
              <a:rPr lang="ja-JP" altLang="en-US" sz="2400" dirty="0" smtClean="0"/>
              <a:t>の数が最小になるだろうか</a:t>
            </a:r>
          </a:p>
        </p:txBody>
      </p:sp>
      <p:sp>
        <p:nvSpPr>
          <p:cNvPr id="44036" name="AutoShape 4"/>
          <p:cNvSpPr>
            <a:spLocks noChangeArrowheads="1"/>
          </p:cNvSpPr>
          <p:nvPr/>
        </p:nvSpPr>
        <p:spPr bwMode="auto">
          <a:xfrm>
            <a:off x="609600" y="5105400"/>
            <a:ext cx="914400" cy="1214438"/>
          </a:xfrm>
          <a:prstGeom prst="can">
            <a:avLst>
              <a:gd name="adj" fmla="val 33203"/>
            </a:avLst>
          </a:prstGeom>
          <a:solidFill>
            <a:srgbClr val="99CCFF">
              <a:alpha val="50195"/>
            </a:srgbClr>
          </a:solidFill>
          <a:ln w="9525">
            <a:solidFill>
              <a:schemeClr val="tx1"/>
            </a:solidFill>
            <a:round/>
            <a:headEnd/>
            <a:tailEnd/>
          </a:ln>
        </p:spPr>
        <p:txBody>
          <a:bodyPr wrap="none" anchor="ctr"/>
          <a:lstStyle/>
          <a:p>
            <a:endParaRPr lang="ja-JP" altLang="en-US"/>
          </a:p>
        </p:txBody>
      </p:sp>
      <p:sp>
        <p:nvSpPr>
          <p:cNvPr id="44037" name="AutoShape 5"/>
          <p:cNvSpPr>
            <a:spLocks noChangeArrowheads="1"/>
          </p:cNvSpPr>
          <p:nvPr/>
        </p:nvSpPr>
        <p:spPr bwMode="auto">
          <a:xfrm>
            <a:off x="1676400" y="5105400"/>
            <a:ext cx="914400" cy="1214438"/>
          </a:xfrm>
          <a:prstGeom prst="can">
            <a:avLst>
              <a:gd name="adj" fmla="val 33203"/>
            </a:avLst>
          </a:prstGeom>
          <a:solidFill>
            <a:srgbClr val="99CCFF">
              <a:alpha val="50195"/>
            </a:srgbClr>
          </a:solidFill>
          <a:ln w="9525">
            <a:solidFill>
              <a:schemeClr val="tx1"/>
            </a:solidFill>
            <a:round/>
            <a:headEnd/>
            <a:tailEnd/>
          </a:ln>
        </p:spPr>
        <p:txBody>
          <a:bodyPr wrap="none" anchor="ctr"/>
          <a:lstStyle/>
          <a:p>
            <a:endParaRPr lang="ja-JP" altLang="en-US"/>
          </a:p>
        </p:txBody>
      </p:sp>
      <p:sp>
        <p:nvSpPr>
          <p:cNvPr id="44038" name="AutoShape 6"/>
          <p:cNvSpPr>
            <a:spLocks noChangeArrowheads="1"/>
          </p:cNvSpPr>
          <p:nvPr/>
        </p:nvSpPr>
        <p:spPr bwMode="auto">
          <a:xfrm>
            <a:off x="3810000" y="5105400"/>
            <a:ext cx="914400" cy="1214438"/>
          </a:xfrm>
          <a:prstGeom prst="can">
            <a:avLst>
              <a:gd name="adj" fmla="val 33203"/>
            </a:avLst>
          </a:prstGeom>
          <a:solidFill>
            <a:srgbClr val="99CCFF">
              <a:alpha val="50195"/>
            </a:srgbClr>
          </a:solidFill>
          <a:ln w="9525">
            <a:solidFill>
              <a:schemeClr val="tx1"/>
            </a:solidFill>
            <a:round/>
            <a:headEnd/>
            <a:tailEnd/>
          </a:ln>
        </p:spPr>
        <p:txBody>
          <a:bodyPr wrap="none" anchor="ctr"/>
          <a:lstStyle/>
          <a:p>
            <a:endParaRPr lang="ja-JP" altLang="en-US"/>
          </a:p>
        </p:txBody>
      </p:sp>
      <p:sp>
        <p:nvSpPr>
          <p:cNvPr id="44039" name="AutoShape 7"/>
          <p:cNvSpPr>
            <a:spLocks noChangeArrowheads="1"/>
          </p:cNvSpPr>
          <p:nvPr/>
        </p:nvSpPr>
        <p:spPr bwMode="auto">
          <a:xfrm>
            <a:off x="2743200" y="5105400"/>
            <a:ext cx="914400" cy="1214438"/>
          </a:xfrm>
          <a:prstGeom prst="can">
            <a:avLst>
              <a:gd name="adj" fmla="val 33203"/>
            </a:avLst>
          </a:prstGeom>
          <a:solidFill>
            <a:srgbClr val="99CCFF">
              <a:alpha val="50195"/>
            </a:srgbClr>
          </a:solidFill>
          <a:ln w="9525">
            <a:solidFill>
              <a:schemeClr val="tx1"/>
            </a:solidFill>
            <a:round/>
            <a:headEnd/>
            <a:tailEnd/>
          </a:ln>
        </p:spPr>
        <p:txBody>
          <a:bodyPr wrap="none" anchor="ctr"/>
          <a:lstStyle/>
          <a:p>
            <a:endParaRPr lang="ja-JP" altLang="en-US"/>
          </a:p>
        </p:txBody>
      </p:sp>
      <p:sp>
        <p:nvSpPr>
          <p:cNvPr id="44040" name="AutoShape 8"/>
          <p:cNvSpPr>
            <a:spLocks noChangeArrowheads="1"/>
          </p:cNvSpPr>
          <p:nvPr/>
        </p:nvSpPr>
        <p:spPr bwMode="auto">
          <a:xfrm>
            <a:off x="5562600" y="4648200"/>
            <a:ext cx="609600" cy="6858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4041" name="AutoShape 9"/>
          <p:cNvSpPr>
            <a:spLocks noChangeArrowheads="1"/>
          </p:cNvSpPr>
          <p:nvPr/>
        </p:nvSpPr>
        <p:spPr bwMode="auto">
          <a:xfrm>
            <a:off x="6781800" y="5181600"/>
            <a:ext cx="609600" cy="6858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4042" name="AutoShape 10"/>
          <p:cNvSpPr>
            <a:spLocks noChangeArrowheads="1"/>
          </p:cNvSpPr>
          <p:nvPr/>
        </p:nvSpPr>
        <p:spPr bwMode="auto">
          <a:xfrm>
            <a:off x="6248400" y="5257800"/>
            <a:ext cx="381000" cy="457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4043" name="AutoShape 11"/>
          <p:cNvSpPr>
            <a:spLocks noChangeArrowheads="1"/>
          </p:cNvSpPr>
          <p:nvPr/>
        </p:nvSpPr>
        <p:spPr bwMode="auto">
          <a:xfrm>
            <a:off x="7620000" y="4572000"/>
            <a:ext cx="457200" cy="5334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4044" name="AutoShape 12"/>
          <p:cNvSpPr>
            <a:spLocks noChangeArrowheads="1"/>
          </p:cNvSpPr>
          <p:nvPr/>
        </p:nvSpPr>
        <p:spPr bwMode="auto">
          <a:xfrm>
            <a:off x="6477000" y="4267200"/>
            <a:ext cx="914400" cy="7620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4045" name="AutoShape 13"/>
          <p:cNvSpPr>
            <a:spLocks noChangeArrowheads="1"/>
          </p:cNvSpPr>
          <p:nvPr/>
        </p:nvSpPr>
        <p:spPr bwMode="auto">
          <a:xfrm>
            <a:off x="7543800" y="5334000"/>
            <a:ext cx="990600" cy="5334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4046" name="AutoShape 14"/>
          <p:cNvSpPr>
            <a:spLocks noChangeArrowheads="1"/>
          </p:cNvSpPr>
          <p:nvPr/>
        </p:nvSpPr>
        <p:spPr bwMode="auto">
          <a:xfrm>
            <a:off x="5334000" y="5562600"/>
            <a:ext cx="609600" cy="6096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4047" name="AutoShape 15"/>
          <p:cNvSpPr>
            <a:spLocks noChangeArrowheads="1"/>
          </p:cNvSpPr>
          <p:nvPr/>
        </p:nvSpPr>
        <p:spPr bwMode="auto">
          <a:xfrm>
            <a:off x="6172200" y="5943600"/>
            <a:ext cx="381000" cy="3810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4048" name="AutoShape 16"/>
          <p:cNvSpPr>
            <a:spLocks noChangeArrowheads="1"/>
          </p:cNvSpPr>
          <p:nvPr/>
        </p:nvSpPr>
        <p:spPr bwMode="auto">
          <a:xfrm rot="5319078" flipV="1">
            <a:off x="3960813" y="3730625"/>
            <a:ext cx="533400" cy="1752600"/>
          </a:xfrm>
          <a:custGeom>
            <a:avLst/>
            <a:gdLst>
              <a:gd name="T0" fmla="*/ 2147483647 w 21600"/>
              <a:gd name="T1" fmla="*/ 0 h 21600"/>
              <a:gd name="T2" fmla="*/ 2147483647 w 21600"/>
              <a:gd name="T3" fmla="*/ 2147483647 h 21600"/>
              <a:gd name="T4" fmla="*/ 501285780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4760 h 21600"/>
              <a:gd name="T14" fmla="*/ 20286 w 21600"/>
              <a:gd name="T15" fmla="*/ 7398 h 21600"/>
            </a:gdLst>
            <a:ahLst/>
            <a:cxnLst>
              <a:cxn ang="T8">
                <a:pos x="T0" y="T1"/>
              </a:cxn>
              <a:cxn ang="T9">
                <a:pos x="T2" y="T3"/>
              </a:cxn>
              <a:cxn ang="T10">
                <a:pos x="T4" y="T5"/>
              </a:cxn>
              <a:cxn ang="T11">
                <a:pos x="T6" y="T7"/>
              </a:cxn>
            </a:cxnLst>
            <a:rect l="T12" t="T13" r="T14" b="T15"/>
            <a:pathLst>
              <a:path w="21600" h="21600">
                <a:moveTo>
                  <a:pt x="21600" y="6079"/>
                </a:moveTo>
                <a:lnTo>
                  <a:pt x="15544" y="0"/>
                </a:lnTo>
                <a:lnTo>
                  <a:pt x="15544" y="4760"/>
                </a:lnTo>
                <a:lnTo>
                  <a:pt x="12427" y="4760"/>
                </a:lnTo>
                <a:cubicBezTo>
                  <a:pt x="5564" y="4760"/>
                  <a:pt x="0" y="8072"/>
                  <a:pt x="0" y="12158"/>
                </a:cubicBezTo>
                <a:lnTo>
                  <a:pt x="0" y="21600"/>
                </a:lnTo>
                <a:lnTo>
                  <a:pt x="2696" y="21600"/>
                </a:lnTo>
                <a:lnTo>
                  <a:pt x="2696" y="12158"/>
                </a:lnTo>
                <a:cubicBezTo>
                  <a:pt x="2696" y="9529"/>
                  <a:pt x="7053" y="7398"/>
                  <a:pt x="12427" y="7398"/>
                </a:cubicBezTo>
                <a:lnTo>
                  <a:pt x="15544" y="7398"/>
                </a:lnTo>
                <a:lnTo>
                  <a:pt x="15544" y="12158"/>
                </a:lnTo>
                <a:close/>
              </a:path>
            </a:pathLst>
          </a:custGeom>
          <a:solidFill>
            <a:srgbClr val="0000FF"/>
          </a:solid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0" y="-6350"/>
            <a:ext cx="9144000" cy="7715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ビンパッキング問題 </a:t>
            </a:r>
            <a:r>
              <a:rPr lang="en-US" altLang="ja-JP" sz="3600" smtClean="0">
                <a:solidFill>
                  <a:schemeClr val="bg1"/>
                </a:solidFill>
                <a:effectLst>
                  <a:outerShdw blurRad="38100" dist="38100" dir="2700000" algn="tl">
                    <a:srgbClr val="000000"/>
                  </a:outerShdw>
                </a:effectLst>
              </a:rPr>
              <a:t>(2)</a:t>
            </a:r>
          </a:p>
        </p:txBody>
      </p:sp>
      <p:sp>
        <p:nvSpPr>
          <p:cNvPr id="101379" name="Rectangle 3"/>
          <p:cNvSpPr>
            <a:spLocks noGrp="1" noChangeArrowheads="1"/>
          </p:cNvSpPr>
          <p:nvPr>
            <p:ph type="body" idx="1"/>
          </p:nvPr>
        </p:nvSpPr>
        <p:spPr>
          <a:xfrm>
            <a:off x="684213" y="1196975"/>
            <a:ext cx="7772400" cy="27432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NP-complete </a:t>
            </a:r>
            <a:r>
              <a:rPr lang="ja-JP" altLang="en-US" sz="2400" dirty="0" smtClean="0"/>
              <a:t>問題である</a:t>
            </a:r>
          </a:p>
          <a:p>
            <a:pPr eaLnBrk="1" hangingPunct="1">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ビンの数が少ないと、ナップサック問題を使って解ける</a:t>
            </a:r>
          </a:p>
        </p:txBody>
      </p:sp>
      <p:sp>
        <p:nvSpPr>
          <p:cNvPr id="45060" name="AutoShape 4"/>
          <p:cNvSpPr>
            <a:spLocks noChangeArrowheads="1"/>
          </p:cNvSpPr>
          <p:nvPr/>
        </p:nvSpPr>
        <p:spPr bwMode="auto">
          <a:xfrm>
            <a:off x="609600" y="5105400"/>
            <a:ext cx="914400" cy="1214438"/>
          </a:xfrm>
          <a:prstGeom prst="can">
            <a:avLst>
              <a:gd name="adj" fmla="val 33203"/>
            </a:avLst>
          </a:prstGeom>
          <a:solidFill>
            <a:srgbClr val="99CCFF">
              <a:alpha val="50195"/>
            </a:srgbClr>
          </a:solidFill>
          <a:ln w="9525">
            <a:solidFill>
              <a:schemeClr val="tx1"/>
            </a:solidFill>
            <a:round/>
            <a:headEnd/>
            <a:tailEnd/>
          </a:ln>
        </p:spPr>
        <p:txBody>
          <a:bodyPr wrap="none" anchor="ctr"/>
          <a:lstStyle/>
          <a:p>
            <a:endParaRPr lang="ja-JP" altLang="en-US"/>
          </a:p>
        </p:txBody>
      </p:sp>
      <p:sp>
        <p:nvSpPr>
          <p:cNvPr id="45061" name="AutoShape 5"/>
          <p:cNvSpPr>
            <a:spLocks noChangeArrowheads="1"/>
          </p:cNvSpPr>
          <p:nvPr/>
        </p:nvSpPr>
        <p:spPr bwMode="auto">
          <a:xfrm>
            <a:off x="1676400" y="5105400"/>
            <a:ext cx="914400" cy="1214438"/>
          </a:xfrm>
          <a:prstGeom prst="can">
            <a:avLst>
              <a:gd name="adj" fmla="val 33203"/>
            </a:avLst>
          </a:prstGeom>
          <a:solidFill>
            <a:srgbClr val="99CCFF">
              <a:alpha val="50195"/>
            </a:srgbClr>
          </a:solidFill>
          <a:ln w="9525">
            <a:solidFill>
              <a:schemeClr val="tx1"/>
            </a:solidFill>
            <a:round/>
            <a:headEnd/>
            <a:tailEnd/>
          </a:ln>
        </p:spPr>
        <p:txBody>
          <a:bodyPr wrap="none" anchor="ctr"/>
          <a:lstStyle/>
          <a:p>
            <a:endParaRPr lang="ja-JP" altLang="en-US"/>
          </a:p>
        </p:txBody>
      </p:sp>
      <p:sp>
        <p:nvSpPr>
          <p:cNvPr id="45062" name="AutoShape 6"/>
          <p:cNvSpPr>
            <a:spLocks noChangeArrowheads="1"/>
          </p:cNvSpPr>
          <p:nvPr/>
        </p:nvSpPr>
        <p:spPr bwMode="auto">
          <a:xfrm>
            <a:off x="3810000" y="5105400"/>
            <a:ext cx="914400" cy="1214438"/>
          </a:xfrm>
          <a:prstGeom prst="can">
            <a:avLst>
              <a:gd name="adj" fmla="val 33203"/>
            </a:avLst>
          </a:prstGeom>
          <a:solidFill>
            <a:srgbClr val="99CCFF">
              <a:alpha val="50195"/>
            </a:srgbClr>
          </a:solidFill>
          <a:ln w="9525">
            <a:solidFill>
              <a:schemeClr val="tx1"/>
            </a:solidFill>
            <a:round/>
            <a:headEnd/>
            <a:tailEnd/>
          </a:ln>
        </p:spPr>
        <p:txBody>
          <a:bodyPr wrap="none" anchor="ctr"/>
          <a:lstStyle/>
          <a:p>
            <a:endParaRPr lang="ja-JP" altLang="en-US"/>
          </a:p>
        </p:txBody>
      </p:sp>
      <p:sp>
        <p:nvSpPr>
          <p:cNvPr id="45063" name="AutoShape 7"/>
          <p:cNvSpPr>
            <a:spLocks noChangeArrowheads="1"/>
          </p:cNvSpPr>
          <p:nvPr/>
        </p:nvSpPr>
        <p:spPr bwMode="auto">
          <a:xfrm>
            <a:off x="2743200" y="5105400"/>
            <a:ext cx="914400" cy="1214438"/>
          </a:xfrm>
          <a:prstGeom prst="can">
            <a:avLst>
              <a:gd name="adj" fmla="val 33203"/>
            </a:avLst>
          </a:prstGeom>
          <a:solidFill>
            <a:srgbClr val="99CCFF">
              <a:alpha val="50195"/>
            </a:srgbClr>
          </a:solidFill>
          <a:ln w="9525">
            <a:solidFill>
              <a:schemeClr val="tx1"/>
            </a:solidFill>
            <a:round/>
            <a:headEnd/>
            <a:tailEnd/>
          </a:ln>
        </p:spPr>
        <p:txBody>
          <a:bodyPr wrap="none" anchor="ctr"/>
          <a:lstStyle/>
          <a:p>
            <a:endParaRPr lang="ja-JP" altLang="en-US"/>
          </a:p>
        </p:txBody>
      </p:sp>
      <p:sp>
        <p:nvSpPr>
          <p:cNvPr id="45064" name="AutoShape 8"/>
          <p:cNvSpPr>
            <a:spLocks noChangeArrowheads="1"/>
          </p:cNvSpPr>
          <p:nvPr/>
        </p:nvSpPr>
        <p:spPr bwMode="auto">
          <a:xfrm>
            <a:off x="5562600" y="4648200"/>
            <a:ext cx="609600" cy="6858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5065" name="AutoShape 9"/>
          <p:cNvSpPr>
            <a:spLocks noChangeArrowheads="1"/>
          </p:cNvSpPr>
          <p:nvPr/>
        </p:nvSpPr>
        <p:spPr bwMode="auto">
          <a:xfrm>
            <a:off x="6781800" y="5181600"/>
            <a:ext cx="609600" cy="6858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5066" name="AutoShape 10"/>
          <p:cNvSpPr>
            <a:spLocks noChangeArrowheads="1"/>
          </p:cNvSpPr>
          <p:nvPr/>
        </p:nvSpPr>
        <p:spPr bwMode="auto">
          <a:xfrm>
            <a:off x="6248400" y="5257800"/>
            <a:ext cx="381000" cy="457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5067" name="AutoShape 11"/>
          <p:cNvSpPr>
            <a:spLocks noChangeArrowheads="1"/>
          </p:cNvSpPr>
          <p:nvPr/>
        </p:nvSpPr>
        <p:spPr bwMode="auto">
          <a:xfrm>
            <a:off x="7620000" y="4572000"/>
            <a:ext cx="457200" cy="5334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5068" name="AutoShape 12"/>
          <p:cNvSpPr>
            <a:spLocks noChangeArrowheads="1"/>
          </p:cNvSpPr>
          <p:nvPr/>
        </p:nvSpPr>
        <p:spPr bwMode="auto">
          <a:xfrm>
            <a:off x="6477000" y="4267200"/>
            <a:ext cx="914400" cy="7620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5069" name="AutoShape 13"/>
          <p:cNvSpPr>
            <a:spLocks noChangeArrowheads="1"/>
          </p:cNvSpPr>
          <p:nvPr/>
        </p:nvSpPr>
        <p:spPr bwMode="auto">
          <a:xfrm>
            <a:off x="7543800" y="5334000"/>
            <a:ext cx="990600" cy="5334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5070" name="AutoShape 14"/>
          <p:cNvSpPr>
            <a:spLocks noChangeArrowheads="1"/>
          </p:cNvSpPr>
          <p:nvPr/>
        </p:nvSpPr>
        <p:spPr bwMode="auto">
          <a:xfrm>
            <a:off x="5334000" y="5562600"/>
            <a:ext cx="609600" cy="6096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5071" name="AutoShape 15"/>
          <p:cNvSpPr>
            <a:spLocks noChangeArrowheads="1"/>
          </p:cNvSpPr>
          <p:nvPr/>
        </p:nvSpPr>
        <p:spPr bwMode="auto">
          <a:xfrm>
            <a:off x="6172200" y="5943600"/>
            <a:ext cx="381000" cy="3810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45072" name="AutoShape 16"/>
          <p:cNvSpPr>
            <a:spLocks noChangeArrowheads="1"/>
          </p:cNvSpPr>
          <p:nvPr/>
        </p:nvSpPr>
        <p:spPr bwMode="auto">
          <a:xfrm rot="5319078" flipV="1">
            <a:off x="3960813" y="3730625"/>
            <a:ext cx="533400" cy="1752600"/>
          </a:xfrm>
          <a:custGeom>
            <a:avLst/>
            <a:gdLst>
              <a:gd name="T0" fmla="*/ 2147483647 w 21600"/>
              <a:gd name="T1" fmla="*/ 0 h 21600"/>
              <a:gd name="T2" fmla="*/ 2147483647 w 21600"/>
              <a:gd name="T3" fmla="*/ 2147483647 h 21600"/>
              <a:gd name="T4" fmla="*/ 501285780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4760 h 21600"/>
              <a:gd name="T14" fmla="*/ 20286 w 21600"/>
              <a:gd name="T15" fmla="*/ 7398 h 21600"/>
            </a:gdLst>
            <a:ahLst/>
            <a:cxnLst>
              <a:cxn ang="T8">
                <a:pos x="T0" y="T1"/>
              </a:cxn>
              <a:cxn ang="T9">
                <a:pos x="T2" y="T3"/>
              </a:cxn>
              <a:cxn ang="T10">
                <a:pos x="T4" y="T5"/>
              </a:cxn>
              <a:cxn ang="T11">
                <a:pos x="T6" y="T7"/>
              </a:cxn>
            </a:cxnLst>
            <a:rect l="T12" t="T13" r="T14" b="T15"/>
            <a:pathLst>
              <a:path w="21600" h="21600">
                <a:moveTo>
                  <a:pt x="21600" y="6079"/>
                </a:moveTo>
                <a:lnTo>
                  <a:pt x="15544" y="0"/>
                </a:lnTo>
                <a:lnTo>
                  <a:pt x="15544" y="4760"/>
                </a:lnTo>
                <a:lnTo>
                  <a:pt x="12427" y="4760"/>
                </a:lnTo>
                <a:cubicBezTo>
                  <a:pt x="5564" y="4760"/>
                  <a:pt x="0" y="8072"/>
                  <a:pt x="0" y="12158"/>
                </a:cubicBezTo>
                <a:lnTo>
                  <a:pt x="0" y="21600"/>
                </a:lnTo>
                <a:lnTo>
                  <a:pt x="2696" y="21600"/>
                </a:lnTo>
                <a:lnTo>
                  <a:pt x="2696" y="12158"/>
                </a:lnTo>
                <a:cubicBezTo>
                  <a:pt x="2696" y="9529"/>
                  <a:pt x="7053" y="7398"/>
                  <a:pt x="12427" y="7398"/>
                </a:cubicBezTo>
                <a:lnTo>
                  <a:pt x="15544" y="7398"/>
                </a:lnTo>
                <a:lnTo>
                  <a:pt x="15544" y="12158"/>
                </a:lnTo>
                <a:close/>
              </a:path>
            </a:pathLst>
          </a:custGeom>
          <a:solidFill>
            <a:srgbClr val="0000FF"/>
          </a:solidFill>
          <a:ln w="9525">
            <a:solidFill>
              <a:schemeClr val="tx1"/>
            </a:solidFill>
            <a:miter lim="800000"/>
            <a:headEnd/>
            <a:tailEnd/>
          </a:ln>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83" name="Rectangle 99"/>
          <p:cNvSpPr>
            <a:spLocks noChangeArrowheads="1"/>
          </p:cNvSpPr>
          <p:nvPr/>
        </p:nvSpPr>
        <p:spPr bwMode="auto">
          <a:xfrm>
            <a:off x="323850" y="4508500"/>
            <a:ext cx="3455988" cy="1296988"/>
          </a:xfrm>
          <a:prstGeom prst="rect">
            <a:avLst/>
          </a:prstGeom>
          <a:solidFill>
            <a:srgbClr val="FFFF99"/>
          </a:solidFill>
          <a:ln w="19050">
            <a:solidFill>
              <a:schemeClr val="tx1"/>
            </a:solidFill>
            <a:miter lim="800000"/>
            <a:headEnd/>
            <a:tailEnd/>
          </a:ln>
        </p:spPr>
        <p:txBody>
          <a:bodyPr wrap="none" anchor="ctr"/>
          <a:lstStyle/>
          <a:p>
            <a:endParaRPr lang="ja-JP" altLang="en-US"/>
          </a:p>
        </p:txBody>
      </p:sp>
      <p:sp>
        <p:nvSpPr>
          <p:cNvPr id="93284" name="Rectangle 100"/>
          <p:cNvSpPr>
            <a:spLocks noChangeArrowheads="1"/>
          </p:cNvSpPr>
          <p:nvPr/>
        </p:nvSpPr>
        <p:spPr bwMode="auto">
          <a:xfrm>
            <a:off x="4716463" y="5229225"/>
            <a:ext cx="3959225" cy="504825"/>
          </a:xfrm>
          <a:prstGeom prst="rect">
            <a:avLst/>
          </a:prstGeom>
          <a:solidFill>
            <a:srgbClr val="FFFF99"/>
          </a:solidFill>
          <a:ln w="19050">
            <a:solidFill>
              <a:schemeClr val="tx1"/>
            </a:solidFill>
            <a:miter lim="800000"/>
            <a:headEnd/>
            <a:tailEnd/>
          </a:ln>
        </p:spPr>
        <p:txBody>
          <a:bodyPr wrap="none" anchor="ctr"/>
          <a:lstStyle/>
          <a:p>
            <a:endParaRPr lang="ja-JP" altLang="en-US"/>
          </a:p>
        </p:txBody>
      </p:sp>
      <p:sp>
        <p:nvSpPr>
          <p:cNvPr id="93186"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遺伝的アルゴリズムの例</a:t>
            </a:r>
            <a:endParaRPr lang="en-US" altLang="ja-JP" sz="3600" smtClean="0">
              <a:solidFill>
                <a:schemeClr val="bg1"/>
              </a:solidFill>
              <a:effectLst>
                <a:outerShdw blurRad="38100" dist="38100" dir="2700000" algn="tl">
                  <a:srgbClr val="000000"/>
                </a:outerShdw>
              </a:effectLst>
            </a:endParaRPr>
          </a:p>
        </p:txBody>
      </p:sp>
      <p:sp>
        <p:nvSpPr>
          <p:cNvPr id="93187" name="Rectangle 3"/>
          <p:cNvSpPr>
            <a:spLocks noGrp="1" noChangeArrowheads="1"/>
          </p:cNvSpPr>
          <p:nvPr>
            <p:ph type="body" idx="1"/>
          </p:nvPr>
        </p:nvSpPr>
        <p:spPr>
          <a:xfrm>
            <a:off x="395288" y="1125538"/>
            <a:ext cx="8424862" cy="935037"/>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ナップサック問題で考える。交叉は２つ解の共通部分を含み、和集合に含まれるような解</a:t>
            </a:r>
          </a:p>
          <a:p>
            <a:pPr eaLnBrk="1" hangingPunct="1">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endParaRPr lang="ja-JP" altLang="en-US" sz="2400" dirty="0" smtClean="0"/>
          </a:p>
          <a:p>
            <a:pPr eaLnBrk="1" hangingPunct="1">
              <a:buFontTx/>
              <a:buNone/>
              <a:defRPr/>
            </a:pPr>
            <a:endParaRPr lang="ja-JP" altLang="en-US" sz="2400" dirty="0" smtClean="0"/>
          </a:p>
        </p:txBody>
      </p:sp>
      <p:sp>
        <p:nvSpPr>
          <p:cNvPr id="93188" name="Text Box 4"/>
          <p:cNvSpPr txBox="1">
            <a:spLocks noChangeArrowheads="1"/>
          </p:cNvSpPr>
          <p:nvPr/>
        </p:nvSpPr>
        <p:spPr bwMode="auto">
          <a:xfrm>
            <a:off x="468313" y="4076700"/>
            <a:ext cx="3206750" cy="1917700"/>
          </a:xfrm>
          <a:prstGeom prst="rect">
            <a:avLst/>
          </a:prstGeom>
          <a:noFill/>
          <a:ln w="19050">
            <a:noFill/>
            <a:miter lim="800000"/>
            <a:headEnd/>
            <a:tailEnd/>
          </a:ln>
        </p:spPr>
        <p:txBody>
          <a:bodyPr wrap="none">
            <a:spAutoFit/>
          </a:bodyPr>
          <a:lstStyle/>
          <a:p>
            <a:pPr>
              <a:lnSpc>
                <a:spcPct val="100000"/>
              </a:lnSpc>
              <a:spcBef>
                <a:spcPct val="0"/>
              </a:spcBef>
            </a:pPr>
            <a:r>
              <a:rPr lang="ja-JP" altLang="en-US" b="1">
                <a:solidFill>
                  <a:srgbClr val="006600"/>
                </a:solidFill>
              </a:rPr>
              <a:t>解１</a:t>
            </a:r>
            <a:r>
              <a:rPr lang="ja-JP" altLang="en-US" b="1"/>
              <a:t>：</a:t>
            </a:r>
            <a:r>
              <a:rPr lang="ja-JP" altLang="en-US"/>
              <a:t> </a:t>
            </a:r>
            <a:r>
              <a:rPr lang="en-US" altLang="ja-JP"/>
              <a:t>abcdh  </a:t>
            </a:r>
            <a:r>
              <a:rPr lang="ja-JP" altLang="en-US"/>
              <a:t>重</a:t>
            </a:r>
            <a:r>
              <a:rPr lang="en-US" altLang="ja-JP"/>
              <a:t>29, </a:t>
            </a:r>
            <a:r>
              <a:rPr lang="ja-JP" altLang="en-US"/>
              <a:t>価</a:t>
            </a:r>
            <a:r>
              <a:rPr lang="en-US" altLang="ja-JP"/>
              <a:t>29</a:t>
            </a:r>
          </a:p>
          <a:p>
            <a:pPr>
              <a:lnSpc>
                <a:spcPct val="100000"/>
              </a:lnSpc>
              <a:spcBef>
                <a:spcPct val="0"/>
              </a:spcBef>
            </a:pPr>
            <a:r>
              <a:rPr lang="ja-JP" altLang="en-US" b="1">
                <a:solidFill>
                  <a:srgbClr val="006600"/>
                </a:solidFill>
              </a:rPr>
              <a:t>解２</a:t>
            </a:r>
            <a:r>
              <a:rPr lang="ja-JP" altLang="en-US" b="1"/>
              <a:t>：</a:t>
            </a:r>
            <a:r>
              <a:rPr lang="ja-JP" altLang="en-US"/>
              <a:t> </a:t>
            </a:r>
            <a:r>
              <a:rPr lang="en-US" altLang="ja-JP"/>
              <a:t>abefg   </a:t>
            </a:r>
            <a:r>
              <a:rPr lang="ja-JP" altLang="en-US"/>
              <a:t>重</a:t>
            </a:r>
            <a:r>
              <a:rPr lang="en-US" altLang="ja-JP"/>
              <a:t>30, </a:t>
            </a:r>
            <a:r>
              <a:rPr lang="ja-JP" altLang="en-US"/>
              <a:t>価</a:t>
            </a:r>
            <a:r>
              <a:rPr lang="en-US" altLang="ja-JP"/>
              <a:t>28</a:t>
            </a:r>
          </a:p>
          <a:p>
            <a:pPr>
              <a:lnSpc>
                <a:spcPct val="100000"/>
              </a:lnSpc>
              <a:spcBef>
                <a:spcPct val="0"/>
              </a:spcBef>
            </a:pPr>
            <a:r>
              <a:rPr lang="ja-JP" altLang="en-US" b="1">
                <a:solidFill>
                  <a:srgbClr val="006600"/>
                </a:solidFill>
              </a:rPr>
              <a:t>解３</a:t>
            </a:r>
            <a:r>
              <a:rPr lang="ja-JP" altLang="en-US" b="1"/>
              <a:t>：</a:t>
            </a:r>
            <a:r>
              <a:rPr lang="ja-JP" altLang="en-US"/>
              <a:t> </a:t>
            </a:r>
            <a:r>
              <a:rPr lang="en-US" altLang="ja-JP"/>
              <a:t>bdei    </a:t>
            </a:r>
            <a:r>
              <a:rPr lang="ja-JP" altLang="en-US"/>
              <a:t>重</a:t>
            </a:r>
            <a:r>
              <a:rPr lang="en-US" altLang="ja-JP"/>
              <a:t>28, </a:t>
            </a:r>
            <a:r>
              <a:rPr lang="ja-JP" altLang="en-US"/>
              <a:t>価</a:t>
            </a:r>
            <a:r>
              <a:rPr lang="en-US" altLang="ja-JP"/>
              <a:t>27</a:t>
            </a:r>
          </a:p>
          <a:p>
            <a:pPr>
              <a:lnSpc>
                <a:spcPct val="100000"/>
              </a:lnSpc>
              <a:spcBef>
                <a:spcPct val="0"/>
              </a:spcBef>
            </a:pPr>
            <a:r>
              <a:rPr lang="ja-JP" altLang="en-US" b="1">
                <a:solidFill>
                  <a:srgbClr val="006600"/>
                </a:solidFill>
              </a:rPr>
              <a:t>解４</a:t>
            </a:r>
            <a:r>
              <a:rPr lang="ja-JP" altLang="en-US" b="1"/>
              <a:t>：</a:t>
            </a:r>
            <a:r>
              <a:rPr lang="ja-JP" altLang="en-US"/>
              <a:t> </a:t>
            </a:r>
            <a:r>
              <a:rPr lang="en-US" altLang="ja-JP"/>
              <a:t>fghij    </a:t>
            </a:r>
            <a:r>
              <a:rPr lang="ja-JP" altLang="en-US"/>
              <a:t>重</a:t>
            </a:r>
            <a:r>
              <a:rPr lang="en-US" altLang="ja-JP"/>
              <a:t>29, </a:t>
            </a:r>
            <a:r>
              <a:rPr lang="ja-JP" altLang="en-US"/>
              <a:t>価</a:t>
            </a:r>
            <a:r>
              <a:rPr lang="en-US" altLang="ja-JP"/>
              <a:t>27</a:t>
            </a:r>
          </a:p>
          <a:p>
            <a:pPr>
              <a:lnSpc>
                <a:spcPct val="100000"/>
              </a:lnSpc>
              <a:spcBef>
                <a:spcPct val="0"/>
              </a:spcBef>
            </a:pPr>
            <a:endParaRPr lang="en-US" altLang="ja-JP"/>
          </a:p>
        </p:txBody>
      </p:sp>
      <p:graphicFrame>
        <p:nvGraphicFramePr>
          <p:cNvPr id="93281" name="Group 97"/>
          <p:cNvGraphicFramePr>
            <a:graphicFrameLocks noGrp="1"/>
          </p:cNvGraphicFramePr>
          <p:nvPr/>
        </p:nvGraphicFramePr>
        <p:xfrm>
          <a:off x="611188" y="2133600"/>
          <a:ext cx="5256212" cy="1585913"/>
        </p:xfrm>
        <a:graphic>
          <a:graphicData uri="http://schemas.openxmlformats.org/drawingml/2006/table">
            <a:tbl>
              <a:tblPr/>
              <a:tblGrid>
                <a:gridCol w="949325"/>
                <a:gridCol w="417512"/>
                <a:gridCol w="433388"/>
                <a:gridCol w="431800"/>
                <a:gridCol w="431800"/>
                <a:gridCol w="431800"/>
                <a:gridCol w="431800"/>
                <a:gridCol w="431800"/>
                <a:gridCol w="431800"/>
                <a:gridCol w="433387"/>
                <a:gridCol w="431800"/>
              </a:tblGrid>
              <a:tr h="217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smtClean="0">
                          <a:ln>
                            <a:noFill/>
                          </a:ln>
                          <a:solidFill>
                            <a:srgbClr val="006600"/>
                          </a:solidFill>
                          <a:effectLst/>
                          <a:latin typeface="Times New Roman" pitchFamily="18" charset="0"/>
                          <a:ea typeface="ＭＳ Ｐゴシック" pitchFamily="50" charset="-128"/>
                        </a:rPr>
                        <a:t>j</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重さ</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５</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４</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５</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６</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rPr>
                        <a:t>価値</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５</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５</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４</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４</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Times New Roman" pitchFamily="18" charset="0"/>
                          <a:ea typeface="ＭＳ Ｐゴシック" pitchFamily="50" charset="-128"/>
                        </a:rPr>
                        <a:t>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3242" name="Text Box 58"/>
          <p:cNvSpPr txBox="1">
            <a:spLocks noChangeArrowheads="1"/>
          </p:cNvSpPr>
          <p:nvPr/>
        </p:nvSpPr>
        <p:spPr bwMode="auto">
          <a:xfrm>
            <a:off x="6443663" y="2420938"/>
            <a:ext cx="2106612" cy="420687"/>
          </a:xfrm>
          <a:prstGeom prst="rect">
            <a:avLst/>
          </a:prstGeom>
          <a:noFill/>
          <a:ln w="19050">
            <a:noFill/>
            <a:miter lim="800000"/>
            <a:headEnd/>
            <a:tailEnd/>
          </a:ln>
        </p:spPr>
        <p:txBody>
          <a:bodyPr wrap="none">
            <a:spAutoFit/>
          </a:bodyPr>
          <a:lstStyle/>
          <a:p>
            <a:pPr marL="342900" indent="-342900"/>
            <a:r>
              <a:rPr lang="ja-JP" altLang="en-US"/>
              <a:t>重さ制限：　</a:t>
            </a:r>
            <a:r>
              <a:rPr lang="ja-JP" altLang="en-US" b="1">
                <a:solidFill>
                  <a:schemeClr val="accent2"/>
                </a:solidFill>
              </a:rPr>
              <a:t>３０</a:t>
            </a:r>
          </a:p>
        </p:txBody>
      </p:sp>
      <p:sp>
        <p:nvSpPr>
          <p:cNvPr id="93282" name="Text Box 98"/>
          <p:cNvSpPr txBox="1">
            <a:spLocks noChangeArrowheads="1"/>
          </p:cNvSpPr>
          <p:nvPr/>
        </p:nvSpPr>
        <p:spPr bwMode="auto">
          <a:xfrm>
            <a:off x="4821238" y="4103688"/>
            <a:ext cx="3798887" cy="1917700"/>
          </a:xfrm>
          <a:prstGeom prst="rect">
            <a:avLst/>
          </a:prstGeom>
          <a:noFill/>
          <a:ln w="19050">
            <a:noFill/>
            <a:miter lim="800000"/>
            <a:headEnd/>
            <a:tailEnd/>
          </a:ln>
        </p:spPr>
        <p:txBody>
          <a:bodyPr wrap="none">
            <a:spAutoFit/>
          </a:bodyPr>
          <a:lstStyle/>
          <a:p>
            <a:pPr>
              <a:lnSpc>
                <a:spcPct val="100000"/>
              </a:lnSpc>
              <a:spcBef>
                <a:spcPct val="0"/>
              </a:spcBef>
            </a:pPr>
            <a:r>
              <a:rPr lang="ja-JP" altLang="en-US" b="1">
                <a:solidFill>
                  <a:srgbClr val="006600"/>
                </a:solidFill>
              </a:rPr>
              <a:t>解１＋２</a:t>
            </a:r>
            <a:r>
              <a:rPr lang="ja-JP" altLang="en-US" b="1"/>
              <a:t>：</a:t>
            </a:r>
            <a:r>
              <a:rPr lang="ja-JP" altLang="en-US"/>
              <a:t> </a:t>
            </a:r>
            <a:r>
              <a:rPr lang="en-US" altLang="ja-JP"/>
              <a:t>ab deg  </a:t>
            </a:r>
            <a:r>
              <a:rPr lang="ja-JP" altLang="en-US"/>
              <a:t>重</a:t>
            </a:r>
            <a:r>
              <a:rPr lang="en-US" altLang="ja-JP"/>
              <a:t>30, </a:t>
            </a:r>
            <a:r>
              <a:rPr lang="ja-JP" altLang="en-US"/>
              <a:t>価</a:t>
            </a:r>
            <a:r>
              <a:rPr lang="en-US" altLang="ja-JP"/>
              <a:t>29</a:t>
            </a:r>
          </a:p>
          <a:p>
            <a:pPr>
              <a:lnSpc>
                <a:spcPct val="100000"/>
              </a:lnSpc>
              <a:spcBef>
                <a:spcPct val="0"/>
              </a:spcBef>
            </a:pPr>
            <a:r>
              <a:rPr lang="ja-JP" altLang="en-US" b="1">
                <a:solidFill>
                  <a:srgbClr val="006600"/>
                </a:solidFill>
              </a:rPr>
              <a:t>解２＋３</a:t>
            </a:r>
            <a:r>
              <a:rPr lang="ja-JP" altLang="en-US" b="1"/>
              <a:t>：</a:t>
            </a:r>
            <a:r>
              <a:rPr lang="ja-JP" altLang="en-US"/>
              <a:t> </a:t>
            </a:r>
            <a:r>
              <a:rPr lang="en-US" altLang="ja-JP"/>
              <a:t>be adf   </a:t>
            </a:r>
            <a:r>
              <a:rPr lang="ja-JP" altLang="en-US"/>
              <a:t>重</a:t>
            </a:r>
            <a:r>
              <a:rPr lang="en-US" altLang="ja-JP"/>
              <a:t>24, </a:t>
            </a:r>
            <a:r>
              <a:rPr lang="ja-JP" altLang="en-US"/>
              <a:t>価</a:t>
            </a:r>
            <a:r>
              <a:rPr lang="en-US" altLang="ja-JP"/>
              <a:t>30</a:t>
            </a:r>
          </a:p>
          <a:p>
            <a:pPr>
              <a:lnSpc>
                <a:spcPct val="100000"/>
              </a:lnSpc>
              <a:spcBef>
                <a:spcPct val="0"/>
              </a:spcBef>
            </a:pPr>
            <a:r>
              <a:rPr lang="ja-JP" altLang="en-US" b="1">
                <a:solidFill>
                  <a:srgbClr val="006600"/>
                </a:solidFill>
              </a:rPr>
              <a:t>解３＋４</a:t>
            </a:r>
            <a:r>
              <a:rPr lang="ja-JP" altLang="en-US" b="1"/>
              <a:t>：</a:t>
            </a:r>
            <a:r>
              <a:rPr lang="ja-JP" altLang="en-US"/>
              <a:t> </a:t>
            </a:r>
            <a:r>
              <a:rPr lang="en-US" altLang="ja-JP"/>
              <a:t>i defj    </a:t>
            </a:r>
            <a:r>
              <a:rPr lang="ja-JP" altLang="en-US"/>
              <a:t>重</a:t>
            </a:r>
            <a:r>
              <a:rPr lang="en-US" altLang="ja-JP"/>
              <a:t>27, </a:t>
            </a:r>
            <a:r>
              <a:rPr lang="ja-JP" altLang="en-US"/>
              <a:t>価</a:t>
            </a:r>
            <a:r>
              <a:rPr lang="en-US" altLang="ja-JP"/>
              <a:t>33</a:t>
            </a:r>
          </a:p>
          <a:p>
            <a:pPr>
              <a:lnSpc>
                <a:spcPct val="100000"/>
              </a:lnSpc>
              <a:spcBef>
                <a:spcPct val="0"/>
              </a:spcBef>
            </a:pPr>
            <a:r>
              <a:rPr lang="ja-JP" altLang="en-US" b="1">
                <a:solidFill>
                  <a:srgbClr val="006600"/>
                </a:solidFill>
              </a:rPr>
              <a:t>解４＋１</a:t>
            </a:r>
            <a:r>
              <a:rPr lang="ja-JP" altLang="en-US" b="1"/>
              <a:t>：</a:t>
            </a:r>
            <a:r>
              <a:rPr lang="ja-JP" altLang="en-US"/>
              <a:t> </a:t>
            </a:r>
            <a:r>
              <a:rPr lang="en-US" altLang="ja-JP"/>
              <a:t>h bic    </a:t>
            </a:r>
            <a:r>
              <a:rPr lang="ja-JP" altLang="en-US"/>
              <a:t>重</a:t>
            </a:r>
            <a:r>
              <a:rPr lang="en-US" altLang="ja-JP"/>
              <a:t>28, </a:t>
            </a:r>
            <a:r>
              <a:rPr lang="ja-JP" altLang="en-US"/>
              <a:t>価</a:t>
            </a:r>
            <a:r>
              <a:rPr lang="en-US" altLang="ja-JP"/>
              <a:t>25</a:t>
            </a:r>
          </a:p>
          <a:p>
            <a:pPr>
              <a:lnSpc>
                <a:spcPct val="100000"/>
              </a:lnSpc>
              <a:spcBef>
                <a:spcPct val="0"/>
              </a:spcBef>
            </a:pPr>
            <a:endParaRPr lang="en-US" altLang="ja-JP"/>
          </a:p>
        </p:txBody>
      </p:sp>
      <p:sp>
        <p:nvSpPr>
          <p:cNvPr id="93285" name="Text Box 101"/>
          <p:cNvSpPr txBox="1">
            <a:spLocks noChangeArrowheads="1"/>
          </p:cNvSpPr>
          <p:nvPr/>
        </p:nvSpPr>
        <p:spPr bwMode="auto">
          <a:xfrm>
            <a:off x="1042988" y="6165850"/>
            <a:ext cx="6911975" cy="439738"/>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marL="342900" indent="-342900" algn="ctr">
              <a:defRPr/>
            </a:pPr>
            <a:r>
              <a:rPr lang="ja-JP" altLang="en-US" b="1">
                <a:ea typeface="ＭＳ Ｐゴシック" pitchFamily="50" charset="-128"/>
              </a:rPr>
              <a:t>良い部分は残り、悪い部分はなくなる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2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2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318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328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328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32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32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83" grpId="0" animBg="1"/>
      <p:bldP spid="93284" grpId="0" animBg="1"/>
      <p:bldP spid="93188" grpId="0"/>
      <p:bldP spid="93242" grpId="0"/>
      <p:bldP spid="93282" grpId="0"/>
      <p:bldP spid="9328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遺伝的アルゴリズムの特性</a:t>
            </a:r>
          </a:p>
        </p:txBody>
      </p:sp>
      <p:sp>
        <p:nvSpPr>
          <p:cNvPr id="74755" name="Rectangle 3"/>
          <p:cNvSpPr>
            <a:spLocks noGrp="1" noChangeArrowheads="1"/>
          </p:cNvSpPr>
          <p:nvPr>
            <p:ph type="body" idx="1"/>
          </p:nvPr>
        </p:nvSpPr>
        <p:spPr>
          <a:xfrm>
            <a:off x="533400" y="1371600"/>
            <a:ext cx="8359775" cy="4937125"/>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近傍探索ではうまく解けない問題が解ける事がある</a:t>
            </a:r>
          </a:p>
          <a:p>
            <a:pPr eaLnBrk="1" hangingPunct="1">
              <a:lnSpc>
                <a:spcPct val="90000"/>
              </a:lnSpc>
              <a:buFontTx/>
              <a:buNone/>
              <a:defRPr/>
            </a:pPr>
            <a:r>
              <a:rPr lang="ja-JP" altLang="en-US" sz="2400" dirty="0" smtClean="0"/>
              <a:t>　　　　（逆もある）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実行不能解から、近傍探索により実行可能解へ</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局所性の高い問題には不向き（クリークなど）</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作りようによってはすごくいいものができるが、出来が悪くなることもある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いい解法を作ろうとすると、いろいろな工夫を加えなければならない</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パラメータ、交叉を工夫する必要がある</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プログラミングが大変（局所探索などに比べると）</a:t>
            </a: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こっている分、速度が遅い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7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7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47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475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475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475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475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47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工夫</a:t>
            </a:r>
          </a:p>
        </p:txBody>
      </p:sp>
      <p:sp>
        <p:nvSpPr>
          <p:cNvPr id="76803" name="Rectangle 3"/>
          <p:cNvSpPr>
            <a:spLocks noGrp="1" noChangeArrowheads="1"/>
          </p:cNvSpPr>
          <p:nvPr>
            <p:ph type="body" idx="1"/>
          </p:nvPr>
        </p:nvSpPr>
        <p:spPr>
          <a:xfrm>
            <a:off x="533400" y="1295400"/>
            <a:ext cx="8286750" cy="5029200"/>
          </a:xfrm>
        </p:spPr>
        <p:txBody>
          <a:bodyPr/>
          <a:lstStyle/>
          <a:p>
            <a:pPr eaLnBrk="1" hangingPunct="1">
              <a:lnSpc>
                <a:spcPct val="90000"/>
              </a:lnSpc>
              <a:buFontTx/>
              <a:buNone/>
              <a:defRPr/>
            </a:pPr>
            <a:r>
              <a:rPr lang="ja-JP" altLang="en-US" sz="2400" b="1" smtClean="0">
                <a:solidFill>
                  <a:srgbClr val="006600"/>
                </a:solidFill>
              </a:rPr>
              <a:t>突然変異</a:t>
            </a:r>
          </a:p>
          <a:p>
            <a:pPr eaLnBrk="1" hangingPunct="1">
              <a:lnSpc>
                <a:spcPct val="90000"/>
              </a:lnSpc>
              <a:buFontTx/>
              <a:buNone/>
              <a:defRPr/>
            </a:pPr>
            <a:r>
              <a:rPr lang="ja-JP" altLang="en-US" sz="2400" b="1" smtClean="0">
                <a:solidFill>
                  <a:srgbClr val="FF0000"/>
                </a:solidFill>
                <a:effectLst>
                  <a:outerShdw blurRad="38100" dist="38100" dir="2700000" algn="tl">
                    <a:srgbClr val="C0C0C0"/>
                  </a:outerShdw>
                </a:effectLst>
              </a:rPr>
              <a:t>  －</a:t>
            </a:r>
            <a:r>
              <a:rPr lang="ja-JP" altLang="en-US" sz="2400" smtClean="0"/>
              <a:t>　解集合が変なところで停滞することがある（同じような悪い解ばかりになる）。それを防ぐため、ときに突然変異を起こし、親の遺伝情報の一部を受け継がないような子供を作る</a:t>
            </a:r>
          </a:p>
          <a:p>
            <a:pPr eaLnBrk="1" hangingPunct="1">
              <a:lnSpc>
                <a:spcPct val="90000"/>
              </a:lnSpc>
              <a:buFontTx/>
              <a:buNone/>
              <a:defRPr/>
            </a:pPr>
            <a:r>
              <a:rPr lang="ja-JP" altLang="en-US" sz="2400" b="1" smtClean="0">
                <a:solidFill>
                  <a:srgbClr val="006600"/>
                </a:solidFill>
              </a:rPr>
              <a:t>交叉の工夫</a:t>
            </a:r>
          </a:p>
          <a:p>
            <a:pPr eaLnBrk="1" hangingPunct="1">
              <a:lnSpc>
                <a:spcPct val="90000"/>
              </a:lnSpc>
              <a:buFontTx/>
              <a:buNone/>
              <a:defRPr/>
            </a:pPr>
            <a:r>
              <a:rPr lang="ja-JP" altLang="en-US" sz="2400" b="1" smtClean="0">
                <a:solidFill>
                  <a:srgbClr val="FF0000"/>
                </a:solidFill>
                <a:effectLst>
                  <a:outerShdw blurRad="38100" dist="38100" dir="2700000" algn="tl">
                    <a:srgbClr val="C0C0C0"/>
                  </a:outerShdw>
                </a:effectLst>
              </a:rPr>
              <a:t>  － </a:t>
            </a:r>
            <a:r>
              <a:rPr lang="ja-JP" altLang="en-US" sz="2400" smtClean="0"/>
              <a:t>１つの親の組から作る子供の数、子供の作り方を工夫する</a:t>
            </a:r>
          </a:p>
          <a:p>
            <a:pPr eaLnBrk="1" hangingPunct="1">
              <a:lnSpc>
                <a:spcPct val="90000"/>
              </a:lnSpc>
              <a:buFontTx/>
              <a:buNone/>
              <a:defRPr/>
            </a:pPr>
            <a:r>
              <a:rPr lang="ja-JP" altLang="en-US" sz="2400" b="1" smtClean="0">
                <a:solidFill>
                  <a:srgbClr val="006600"/>
                </a:solidFill>
              </a:rPr>
              <a:t>グループ化</a:t>
            </a:r>
          </a:p>
          <a:p>
            <a:pPr eaLnBrk="1" hangingPunct="1">
              <a:lnSpc>
                <a:spcPct val="90000"/>
              </a:lnSpc>
              <a:buFontTx/>
              <a:buNone/>
              <a:defRPr/>
            </a:pPr>
            <a:r>
              <a:rPr lang="ja-JP" altLang="en-US" sz="2400" b="1" smtClean="0">
                <a:solidFill>
                  <a:srgbClr val="FF0000"/>
                </a:solidFill>
                <a:effectLst>
                  <a:outerShdw blurRad="38100" dist="38100" dir="2700000" algn="tl">
                    <a:srgbClr val="C0C0C0"/>
                  </a:outerShdw>
                </a:effectLst>
              </a:rPr>
              <a:t>  － </a:t>
            </a:r>
            <a:r>
              <a:rPr lang="ja-JP" altLang="en-US" sz="2400" smtClean="0"/>
              <a:t>生物が群を作り、群の中で交配して、群（地域）により独自に進化するように、解集合をいくつかのグループに分割し、それぞれのグループ内の交配を多くするようにする</a:t>
            </a:r>
          </a:p>
          <a:p>
            <a:pPr eaLnBrk="1" hangingPunct="1">
              <a:lnSpc>
                <a:spcPct val="90000"/>
              </a:lnSpc>
              <a:buFontTx/>
              <a:buNone/>
              <a:defRPr/>
            </a:pPr>
            <a:r>
              <a:rPr lang="ja-JP" altLang="en-US" sz="2400" b="1" smtClean="0">
                <a:solidFill>
                  <a:srgbClr val="006600"/>
                </a:solidFill>
              </a:rPr>
              <a:t>局所探索</a:t>
            </a:r>
          </a:p>
          <a:p>
            <a:pPr eaLnBrk="1" hangingPunct="1">
              <a:lnSpc>
                <a:spcPct val="90000"/>
              </a:lnSpc>
              <a:buFontTx/>
              <a:buNone/>
              <a:defRPr/>
            </a:pPr>
            <a:r>
              <a:rPr lang="ja-JP" altLang="en-US" sz="2400" b="1" smtClean="0">
                <a:solidFill>
                  <a:srgbClr val="FF0000"/>
                </a:solidFill>
                <a:effectLst>
                  <a:outerShdw blurRad="38100" dist="38100" dir="2700000" algn="tl">
                    <a:srgbClr val="C0C0C0"/>
                  </a:outerShdw>
                </a:effectLst>
              </a:rPr>
              <a:t>  － </a:t>
            </a:r>
            <a:r>
              <a:rPr lang="ja-JP" altLang="en-US" sz="2400" smtClean="0"/>
              <a:t>交叉してできた解を局所探索で改良し、それを子供とする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8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68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68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68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68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68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まとめ</a:t>
            </a:r>
          </a:p>
        </p:txBody>
      </p:sp>
      <p:sp>
        <p:nvSpPr>
          <p:cNvPr id="22531" name="Rectangle 3"/>
          <p:cNvSpPr>
            <a:spLocks noGrp="1" noChangeArrowheads="1"/>
          </p:cNvSpPr>
          <p:nvPr>
            <p:ph type="body" idx="1"/>
          </p:nvPr>
        </p:nvSpPr>
        <p:spPr>
          <a:xfrm>
            <a:off x="533400" y="1447800"/>
            <a:ext cx="8070850" cy="4502150"/>
          </a:xfrm>
        </p:spPr>
        <p:txBody>
          <a:bodyPr/>
          <a:lstStyle/>
          <a:p>
            <a:pPr eaLnBrk="1" hangingPunct="1">
              <a:lnSpc>
                <a:spcPct val="13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線形計画法による近似（独立集合）</a:t>
            </a:r>
          </a:p>
          <a:p>
            <a:pPr eaLnBrk="1" hangingPunct="1">
              <a:lnSpc>
                <a:spcPct val="13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発見的解法（メタ･ヒューリスティック）</a:t>
            </a:r>
          </a:p>
          <a:p>
            <a:pPr eaLnBrk="1" hangingPunct="1">
              <a:lnSpc>
                <a:spcPct val="13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局所探索法（貪欲解法）</a:t>
            </a:r>
          </a:p>
          <a:p>
            <a:pPr eaLnBrk="1" hangingPunct="1">
              <a:lnSpc>
                <a:spcPct val="13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巡回セールスマン問題の近傍探索： 挿入、2-</a:t>
            </a:r>
            <a:r>
              <a:rPr lang="en-US" altLang="ja-JP" sz="2400" dirty="0" smtClean="0"/>
              <a:t>opt</a:t>
            </a:r>
            <a:endParaRPr lang="ja-JP" altLang="en-US" sz="2400" dirty="0" smtClean="0"/>
          </a:p>
          <a:p>
            <a:pPr eaLnBrk="1" hangingPunct="1">
              <a:lnSpc>
                <a:spcPct val="13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ja-JP" altLang="en-US" sz="2400" dirty="0" smtClean="0"/>
              <a:t>近傍探索の高速化</a:t>
            </a:r>
          </a:p>
          <a:p>
            <a:pPr eaLnBrk="1" hangingPunct="1">
              <a:lnSpc>
                <a:spcPct val="130000"/>
              </a:lnSpc>
              <a:buFontTx/>
              <a:buNone/>
              <a:defRPr/>
            </a:pPr>
            <a:r>
              <a:rPr lang="ja-JP" altLang="en-US" sz="2400" dirty="0" smtClean="0"/>
              <a:t>　　目的関数の評価法、可能性のない候補の除外</a:t>
            </a:r>
          </a:p>
          <a:p>
            <a:pPr eaLnBrk="1" hangingPunct="1">
              <a:lnSpc>
                <a:spcPct val="13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近傍探索（タブサーチ・アニーリング）</a:t>
            </a:r>
          </a:p>
          <a:p>
            <a:pPr eaLnBrk="1" hangingPunct="1">
              <a:lnSpc>
                <a:spcPct val="13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遺伝的アルゴリズム</a:t>
            </a:r>
          </a:p>
          <a:p>
            <a:pPr eaLnBrk="1" hangingPunct="1">
              <a:lnSpc>
                <a:spcPct val="130000"/>
              </a:lnSpc>
              <a:buFontTx/>
              <a:buNone/>
              <a:defRPr/>
            </a:pPr>
            <a:endParaRPr lang="ja-JP" altLang="en-US" sz="2400" dirty="0" smtClean="0"/>
          </a:p>
          <a:p>
            <a:pPr eaLnBrk="1" hangingPunct="1">
              <a:lnSpc>
                <a:spcPct val="130000"/>
              </a:lnSpc>
              <a:buFontTx/>
              <a:buNone/>
              <a:defRPr/>
            </a:pPr>
            <a:endParaRPr lang="ja-JP" altLang="en-US" sz="2400" dirty="0" smtClean="0"/>
          </a:p>
        </p:txBody>
      </p:sp>
      <p:sp>
        <p:nvSpPr>
          <p:cNvPr id="49156" name="Text Box 4"/>
          <p:cNvSpPr txBox="1">
            <a:spLocks noChangeArrowheads="1"/>
          </p:cNvSpPr>
          <p:nvPr/>
        </p:nvSpPr>
        <p:spPr bwMode="auto">
          <a:xfrm>
            <a:off x="381000" y="2741613"/>
            <a:ext cx="184150" cy="457200"/>
          </a:xfrm>
          <a:prstGeom prst="rect">
            <a:avLst/>
          </a:prstGeom>
          <a:noFill/>
          <a:ln w="9525">
            <a:noFill/>
            <a:miter lim="800000"/>
            <a:headEnd/>
            <a:tailEnd/>
          </a:ln>
        </p:spPr>
        <p:txBody>
          <a:bodyPr wrap="none">
            <a:spAutoFit/>
          </a:bodyPr>
          <a:lstStyle/>
          <a:p>
            <a:pPr>
              <a:lnSpc>
                <a:spcPct val="100000"/>
              </a:lnSpc>
              <a:spcBef>
                <a:spcPct val="0"/>
              </a:spcBef>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5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0" y="-6350"/>
            <a:ext cx="9144000" cy="7715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２近似アルゴリズム</a:t>
            </a:r>
          </a:p>
        </p:txBody>
      </p:sp>
      <p:sp>
        <p:nvSpPr>
          <p:cNvPr id="119811" name="Rectangle 3"/>
          <p:cNvSpPr>
            <a:spLocks noGrp="1" noChangeArrowheads="1"/>
          </p:cNvSpPr>
          <p:nvPr>
            <p:ph type="body" idx="1"/>
          </p:nvPr>
        </p:nvSpPr>
        <p:spPr>
          <a:xfrm>
            <a:off x="685800" y="1052513"/>
            <a:ext cx="7848600" cy="3276600"/>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最小全張木を求めましょう</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sym typeface="Wingdings" pitchFamily="2" charset="2"/>
              </a:rPr>
              <a:t> </a:t>
            </a:r>
            <a:r>
              <a:rPr lang="ja-JP" altLang="en-US" sz="2400" dirty="0" smtClean="0"/>
              <a:t>最適解よりも重みが小さい</a:t>
            </a:r>
          </a:p>
          <a:p>
            <a:pPr eaLnBrk="1" hangingPunct="1">
              <a:buFontTx/>
              <a:buNone/>
              <a:defRPr/>
            </a:pPr>
            <a:r>
              <a:rPr lang="ja-JP" altLang="en-US" sz="2400" dirty="0" smtClean="0"/>
              <a:t>　　（サイクルから枝を1本取ると、全張木 </a:t>
            </a:r>
            <a:r>
              <a:rPr lang="ja-JP" altLang="en-US" sz="2400" b="1" dirty="0" smtClean="0">
                <a:solidFill>
                  <a:schemeClr val="accent2"/>
                </a:solidFill>
                <a:effectLst>
                  <a:outerShdw blurRad="38100" dist="38100" dir="2700000" algn="tl">
                    <a:srgbClr val="C0C0C0"/>
                  </a:outerShdw>
                </a:effectLst>
              </a:rPr>
              <a:t>≧</a:t>
            </a:r>
            <a:r>
              <a:rPr lang="ja-JP" altLang="en-US" sz="2400" b="1" dirty="0" smtClean="0">
                <a:solidFill>
                  <a:schemeClr val="accent2"/>
                </a:solidFill>
              </a:rPr>
              <a:t> </a:t>
            </a:r>
            <a:r>
              <a:rPr lang="ja-JP" altLang="en-US" sz="2400" dirty="0" smtClean="0"/>
              <a:t>最小全張木）</a:t>
            </a:r>
          </a:p>
          <a:p>
            <a:pPr eaLnBrk="1" hangingPunct="1">
              <a:buFontTx/>
              <a:buNone/>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全張木をなぞって、経路を作りましょう</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sym typeface="Wingdings" pitchFamily="2" charset="2"/>
              </a:rPr>
              <a:t> </a:t>
            </a:r>
            <a:r>
              <a:rPr lang="ja-JP" altLang="en-US" sz="2400" dirty="0" smtClean="0"/>
              <a:t>（</a:t>
            </a:r>
            <a:r>
              <a:rPr lang="ja-JP" altLang="en-US" sz="2400" dirty="0" smtClean="0">
                <a:solidFill>
                  <a:srgbClr val="FF0000"/>
                </a:solidFill>
                <a:sym typeface="Wingdings" pitchFamily="2" charset="2"/>
              </a:rPr>
              <a:t> </a:t>
            </a:r>
            <a:r>
              <a:rPr lang="ja-JP" altLang="en-US" sz="2400" dirty="0" smtClean="0"/>
              <a:t>2</a:t>
            </a:r>
            <a:r>
              <a:rPr lang="ja-JP" altLang="en-US" sz="2400" b="1" dirty="0" smtClean="0">
                <a:solidFill>
                  <a:schemeClr val="accent2"/>
                </a:solidFill>
                <a:effectLst>
                  <a:outerShdw blurRad="38100" dist="38100" dir="2700000" algn="tl">
                    <a:srgbClr val="C0C0C0"/>
                  </a:outerShdw>
                </a:effectLst>
              </a:rPr>
              <a:t>×</a:t>
            </a:r>
            <a:r>
              <a:rPr lang="ja-JP" altLang="en-US" sz="2400" dirty="0" smtClean="0"/>
              <a:t>最適解）よりも重みが小さい</a:t>
            </a:r>
          </a:p>
          <a:p>
            <a:pPr eaLnBrk="1" hangingPunct="1">
              <a:buFontTx/>
              <a:buNone/>
              <a:defRPr/>
            </a:pPr>
            <a:r>
              <a:rPr lang="ja-JP" altLang="en-US" sz="2400" dirty="0" smtClean="0"/>
              <a:t>　　</a:t>
            </a:r>
          </a:p>
        </p:txBody>
      </p:sp>
      <p:grpSp>
        <p:nvGrpSpPr>
          <p:cNvPr id="2" name="Group 4"/>
          <p:cNvGrpSpPr>
            <a:grpSpLocks/>
          </p:cNvGrpSpPr>
          <p:nvPr/>
        </p:nvGrpSpPr>
        <p:grpSpPr bwMode="auto">
          <a:xfrm>
            <a:off x="2743200" y="4343400"/>
            <a:ext cx="5334000" cy="2133600"/>
            <a:chOff x="1728" y="2736"/>
            <a:chExt cx="3360" cy="1344"/>
          </a:xfrm>
        </p:grpSpPr>
        <p:sp>
          <p:nvSpPr>
            <p:cNvPr id="6169" name="Oval 5"/>
            <p:cNvSpPr>
              <a:spLocks noChangeArrowheads="1"/>
            </p:cNvSpPr>
            <p:nvPr/>
          </p:nvSpPr>
          <p:spPr bwMode="auto">
            <a:xfrm>
              <a:off x="2993" y="2948"/>
              <a:ext cx="216" cy="212"/>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0" name="Oval 6"/>
            <p:cNvSpPr>
              <a:spLocks noChangeArrowheads="1"/>
            </p:cNvSpPr>
            <p:nvPr/>
          </p:nvSpPr>
          <p:spPr bwMode="auto">
            <a:xfrm>
              <a:off x="3029" y="3514"/>
              <a:ext cx="216" cy="212"/>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1" name="Oval 7"/>
            <p:cNvSpPr>
              <a:spLocks noChangeArrowheads="1"/>
            </p:cNvSpPr>
            <p:nvPr/>
          </p:nvSpPr>
          <p:spPr bwMode="auto">
            <a:xfrm>
              <a:off x="3679" y="3868"/>
              <a:ext cx="217" cy="212"/>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2" name="Oval 8"/>
            <p:cNvSpPr>
              <a:spLocks noChangeArrowheads="1"/>
            </p:cNvSpPr>
            <p:nvPr/>
          </p:nvSpPr>
          <p:spPr bwMode="auto">
            <a:xfrm>
              <a:off x="3932" y="3267"/>
              <a:ext cx="217" cy="212"/>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3" name="Oval 9"/>
            <p:cNvSpPr>
              <a:spLocks noChangeArrowheads="1"/>
            </p:cNvSpPr>
            <p:nvPr/>
          </p:nvSpPr>
          <p:spPr bwMode="auto">
            <a:xfrm>
              <a:off x="3751" y="2736"/>
              <a:ext cx="217" cy="212"/>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4" name="Oval 10"/>
            <p:cNvSpPr>
              <a:spLocks noChangeArrowheads="1"/>
            </p:cNvSpPr>
            <p:nvPr/>
          </p:nvSpPr>
          <p:spPr bwMode="auto">
            <a:xfrm>
              <a:off x="1728" y="3408"/>
              <a:ext cx="217" cy="212"/>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5" name="Oval 11"/>
            <p:cNvSpPr>
              <a:spLocks noChangeArrowheads="1"/>
            </p:cNvSpPr>
            <p:nvPr/>
          </p:nvSpPr>
          <p:spPr bwMode="auto">
            <a:xfrm>
              <a:off x="4871" y="3443"/>
              <a:ext cx="217" cy="213"/>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6" name="Oval 12"/>
            <p:cNvSpPr>
              <a:spLocks noChangeArrowheads="1"/>
            </p:cNvSpPr>
            <p:nvPr/>
          </p:nvSpPr>
          <p:spPr bwMode="auto">
            <a:xfrm>
              <a:off x="2125" y="2877"/>
              <a:ext cx="217" cy="213"/>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7" name="Oval 13"/>
            <p:cNvSpPr>
              <a:spLocks noChangeArrowheads="1"/>
            </p:cNvSpPr>
            <p:nvPr/>
          </p:nvSpPr>
          <p:spPr bwMode="auto">
            <a:xfrm>
              <a:off x="2378" y="3267"/>
              <a:ext cx="217" cy="212"/>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6178" name="Oval 14"/>
            <p:cNvSpPr>
              <a:spLocks noChangeArrowheads="1"/>
            </p:cNvSpPr>
            <p:nvPr/>
          </p:nvSpPr>
          <p:spPr bwMode="auto">
            <a:xfrm>
              <a:off x="2378" y="3691"/>
              <a:ext cx="217" cy="212"/>
            </a:xfrm>
            <a:prstGeom prst="ellipse">
              <a:avLst/>
            </a:prstGeom>
            <a:solidFill>
              <a:schemeClr val="folHlink"/>
            </a:solidFill>
            <a:ln w="28575">
              <a:solidFill>
                <a:schemeClr val="tx1"/>
              </a:solidFill>
              <a:round/>
              <a:headEnd/>
              <a:tailEnd/>
            </a:ln>
          </p:spPr>
          <p:txBody>
            <a:bodyPr wrap="none" anchor="ctr"/>
            <a:lstStyle/>
            <a:p>
              <a:endParaRPr lang="ja-JP" altLang="en-US"/>
            </a:p>
          </p:txBody>
        </p:sp>
      </p:grpSp>
      <p:grpSp>
        <p:nvGrpSpPr>
          <p:cNvPr id="3" name="Group 15"/>
          <p:cNvGrpSpPr>
            <a:grpSpLocks/>
          </p:cNvGrpSpPr>
          <p:nvPr/>
        </p:nvGrpSpPr>
        <p:grpSpPr bwMode="auto">
          <a:xfrm>
            <a:off x="3201988" y="4567238"/>
            <a:ext cx="4473575" cy="1573212"/>
            <a:chOff x="2017" y="2877"/>
            <a:chExt cx="2818" cy="991"/>
          </a:xfrm>
        </p:grpSpPr>
        <p:sp>
          <p:nvSpPr>
            <p:cNvPr id="6160" name="Line 16"/>
            <p:cNvSpPr>
              <a:spLocks noChangeShapeType="1"/>
            </p:cNvSpPr>
            <p:nvPr/>
          </p:nvSpPr>
          <p:spPr bwMode="auto">
            <a:xfrm flipV="1">
              <a:off x="2631" y="3125"/>
              <a:ext cx="325" cy="212"/>
            </a:xfrm>
            <a:prstGeom prst="line">
              <a:avLst/>
            </a:prstGeom>
            <a:noFill/>
            <a:ln w="28575">
              <a:solidFill>
                <a:schemeClr val="tx1"/>
              </a:solidFill>
              <a:round/>
              <a:headEnd/>
              <a:tailEnd/>
            </a:ln>
          </p:spPr>
          <p:txBody>
            <a:bodyPr/>
            <a:lstStyle/>
            <a:p>
              <a:endParaRPr lang="ja-JP" altLang="en-US"/>
            </a:p>
          </p:txBody>
        </p:sp>
        <p:sp>
          <p:nvSpPr>
            <p:cNvPr id="6161" name="Line 17"/>
            <p:cNvSpPr>
              <a:spLocks noChangeShapeType="1"/>
            </p:cNvSpPr>
            <p:nvPr/>
          </p:nvSpPr>
          <p:spPr bwMode="auto">
            <a:xfrm>
              <a:off x="2631" y="3443"/>
              <a:ext cx="362" cy="142"/>
            </a:xfrm>
            <a:prstGeom prst="line">
              <a:avLst/>
            </a:prstGeom>
            <a:noFill/>
            <a:ln w="28575">
              <a:solidFill>
                <a:schemeClr val="tx1"/>
              </a:solidFill>
              <a:round/>
              <a:headEnd/>
              <a:tailEnd/>
            </a:ln>
          </p:spPr>
          <p:txBody>
            <a:bodyPr/>
            <a:lstStyle/>
            <a:p>
              <a:endParaRPr lang="ja-JP" altLang="en-US"/>
            </a:p>
          </p:txBody>
        </p:sp>
        <p:sp>
          <p:nvSpPr>
            <p:cNvPr id="6162" name="Line 18"/>
            <p:cNvSpPr>
              <a:spLocks noChangeShapeType="1"/>
            </p:cNvSpPr>
            <p:nvPr/>
          </p:nvSpPr>
          <p:spPr bwMode="auto">
            <a:xfrm flipV="1">
              <a:off x="3245" y="2877"/>
              <a:ext cx="470" cy="142"/>
            </a:xfrm>
            <a:prstGeom prst="line">
              <a:avLst/>
            </a:prstGeom>
            <a:noFill/>
            <a:ln w="28575">
              <a:solidFill>
                <a:schemeClr val="tx1"/>
              </a:solidFill>
              <a:round/>
              <a:headEnd/>
              <a:tailEnd/>
            </a:ln>
          </p:spPr>
          <p:txBody>
            <a:bodyPr/>
            <a:lstStyle/>
            <a:p>
              <a:endParaRPr lang="ja-JP" altLang="en-US"/>
            </a:p>
          </p:txBody>
        </p:sp>
        <p:sp>
          <p:nvSpPr>
            <p:cNvPr id="6163" name="Line 19"/>
            <p:cNvSpPr>
              <a:spLocks noChangeShapeType="1"/>
            </p:cNvSpPr>
            <p:nvPr/>
          </p:nvSpPr>
          <p:spPr bwMode="auto">
            <a:xfrm>
              <a:off x="3282" y="3656"/>
              <a:ext cx="325" cy="212"/>
            </a:xfrm>
            <a:prstGeom prst="line">
              <a:avLst/>
            </a:prstGeom>
            <a:noFill/>
            <a:ln w="28575">
              <a:solidFill>
                <a:schemeClr val="tx1"/>
              </a:solidFill>
              <a:round/>
              <a:headEnd/>
              <a:tailEnd/>
            </a:ln>
          </p:spPr>
          <p:txBody>
            <a:bodyPr/>
            <a:lstStyle/>
            <a:p>
              <a:endParaRPr lang="ja-JP" altLang="en-US"/>
            </a:p>
          </p:txBody>
        </p:sp>
        <p:sp>
          <p:nvSpPr>
            <p:cNvPr id="6164" name="Line 20"/>
            <p:cNvSpPr>
              <a:spLocks noChangeShapeType="1"/>
            </p:cNvSpPr>
            <p:nvPr/>
          </p:nvSpPr>
          <p:spPr bwMode="auto">
            <a:xfrm>
              <a:off x="4221" y="3408"/>
              <a:ext cx="614" cy="141"/>
            </a:xfrm>
            <a:prstGeom prst="line">
              <a:avLst/>
            </a:prstGeom>
            <a:noFill/>
            <a:ln w="28575">
              <a:solidFill>
                <a:schemeClr val="tx1"/>
              </a:solidFill>
              <a:round/>
              <a:headEnd/>
              <a:tailEnd/>
            </a:ln>
          </p:spPr>
          <p:txBody>
            <a:bodyPr/>
            <a:lstStyle/>
            <a:p>
              <a:endParaRPr lang="ja-JP" altLang="en-US"/>
            </a:p>
          </p:txBody>
        </p:sp>
        <p:sp>
          <p:nvSpPr>
            <p:cNvPr id="6165" name="Line 21"/>
            <p:cNvSpPr>
              <a:spLocks noChangeShapeType="1"/>
            </p:cNvSpPr>
            <p:nvPr/>
          </p:nvSpPr>
          <p:spPr bwMode="auto">
            <a:xfrm flipV="1">
              <a:off x="2017" y="3408"/>
              <a:ext cx="325" cy="71"/>
            </a:xfrm>
            <a:prstGeom prst="line">
              <a:avLst/>
            </a:prstGeom>
            <a:noFill/>
            <a:ln w="28575">
              <a:solidFill>
                <a:schemeClr val="tx1"/>
              </a:solidFill>
              <a:round/>
              <a:headEnd/>
              <a:tailEnd/>
            </a:ln>
          </p:spPr>
          <p:txBody>
            <a:bodyPr/>
            <a:lstStyle/>
            <a:p>
              <a:endParaRPr lang="ja-JP" altLang="en-US"/>
            </a:p>
          </p:txBody>
        </p:sp>
        <p:sp>
          <p:nvSpPr>
            <p:cNvPr id="6166" name="Line 22"/>
            <p:cNvSpPr>
              <a:spLocks noChangeShapeType="1"/>
            </p:cNvSpPr>
            <p:nvPr/>
          </p:nvSpPr>
          <p:spPr bwMode="auto">
            <a:xfrm flipH="1">
              <a:off x="3860" y="3514"/>
              <a:ext cx="108" cy="318"/>
            </a:xfrm>
            <a:prstGeom prst="line">
              <a:avLst/>
            </a:prstGeom>
            <a:noFill/>
            <a:ln w="28575">
              <a:solidFill>
                <a:schemeClr val="tx1"/>
              </a:solidFill>
              <a:round/>
              <a:headEnd/>
              <a:tailEnd/>
            </a:ln>
          </p:spPr>
          <p:txBody>
            <a:bodyPr/>
            <a:lstStyle/>
            <a:p>
              <a:endParaRPr lang="ja-JP" altLang="en-US"/>
            </a:p>
          </p:txBody>
        </p:sp>
        <p:sp>
          <p:nvSpPr>
            <p:cNvPr id="6167" name="Line 23"/>
            <p:cNvSpPr>
              <a:spLocks noChangeShapeType="1"/>
            </p:cNvSpPr>
            <p:nvPr/>
          </p:nvSpPr>
          <p:spPr bwMode="auto">
            <a:xfrm flipV="1">
              <a:off x="2487" y="3514"/>
              <a:ext cx="0" cy="142"/>
            </a:xfrm>
            <a:prstGeom prst="line">
              <a:avLst/>
            </a:prstGeom>
            <a:noFill/>
            <a:ln w="28575">
              <a:solidFill>
                <a:schemeClr val="tx1"/>
              </a:solidFill>
              <a:round/>
              <a:headEnd/>
              <a:tailEnd/>
            </a:ln>
          </p:spPr>
          <p:txBody>
            <a:bodyPr/>
            <a:lstStyle/>
            <a:p>
              <a:endParaRPr lang="ja-JP" altLang="en-US"/>
            </a:p>
          </p:txBody>
        </p:sp>
        <p:sp>
          <p:nvSpPr>
            <p:cNvPr id="6168" name="Line 24"/>
            <p:cNvSpPr>
              <a:spLocks noChangeShapeType="1"/>
            </p:cNvSpPr>
            <p:nvPr/>
          </p:nvSpPr>
          <p:spPr bwMode="auto">
            <a:xfrm flipH="1" flipV="1">
              <a:off x="2304" y="3120"/>
              <a:ext cx="109" cy="106"/>
            </a:xfrm>
            <a:prstGeom prst="line">
              <a:avLst/>
            </a:prstGeom>
            <a:noFill/>
            <a:ln w="28575">
              <a:solidFill>
                <a:schemeClr val="tx1"/>
              </a:solidFill>
              <a:round/>
              <a:headEnd/>
              <a:tailEnd/>
            </a:ln>
          </p:spPr>
          <p:txBody>
            <a:bodyPr/>
            <a:lstStyle/>
            <a:p>
              <a:endParaRPr lang="ja-JP" altLang="en-US"/>
            </a:p>
          </p:txBody>
        </p:sp>
      </p:grpSp>
      <p:grpSp>
        <p:nvGrpSpPr>
          <p:cNvPr id="4" name="Group 25"/>
          <p:cNvGrpSpPr>
            <a:grpSpLocks/>
          </p:cNvGrpSpPr>
          <p:nvPr/>
        </p:nvGrpSpPr>
        <p:grpSpPr bwMode="auto">
          <a:xfrm>
            <a:off x="2971800" y="4419600"/>
            <a:ext cx="3048000" cy="1600200"/>
            <a:chOff x="1872" y="2784"/>
            <a:chExt cx="1920" cy="1008"/>
          </a:xfrm>
        </p:grpSpPr>
        <p:sp>
          <p:nvSpPr>
            <p:cNvPr id="6151" name="Line 26"/>
            <p:cNvSpPr>
              <a:spLocks noChangeShapeType="1"/>
            </p:cNvSpPr>
            <p:nvPr/>
          </p:nvSpPr>
          <p:spPr bwMode="auto">
            <a:xfrm flipV="1">
              <a:off x="1872" y="3312"/>
              <a:ext cx="432" cy="48"/>
            </a:xfrm>
            <a:prstGeom prst="line">
              <a:avLst/>
            </a:prstGeom>
            <a:noFill/>
            <a:ln w="22225">
              <a:solidFill>
                <a:srgbClr val="FF0000"/>
              </a:solidFill>
              <a:round/>
              <a:headEnd/>
              <a:tailEnd type="triangle" w="med" len="med"/>
            </a:ln>
          </p:spPr>
          <p:txBody>
            <a:bodyPr/>
            <a:lstStyle/>
            <a:p>
              <a:endParaRPr lang="ja-JP" altLang="en-US"/>
            </a:p>
          </p:txBody>
        </p:sp>
        <p:sp>
          <p:nvSpPr>
            <p:cNvPr id="6152" name="Line 27"/>
            <p:cNvSpPr>
              <a:spLocks noChangeShapeType="1"/>
            </p:cNvSpPr>
            <p:nvPr/>
          </p:nvSpPr>
          <p:spPr bwMode="auto">
            <a:xfrm flipH="1" flipV="1">
              <a:off x="2016" y="3024"/>
              <a:ext cx="240" cy="240"/>
            </a:xfrm>
            <a:prstGeom prst="line">
              <a:avLst/>
            </a:prstGeom>
            <a:noFill/>
            <a:ln w="22225">
              <a:solidFill>
                <a:srgbClr val="FF0000"/>
              </a:solidFill>
              <a:round/>
              <a:headEnd/>
              <a:tailEnd type="triangle" w="med" len="med"/>
            </a:ln>
          </p:spPr>
          <p:txBody>
            <a:bodyPr/>
            <a:lstStyle/>
            <a:p>
              <a:endParaRPr lang="ja-JP" altLang="en-US"/>
            </a:p>
          </p:txBody>
        </p:sp>
        <p:sp>
          <p:nvSpPr>
            <p:cNvPr id="6153" name="Line 28"/>
            <p:cNvSpPr>
              <a:spLocks noChangeShapeType="1"/>
            </p:cNvSpPr>
            <p:nvPr/>
          </p:nvSpPr>
          <p:spPr bwMode="auto">
            <a:xfrm>
              <a:off x="2400" y="2928"/>
              <a:ext cx="144" cy="288"/>
            </a:xfrm>
            <a:prstGeom prst="line">
              <a:avLst/>
            </a:prstGeom>
            <a:noFill/>
            <a:ln w="22225">
              <a:solidFill>
                <a:srgbClr val="FF0000"/>
              </a:solidFill>
              <a:round/>
              <a:headEnd/>
              <a:tailEnd type="triangle" w="med" len="med"/>
            </a:ln>
          </p:spPr>
          <p:txBody>
            <a:bodyPr/>
            <a:lstStyle/>
            <a:p>
              <a:endParaRPr lang="ja-JP" altLang="en-US"/>
            </a:p>
          </p:txBody>
        </p:sp>
        <p:sp>
          <p:nvSpPr>
            <p:cNvPr id="6154" name="Line 29"/>
            <p:cNvSpPr>
              <a:spLocks noChangeShapeType="1"/>
            </p:cNvSpPr>
            <p:nvPr/>
          </p:nvSpPr>
          <p:spPr bwMode="auto">
            <a:xfrm flipV="1">
              <a:off x="2592" y="3024"/>
              <a:ext cx="336" cy="192"/>
            </a:xfrm>
            <a:prstGeom prst="line">
              <a:avLst/>
            </a:prstGeom>
            <a:noFill/>
            <a:ln w="22225">
              <a:solidFill>
                <a:srgbClr val="FF0000"/>
              </a:solidFill>
              <a:round/>
              <a:headEnd/>
              <a:tailEnd type="triangle" w="med" len="med"/>
            </a:ln>
          </p:spPr>
          <p:txBody>
            <a:bodyPr/>
            <a:lstStyle/>
            <a:p>
              <a:endParaRPr lang="ja-JP" altLang="en-US"/>
            </a:p>
          </p:txBody>
        </p:sp>
        <p:sp>
          <p:nvSpPr>
            <p:cNvPr id="6155" name="Line 30"/>
            <p:cNvSpPr>
              <a:spLocks noChangeShapeType="1"/>
            </p:cNvSpPr>
            <p:nvPr/>
          </p:nvSpPr>
          <p:spPr bwMode="auto">
            <a:xfrm flipV="1">
              <a:off x="3216" y="2784"/>
              <a:ext cx="480" cy="144"/>
            </a:xfrm>
            <a:prstGeom prst="line">
              <a:avLst/>
            </a:prstGeom>
            <a:noFill/>
            <a:ln w="22225">
              <a:solidFill>
                <a:srgbClr val="FF0000"/>
              </a:solidFill>
              <a:round/>
              <a:headEnd/>
              <a:tailEnd type="triangle" w="med" len="med"/>
            </a:ln>
          </p:spPr>
          <p:txBody>
            <a:bodyPr/>
            <a:lstStyle/>
            <a:p>
              <a:endParaRPr lang="ja-JP" altLang="en-US"/>
            </a:p>
          </p:txBody>
        </p:sp>
        <p:sp>
          <p:nvSpPr>
            <p:cNvPr id="6156" name="Line 31"/>
            <p:cNvSpPr>
              <a:spLocks noChangeShapeType="1"/>
            </p:cNvSpPr>
            <p:nvPr/>
          </p:nvSpPr>
          <p:spPr bwMode="auto">
            <a:xfrm flipH="1">
              <a:off x="3312" y="2976"/>
              <a:ext cx="480" cy="144"/>
            </a:xfrm>
            <a:prstGeom prst="line">
              <a:avLst/>
            </a:prstGeom>
            <a:noFill/>
            <a:ln w="22225">
              <a:solidFill>
                <a:srgbClr val="FF0000"/>
              </a:solidFill>
              <a:round/>
              <a:headEnd/>
              <a:tailEnd type="triangle" w="med" len="med"/>
            </a:ln>
          </p:spPr>
          <p:txBody>
            <a:bodyPr/>
            <a:lstStyle/>
            <a:p>
              <a:endParaRPr lang="ja-JP" altLang="en-US"/>
            </a:p>
          </p:txBody>
        </p:sp>
        <p:sp>
          <p:nvSpPr>
            <p:cNvPr id="6157" name="Line 32"/>
            <p:cNvSpPr>
              <a:spLocks noChangeShapeType="1"/>
            </p:cNvSpPr>
            <p:nvPr/>
          </p:nvSpPr>
          <p:spPr bwMode="auto">
            <a:xfrm flipH="1">
              <a:off x="2736" y="3216"/>
              <a:ext cx="336" cy="144"/>
            </a:xfrm>
            <a:prstGeom prst="line">
              <a:avLst/>
            </a:prstGeom>
            <a:noFill/>
            <a:ln w="22225">
              <a:solidFill>
                <a:srgbClr val="FF0000"/>
              </a:solidFill>
              <a:round/>
              <a:headEnd/>
              <a:tailEnd type="triangle" w="med" len="med"/>
            </a:ln>
          </p:spPr>
          <p:txBody>
            <a:bodyPr/>
            <a:lstStyle/>
            <a:p>
              <a:endParaRPr lang="ja-JP" altLang="en-US"/>
            </a:p>
          </p:txBody>
        </p:sp>
        <p:sp>
          <p:nvSpPr>
            <p:cNvPr id="6158" name="Line 33"/>
            <p:cNvSpPr>
              <a:spLocks noChangeShapeType="1"/>
            </p:cNvSpPr>
            <p:nvPr/>
          </p:nvSpPr>
          <p:spPr bwMode="auto">
            <a:xfrm>
              <a:off x="2736" y="3408"/>
              <a:ext cx="384" cy="48"/>
            </a:xfrm>
            <a:prstGeom prst="line">
              <a:avLst/>
            </a:prstGeom>
            <a:noFill/>
            <a:ln w="22225">
              <a:solidFill>
                <a:srgbClr val="FF0000"/>
              </a:solidFill>
              <a:round/>
              <a:headEnd/>
              <a:tailEnd type="triangle" w="med" len="med"/>
            </a:ln>
          </p:spPr>
          <p:txBody>
            <a:bodyPr/>
            <a:lstStyle/>
            <a:p>
              <a:endParaRPr lang="ja-JP" altLang="en-US"/>
            </a:p>
          </p:txBody>
        </p:sp>
        <p:sp>
          <p:nvSpPr>
            <p:cNvPr id="6159" name="Line 34"/>
            <p:cNvSpPr>
              <a:spLocks noChangeShapeType="1"/>
            </p:cNvSpPr>
            <p:nvPr/>
          </p:nvSpPr>
          <p:spPr bwMode="auto">
            <a:xfrm>
              <a:off x="3312" y="3600"/>
              <a:ext cx="384" cy="192"/>
            </a:xfrm>
            <a:prstGeom prst="line">
              <a:avLst/>
            </a:prstGeom>
            <a:noFill/>
            <a:ln w="22225">
              <a:solidFill>
                <a:srgbClr val="FF0000"/>
              </a:solidFill>
              <a:round/>
              <a:headEnd/>
              <a:tailEnd type="triangl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8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981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9811">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9811">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0-#ppt_w/2"/>
                                          </p:val>
                                        </p:tav>
                                        <p:tav tm="100000">
                                          <p:val>
                                            <p:strVal val="#ppt_x"/>
                                          </p:val>
                                        </p:tav>
                                      </p:tavLst>
                                    </p:anim>
                                    <p:anim calcmode="lin" valueType="num">
                                      <p:cBhvr additive="base">
                                        <p:cTn id="3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9811">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98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3"/>
          <p:cNvGrpSpPr>
            <a:grpSpLocks/>
          </p:cNvGrpSpPr>
          <p:nvPr/>
        </p:nvGrpSpPr>
        <p:grpSpPr bwMode="auto">
          <a:xfrm>
            <a:off x="3810000" y="4648200"/>
            <a:ext cx="838200" cy="457200"/>
            <a:chOff x="2400" y="2928"/>
            <a:chExt cx="528" cy="288"/>
          </a:xfrm>
        </p:grpSpPr>
        <p:sp>
          <p:nvSpPr>
            <p:cNvPr id="7227" name="Line 44"/>
            <p:cNvSpPr>
              <a:spLocks noChangeShapeType="1"/>
            </p:cNvSpPr>
            <p:nvPr/>
          </p:nvSpPr>
          <p:spPr bwMode="auto">
            <a:xfrm>
              <a:off x="2400" y="2928"/>
              <a:ext cx="144" cy="288"/>
            </a:xfrm>
            <a:prstGeom prst="line">
              <a:avLst/>
            </a:prstGeom>
            <a:noFill/>
            <a:ln w="22225">
              <a:solidFill>
                <a:schemeClr val="bg1"/>
              </a:solidFill>
              <a:round/>
              <a:headEnd/>
              <a:tailEnd type="triangle" w="med" len="med"/>
            </a:ln>
          </p:spPr>
          <p:txBody>
            <a:bodyPr/>
            <a:lstStyle/>
            <a:p>
              <a:endParaRPr lang="ja-JP" altLang="en-US"/>
            </a:p>
          </p:txBody>
        </p:sp>
        <p:sp>
          <p:nvSpPr>
            <p:cNvPr id="7228" name="Line 46"/>
            <p:cNvSpPr>
              <a:spLocks noChangeShapeType="1"/>
            </p:cNvSpPr>
            <p:nvPr/>
          </p:nvSpPr>
          <p:spPr bwMode="auto">
            <a:xfrm>
              <a:off x="2400" y="2976"/>
              <a:ext cx="528" cy="48"/>
            </a:xfrm>
            <a:prstGeom prst="line">
              <a:avLst/>
            </a:prstGeom>
            <a:noFill/>
            <a:ln w="22225">
              <a:solidFill>
                <a:srgbClr val="FF0000"/>
              </a:solidFill>
              <a:round/>
              <a:headEnd/>
              <a:tailEnd type="triangle" w="med" len="med"/>
            </a:ln>
          </p:spPr>
          <p:txBody>
            <a:bodyPr/>
            <a:lstStyle/>
            <a:p>
              <a:endParaRPr lang="ja-JP" altLang="en-US"/>
            </a:p>
          </p:txBody>
        </p:sp>
        <p:sp>
          <p:nvSpPr>
            <p:cNvPr id="7229" name="Line 45"/>
            <p:cNvSpPr>
              <a:spLocks noChangeShapeType="1"/>
            </p:cNvSpPr>
            <p:nvPr/>
          </p:nvSpPr>
          <p:spPr bwMode="auto">
            <a:xfrm flipV="1">
              <a:off x="2592" y="3024"/>
              <a:ext cx="336" cy="192"/>
            </a:xfrm>
            <a:prstGeom prst="line">
              <a:avLst/>
            </a:prstGeom>
            <a:noFill/>
            <a:ln w="22225">
              <a:solidFill>
                <a:schemeClr val="bg1"/>
              </a:solidFill>
              <a:round/>
              <a:headEnd/>
              <a:tailEnd type="triangle" w="med" len="med"/>
            </a:ln>
          </p:spPr>
          <p:txBody>
            <a:bodyPr/>
            <a:lstStyle/>
            <a:p>
              <a:endParaRPr lang="ja-JP" altLang="en-US"/>
            </a:p>
          </p:txBody>
        </p:sp>
      </p:grpSp>
      <p:sp>
        <p:nvSpPr>
          <p:cNvPr id="117762" name="Rectangle 2"/>
          <p:cNvSpPr>
            <a:spLocks noGrp="1" noChangeArrowheads="1"/>
          </p:cNvSpPr>
          <p:nvPr>
            <p:ph type="title"/>
          </p:nvPr>
        </p:nvSpPr>
        <p:spPr>
          <a:xfrm>
            <a:off x="0" y="-6350"/>
            <a:ext cx="9144000" cy="77152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２近似アルゴリズム </a:t>
            </a:r>
            <a:r>
              <a:rPr lang="en-US" altLang="ja-JP" sz="3600" smtClean="0">
                <a:solidFill>
                  <a:schemeClr val="bg1"/>
                </a:solidFill>
                <a:effectLst>
                  <a:outerShdw blurRad="38100" dist="38100" dir="2700000" algn="tl">
                    <a:srgbClr val="000000"/>
                  </a:outerShdw>
                </a:effectLst>
              </a:rPr>
              <a:t>(2)</a:t>
            </a:r>
            <a:endParaRPr lang="ja-JP" altLang="en-US" sz="3600" smtClean="0">
              <a:solidFill>
                <a:schemeClr val="bg1"/>
              </a:solidFill>
              <a:effectLst>
                <a:outerShdw blurRad="38100" dist="38100" dir="2700000" algn="tl">
                  <a:srgbClr val="000000"/>
                </a:outerShdw>
              </a:effectLst>
            </a:endParaRPr>
          </a:p>
        </p:txBody>
      </p:sp>
      <p:sp>
        <p:nvSpPr>
          <p:cNvPr id="117763" name="Rectangle 3"/>
          <p:cNvSpPr>
            <a:spLocks noGrp="1" noChangeArrowheads="1"/>
          </p:cNvSpPr>
          <p:nvPr>
            <p:ph type="body" idx="1"/>
          </p:nvPr>
        </p:nvSpPr>
        <p:spPr>
          <a:xfrm>
            <a:off x="684213" y="1052513"/>
            <a:ext cx="7848600" cy="2232025"/>
          </a:xfrm>
        </p:spPr>
        <p:txBody>
          <a:bodyPr/>
          <a:lstStyle/>
          <a:p>
            <a:pPr eaLnBrk="1" hangingPunct="1">
              <a:buFontTx/>
              <a:buNone/>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rPr>
              <a:t> </a:t>
            </a:r>
            <a:r>
              <a:rPr lang="ja-JP" altLang="en-US" sz="2400" dirty="0" smtClean="0"/>
              <a:t>1度来た頂点に来たときは、短絡しましょう</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sym typeface="Wingdings" pitchFamily="2" charset="2"/>
              </a:rPr>
              <a:t> </a:t>
            </a:r>
            <a:r>
              <a:rPr lang="ja-JP" altLang="en-US" sz="2400" dirty="0" smtClean="0"/>
              <a:t>（3角不等式が成り立てば）できた経路はより短くなる</a:t>
            </a:r>
          </a:p>
          <a:p>
            <a:pPr eaLnBrk="1" hangingPunct="1">
              <a:buFontTx/>
              <a:buNone/>
              <a:defRPr/>
            </a:pPr>
            <a:r>
              <a:rPr lang="ja-JP" altLang="en-US" sz="2400" dirty="0" smtClean="0">
                <a:solidFill>
                  <a:srgbClr val="FF0000"/>
                </a:solidFill>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sym typeface="Wingdings" pitchFamily="2" charset="2"/>
              </a:rPr>
              <a:t> </a:t>
            </a:r>
            <a:r>
              <a:rPr lang="ja-JP" altLang="en-US" sz="2400" b="1" dirty="0" smtClean="0"/>
              <a:t>（2×最小木）</a:t>
            </a:r>
            <a:r>
              <a:rPr lang="ja-JP" altLang="en-US" sz="2400" dirty="0" smtClean="0"/>
              <a:t>より同じか短くなる</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solidFill>
                  <a:srgbClr val="FF0000"/>
                </a:solidFill>
                <a:sym typeface="Wingdings" pitchFamily="2" charset="2"/>
              </a:rPr>
              <a:t> </a:t>
            </a:r>
            <a:r>
              <a:rPr lang="ja-JP" altLang="en-US" sz="2400" b="1" dirty="0" smtClean="0"/>
              <a:t>（2×最適解）</a:t>
            </a:r>
            <a:r>
              <a:rPr lang="ja-JP" altLang="en-US" sz="2400" dirty="0" smtClean="0"/>
              <a:t>よりは短くなる</a:t>
            </a:r>
          </a:p>
          <a:p>
            <a:pPr eaLnBrk="1" hangingPunct="1">
              <a:buFontTx/>
              <a:buNone/>
              <a:defRPr/>
            </a:pPr>
            <a:r>
              <a:rPr lang="ja-JP" altLang="en-US" sz="2400" dirty="0" smtClean="0"/>
              <a:t>　　</a:t>
            </a:r>
          </a:p>
        </p:txBody>
      </p:sp>
      <p:sp>
        <p:nvSpPr>
          <p:cNvPr id="7173" name="Oval 4"/>
          <p:cNvSpPr>
            <a:spLocks noChangeArrowheads="1"/>
          </p:cNvSpPr>
          <p:nvPr/>
        </p:nvSpPr>
        <p:spPr bwMode="auto">
          <a:xfrm>
            <a:off x="4751388" y="4679950"/>
            <a:ext cx="342900" cy="336550"/>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74" name="Oval 5"/>
          <p:cNvSpPr>
            <a:spLocks noChangeArrowheads="1"/>
          </p:cNvSpPr>
          <p:nvPr/>
        </p:nvSpPr>
        <p:spPr bwMode="auto">
          <a:xfrm>
            <a:off x="4808538" y="5578475"/>
            <a:ext cx="342900" cy="336550"/>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75" name="Oval 6"/>
          <p:cNvSpPr>
            <a:spLocks noChangeArrowheads="1"/>
          </p:cNvSpPr>
          <p:nvPr/>
        </p:nvSpPr>
        <p:spPr bwMode="auto">
          <a:xfrm>
            <a:off x="5840413" y="6140450"/>
            <a:ext cx="344487" cy="336550"/>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76" name="Oval 7"/>
          <p:cNvSpPr>
            <a:spLocks noChangeArrowheads="1"/>
          </p:cNvSpPr>
          <p:nvPr/>
        </p:nvSpPr>
        <p:spPr bwMode="auto">
          <a:xfrm>
            <a:off x="6242050" y="5186363"/>
            <a:ext cx="344488" cy="336550"/>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77" name="Oval 8"/>
          <p:cNvSpPr>
            <a:spLocks noChangeArrowheads="1"/>
          </p:cNvSpPr>
          <p:nvPr/>
        </p:nvSpPr>
        <p:spPr bwMode="auto">
          <a:xfrm>
            <a:off x="5954713" y="4343400"/>
            <a:ext cx="344487" cy="336550"/>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78" name="Line 9"/>
          <p:cNvSpPr>
            <a:spLocks noChangeShapeType="1"/>
          </p:cNvSpPr>
          <p:nvPr/>
        </p:nvSpPr>
        <p:spPr bwMode="auto">
          <a:xfrm flipV="1">
            <a:off x="4176713" y="4960938"/>
            <a:ext cx="515937" cy="336550"/>
          </a:xfrm>
          <a:prstGeom prst="line">
            <a:avLst/>
          </a:prstGeom>
          <a:noFill/>
          <a:ln w="28575">
            <a:solidFill>
              <a:schemeClr val="tx1"/>
            </a:solidFill>
            <a:round/>
            <a:headEnd/>
            <a:tailEnd/>
          </a:ln>
        </p:spPr>
        <p:txBody>
          <a:bodyPr/>
          <a:lstStyle/>
          <a:p>
            <a:endParaRPr lang="ja-JP" altLang="en-US"/>
          </a:p>
        </p:txBody>
      </p:sp>
      <p:sp>
        <p:nvSpPr>
          <p:cNvPr id="7179" name="Line 10"/>
          <p:cNvSpPr>
            <a:spLocks noChangeShapeType="1"/>
          </p:cNvSpPr>
          <p:nvPr/>
        </p:nvSpPr>
        <p:spPr bwMode="auto">
          <a:xfrm>
            <a:off x="4176713" y="5465763"/>
            <a:ext cx="574675" cy="225425"/>
          </a:xfrm>
          <a:prstGeom prst="line">
            <a:avLst/>
          </a:prstGeom>
          <a:noFill/>
          <a:ln w="28575">
            <a:solidFill>
              <a:schemeClr val="tx1"/>
            </a:solidFill>
            <a:round/>
            <a:headEnd/>
            <a:tailEnd/>
          </a:ln>
        </p:spPr>
        <p:txBody>
          <a:bodyPr/>
          <a:lstStyle/>
          <a:p>
            <a:endParaRPr lang="ja-JP" altLang="en-US"/>
          </a:p>
        </p:txBody>
      </p:sp>
      <p:sp>
        <p:nvSpPr>
          <p:cNvPr id="7180" name="Line 11"/>
          <p:cNvSpPr>
            <a:spLocks noChangeShapeType="1"/>
          </p:cNvSpPr>
          <p:nvPr/>
        </p:nvSpPr>
        <p:spPr bwMode="auto">
          <a:xfrm flipV="1">
            <a:off x="5151438" y="4567238"/>
            <a:ext cx="746125" cy="225425"/>
          </a:xfrm>
          <a:prstGeom prst="line">
            <a:avLst/>
          </a:prstGeom>
          <a:noFill/>
          <a:ln w="28575">
            <a:solidFill>
              <a:schemeClr val="tx1"/>
            </a:solidFill>
            <a:round/>
            <a:headEnd/>
            <a:tailEnd/>
          </a:ln>
        </p:spPr>
        <p:txBody>
          <a:bodyPr/>
          <a:lstStyle/>
          <a:p>
            <a:endParaRPr lang="ja-JP" altLang="en-US"/>
          </a:p>
        </p:txBody>
      </p:sp>
      <p:sp>
        <p:nvSpPr>
          <p:cNvPr id="7181" name="Line 12"/>
          <p:cNvSpPr>
            <a:spLocks noChangeShapeType="1"/>
          </p:cNvSpPr>
          <p:nvPr/>
        </p:nvSpPr>
        <p:spPr bwMode="auto">
          <a:xfrm>
            <a:off x="5210175" y="5803900"/>
            <a:ext cx="515938" cy="336550"/>
          </a:xfrm>
          <a:prstGeom prst="line">
            <a:avLst/>
          </a:prstGeom>
          <a:noFill/>
          <a:ln w="28575">
            <a:solidFill>
              <a:schemeClr val="tx1"/>
            </a:solidFill>
            <a:round/>
            <a:headEnd/>
            <a:tailEnd/>
          </a:ln>
        </p:spPr>
        <p:txBody>
          <a:bodyPr/>
          <a:lstStyle/>
          <a:p>
            <a:endParaRPr lang="ja-JP" altLang="en-US"/>
          </a:p>
        </p:txBody>
      </p:sp>
      <p:sp>
        <p:nvSpPr>
          <p:cNvPr id="7182" name="Line 13"/>
          <p:cNvSpPr>
            <a:spLocks noChangeShapeType="1"/>
          </p:cNvSpPr>
          <p:nvPr/>
        </p:nvSpPr>
        <p:spPr bwMode="auto">
          <a:xfrm>
            <a:off x="6700838" y="5410200"/>
            <a:ext cx="974725" cy="223838"/>
          </a:xfrm>
          <a:prstGeom prst="line">
            <a:avLst/>
          </a:prstGeom>
          <a:noFill/>
          <a:ln w="28575">
            <a:solidFill>
              <a:schemeClr val="tx1"/>
            </a:solidFill>
            <a:round/>
            <a:headEnd/>
            <a:tailEnd/>
          </a:ln>
        </p:spPr>
        <p:txBody>
          <a:bodyPr/>
          <a:lstStyle/>
          <a:p>
            <a:endParaRPr lang="ja-JP" altLang="en-US"/>
          </a:p>
        </p:txBody>
      </p:sp>
      <p:sp>
        <p:nvSpPr>
          <p:cNvPr id="7183" name="Line 14"/>
          <p:cNvSpPr>
            <a:spLocks noChangeShapeType="1"/>
          </p:cNvSpPr>
          <p:nvPr/>
        </p:nvSpPr>
        <p:spPr bwMode="auto">
          <a:xfrm flipV="1">
            <a:off x="3201988" y="5410200"/>
            <a:ext cx="515937" cy="112713"/>
          </a:xfrm>
          <a:prstGeom prst="line">
            <a:avLst/>
          </a:prstGeom>
          <a:noFill/>
          <a:ln w="28575">
            <a:solidFill>
              <a:schemeClr val="tx1"/>
            </a:solidFill>
            <a:round/>
            <a:headEnd/>
            <a:tailEnd/>
          </a:ln>
        </p:spPr>
        <p:txBody>
          <a:bodyPr/>
          <a:lstStyle/>
          <a:p>
            <a:endParaRPr lang="ja-JP" altLang="en-US"/>
          </a:p>
        </p:txBody>
      </p:sp>
      <p:sp>
        <p:nvSpPr>
          <p:cNvPr id="7184" name="Oval 15"/>
          <p:cNvSpPr>
            <a:spLocks noChangeArrowheads="1"/>
          </p:cNvSpPr>
          <p:nvPr/>
        </p:nvSpPr>
        <p:spPr bwMode="auto">
          <a:xfrm>
            <a:off x="2743200" y="5410200"/>
            <a:ext cx="344488" cy="336550"/>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85" name="Oval 16"/>
          <p:cNvSpPr>
            <a:spLocks noChangeArrowheads="1"/>
          </p:cNvSpPr>
          <p:nvPr/>
        </p:nvSpPr>
        <p:spPr bwMode="auto">
          <a:xfrm>
            <a:off x="7732713" y="5465763"/>
            <a:ext cx="344487" cy="338137"/>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86" name="Oval 17"/>
          <p:cNvSpPr>
            <a:spLocks noChangeArrowheads="1"/>
          </p:cNvSpPr>
          <p:nvPr/>
        </p:nvSpPr>
        <p:spPr bwMode="auto">
          <a:xfrm>
            <a:off x="3373438" y="4567238"/>
            <a:ext cx="344487" cy="338137"/>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87" name="Oval 18"/>
          <p:cNvSpPr>
            <a:spLocks noChangeArrowheads="1"/>
          </p:cNvSpPr>
          <p:nvPr/>
        </p:nvSpPr>
        <p:spPr bwMode="auto">
          <a:xfrm>
            <a:off x="3775075" y="5186363"/>
            <a:ext cx="344488" cy="336550"/>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88" name="Oval 19"/>
          <p:cNvSpPr>
            <a:spLocks noChangeArrowheads="1"/>
          </p:cNvSpPr>
          <p:nvPr/>
        </p:nvSpPr>
        <p:spPr bwMode="auto">
          <a:xfrm>
            <a:off x="3775075" y="5859463"/>
            <a:ext cx="344488" cy="336550"/>
          </a:xfrm>
          <a:prstGeom prst="ellipse">
            <a:avLst/>
          </a:prstGeom>
          <a:solidFill>
            <a:schemeClr val="folHlink"/>
          </a:solidFill>
          <a:ln w="28575">
            <a:solidFill>
              <a:schemeClr val="tx1"/>
            </a:solidFill>
            <a:round/>
            <a:headEnd/>
            <a:tailEnd/>
          </a:ln>
        </p:spPr>
        <p:txBody>
          <a:bodyPr wrap="none" anchor="ctr"/>
          <a:lstStyle/>
          <a:p>
            <a:endParaRPr lang="ja-JP" altLang="en-US"/>
          </a:p>
        </p:txBody>
      </p:sp>
      <p:sp>
        <p:nvSpPr>
          <p:cNvPr id="7189" name="Line 20"/>
          <p:cNvSpPr>
            <a:spLocks noChangeShapeType="1"/>
          </p:cNvSpPr>
          <p:nvPr/>
        </p:nvSpPr>
        <p:spPr bwMode="auto">
          <a:xfrm flipH="1">
            <a:off x="6127750" y="5578475"/>
            <a:ext cx="171450" cy="504825"/>
          </a:xfrm>
          <a:prstGeom prst="line">
            <a:avLst/>
          </a:prstGeom>
          <a:noFill/>
          <a:ln w="28575">
            <a:solidFill>
              <a:schemeClr val="tx1"/>
            </a:solidFill>
            <a:round/>
            <a:headEnd/>
            <a:tailEnd/>
          </a:ln>
        </p:spPr>
        <p:txBody>
          <a:bodyPr/>
          <a:lstStyle/>
          <a:p>
            <a:endParaRPr lang="ja-JP" altLang="en-US"/>
          </a:p>
        </p:txBody>
      </p:sp>
      <p:sp>
        <p:nvSpPr>
          <p:cNvPr id="7190" name="Line 21"/>
          <p:cNvSpPr>
            <a:spLocks noChangeShapeType="1"/>
          </p:cNvSpPr>
          <p:nvPr/>
        </p:nvSpPr>
        <p:spPr bwMode="auto">
          <a:xfrm flipV="1">
            <a:off x="3948113" y="5578475"/>
            <a:ext cx="0" cy="225425"/>
          </a:xfrm>
          <a:prstGeom prst="line">
            <a:avLst/>
          </a:prstGeom>
          <a:noFill/>
          <a:ln w="28575">
            <a:solidFill>
              <a:schemeClr val="tx1"/>
            </a:solidFill>
            <a:round/>
            <a:headEnd/>
            <a:tailEnd/>
          </a:ln>
        </p:spPr>
        <p:txBody>
          <a:bodyPr/>
          <a:lstStyle/>
          <a:p>
            <a:endParaRPr lang="ja-JP" altLang="en-US"/>
          </a:p>
        </p:txBody>
      </p:sp>
      <p:sp>
        <p:nvSpPr>
          <p:cNvPr id="7191" name="Line 22"/>
          <p:cNvSpPr>
            <a:spLocks noChangeShapeType="1"/>
          </p:cNvSpPr>
          <p:nvPr/>
        </p:nvSpPr>
        <p:spPr bwMode="auto">
          <a:xfrm flipH="1" flipV="1">
            <a:off x="3657600" y="4953000"/>
            <a:ext cx="173038" cy="168275"/>
          </a:xfrm>
          <a:prstGeom prst="line">
            <a:avLst/>
          </a:prstGeom>
          <a:noFill/>
          <a:ln w="28575">
            <a:solidFill>
              <a:schemeClr val="tx1"/>
            </a:solidFill>
            <a:round/>
            <a:headEnd/>
            <a:tailEnd/>
          </a:ln>
        </p:spPr>
        <p:txBody>
          <a:bodyPr/>
          <a:lstStyle/>
          <a:p>
            <a:endParaRPr lang="ja-JP" altLang="en-US"/>
          </a:p>
        </p:txBody>
      </p:sp>
      <p:sp>
        <p:nvSpPr>
          <p:cNvPr id="7192" name="Line 23"/>
          <p:cNvSpPr>
            <a:spLocks noChangeShapeType="1"/>
          </p:cNvSpPr>
          <p:nvPr/>
        </p:nvSpPr>
        <p:spPr bwMode="auto">
          <a:xfrm flipV="1">
            <a:off x="2971800" y="5257800"/>
            <a:ext cx="685800" cy="76200"/>
          </a:xfrm>
          <a:prstGeom prst="line">
            <a:avLst/>
          </a:prstGeom>
          <a:noFill/>
          <a:ln w="22225">
            <a:solidFill>
              <a:srgbClr val="FF0000"/>
            </a:solidFill>
            <a:round/>
            <a:headEnd/>
            <a:tailEnd type="triangle" w="med" len="med"/>
          </a:ln>
        </p:spPr>
        <p:txBody>
          <a:bodyPr/>
          <a:lstStyle/>
          <a:p>
            <a:endParaRPr lang="ja-JP" altLang="en-US"/>
          </a:p>
        </p:txBody>
      </p:sp>
      <p:sp>
        <p:nvSpPr>
          <p:cNvPr id="7193" name="Line 24"/>
          <p:cNvSpPr>
            <a:spLocks noChangeShapeType="1"/>
          </p:cNvSpPr>
          <p:nvPr/>
        </p:nvSpPr>
        <p:spPr bwMode="auto">
          <a:xfrm flipH="1" flipV="1">
            <a:off x="3200400" y="4800600"/>
            <a:ext cx="381000" cy="381000"/>
          </a:xfrm>
          <a:prstGeom prst="line">
            <a:avLst/>
          </a:prstGeom>
          <a:noFill/>
          <a:ln w="22225">
            <a:solidFill>
              <a:srgbClr val="FF0000"/>
            </a:solidFill>
            <a:round/>
            <a:headEnd/>
            <a:tailEnd type="triangle" w="med" len="med"/>
          </a:ln>
        </p:spPr>
        <p:txBody>
          <a:bodyPr/>
          <a:lstStyle/>
          <a:p>
            <a:endParaRPr lang="ja-JP" altLang="en-US"/>
          </a:p>
        </p:txBody>
      </p:sp>
      <p:sp>
        <p:nvSpPr>
          <p:cNvPr id="7194" name="Line 25"/>
          <p:cNvSpPr>
            <a:spLocks noChangeShapeType="1"/>
          </p:cNvSpPr>
          <p:nvPr/>
        </p:nvSpPr>
        <p:spPr bwMode="auto">
          <a:xfrm>
            <a:off x="3810000" y="4648200"/>
            <a:ext cx="228600" cy="457200"/>
          </a:xfrm>
          <a:prstGeom prst="line">
            <a:avLst/>
          </a:prstGeom>
          <a:noFill/>
          <a:ln w="22225">
            <a:solidFill>
              <a:srgbClr val="FF0000"/>
            </a:solidFill>
            <a:round/>
            <a:headEnd/>
            <a:tailEnd type="triangle" w="med" len="med"/>
          </a:ln>
        </p:spPr>
        <p:txBody>
          <a:bodyPr/>
          <a:lstStyle/>
          <a:p>
            <a:endParaRPr lang="ja-JP" altLang="en-US"/>
          </a:p>
        </p:txBody>
      </p:sp>
      <p:sp>
        <p:nvSpPr>
          <p:cNvPr id="7195" name="Line 26"/>
          <p:cNvSpPr>
            <a:spLocks noChangeShapeType="1"/>
          </p:cNvSpPr>
          <p:nvPr/>
        </p:nvSpPr>
        <p:spPr bwMode="auto">
          <a:xfrm flipV="1">
            <a:off x="4114800" y="4800600"/>
            <a:ext cx="533400" cy="304800"/>
          </a:xfrm>
          <a:prstGeom prst="line">
            <a:avLst/>
          </a:prstGeom>
          <a:noFill/>
          <a:ln w="22225">
            <a:solidFill>
              <a:srgbClr val="FF0000"/>
            </a:solidFill>
            <a:round/>
            <a:headEnd/>
            <a:tailEnd type="triangle" w="med" len="med"/>
          </a:ln>
        </p:spPr>
        <p:txBody>
          <a:bodyPr/>
          <a:lstStyle/>
          <a:p>
            <a:endParaRPr lang="ja-JP" altLang="en-US"/>
          </a:p>
        </p:txBody>
      </p:sp>
      <p:sp>
        <p:nvSpPr>
          <p:cNvPr id="7196" name="Line 27"/>
          <p:cNvSpPr>
            <a:spLocks noChangeShapeType="1"/>
          </p:cNvSpPr>
          <p:nvPr/>
        </p:nvSpPr>
        <p:spPr bwMode="auto">
          <a:xfrm flipV="1">
            <a:off x="5105400" y="4419600"/>
            <a:ext cx="762000" cy="228600"/>
          </a:xfrm>
          <a:prstGeom prst="line">
            <a:avLst/>
          </a:prstGeom>
          <a:noFill/>
          <a:ln w="22225">
            <a:solidFill>
              <a:srgbClr val="FF0000"/>
            </a:solidFill>
            <a:round/>
            <a:headEnd/>
            <a:tailEnd type="triangle" w="med" len="med"/>
          </a:ln>
        </p:spPr>
        <p:txBody>
          <a:bodyPr/>
          <a:lstStyle/>
          <a:p>
            <a:endParaRPr lang="ja-JP" altLang="en-US"/>
          </a:p>
        </p:txBody>
      </p:sp>
      <p:sp>
        <p:nvSpPr>
          <p:cNvPr id="7197" name="Line 28"/>
          <p:cNvSpPr>
            <a:spLocks noChangeShapeType="1"/>
          </p:cNvSpPr>
          <p:nvPr/>
        </p:nvSpPr>
        <p:spPr bwMode="auto">
          <a:xfrm flipH="1">
            <a:off x="5257800" y="4724400"/>
            <a:ext cx="762000" cy="228600"/>
          </a:xfrm>
          <a:prstGeom prst="line">
            <a:avLst/>
          </a:prstGeom>
          <a:noFill/>
          <a:ln w="22225">
            <a:solidFill>
              <a:srgbClr val="FF0000"/>
            </a:solidFill>
            <a:round/>
            <a:headEnd/>
            <a:tailEnd type="triangle" w="med" len="med"/>
          </a:ln>
        </p:spPr>
        <p:txBody>
          <a:bodyPr/>
          <a:lstStyle/>
          <a:p>
            <a:endParaRPr lang="ja-JP" altLang="en-US"/>
          </a:p>
        </p:txBody>
      </p:sp>
      <p:sp>
        <p:nvSpPr>
          <p:cNvPr id="7198" name="Line 29"/>
          <p:cNvSpPr>
            <a:spLocks noChangeShapeType="1"/>
          </p:cNvSpPr>
          <p:nvPr/>
        </p:nvSpPr>
        <p:spPr bwMode="auto">
          <a:xfrm flipH="1">
            <a:off x="4343400" y="5105400"/>
            <a:ext cx="533400" cy="228600"/>
          </a:xfrm>
          <a:prstGeom prst="line">
            <a:avLst/>
          </a:prstGeom>
          <a:noFill/>
          <a:ln w="22225">
            <a:solidFill>
              <a:srgbClr val="FF0000"/>
            </a:solidFill>
            <a:round/>
            <a:headEnd/>
            <a:tailEnd type="triangle" w="med" len="med"/>
          </a:ln>
        </p:spPr>
        <p:txBody>
          <a:bodyPr/>
          <a:lstStyle/>
          <a:p>
            <a:endParaRPr lang="ja-JP" altLang="en-US"/>
          </a:p>
        </p:txBody>
      </p:sp>
      <p:sp>
        <p:nvSpPr>
          <p:cNvPr id="7199" name="Line 30"/>
          <p:cNvSpPr>
            <a:spLocks noChangeShapeType="1"/>
          </p:cNvSpPr>
          <p:nvPr/>
        </p:nvSpPr>
        <p:spPr bwMode="auto">
          <a:xfrm>
            <a:off x="4343400" y="5410200"/>
            <a:ext cx="609600" cy="76200"/>
          </a:xfrm>
          <a:prstGeom prst="line">
            <a:avLst/>
          </a:prstGeom>
          <a:noFill/>
          <a:ln w="22225">
            <a:solidFill>
              <a:srgbClr val="FF0000"/>
            </a:solidFill>
            <a:round/>
            <a:headEnd/>
            <a:tailEnd type="triangle" w="med" len="med"/>
          </a:ln>
        </p:spPr>
        <p:txBody>
          <a:bodyPr/>
          <a:lstStyle/>
          <a:p>
            <a:endParaRPr lang="ja-JP" altLang="en-US"/>
          </a:p>
        </p:txBody>
      </p:sp>
      <p:sp>
        <p:nvSpPr>
          <p:cNvPr id="7200" name="Line 31"/>
          <p:cNvSpPr>
            <a:spLocks noChangeShapeType="1"/>
          </p:cNvSpPr>
          <p:nvPr/>
        </p:nvSpPr>
        <p:spPr bwMode="auto">
          <a:xfrm>
            <a:off x="5257800" y="5715000"/>
            <a:ext cx="609600" cy="304800"/>
          </a:xfrm>
          <a:prstGeom prst="line">
            <a:avLst/>
          </a:prstGeom>
          <a:noFill/>
          <a:ln w="22225">
            <a:solidFill>
              <a:srgbClr val="FF0000"/>
            </a:solidFill>
            <a:round/>
            <a:headEnd/>
            <a:tailEnd type="triangle" w="med" len="med"/>
          </a:ln>
        </p:spPr>
        <p:txBody>
          <a:bodyPr/>
          <a:lstStyle/>
          <a:p>
            <a:endParaRPr lang="ja-JP" altLang="en-US"/>
          </a:p>
        </p:txBody>
      </p:sp>
      <p:sp>
        <p:nvSpPr>
          <p:cNvPr id="7201" name="Line 32"/>
          <p:cNvSpPr>
            <a:spLocks noChangeShapeType="1"/>
          </p:cNvSpPr>
          <p:nvPr/>
        </p:nvSpPr>
        <p:spPr bwMode="auto">
          <a:xfrm flipV="1">
            <a:off x="2971800" y="5257800"/>
            <a:ext cx="685800" cy="76200"/>
          </a:xfrm>
          <a:prstGeom prst="line">
            <a:avLst/>
          </a:prstGeom>
          <a:noFill/>
          <a:ln w="22225">
            <a:solidFill>
              <a:srgbClr val="FF0000"/>
            </a:solidFill>
            <a:round/>
            <a:headEnd/>
            <a:tailEnd type="triangle" w="med" len="med"/>
          </a:ln>
        </p:spPr>
        <p:txBody>
          <a:bodyPr/>
          <a:lstStyle/>
          <a:p>
            <a:endParaRPr lang="ja-JP" altLang="en-US"/>
          </a:p>
        </p:txBody>
      </p:sp>
      <p:sp>
        <p:nvSpPr>
          <p:cNvPr id="7202" name="Line 33"/>
          <p:cNvSpPr>
            <a:spLocks noChangeShapeType="1"/>
          </p:cNvSpPr>
          <p:nvPr/>
        </p:nvSpPr>
        <p:spPr bwMode="auto">
          <a:xfrm flipH="1" flipV="1">
            <a:off x="3200400" y="4800600"/>
            <a:ext cx="381000" cy="381000"/>
          </a:xfrm>
          <a:prstGeom prst="line">
            <a:avLst/>
          </a:prstGeom>
          <a:noFill/>
          <a:ln w="22225">
            <a:solidFill>
              <a:srgbClr val="FF0000"/>
            </a:solidFill>
            <a:round/>
            <a:headEnd/>
            <a:tailEnd type="triangle" w="med" len="med"/>
          </a:ln>
        </p:spPr>
        <p:txBody>
          <a:bodyPr/>
          <a:lstStyle/>
          <a:p>
            <a:endParaRPr lang="ja-JP" altLang="en-US"/>
          </a:p>
        </p:txBody>
      </p:sp>
      <p:sp>
        <p:nvSpPr>
          <p:cNvPr id="7203" name="Line 34"/>
          <p:cNvSpPr>
            <a:spLocks noChangeShapeType="1"/>
          </p:cNvSpPr>
          <p:nvPr/>
        </p:nvSpPr>
        <p:spPr bwMode="auto">
          <a:xfrm>
            <a:off x="3810000" y="4648200"/>
            <a:ext cx="228600" cy="457200"/>
          </a:xfrm>
          <a:prstGeom prst="line">
            <a:avLst/>
          </a:prstGeom>
          <a:noFill/>
          <a:ln w="22225">
            <a:solidFill>
              <a:srgbClr val="FF0000"/>
            </a:solidFill>
            <a:round/>
            <a:headEnd/>
            <a:tailEnd type="triangle" w="med" len="med"/>
          </a:ln>
        </p:spPr>
        <p:txBody>
          <a:bodyPr/>
          <a:lstStyle/>
          <a:p>
            <a:endParaRPr lang="ja-JP" altLang="en-US"/>
          </a:p>
        </p:txBody>
      </p:sp>
      <p:sp>
        <p:nvSpPr>
          <p:cNvPr id="7204" name="Line 35"/>
          <p:cNvSpPr>
            <a:spLocks noChangeShapeType="1"/>
          </p:cNvSpPr>
          <p:nvPr/>
        </p:nvSpPr>
        <p:spPr bwMode="auto">
          <a:xfrm flipV="1">
            <a:off x="4114800" y="4800600"/>
            <a:ext cx="533400" cy="304800"/>
          </a:xfrm>
          <a:prstGeom prst="line">
            <a:avLst/>
          </a:prstGeom>
          <a:noFill/>
          <a:ln w="22225">
            <a:solidFill>
              <a:srgbClr val="FF0000"/>
            </a:solidFill>
            <a:round/>
            <a:headEnd/>
            <a:tailEnd type="triangle" w="med" len="med"/>
          </a:ln>
        </p:spPr>
        <p:txBody>
          <a:bodyPr/>
          <a:lstStyle/>
          <a:p>
            <a:endParaRPr lang="ja-JP" altLang="en-US"/>
          </a:p>
        </p:txBody>
      </p:sp>
      <p:sp>
        <p:nvSpPr>
          <p:cNvPr id="7205" name="Line 36"/>
          <p:cNvSpPr>
            <a:spLocks noChangeShapeType="1"/>
          </p:cNvSpPr>
          <p:nvPr/>
        </p:nvSpPr>
        <p:spPr bwMode="auto">
          <a:xfrm flipV="1">
            <a:off x="5105400" y="4419600"/>
            <a:ext cx="762000" cy="228600"/>
          </a:xfrm>
          <a:prstGeom prst="line">
            <a:avLst/>
          </a:prstGeom>
          <a:noFill/>
          <a:ln w="22225">
            <a:solidFill>
              <a:srgbClr val="FF0000"/>
            </a:solidFill>
            <a:round/>
            <a:headEnd/>
            <a:tailEnd type="triangle" w="med" len="med"/>
          </a:ln>
        </p:spPr>
        <p:txBody>
          <a:bodyPr/>
          <a:lstStyle/>
          <a:p>
            <a:endParaRPr lang="ja-JP" altLang="en-US"/>
          </a:p>
        </p:txBody>
      </p:sp>
      <p:sp>
        <p:nvSpPr>
          <p:cNvPr id="7206" name="Line 37"/>
          <p:cNvSpPr>
            <a:spLocks noChangeShapeType="1"/>
          </p:cNvSpPr>
          <p:nvPr/>
        </p:nvSpPr>
        <p:spPr bwMode="auto">
          <a:xfrm flipH="1">
            <a:off x="5257800" y="4724400"/>
            <a:ext cx="762000" cy="228600"/>
          </a:xfrm>
          <a:prstGeom prst="line">
            <a:avLst/>
          </a:prstGeom>
          <a:noFill/>
          <a:ln w="22225">
            <a:solidFill>
              <a:srgbClr val="FF0000"/>
            </a:solidFill>
            <a:round/>
            <a:headEnd/>
            <a:tailEnd type="triangle" w="med" len="med"/>
          </a:ln>
        </p:spPr>
        <p:txBody>
          <a:bodyPr/>
          <a:lstStyle/>
          <a:p>
            <a:endParaRPr lang="ja-JP" altLang="en-US"/>
          </a:p>
        </p:txBody>
      </p:sp>
      <p:sp>
        <p:nvSpPr>
          <p:cNvPr id="7207" name="Line 38"/>
          <p:cNvSpPr>
            <a:spLocks noChangeShapeType="1"/>
          </p:cNvSpPr>
          <p:nvPr/>
        </p:nvSpPr>
        <p:spPr bwMode="auto">
          <a:xfrm flipH="1">
            <a:off x="4343400" y="5105400"/>
            <a:ext cx="533400" cy="228600"/>
          </a:xfrm>
          <a:prstGeom prst="line">
            <a:avLst/>
          </a:prstGeom>
          <a:noFill/>
          <a:ln w="22225">
            <a:solidFill>
              <a:srgbClr val="FF0000"/>
            </a:solidFill>
            <a:round/>
            <a:headEnd/>
            <a:tailEnd type="triangle" w="med" len="med"/>
          </a:ln>
        </p:spPr>
        <p:txBody>
          <a:bodyPr/>
          <a:lstStyle/>
          <a:p>
            <a:endParaRPr lang="ja-JP" altLang="en-US"/>
          </a:p>
        </p:txBody>
      </p:sp>
      <p:sp>
        <p:nvSpPr>
          <p:cNvPr id="7208" name="Line 39"/>
          <p:cNvSpPr>
            <a:spLocks noChangeShapeType="1"/>
          </p:cNvSpPr>
          <p:nvPr/>
        </p:nvSpPr>
        <p:spPr bwMode="auto">
          <a:xfrm>
            <a:off x="4343400" y="5410200"/>
            <a:ext cx="609600" cy="76200"/>
          </a:xfrm>
          <a:prstGeom prst="line">
            <a:avLst/>
          </a:prstGeom>
          <a:noFill/>
          <a:ln w="22225">
            <a:solidFill>
              <a:srgbClr val="FF0000"/>
            </a:solidFill>
            <a:round/>
            <a:headEnd/>
            <a:tailEnd type="triangle" w="med" len="med"/>
          </a:ln>
        </p:spPr>
        <p:txBody>
          <a:bodyPr/>
          <a:lstStyle/>
          <a:p>
            <a:endParaRPr lang="ja-JP" altLang="en-US"/>
          </a:p>
        </p:txBody>
      </p:sp>
      <p:sp>
        <p:nvSpPr>
          <p:cNvPr id="7209" name="Line 40"/>
          <p:cNvSpPr>
            <a:spLocks noChangeShapeType="1"/>
          </p:cNvSpPr>
          <p:nvPr/>
        </p:nvSpPr>
        <p:spPr bwMode="auto">
          <a:xfrm>
            <a:off x="5257800" y="5715000"/>
            <a:ext cx="609600" cy="304800"/>
          </a:xfrm>
          <a:prstGeom prst="line">
            <a:avLst/>
          </a:prstGeom>
          <a:noFill/>
          <a:ln w="22225">
            <a:solidFill>
              <a:srgbClr val="FF0000"/>
            </a:solidFill>
            <a:round/>
            <a:headEnd/>
            <a:tailEnd type="triangle" w="med" len="med"/>
          </a:ln>
        </p:spPr>
        <p:txBody>
          <a:bodyPr/>
          <a:lstStyle/>
          <a:p>
            <a:endParaRPr lang="ja-JP" altLang="en-US"/>
          </a:p>
        </p:txBody>
      </p:sp>
      <p:sp>
        <p:nvSpPr>
          <p:cNvPr id="4" name="Line 41"/>
          <p:cNvSpPr>
            <a:spLocks noChangeShapeType="1"/>
          </p:cNvSpPr>
          <p:nvPr/>
        </p:nvSpPr>
        <p:spPr bwMode="auto">
          <a:xfrm>
            <a:off x="3836988" y="4652963"/>
            <a:ext cx="187325" cy="452437"/>
          </a:xfrm>
          <a:prstGeom prst="line">
            <a:avLst/>
          </a:prstGeom>
          <a:noFill/>
          <a:ln w="22225">
            <a:solidFill>
              <a:schemeClr val="bg1"/>
            </a:solidFill>
            <a:round/>
            <a:headEnd/>
            <a:tailEnd type="triangle" w="med" len="med"/>
          </a:ln>
        </p:spPr>
        <p:txBody>
          <a:bodyPr/>
          <a:lstStyle/>
          <a:p>
            <a:endParaRPr lang="ja-JP" altLang="en-US"/>
          </a:p>
        </p:txBody>
      </p:sp>
      <p:sp>
        <p:nvSpPr>
          <p:cNvPr id="7210" name="Line 42"/>
          <p:cNvSpPr>
            <a:spLocks noChangeShapeType="1"/>
          </p:cNvSpPr>
          <p:nvPr/>
        </p:nvSpPr>
        <p:spPr bwMode="auto">
          <a:xfrm flipV="1">
            <a:off x="4114800" y="4800600"/>
            <a:ext cx="533400" cy="304800"/>
          </a:xfrm>
          <a:prstGeom prst="line">
            <a:avLst/>
          </a:prstGeom>
          <a:noFill/>
          <a:ln w="22225">
            <a:solidFill>
              <a:schemeClr val="bg1"/>
            </a:solidFill>
            <a:round/>
            <a:headEnd/>
            <a:tailEnd type="triangle" w="med" len="med"/>
          </a:ln>
        </p:spPr>
        <p:txBody>
          <a:bodyPr/>
          <a:lstStyle/>
          <a:p>
            <a:endParaRPr lang="ja-JP" altLang="en-US"/>
          </a:p>
        </p:txBody>
      </p:sp>
      <p:grpSp>
        <p:nvGrpSpPr>
          <p:cNvPr id="3" name="Group 47"/>
          <p:cNvGrpSpPr>
            <a:grpSpLocks/>
          </p:cNvGrpSpPr>
          <p:nvPr/>
        </p:nvGrpSpPr>
        <p:grpSpPr bwMode="auto">
          <a:xfrm>
            <a:off x="4343400" y="4724400"/>
            <a:ext cx="1676400" cy="838200"/>
            <a:chOff x="2736" y="2976"/>
            <a:chExt cx="1056" cy="528"/>
          </a:xfrm>
        </p:grpSpPr>
        <p:grpSp>
          <p:nvGrpSpPr>
            <p:cNvPr id="7218" name="Group 48"/>
            <p:cNvGrpSpPr>
              <a:grpSpLocks/>
            </p:cNvGrpSpPr>
            <p:nvPr/>
          </p:nvGrpSpPr>
          <p:grpSpPr bwMode="auto">
            <a:xfrm>
              <a:off x="2736" y="2976"/>
              <a:ext cx="1056" cy="528"/>
              <a:chOff x="2736" y="2976"/>
              <a:chExt cx="1056" cy="528"/>
            </a:xfrm>
          </p:grpSpPr>
          <p:grpSp>
            <p:nvGrpSpPr>
              <p:cNvPr id="7222" name="Group 49"/>
              <p:cNvGrpSpPr>
                <a:grpSpLocks/>
              </p:cNvGrpSpPr>
              <p:nvPr/>
            </p:nvGrpSpPr>
            <p:grpSpPr bwMode="auto">
              <a:xfrm>
                <a:off x="2736" y="2976"/>
                <a:ext cx="1056" cy="480"/>
                <a:chOff x="2736" y="2976"/>
                <a:chExt cx="1056" cy="480"/>
              </a:xfrm>
            </p:grpSpPr>
            <p:sp>
              <p:nvSpPr>
                <p:cNvPr id="7224" name="Line 50"/>
                <p:cNvSpPr>
                  <a:spLocks noChangeShapeType="1"/>
                </p:cNvSpPr>
                <p:nvPr/>
              </p:nvSpPr>
              <p:spPr bwMode="auto">
                <a:xfrm flipH="1">
                  <a:off x="3312" y="2976"/>
                  <a:ext cx="480" cy="144"/>
                </a:xfrm>
                <a:prstGeom prst="line">
                  <a:avLst/>
                </a:prstGeom>
                <a:noFill/>
                <a:ln w="22225">
                  <a:solidFill>
                    <a:schemeClr val="bg1"/>
                  </a:solidFill>
                  <a:round/>
                  <a:headEnd/>
                  <a:tailEnd type="triangle" w="med" len="med"/>
                </a:ln>
              </p:spPr>
              <p:txBody>
                <a:bodyPr/>
                <a:lstStyle/>
                <a:p>
                  <a:endParaRPr lang="ja-JP" altLang="en-US"/>
                </a:p>
              </p:txBody>
            </p:sp>
            <p:sp>
              <p:nvSpPr>
                <p:cNvPr id="7225" name="Line 51"/>
                <p:cNvSpPr>
                  <a:spLocks noChangeShapeType="1"/>
                </p:cNvSpPr>
                <p:nvPr/>
              </p:nvSpPr>
              <p:spPr bwMode="auto">
                <a:xfrm flipH="1">
                  <a:off x="2736" y="3216"/>
                  <a:ext cx="336" cy="144"/>
                </a:xfrm>
                <a:prstGeom prst="line">
                  <a:avLst/>
                </a:prstGeom>
                <a:noFill/>
                <a:ln w="22225">
                  <a:solidFill>
                    <a:schemeClr val="bg1"/>
                  </a:solidFill>
                  <a:round/>
                  <a:headEnd/>
                  <a:tailEnd type="triangle" w="med" len="med"/>
                </a:ln>
              </p:spPr>
              <p:txBody>
                <a:bodyPr/>
                <a:lstStyle/>
                <a:p>
                  <a:endParaRPr lang="ja-JP" altLang="en-US"/>
                </a:p>
              </p:txBody>
            </p:sp>
            <p:sp>
              <p:nvSpPr>
                <p:cNvPr id="7226" name="Line 52"/>
                <p:cNvSpPr>
                  <a:spLocks noChangeShapeType="1"/>
                </p:cNvSpPr>
                <p:nvPr/>
              </p:nvSpPr>
              <p:spPr bwMode="auto">
                <a:xfrm>
                  <a:off x="2736" y="3408"/>
                  <a:ext cx="384" cy="48"/>
                </a:xfrm>
                <a:prstGeom prst="line">
                  <a:avLst/>
                </a:prstGeom>
                <a:noFill/>
                <a:ln w="22225">
                  <a:solidFill>
                    <a:schemeClr val="bg1"/>
                  </a:solidFill>
                  <a:round/>
                  <a:headEnd/>
                  <a:tailEnd type="triangle" w="med" len="med"/>
                </a:ln>
              </p:spPr>
              <p:txBody>
                <a:bodyPr/>
                <a:lstStyle/>
                <a:p>
                  <a:endParaRPr lang="ja-JP" altLang="en-US"/>
                </a:p>
              </p:txBody>
            </p:sp>
          </p:grpSp>
          <p:sp>
            <p:nvSpPr>
              <p:cNvPr id="7223" name="Line 53"/>
              <p:cNvSpPr>
                <a:spLocks noChangeShapeType="1"/>
              </p:cNvSpPr>
              <p:nvPr/>
            </p:nvSpPr>
            <p:spPr bwMode="auto">
              <a:xfrm flipH="1">
                <a:off x="3216" y="3024"/>
                <a:ext cx="576" cy="480"/>
              </a:xfrm>
              <a:prstGeom prst="line">
                <a:avLst/>
              </a:prstGeom>
              <a:noFill/>
              <a:ln w="22225">
                <a:solidFill>
                  <a:srgbClr val="FF0000"/>
                </a:solidFill>
                <a:round/>
                <a:headEnd/>
                <a:tailEnd type="triangle" w="med" len="med"/>
              </a:ln>
            </p:spPr>
            <p:txBody>
              <a:bodyPr/>
              <a:lstStyle/>
              <a:p>
                <a:endParaRPr lang="ja-JP" altLang="en-US"/>
              </a:p>
            </p:txBody>
          </p:sp>
        </p:grpSp>
        <p:sp>
          <p:nvSpPr>
            <p:cNvPr id="7219" name="Line 54"/>
            <p:cNvSpPr>
              <a:spLocks noChangeShapeType="1"/>
            </p:cNvSpPr>
            <p:nvPr/>
          </p:nvSpPr>
          <p:spPr bwMode="auto">
            <a:xfrm flipH="1">
              <a:off x="3312" y="2976"/>
              <a:ext cx="480" cy="144"/>
            </a:xfrm>
            <a:prstGeom prst="line">
              <a:avLst/>
            </a:prstGeom>
            <a:noFill/>
            <a:ln w="22225">
              <a:solidFill>
                <a:schemeClr val="bg1"/>
              </a:solidFill>
              <a:round/>
              <a:headEnd/>
              <a:tailEnd type="triangle" w="med" len="med"/>
            </a:ln>
          </p:spPr>
          <p:txBody>
            <a:bodyPr/>
            <a:lstStyle/>
            <a:p>
              <a:endParaRPr lang="ja-JP" altLang="en-US"/>
            </a:p>
          </p:txBody>
        </p:sp>
        <p:sp>
          <p:nvSpPr>
            <p:cNvPr id="7220" name="Line 55"/>
            <p:cNvSpPr>
              <a:spLocks noChangeShapeType="1"/>
            </p:cNvSpPr>
            <p:nvPr/>
          </p:nvSpPr>
          <p:spPr bwMode="auto">
            <a:xfrm flipH="1">
              <a:off x="2736" y="3216"/>
              <a:ext cx="336" cy="144"/>
            </a:xfrm>
            <a:prstGeom prst="line">
              <a:avLst/>
            </a:prstGeom>
            <a:noFill/>
            <a:ln w="22225">
              <a:solidFill>
                <a:schemeClr val="bg1"/>
              </a:solidFill>
              <a:round/>
              <a:headEnd/>
              <a:tailEnd type="triangle" w="med" len="med"/>
            </a:ln>
          </p:spPr>
          <p:txBody>
            <a:bodyPr/>
            <a:lstStyle/>
            <a:p>
              <a:endParaRPr lang="ja-JP" altLang="en-US"/>
            </a:p>
          </p:txBody>
        </p:sp>
        <p:sp>
          <p:nvSpPr>
            <p:cNvPr id="7221" name="Line 56"/>
            <p:cNvSpPr>
              <a:spLocks noChangeShapeType="1"/>
            </p:cNvSpPr>
            <p:nvPr/>
          </p:nvSpPr>
          <p:spPr bwMode="auto">
            <a:xfrm>
              <a:off x="2736" y="3408"/>
              <a:ext cx="384" cy="48"/>
            </a:xfrm>
            <a:prstGeom prst="line">
              <a:avLst/>
            </a:prstGeom>
            <a:noFill/>
            <a:ln w="22225">
              <a:solidFill>
                <a:schemeClr val="bg1"/>
              </a:solidFill>
              <a:round/>
              <a:headEnd/>
              <a:tailEnd type="triangle" w="med" len="med"/>
            </a:ln>
          </p:spPr>
          <p:txBody>
            <a:bodyPr/>
            <a:lstStyle/>
            <a:p>
              <a:endParaRPr lang="ja-JP" altLang="en-US"/>
            </a:p>
          </p:txBody>
        </p:sp>
      </p:grpSp>
      <p:sp>
        <p:nvSpPr>
          <p:cNvPr id="7213" name="Line 57"/>
          <p:cNvSpPr>
            <a:spLocks noChangeShapeType="1"/>
          </p:cNvSpPr>
          <p:nvPr/>
        </p:nvSpPr>
        <p:spPr bwMode="auto">
          <a:xfrm flipV="1">
            <a:off x="6019800" y="5410200"/>
            <a:ext cx="152400" cy="609600"/>
          </a:xfrm>
          <a:prstGeom prst="line">
            <a:avLst/>
          </a:prstGeom>
          <a:noFill/>
          <a:ln w="22225">
            <a:solidFill>
              <a:srgbClr val="FF0000"/>
            </a:solidFill>
            <a:round/>
            <a:headEnd/>
            <a:tailEnd type="triangle" w="med" len="med"/>
          </a:ln>
        </p:spPr>
        <p:txBody>
          <a:bodyPr/>
          <a:lstStyle/>
          <a:p>
            <a:endParaRPr lang="ja-JP" altLang="en-US"/>
          </a:p>
        </p:txBody>
      </p:sp>
      <p:grpSp>
        <p:nvGrpSpPr>
          <p:cNvPr id="7" name="Group 58"/>
          <p:cNvGrpSpPr>
            <a:grpSpLocks/>
          </p:cNvGrpSpPr>
          <p:nvPr/>
        </p:nvGrpSpPr>
        <p:grpSpPr bwMode="auto">
          <a:xfrm>
            <a:off x="3200400" y="5257800"/>
            <a:ext cx="4419600" cy="838200"/>
            <a:chOff x="2016" y="3312"/>
            <a:chExt cx="2784" cy="528"/>
          </a:xfrm>
        </p:grpSpPr>
        <p:sp>
          <p:nvSpPr>
            <p:cNvPr id="7215" name="Line 59"/>
            <p:cNvSpPr>
              <a:spLocks noChangeShapeType="1"/>
            </p:cNvSpPr>
            <p:nvPr/>
          </p:nvSpPr>
          <p:spPr bwMode="auto">
            <a:xfrm>
              <a:off x="4224" y="3312"/>
              <a:ext cx="576" cy="144"/>
            </a:xfrm>
            <a:prstGeom prst="line">
              <a:avLst/>
            </a:prstGeom>
            <a:noFill/>
            <a:ln w="22225">
              <a:solidFill>
                <a:srgbClr val="FF0000"/>
              </a:solidFill>
              <a:round/>
              <a:headEnd/>
              <a:tailEnd type="triangle" w="med" len="med"/>
            </a:ln>
          </p:spPr>
          <p:txBody>
            <a:bodyPr/>
            <a:lstStyle/>
            <a:p>
              <a:endParaRPr lang="ja-JP" altLang="en-US"/>
            </a:p>
          </p:txBody>
        </p:sp>
        <p:sp>
          <p:nvSpPr>
            <p:cNvPr id="7216" name="Line 60"/>
            <p:cNvSpPr>
              <a:spLocks noChangeShapeType="1"/>
            </p:cNvSpPr>
            <p:nvPr/>
          </p:nvSpPr>
          <p:spPr bwMode="auto">
            <a:xfrm flipH="1">
              <a:off x="2640" y="3648"/>
              <a:ext cx="2160" cy="192"/>
            </a:xfrm>
            <a:prstGeom prst="line">
              <a:avLst/>
            </a:prstGeom>
            <a:noFill/>
            <a:ln w="22225">
              <a:solidFill>
                <a:srgbClr val="FF0000"/>
              </a:solidFill>
              <a:round/>
              <a:headEnd/>
              <a:tailEnd type="triangle" w="med" len="med"/>
            </a:ln>
          </p:spPr>
          <p:txBody>
            <a:bodyPr/>
            <a:lstStyle/>
            <a:p>
              <a:endParaRPr lang="ja-JP" altLang="en-US"/>
            </a:p>
          </p:txBody>
        </p:sp>
        <p:sp>
          <p:nvSpPr>
            <p:cNvPr id="7217" name="Line 61"/>
            <p:cNvSpPr>
              <a:spLocks noChangeShapeType="1"/>
            </p:cNvSpPr>
            <p:nvPr/>
          </p:nvSpPr>
          <p:spPr bwMode="auto">
            <a:xfrm flipH="1" flipV="1">
              <a:off x="2016" y="3648"/>
              <a:ext cx="288" cy="144"/>
            </a:xfrm>
            <a:prstGeom prst="line">
              <a:avLst/>
            </a:prstGeom>
            <a:noFill/>
            <a:ln w="22225">
              <a:solidFill>
                <a:srgbClr val="FF0000"/>
              </a:solidFill>
              <a:round/>
              <a:headEnd/>
              <a:tailEnd type="triangle" w="med" len="me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72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499"/>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776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776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77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2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発見的解法</a:t>
            </a:r>
          </a:p>
        </p:txBody>
      </p:sp>
      <p:sp>
        <p:nvSpPr>
          <p:cNvPr id="57347" name="Rectangle 3"/>
          <p:cNvSpPr>
            <a:spLocks noGrp="1" noChangeArrowheads="1"/>
          </p:cNvSpPr>
          <p:nvPr>
            <p:ph type="body" idx="1"/>
          </p:nvPr>
        </p:nvSpPr>
        <p:spPr>
          <a:xfrm>
            <a:off x="587375" y="1447800"/>
            <a:ext cx="7872413" cy="495300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様々な手法がある。代表的なものだけ</a:t>
            </a:r>
          </a:p>
          <a:p>
            <a:pPr eaLnBrk="1" hangingPunct="1">
              <a:lnSpc>
                <a:spcPct val="90000"/>
              </a:lnSpc>
              <a:buFontTx/>
              <a:buNone/>
              <a:defRPr/>
            </a:pPr>
            <a:endParaRPr lang="ja-JP" altLang="en-US" sz="2400" dirty="0" smtClean="0"/>
          </a:p>
          <a:p>
            <a:pPr eaLnBrk="1" hangingPunct="1">
              <a:lnSpc>
                <a:spcPct val="90000"/>
              </a:lnSpc>
              <a:buFontTx/>
              <a:buNone/>
              <a:defRPr/>
            </a:pPr>
            <a:r>
              <a:rPr lang="ja-JP" altLang="en-US" sz="2400" b="1" dirty="0" smtClean="0">
                <a:solidFill>
                  <a:srgbClr val="006600"/>
                </a:solidFill>
              </a:rPr>
              <a:t>貪欲算法</a:t>
            </a:r>
          </a:p>
          <a:p>
            <a:pPr eaLnBrk="1" hangingPunct="1">
              <a:lnSpc>
                <a:spcPct val="90000"/>
              </a:lnSpc>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rPr>
              <a:t>•</a:t>
            </a:r>
            <a:r>
              <a:rPr lang="ja-JP" altLang="en-US" sz="2400" dirty="0" smtClean="0"/>
              <a:t> 変数の値をひとつずつ、（決めた変数の部分について）実行可能で目的関数が最も良くなるように決定していく</a:t>
            </a:r>
          </a:p>
          <a:p>
            <a:pPr eaLnBrk="1" hangingPunct="1">
              <a:lnSpc>
                <a:spcPct val="90000"/>
              </a:lnSpc>
              <a:buFontTx/>
              <a:buNone/>
              <a:defRPr/>
            </a:pPr>
            <a:r>
              <a:rPr lang="ja-JP" altLang="en-US" sz="2400" b="1" dirty="0" smtClean="0">
                <a:solidFill>
                  <a:srgbClr val="006600"/>
                </a:solidFill>
              </a:rPr>
              <a:t>近傍探索</a:t>
            </a:r>
            <a:endParaRPr lang="ja-JP" altLang="en-US" sz="2400" dirty="0" smtClean="0"/>
          </a:p>
          <a:p>
            <a:pPr eaLnBrk="1" hangingPunct="1">
              <a:lnSpc>
                <a:spcPct val="90000"/>
              </a:lnSpc>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rPr>
              <a:t>•</a:t>
            </a:r>
            <a:r>
              <a:rPr lang="ja-JP" altLang="en-US" sz="2400" dirty="0" smtClean="0"/>
              <a:t> 現在の解をちょっと変更して得られる解に移動し、</a:t>
            </a:r>
          </a:p>
          <a:p>
            <a:pPr eaLnBrk="1" hangingPunct="1">
              <a:lnSpc>
                <a:spcPct val="90000"/>
              </a:lnSpc>
              <a:buFontTx/>
              <a:buNone/>
              <a:defRPr/>
            </a:pPr>
            <a:r>
              <a:rPr lang="ja-JP" altLang="en-US" sz="2400" dirty="0" smtClean="0"/>
              <a:t>　　　　解空間を探索する</a:t>
            </a:r>
          </a:p>
          <a:p>
            <a:pPr eaLnBrk="1" hangingPunct="1">
              <a:lnSpc>
                <a:spcPct val="90000"/>
              </a:lnSpc>
              <a:buFontTx/>
              <a:buNone/>
              <a:defRPr/>
            </a:pPr>
            <a:r>
              <a:rPr lang="ja-JP" altLang="en-US" sz="2400" b="1" dirty="0" smtClean="0">
                <a:solidFill>
                  <a:srgbClr val="006600"/>
                </a:solidFill>
              </a:rPr>
              <a:t>遺伝的アルゴリズム</a:t>
            </a:r>
          </a:p>
          <a:p>
            <a:pPr eaLnBrk="1" hangingPunct="1">
              <a:lnSpc>
                <a:spcPct val="90000"/>
              </a:lnSpc>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rPr>
              <a:t>•</a:t>
            </a:r>
            <a:r>
              <a:rPr lang="ja-JP" altLang="en-US" sz="2400" dirty="0" smtClean="0"/>
              <a:t> 解の集合に、それら解の特徴を引き継ぐような解をいくつか追加し、全体の中から目的関数の悪いものを取り除く、という作業を繰り返す</a:t>
            </a:r>
          </a:p>
          <a:p>
            <a:pPr eaLnBrk="1" hangingPunct="1">
              <a:lnSpc>
                <a:spcPct val="90000"/>
              </a:lnSpc>
              <a:buFontTx/>
              <a:buNone/>
              <a:defRPr/>
            </a:pPr>
            <a:endParaRPr lang="ja-JP" altLang="en-US" sz="2400" b="1" dirty="0" smtClean="0">
              <a:solidFill>
                <a:srgbClr val="0066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34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347">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347">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7347">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73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11" name="Freeform 47"/>
          <p:cNvSpPr>
            <a:spLocks/>
          </p:cNvSpPr>
          <p:nvPr/>
        </p:nvSpPr>
        <p:spPr bwMode="auto">
          <a:xfrm>
            <a:off x="5148263" y="4365625"/>
            <a:ext cx="755650" cy="730250"/>
          </a:xfrm>
          <a:custGeom>
            <a:avLst/>
            <a:gdLst/>
            <a:ahLst/>
            <a:cxnLst>
              <a:cxn ang="0">
                <a:pos x="25" y="345"/>
              </a:cxn>
              <a:cxn ang="0">
                <a:pos x="112" y="52"/>
              </a:cxn>
              <a:cxn ang="0">
                <a:pos x="396" y="33"/>
              </a:cxn>
              <a:cxn ang="0">
                <a:pos x="474" y="218"/>
              </a:cxn>
              <a:cxn ang="0">
                <a:pos x="405" y="423"/>
              </a:cxn>
              <a:cxn ang="0">
                <a:pos x="181" y="443"/>
              </a:cxn>
              <a:cxn ang="0">
                <a:pos x="25" y="345"/>
              </a:cxn>
            </a:cxnLst>
            <a:rect l="0" t="0" r="r" b="b"/>
            <a:pathLst>
              <a:path w="476" h="460">
                <a:moveTo>
                  <a:pt x="25" y="345"/>
                </a:moveTo>
                <a:cubicBezTo>
                  <a:pt x="0" y="270"/>
                  <a:pt x="50" y="104"/>
                  <a:pt x="112" y="52"/>
                </a:cubicBezTo>
                <a:cubicBezTo>
                  <a:pt x="174" y="0"/>
                  <a:pt x="336" y="5"/>
                  <a:pt x="396" y="33"/>
                </a:cubicBezTo>
                <a:cubicBezTo>
                  <a:pt x="456" y="61"/>
                  <a:pt x="472" y="153"/>
                  <a:pt x="474" y="218"/>
                </a:cubicBezTo>
                <a:cubicBezTo>
                  <a:pt x="476" y="283"/>
                  <a:pt x="454" y="386"/>
                  <a:pt x="405" y="423"/>
                </a:cubicBezTo>
                <a:cubicBezTo>
                  <a:pt x="356" y="460"/>
                  <a:pt x="244" y="456"/>
                  <a:pt x="181" y="443"/>
                </a:cubicBezTo>
                <a:cubicBezTo>
                  <a:pt x="118" y="430"/>
                  <a:pt x="57" y="365"/>
                  <a:pt x="25" y="345"/>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88112" name="Freeform 48"/>
          <p:cNvSpPr>
            <a:spLocks/>
          </p:cNvSpPr>
          <p:nvPr/>
        </p:nvSpPr>
        <p:spPr bwMode="auto">
          <a:xfrm>
            <a:off x="5148263" y="4365625"/>
            <a:ext cx="827087" cy="1839913"/>
          </a:xfrm>
          <a:custGeom>
            <a:avLst/>
            <a:gdLst/>
            <a:ahLst/>
            <a:cxnLst>
              <a:cxn ang="0">
                <a:pos x="25" y="345"/>
              </a:cxn>
              <a:cxn ang="0">
                <a:pos x="112" y="52"/>
              </a:cxn>
              <a:cxn ang="0">
                <a:pos x="396" y="33"/>
              </a:cxn>
              <a:cxn ang="0">
                <a:pos x="474" y="218"/>
              </a:cxn>
              <a:cxn ang="0">
                <a:pos x="457" y="440"/>
              </a:cxn>
              <a:cxn ang="0">
                <a:pos x="506" y="977"/>
              </a:cxn>
              <a:cxn ang="0">
                <a:pos x="369" y="1143"/>
              </a:cxn>
              <a:cxn ang="0">
                <a:pos x="154" y="1074"/>
              </a:cxn>
              <a:cxn ang="0">
                <a:pos x="223" y="830"/>
              </a:cxn>
              <a:cxn ang="0">
                <a:pos x="233" y="596"/>
              </a:cxn>
              <a:cxn ang="0">
                <a:pos x="25" y="345"/>
              </a:cxn>
            </a:cxnLst>
            <a:rect l="0" t="0" r="r" b="b"/>
            <a:pathLst>
              <a:path w="521" h="1159">
                <a:moveTo>
                  <a:pt x="25" y="345"/>
                </a:moveTo>
                <a:cubicBezTo>
                  <a:pt x="0" y="270"/>
                  <a:pt x="50" y="104"/>
                  <a:pt x="112" y="52"/>
                </a:cubicBezTo>
                <a:cubicBezTo>
                  <a:pt x="174" y="0"/>
                  <a:pt x="336" y="5"/>
                  <a:pt x="396" y="33"/>
                </a:cubicBezTo>
                <a:cubicBezTo>
                  <a:pt x="456" y="61"/>
                  <a:pt x="464" y="150"/>
                  <a:pt x="474" y="218"/>
                </a:cubicBezTo>
                <a:cubicBezTo>
                  <a:pt x="484" y="286"/>
                  <a:pt x="452" y="314"/>
                  <a:pt x="457" y="440"/>
                </a:cubicBezTo>
                <a:cubicBezTo>
                  <a:pt x="462" y="566"/>
                  <a:pt x="521" y="860"/>
                  <a:pt x="506" y="977"/>
                </a:cubicBezTo>
                <a:cubicBezTo>
                  <a:pt x="491" y="1094"/>
                  <a:pt x="428" y="1127"/>
                  <a:pt x="369" y="1143"/>
                </a:cubicBezTo>
                <a:cubicBezTo>
                  <a:pt x="310" y="1159"/>
                  <a:pt x="178" y="1126"/>
                  <a:pt x="154" y="1074"/>
                </a:cubicBezTo>
                <a:cubicBezTo>
                  <a:pt x="130" y="1022"/>
                  <a:pt x="210" y="910"/>
                  <a:pt x="223" y="830"/>
                </a:cubicBezTo>
                <a:cubicBezTo>
                  <a:pt x="236" y="750"/>
                  <a:pt x="266" y="677"/>
                  <a:pt x="233" y="596"/>
                </a:cubicBezTo>
                <a:cubicBezTo>
                  <a:pt x="200" y="515"/>
                  <a:pt x="68" y="397"/>
                  <a:pt x="25" y="345"/>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88113" name="Freeform 49"/>
          <p:cNvSpPr>
            <a:spLocks/>
          </p:cNvSpPr>
          <p:nvPr/>
        </p:nvSpPr>
        <p:spPr bwMode="auto">
          <a:xfrm>
            <a:off x="5148263" y="4365625"/>
            <a:ext cx="1423987" cy="1835150"/>
          </a:xfrm>
          <a:custGeom>
            <a:avLst/>
            <a:gdLst/>
            <a:ahLst/>
            <a:cxnLst>
              <a:cxn ang="0">
                <a:pos x="25" y="345"/>
              </a:cxn>
              <a:cxn ang="0">
                <a:pos x="112" y="52"/>
              </a:cxn>
              <a:cxn ang="0">
                <a:pos x="396" y="33"/>
              </a:cxn>
              <a:cxn ang="0">
                <a:pos x="474" y="218"/>
              </a:cxn>
              <a:cxn ang="0">
                <a:pos x="643" y="516"/>
              </a:cxn>
              <a:cxn ang="0">
                <a:pos x="877" y="751"/>
              </a:cxn>
              <a:cxn ang="0">
                <a:pos x="760" y="926"/>
              </a:cxn>
              <a:cxn ang="0">
                <a:pos x="604" y="995"/>
              </a:cxn>
              <a:cxn ang="0">
                <a:pos x="369" y="1143"/>
              </a:cxn>
              <a:cxn ang="0">
                <a:pos x="154" y="1074"/>
              </a:cxn>
              <a:cxn ang="0">
                <a:pos x="223" y="830"/>
              </a:cxn>
              <a:cxn ang="0">
                <a:pos x="233" y="596"/>
              </a:cxn>
              <a:cxn ang="0">
                <a:pos x="25" y="345"/>
              </a:cxn>
            </a:cxnLst>
            <a:rect l="0" t="0" r="r" b="b"/>
            <a:pathLst>
              <a:path w="897" h="1156">
                <a:moveTo>
                  <a:pt x="25" y="345"/>
                </a:moveTo>
                <a:cubicBezTo>
                  <a:pt x="0" y="270"/>
                  <a:pt x="50" y="104"/>
                  <a:pt x="112" y="52"/>
                </a:cubicBezTo>
                <a:cubicBezTo>
                  <a:pt x="174" y="0"/>
                  <a:pt x="336" y="5"/>
                  <a:pt x="396" y="33"/>
                </a:cubicBezTo>
                <a:cubicBezTo>
                  <a:pt x="456" y="61"/>
                  <a:pt x="433" y="137"/>
                  <a:pt x="474" y="218"/>
                </a:cubicBezTo>
                <a:cubicBezTo>
                  <a:pt x="515" y="299"/>
                  <a:pt x="576" y="427"/>
                  <a:pt x="643" y="516"/>
                </a:cubicBezTo>
                <a:cubicBezTo>
                  <a:pt x="710" y="605"/>
                  <a:pt x="857" y="683"/>
                  <a:pt x="877" y="751"/>
                </a:cubicBezTo>
                <a:cubicBezTo>
                  <a:pt x="897" y="819"/>
                  <a:pt x="805" y="885"/>
                  <a:pt x="760" y="926"/>
                </a:cubicBezTo>
                <a:cubicBezTo>
                  <a:pt x="715" y="967"/>
                  <a:pt x="669" y="959"/>
                  <a:pt x="604" y="995"/>
                </a:cubicBezTo>
                <a:cubicBezTo>
                  <a:pt x="539" y="1031"/>
                  <a:pt x="444" y="1130"/>
                  <a:pt x="369" y="1143"/>
                </a:cubicBezTo>
                <a:cubicBezTo>
                  <a:pt x="294" y="1156"/>
                  <a:pt x="178" y="1126"/>
                  <a:pt x="154" y="1074"/>
                </a:cubicBezTo>
                <a:cubicBezTo>
                  <a:pt x="130" y="1022"/>
                  <a:pt x="210" y="910"/>
                  <a:pt x="223" y="830"/>
                </a:cubicBezTo>
                <a:cubicBezTo>
                  <a:pt x="236" y="750"/>
                  <a:pt x="266" y="677"/>
                  <a:pt x="233" y="596"/>
                </a:cubicBezTo>
                <a:cubicBezTo>
                  <a:pt x="200" y="515"/>
                  <a:pt x="68" y="397"/>
                  <a:pt x="25" y="345"/>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88114" name="Freeform 50"/>
          <p:cNvSpPr>
            <a:spLocks/>
          </p:cNvSpPr>
          <p:nvPr/>
        </p:nvSpPr>
        <p:spPr bwMode="auto">
          <a:xfrm>
            <a:off x="5148263" y="4365625"/>
            <a:ext cx="1560512" cy="1835150"/>
          </a:xfrm>
          <a:custGeom>
            <a:avLst/>
            <a:gdLst/>
            <a:ahLst/>
            <a:cxnLst>
              <a:cxn ang="0">
                <a:pos x="25" y="345"/>
              </a:cxn>
              <a:cxn ang="0">
                <a:pos x="112" y="52"/>
              </a:cxn>
              <a:cxn ang="0">
                <a:pos x="396" y="33"/>
              </a:cxn>
              <a:cxn ang="0">
                <a:pos x="652" y="84"/>
              </a:cxn>
              <a:cxn ang="0">
                <a:pos x="945" y="347"/>
              </a:cxn>
              <a:cxn ang="0">
                <a:pos x="877" y="751"/>
              </a:cxn>
              <a:cxn ang="0">
                <a:pos x="760" y="926"/>
              </a:cxn>
              <a:cxn ang="0">
                <a:pos x="604" y="995"/>
              </a:cxn>
              <a:cxn ang="0">
                <a:pos x="369" y="1143"/>
              </a:cxn>
              <a:cxn ang="0">
                <a:pos x="154" y="1074"/>
              </a:cxn>
              <a:cxn ang="0">
                <a:pos x="223" y="830"/>
              </a:cxn>
              <a:cxn ang="0">
                <a:pos x="233" y="596"/>
              </a:cxn>
              <a:cxn ang="0">
                <a:pos x="25" y="345"/>
              </a:cxn>
            </a:cxnLst>
            <a:rect l="0" t="0" r="r" b="b"/>
            <a:pathLst>
              <a:path w="983" h="1156">
                <a:moveTo>
                  <a:pt x="25" y="345"/>
                </a:moveTo>
                <a:cubicBezTo>
                  <a:pt x="0" y="270"/>
                  <a:pt x="50" y="104"/>
                  <a:pt x="112" y="52"/>
                </a:cubicBezTo>
                <a:cubicBezTo>
                  <a:pt x="174" y="0"/>
                  <a:pt x="306" y="28"/>
                  <a:pt x="396" y="33"/>
                </a:cubicBezTo>
                <a:cubicBezTo>
                  <a:pt x="486" y="38"/>
                  <a:pt x="561" y="32"/>
                  <a:pt x="652" y="84"/>
                </a:cubicBezTo>
                <a:cubicBezTo>
                  <a:pt x="743" y="136"/>
                  <a:pt x="907" y="236"/>
                  <a:pt x="945" y="347"/>
                </a:cubicBezTo>
                <a:cubicBezTo>
                  <a:pt x="983" y="458"/>
                  <a:pt x="908" y="655"/>
                  <a:pt x="877" y="751"/>
                </a:cubicBezTo>
                <a:cubicBezTo>
                  <a:pt x="846" y="847"/>
                  <a:pt x="805" y="885"/>
                  <a:pt x="760" y="926"/>
                </a:cubicBezTo>
                <a:cubicBezTo>
                  <a:pt x="715" y="967"/>
                  <a:pt x="669" y="959"/>
                  <a:pt x="604" y="995"/>
                </a:cubicBezTo>
                <a:cubicBezTo>
                  <a:pt x="539" y="1031"/>
                  <a:pt x="444" y="1130"/>
                  <a:pt x="369" y="1143"/>
                </a:cubicBezTo>
                <a:cubicBezTo>
                  <a:pt x="294" y="1156"/>
                  <a:pt x="178" y="1126"/>
                  <a:pt x="154" y="1074"/>
                </a:cubicBezTo>
                <a:cubicBezTo>
                  <a:pt x="130" y="1022"/>
                  <a:pt x="210" y="910"/>
                  <a:pt x="223" y="830"/>
                </a:cubicBezTo>
                <a:cubicBezTo>
                  <a:pt x="236" y="750"/>
                  <a:pt x="266" y="677"/>
                  <a:pt x="233" y="596"/>
                </a:cubicBezTo>
                <a:cubicBezTo>
                  <a:pt x="200" y="515"/>
                  <a:pt x="68" y="397"/>
                  <a:pt x="25" y="345"/>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88115" name="Freeform 51"/>
          <p:cNvSpPr>
            <a:spLocks/>
          </p:cNvSpPr>
          <p:nvPr/>
        </p:nvSpPr>
        <p:spPr bwMode="auto">
          <a:xfrm>
            <a:off x="4932363" y="4365625"/>
            <a:ext cx="1789112" cy="1849438"/>
          </a:xfrm>
          <a:custGeom>
            <a:avLst/>
            <a:gdLst/>
            <a:ahLst/>
            <a:cxnLst>
              <a:cxn ang="0">
                <a:pos x="45" y="410"/>
              </a:cxn>
              <a:cxn ang="0">
                <a:pos x="256" y="61"/>
              </a:cxn>
              <a:cxn ang="0">
                <a:pos x="540" y="42"/>
              </a:cxn>
              <a:cxn ang="0">
                <a:pos x="796" y="93"/>
              </a:cxn>
              <a:cxn ang="0">
                <a:pos x="1089" y="356"/>
              </a:cxn>
              <a:cxn ang="0">
                <a:pos x="1021" y="760"/>
              </a:cxn>
              <a:cxn ang="0">
                <a:pos x="904" y="935"/>
              </a:cxn>
              <a:cxn ang="0">
                <a:pos x="748" y="1004"/>
              </a:cxn>
              <a:cxn ang="0">
                <a:pos x="513" y="1152"/>
              </a:cxn>
              <a:cxn ang="0">
                <a:pos x="298" y="1083"/>
              </a:cxn>
              <a:cxn ang="0">
                <a:pos x="84" y="1044"/>
              </a:cxn>
              <a:cxn ang="0">
                <a:pos x="6" y="790"/>
              </a:cxn>
              <a:cxn ang="0">
                <a:pos x="45" y="410"/>
              </a:cxn>
            </a:cxnLst>
            <a:rect l="0" t="0" r="r" b="b"/>
            <a:pathLst>
              <a:path w="1127" h="1165">
                <a:moveTo>
                  <a:pt x="45" y="410"/>
                </a:moveTo>
                <a:cubicBezTo>
                  <a:pt x="25" y="319"/>
                  <a:pt x="174" y="122"/>
                  <a:pt x="256" y="61"/>
                </a:cubicBezTo>
                <a:cubicBezTo>
                  <a:pt x="338" y="0"/>
                  <a:pt x="450" y="37"/>
                  <a:pt x="540" y="42"/>
                </a:cubicBezTo>
                <a:cubicBezTo>
                  <a:pt x="630" y="47"/>
                  <a:pt x="705" y="41"/>
                  <a:pt x="796" y="93"/>
                </a:cubicBezTo>
                <a:cubicBezTo>
                  <a:pt x="887" y="145"/>
                  <a:pt x="1051" y="245"/>
                  <a:pt x="1089" y="356"/>
                </a:cubicBezTo>
                <a:cubicBezTo>
                  <a:pt x="1127" y="467"/>
                  <a:pt x="1052" y="664"/>
                  <a:pt x="1021" y="760"/>
                </a:cubicBezTo>
                <a:cubicBezTo>
                  <a:pt x="990" y="856"/>
                  <a:pt x="949" y="894"/>
                  <a:pt x="904" y="935"/>
                </a:cubicBezTo>
                <a:cubicBezTo>
                  <a:pt x="859" y="976"/>
                  <a:pt x="813" y="968"/>
                  <a:pt x="748" y="1004"/>
                </a:cubicBezTo>
                <a:cubicBezTo>
                  <a:pt x="683" y="1040"/>
                  <a:pt x="588" y="1139"/>
                  <a:pt x="513" y="1152"/>
                </a:cubicBezTo>
                <a:cubicBezTo>
                  <a:pt x="438" y="1165"/>
                  <a:pt x="369" y="1101"/>
                  <a:pt x="298" y="1083"/>
                </a:cubicBezTo>
                <a:cubicBezTo>
                  <a:pt x="227" y="1065"/>
                  <a:pt x="133" y="1093"/>
                  <a:pt x="84" y="1044"/>
                </a:cubicBezTo>
                <a:cubicBezTo>
                  <a:pt x="35" y="995"/>
                  <a:pt x="12" y="896"/>
                  <a:pt x="6" y="790"/>
                </a:cubicBezTo>
                <a:cubicBezTo>
                  <a:pt x="0" y="684"/>
                  <a:pt x="37" y="489"/>
                  <a:pt x="45" y="410"/>
                </a:cubicBezTo>
                <a:close/>
              </a:path>
            </a:pathLst>
          </a:custGeom>
          <a:solidFill>
            <a:srgbClr val="00FF00"/>
          </a:solidFill>
          <a:ln w="19050" cap="flat" cmpd="sng">
            <a:solidFill>
              <a:srgbClr val="008000"/>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88066"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貪欲解法：最大重みクリーク</a:t>
            </a:r>
          </a:p>
        </p:txBody>
      </p:sp>
      <p:sp>
        <p:nvSpPr>
          <p:cNvPr id="88067" name="Rectangle 3"/>
          <p:cNvSpPr>
            <a:spLocks noGrp="1" noChangeArrowheads="1"/>
          </p:cNvSpPr>
          <p:nvPr>
            <p:ph type="body" idx="1"/>
          </p:nvPr>
        </p:nvSpPr>
        <p:spPr>
          <a:xfrm>
            <a:off x="587375" y="1447800"/>
            <a:ext cx="7872413" cy="4953000"/>
          </a:xfrm>
        </p:spPr>
        <p:txBody>
          <a:bodyPr/>
          <a:lstStyle/>
          <a:p>
            <a:pPr eaLnBrk="1" hangingPunct="1">
              <a:buFontTx/>
              <a:buNone/>
              <a:defRPr/>
            </a:pPr>
            <a:r>
              <a:rPr lang="ja-JP" altLang="en-US" sz="2400" b="1" dirty="0" smtClean="0">
                <a:solidFill>
                  <a:srgbClr val="006600"/>
                </a:solidFill>
              </a:rPr>
              <a:t>最大重みクリーク問題：</a:t>
            </a:r>
            <a:r>
              <a:rPr lang="ja-JP" altLang="en-US" sz="2400" dirty="0" smtClean="0"/>
              <a:t>与えられたグラフと頂点重みに対して、頂点重みの和が最大となるようなクリークを見つける</a:t>
            </a:r>
          </a:p>
          <a:p>
            <a:pPr eaLnBrk="1" hangingPunct="1">
              <a:buFontTx/>
              <a:buNone/>
              <a:defRPr/>
            </a:pPr>
            <a:endParaRPr lang="ja-JP" altLang="en-US" sz="2400" dirty="0" smtClean="0"/>
          </a:p>
          <a:p>
            <a:pPr eaLnBrk="1" hangingPunct="1">
              <a:buFontTx/>
              <a:buNone/>
              <a:defRPr/>
            </a:pPr>
            <a:r>
              <a:rPr lang="ja-JP" altLang="en-US" sz="2400" b="1" dirty="0" smtClean="0">
                <a:solidFill>
                  <a:srgbClr val="006600"/>
                </a:solidFill>
              </a:rPr>
              <a:t>貪欲算法：</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rPr>
              <a:t>•</a:t>
            </a:r>
            <a:r>
              <a:rPr lang="ja-JP" altLang="en-US" sz="2400" dirty="0" smtClean="0"/>
              <a:t> 空集合から出発し、追加してクリークになるよう頂点の中で重みが最大のものを追加する</a:t>
            </a:r>
          </a:p>
          <a:p>
            <a:pPr eaLnBrk="1" hangingPunct="1">
              <a:buFontTx/>
              <a:buNone/>
              <a:defRPr/>
            </a:pPr>
            <a:r>
              <a:rPr lang="ja-JP" altLang="en-US" sz="2400" dirty="0" smtClean="0"/>
              <a:t>　　</a:t>
            </a:r>
            <a:r>
              <a:rPr lang="en-US" altLang="ja-JP" sz="2400" b="1" dirty="0" smtClean="0">
                <a:solidFill>
                  <a:srgbClr val="FF0000"/>
                </a:solidFill>
                <a:effectLst>
                  <a:outerShdw blurRad="38100" dist="38100" dir="2700000" algn="tl">
                    <a:srgbClr val="C0C0C0"/>
                  </a:outerShdw>
                </a:effectLst>
              </a:rPr>
              <a:t>•</a:t>
            </a:r>
            <a:r>
              <a:rPr lang="ja-JP" altLang="en-US" sz="2400" dirty="0" smtClean="0"/>
              <a:t> 追加できなくなったら終了</a:t>
            </a:r>
          </a:p>
          <a:p>
            <a:pPr eaLnBrk="1" hangingPunct="1">
              <a:buFontTx/>
              <a:buNone/>
              <a:defRPr/>
            </a:pPr>
            <a:endParaRPr lang="ja-JP" altLang="en-US" sz="2400" b="1" dirty="0" smtClean="0">
              <a:solidFill>
                <a:srgbClr val="006600"/>
              </a:solidFill>
            </a:endParaRPr>
          </a:p>
        </p:txBody>
      </p:sp>
      <p:sp>
        <p:nvSpPr>
          <p:cNvPr id="88070" name="Freeform 6"/>
          <p:cNvSpPr>
            <a:spLocks/>
          </p:cNvSpPr>
          <p:nvPr/>
        </p:nvSpPr>
        <p:spPr bwMode="auto">
          <a:xfrm>
            <a:off x="6802438" y="4148138"/>
            <a:ext cx="1628775" cy="1652587"/>
          </a:xfrm>
          <a:custGeom>
            <a:avLst/>
            <a:gdLst/>
            <a:ahLst/>
            <a:cxnLst>
              <a:cxn ang="0">
                <a:pos x="40" y="433"/>
              </a:cxn>
              <a:cxn ang="0">
                <a:pos x="308" y="107"/>
              </a:cxn>
              <a:cxn ang="0">
                <a:pos x="750" y="40"/>
              </a:cxn>
              <a:cxn ang="0">
                <a:pos x="952" y="347"/>
              </a:cxn>
              <a:cxn ang="0">
                <a:pos x="999" y="584"/>
              </a:cxn>
              <a:cxn ang="0">
                <a:pos x="788" y="865"/>
              </a:cxn>
              <a:cxn ang="0">
                <a:pos x="337" y="1029"/>
              </a:cxn>
              <a:cxn ang="0">
                <a:pos x="68" y="795"/>
              </a:cxn>
              <a:cxn ang="0">
                <a:pos x="40" y="433"/>
              </a:cxn>
            </a:cxnLst>
            <a:rect l="0" t="0" r="r" b="b"/>
            <a:pathLst>
              <a:path w="1026" h="1041">
                <a:moveTo>
                  <a:pt x="40" y="433"/>
                </a:moveTo>
                <a:cubicBezTo>
                  <a:pt x="80" y="318"/>
                  <a:pt x="190" y="173"/>
                  <a:pt x="308" y="107"/>
                </a:cubicBezTo>
                <a:cubicBezTo>
                  <a:pt x="426" y="41"/>
                  <a:pt x="643" y="0"/>
                  <a:pt x="750" y="40"/>
                </a:cubicBezTo>
                <a:cubicBezTo>
                  <a:pt x="857" y="80"/>
                  <a:pt x="911" y="256"/>
                  <a:pt x="952" y="347"/>
                </a:cubicBezTo>
                <a:cubicBezTo>
                  <a:pt x="993" y="438"/>
                  <a:pt x="1026" y="498"/>
                  <a:pt x="999" y="584"/>
                </a:cubicBezTo>
                <a:cubicBezTo>
                  <a:pt x="972" y="670"/>
                  <a:pt x="898" y="791"/>
                  <a:pt x="788" y="865"/>
                </a:cubicBezTo>
                <a:cubicBezTo>
                  <a:pt x="678" y="939"/>
                  <a:pt x="457" y="1041"/>
                  <a:pt x="337" y="1029"/>
                </a:cubicBezTo>
                <a:cubicBezTo>
                  <a:pt x="217" y="1017"/>
                  <a:pt x="118" y="894"/>
                  <a:pt x="68" y="795"/>
                </a:cubicBezTo>
                <a:cubicBezTo>
                  <a:pt x="18" y="696"/>
                  <a:pt x="0" y="548"/>
                  <a:pt x="40" y="433"/>
                </a:cubicBezTo>
                <a:close/>
              </a:path>
            </a:pathLst>
          </a:custGeom>
          <a:solidFill>
            <a:srgbClr val="FF00FF"/>
          </a:solidFill>
          <a:ln w="19050" cap="flat" cmpd="sng">
            <a:solidFill>
              <a:srgbClr val="FF99CC"/>
            </a:solidFill>
            <a:prstDash val="solid"/>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ea typeface="ＭＳ Ｐゴシック" pitchFamily="50" charset="-128"/>
            </a:endParaRPr>
          </a:p>
        </p:txBody>
      </p:sp>
      <p:sp>
        <p:nvSpPr>
          <p:cNvPr id="9226" name="Line 9"/>
          <p:cNvSpPr>
            <a:spLocks noChangeShapeType="1"/>
          </p:cNvSpPr>
          <p:nvPr/>
        </p:nvSpPr>
        <p:spPr bwMode="auto">
          <a:xfrm flipV="1">
            <a:off x="6877050" y="5803900"/>
            <a:ext cx="1223963" cy="73025"/>
          </a:xfrm>
          <a:prstGeom prst="line">
            <a:avLst/>
          </a:prstGeom>
          <a:noFill/>
          <a:ln w="19050">
            <a:solidFill>
              <a:schemeClr val="tx1"/>
            </a:solidFill>
            <a:round/>
            <a:headEnd/>
            <a:tailEnd/>
          </a:ln>
        </p:spPr>
        <p:txBody>
          <a:bodyPr/>
          <a:lstStyle/>
          <a:p>
            <a:endParaRPr lang="ja-JP" altLang="en-US"/>
          </a:p>
        </p:txBody>
      </p:sp>
      <p:sp>
        <p:nvSpPr>
          <p:cNvPr id="9227" name="Line 10"/>
          <p:cNvSpPr>
            <a:spLocks noChangeShapeType="1"/>
          </p:cNvSpPr>
          <p:nvPr/>
        </p:nvSpPr>
        <p:spPr bwMode="auto">
          <a:xfrm flipH="1">
            <a:off x="5653088" y="4868863"/>
            <a:ext cx="736600" cy="1079500"/>
          </a:xfrm>
          <a:prstGeom prst="line">
            <a:avLst/>
          </a:prstGeom>
          <a:noFill/>
          <a:ln w="19050">
            <a:solidFill>
              <a:schemeClr val="tx1"/>
            </a:solidFill>
            <a:round/>
            <a:headEnd/>
            <a:tailEnd/>
          </a:ln>
        </p:spPr>
        <p:txBody>
          <a:bodyPr/>
          <a:lstStyle/>
          <a:p>
            <a:endParaRPr lang="ja-JP" altLang="en-US"/>
          </a:p>
        </p:txBody>
      </p:sp>
      <p:sp>
        <p:nvSpPr>
          <p:cNvPr id="9228" name="Line 11"/>
          <p:cNvSpPr>
            <a:spLocks noChangeShapeType="1"/>
          </p:cNvSpPr>
          <p:nvPr/>
        </p:nvSpPr>
        <p:spPr bwMode="auto">
          <a:xfrm>
            <a:off x="7362825" y="5478463"/>
            <a:ext cx="698500" cy="325437"/>
          </a:xfrm>
          <a:prstGeom prst="line">
            <a:avLst/>
          </a:prstGeom>
          <a:noFill/>
          <a:ln w="19050">
            <a:solidFill>
              <a:schemeClr val="tx1"/>
            </a:solidFill>
            <a:round/>
            <a:headEnd/>
            <a:tailEnd/>
          </a:ln>
        </p:spPr>
        <p:txBody>
          <a:bodyPr/>
          <a:lstStyle/>
          <a:p>
            <a:endParaRPr lang="ja-JP" altLang="en-US"/>
          </a:p>
        </p:txBody>
      </p:sp>
      <p:sp>
        <p:nvSpPr>
          <p:cNvPr id="9229" name="Line 12"/>
          <p:cNvSpPr>
            <a:spLocks noChangeShapeType="1"/>
          </p:cNvSpPr>
          <p:nvPr/>
        </p:nvSpPr>
        <p:spPr bwMode="auto">
          <a:xfrm>
            <a:off x="7134225" y="4868863"/>
            <a:ext cx="990600" cy="212725"/>
          </a:xfrm>
          <a:prstGeom prst="line">
            <a:avLst/>
          </a:prstGeom>
          <a:noFill/>
          <a:ln w="19050">
            <a:solidFill>
              <a:schemeClr val="tx1"/>
            </a:solidFill>
            <a:round/>
            <a:headEnd/>
            <a:tailEnd/>
          </a:ln>
        </p:spPr>
        <p:txBody>
          <a:bodyPr/>
          <a:lstStyle/>
          <a:p>
            <a:endParaRPr lang="ja-JP" altLang="en-US"/>
          </a:p>
        </p:txBody>
      </p:sp>
      <p:sp>
        <p:nvSpPr>
          <p:cNvPr id="9230" name="Line 13"/>
          <p:cNvSpPr>
            <a:spLocks noChangeShapeType="1"/>
          </p:cNvSpPr>
          <p:nvPr/>
        </p:nvSpPr>
        <p:spPr bwMode="auto">
          <a:xfrm flipV="1">
            <a:off x="5684838" y="5554663"/>
            <a:ext cx="534987" cy="393700"/>
          </a:xfrm>
          <a:prstGeom prst="line">
            <a:avLst/>
          </a:prstGeom>
          <a:noFill/>
          <a:ln w="19050">
            <a:solidFill>
              <a:schemeClr val="tx1"/>
            </a:solidFill>
            <a:round/>
            <a:headEnd/>
            <a:tailEnd/>
          </a:ln>
        </p:spPr>
        <p:txBody>
          <a:bodyPr/>
          <a:lstStyle/>
          <a:p>
            <a:endParaRPr lang="ja-JP" altLang="en-US"/>
          </a:p>
        </p:txBody>
      </p:sp>
      <p:sp>
        <p:nvSpPr>
          <p:cNvPr id="9231" name="Line 14"/>
          <p:cNvSpPr>
            <a:spLocks noChangeShapeType="1"/>
          </p:cNvSpPr>
          <p:nvPr/>
        </p:nvSpPr>
        <p:spPr bwMode="auto">
          <a:xfrm>
            <a:off x="5508625" y="4724400"/>
            <a:ext cx="712788" cy="863600"/>
          </a:xfrm>
          <a:prstGeom prst="line">
            <a:avLst/>
          </a:prstGeom>
          <a:noFill/>
          <a:ln w="19050">
            <a:solidFill>
              <a:schemeClr val="tx1"/>
            </a:solidFill>
            <a:round/>
            <a:headEnd/>
            <a:tailEnd/>
          </a:ln>
        </p:spPr>
        <p:txBody>
          <a:bodyPr/>
          <a:lstStyle/>
          <a:p>
            <a:endParaRPr lang="ja-JP" altLang="en-US"/>
          </a:p>
        </p:txBody>
      </p:sp>
      <p:sp>
        <p:nvSpPr>
          <p:cNvPr id="9232" name="Line 15"/>
          <p:cNvSpPr>
            <a:spLocks noChangeShapeType="1"/>
          </p:cNvSpPr>
          <p:nvPr/>
        </p:nvSpPr>
        <p:spPr bwMode="auto">
          <a:xfrm flipV="1">
            <a:off x="7134225" y="4487863"/>
            <a:ext cx="533400" cy="381000"/>
          </a:xfrm>
          <a:prstGeom prst="line">
            <a:avLst/>
          </a:prstGeom>
          <a:noFill/>
          <a:ln w="19050">
            <a:solidFill>
              <a:schemeClr val="tx1"/>
            </a:solidFill>
            <a:round/>
            <a:headEnd/>
            <a:tailEnd/>
          </a:ln>
        </p:spPr>
        <p:txBody>
          <a:bodyPr/>
          <a:lstStyle/>
          <a:p>
            <a:endParaRPr lang="ja-JP" altLang="en-US"/>
          </a:p>
        </p:txBody>
      </p:sp>
      <p:sp>
        <p:nvSpPr>
          <p:cNvPr id="9233" name="Line 16"/>
          <p:cNvSpPr>
            <a:spLocks noChangeShapeType="1"/>
          </p:cNvSpPr>
          <p:nvPr/>
        </p:nvSpPr>
        <p:spPr bwMode="auto">
          <a:xfrm flipH="1">
            <a:off x="5221288" y="4868863"/>
            <a:ext cx="1150937" cy="431800"/>
          </a:xfrm>
          <a:prstGeom prst="line">
            <a:avLst/>
          </a:prstGeom>
          <a:noFill/>
          <a:ln w="19050">
            <a:solidFill>
              <a:schemeClr val="tx1"/>
            </a:solidFill>
            <a:round/>
            <a:headEnd/>
            <a:tailEnd/>
          </a:ln>
        </p:spPr>
        <p:txBody>
          <a:bodyPr/>
          <a:lstStyle/>
          <a:p>
            <a:endParaRPr lang="ja-JP" altLang="en-US"/>
          </a:p>
        </p:txBody>
      </p:sp>
      <p:sp>
        <p:nvSpPr>
          <p:cNvPr id="9234" name="Line 17"/>
          <p:cNvSpPr>
            <a:spLocks noChangeShapeType="1"/>
          </p:cNvSpPr>
          <p:nvPr/>
        </p:nvSpPr>
        <p:spPr bwMode="auto">
          <a:xfrm>
            <a:off x="5292725" y="5372100"/>
            <a:ext cx="936625" cy="215900"/>
          </a:xfrm>
          <a:prstGeom prst="line">
            <a:avLst/>
          </a:prstGeom>
          <a:noFill/>
          <a:ln w="19050">
            <a:solidFill>
              <a:schemeClr val="tx1"/>
            </a:solidFill>
            <a:round/>
            <a:headEnd/>
            <a:tailEnd/>
          </a:ln>
        </p:spPr>
        <p:txBody>
          <a:bodyPr/>
          <a:lstStyle/>
          <a:p>
            <a:endParaRPr lang="ja-JP" altLang="en-US"/>
          </a:p>
        </p:txBody>
      </p:sp>
      <p:sp>
        <p:nvSpPr>
          <p:cNvPr id="9235" name="Line 18"/>
          <p:cNvSpPr>
            <a:spLocks noChangeShapeType="1"/>
          </p:cNvSpPr>
          <p:nvPr/>
        </p:nvSpPr>
        <p:spPr bwMode="auto">
          <a:xfrm flipH="1">
            <a:off x="6829425" y="4868863"/>
            <a:ext cx="304800" cy="990600"/>
          </a:xfrm>
          <a:prstGeom prst="line">
            <a:avLst/>
          </a:prstGeom>
          <a:noFill/>
          <a:ln w="19050">
            <a:solidFill>
              <a:schemeClr val="tx1"/>
            </a:solidFill>
            <a:round/>
            <a:headEnd/>
            <a:tailEnd/>
          </a:ln>
        </p:spPr>
        <p:txBody>
          <a:bodyPr/>
          <a:lstStyle/>
          <a:p>
            <a:endParaRPr lang="ja-JP" altLang="en-US"/>
          </a:p>
        </p:txBody>
      </p:sp>
      <p:sp>
        <p:nvSpPr>
          <p:cNvPr id="9236" name="Line 19"/>
          <p:cNvSpPr>
            <a:spLocks noChangeShapeType="1"/>
          </p:cNvSpPr>
          <p:nvPr/>
        </p:nvSpPr>
        <p:spPr bwMode="auto">
          <a:xfrm>
            <a:off x="5221288" y="5372100"/>
            <a:ext cx="431800" cy="614363"/>
          </a:xfrm>
          <a:prstGeom prst="line">
            <a:avLst/>
          </a:prstGeom>
          <a:noFill/>
          <a:ln w="19050">
            <a:solidFill>
              <a:schemeClr val="tx1"/>
            </a:solidFill>
            <a:round/>
            <a:headEnd/>
            <a:tailEnd/>
          </a:ln>
        </p:spPr>
        <p:txBody>
          <a:bodyPr/>
          <a:lstStyle/>
          <a:p>
            <a:endParaRPr lang="ja-JP" altLang="en-US"/>
          </a:p>
        </p:txBody>
      </p:sp>
      <p:sp>
        <p:nvSpPr>
          <p:cNvPr id="9237" name="Line 20"/>
          <p:cNvSpPr>
            <a:spLocks noChangeShapeType="1"/>
          </p:cNvSpPr>
          <p:nvPr/>
        </p:nvSpPr>
        <p:spPr bwMode="auto">
          <a:xfrm flipH="1" flipV="1">
            <a:off x="5508625" y="4651375"/>
            <a:ext cx="144463" cy="1301750"/>
          </a:xfrm>
          <a:prstGeom prst="line">
            <a:avLst/>
          </a:prstGeom>
          <a:noFill/>
          <a:ln w="19050">
            <a:solidFill>
              <a:schemeClr val="tx1"/>
            </a:solidFill>
            <a:round/>
            <a:headEnd/>
            <a:tailEnd/>
          </a:ln>
        </p:spPr>
        <p:txBody>
          <a:bodyPr/>
          <a:lstStyle/>
          <a:p>
            <a:endParaRPr lang="ja-JP" altLang="en-US"/>
          </a:p>
        </p:txBody>
      </p:sp>
      <p:sp>
        <p:nvSpPr>
          <p:cNvPr id="9238" name="Line 21"/>
          <p:cNvSpPr>
            <a:spLocks noChangeShapeType="1"/>
          </p:cNvSpPr>
          <p:nvPr/>
        </p:nvSpPr>
        <p:spPr bwMode="auto">
          <a:xfrm flipV="1">
            <a:off x="6829425" y="5478463"/>
            <a:ext cx="533400" cy="381000"/>
          </a:xfrm>
          <a:prstGeom prst="line">
            <a:avLst/>
          </a:prstGeom>
          <a:noFill/>
          <a:ln w="19050">
            <a:solidFill>
              <a:schemeClr val="tx1"/>
            </a:solidFill>
            <a:round/>
            <a:headEnd/>
            <a:tailEnd/>
          </a:ln>
        </p:spPr>
        <p:txBody>
          <a:bodyPr/>
          <a:lstStyle/>
          <a:p>
            <a:endParaRPr lang="ja-JP" altLang="en-US"/>
          </a:p>
        </p:txBody>
      </p:sp>
      <p:sp>
        <p:nvSpPr>
          <p:cNvPr id="9239" name="Line 22"/>
          <p:cNvSpPr>
            <a:spLocks noChangeShapeType="1"/>
          </p:cNvSpPr>
          <p:nvPr/>
        </p:nvSpPr>
        <p:spPr bwMode="auto">
          <a:xfrm>
            <a:off x="6219825" y="5554663"/>
            <a:ext cx="609600" cy="304800"/>
          </a:xfrm>
          <a:prstGeom prst="line">
            <a:avLst/>
          </a:prstGeom>
          <a:noFill/>
          <a:ln w="19050">
            <a:solidFill>
              <a:schemeClr val="tx1"/>
            </a:solidFill>
            <a:round/>
            <a:headEnd/>
            <a:tailEnd/>
          </a:ln>
        </p:spPr>
        <p:txBody>
          <a:bodyPr/>
          <a:lstStyle/>
          <a:p>
            <a:endParaRPr lang="ja-JP" altLang="en-US"/>
          </a:p>
        </p:txBody>
      </p:sp>
      <p:sp>
        <p:nvSpPr>
          <p:cNvPr id="9240" name="Line 23"/>
          <p:cNvSpPr>
            <a:spLocks noChangeShapeType="1"/>
          </p:cNvSpPr>
          <p:nvPr/>
        </p:nvSpPr>
        <p:spPr bwMode="auto">
          <a:xfrm flipH="1">
            <a:off x="6219825" y="4868863"/>
            <a:ext cx="152400" cy="685800"/>
          </a:xfrm>
          <a:prstGeom prst="line">
            <a:avLst/>
          </a:prstGeom>
          <a:noFill/>
          <a:ln w="19050">
            <a:solidFill>
              <a:schemeClr val="tx1"/>
            </a:solidFill>
            <a:round/>
            <a:headEnd/>
            <a:tailEnd/>
          </a:ln>
        </p:spPr>
        <p:txBody>
          <a:bodyPr/>
          <a:lstStyle/>
          <a:p>
            <a:endParaRPr lang="ja-JP" altLang="en-US"/>
          </a:p>
        </p:txBody>
      </p:sp>
      <p:sp>
        <p:nvSpPr>
          <p:cNvPr id="9241" name="Line 24"/>
          <p:cNvSpPr>
            <a:spLocks noChangeShapeType="1"/>
          </p:cNvSpPr>
          <p:nvPr/>
        </p:nvSpPr>
        <p:spPr bwMode="auto">
          <a:xfrm>
            <a:off x="5508625" y="4724400"/>
            <a:ext cx="906463" cy="144463"/>
          </a:xfrm>
          <a:prstGeom prst="line">
            <a:avLst/>
          </a:prstGeom>
          <a:noFill/>
          <a:ln w="19050">
            <a:solidFill>
              <a:schemeClr val="tx1"/>
            </a:solidFill>
            <a:round/>
            <a:headEnd/>
            <a:tailEnd/>
          </a:ln>
        </p:spPr>
        <p:txBody>
          <a:bodyPr/>
          <a:lstStyle/>
          <a:p>
            <a:endParaRPr lang="ja-JP" altLang="en-US"/>
          </a:p>
        </p:txBody>
      </p:sp>
      <p:sp>
        <p:nvSpPr>
          <p:cNvPr id="9242" name="Line 25"/>
          <p:cNvSpPr>
            <a:spLocks noChangeShapeType="1"/>
          </p:cNvSpPr>
          <p:nvPr/>
        </p:nvSpPr>
        <p:spPr bwMode="auto">
          <a:xfrm>
            <a:off x="7134225" y="4868863"/>
            <a:ext cx="228600" cy="609600"/>
          </a:xfrm>
          <a:prstGeom prst="line">
            <a:avLst/>
          </a:prstGeom>
          <a:noFill/>
          <a:ln w="19050">
            <a:solidFill>
              <a:schemeClr val="tx1"/>
            </a:solidFill>
            <a:round/>
            <a:headEnd/>
            <a:tailEnd/>
          </a:ln>
        </p:spPr>
        <p:txBody>
          <a:bodyPr/>
          <a:lstStyle/>
          <a:p>
            <a:endParaRPr lang="ja-JP" altLang="en-US"/>
          </a:p>
        </p:txBody>
      </p:sp>
      <p:sp>
        <p:nvSpPr>
          <p:cNvPr id="88090" name="Oval 26"/>
          <p:cNvSpPr>
            <a:spLocks noChangeArrowheads="1"/>
          </p:cNvSpPr>
          <p:nvPr/>
        </p:nvSpPr>
        <p:spPr bwMode="auto">
          <a:xfrm>
            <a:off x="6981825" y="47164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４</a:t>
            </a:r>
          </a:p>
        </p:txBody>
      </p:sp>
      <p:sp>
        <p:nvSpPr>
          <p:cNvPr id="9244" name="Line 27"/>
          <p:cNvSpPr>
            <a:spLocks noChangeShapeType="1"/>
          </p:cNvSpPr>
          <p:nvPr/>
        </p:nvSpPr>
        <p:spPr bwMode="auto">
          <a:xfrm flipH="1">
            <a:off x="5229225" y="4776788"/>
            <a:ext cx="304800" cy="533400"/>
          </a:xfrm>
          <a:prstGeom prst="line">
            <a:avLst/>
          </a:prstGeom>
          <a:noFill/>
          <a:ln w="19050">
            <a:solidFill>
              <a:schemeClr val="tx1"/>
            </a:solidFill>
            <a:round/>
            <a:headEnd/>
            <a:tailEnd/>
          </a:ln>
        </p:spPr>
        <p:txBody>
          <a:bodyPr/>
          <a:lstStyle/>
          <a:p>
            <a:endParaRPr lang="ja-JP" altLang="en-US"/>
          </a:p>
        </p:txBody>
      </p:sp>
      <p:sp>
        <p:nvSpPr>
          <p:cNvPr id="9245" name="Line 28"/>
          <p:cNvSpPr>
            <a:spLocks noChangeShapeType="1"/>
          </p:cNvSpPr>
          <p:nvPr/>
        </p:nvSpPr>
        <p:spPr bwMode="auto">
          <a:xfrm flipV="1">
            <a:off x="8061325" y="5084763"/>
            <a:ext cx="71438" cy="719137"/>
          </a:xfrm>
          <a:prstGeom prst="line">
            <a:avLst/>
          </a:prstGeom>
          <a:noFill/>
          <a:ln w="19050">
            <a:solidFill>
              <a:schemeClr val="tx1"/>
            </a:solidFill>
            <a:round/>
            <a:headEnd/>
            <a:tailEnd/>
          </a:ln>
        </p:spPr>
        <p:txBody>
          <a:bodyPr/>
          <a:lstStyle/>
          <a:p>
            <a:endParaRPr lang="ja-JP" altLang="en-US"/>
          </a:p>
        </p:txBody>
      </p:sp>
      <p:sp>
        <p:nvSpPr>
          <p:cNvPr id="9246" name="Line 29"/>
          <p:cNvSpPr>
            <a:spLocks noChangeShapeType="1"/>
          </p:cNvSpPr>
          <p:nvPr/>
        </p:nvSpPr>
        <p:spPr bwMode="auto">
          <a:xfrm flipV="1">
            <a:off x="7340600" y="5084763"/>
            <a:ext cx="792163" cy="360362"/>
          </a:xfrm>
          <a:prstGeom prst="line">
            <a:avLst/>
          </a:prstGeom>
          <a:noFill/>
          <a:ln w="19050">
            <a:solidFill>
              <a:schemeClr val="tx1"/>
            </a:solidFill>
            <a:round/>
            <a:headEnd/>
            <a:tailEnd/>
          </a:ln>
        </p:spPr>
        <p:txBody>
          <a:bodyPr/>
          <a:lstStyle/>
          <a:p>
            <a:endParaRPr lang="ja-JP" altLang="en-US"/>
          </a:p>
        </p:txBody>
      </p:sp>
      <p:sp>
        <p:nvSpPr>
          <p:cNvPr id="9247" name="Line 30"/>
          <p:cNvSpPr>
            <a:spLocks noChangeShapeType="1"/>
          </p:cNvSpPr>
          <p:nvPr/>
        </p:nvSpPr>
        <p:spPr bwMode="auto">
          <a:xfrm flipH="1" flipV="1">
            <a:off x="7772400" y="4508500"/>
            <a:ext cx="360363" cy="574675"/>
          </a:xfrm>
          <a:prstGeom prst="line">
            <a:avLst/>
          </a:prstGeom>
          <a:noFill/>
          <a:ln w="19050">
            <a:solidFill>
              <a:schemeClr val="tx1"/>
            </a:solidFill>
            <a:round/>
            <a:headEnd/>
            <a:tailEnd/>
          </a:ln>
        </p:spPr>
        <p:txBody>
          <a:bodyPr/>
          <a:lstStyle/>
          <a:p>
            <a:endParaRPr lang="ja-JP" altLang="en-US"/>
          </a:p>
        </p:txBody>
      </p:sp>
      <p:sp>
        <p:nvSpPr>
          <p:cNvPr id="9248" name="Line 31"/>
          <p:cNvSpPr>
            <a:spLocks noChangeShapeType="1"/>
          </p:cNvSpPr>
          <p:nvPr/>
        </p:nvSpPr>
        <p:spPr bwMode="auto">
          <a:xfrm flipH="1" flipV="1">
            <a:off x="6764338" y="4219575"/>
            <a:ext cx="1009650" cy="288925"/>
          </a:xfrm>
          <a:prstGeom prst="line">
            <a:avLst/>
          </a:prstGeom>
          <a:noFill/>
          <a:ln w="19050">
            <a:solidFill>
              <a:schemeClr val="tx1"/>
            </a:solidFill>
            <a:round/>
            <a:headEnd/>
            <a:tailEnd/>
          </a:ln>
        </p:spPr>
        <p:txBody>
          <a:bodyPr/>
          <a:lstStyle/>
          <a:p>
            <a:endParaRPr lang="ja-JP" altLang="en-US"/>
          </a:p>
        </p:txBody>
      </p:sp>
      <p:sp>
        <p:nvSpPr>
          <p:cNvPr id="9249" name="Line 32"/>
          <p:cNvSpPr>
            <a:spLocks noChangeShapeType="1"/>
          </p:cNvSpPr>
          <p:nvPr/>
        </p:nvSpPr>
        <p:spPr bwMode="auto">
          <a:xfrm flipH="1">
            <a:off x="5540375" y="4219575"/>
            <a:ext cx="1223963" cy="504825"/>
          </a:xfrm>
          <a:prstGeom prst="line">
            <a:avLst/>
          </a:prstGeom>
          <a:noFill/>
          <a:ln w="19050">
            <a:solidFill>
              <a:schemeClr val="tx1"/>
            </a:solidFill>
            <a:round/>
            <a:headEnd/>
            <a:tailEnd/>
          </a:ln>
        </p:spPr>
        <p:txBody>
          <a:bodyPr/>
          <a:lstStyle/>
          <a:p>
            <a:endParaRPr lang="ja-JP" altLang="en-US"/>
          </a:p>
        </p:txBody>
      </p:sp>
      <p:sp>
        <p:nvSpPr>
          <p:cNvPr id="9250" name="Line 33"/>
          <p:cNvSpPr>
            <a:spLocks noChangeShapeType="1"/>
          </p:cNvSpPr>
          <p:nvPr/>
        </p:nvSpPr>
        <p:spPr bwMode="auto">
          <a:xfrm flipH="1">
            <a:off x="6405563" y="4219575"/>
            <a:ext cx="358775" cy="649288"/>
          </a:xfrm>
          <a:prstGeom prst="line">
            <a:avLst/>
          </a:prstGeom>
          <a:noFill/>
          <a:ln w="19050">
            <a:solidFill>
              <a:schemeClr val="tx1"/>
            </a:solidFill>
            <a:round/>
            <a:headEnd/>
            <a:tailEnd/>
          </a:ln>
        </p:spPr>
        <p:txBody>
          <a:bodyPr/>
          <a:lstStyle/>
          <a:p>
            <a:endParaRPr lang="ja-JP" altLang="en-US"/>
          </a:p>
        </p:txBody>
      </p:sp>
      <p:sp>
        <p:nvSpPr>
          <p:cNvPr id="9251" name="Line 34"/>
          <p:cNvSpPr>
            <a:spLocks noChangeShapeType="1"/>
          </p:cNvSpPr>
          <p:nvPr/>
        </p:nvSpPr>
        <p:spPr bwMode="auto">
          <a:xfrm flipH="1">
            <a:off x="7340600" y="4508500"/>
            <a:ext cx="431800" cy="936625"/>
          </a:xfrm>
          <a:prstGeom prst="line">
            <a:avLst/>
          </a:prstGeom>
          <a:noFill/>
          <a:ln w="19050">
            <a:solidFill>
              <a:schemeClr val="tx1"/>
            </a:solidFill>
            <a:round/>
            <a:headEnd/>
            <a:tailEnd/>
          </a:ln>
        </p:spPr>
        <p:txBody>
          <a:bodyPr/>
          <a:lstStyle/>
          <a:p>
            <a:endParaRPr lang="ja-JP" altLang="en-US"/>
          </a:p>
        </p:txBody>
      </p:sp>
      <p:sp>
        <p:nvSpPr>
          <p:cNvPr id="9252" name="Freeform 35"/>
          <p:cNvSpPr>
            <a:spLocks/>
          </p:cNvSpPr>
          <p:nvPr/>
        </p:nvSpPr>
        <p:spPr bwMode="auto">
          <a:xfrm>
            <a:off x="5684838" y="5803900"/>
            <a:ext cx="2376487" cy="504825"/>
          </a:xfrm>
          <a:custGeom>
            <a:avLst/>
            <a:gdLst>
              <a:gd name="T0" fmla="*/ 0 w 1497"/>
              <a:gd name="T1" fmla="*/ 2147483647 h 318"/>
              <a:gd name="T2" fmla="*/ 2147483647 w 1497"/>
              <a:gd name="T3" fmla="*/ 2147483647 h 318"/>
              <a:gd name="T4" fmla="*/ 2147483647 w 1497"/>
              <a:gd name="T5" fmla="*/ 2147483647 h 318"/>
              <a:gd name="T6" fmla="*/ 2147483647 w 1497"/>
              <a:gd name="T7" fmla="*/ 0 h 318"/>
              <a:gd name="T8" fmla="*/ 0 60000 65536"/>
              <a:gd name="T9" fmla="*/ 0 60000 65536"/>
              <a:gd name="T10" fmla="*/ 0 60000 65536"/>
              <a:gd name="T11" fmla="*/ 0 60000 65536"/>
              <a:gd name="T12" fmla="*/ 0 w 1497"/>
              <a:gd name="T13" fmla="*/ 0 h 318"/>
              <a:gd name="T14" fmla="*/ 1497 w 1497"/>
              <a:gd name="T15" fmla="*/ 318 h 318"/>
            </a:gdLst>
            <a:ahLst/>
            <a:cxnLst>
              <a:cxn ang="T8">
                <a:pos x="T0" y="T1"/>
              </a:cxn>
              <a:cxn ang="T9">
                <a:pos x="T2" y="T3"/>
              </a:cxn>
              <a:cxn ang="T10">
                <a:pos x="T4" y="T5"/>
              </a:cxn>
              <a:cxn ang="T11">
                <a:pos x="T6" y="T7"/>
              </a:cxn>
            </a:cxnLst>
            <a:rect l="T12" t="T13" r="T14" b="T15"/>
            <a:pathLst>
              <a:path w="1497" h="318">
                <a:moveTo>
                  <a:pt x="0" y="91"/>
                </a:moveTo>
                <a:cubicBezTo>
                  <a:pt x="125" y="167"/>
                  <a:pt x="250" y="243"/>
                  <a:pt x="454" y="273"/>
                </a:cubicBezTo>
                <a:cubicBezTo>
                  <a:pt x="658" y="303"/>
                  <a:pt x="1051" y="318"/>
                  <a:pt x="1225" y="273"/>
                </a:cubicBezTo>
                <a:cubicBezTo>
                  <a:pt x="1399" y="228"/>
                  <a:pt x="1448" y="114"/>
                  <a:pt x="1497" y="0"/>
                </a:cubicBezTo>
              </a:path>
            </a:pathLst>
          </a:custGeom>
          <a:noFill/>
          <a:ln w="19050" cap="flat" cmpd="sng">
            <a:solidFill>
              <a:schemeClr val="tx1"/>
            </a:solidFill>
            <a:prstDash val="solid"/>
            <a:round/>
            <a:headEnd/>
            <a:tailEnd/>
          </a:ln>
        </p:spPr>
        <p:txBody>
          <a:bodyPr lIns="90000" tIns="46800" rIns="90000" bIns="46800"/>
          <a:lstStyle/>
          <a:p>
            <a:endParaRPr lang="ja-JP" altLang="en-US"/>
          </a:p>
        </p:txBody>
      </p:sp>
      <p:sp>
        <p:nvSpPr>
          <p:cNvPr id="88100" name="Oval 36"/>
          <p:cNvSpPr>
            <a:spLocks noChangeArrowheads="1"/>
          </p:cNvSpPr>
          <p:nvPr/>
        </p:nvSpPr>
        <p:spPr bwMode="auto">
          <a:xfrm>
            <a:off x="6219825" y="47164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１</a:t>
            </a:r>
          </a:p>
        </p:txBody>
      </p:sp>
      <p:sp>
        <p:nvSpPr>
          <p:cNvPr id="88101" name="Oval 37"/>
          <p:cNvSpPr>
            <a:spLocks noChangeArrowheads="1"/>
          </p:cNvSpPr>
          <p:nvPr/>
        </p:nvSpPr>
        <p:spPr bwMode="auto">
          <a:xfrm>
            <a:off x="6677025" y="5715000"/>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３</a:t>
            </a:r>
          </a:p>
        </p:txBody>
      </p:sp>
      <p:sp>
        <p:nvSpPr>
          <p:cNvPr id="88102" name="Oval 38"/>
          <p:cNvSpPr>
            <a:spLocks noChangeArrowheads="1"/>
          </p:cNvSpPr>
          <p:nvPr/>
        </p:nvSpPr>
        <p:spPr bwMode="auto">
          <a:xfrm>
            <a:off x="6067425" y="54022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２</a:t>
            </a:r>
          </a:p>
        </p:txBody>
      </p:sp>
      <p:sp>
        <p:nvSpPr>
          <p:cNvPr id="88103" name="Oval 39"/>
          <p:cNvSpPr>
            <a:spLocks noChangeArrowheads="1"/>
          </p:cNvSpPr>
          <p:nvPr/>
        </p:nvSpPr>
        <p:spPr bwMode="auto">
          <a:xfrm>
            <a:off x="7210425" y="53260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３</a:t>
            </a:r>
          </a:p>
        </p:txBody>
      </p:sp>
      <p:sp>
        <p:nvSpPr>
          <p:cNvPr id="88104" name="Oval 40"/>
          <p:cNvSpPr>
            <a:spLocks noChangeArrowheads="1"/>
          </p:cNvSpPr>
          <p:nvPr/>
        </p:nvSpPr>
        <p:spPr bwMode="auto">
          <a:xfrm>
            <a:off x="5076825" y="51736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１</a:t>
            </a:r>
          </a:p>
        </p:txBody>
      </p:sp>
      <p:sp>
        <p:nvSpPr>
          <p:cNvPr id="88105" name="Oval 41"/>
          <p:cNvSpPr>
            <a:spLocks noChangeArrowheads="1"/>
          </p:cNvSpPr>
          <p:nvPr/>
        </p:nvSpPr>
        <p:spPr bwMode="auto">
          <a:xfrm>
            <a:off x="7972425" y="4940300"/>
            <a:ext cx="304800" cy="293688"/>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２</a:t>
            </a:r>
          </a:p>
        </p:txBody>
      </p:sp>
      <p:sp>
        <p:nvSpPr>
          <p:cNvPr id="88106" name="Oval 42"/>
          <p:cNvSpPr>
            <a:spLocks noChangeArrowheads="1"/>
          </p:cNvSpPr>
          <p:nvPr/>
        </p:nvSpPr>
        <p:spPr bwMode="auto">
          <a:xfrm>
            <a:off x="5397500" y="45640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５</a:t>
            </a:r>
          </a:p>
        </p:txBody>
      </p:sp>
      <p:sp>
        <p:nvSpPr>
          <p:cNvPr id="88107" name="Oval 43"/>
          <p:cNvSpPr>
            <a:spLocks noChangeArrowheads="1"/>
          </p:cNvSpPr>
          <p:nvPr/>
        </p:nvSpPr>
        <p:spPr bwMode="auto">
          <a:xfrm>
            <a:off x="6621463" y="4076700"/>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３</a:t>
            </a:r>
          </a:p>
        </p:txBody>
      </p:sp>
      <p:sp>
        <p:nvSpPr>
          <p:cNvPr id="88108" name="Oval 44"/>
          <p:cNvSpPr>
            <a:spLocks noChangeArrowheads="1"/>
          </p:cNvSpPr>
          <p:nvPr/>
        </p:nvSpPr>
        <p:spPr bwMode="auto">
          <a:xfrm>
            <a:off x="7612063" y="43481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４</a:t>
            </a:r>
          </a:p>
        </p:txBody>
      </p:sp>
      <p:sp>
        <p:nvSpPr>
          <p:cNvPr id="88109" name="Oval 45"/>
          <p:cNvSpPr>
            <a:spLocks noChangeArrowheads="1"/>
          </p:cNvSpPr>
          <p:nvPr/>
        </p:nvSpPr>
        <p:spPr bwMode="auto">
          <a:xfrm>
            <a:off x="7916863" y="5643563"/>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１</a:t>
            </a:r>
          </a:p>
        </p:txBody>
      </p:sp>
      <p:sp>
        <p:nvSpPr>
          <p:cNvPr id="88110" name="Oval 46"/>
          <p:cNvSpPr>
            <a:spLocks noChangeArrowheads="1"/>
          </p:cNvSpPr>
          <p:nvPr/>
        </p:nvSpPr>
        <p:spPr bwMode="auto">
          <a:xfrm>
            <a:off x="5524500" y="5788025"/>
            <a:ext cx="304800" cy="304800"/>
          </a:xfrm>
          <a:prstGeom prst="ellipse">
            <a:avLst/>
          </a:prstGeom>
          <a:solidFill>
            <a:schemeClr val="hlink"/>
          </a:solidFill>
          <a:ln w="19050">
            <a:solidFill>
              <a:srgbClr val="000080"/>
            </a:solidFill>
            <a:round/>
            <a:headEnd/>
            <a:tailEnd/>
          </a:ln>
          <a:effectLst>
            <a:outerShdw dist="35921" dir="2700000" algn="ctr" rotWithShape="0">
              <a:schemeClr val="bg2">
                <a:alpha val="50000"/>
              </a:schemeClr>
            </a:outerShdw>
          </a:effectLst>
        </p:spPr>
        <p:txBody>
          <a:bodyPr wrap="none" anchor="ctr"/>
          <a:lstStyle/>
          <a:p>
            <a:pPr marL="342900" indent="-342900" algn="ctr">
              <a:defRPr/>
            </a:pPr>
            <a:r>
              <a:rPr lang="ja-JP" altLang="en-US" b="1">
                <a:ea typeface="ＭＳ Ｐゴシック" pitchFamily="50" charset="-128"/>
              </a:rPr>
              <a:t>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80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0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80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81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81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81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81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81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8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近傍探索</a:t>
            </a:r>
          </a:p>
        </p:txBody>
      </p:sp>
      <p:sp>
        <p:nvSpPr>
          <p:cNvPr id="58371" name="Rectangle 3"/>
          <p:cNvSpPr>
            <a:spLocks noGrp="1" noChangeArrowheads="1"/>
          </p:cNvSpPr>
          <p:nvPr>
            <p:ph type="body" idx="1"/>
          </p:nvPr>
        </p:nvSpPr>
        <p:spPr>
          <a:xfrm>
            <a:off x="228600" y="1052513"/>
            <a:ext cx="8686800" cy="5149850"/>
          </a:xfrm>
        </p:spPr>
        <p:txBody>
          <a:bodyPr/>
          <a:lstStyle/>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解をちょっと変更して得られる解に移動する</a:t>
            </a:r>
          </a:p>
          <a:p>
            <a:pPr eaLnBrk="1" hangingPunct="1">
              <a:lnSpc>
                <a:spcPct val="90000"/>
              </a:lnSpc>
              <a:buFontTx/>
              <a:buNone/>
              <a:defRPr/>
            </a:pPr>
            <a:endParaRPr lang="ja-JP" altLang="en-US" sz="2400" dirty="0" smtClean="0"/>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解 </a:t>
            </a:r>
            <a:r>
              <a:rPr lang="en-US" altLang="ja-JP" sz="2400" b="1" dirty="0" smtClean="0">
                <a:solidFill>
                  <a:schemeClr val="accent2"/>
                </a:solidFill>
              </a:rPr>
              <a:t>x</a:t>
            </a:r>
            <a:r>
              <a:rPr lang="en-US" altLang="ja-JP" sz="2400" dirty="0" smtClean="0"/>
              <a:t> （ </a:t>
            </a:r>
            <a:r>
              <a:rPr lang="en-US" altLang="ja-JP" sz="2400" b="1" dirty="0" smtClean="0">
                <a:solidFill>
                  <a:schemeClr val="accent2"/>
                </a:solidFill>
              </a:rPr>
              <a:t>n</a:t>
            </a:r>
            <a:r>
              <a:rPr lang="en-US" altLang="ja-JP" sz="2400" dirty="0" smtClean="0">
                <a:solidFill>
                  <a:schemeClr val="accent2"/>
                </a:solidFill>
              </a:rPr>
              <a:t> </a:t>
            </a:r>
            <a:r>
              <a:rPr lang="ja-JP" altLang="en-US" sz="2400" dirty="0" smtClean="0"/>
              <a:t>次元01ベクトルで表現）に対して、 </a:t>
            </a:r>
            <a:r>
              <a:rPr lang="en-US" altLang="ja-JP" sz="2400" b="1" dirty="0" smtClean="0">
                <a:solidFill>
                  <a:schemeClr val="accent2"/>
                </a:solidFill>
              </a:rPr>
              <a:t>x</a:t>
            </a:r>
            <a:r>
              <a:rPr lang="ja-JP" altLang="en-US" sz="2400" dirty="0" smtClean="0"/>
              <a:t> にある操作をして得られる解、及びその集合を</a:t>
            </a:r>
            <a:r>
              <a:rPr lang="ja-JP" altLang="en-US" sz="2400" b="1" dirty="0" smtClean="0">
                <a:solidFill>
                  <a:srgbClr val="006600"/>
                </a:solidFill>
              </a:rPr>
              <a:t>近傍</a:t>
            </a:r>
            <a:r>
              <a:rPr lang="ja-JP" altLang="en-US" sz="2400" dirty="0" smtClean="0"/>
              <a:t>と呼び、</a:t>
            </a:r>
            <a:r>
              <a:rPr lang="en-US" altLang="ja-JP" sz="2400" b="1" dirty="0" smtClean="0">
                <a:solidFill>
                  <a:schemeClr val="accent2"/>
                </a:solidFill>
              </a:rPr>
              <a:t>N(x)</a:t>
            </a:r>
            <a:r>
              <a:rPr lang="en-US" altLang="ja-JP" sz="2400" dirty="0" smtClean="0">
                <a:solidFill>
                  <a:schemeClr val="accent2"/>
                </a:solidFill>
              </a:rPr>
              <a:t> </a:t>
            </a:r>
            <a:r>
              <a:rPr lang="ja-JP" altLang="en-US" sz="2400" dirty="0" smtClean="0"/>
              <a:t>と表記する</a:t>
            </a:r>
          </a:p>
          <a:p>
            <a:pPr eaLnBrk="1" hangingPunct="1">
              <a:lnSpc>
                <a:spcPct val="90000"/>
              </a:lnSpc>
              <a:buFontTx/>
              <a:buNone/>
              <a:defRPr/>
            </a:pPr>
            <a:endParaRPr lang="ja-JP" altLang="en-US" sz="2400" dirty="0" smtClean="0"/>
          </a:p>
          <a:p>
            <a:pPr eaLnBrk="1" hangingPunct="1">
              <a:lnSpc>
                <a:spcPct val="90000"/>
              </a:lnSpc>
              <a:buFontTx/>
              <a:buNone/>
              <a:defRPr/>
            </a:pPr>
            <a:r>
              <a:rPr lang="ja-JP" altLang="en-US" sz="2400" b="1" dirty="0" smtClean="0">
                <a:solidFill>
                  <a:srgbClr val="006600"/>
                </a:solidFill>
              </a:rPr>
              <a:t>例１</a:t>
            </a:r>
            <a:r>
              <a:rPr lang="ja-JP" altLang="en-US" sz="2400" dirty="0" smtClean="0"/>
              <a:t>： </a:t>
            </a:r>
            <a:r>
              <a:rPr lang="en-US" altLang="ja-JP" sz="2400" b="1" dirty="0" smtClean="0">
                <a:solidFill>
                  <a:schemeClr val="accent2"/>
                </a:solidFill>
              </a:rPr>
              <a:t>x</a:t>
            </a:r>
            <a:r>
              <a:rPr lang="en-US" altLang="ja-JP" sz="2400" b="1" baseline="-25000" dirty="0" smtClean="0">
                <a:solidFill>
                  <a:schemeClr val="accent2"/>
                </a:solidFill>
              </a:rPr>
              <a:t>i </a:t>
            </a:r>
            <a:r>
              <a:rPr lang="ja-JP" altLang="en-US" sz="2400" dirty="0" smtClean="0"/>
              <a:t>を選び、</a:t>
            </a:r>
            <a:r>
              <a:rPr lang="en-US" altLang="ja-JP" sz="2400" b="1" dirty="0" smtClean="0">
                <a:solidFill>
                  <a:schemeClr val="accent2"/>
                </a:solidFill>
              </a:rPr>
              <a:t> x</a:t>
            </a:r>
            <a:r>
              <a:rPr lang="en-US" altLang="ja-JP" sz="2400" b="1" baseline="-25000" dirty="0" smtClean="0">
                <a:solidFill>
                  <a:schemeClr val="accent2"/>
                </a:solidFill>
              </a:rPr>
              <a:t>i</a:t>
            </a:r>
            <a:r>
              <a:rPr lang="en-US" altLang="ja-JP" sz="2400" dirty="0" smtClean="0">
                <a:solidFill>
                  <a:schemeClr val="accent2"/>
                </a:solidFill>
              </a:rPr>
              <a:t> </a:t>
            </a:r>
            <a:r>
              <a:rPr lang="ja-JP" altLang="en-US" sz="2400" dirty="0" smtClean="0">
                <a:solidFill>
                  <a:schemeClr val="accent2"/>
                </a:solidFill>
              </a:rPr>
              <a:t>が</a:t>
            </a:r>
            <a:r>
              <a:rPr lang="ja-JP" altLang="en-US" sz="2400" dirty="0" smtClean="0"/>
              <a:t> 0 なら1、1なら0と、反転させる</a:t>
            </a:r>
          </a:p>
          <a:p>
            <a:pPr eaLnBrk="1" hangingPunct="1">
              <a:lnSpc>
                <a:spcPct val="90000"/>
              </a:lnSpc>
              <a:buFontTx/>
              <a:buNone/>
              <a:defRPr/>
            </a:pPr>
            <a:r>
              <a:rPr lang="ja-JP" altLang="en-US" sz="2400" b="1" dirty="0" smtClean="0">
                <a:solidFill>
                  <a:srgbClr val="006600"/>
                </a:solidFill>
              </a:rPr>
              <a:t>例２</a:t>
            </a:r>
            <a:r>
              <a:rPr lang="ja-JP" altLang="en-US" sz="2400" dirty="0" smtClean="0"/>
              <a:t>： </a:t>
            </a:r>
            <a:r>
              <a:rPr lang="en-US" altLang="ja-JP" sz="2400" b="1" dirty="0" smtClean="0">
                <a:solidFill>
                  <a:schemeClr val="accent2"/>
                </a:solidFill>
              </a:rPr>
              <a:t>x</a:t>
            </a:r>
            <a:r>
              <a:rPr lang="en-US" altLang="ja-JP" sz="2400" b="1" baseline="-25000" dirty="0" smtClean="0">
                <a:solidFill>
                  <a:schemeClr val="accent2"/>
                </a:solidFill>
              </a:rPr>
              <a:t>i</a:t>
            </a:r>
            <a:r>
              <a:rPr lang="en-US" altLang="ja-JP" sz="2400" dirty="0" smtClean="0">
                <a:solidFill>
                  <a:schemeClr val="accent2"/>
                </a:solidFill>
              </a:rPr>
              <a:t> </a:t>
            </a:r>
            <a:r>
              <a:rPr lang="ja-JP" altLang="en-US" sz="2400" dirty="0" smtClean="0"/>
              <a:t>と </a:t>
            </a:r>
            <a:r>
              <a:rPr lang="en-US" altLang="ja-JP" sz="2400" b="1" dirty="0" err="1" smtClean="0">
                <a:solidFill>
                  <a:schemeClr val="accent2"/>
                </a:solidFill>
              </a:rPr>
              <a:t>x</a:t>
            </a:r>
            <a:r>
              <a:rPr lang="en-US" altLang="ja-JP" sz="2400" b="1" baseline="-25000" dirty="0" err="1" smtClean="0">
                <a:solidFill>
                  <a:schemeClr val="accent2"/>
                </a:solidFill>
              </a:rPr>
              <a:t>j</a:t>
            </a:r>
            <a:r>
              <a:rPr lang="ja-JP" altLang="en-US" sz="2400" dirty="0" smtClean="0"/>
              <a:t> を選び、それらの値を入れ替える</a:t>
            </a:r>
          </a:p>
          <a:p>
            <a:pPr eaLnBrk="1" hangingPunct="1">
              <a:lnSpc>
                <a:spcPct val="90000"/>
              </a:lnSpc>
              <a:buFontTx/>
              <a:buNone/>
              <a:defRPr/>
            </a:pPr>
            <a:r>
              <a:rPr lang="ja-JP" altLang="en-US" sz="2400" b="1" dirty="0" smtClean="0">
                <a:solidFill>
                  <a:srgbClr val="006600"/>
                </a:solidFill>
              </a:rPr>
              <a:t>例３</a:t>
            </a:r>
            <a:r>
              <a:rPr lang="ja-JP" altLang="en-US" sz="2400" dirty="0" smtClean="0"/>
              <a:t>： </a:t>
            </a:r>
            <a:r>
              <a:rPr lang="en-US" altLang="ja-JP" sz="2400" b="1" dirty="0" smtClean="0">
                <a:solidFill>
                  <a:schemeClr val="accent2"/>
                </a:solidFill>
              </a:rPr>
              <a:t>x</a:t>
            </a:r>
            <a:r>
              <a:rPr lang="en-US" altLang="ja-JP" sz="2400" b="1" baseline="-25000" dirty="0" smtClean="0">
                <a:solidFill>
                  <a:schemeClr val="accent2"/>
                </a:solidFill>
              </a:rPr>
              <a:t>i </a:t>
            </a:r>
            <a:r>
              <a:rPr lang="en-US" altLang="ja-JP"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 x</a:t>
            </a:r>
            <a:r>
              <a:rPr lang="en-US" altLang="ja-JP" sz="2400" b="1" baseline="-25000" dirty="0" smtClean="0">
                <a:solidFill>
                  <a:schemeClr val="accent2"/>
                </a:solidFill>
              </a:rPr>
              <a:t>i</a:t>
            </a:r>
            <a:r>
              <a:rPr lang="en-US" altLang="ja-JP" sz="2400" b="1" baseline="-25000" dirty="0" smtClean="0">
                <a:solidFill>
                  <a:schemeClr val="accent2"/>
                </a:solidFill>
                <a:effectLst>
                  <a:outerShdw blurRad="38100" dist="38100" dir="2700000" algn="tl">
                    <a:srgbClr val="C0C0C0"/>
                  </a:outerShdw>
                </a:effectLst>
              </a:rPr>
              <a:t>+</a:t>
            </a:r>
            <a:r>
              <a:rPr lang="en-US" altLang="ja-JP" sz="2400" b="1" baseline="-25000" dirty="0" smtClean="0">
                <a:solidFill>
                  <a:schemeClr val="accent2"/>
                </a:solidFill>
              </a:rPr>
              <a:t>1</a:t>
            </a:r>
            <a:r>
              <a:rPr lang="en-US" altLang="ja-JP" sz="2400" b="1" dirty="0" smtClean="0">
                <a:solidFill>
                  <a:schemeClr val="accent2"/>
                </a:solidFill>
              </a:rPr>
              <a:t>,</a:t>
            </a:r>
            <a:r>
              <a:rPr lang="en-US" altLang="ja-JP" sz="2400" b="1" baseline="-25000" dirty="0" smtClean="0">
                <a:solidFill>
                  <a:schemeClr val="accent2"/>
                </a:solidFill>
              </a:rPr>
              <a:t>   </a:t>
            </a:r>
            <a:r>
              <a:rPr lang="en-US" altLang="ja-JP" sz="2400" b="1" dirty="0" smtClean="0">
                <a:solidFill>
                  <a:schemeClr val="accent2"/>
                </a:solidFill>
              </a:rPr>
              <a:t>x</a:t>
            </a:r>
            <a:r>
              <a:rPr lang="en-US" altLang="ja-JP" sz="2400" b="1" baseline="-25000" dirty="0" smtClean="0">
                <a:solidFill>
                  <a:schemeClr val="accent2"/>
                </a:solidFill>
              </a:rPr>
              <a:t>i</a:t>
            </a:r>
            <a:r>
              <a:rPr lang="en-US" altLang="ja-JP" sz="2400" b="1" baseline="-25000" dirty="0" smtClean="0">
                <a:solidFill>
                  <a:schemeClr val="accent2"/>
                </a:solidFill>
                <a:effectLst>
                  <a:outerShdw blurRad="38100" dist="38100" dir="2700000" algn="tl">
                    <a:srgbClr val="C0C0C0"/>
                  </a:outerShdw>
                </a:effectLst>
              </a:rPr>
              <a:t>+</a:t>
            </a:r>
            <a:r>
              <a:rPr lang="en-US" altLang="ja-JP" sz="2400" b="1" baseline="-25000" dirty="0" smtClean="0">
                <a:solidFill>
                  <a:schemeClr val="accent2"/>
                </a:solidFill>
              </a:rPr>
              <a:t>1 </a:t>
            </a:r>
            <a:r>
              <a:rPr lang="en-US" altLang="ja-JP"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 x</a:t>
            </a:r>
            <a:r>
              <a:rPr lang="en-US" altLang="ja-JP" sz="2400" b="1" baseline="-25000" dirty="0" smtClean="0">
                <a:solidFill>
                  <a:schemeClr val="accent2"/>
                </a:solidFill>
              </a:rPr>
              <a:t>i+2</a:t>
            </a:r>
            <a:r>
              <a:rPr lang="en-US" altLang="ja-JP" sz="2400" b="1" dirty="0" smtClean="0">
                <a:solidFill>
                  <a:schemeClr val="accent2"/>
                </a:solidFill>
              </a:rPr>
              <a:t>, …, </a:t>
            </a:r>
            <a:r>
              <a:rPr lang="en-US" altLang="ja-JP" sz="2400" b="1" dirty="0" err="1" smtClean="0">
                <a:solidFill>
                  <a:schemeClr val="accent2"/>
                </a:solidFill>
              </a:rPr>
              <a:t>x</a:t>
            </a:r>
            <a:r>
              <a:rPr lang="en-US" altLang="ja-JP" sz="2400" b="1" baseline="-25000" dirty="0" err="1" smtClean="0">
                <a:solidFill>
                  <a:schemeClr val="accent2"/>
                </a:solidFill>
              </a:rPr>
              <a:t>i</a:t>
            </a:r>
            <a:r>
              <a:rPr lang="en-US" altLang="ja-JP" sz="2400" b="1" baseline="-25000" dirty="0" err="1" smtClean="0">
                <a:solidFill>
                  <a:schemeClr val="accent2"/>
                </a:solidFill>
                <a:effectLst>
                  <a:outerShdw blurRad="38100" dist="38100" dir="2700000" algn="tl">
                    <a:srgbClr val="C0C0C0"/>
                  </a:outerShdw>
                </a:effectLst>
              </a:rPr>
              <a:t>+</a:t>
            </a:r>
            <a:r>
              <a:rPr lang="en-US" altLang="ja-JP" sz="2400" b="1" baseline="-25000" dirty="0" err="1" smtClean="0">
                <a:solidFill>
                  <a:schemeClr val="accent2"/>
                </a:solidFill>
              </a:rPr>
              <a:t>j</a:t>
            </a:r>
            <a:r>
              <a:rPr lang="en-US" altLang="ja-JP" sz="2400" b="1" dirty="0" smtClean="0">
                <a:solidFill>
                  <a:schemeClr val="accent2"/>
                </a:solidFill>
                <a:effectLst>
                  <a:outerShdw blurRad="38100" dist="38100" dir="2700000" algn="tl">
                    <a:srgbClr val="C0C0C0"/>
                  </a:outerShdw>
                </a:effectLst>
              </a:rPr>
              <a:t>:=</a:t>
            </a:r>
            <a:r>
              <a:rPr lang="en-US" altLang="ja-JP" sz="2400" b="1" dirty="0" smtClean="0">
                <a:solidFill>
                  <a:schemeClr val="accent2"/>
                </a:solidFill>
              </a:rPr>
              <a:t> x</a:t>
            </a:r>
            <a:r>
              <a:rPr lang="en-US" altLang="ja-JP" sz="2400" b="1" baseline="-25000" dirty="0" smtClean="0">
                <a:solidFill>
                  <a:schemeClr val="accent2"/>
                </a:solidFill>
              </a:rPr>
              <a:t>i  </a:t>
            </a:r>
            <a:r>
              <a:rPr lang="ja-JP" altLang="en-US" sz="2400" dirty="0" smtClean="0"/>
              <a:t>と、巡回させる</a:t>
            </a:r>
          </a:p>
          <a:p>
            <a:pPr eaLnBrk="1" hangingPunct="1">
              <a:lnSpc>
                <a:spcPct val="90000"/>
              </a:lnSpc>
              <a:buFontTx/>
              <a:buNone/>
              <a:defRPr/>
            </a:pPr>
            <a:endParaRPr lang="ja-JP" altLang="en-US" sz="2400" dirty="0" smtClean="0"/>
          </a:p>
          <a:p>
            <a:pPr eaLnBrk="1" hangingPunct="1">
              <a:lnSpc>
                <a:spcPct val="90000"/>
              </a:lnSpc>
              <a:buFontTx/>
              <a:buNone/>
              <a:defRPr/>
            </a:pPr>
            <a:r>
              <a:rPr lang="ja-JP" altLang="en-US" sz="2400" dirty="0" smtClean="0"/>
              <a:t>それぞれ、 </a:t>
            </a:r>
            <a:r>
              <a:rPr lang="en-US" altLang="ja-JP" sz="2400" b="1" dirty="0" smtClean="0">
                <a:solidFill>
                  <a:schemeClr val="accent2"/>
                </a:solidFill>
              </a:rPr>
              <a:t>|N(x)| = O(n), O(n</a:t>
            </a:r>
            <a:r>
              <a:rPr lang="en-US" altLang="ja-JP" sz="2400" b="1" baseline="30000" dirty="0" smtClean="0">
                <a:solidFill>
                  <a:schemeClr val="accent2"/>
                </a:solidFill>
              </a:rPr>
              <a:t>2</a:t>
            </a:r>
            <a:r>
              <a:rPr lang="en-US" altLang="ja-JP" sz="2400" b="1" dirty="0" smtClean="0">
                <a:solidFill>
                  <a:schemeClr val="accent2"/>
                </a:solidFill>
              </a:rPr>
              <a:t>), O(n</a:t>
            </a:r>
            <a:r>
              <a:rPr lang="en-US" altLang="ja-JP" sz="2400" b="1" baseline="30000" dirty="0" smtClean="0">
                <a:solidFill>
                  <a:schemeClr val="accent2"/>
                </a:solidFill>
              </a:rPr>
              <a:t>2</a:t>
            </a:r>
            <a:r>
              <a:rPr lang="en-US" altLang="ja-JP" sz="2400" b="1" dirty="0" smtClean="0">
                <a:solidFill>
                  <a:schemeClr val="accent2"/>
                </a:solidFill>
              </a:rPr>
              <a:t>)</a:t>
            </a:r>
          </a:p>
          <a:p>
            <a:pPr eaLnBrk="1" hangingPunct="1">
              <a:lnSpc>
                <a:spcPct val="90000"/>
              </a:lnSpc>
              <a:buFontTx/>
              <a:buNone/>
              <a:defRPr/>
            </a:pPr>
            <a:endParaRPr lang="ja-JP" altLang="en-US" sz="2400" b="1" dirty="0" smtClean="0">
              <a:solidFill>
                <a:srgbClr val="FF0000"/>
              </a:solidFill>
              <a:effectLst>
                <a:outerShdw blurRad="38100" dist="38100" dir="2700000" algn="tl">
                  <a:srgbClr val="C0C0C0"/>
                </a:outerShdw>
              </a:effectLst>
            </a:endParaRPr>
          </a:p>
          <a:p>
            <a:pPr eaLnBrk="1" hangingPunct="1">
              <a:lnSpc>
                <a:spcPct val="90000"/>
              </a:lnSpc>
              <a:buFontTx/>
              <a:buNone/>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どれくらい解構造と良く関係しているか、および </a:t>
            </a:r>
            <a:r>
              <a:rPr lang="en-US" altLang="ja-JP" sz="2400" b="1" dirty="0" smtClean="0">
                <a:solidFill>
                  <a:schemeClr val="accent2"/>
                </a:solidFill>
              </a:rPr>
              <a:t>|N(x)|</a:t>
            </a:r>
            <a:r>
              <a:rPr lang="ja-JP" altLang="en-US" sz="2400" dirty="0" smtClean="0"/>
              <a:t>の大きさが、性能を左右する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837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8371">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83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12130</TotalTime>
  <Words>2319</Words>
  <Application>Microsoft Office PowerPoint</Application>
  <PresentationFormat>画面に合わせる (4:3)</PresentationFormat>
  <Paragraphs>458</Paragraphs>
  <Slides>47</Slides>
  <Notes>0</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47</vt:i4>
      </vt:variant>
    </vt:vector>
  </HeadingPairs>
  <TitlesOfParts>
    <vt:vector size="53" baseType="lpstr">
      <vt:lpstr>Times New Roman</vt:lpstr>
      <vt:lpstr>ＭＳ Ｐゴシック</vt:lpstr>
      <vt:lpstr>Arial</vt:lpstr>
      <vt:lpstr>Calibri</vt:lpstr>
      <vt:lpstr>Wingdings</vt:lpstr>
      <vt:lpstr>標準デザイン</vt:lpstr>
      <vt:lpstr>組合せ最適化の近似解法</vt:lpstr>
      <vt:lpstr>近似解法</vt:lpstr>
      <vt:lpstr>組合せ最適化の近似解法</vt:lpstr>
      <vt:lpstr>巡回セールスマン問題の精度保証近似</vt:lpstr>
      <vt:lpstr>２近似アルゴリズム</vt:lpstr>
      <vt:lpstr>２近似アルゴリズム (2)</vt:lpstr>
      <vt:lpstr>発見的解法</vt:lpstr>
      <vt:lpstr>貪欲解法：最大重みクリーク</vt:lpstr>
      <vt:lpstr>近傍探索</vt:lpstr>
      <vt:lpstr>局所探索（図解）</vt:lpstr>
      <vt:lpstr>局所探索：最大クリーク</vt:lpstr>
      <vt:lpstr>局所最適解</vt:lpstr>
      <vt:lpstr>巡回セールスマン問題の局所探索</vt:lpstr>
      <vt:lpstr>2-optの性質</vt:lpstr>
      <vt:lpstr>近傍の高速な評価</vt:lpstr>
      <vt:lpstr>局所探索 (2)</vt:lpstr>
      <vt:lpstr>局所探索 (3)</vt:lpstr>
      <vt:lpstr>局所探索：計算時間</vt:lpstr>
      <vt:lpstr>局所探索：２つの改善方針</vt:lpstr>
      <vt:lpstr>望みがない近傍の探索を省略</vt:lpstr>
      <vt:lpstr>発見的解法：セービング法</vt:lpstr>
      <vt:lpstr>Iterated（反復）局所探索</vt:lpstr>
      <vt:lpstr>多スタート局所探索</vt:lpstr>
      <vt:lpstr>ガイデッド局所探索</vt:lpstr>
      <vt:lpstr>ガイデッド局所探索 (2)</vt:lpstr>
      <vt:lpstr>ガイデッド局所探索 (3)</vt:lpstr>
      <vt:lpstr>最大充足可能性問題</vt:lpstr>
      <vt:lpstr>良質部分の抽出</vt:lpstr>
      <vt:lpstr>アニーリング法</vt:lpstr>
      <vt:lpstr>アニーリング法 (2)</vt:lpstr>
      <vt:lpstr>アニーリング法：特徴</vt:lpstr>
      <vt:lpstr>タブサーチ</vt:lpstr>
      <vt:lpstr>移動禁止領域の設定</vt:lpstr>
      <vt:lpstr>タブサーチの例</vt:lpstr>
      <vt:lpstr>タブサーチの特徴</vt:lpstr>
      <vt:lpstr>遺伝的アルゴリズム</vt:lpstr>
      <vt:lpstr>遺伝的アルゴリズム (2)</vt:lpstr>
      <vt:lpstr>交叉（交配）</vt:lpstr>
      <vt:lpstr>交叉の工夫</vt:lpstr>
      <vt:lpstr>ナップサック問題</vt:lpstr>
      <vt:lpstr>ナップサック問題 (2)</vt:lpstr>
      <vt:lpstr>ビンパッキング問題</vt:lpstr>
      <vt:lpstr>ビンパッキング問題 (2)</vt:lpstr>
      <vt:lpstr>遺伝的アルゴリズムの例</vt:lpstr>
      <vt:lpstr>遺伝的アルゴリズムの特性</vt:lpstr>
      <vt:lpstr>工夫</vt:lpstr>
      <vt:lpstr>まとめ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uno</cp:lastModifiedBy>
  <cp:revision>802</cp:revision>
  <dcterms:created xsi:type="dcterms:W3CDTF">1601-01-01T00:00:00Z</dcterms:created>
  <dcterms:modified xsi:type="dcterms:W3CDTF">2012-08-26T13:55:25Z</dcterms:modified>
</cp:coreProperties>
</file>