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74" r:id="rId4"/>
    <p:sldId id="295" r:id="rId5"/>
    <p:sldId id="275" r:id="rId6"/>
    <p:sldId id="276" r:id="rId7"/>
    <p:sldId id="277" r:id="rId8"/>
    <p:sldId id="279" r:id="rId9"/>
    <p:sldId id="280" r:id="rId10"/>
    <p:sldId id="299" r:id="rId11"/>
    <p:sldId id="307" r:id="rId12"/>
    <p:sldId id="260" r:id="rId13"/>
    <p:sldId id="263" r:id="rId14"/>
    <p:sldId id="261" r:id="rId15"/>
    <p:sldId id="281" r:id="rId16"/>
    <p:sldId id="282" r:id="rId17"/>
    <p:sldId id="262" r:id="rId18"/>
    <p:sldId id="283" r:id="rId19"/>
    <p:sldId id="296" r:id="rId20"/>
    <p:sldId id="284" r:id="rId21"/>
    <p:sldId id="285" r:id="rId22"/>
    <p:sldId id="297" r:id="rId23"/>
    <p:sldId id="286" r:id="rId24"/>
    <p:sldId id="287" r:id="rId25"/>
    <p:sldId id="288" r:id="rId26"/>
    <p:sldId id="289" r:id="rId27"/>
    <p:sldId id="290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265" r:id="rId36"/>
    <p:sldId id="291" r:id="rId37"/>
    <p:sldId id="292" r:id="rId38"/>
    <p:sldId id="293" r:id="rId39"/>
    <p:sldId id="298" r:id="rId40"/>
    <p:sldId id="267" r:id="rId41"/>
    <p:sldId id="294" r:id="rId42"/>
    <p:sldId id="273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1" autoAdjust="0"/>
    <p:restoredTop sz="94590" autoAdjust="0"/>
  </p:normalViewPr>
  <p:slideViewPr>
    <p:cSldViewPr>
      <p:cViewPr varScale="1">
        <p:scale>
          <a:sx n="65" d="100"/>
          <a:sy n="65" d="100"/>
        </p:scale>
        <p:origin x="-4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FE7CC-D7F7-4384-8B89-FC8714B4AD2C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808D1-951F-463B-9ECC-7C9225C077A6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C68FE-FB0A-42C2-81DF-02A9BB21DB4B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7B0DE-30AB-4A2A-B416-6B6198968A63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E716F-06BA-4C2E-870E-5C4398972EC6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9B426-7C96-42AD-BF0B-39C457741853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86491-7FFA-4DB7-9D07-19E2AA57540A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6710B-4B3D-417A-8A9F-28A8C8381868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C3C0-B31E-41E0-9B99-62DF8619EB45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BB4FF-4B52-481F-BBB6-FA724FD1C4D6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57691-5534-4EFB-ACCD-8CCFD90DD809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2 レベル</a:t>
            </a:r>
          </a:p>
          <a:p>
            <a:pPr lvl="2"/>
            <a:r>
              <a:rPr lang="ja-JP" altLang="en-US" smtClean="0"/>
              <a:t>第 3 レベル</a:t>
            </a:r>
          </a:p>
          <a:p>
            <a:pPr lvl="3"/>
            <a:r>
              <a:rPr lang="ja-JP" altLang="en-US" smtClean="0"/>
              <a:t>第 4 レベル</a:t>
            </a:r>
          </a:p>
          <a:p>
            <a:pPr lvl="4"/>
            <a:r>
              <a:rPr lang="ja-JP" altLang="en-US" smtClean="0"/>
              <a:t>第 5 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ADCA06A8-621C-4047-BF70-228C1AEB91BB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5175"/>
            <a:ext cx="9144000" cy="1800225"/>
          </a:xfrm>
          <a:gradFill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006600"/>
              </a:gs>
            </a:gsLst>
            <a:lin ang="5400000" scaled="1"/>
          </a:gradFill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最短路問題とナビゲーション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09863"/>
            <a:ext cx="7772400" cy="3251200"/>
          </a:xfrm>
        </p:spPr>
        <p:txBody>
          <a:bodyPr/>
          <a:lstStyle/>
          <a:p>
            <a:pPr eaLnBrk="1" hangingPunct="1"/>
            <a:r>
              <a:rPr lang="ja-JP" altLang="en-US" sz="2800" smtClean="0"/>
              <a:t>最短路問題</a:t>
            </a:r>
          </a:p>
          <a:p>
            <a:pPr eaLnBrk="1" hangingPunct="1"/>
            <a:r>
              <a:rPr lang="ja-JP" altLang="en-US" sz="2800" smtClean="0"/>
              <a:t>ダイクストラアルゴリズム</a:t>
            </a:r>
          </a:p>
          <a:p>
            <a:pPr eaLnBrk="1" hangingPunct="1"/>
            <a:r>
              <a:rPr lang="ja-JP" altLang="en-US" sz="2800" smtClean="0"/>
              <a:t>ナビゲーションへの応用</a:t>
            </a:r>
          </a:p>
          <a:p>
            <a:pPr eaLnBrk="1" hangingPunct="1"/>
            <a:r>
              <a:rPr lang="ja-JP" altLang="en-US" sz="2800" smtClean="0"/>
              <a:t>高速化の工夫</a:t>
            </a:r>
          </a:p>
          <a:p>
            <a:pPr eaLnBrk="1" hangingPunct="1"/>
            <a:r>
              <a:rPr lang="ja-JP" altLang="en-US" sz="2800" smtClean="0"/>
              <a:t>ベルマンフォードアルゴリズム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ダイクストラ法コード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8208963" cy="568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ja-JP" sz="2000" b="1" dirty="0" smtClean="0">
                <a:solidFill>
                  <a:schemeClr val="accent2"/>
                </a:solidFill>
              </a:rPr>
              <a:t>e[v][0],…,e[v][</a:t>
            </a:r>
            <a:r>
              <a:rPr lang="en-US" altLang="ja-JP" sz="2000" b="1" dirty="0" err="1" smtClean="0">
                <a:solidFill>
                  <a:schemeClr val="accent2"/>
                </a:solidFill>
              </a:rPr>
              <a:t>ez</a:t>
            </a:r>
            <a:r>
              <a:rPr lang="en-US" altLang="ja-JP" sz="2000" b="1" dirty="0" smtClean="0">
                <a:solidFill>
                  <a:schemeClr val="accent2"/>
                </a:solidFill>
              </a:rPr>
              <a:t>[v]-1] </a:t>
            </a:r>
            <a:r>
              <a:rPr lang="ja-JP" altLang="en-US" sz="2000" dirty="0" smtClean="0"/>
              <a:t>に </a:t>
            </a:r>
            <a:r>
              <a:rPr lang="en-US" altLang="ja-JP" sz="2000" b="1" dirty="0" smtClean="0">
                <a:solidFill>
                  <a:schemeClr val="accent2"/>
                </a:solidFill>
              </a:rPr>
              <a:t>v </a:t>
            </a:r>
            <a:r>
              <a:rPr lang="ja-JP" altLang="en-US" sz="2000" dirty="0" smtClean="0"/>
              <a:t>に隣接する頂点を格納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en-US" altLang="ja-JP" sz="2000" b="1" dirty="0" smtClean="0">
                <a:solidFill>
                  <a:schemeClr val="accent2"/>
                </a:solidFill>
              </a:rPr>
              <a:t> c[v][0],…,c[v][</a:t>
            </a:r>
            <a:r>
              <a:rPr lang="en-US" altLang="ja-JP" sz="2000" b="1" dirty="0" err="1" smtClean="0">
                <a:solidFill>
                  <a:schemeClr val="accent2"/>
                </a:solidFill>
              </a:rPr>
              <a:t>ez</a:t>
            </a:r>
            <a:r>
              <a:rPr lang="en-US" altLang="ja-JP" sz="2000" b="1" dirty="0" smtClean="0">
                <a:solidFill>
                  <a:schemeClr val="accent2"/>
                </a:solidFill>
              </a:rPr>
              <a:t>[v]-1] </a:t>
            </a:r>
            <a:r>
              <a:rPr lang="ja-JP" altLang="en-US" sz="2000" dirty="0" smtClean="0"/>
              <a:t>にその頂点までの距離を格納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en-US" altLang="ja-JP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ja-JP" sz="2000" dirty="0" err="1" smtClean="0"/>
              <a:t>HEAP_chg</a:t>
            </a:r>
            <a:r>
              <a:rPr lang="en-US" altLang="ja-JP" sz="2000" dirty="0" smtClean="0"/>
              <a:t> (</a:t>
            </a:r>
            <a:r>
              <a:rPr lang="en-US" altLang="ja-JP" sz="2000" dirty="0" err="1" smtClean="0"/>
              <a:t>v,p</a:t>
            </a:r>
            <a:r>
              <a:rPr lang="en-US" altLang="ja-JP" sz="2000" dirty="0" smtClean="0"/>
              <a:t>) </a:t>
            </a:r>
            <a:r>
              <a:rPr lang="ja-JP" altLang="en-US" sz="2000" dirty="0" smtClean="0"/>
              <a:t>でヒープ内の添え字 </a:t>
            </a:r>
            <a:r>
              <a:rPr lang="en-US" altLang="ja-JP" sz="2000" dirty="0" smtClean="0"/>
              <a:t>v </a:t>
            </a:r>
            <a:r>
              <a:rPr lang="ja-JP" altLang="en-US" sz="2000" dirty="0" smtClean="0"/>
              <a:t>の要素の値 </a:t>
            </a:r>
            <a:r>
              <a:rPr lang="en-US" altLang="ja-JP" sz="2000" dirty="0" smtClean="0"/>
              <a:t>h[v] </a:t>
            </a:r>
            <a:r>
              <a:rPr lang="ja-JP" altLang="en-US" sz="2000" dirty="0" smtClean="0"/>
              <a:t>を </a:t>
            </a:r>
            <a:r>
              <a:rPr lang="en-US" altLang="ja-JP" sz="2000" dirty="0" smtClean="0"/>
              <a:t>p </a:t>
            </a:r>
            <a:r>
              <a:rPr lang="ja-JP" altLang="en-US" sz="2000" dirty="0" smtClean="0"/>
              <a:t>に変更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ja-JP" sz="18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1800" dirty="0" err="1" smtClean="0"/>
              <a:t>Dijkstra</a:t>
            </a:r>
            <a:r>
              <a:rPr lang="en-US" altLang="ja-JP" sz="1800" dirty="0" smtClean="0"/>
              <a:t> (</a:t>
            </a:r>
            <a:r>
              <a:rPr lang="en-US" altLang="ja-JP" sz="1800" b="1" dirty="0" err="1" smtClean="0"/>
              <a:t>int</a:t>
            </a:r>
            <a:r>
              <a:rPr lang="en-US" altLang="ja-JP" sz="1800" dirty="0" smtClean="0"/>
              <a:t> **e, </a:t>
            </a:r>
            <a:r>
              <a:rPr lang="en-US" altLang="ja-JP" sz="1800" b="1" dirty="0" err="1" smtClean="0"/>
              <a:t>int</a:t>
            </a:r>
            <a:r>
              <a:rPr lang="en-US" altLang="ja-JP" sz="1800" dirty="0" smtClean="0"/>
              <a:t> *</a:t>
            </a:r>
            <a:r>
              <a:rPr lang="en-US" altLang="ja-JP" sz="1800" dirty="0" err="1" smtClean="0"/>
              <a:t>ez</a:t>
            </a:r>
            <a:r>
              <a:rPr lang="en-US" altLang="ja-JP" sz="1800" dirty="0" smtClean="0"/>
              <a:t>, </a:t>
            </a:r>
            <a:r>
              <a:rPr lang="en-US" altLang="ja-JP" sz="1800" b="1" dirty="0" err="1" smtClean="0"/>
              <a:t>int</a:t>
            </a:r>
            <a:r>
              <a:rPr lang="en-US" altLang="ja-JP" sz="1800" dirty="0" smtClean="0"/>
              <a:t> **c, </a:t>
            </a:r>
            <a:r>
              <a:rPr lang="en-US" altLang="ja-JP" sz="1800" b="1" dirty="0" err="1" smtClean="0"/>
              <a:t>int</a:t>
            </a:r>
            <a:r>
              <a:rPr lang="en-US" altLang="ja-JP" sz="1800" dirty="0" smtClean="0"/>
              <a:t> s, </a:t>
            </a:r>
            <a:r>
              <a:rPr lang="en-US" altLang="ja-JP" sz="1800" b="1" dirty="0" err="1" smtClean="0"/>
              <a:t>int</a:t>
            </a:r>
            <a:r>
              <a:rPr lang="en-US" altLang="ja-JP" sz="1800" dirty="0" smtClean="0"/>
              <a:t> t){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1800" dirty="0" smtClean="0"/>
              <a:t>  </a:t>
            </a:r>
            <a:r>
              <a:rPr lang="en-US" altLang="ja-JP" sz="1800" b="1" dirty="0" err="1" smtClean="0"/>
              <a:t>int</a:t>
            </a:r>
            <a:r>
              <a:rPr lang="en-US" altLang="ja-JP" sz="1800" dirty="0" smtClean="0"/>
              <a:t> </a:t>
            </a:r>
            <a:r>
              <a:rPr lang="en-US" altLang="ja-JP" sz="1800" dirty="0" err="1" smtClean="0"/>
              <a:t>i</a:t>
            </a:r>
            <a:r>
              <a:rPr lang="en-US" altLang="ja-JP" sz="1800" dirty="0" smtClean="0"/>
              <a:t>, j, d;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1800" b="1" dirty="0" smtClean="0"/>
              <a:t>  for</a:t>
            </a:r>
            <a:r>
              <a:rPr lang="en-US" altLang="ja-JP" sz="1800" dirty="0" smtClean="0"/>
              <a:t> ( </a:t>
            </a:r>
            <a:r>
              <a:rPr lang="en-US" altLang="ja-JP" sz="1800" dirty="0" err="1" smtClean="0"/>
              <a:t>i</a:t>
            </a:r>
            <a:r>
              <a:rPr lang="en-US" altLang="ja-JP" sz="1800" dirty="0" smtClean="0"/>
              <a:t>=0 ; </a:t>
            </a:r>
            <a:r>
              <a:rPr lang="en-US" altLang="ja-JP" sz="1800" dirty="0" err="1" smtClean="0"/>
              <a:t>i</a:t>
            </a:r>
            <a:r>
              <a:rPr lang="en-US" altLang="ja-JP" sz="1800" dirty="0" smtClean="0"/>
              <a:t>&lt;n ; </a:t>
            </a:r>
            <a:r>
              <a:rPr lang="en-US" altLang="ja-JP" sz="1800" dirty="0" err="1" smtClean="0"/>
              <a:t>i</a:t>
            </a:r>
            <a:r>
              <a:rPr lang="en-US" altLang="ja-JP" sz="1800" dirty="0" smtClean="0"/>
              <a:t>++ ) </a:t>
            </a:r>
            <a:r>
              <a:rPr lang="en-US" altLang="ja-JP" sz="1800" dirty="0" err="1" smtClean="0"/>
              <a:t>HEAP_chg</a:t>
            </a:r>
            <a:r>
              <a:rPr lang="en-US" altLang="ja-JP" sz="1800" dirty="0" smtClean="0"/>
              <a:t>( </a:t>
            </a:r>
            <a:r>
              <a:rPr lang="en-US" altLang="ja-JP" sz="1800" dirty="0" err="1" smtClean="0"/>
              <a:t>i</a:t>
            </a:r>
            <a:r>
              <a:rPr lang="en-US" altLang="ja-JP" sz="1800" dirty="0" smtClean="0"/>
              <a:t>, HUGE);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1800" dirty="0" smtClean="0"/>
              <a:t>  </a:t>
            </a:r>
            <a:r>
              <a:rPr lang="en-US" altLang="ja-JP" sz="1800" dirty="0" err="1" smtClean="0"/>
              <a:t>HEAP_chg</a:t>
            </a:r>
            <a:r>
              <a:rPr lang="en-US" altLang="ja-JP" sz="1800" dirty="0" smtClean="0"/>
              <a:t>( s,0 );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1800" b="1" dirty="0" smtClean="0"/>
              <a:t>  while </a:t>
            </a:r>
            <a:r>
              <a:rPr lang="en-US" altLang="ja-JP" sz="1800" dirty="0" smtClean="0"/>
              <a:t>(1){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1800" dirty="0" smtClean="0"/>
              <a:t>     v = </a:t>
            </a:r>
            <a:r>
              <a:rPr lang="en-US" altLang="ja-JP" sz="1800" dirty="0" err="1" smtClean="0"/>
              <a:t>HEAP_ext</a:t>
            </a:r>
            <a:r>
              <a:rPr lang="en-US" altLang="ja-JP" sz="1800" dirty="0" smtClean="0"/>
              <a:t> ();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1800" b="1" dirty="0" smtClean="0"/>
              <a:t>     if</a:t>
            </a:r>
            <a:r>
              <a:rPr lang="en-US" altLang="ja-JP" sz="1800" dirty="0" smtClean="0"/>
              <a:t>  ( v = = t ){ </a:t>
            </a:r>
            <a:r>
              <a:rPr lang="en-US" altLang="ja-JP" sz="1800" dirty="0" err="1" smtClean="0"/>
              <a:t>printf</a:t>
            </a:r>
            <a:r>
              <a:rPr lang="en-US" altLang="ja-JP" sz="1800" dirty="0" smtClean="0"/>
              <a:t> (“shortest distance is %d\n”, ); exit(0); }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1800" b="1" dirty="0" smtClean="0"/>
              <a:t>     </a:t>
            </a:r>
            <a:r>
              <a:rPr lang="en-US" altLang="ja-JP" sz="1800" b="1" dirty="0" smtClean="0"/>
              <a:t>if</a:t>
            </a:r>
            <a:r>
              <a:rPr lang="en-US" altLang="ja-JP" sz="1800" dirty="0" smtClean="0"/>
              <a:t>  ( h[v] == HUGE ){ </a:t>
            </a:r>
            <a:r>
              <a:rPr lang="en-US" altLang="ja-JP" sz="1800" dirty="0" err="1" smtClean="0"/>
              <a:t>printf</a:t>
            </a:r>
            <a:r>
              <a:rPr lang="en-US" altLang="ja-JP" sz="1800" dirty="0" smtClean="0"/>
              <a:t> (“not reachable\n”); exit(1); }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1800" b="1" dirty="0" smtClean="0"/>
              <a:t>     for</a:t>
            </a:r>
            <a:r>
              <a:rPr lang="en-US" altLang="ja-JP" sz="1800" dirty="0" smtClean="0"/>
              <a:t> ( </a:t>
            </a:r>
            <a:r>
              <a:rPr lang="en-US" altLang="ja-JP" sz="1800" dirty="0" err="1" smtClean="0"/>
              <a:t>i</a:t>
            </a:r>
            <a:r>
              <a:rPr lang="en-US" altLang="ja-JP" sz="1800" dirty="0" smtClean="0"/>
              <a:t>=0 ; </a:t>
            </a:r>
            <a:r>
              <a:rPr lang="en-US" altLang="ja-JP" sz="1800" dirty="0" err="1" smtClean="0"/>
              <a:t>i</a:t>
            </a:r>
            <a:r>
              <a:rPr lang="en-US" altLang="ja-JP" sz="1800" dirty="0" smtClean="0"/>
              <a:t>&lt;</a:t>
            </a:r>
            <a:r>
              <a:rPr lang="en-US" altLang="ja-JP" sz="1800" dirty="0" err="1" smtClean="0"/>
              <a:t>ez</a:t>
            </a:r>
            <a:r>
              <a:rPr lang="en-US" altLang="ja-JP" sz="1800" dirty="0" smtClean="0"/>
              <a:t>[v] ; </a:t>
            </a:r>
            <a:r>
              <a:rPr lang="en-US" altLang="ja-JP" sz="1800" dirty="0" err="1" smtClean="0"/>
              <a:t>i</a:t>
            </a:r>
            <a:r>
              <a:rPr lang="en-US" altLang="ja-JP" sz="1800" dirty="0" smtClean="0"/>
              <a:t>++ ){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1800" dirty="0" smtClean="0"/>
              <a:t>        </a:t>
            </a:r>
            <a:r>
              <a:rPr lang="en-US" altLang="ja-JP" sz="1800" b="1" dirty="0" smtClean="0"/>
              <a:t>if</a:t>
            </a:r>
            <a:r>
              <a:rPr lang="en-US" altLang="ja-JP" sz="1800" dirty="0" smtClean="0"/>
              <a:t> ( h[e[v][</a:t>
            </a:r>
            <a:r>
              <a:rPr lang="en-US" altLang="ja-JP" sz="1800" dirty="0" err="1" smtClean="0"/>
              <a:t>i</a:t>
            </a:r>
            <a:r>
              <a:rPr lang="en-US" altLang="ja-JP" sz="1800" dirty="0" smtClean="0"/>
              <a:t>]] &gt; h[v]+c[v][</a:t>
            </a:r>
            <a:r>
              <a:rPr lang="en-US" altLang="ja-JP" sz="1800" dirty="0" err="1" smtClean="0"/>
              <a:t>i</a:t>
            </a:r>
            <a:r>
              <a:rPr lang="en-US" altLang="ja-JP" sz="1800" dirty="0" smtClean="0"/>
              <a:t>] 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1800" dirty="0" smtClean="0"/>
              <a:t>             </a:t>
            </a:r>
            <a:r>
              <a:rPr lang="en-US" altLang="ja-JP" sz="1800" dirty="0" err="1" smtClean="0"/>
              <a:t>HEAP_chg</a:t>
            </a:r>
            <a:r>
              <a:rPr lang="en-US" altLang="ja-JP" sz="1800" dirty="0" smtClean="0"/>
              <a:t> (e[v][</a:t>
            </a:r>
            <a:r>
              <a:rPr lang="en-US" altLang="ja-JP" sz="1800" dirty="0" err="1" smtClean="0"/>
              <a:t>i</a:t>
            </a:r>
            <a:r>
              <a:rPr lang="en-US" altLang="ja-JP" sz="1800" dirty="0" smtClean="0"/>
              <a:t>], h[v]+c[v][</a:t>
            </a:r>
            <a:r>
              <a:rPr lang="en-US" altLang="ja-JP" sz="1800" dirty="0" err="1" smtClean="0"/>
              <a:t>i</a:t>
            </a:r>
            <a:r>
              <a:rPr lang="en-US" altLang="ja-JP" sz="1800" dirty="0" smtClean="0"/>
              <a:t>] 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1800" dirty="0" smtClean="0"/>
              <a:t>     }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1800" dirty="0" smtClean="0"/>
              <a:t>  }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1800" dirty="0" smtClean="0"/>
              <a:t>}</a:t>
            </a:r>
            <a:endParaRPr lang="ja-JP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ダイクストラ法の計算量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8208963" cy="568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ja-JP" altLang="en-US" sz="2400" dirty="0" smtClean="0"/>
              <a:t>ダイクストラ法の第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ステップでは、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2400" dirty="0" smtClean="0"/>
              <a:t>　　①「候補枝の中から距離最小のものを見つけ」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2400" dirty="0" smtClean="0"/>
              <a:t>　　②「その枝の行き先が未探索なら」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2400" dirty="0" smtClean="0"/>
              <a:t>　　③「その頂点に接続する枝すべての距離を計算し」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2400" dirty="0" smtClean="0"/>
              <a:t>　　④「それらを候補集合に入れる」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2400" dirty="0" smtClean="0"/>
              <a:t>　ということをする。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dirty="0" smtClean="0"/>
              <a:t>1</a:t>
            </a:r>
            <a:r>
              <a:rPr lang="ja-JP" altLang="en-US" sz="2400" dirty="0" err="1" smtClean="0"/>
              <a:t>つの</a:t>
            </a:r>
            <a:r>
              <a:rPr lang="ja-JP" altLang="en-US" sz="2400" dirty="0" smtClean="0"/>
              <a:t>枝が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回以上候補集合にはいることはない。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2400" dirty="0" smtClean="0"/>
              <a:t>　　よって、③・④の実行回数は枝数以下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</a:t>
            </a:r>
            <a:r>
              <a:rPr lang="ja-JP" altLang="en-US" sz="2400" dirty="0" smtClean="0"/>
              <a:t>枝を取り出す回数は、枝を入れた回数以下なので、①の回数も枝数以下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ja-JP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</a:t>
            </a:r>
            <a:r>
              <a:rPr lang="ja-JP" altLang="en-US" sz="2400" dirty="0" smtClean="0"/>
              <a:t>ヒープは一手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O(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枝数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) </a:t>
            </a:r>
            <a:r>
              <a:rPr lang="ja-JP" altLang="en-US" sz="2400" dirty="0" smtClean="0"/>
              <a:t>時間なので、計算量は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O(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枝数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log 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枝数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ナビゲーションを作る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3043238" cy="4281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2400" dirty="0" smtClean="0"/>
              <a:t>現在地点から目的地への、最短ルートが知りたい</a:t>
            </a: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2400" dirty="0" smtClean="0"/>
              <a:t>地図をネットワークにして、現在地から目的地までの最短路を求めればよい</a:t>
            </a:r>
          </a:p>
        </p:txBody>
      </p:sp>
      <p:pic>
        <p:nvPicPr>
          <p:cNvPr id="8211" name="Picture 19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9525" y="1447800"/>
            <a:ext cx="4889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20" descr="ma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447800"/>
            <a:ext cx="4903788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21" descr="map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447800"/>
            <a:ext cx="4918075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問題点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9138"/>
            <a:ext cx="4106862" cy="31670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2400" dirty="0" smtClean="0"/>
              <a:t>離れたところへの最短路を求めると、やたらとたくさんのデータを読む</a:t>
            </a:r>
          </a:p>
          <a:p>
            <a:pPr eaLnBrk="1" hangingPunct="1"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 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ダイクストラ法は目的地より近い所は、全て探索する</a:t>
            </a:r>
          </a:p>
        </p:txBody>
      </p:sp>
      <p:pic>
        <p:nvPicPr>
          <p:cNvPr id="14340" name="Picture 21" descr="ja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057400"/>
            <a:ext cx="3860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953000" y="2590800"/>
            <a:ext cx="4191000" cy="3810000"/>
            <a:chOff x="3120" y="1632"/>
            <a:chExt cx="2640" cy="2400"/>
          </a:xfrm>
        </p:grpSpPr>
        <p:sp>
          <p:nvSpPr>
            <p:cNvPr id="14344" name="Oval 22"/>
            <p:cNvSpPr>
              <a:spLocks noChangeArrowheads="1"/>
            </p:cNvSpPr>
            <p:nvPr/>
          </p:nvSpPr>
          <p:spPr bwMode="auto">
            <a:xfrm>
              <a:off x="3120" y="1632"/>
              <a:ext cx="2640" cy="2400"/>
            </a:xfrm>
            <a:prstGeom prst="ellipse">
              <a:avLst/>
            </a:prstGeom>
            <a:solidFill>
              <a:schemeClr val="folHlink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345" name="Line 23"/>
            <p:cNvSpPr>
              <a:spLocks noChangeShapeType="1"/>
            </p:cNvSpPr>
            <p:nvPr/>
          </p:nvSpPr>
          <p:spPr bwMode="auto">
            <a:xfrm flipH="1">
              <a:off x="3312" y="2784"/>
              <a:ext cx="1104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2313" name="Oval 25"/>
          <p:cNvSpPr>
            <a:spLocks noChangeArrowheads="1"/>
          </p:cNvSpPr>
          <p:nvPr/>
        </p:nvSpPr>
        <p:spPr bwMode="auto">
          <a:xfrm>
            <a:off x="69342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14" name="Oval 26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3" grpId="0" animBg="1"/>
      <p:bldP spid="123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始点終点両方から探索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11890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2400" dirty="0" smtClean="0"/>
              <a:t>始点と終点、両方から同時にダイクストラ法を動かす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ja-JP" altLang="en-US" sz="2400" dirty="0" smtClean="0"/>
              <a:t>出会った所で最短路が得られる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1676400" y="4343400"/>
            <a:ext cx="1371600" cy="1295400"/>
          </a:xfrm>
          <a:prstGeom prst="ellipse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5257800" y="4343400"/>
            <a:ext cx="1371600" cy="1295400"/>
          </a:xfrm>
          <a:prstGeom prst="ellipse">
            <a:avLst/>
          </a:prstGeom>
          <a:solidFill>
            <a:srgbClr val="FFCC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1066800" y="3810000"/>
            <a:ext cx="2590800" cy="2209800"/>
          </a:xfrm>
          <a:prstGeom prst="ellipse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4648200" y="3886200"/>
            <a:ext cx="2590800" cy="2286000"/>
          </a:xfrm>
          <a:prstGeom prst="ellipse">
            <a:avLst/>
          </a:prstGeom>
          <a:solidFill>
            <a:srgbClr val="FFCC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57200" y="3429000"/>
            <a:ext cx="3733800" cy="2971800"/>
          </a:xfrm>
          <a:prstGeom prst="ellipse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4114800" y="3505200"/>
            <a:ext cx="3733800" cy="3048000"/>
          </a:xfrm>
          <a:prstGeom prst="ellipse">
            <a:avLst/>
          </a:prstGeom>
          <a:solidFill>
            <a:srgbClr val="FFCC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70" name="Oval 7"/>
          <p:cNvSpPr>
            <a:spLocks noChangeArrowheads="1"/>
          </p:cNvSpPr>
          <p:nvPr/>
        </p:nvSpPr>
        <p:spPr bwMode="auto">
          <a:xfrm>
            <a:off x="2209800" y="4876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71" name="Oval 8"/>
          <p:cNvSpPr>
            <a:spLocks noChangeArrowheads="1"/>
          </p:cNvSpPr>
          <p:nvPr/>
        </p:nvSpPr>
        <p:spPr bwMode="auto">
          <a:xfrm>
            <a:off x="5867400" y="48768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362200" y="4648200"/>
            <a:ext cx="3581400" cy="863600"/>
            <a:chOff x="1488" y="2928"/>
            <a:chExt cx="2256" cy="544"/>
          </a:xfrm>
        </p:grpSpPr>
        <p:sp>
          <p:nvSpPr>
            <p:cNvPr id="15373" name="Freeform 16"/>
            <p:cNvSpPr>
              <a:spLocks/>
            </p:cNvSpPr>
            <p:nvPr/>
          </p:nvSpPr>
          <p:spPr bwMode="auto">
            <a:xfrm>
              <a:off x="1488" y="2928"/>
              <a:ext cx="2256" cy="544"/>
            </a:xfrm>
            <a:custGeom>
              <a:avLst/>
              <a:gdLst>
                <a:gd name="T0" fmla="*/ 0 w 2256"/>
                <a:gd name="T1" fmla="*/ 240 h 544"/>
                <a:gd name="T2" fmla="*/ 288 w 2256"/>
                <a:gd name="T3" fmla="*/ 48 h 544"/>
                <a:gd name="T4" fmla="*/ 480 w 2256"/>
                <a:gd name="T5" fmla="*/ 528 h 544"/>
                <a:gd name="T6" fmla="*/ 768 w 2256"/>
                <a:gd name="T7" fmla="*/ 144 h 544"/>
                <a:gd name="T8" fmla="*/ 1104 w 2256"/>
                <a:gd name="T9" fmla="*/ 240 h 544"/>
                <a:gd name="T10" fmla="*/ 1536 w 2256"/>
                <a:gd name="T11" fmla="*/ 48 h 544"/>
                <a:gd name="T12" fmla="*/ 1824 w 2256"/>
                <a:gd name="T13" fmla="*/ 432 h 544"/>
                <a:gd name="T14" fmla="*/ 2064 w 2256"/>
                <a:gd name="T15" fmla="*/ 384 h 544"/>
                <a:gd name="T16" fmla="*/ 2256 w 2256"/>
                <a:gd name="T17" fmla="*/ 192 h 5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56"/>
                <a:gd name="T28" fmla="*/ 0 h 544"/>
                <a:gd name="T29" fmla="*/ 2256 w 2256"/>
                <a:gd name="T30" fmla="*/ 544 h 5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56" h="544">
                  <a:moveTo>
                    <a:pt x="0" y="240"/>
                  </a:moveTo>
                  <a:cubicBezTo>
                    <a:pt x="104" y="120"/>
                    <a:pt x="208" y="0"/>
                    <a:pt x="288" y="48"/>
                  </a:cubicBezTo>
                  <a:cubicBezTo>
                    <a:pt x="368" y="96"/>
                    <a:pt x="400" y="512"/>
                    <a:pt x="480" y="528"/>
                  </a:cubicBezTo>
                  <a:cubicBezTo>
                    <a:pt x="560" y="544"/>
                    <a:pt x="664" y="192"/>
                    <a:pt x="768" y="144"/>
                  </a:cubicBezTo>
                  <a:cubicBezTo>
                    <a:pt x="872" y="96"/>
                    <a:pt x="976" y="256"/>
                    <a:pt x="1104" y="240"/>
                  </a:cubicBezTo>
                  <a:cubicBezTo>
                    <a:pt x="1232" y="224"/>
                    <a:pt x="1416" y="16"/>
                    <a:pt x="1536" y="48"/>
                  </a:cubicBezTo>
                  <a:cubicBezTo>
                    <a:pt x="1656" y="80"/>
                    <a:pt x="1736" y="376"/>
                    <a:pt x="1824" y="432"/>
                  </a:cubicBezTo>
                  <a:cubicBezTo>
                    <a:pt x="1912" y="488"/>
                    <a:pt x="1992" y="424"/>
                    <a:pt x="2064" y="384"/>
                  </a:cubicBezTo>
                  <a:cubicBezTo>
                    <a:pt x="2136" y="344"/>
                    <a:pt x="2196" y="268"/>
                    <a:pt x="2256" y="192"/>
                  </a:cubicBez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74" name="Oval 17"/>
            <p:cNvSpPr>
              <a:spLocks noChangeArrowheads="1"/>
            </p:cNvSpPr>
            <p:nvPr/>
          </p:nvSpPr>
          <p:spPr bwMode="auto">
            <a:xfrm>
              <a:off x="2527" y="3093"/>
              <a:ext cx="144" cy="144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5" grpId="0" animBg="1"/>
      <p:bldP spid="9226" grpId="0" animBg="1"/>
      <p:bldP spid="9227" grpId="0" animBg="1"/>
      <p:bldP spid="92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少々改良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153400" cy="54133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2400" dirty="0" smtClean="0"/>
              <a:t>読み込む範囲が多少、少なくなる</a:t>
            </a:r>
          </a:p>
        </p:txBody>
      </p:sp>
      <p:pic>
        <p:nvPicPr>
          <p:cNvPr id="16388" name="Picture 4" descr="ja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057400"/>
            <a:ext cx="3860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219575" y="3476625"/>
            <a:ext cx="3773488" cy="2730500"/>
            <a:chOff x="2658" y="2190"/>
            <a:chExt cx="2377" cy="1720"/>
          </a:xfrm>
        </p:grpSpPr>
        <p:sp>
          <p:nvSpPr>
            <p:cNvPr id="16392" name="Oval 6"/>
            <p:cNvSpPr>
              <a:spLocks noChangeArrowheads="1"/>
            </p:cNvSpPr>
            <p:nvPr/>
          </p:nvSpPr>
          <p:spPr bwMode="auto">
            <a:xfrm>
              <a:off x="2658" y="2794"/>
              <a:ext cx="1252" cy="1116"/>
            </a:xfrm>
            <a:prstGeom prst="ellipse">
              <a:avLst/>
            </a:prstGeom>
            <a:solidFill>
              <a:schemeClr val="folHlink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93" name="Oval 10"/>
            <p:cNvSpPr>
              <a:spLocks noChangeArrowheads="1"/>
            </p:cNvSpPr>
            <p:nvPr/>
          </p:nvSpPr>
          <p:spPr bwMode="auto">
            <a:xfrm>
              <a:off x="3746" y="2190"/>
              <a:ext cx="1289" cy="1229"/>
            </a:xfrm>
            <a:prstGeom prst="ellipse">
              <a:avLst/>
            </a:prstGeom>
            <a:solidFill>
              <a:schemeClr val="folHlink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94" name="Line 7"/>
            <p:cNvSpPr>
              <a:spLocks noChangeShapeType="1"/>
            </p:cNvSpPr>
            <p:nvPr/>
          </p:nvSpPr>
          <p:spPr bwMode="auto">
            <a:xfrm flipH="1">
              <a:off x="3312" y="2784"/>
              <a:ext cx="1104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395" name="Oval 11"/>
            <p:cNvSpPr>
              <a:spLocks noChangeArrowheads="1"/>
            </p:cNvSpPr>
            <p:nvPr/>
          </p:nvSpPr>
          <p:spPr bwMode="auto">
            <a:xfrm>
              <a:off x="3775" y="30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6390" name="Oval 8"/>
          <p:cNvSpPr>
            <a:spLocks noChangeArrowheads="1"/>
          </p:cNvSpPr>
          <p:nvPr/>
        </p:nvSpPr>
        <p:spPr bwMode="auto">
          <a:xfrm>
            <a:off x="69342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91" name="Oval 9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正確に書くと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7848600" cy="22320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ja-JP" altLang="en-US" sz="2400" dirty="0" smtClean="0"/>
              <a:t>始点終点両方から印をつけていき、両方の印がついた頂点ができたところで、いったん終了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ja-JP" altLang="en-US" sz="2400" dirty="0" smtClean="0"/>
              <a:t>その時点で、印をつけた頂点同士を結ぶ枝を使ったルートの中から、最も短いものを見つける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>
                <a:solidFill>
                  <a:srgbClr val="FF0000"/>
                </a:solidFill>
              </a:rPr>
              <a:t>　　 </a:t>
            </a:r>
            <a:r>
              <a:rPr lang="ja-JP" altLang="en-US" sz="2400" dirty="0" smtClean="0"/>
              <a:t>（その他の頂点は通るルートは無視してよい）</a:t>
            </a: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1208088" y="3549650"/>
            <a:ext cx="3733800" cy="2971800"/>
          </a:xfrm>
          <a:prstGeom prst="ellipse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4519613" y="3478213"/>
            <a:ext cx="3733800" cy="3048000"/>
          </a:xfrm>
          <a:prstGeom prst="ellipse">
            <a:avLst/>
          </a:prstGeom>
          <a:solidFill>
            <a:srgbClr val="FFCC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2944813" y="4981575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6361113" y="4935538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4595813" y="4878388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7" name="Oval 16"/>
          <p:cNvSpPr>
            <a:spLocks noChangeArrowheads="1"/>
          </p:cNvSpPr>
          <p:nvPr/>
        </p:nvSpPr>
        <p:spPr bwMode="auto">
          <a:xfrm>
            <a:off x="4667250" y="4864100"/>
            <a:ext cx="228600" cy="228600"/>
          </a:xfrm>
          <a:prstGeom prst="ellipse">
            <a:avLst/>
          </a:prstGeom>
          <a:solidFill>
            <a:srgbClr val="0066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8" name="Line 20"/>
          <p:cNvSpPr>
            <a:spLocks noChangeShapeType="1"/>
          </p:cNvSpPr>
          <p:nvPr/>
        </p:nvSpPr>
        <p:spPr bwMode="auto">
          <a:xfrm>
            <a:off x="4632325" y="5486400"/>
            <a:ext cx="704850" cy="40481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19" name="Line 21"/>
          <p:cNvSpPr>
            <a:spLocks noChangeShapeType="1"/>
          </p:cNvSpPr>
          <p:nvPr/>
        </p:nvSpPr>
        <p:spPr bwMode="auto">
          <a:xfrm flipV="1">
            <a:off x="4633913" y="5443538"/>
            <a:ext cx="481012" cy="603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20" name="Line 22"/>
          <p:cNvSpPr>
            <a:spLocks noChangeShapeType="1"/>
          </p:cNvSpPr>
          <p:nvPr/>
        </p:nvSpPr>
        <p:spPr bwMode="auto">
          <a:xfrm flipV="1">
            <a:off x="4560888" y="4606925"/>
            <a:ext cx="465137" cy="3016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21" name="Line 23"/>
          <p:cNvSpPr>
            <a:spLocks noChangeShapeType="1"/>
          </p:cNvSpPr>
          <p:nvPr/>
        </p:nvSpPr>
        <p:spPr bwMode="auto">
          <a:xfrm>
            <a:off x="4352925" y="4144963"/>
            <a:ext cx="688975" cy="44926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22" name="Line 24"/>
          <p:cNvSpPr>
            <a:spLocks noChangeShapeType="1"/>
          </p:cNvSpPr>
          <p:nvPr/>
        </p:nvSpPr>
        <p:spPr bwMode="auto">
          <a:xfrm flipV="1">
            <a:off x="5141913" y="5921375"/>
            <a:ext cx="209550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23" name="Line 25"/>
          <p:cNvSpPr>
            <a:spLocks noChangeShapeType="1"/>
          </p:cNvSpPr>
          <p:nvPr/>
        </p:nvSpPr>
        <p:spPr bwMode="auto">
          <a:xfrm flipH="1" flipV="1">
            <a:off x="3930650" y="6089650"/>
            <a:ext cx="600075" cy="239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24" name="Line 26"/>
          <p:cNvSpPr>
            <a:spLocks noChangeShapeType="1"/>
          </p:cNvSpPr>
          <p:nvPr/>
        </p:nvSpPr>
        <p:spPr bwMode="auto">
          <a:xfrm flipH="1" flipV="1">
            <a:off x="4772025" y="3813175"/>
            <a:ext cx="60007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25" name="Line 27"/>
          <p:cNvSpPr>
            <a:spLocks noChangeShapeType="1"/>
          </p:cNvSpPr>
          <p:nvPr/>
        </p:nvSpPr>
        <p:spPr bwMode="auto">
          <a:xfrm flipH="1">
            <a:off x="4322763" y="3832225"/>
            <a:ext cx="436562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26" name="Line 28"/>
          <p:cNvSpPr>
            <a:spLocks noChangeShapeType="1"/>
          </p:cNvSpPr>
          <p:nvPr/>
        </p:nvSpPr>
        <p:spPr bwMode="auto">
          <a:xfrm flipH="1">
            <a:off x="3732213" y="3822700"/>
            <a:ext cx="1065212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27" name="Oval 9"/>
          <p:cNvSpPr>
            <a:spLocks noChangeArrowheads="1"/>
          </p:cNvSpPr>
          <p:nvPr/>
        </p:nvSpPr>
        <p:spPr bwMode="auto">
          <a:xfrm>
            <a:off x="4402138" y="4460875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28" name="Oval 10"/>
          <p:cNvSpPr>
            <a:spLocks noChangeArrowheads="1"/>
          </p:cNvSpPr>
          <p:nvPr/>
        </p:nvSpPr>
        <p:spPr bwMode="auto">
          <a:xfrm>
            <a:off x="4208463" y="4043363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29" name="Oval 11"/>
          <p:cNvSpPr>
            <a:spLocks noChangeArrowheads="1"/>
          </p:cNvSpPr>
          <p:nvPr/>
        </p:nvSpPr>
        <p:spPr bwMode="auto">
          <a:xfrm>
            <a:off x="5229225" y="5770563"/>
            <a:ext cx="228600" cy="2286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30" name="Oval 12"/>
          <p:cNvSpPr>
            <a:spLocks noChangeArrowheads="1"/>
          </p:cNvSpPr>
          <p:nvPr/>
        </p:nvSpPr>
        <p:spPr bwMode="auto">
          <a:xfrm>
            <a:off x="4524375" y="536575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31" name="Oval 14"/>
          <p:cNvSpPr>
            <a:spLocks noChangeArrowheads="1"/>
          </p:cNvSpPr>
          <p:nvPr/>
        </p:nvSpPr>
        <p:spPr bwMode="auto">
          <a:xfrm>
            <a:off x="4991100" y="5337175"/>
            <a:ext cx="228600" cy="2286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32" name="Oval 15"/>
          <p:cNvSpPr>
            <a:spLocks noChangeArrowheads="1"/>
          </p:cNvSpPr>
          <p:nvPr/>
        </p:nvSpPr>
        <p:spPr bwMode="auto">
          <a:xfrm>
            <a:off x="4903788" y="4486275"/>
            <a:ext cx="228600" cy="2286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33" name="Oval 17"/>
          <p:cNvSpPr>
            <a:spLocks noChangeArrowheads="1"/>
          </p:cNvSpPr>
          <p:nvPr/>
        </p:nvSpPr>
        <p:spPr bwMode="auto">
          <a:xfrm>
            <a:off x="4422775" y="6237288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34" name="Oval 18"/>
          <p:cNvSpPr>
            <a:spLocks noChangeArrowheads="1"/>
          </p:cNvSpPr>
          <p:nvPr/>
        </p:nvSpPr>
        <p:spPr bwMode="auto">
          <a:xfrm>
            <a:off x="4994275" y="6419850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35" name="Oval 19"/>
          <p:cNvSpPr>
            <a:spLocks noChangeArrowheads="1"/>
          </p:cNvSpPr>
          <p:nvPr/>
        </p:nvSpPr>
        <p:spPr bwMode="auto">
          <a:xfrm>
            <a:off x="4652963" y="3708400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証明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96975"/>
            <a:ext cx="7742238" cy="39893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2400" dirty="0" smtClean="0"/>
              <a:t>最初に出会った頂点が、始点から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 </a:t>
            </a:r>
            <a:r>
              <a:rPr lang="ja-JP" altLang="en-US" sz="2400" dirty="0" smtClean="0"/>
              <a:t>番目（距離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d</a:t>
            </a:r>
            <a:r>
              <a:rPr lang="ja-JP" altLang="en-US" sz="2400" dirty="0" smtClean="0"/>
              <a:t>）、終点から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k’</a:t>
            </a:r>
            <a:r>
              <a:rPr lang="ja-JP" altLang="en-US" sz="2400" dirty="0" smtClean="0"/>
              <a:t>番目（距離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d’</a:t>
            </a:r>
            <a:r>
              <a:rPr lang="ja-JP" altLang="en-US" sz="2400" dirty="0" smtClean="0"/>
              <a:t>）に近いとする。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　 　 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dirty="0" smtClean="0"/>
              <a:t> 少なくとも、距離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d+d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’</a:t>
            </a:r>
            <a:r>
              <a:rPr lang="ja-JP" altLang="en-US" sz="2400" dirty="0" smtClean="0"/>
              <a:t>のパスが存在</a:t>
            </a:r>
          </a:p>
          <a:p>
            <a:pPr eaLnBrk="1" hangingPunct="1"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2400" dirty="0" smtClean="0"/>
              <a:t>その他の頂点は、始点から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 </a:t>
            </a:r>
            <a:r>
              <a:rPr lang="ja-JP" altLang="en-US" sz="2400" dirty="0" smtClean="0"/>
              <a:t>番目以上かつ終点から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chemeClr val="accent2"/>
                </a:solidFill>
              </a:rPr>
              <a:t>  k’</a:t>
            </a:r>
            <a:r>
              <a:rPr lang="ja-JP" altLang="en-US" sz="2400" dirty="0" smtClean="0"/>
              <a:t>番目以上である。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　 　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ja-JP" altLang="en-US" sz="2400" dirty="0" smtClean="0"/>
              <a:t>始点からの距離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d </a:t>
            </a:r>
            <a:r>
              <a:rPr lang="ja-JP" altLang="en-US" sz="2400" dirty="0" smtClean="0"/>
              <a:t>以上、終点からの距離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d’ </a:t>
            </a:r>
            <a:r>
              <a:rPr lang="ja-JP" altLang="en-US" sz="2400" dirty="0" smtClean="0"/>
              <a:t>以上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　 　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dirty="0" smtClean="0"/>
              <a:t> この頂点を通るルートは、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d+d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’ </a:t>
            </a:r>
            <a:r>
              <a:rPr lang="ja-JP" altLang="en-US" sz="2400" dirty="0" smtClean="0"/>
              <a:t>以下にはならない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　 　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ja-JP" altLang="en-US" sz="2400" dirty="0" smtClean="0"/>
              <a:t>考慮しなくて良い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7008813" y="615315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7080250" y="6138863"/>
            <a:ext cx="228600" cy="228600"/>
          </a:xfrm>
          <a:prstGeom prst="ellipse">
            <a:avLst/>
          </a:prstGeom>
          <a:solidFill>
            <a:srgbClr val="0066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 flipH="1" flipV="1">
            <a:off x="7124700" y="5537200"/>
            <a:ext cx="60007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 flipH="1">
            <a:off x="6675438" y="5556250"/>
            <a:ext cx="436562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440" name="Line 10"/>
          <p:cNvSpPr>
            <a:spLocks noChangeShapeType="1"/>
          </p:cNvSpPr>
          <p:nvPr/>
        </p:nvSpPr>
        <p:spPr bwMode="auto">
          <a:xfrm flipH="1">
            <a:off x="6084888" y="5546725"/>
            <a:ext cx="1065212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441" name="Oval 14"/>
          <p:cNvSpPr>
            <a:spLocks noChangeArrowheads="1"/>
          </p:cNvSpPr>
          <p:nvPr/>
        </p:nvSpPr>
        <p:spPr bwMode="auto">
          <a:xfrm>
            <a:off x="7005638" y="5432425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2" name="Line 15"/>
          <p:cNvSpPr>
            <a:spLocks noChangeShapeType="1"/>
          </p:cNvSpPr>
          <p:nvPr/>
        </p:nvSpPr>
        <p:spPr bwMode="auto">
          <a:xfrm flipH="1">
            <a:off x="6553200" y="6253163"/>
            <a:ext cx="554038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443" name="Line 16"/>
          <p:cNvSpPr>
            <a:spLocks noChangeShapeType="1"/>
          </p:cNvSpPr>
          <p:nvPr/>
        </p:nvSpPr>
        <p:spPr bwMode="auto">
          <a:xfrm flipH="1" flipV="1">
            <a:off x="7172325" y="6259513"/>
            <a:ext cx="60007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444" name="Text Box 17"/>
          <p:cNvSpPr txBox="1">
            <a:spLocks noChangeArrowheads="1"/>
          </p:cNvSpPr>
          <p:nvPr/>
        </p:nvSpPr>
        <p:spPr bwMode="auto">
          <a:xfrm>
            <a:off x="6578600" y="62103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accent2"/>
                </a:solidFill>
              </a:rPr>
              <a:t>d</a:t>
            </a:r>
            <a:endParaRPr lang="ja-JP" altLang="en-US" b="1">
              <a:solidFill>
                <a:schemeClr val="accent2"/>
              </a:solidFill>
            </a:endParaRPr>
          </a:p>
        </p:txBody>
      </p:sp>
      <p:sp>
        <p:nvSpPr>
          <p:cNvPr id="18445" name="Text Box 18"/>
          <p:cNvSpPr txBox="1">
            <a:spLocks noChangeArrowheads="1"/>
          </p:cNvSpPr>
          <p:nvPr/>
        </p:nvSpPr>
        <p:spPr bwMode="auto">
          <a:xfrm>
            <a:off x="7283450" y="6329363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accent2"/>
                </a:solidFill>
              </a:rPr>
              <a:t>d’</a:t>
            </a:r>
          </a:p>
        </p:txBody>
      </p:sp>
      <p:sp>
        <p:nvSpPr>
          <p:cNvPr id="18446" name="Text Box 19"/>
          <p:cNvSpPr txBox="1">
            <a:spLocks noChangeArrowheads="1"/>
          </p:cNvSpPr>
          <p:nvPr/>
        </p:nvSpPr>
        <p:spPr bwMode="auto">
          <a:xfrm>
            <a:off x="6056313" y="5178425"/>
            <a:ext cx="81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accent2"/>
                </a:solidFill>
              </a:rPr>
              <a:t>d</a:t>
            </a:r>
            <a:r>
              <a:rPr lang="ja-JP" altLang="en-US" sz="1800" b="1"/>
              <a:t>以上</a:t>
            </a:r>
          </a:p>
        </p:txBody>
      </p:sp>
      <p:sp>
        <p:nvSpPr>
          <p:cNvPr id="18447" name="Text Box 20"/>
          <p:cNvSpPr txBox="1">
            <a:spLocks noChangeArrowheads="1"/>
          </p:cNvSpPr>
          <p:nvPr/>
        </p:nvSpPr>
        <p:spPr bwMode="auto">
          <a:xfrm>
            <a:off x="7378700" y="5240338"/>
            <a:ext cx="91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accent2"/>
                </a:solidFill>
              </a:rPr>
              <a:t>d’</a:t>
            </a:r>
            <a:r>
              <a:rPr lang="ja-JP" altLang="en-US" sz="1800" b="1"/>
              <a:t>以上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幾何学的な情報の利用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81075"/>
            <a:ext cx="7848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ja-JP" altLang="en-US" sz="2400" dirty="0" smtClean="0"/>
              <a:t>ダイクストラ法は、問題の持つ幾何学的な情報をまったく利用していない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/>
              <a:t>　　　 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  </a:t>
            </a:r>
            <a:r>
              <a:rPr lang="ja-JP" altLang="en-US" sz="2400" dirty="0" smtClean="0"/>
              <a:t>普通、目的地から遠ざかる方向へは探索しない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2400" dirty="0" smtClean="0"/>
              <a:t>目的地に近いところから優先的に、探索の手を伸ばしていきたい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</a:t>
            </a:r>
            <a:r>
              <a:rPr lang="ja-JP" altLang="en-US" sz="2400" dirty="0" smtClean="0"/>
              <a:t>ダイクストラ法をベースにするには、出発点からの距離が短い順に探索をしたい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 </a:t>
            </a:r>
            <a:r>
              <a:rPr lang="ja-JP" altLang="en-US" sz="2400" dirty="0" smtClean="0"/>
              <a:t>間を取って、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（</a:t>
            </a:r>
            <a:r>
              <a:rPr lang="ja-JP" altLang="en-US" sz="2400" dirty="0" smtClean="0"/>
              <a:t>始点からの距離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）</a:t>
            </a:r>
            <a:r>
              <a:rPr lang="en-US" altLang="ja-JP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＋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（</a:t>
            </a:r>
            <a:r>
              <a:rPr lang="ja-JP" altLang="en-US" sz="2400" dirty="0" smtClean="0"/>
              <a:t>終点までの直線距離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）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　　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/>
              <a:t>　　　が小さい頂点から順に見つけていこう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val 2"/>
          <p:cNvSpPr>
            <a:spLocks noChangeArrowheads="1"/>
          </p:cNvSpPr>
          <p:nvPr/>
        </p:nvSpPr>
        <p:spPr bwMode="auto">
          <a:xfrm>
            <a:off x="1525588" y="4794250"/>
            <a:ext cx="3709987" cy="1730375"/>
          </a:xfrm>
          <a:prstGeom prst="ellipse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07" name="Oval 3"/>
          <p:cNvSpPr>
            <a:spLocks noChangeArrowheads="1"/>
          </p:cNvSpPr>
          <p:nvPr/>
        </p:nvSpPr>
        <p:spPr bwMode="auto">
          <a:xfrm>
            <a:off x="1749425" y="5002213"/>
            <a:ext cx="2765425" cy="1295400"/>
          </a:xfrm>
          <a:prstGeom prst="ellipse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A*</a:t>
            </a: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アルゴリズム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196975"/>
            <a:ext cx="7848600" cy="4724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（</a:t>
            </a:r>
            <a:r>
              <a:rPr lang="ja-JP" altLang="en-US" sz="2400" dirty="0" smtClean="0"/>
              <a:t>始点からの距離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）</a:t>
            </a:r>
            <a:r>
              <a:rPr lang="en-US" altLang="ja-JP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＋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（</a:t>
            </a:r>
            <a:r>
              <a:rPr lang="ja-JP" altLang="en-US" sz="2400" dirty="0" smtClean="0"/>
              <a:t>終点までの直線距離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）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　　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　　　が小さい頂点から順に見つけていこう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　（探索範囲が、目的地方向に伸びやすくなる）</a:t>
            </a:r>
          </a:p>
          <a:p>
            <a:pPr eaLnBrk="1" hangingPunct="1">
              <a:buFontTx/>
              <a:buNone/>
              <a:defRPr/>
            </a:pPr>
            <a:endParaRPr lang="ja-JP" altLang="en-US" sz="24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/>
              <a:t> 実際の距離　 </a:t>
            </a:r>
            <a:r>
              <a:rPr lang="ja-JP" alt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≧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　</a:t>
            </a:r>
            <a:r>
              <a:rPr lang="ja-JP" altLang="en-US" sz="2400" dirty="0" smtClean="0"/>
              <a:t>直線距離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　　が成り立つので、これを利用すると、最適性が証明できる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（実際には、「実際の距離」の下界を用いることができる）</a:t>
            </a:r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2030413" y="5314950"/>
            <a:ext cx="1851025" cy="681038"/>
          </a:xfrm>
          <a:prstGeom prst="ellipse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2414588" y="5513388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6072188" y="5513388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489" name="Freeform 9"/>
          <p:cNvSpPr>
            <a:spLocks/>
          </p:cNvSpPr>
          <p:nvPr/>
        </p:nvSpPr>
        <p:spPr bwMode="auto">
          <a:xfrm>
            <a:off x="2543175" y="5627688"/>
            <a:ext cx="1198563" cy="303212"/>
          </a:xfrm>
          <a:custGeom>
            <a:avLst/>
            <a:gdLst>
              <a:gd name="T0" fmla="*/ 0 w 755"/>
              <a:gd name="T1" fmla="*/ 0 h 191"/>
              <a:gd name="T2" fmla="*/ 344488 w 755"/>
              <a:gd name="T3" fmla="*/ 300037 h 191"/>
              <a:gd name="T4" fmla="*/ 644525 w 755"/>
              <a:gd name="T5" fmla="*/ 15875 h 191"/>
              <a:gd name="T6" fmla="*/ 1198563 w 755"/>
              <a:gd name="T7" fmla="*/ 300037 h 191"/>
              <a:gd name="T8" fmla="*/ 0 60000 65536"/>
              <a:gd name="T9" fmla="*/ 0 60000 65536"/>
              <a:gd name="T10" fmla="*/ 0 60000 65536"/>
              <a:gd name="T11" fmla="*/ 0 60000 65536"/>
              <a:gd name="T12" fmla="*/ 0 w 755"/>
              <a:gd name="T13" fmla="*/ 0 h 191"/>
              <a:gd name="T14" fmla="*/ 755 w 755"/>
              <a:gd name="T15" fmla="*/ 191 h 1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5" h="191">
                <a:moveTo>
                  <a:pt x="0" y="0"/>
                </a:moveTo>
                <a:cubicBezTo>
                  <a:pt x="74" y="93"/>
                  <a:pt x="149" y="187"/>
                  <a:pt x="217" y="189"/>
                </a:cubicBezTo>
                <a:cubicBezTo>
                  <a:pt x="285" y="191"/>
                  <a:pt x="316" y="10"/>
                  <a:pt x="406" y="10"/>
                </a:cubicBezTo>
                <a:cubicBezTo>
                  <a:pt x="496" y="10"/>
                  <a:pt x="625" y="99"/>
                  <a:pt x="755" y="189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3646488" y="5815013"/>
            <a:ext cx="228600" cy="2286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V="1">
            <a:off x="3997325" y="5657850"/>
            <a:ext cx="1963738" cy="255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3633788" y="5292725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3411538" y="6238875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47107" grpId="0" animBg="1"/>
      <p:bldP spid="471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最短路問題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68413"/>
            <a:ext cx="8210550" cy="2701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/>
              <a:t> ネットワーク上のある地点からある地点（あるいは他のすべての地点）への、もっとも短いパス（道、あるいはルート）を見つける問題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/>
              <a:t> 地図などの幾何学的なデータも、交差点を頂点、道を交差点を結ぶ枝とみなすことで、ネットワークに変換できる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2400" dirty="0" smtClean="0"/>
              <a:t>ナビゲーションや、乗り換え案内ソフトで使う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57200" y="4292600"/>
            <a:ext cx="3581400" cy="1981200"/>
            <a:chOff x="288" y="2880"/>
            <a:chExt cx="2256" cy="1248"/>
          </a:xfrm>
        </p:grpSpPr>
        <p:sp>
          <p:nvSpPr>
            <p:cNvPr id="3094" name="Line 5"/>
            <p:cNvSpPr>
              <a:spLocks noChangeShapeType="1"/>
            </p:cNvSpPr>
            <p:nvPr/>
          </p:nvSpPr>
          <p:spPr bwMode="auto">
            <a:xfrm>
              <a:off x="720" y="2880"/>
              <a:ext cx="336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95" name="Line 6"/>
            <p:cNvSpPr>
              <a:spLocks noChangeShapeType="1"/>
            </p:cNvSpPr>
            <p:nvPr/>
          </p:nvSpPr>
          <p:spPr bwMode="auto">
            <a:xfrm>
              <a:off x="384" y="3264"/>
              <a:ext cx="216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96" name="Line 7"/>
            <p:cNvSpPr>
              <a:spLocks noChangeShapeType="1"/>
            </p:cNvSpPr>
            <p:nvPr/>
          </p:nvSpPr>
          <p:spPr bwMode="auto">
            <a:xfrm>
              <a:off x="384" y="3888"/>
              <a:ext cx="81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97" name="Line 8"/>
            <p:cNvSpPr>
              <a:spLocks noChangeShapeType="1"/>
            </p:cNvSpPr>
            <p:nvPr/>
          </p:nvSpPr>
          <p:spPr bwMode="auto">
            <a:xfrm flipV="1">
              <a:off x="1200" y="2928"/>
              <a:ext cx="24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98" name="Freeform 9"/>
            <p:cNvSpPr>
              <a:spLocks/>
            </p:cNvSpPr>
            <p:nvPr/>
          </p:nvSpPr>
          <p:spPr bwMode="auto">
            <a:xfrm>
              <a:off x="288" y="3264"/>
              <a:ext cx="1920" cy="552"/>
            </a:xfrm>
            <a:custGeom>
              <a:avLst/>
              <a:gdLst>
                <a:gd name="T0" fmla="*/ 1920 w 1920"/>
                <a:gd name="T1" fmla="*/ 0 h 552"/>
                <a:gd name="T2" fmla="*/ 1440 w 1920"/>
                <a:gd name="T3" fmla="*/ 480 h 552"/>
                <a:gd name="T4" fmla="*/ 816 w 1920"/>
                <a:gd name="T5" fmla="*/ 432 h 552"/>
                <a:gd name="T6" fmla="*/ 0 w 1920"/>
                <a:gd name="T7" fmla="*/ 336 h 5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0"/>
                <a:gd name="T13" fmla="*/ 0 h 552"/>
                <a:gd name="T14" fmla="*/ 1920 w 1920"/>
                <a:gd name="T15" fmla="*/ 552 h 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0" h="552">
                  <a:moveTo>
                    <a:pt x="1920" y="0"/>
                  </a:moveTo>
                  <a:cubicBezTo>
                    <a:pt x="1772" y="204"/>
                    <a:pt x="1624" y="408"/>
                    <a:pt x="1440" y="480"/>
                  </a:cubicBezTo>
                  <a:cubicBezTo>
                    <a:pt x="1256" y="552"/>
                    <a:pt x="1056" y="456"/>
                    <a:pt x="816" y="432"/>
                  </a:cubicBezTo>
                  <a:cubicBezTo>
                    <a:pt x="576" y="408"/>
                    <a:pt x="288" y="372"/>
                    <a:pt x="0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99" name="Freeform 10"/>
            <p:cNvSpPr>
              <a:spLocks/>
            </p:cNvSpPr>
            <p:nvPr/>
          </p:nvSpPr>
          <p:spPr bwMode="auto">
            <a:xfrm>
              <a:off x="400" y="3072"/>
              <a:ext cx="752" cy="824"/>
            </a:xfrm>
            <a:custGeom>
              <a:avLst/>
              <a:gdLst>
                <a:gd name="T0" fmla="*/ 128 w 752"/>
                <a:gd name="T1" fmla="*/ 0 h 824"/>
                <a:gd name="T2" fmla="*/ 32 w 752"/>
                <a:gd name="T3" fmla="*/ 432 h 824"/>
                <a:gd name="T4" fmla="*/ 320 w 752"/>
                <a:gd name="T5" fmla="*/ 768 h 824"/>
                <a:gd name="T6" fmla="*/ 752 w 752"/>
                <a:gd name="T7" fmla="*/ 768 h 8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2"/>
                <a:gd name="T13" fmla="*/ 0 h 824"/>
                <a:gd name="T14" fmla="*/ 752 w 752"/>
                <a:gd name="T15" fmla="*/ 824 h 8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2" h="824">
                  <a:moveTo>
                    <a:pt x="128" y="0"/>
                  </a:moveTo>
                  <a:cubicBezTo>
                    <a:pt x="64" y="152"/>
                    <a:pt x="0" y="304"/>
                    <a:pt x="32" y="432"/>
                  </a:cubicBezTo>
                  <a:cubicBezTo>
                    <a:pt x="64" y="560"/>
                    <a:pt x="200" y="712"/>
                    <a:pt x="320" y="768"/>
                  </a:cubicBezTo>
                  <a:cubicBezTo>
                    <a:pt x="440" y="824"/>
                    <a:pt x="596" y="796"/>
                    <a:pt x="752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238750" y="4368800"/>
            <a:ext cx="3581400" cy="1981200"/>
            <a:chOff x="3300" y="2928"/>
            <a:chExt cx="2256" cy="1248"/>
          </a:xfrm>
        </p:grpSpPr>
        <p:sp>
          <p:nvSpPr>
            <p:cNvPr id="3079" name="Line 13"/>
            <p:cNvSpPr>
              <a:spLocks noChangeShapeType="1"/>
            </p:cNvSpPr>
            <p:nvPr/>
          </p:nvSpPr>
          <p:spPr bwMode="auto">
            <a:xfrm>
              <a:off x="3732" y="2928"/>
              <a:ext cx="336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80" name="Line 14"/>
            <p:cNvSpPr>
              <a:spLocks noChangeShapeType="1"/>
            </p:cNvSpPr>
            <p:nvPr/>
          </p:nvSpPr>
          <p:spPr bwMode="auto">
            <a:xfrm>
              <a:off x="3396" y="3312"/>
              <a:ext cx="216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81" name="Line 15"/>
            <p:cNvSpPr>
              <a:spLocks noChangeShapeType="1"/>
            </p:cNvSpPr>
            <p:nvPr/>
          </p:nvSpPr>
          <p:spPr bwMode="auto">
            <a:xfrm>
              <a:off x="3396" y="3936"/>
              <a:ext cx="81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82" name="Line 16"/>
            <p:cNvSpPr>
              <a:spLocks noChangeShapeType="1"/>
            </p:cNvSpPr>
            <p:nvPr/>
          </p:nvSpPr>
          <p:spPr bwMode="auto">
            <a:xfrm flipV="1">
              <a:off x="4212" y="2976"/>
              <a:ext cx="24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83" name="Freeform 17"/>
            <p:cNvSpPr>
              <a:spLocks/>
            </p:cNvSpPr>
            <p:nvPr/>
          </p:nvSpPr>
          <p:spPr bwMode="auto">
            <a:xfrm>
              <a:off x="3300" y="3312"/>
              <a:ext cx="1920" cy="552"/>
            </a:xfrm>
            <a:custGeom>
              <a:avLst/>
              <a:gdLst>
                <a:gd name="T0" fmla="*/ 1920 w 1920"/>
                <a:gd name="T1" fmla="*/ 0 h 552"/>
                <a:gd name="T2" fmla="*/ 1440 w 1920"/>
                <a:gd name="T3" fmla="*/ 480 h 552"/>
                <a:gd name="T4" fmla="*/ 816 w 1920"/>
                <a:gd name="T5" fmla="*/ 432 h 552"/>
                <a:gd name="T6" fmla="*/ 0 w 1920"/>
                <a:gd name="T7" fmla="*/ 336 h 5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0"/>
                <a:gd name="T13" fmla="*/ 0 h 552"/>
                <a:gd name="T14" fmla="*/ 1920 w 1920"/>
                <a:gd name="T15" fmla="*/ 552 h 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0" h="552">
                  <a:moveTo>
                    <a:pt x="1920" y="0"/>
                  </a:moveTo>
                  <a:cubicBezTo>
                    <a:pt x="1772" y="204"/>
                    <a:pt x="1624" y="408"/>
                    <a:pt x="1440" y="480"/>
                  </a:cubicBezTo>
                  <a:cubicBezTo>
                    <a:pt x="1256" y="552"/>
                    <a:pt x="1056" y="456"/>
                    <a:pt x="816" y="432"/>
                  </a:cubicBezTo>
                  <a:cubicBezTo>
                    <a:pt x="576" y="408"/>
                    <a:pt x="288" y="372"/>
                    <a:pt x="0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84" name="Freeform 18"/>
            <p:cNvSpPr>
              <a:spLocks/>
            </p:cNvSpPr>
            <p:nvPr/>
          </p:nvSpPr>
          <p:spPr bwMode="auto">
            <a:xfrm>
              <a:off x="3412" y="3120"/>
              <a:ext cx="752" cy="824"/>
            </a:xfrm>
            <a:custGeom>
              <a:avLst/>
              <a:gdLst>
                <a:gd name="T0" fmla="*/ 128 w 752"/>
                <a:gd name="T1" fmla="*/ 0 h 824"/>
                <a:gd name="T2" fmla="*/ 32 w 752"/>
                <a:gd name="T3" fmla="*/ 432 h 824"/>
                <a:gd name="T4" fmla="*/ 320 w 752"/>
                <a:gd name="T5" fmla="*/ 768 h 824"/>
                <a:gd name="T6" fmla="*/ 752 w 752"/>
                <a:gd name="T7" fmla="*/ 768 h 8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2"/>
                <a:gd name="T13" fmla="*/ 0 h 824"/>
                <a:gd name="T14" fmla="*/ 752 w 752"/>
                <a:gd name="T15" fmla="*/ 824 h 8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2" h="824">
                  <a:moveTo>
                    <a:pt x="128" y="0"/>
                  </a:moveTo>
                  <a:cubicBezTo>
                    <a:pt x="64" y="152"/>
                    <a:pt x="0" y="304"/>
                    <a:pt x="32" y="432"/>
                  </a:cubicBezTo>
                  <a:cubicBezTo>
                    <a:pt x="64" y="560"/>
                    <a:pt x="200" y="712"/>
                    <a:pt x="320" y="768"/>
                  </a:cubicBezTo>
                  <a:cubicBezTo>
                    <a:pt x="440" y="824"/>
                    <a:pt x="596" y="796"/>
                    <a:pt x="752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85" name="Oval 12"/>
            <p:cNvSpPr>
              <a:spLocks noChangeArrowheads="1"/>
            </p:cNvSpPr>
            <p:nvPr/>
          </p:nvSpPr>
          <p:spPr bwMode="auto">
            <a:xfrm>
              <a:off x="3828" y="33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6" name="Oval 19"/>
            <p:cNvSpPr>
              <a:spLocks noChangeArrowheads="1"/>
            </p:cNvSpPr>
            <p:nvPr/>
          </p:nvSpPr>
          <p:spPr bwMode="auto">
            <a:xfrm>
              <a:off x="3444" y="36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7" name="Oval 20"/>
            <p:cNvSpPr>
              <a:spLocks noChangeArrowheads="1"/>
            </p:cNvSpPr>
            <p:nvPr/>
          </p:nvSpPr>
          <p:spPr bwMode="auto">
            <a:xfrm>
              <a:off x="3444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8" name="Oval 21"/>
            <p:cNvSpPr>
              <a:spLocks noChangeArrowheads="1"/>
            </p:cNvSpPr>
            <p:nvPr/>
          </p:nvSpPr>
          <p:spPr bwMode="auto">
            <a:xfrm>
              <a:off x="3924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9" name="Oval 22"/>
            <p:cNvSpPr>
              <a:spLocks noChangeArrowheads="1"/>
            </p:cNvSpPr>
            <p:nvPr/>
          </p:nvSpPr>
          <p:spPr bwMode="auto">
            <a:xfrm>
              <a:off x="4212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90" name="Oval 23"/>
            <p:cNvSpPr>
              <a:spLocks noChangeArrowheads="1"/>
            </p:cNvSpPr>
            <p:nvPr/>
          </p:nvSpPr>
          <p:spPr bwMode="auto">
            <a:xfrm>
              <a:off x="4308" y="34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91" name="Oval 24"/>
            <p:cNvSpPr>
              <a:spLocks noChangeArrowheads="1"/>
            </p:cNvSpPr>
            <p:nvPr/>
          </p:nvSpPr>
          <p:spPr bwMode="auto">
            <a:xfrm>
              <a:off x="4884" y="36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92" name="Oval 25"/>
            <p:cNvSpPr>
              <a:spLocks noChangeArrowheads="1"/>
            </p:cNvSpPr>
            <p:nvPr/>
          </p:nvSpPr>
          <p:spPr bwMode="auto">
            <a:xfrm>
              <a:off x="3876" y="36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93" name="Oval 26"/>
            <p:cNvSpPr>
              <a:spLocks noChangeArrowheads="1"/>
            </p:cNvSpPr>
            <p:nvPr/>
          </p:nvSpPr>
          <p:spPr bwMode="auto">
            <a:xfrm>
              <a:off x="3972" y="39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173" name="AutoShape 29"/>
          <p:cNvSpPr>
            <a:spLocks noChangeArrowheads="1"/>
          </p:cNvSpPr>
          <p:nvPr/>
        </p:nvSpPr>
        <p:spPr bwMode="auto">
          <a:xfrm>
            <a:off x="4284663" y="5165725"/>
            <a:ext cx="647700" cy="433388"/>
          </a:xfrm>
          <a:prstGeom prst="rightArrow">
            <a:avLst>
              <a:gd name="adj1" fmla="val 48722"/>
              <a:gd name="adj2" fmla="val 59683"/>
            </a:avLst>
          </a:prstGeom>
          <a:solidFill>
            <a:srgbClr val="FFCC99"/>
          </a:solidFill>
          <a:ln w="19050">
            <a:solidFill>
              <a:srgbClr val="FF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だいぶ改良される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41438"/>
            <a:ext cx="8153400" cy="54133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2400" dirty="0" smtClean="0"/>
              <a:t>読み込む範囲がだいぶ、少なくなる</a:t>
            </a:r>
          </a:p>
        </p:txBody>
      </p:sp>
      <p:pic>
        <p:nvPicPr>
          <p:cNvPr id="21508" name="Picture 4" descr="ja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057400"/>
            <a:ext cx="3860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735513" y="4346575"/>
            <a:ext cx="2732087" cy="1054100"/>
            <a:chOff x="2983" y="2738"/>
            <a:chExt cx="1721" cy="664"/>
          </a:xfrm>
        </p:grpSpPr>
        <p:sp>
          <p:nvSpPr>
            <p:cNvPr id="21512" name="Oval 7"/>
            <p:cNvSpPr>
              <a:spLocks noChangeArrowheads="1"/>
            </p:cNvSpPr>
            <p:nvPr/>
          </p:nvSpPr>
          <p:spPr bwMode="auto">
            <a:xfrm rot="-1513044">
              <a:off x="3765" y="2738"/>
              <a:ext cx="939" cy="285"/>
            </a:xfrm>
            <a:prstGeom prst="ellipse">
              <a:avLst/>
            </a:prstGeom>
            <a:solidFill>
              <a:schemeClr val="folHlink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13" name="Oval 12"/>
            <p:cNvSpPr>
              <a:spLocks noChangeArrowheads="1"/>
            </p:cNvSpPr>
            <p:nvPr/>
          </p:nvSpPr>
          <p:spPr bwMode="auto">
            <a:xfrm rot="-1513044">
              <a:off x="2983" y="3117"/>
              <a:ext cx="939" cy="285"/>
            </a:xfrm>
            <a:prstGeom prst="ellipse">
              <a:avLst/>
            </a:prstGeom>
            <a:solidFill>
              <a:schemeClr val="folHlink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14" name="Line 8"/>
            <p:cNvSpPr>
              <a:spLocks noChangeShapeType="1"/>
            </p:cNvSpPr>
            <p:nvPr/>
          </p:nvSpPr>
          <p:spPr bwMode="auto">
            <a:xfrm flipH="1">
              <a:off x="3312" y="2784"/>
              <a:ext cx="1104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15" name="Oval 9"/>
            <p:cNvSpPr>
              <a:spLocks noChangeArrowheads="1"/>
            </p:cNvSpPr>
            <p:nvPr/>
          </p:nvSpPr>
          <p:spPr bwMode="auto">
            <a:xfrm>
              <a:off x="3775" y="30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1510" name="Oval 10"/>
          <p:cNvSpPr>
            <a:spLocks noChangeArrowheads="1"/>
          </p:cNvSpPr>
          <p:nvPr/>
        </p:nvSpPr>
        <p:spPr bwMode="auto">
          <a:xfrm>
            <a:off x="69342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11" name="Oval 11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A*</a:t>
            </a: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アルゴリズムの証明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748712" cy="4724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A* </a:t>
            </a:r>
            <a:r>
              <a:rPr lang="ja-JP" altLang="en-US" sz="2400" dirty="0" smtClean="0"/>
              <a:t>アルゴリズムが最短でないパス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X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を見つけた！</a:t>
            </a:r>
          </a:p>
          <a:p>
            <a:pPr eaLnBrk="1" hangingPunct="1"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chemeClr val="accent2"/>
                </a:solidFill>
              </a:rPr>
              <a:t>X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の始点から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v</a:t>
            </a:r>
            <a:r>
              <a:rPr lang="en-US" altLang="ja-JP" sz="2400" dirty="0" smtClean="0"/>
              <a:t> </a:t>
            </a:r>
            <a:r>
              <a:rPr lang="ja-JP" altLang="en-US" sz="2400" dirty="0" err="1" smtClean="0"/>
              <a:t>までの</a:t>
            </a:r>
            <a:r>
              <a:rPr lang="ja-JP" altLang="en-US" sz="2400" dirty="0" smtClean="0"/>
              <a:t>部分パスが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v</a:t>
            </a:r>
            <a:r>
              <a:rPr lang="en-US" altLang="ja-JP" sz="2400" dirty="0" smtClean="0"/>
              <a:t> </a:t>
            </a:r>
            <a:r>
              <a:rPr lang="ja-JP" altLang="en-US" sz="2400" dirty="0" err="1" smtClean="0"/>
              <a:t>への</a:t>
            </a:r>
            <a:r>
              <a:rPr lang="ja-JP" altLang="en-US" sz="2400" dirty="0" smtClean="0"/>
              <a:t>最短パスでないような、最も始点に近い頂点を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v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とする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　 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dirty="0" smtClean="0"/>
              <a:t> 最短パスは、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v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よりも後に探索された頂点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u </a:t>
            </a:r>
            <a:r>
              <a:rPr lang="ja-JP" altLang="en-US" sz="2400" dirty="0" smtClean="0"/>
              <a:t>を含む</a:t>
            </a:r>
          </a:p>
          <a:p>
            <a:pPr eaLnBrk="1" hangingPunct="1"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（そうでなければ、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v </a:t>
            </a:r>
            <a:r>
              <a:rPr lang="ja-JP" altLang="en-US" sz="2400" dirty="0" smtClean="0"/>
              <a:t>を探索する際に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dirty="0" smtClean="0"/>
              <a:t>X </a:t>
            </a:r>
            <a:r>
              <a:rPr lang="ja-JP" altLang="en-US" sz="2400" dirty="0" smtClean="0"/>
              <a:t>の部分パスが （始点からの最短パス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＋終点までの直線距離）を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最小にするものでなくなる</a:t>
            </a:r>
          </a:p>
        </p:txBody>
      </p:sp>
      <p:sp>
        <p:nvSpPr>
          <p:cNvPr id="22532" name="Oval 8"/>
          <p:cNvSpPr>
            <a:spLocks noChangeArrowheads="1"/>
          </p:cNvSpPr>
          <p:nvPr/>
        </p:nvSpPr>
        <p:spPr bwMode="auto">
          <a:xfrm>
            <a:off x="7331075" y="6073775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49" name="Freeform 9"/>
          <p:cNvSpPr>
            <a:spLocks/>
          </p:cNvSpPr>
          <p:nvPr/>
        </p:nvSpPr>
        <p:spPr bwMode="auto">
          <a:xfrm>
            <a:off x="6567488" y="3744913"/>
            <a:ext cx="455612" cy="1155700"/>
          </a:xfrm>
          <a:custGeom>
            <a:avLst/>
            <a:gdLst>
              <a:gd name="T0" fmla="*/ 455612 w 287"/>
              <a:gd name="T1" fmla="*/ 0 h 812"/>
              <a:gd name="T2" fmla="*/ 50800 w 287"/>
              <a:gd name="T3" fmla="*/ 229147 h 812"/>
              <a:gd name="T4" fmla="*/ 155575 w 287"/>
              <a:gd name="T5" fmla="*/ 698828 h 812"/>
              <a:gd name="T6" fmla="*/ 246062 w 287"/>
              <a:gd name="T7" fmla="*/ 1155700 h 812"/>
              <a:gd name="T8" fmla="*/ 0 60000 65536"/>
              <a:gd name="T9" fmla="*/ 0 60000 65536"/>
              <a:gd name="T10" fmla="*/ 0 60000 65536"/>
              <a:gd name="T11" fmla="*/ 0 60000 65536"/>
              <a:gd name="T12" fmla="*/ 0 w 287"/>
              <a:gd name="T13" fmla="*/ 0 h 812"/>
              <a:gd name="T14" fmla="*/ 287 w 287"/>
              <a:gd name="T15" fmla="*/ 812 h 8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7" h="812">
                <a:moveTo>
                  <a:pt x="287" y="0"/>
                </a:moveTo>
                <a:cubicBezTo>
                  <a:pt x="245" y="27"/>
                  <a:pt x="64" y="79"/>
                  <a:pt x="32" y="161"/>
                </a:cubicBezTo>
                <a:cubicBezTo>
                  <a:pt x="0" y="243"/>
                  <a:pt x="78" y="383"/>
                  <a:pt x="98" y="491"/>
                </a:cubicBezTo>
                <a:cubicBezTo>
                  <a:pt x="118" y="599"/>
                  <a:pt x="143" y="745"/>
                  <a:pt x="155" y="812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6872288" y="5243513"/>
            <a:ext cx="463550" cy="7635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854" name="Freeform 14"/>
          <p:cNvSpPr>
            <a:spLocks/>
          </p:cNvSpPr>
          <p:nvPr/>
        </p:nvSpPr>
        <p:spPr bwMode="auto">
          <a:xfrm>
            <a:off x="7116763" y="3732213"/>
            <a:ext cx="658812" cy="787400"/>
          </a:xfrm>
          <a:custGeom>
            <a:avLst/>
            <a:gdLst>
              <a:gd name="T0" fmla="*/ 0 w 519"/>
              <a:gd name="T1" fmla="*/ 0 h 590"/>
              <a:gd name="T2" fmla="*/ 189139 w 519"/>
              <a:gd name="T3" fmla="*/ 700653 h 590"/>
              <a:gd name="T4" fmla="*/ 407473 w 519"/>
              <a:gd name="T5" fmla="*/ 517816 h 590"/>
              <a:gd name="T6" fmla="*/ 658812 w 519"/>
              <a:gd name="T7" fmla="*/ 700653 h 590"/>
              <a:gd name="T8" fmla="*/ 0 60000 65536"/>
              <a:gd name="T9" fmla="*/ 0 60000 65536"/>
              <a:gd name="T10" fmla="*/ 0 60000 65536"/>
              <a:gd name="T11" fmla="*/ 0 60000 65536"/>
              <a:gd name="T12" fmla="*/ 0 w 519"/>
              <a:gd name="T13" fmla="*/ 0 h 590"/>
              <a:gd name="T14" fmla="*/ 519 w 519"/>
              <a:gd name="T15" fmla="*/ 590 h 5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9" h="590">
                <a:moveTo>
                  <a:pt x="0" y="0"/>
                </a:moveTo>
                <a:cubicBezTo>
                  <a:pt x="51" y="259"/>
                  <a:pt x="96" y="460"/>
                  <a:pt x="149" y="525"/>
                </a:cubicBezTo>
                <a:cubicBezTo>
                  <a:pt x="202" y="590"/>
                  <a:pt x="259" y="388"/>
                  <a:pt x="321" y="388"/>
                </a:cubicBezTo>
                <a:cubicBezTo>
                  <a:pt x="383" y="388"/>
                  <a:pt x="478" y="496"/>
                  <a:pt x="519" y="525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536" name="Oval 7"/>
          <p:cNvSpPr>
            <a:spLocks noChangeArrowheads="1"/>
          </p:cNvSpPr>
          <p:nvPr/>
        </p:nvSpPr>
        <p:spPr bwMode="auto">
          <a:xfrm>
            <a:off x="6954838" y="36449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50" name="Oval 10"/>
          <p:cNvSpPr>
            <a:spLocks noChangeArrowheads="1"/>
          </p:cNvSpPr>
          <p:nvPr/>
        </p:nvSpPr>
        <p:spPr bwMode="auto">
          <a:xfrm>
            <a:off x="6702425" y="4951413"/>
            <a:ext cx="228600" cy="2286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7799388" y="4459288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85" name="Freeform 45"/>
          <p:cNvSpPr>
            <a:spLocks/>
          </p:cNvSpPr>
          <p:nvPr/>
        </p:nvSpPr>
        <p:spPr bwMode="auto">
          <a:xfrm flipH="1">
            <a:off x="6959600" y="4730750"/>
            <a:ext cx="852488" cy="382588"/>
          </a:xfrm>
          <a:custGeom>
            <a:avLst/>
            <a:gdLst>
              <a:gd name="T0" fmla="*/ 0 w 519"/>
              <a:gd name="T1" fmla="*/ 0 h 590"/>
              <a:gd name="T2" fmla="*/ 244741 w 519"/>
              <a:gd name="T3" fmla="*/ 340438 h 590"/>
              <a:gd name="T4" fmla="*/ 527261 w 519"/>
              <a:gd name="T5" fmla="*/ 251600 h 590"/>
              <a:gd name="T6" fmla="*/ 852488 w 519"/>
              <a:gd name="T7" fmla="*/ 340438 h 590"/>
              <a:gd name="T8" fmla="*/ 0 60000 65536"/>
              <a:gd name="T9" fmla="*/ 0 60000 65536"/>
              <a:gd name="T10" fmla="*/ 0 60000 65536"/>
              <a:gd name="T11" fmla="*/ 0 60000 65536"/>
              <a:gd name="T12" fmla="*/ 0 w 519"/>
              <a:gd name="T13" fmla="*/ 0 h 590"/>
              <a:gd name="T14" fmla="*/ 519 w 519"/>
              <a:gd name="T15" fmla="*/ 590 h 5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9" h="590">
                <a:moveTo>
                  <a:pt x="0" y="0"/>
                </a:moveTo>
                <a:cubicBezTo>
                  <a:pt x="51" y="259"/>
                  <a:pt x="96" y="460"/>
                  <a:pt x="149" y="525"/>
                </a:cubicBezTo>
                <a:cubicBezTo>
                  <a:pt x="202" y="590"/>
                  <a:pt x="259" y="388"/>
                  <a:pt x="321" y="388"/>
                </a:cubicBezTo>
                <a:cubicBezTo>
                  <a:pt x="383" y="388"/>
                  <a:pt x="478" y="496"/>
                  <a:pt x="519" y="525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892" name="Freeform 52"/>
          <p:cNvSpPr>
            <a:spLocks/>
          </p:cNvSpPr>
          <p:nvPr/>
        </p:nvSpPr>
        <p:spPr bwMode="auto">
          <a:xfrm>
            <a:off x="6364288" y="5078413"/>
            <a:ext cx="795337" cy="1062037"/>
          </a:xfrm>
          <a:custGeom>
            <a:avLst/>
            <a:gdLst>
              <a:gd name="T0" fmla="*/ 407987 w 501"/>
              <a:gd name="T1" fmla="*/ 0 h 669"/>
              <a:gd name="T2" fmla="*/ 3175 w 501"/>
              <a:gd name="T3" fmla="*/ 228600 h 669"/>
              <a:gd name="T4" fmla="*/ 430212 w 501"/>
              <a:gd name="T5" fmla="*/ 696912 h 669"/>
              <a:gd name="T6" fmla="*/ 795337 w 501"/>
              <a:gd name="T7" fmla="*/ 1062037 h 669"/>
              <a:gd name="T8" fmla="*/ 0 60000 65536"/>
              <a:gd name="T9" fmla="*/ 0 60000 65536"/>
              <a:gd name="T10" fmla="*/ 0 60000 65536"/>
              <a:gd name="T11" fmla="*/ 0 60000 65536"/>
              <a:gd name="T12" fmla="*/ 0 w 501"/>
              <a:gd name="T13" fmla="*/ 0 h 669"/>
              <a:gd name="T14" fmla="*/ 501 w 501"/>
              <a:gd name="T15" fmla="*/ 669 h 6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1" h="669">
                <a:moveTo>
                  <a:pt x="257" y="0"/>
                </a:moveTo>
                <a:cubicBezTo>
                  <a:pt x="215" y="24"/>
                  <a:pt x="0" y="71"/>
                  <a:pt x="2" y="144"/>
                </a:cubicBezTo>
                <a:cubicBezTo>
                  <a:pt x="4" y="217"/>
                  <a:pt x="188" y="352"/>
                  <a:pt x="271" y="439"/>
                </a:cubicBezTo>
                <a:cubicBezTo>
                  <a:pt x="354" y="526"/>
                  <a:pt x="453" y="621"/>
                  <a:pt x="501" y="669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893" name="Text Box 53"/>
          <p:cNvSpPr txBox="1">
            <a:spLocks noChangeArrowheads="1"/>
          </p:cNvSpPr>
          <p:nvPr/>
        </p:nvSpPr>
        <p:spPr bwMode="auto">
          <a:xfrm>
            <a:off x="8080375" y="43846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accent2"/>
                </a:solidFill>
              </a:rPr>
              <a:t>u</a:t>
            </a:r>
            <a:endParaRPr lang="ja-JP" altLang="en-US" b="1">
              <a:solidFill>
                <a:schemeClr val="accent2"/>
              </a:solidFill>
            </a:endParaRPr>
          </a:p>
        </p:txBody>
      </p:sp>
      <p:sp>
        <p:nvSpPr>
          <p:cNvPr id="35894" name="Text Box 54"/>
          <p:cNvSpPr txBox="1">
            <a:spLocks noChangeArrowheads="1"/>
          </p:cNvSpPr>
          <p:nvPr/>
        </p:nvSpPr>
        <p:spPr bwMode="auto">
          <a:xfrm>
            <a:off x="6300788" y="45085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accent2"/>
                </a:solidFill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 animBg="1"/>
      <p:bldP spid="35851" grpId="0" animBg="1"/>
      <p:bldP spid="35854" grpId="0" animBg="1"/>
      <p:bldP spid="35850" grpId="0" animBg="1"/>
      <p:bldP spid="35852" grpId="0" animBg="1"/>
      <p:bldP spid="35885" grpId="0" animBg="1"/>
      <p:bldP spid="35892" grpId="0" animBg="1"/>
      <p:bldP spid="35893" grpId="0"/>
      <p:bldP spid="358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A*</a:t>
            </a: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アルゴリズムの証明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25538"/>
            <a:ext cx="8210550" cy="4724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2400" dirty="0" smtClean="0"/>
              <a:t>最短パスに関して、</a:t>
            </a:r>
            <a:endParaRPr lang="ja-JP" altLang="en-US" sz="24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chemeClr val="accent2"/>
                </a:solidFill>
              </a:rPr>
              <a:t>（</a:t>
            </a:r>
            <a:r>
              <a:rPr lang="ja-JP" altLang="en-US" sz="2400" dirty="0" smtClean="0"/>
              <a:t>始点からの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v</a:t>
            </a:r>
            <a:r>
              <a:rPr lang="en-US" altLang="ja-JP" sz="2400" dirty="0" smtClean="0"/>
              <a:t> </a:t>
            </a:r>
            <a:r>
              <a:rPr lang="ja-JP" altLang="en-US" sz="2400" dirty="0" err="1" smtClean="0"/>
              <a:t>への</a:t>
            </a:r>
            <a:r>
              <a:rPr lang="ja-JP" altLang="en-US" sz="2400" dirty="0" smtClean="0"/>
              <a:t>距離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）</a:t>
            </a:r>
            <a:r>
              <a:rPr lang="en-US" altLang="ja-JP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＋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（ v</a:t>
            </a:r>
            <a:r>
              <a:rPr lang="ja-JP" altLang="en-US" sz="2400" dirty="0" smtClean="0"/>
              <a:t>から終点までの直線距離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）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　　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　　を考え、そこから、</a:t>
            </a:r>
            <a:endParaRPr lang="en-US" altLang="ja-JP" sz="2400" b="1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chemeClr val="accent2"/>
                </a:solidFill>
              </a:rPr>
              <a:t>（</a:t>
            </a:r>
            <a:r>
              <a:rPr lang="ja-JP" altLang="en-US" sz="2400" dirty="0" smtClean="0"/>
              <a:t>始点からの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u</a:t>
            </a:r>
            <a:r>
              <a:rPr lang="en-US" altLang="ja-JP" sz="2400" dirty="0" smtClean="0"/>
              <a:t> </a:t>
            </a:r>
            <a:r>
              <a:rPr lang="ja-JP" altLang="en-US" sz="2400" dirty="0" err="1" smtClean="0"/>
              <a:t>への</a:t>
            </a:r>
            <a:r>
              <a:rPr lang="ja-JP" altLang="en-US" sz="2400" dirty="0" smtClean="0"/>
              <a:t>距離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）</a:t>
            </a:r>
            <a:r>
              <a:rPr lang="en-US" altLang="ja-JP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＋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（ u</a:t>
            </a:r>
            <a:r>
              <a:rPr lang="ja-JP" altLang="en-US" sz="2400" dirty="0" smtClean="0"/>
              <a:t>から終点までの直線距離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）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　　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　　を求める</a:t>
            </a: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1303338" y="6226175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>
            <a:off x="539750" y="3897313"/>
            <a:ext cx="455613" cy="1155700"/>
          </a:xfrm>
          <a:custGeom>
            <a:avLst/>
            <a:gdLst>
              <a:gd name="T0" fmla="*/ 455613 w 287"/>
              <a:gd name="T1" fmla="*/ 0 h 812"/>
              <a:gd name="T2" fmla="*/ 50800 w 287"/>
              <a:gd name="T3" fmla="*/ 229147 h 812"/>
              <a:gd name="T4" fmla="*/ 155575 w 287"/>
              <a:gd name="T5" fmla="*/ 698828 h 812"/>
              <a:gd name="T6" fmla="*/ 246063 w 287"/>
              <a:gd name="T7" fmla="*/ 1155700 h 812"/>
              <a:gd name="T8" fmla="*/ 0 60000 65536"/>
              <a:gd name="T9" fmla="*/ 0 60000 65536"/>
              <a:gd name="T10" fmla="*/ 0 60000 65536"/>
              <a:gd name="T11" fmla="*/ 0 60000 65536"/>
              <a:gd name="T12" fmla="*/ 0 w 287"/>
              <a:gd name="T13" fmla="*/ 0 h 812"/>
              <a:gd name="T14" fmla="*/ 287 w 287"/>
              <a:gd name="T15" fmla="*/ 812 h 8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7" h="812">
                <a:moveTo>
                  <a:pt x="287" y="0"/>
                </a:moveTo>
                <a:cubicBezTo>
                  <a:pt x="245" y="27"/>
                  <a:pt x="64" y="79"/>
                  <a:pt x="32" y="161"/>
                </a:cubicBezTo>
                <a:cubicBezTo>
                  <a:pt x="0" y="243"/>
                  <a:pt x="78" y="383"/>
                  <a:pt x="98" y="491"/>
                </a:cubicBezTo>
                <a:cubicBezTo>
                  <a:pt x="118" y="599"/>
                  <a:pt x="143" y="745"/>
                  <a:pt x="155" y="812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844550" y="5395913"/>
            <a:ext cx="463550" cy="7635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559" name="Freeform 7"/>
          <p:cNvSpPr>
            <a:spLocks/>
          </p:cNvSpPr>
          <p:nvPr/>
        </p:nvSpPr>
        <p:spPr bwMode="auto">
          <a:xfrm>
            <a:off x="1089025" y="3884613"/>
            <a:ext cx="658813" cy="787400"/>
          </a:xfrm>
          <a:custGeom>
            <a:avLst/>
            <a:gdLst>
              <a:gd name="T0" fmla="*/ 0 w 519"/>
              <a:gd name="T1" fmla="*/ 0 h 590"/>
              <a:gd name="T2" fmla="*/ 189139 w 519"/>
              <a:gd name="T3" fmla="*/ 700653 h 590"/>
              <a:gd name="T4" fmla="*/ 407474 w 519"/>
              <a:gd name="T5" fmla="*/ 517816 h 590"/>
              <a:gd name="T6" fmla="*/ 658813 w 519"/>
              <a:gd name="T7" fmla="*/ 700653 h 590"/>
              <a:gd name="T8" fmla="*/ 0 60000 65536"/>
              <a:gd name="T9" fmla="*/ 0 60000 65536"/>
              <a:gd name="T10" fmla="*/ 0 60000 65536"/>
              <a:gd name="T11" fmla="*/ 0 60000 65536"/>
              <a:gd name="T12" fmla="*/ 0 w 519"/>
              <a:gd name="T13" fmla="*/ 0 h 590"/>
              <a:gd name="T14" fmla="*/ 519 w 519"/>
              <a:gd name="T15" fmla="*/ 590 h 5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9" h="590">
                <a:moveTo>
                  <a:pt x="0" y="0"/>
                </a:moveTo>
                <a:cubicBezTo>
                  <a:pt x="51" y="259"/>
                  <a:pt x="96" y="460"/>
                  <a:pt x="149" y="525"/>
                </a:cubicBezTo>
                <a:cubicBezTo>
                  <a:pt x="202" y="590"/>
                  <a:pt x="259" y="388"/>
                  <a:pt x="321" y="388"/>
                </a:cubicBezTo>
                <a:cubicBezTo>
                  <a:pt x="383" y="388"/>
                  <a:pt x="478" y="496"/>
                  <a:pt x="519" y="525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927100" y="37973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674688" y="5103813"/>
            <a:ext cx="228600" cy="2286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1771650" y="4611688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0" name="Freeform 12"/>
          <p:cNvSpPr>
            <a:spLocks/>
          </p:cNvSpPr>
          <p:nvPr/>
        </p:nvSpPr>
        <p:spPr bwMode="auto">
          <a:xfrm flipH="1">
            <a:off x="2898775" y="4756150"/>
            <a:ext cx="838200" cy="427038"/>
          </a:xfrm>
          <a:custGeom>
            <a:avLst/>
            <a:gdLst>
              <a:gd name="T0" fmla="*/ 0 w 519"/>
              <a:gd name="T1" fmla="*/ 0 h 590"/>
              <a:gd name="T2" fmla="*/ 240639 w 519"/>
              <a:gd name="T3" fmla="*/ 379991 h 590"/>
              <a:gd name="T4" fmla="*/ 518424 w 519"/>
              <a:gd name="T5" fmla="*/ 280832 h 590"/>
              <a:gd name="T6" fmla="*/ 838200 w 519"/>
              <a:gd name="T7" fmla="*/ 379991 h 590"/>
              <a:gd name="T8" fmla="*/ 0 60000 65536"/>
              <a:gd name="T9" fmla="*/ 0 60000 65536"/>
              <a:gd name="T10" fmla="*/ 0 60000 65536"/>
              <a:gd name="T11" fmla="*/ 0 60000 65536"/>
              <a:gd name="T12" fmla="*/ 0 w 519"/>
              <a:gd name="T13" fmla="*/ 0 h 590"/>
              <a:gd name="T14" fmla="*/ 519 w 519"/>
              <a:gd name="T15" fmla="*/ 590 h 5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9" h="590">
                <a:moveTo>
                  <a:pt x="0" y="0"/>
                </a:moveTo>
                <a:cubicBezTo>
                  <a:pt x="51" y="259"/>
                  <a:pt x="96" y="460"/>
                  <a:pt x="149" y="525"/>
                </a:cubicBezTo>
                <a:cubicBezTo>
                  <a:pt x="202" y="590"/>
                  <a:pt x="259" y="388"/>
                  <a:pt x="321" y="388"/>
                </a:cubicBezTo>
                <a:cubicBezTo>
                  <a:pt x="383" y="388"/>
                  <a:pt x="478" y="496"/>
                  <a:pt x="519" y="525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484438" y="3724275"/>
            <a:ext cx="1460500" cy="2657475"/>
            <a:chOff x="1791" y="2346"/>
            <a:chExt cx="920" cy="1674"/>
          </a:xfrm>
        </p:grpSpPr>
        <p:sp>
          <p:nvSpPr>
            <p:cNvPr id="23578" name="Oval 13"/>
            <p:cNvSpPr>
              <a:spLocks noChangeArrowheads="1"/>
            </p:cNvSpPr>
            <p:nvPr/>
          </p:nvSpPr>
          <p:spPr bwMode="auto">
            <a:xfrm>
              <a:off x="2272" y="3876"/>
              <a:ext cx="144" cy="144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79" name="Freeform 14"/>
            <p:cNvSpPr>
              <a:spLocks/>
            </p:cNvSpPr>
            <p:nvPr/>
          </p:nvSpPr>
          <p:spPr bwMode="auto">
            <a:xfrm>
              <a:off x="1791" y="2409"/>
              <a:ext cx="287" cy="728"/>
            </a:xfrm>
            <a:custGeom>
              <a:avLst/>
              <a:gdLst>
                <a:gd name="T0" fmla="*/ 287 w 287"/>
                <a:gd name="T1" fmla="*/ 0 h 812"/>
                <a:gd name="T2" fmla="*/ 32 w 287"/>
                <a:gd name="T3" fmla="*/ 144 h 812"/>
                <a:gd name="T4" fmla="*/ 98 w 287"/>
                <a:gd name="T5" fmla="*/ 440 h 812"/>
                <a:gd name="T6" fmla="*/ 155 w 287"/>
                <a:gd name="T7" fmla="*/ 728 h 8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7"/>
                <a:gd name="T13" fmla="*/ 0 h 812"/>
                <a:gd name="T14" fmla="*/ 287 w 287"/>
                <a:gd name="T15" fmla="*/ 812 h 8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7" h="812">
                  <a:moveTo>
                    <a:pt x="287" y="0"/>
                  </a:moveTo>
                  <a:cubicBezTo>
                    <a:pt x="245" y="27"/>
                    <a:pt x="64" y="79"/>
                    <a:pt x="32" y="161"/>
                  </a:cubicBezTo>
                  <a:cubicBezTo>
                    <a:pt x="0" y="243"/>
                    <a:pt x="78" y="383"/>
                    <a:pt x="98" y="491"/>
                  </a:cubicBezTo>
                  <a:cubicBezTo>
                    <a:pt x="118" y="599"/>
                    <a:pt x="143" y="745"/>
                    <a:pt x="155" y="812"/>
                  </a:cubicBez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80" name="Line 15"/>
            <p:cNvSpPr>
              <a:spLocks noChangeShapeType="1"/>
            </p:cNvSpPr>
            <p:nvPr/>
          </p:nvSpPr>
          <p:spPr bwMode="auto">
            <a:xfrm>
              <a:off x="1983" y="3353"/>
              <a:ext cx="292" cy="48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81" name="Freeform 16"/>
            <p:cNvSpPr>
              <a:spLocks/>
            </p:cNvSpPr>
            <p:nvPr/>
          </p:nvSpPr>
          <p:spPr bwMode="auto">
            <a:xfrm>
              <a:off x="2137" y="2401"/>
              <a:ext cx="415" cy="496"/>
            </a:xfrm>
            <a:custGeom>
              <a:avLst/>
              <a:gdLst>
                <a:gd name="T0" fmla="*/ 0 w 519"/>
                <a:gd name="T1" fmla="*/ 0 h 590"/>
                <a:gd name="T2" fmla="*/ 119 w 519"/>
                <a:gd name="T3" fmla="*/ 441 h 590"/>
                <a:gd name="T4" fmla="*/ 257 w 519"/>
                <a:gd name="T5" fmla="*/ 326 h 590"/>
                <a:gd name="T6" fmla="*/ 415 w 519"/>
                <a:gd name="T7" fmla="*/ 441 h 5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9"/>
                <a:gd name="T13" fmla="*/ 0 h 590"/>
                <a:gd name="T14" fmla="*/ 519 w 519"/>
                <a:gd name="T15" fmla="*/ 590 h 5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9" h="590">
                  <a:moveTo>
                    <a:pt x="0" y="0"/>
                  </a:moveTo>
                  <a:cubicBezTo>
                    <a:pt x="51" y="259"/>
                    <a:pt x="96" y="460"/>
                    <a:pt x="149" y="525"/>
                  </a:cubicBezTo>
                  <a:cubicBezTo>
                    <a:pt x="202" y="590"/>
                    <a:pt x="259" y="388"/>
                    <a:pt x="321" y="388"/>
                  </a:cubicBezTo>
                  <a:cubicBezTo>
                    <a:pt x="383" y="388"/>
                    <a:pt x="478" y="496"/>
                    <a:pt x="519" y="525"/>
                  </a:cubicBez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82" name="Oval 17"/>
            <p:cNvSpPr>
              <a:spLocks noChangeArrowheads="1"/>
            </p:cNvSpPr>
            <p:nvPr/>
          </p:nvSpPr>
          <p:spPr bwMode="auto">
            <a:xfrm>
              <a:off x="2035" y="234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83" name="Oval 18"/>
            <p:cNvSpPr>
              <a:spLocks noChangeArrowheads="1"/>
            </p:cNvSpPr>
            <p:nvPr/>
          </p:nvSpPr>
          <p:spPr bwMode="auto">
            <a:xfrm>
              <a:off x="1876" y="3169"/>
              <a:ext cx="144" cy="144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84" name="Oval 19"/>
            <p:cNvSpPr>
              <a:spLocks noChangeArrowheads="1"/>
            </p:cNvSpPr>
            <p:nvPr/>
          </p:nvSpPr>
          <p:spPr bwMode="auto">
            <a:xfrm>
              <a:off x="2567" y="2859"/>
              <a:ext cx="144" cy="14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500563" y="3651250"/>
            <a:ext cx="1460500" cy="2657475"/>
            <a:chOff x="2971" y="2300"/>
            <a:chExt cx="920" cy="1674"/>
          </a:xfrm>
        </p:grpSpPr>
        <p:sp>
          <p:nvSpPr>
            <p:cNvPr id="23571" name="Oval 21"/>
            <p:cNvSpPr>
              <a:spLocks noChangeArrowheads="1"/>
            </p:cNvSpPr>
            <p:nvPr/>
          </p:nvSpPr>
          <p:spPr bwMode="auto">
            <a:xfrm>
              <a:off x="3452" y="3830"/>
              <a:ext cx="144" cy="144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72" name="Freeform 22"/>
            <p:cNvSpPr>
              <a:spLocks/>
            </p:cNvSpPr>
            <p:nvPr/>
          </p:nvSpPr>
          <p:spPr bwMode="auto">
            <a:xfrm>
              <a:off x="2971" y="2363"/>
              <a:ext cx="287" cy="728"/>
            </a:xfrm>
            <a:custGeom>
              <a:avLst/>
              <a:gdLst>
                <a:gd name="T0" fmla="*/ 287 w 287"/>
                <a:gd name="T1" fmla="*/ 0 h 812"/>
                <a:gd name="T2" fmla="*/ 32 w 287"/>
                <a:gd name="T3" fmla="*/ 144 h 812"/>
                <a:gd name="T4" fmla="*/ 98 w 287"/>
                <a:gd name="T5" fmla="*/ 440 h 812"/>
                <a:gd name="T6" fmla="*/ 155 w 287"/>
                <a:gd name="T7" fmla="*/ 728 h 8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7"/>
                <a:gd name="T13" fmla="*/ 0 h 812"/>
                <a:gd name="T14" fmla="*/ 287 w 287"/>
                <a:gd name="T15" fmla="*/ 812 h 8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7" h="812">
                  <a:moveTo>
                    <a:pt x="287" y="0"/>
                  </a:moveTo>
                  <a:cubicBezTo>
                    <a:pt x="245" y="27"/>
                    <a:pt x="64" y="79"/>
                    <a:pt x="32" y="161"/>
                  </a:cubicBezTo>
                  <a:cubicBezTo>
                    <a:pt x="0" y="243"/>
                    <a:pt x="78" y="383"/>
                    <a:pt x="98" y="491"/>
                  </a:cubicBezTo>
                  <a:cubicBezTo>
                    <a:pt x="118" y="599"/>
                    <a:pt x="143" y="745"/>
                    <a:pt x="155" y="812"/>
                  </a:cubicBez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73" name="Freeform 23"/>
            <p:cNvSpPr>
              <a:spLocks/>
            </p:cNvSpPr>
            <p:nvPr/>
          </p:nvSpPr>
          <p:spPr bwMode="auto">
            <a:xfrm>
              <a:off x="3317" y="2355"/>
              <a:ext cx="415" cy="496"/>
            </a:xfrm>
            <a:custGeom>
              <a:avLst/>
              <a:gdLst>
                <a:gd name="T0" fmla="*/ 0 w 519"/>
                <a:gd name="T1" fmla="*/ 0 h 590"/>
                <a:gd name="T2" fmla="*/ 119 w 519"/>
                <a:gd name="T3" fmla="*/ 441 h 590"/>
                <a:gd name="T4" fmla="*/ 257 w 519"/>
                <a:gd name="T5" fmla="*/ 326 h 590"/>
                <a:gd name="T6" fmla="*/ 415 w 519"/>
                <a:gd name="T7" fmla="*/ 441 h 5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9"/>
                <a:gd name="T13" fmla="*/ 0 h 590"/>
                <a:gd name="T14" fmla="*/ 519 w 519"/>
                <a:gd name="T15" fmla="*/ 590 h 5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9" h="590">
                  <a:moveTo>
                    <a:pt x="0" y="0"/>
                  </a:moveTo>
                  <a:cubicBezTo>
                    <a:pt x="51" y="259"/>
                    <a:pt x="96" y="460"/>
                    <a:pt x="149" y="525"/>
                  </a:cubicBezTo>
                  <a:cubicBezTo>
                    <a:pt x="202" y="590"/>
                    <a:pt x="259" y="388"/>
                    <a:pt x="321" y="388"/>
                  </a:cubicBezTo>
                  <a:cubicBezTo>
                    <a:pt x="383" y="388"/>
                    <a:pt x="478" y="496"/>
                    <a:pt x="519" y="525"/>
                  </a:cubicBez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74" name="Oval 24"/>
            <p:cNvSpPr>
              <a:spLocks noChangeArrowheads="1"/>
            </p:cNvSpPr>
            <p:nvPr/>
          </p:nvSpPr>
          <p:spPr bwMode="auto">
            <a:xfrm>
              <a:off x="3215" y="230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75" name="Oval 25"/>
            <p:cNvSpPr>
              <a:spLocks noChangeArrowheads="1"/>
            </p:cNvSpPr>
            <p:nvPr/>
          </p:nvSpPr>
          <p:spPr bwMode="auto">
            <a:xfrm>
              <a:off x="3056" y="3123"/>
              <a:ext cx="144" cy="144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76" name="Oval 26"/>
            <p:cNvSpPr>
              <a:spLocks noChangeArrowheads="1"/>
            </p:cNvSpPr>
            <p:nvPr/>
          </p:nvSpPr>
          <p:spPr bwMode="auto">
            <a:xfrm>
              <a:off x="3747" y="2813"/>
              <a:ext cx="144" cy="14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77" name="Line 27"/>
            <p:cNvSpPr>
              <a:spLocks noChangeShapeType="1"/>
            </p:cNvSpPr>
            <p:nvPr/>
          </p:nvSpPr>
          <p:spPr bwMode="auto">
            <a:xfrm>
              <a:off x="3211" y="3318"/>
              <a:ext cx="246" cy="5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8156" name="Line 28"/>
          <p:cNvSpPr>
            <a:spLocks noChangeShapeType="1"/>
          </p:cNvSpPr>
          <p:nvPr/>
        </p:nvSpPr>
        <p:spPr bwMode="auto">
          <a:xfrm flipV="1">
            <a:off x="4989513" y="4667250"/>
            <a:ext cx="703262" cy="3444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567" name="Freeform 29"/>
          <p:cNvSpPr>
            <a:spLocks/>
          </p:cNvSpPr>
          <p:nvPr/>
        </p:nvSpPr>
        <p:spPr bwMode="auto">
          <a:xfrm flipH="1">
            <a:off x="931863" y="4883150"/>
            <a:ext cx="852487" cy="382588"/>
          </a:xfrm>
          <a:custGeom>
            <a:avLst/>
            <a:gdLst>
              <a:gd name="T0" fmla="*/ 0 w 519"/>
              <a:gd name="T1" fmla="*/ 0 h 590"/>
              <a:gd name="T2" fmla="*/ 244741 w 519"/>
              <a:gd name="T3" fmla="*/ 340438 h 590"/>
              <a:gd name="T4" fmla="*/ 527261 w 519"/>
              <a:gd name="T5" fmla="*/ 251600 h 590"/>
              <a:gd name="T6" fmla="*/ 852487 w 519"/>
              <a:gd name="T7" fmla="*/ 340438 h 590"/>
              <a:gd name="T8" fmla="*/ 0 60000 65536"/>
              <a:gd name="T9" fmla="*/ 0 60000 65536"/>
              <a:gd name="T10" fmla="*/ 0 60000 65536"/>
              <a:gd name="T11" fmla="*/ 0 60000 65536"/>
              <a:gd name="T12" fmla="*/ 0 w 519"/>
              <a:gd name="T13" fmla="*/ 0 h 590"/>
              <a:gd name="T14" fmla="*/ 519 w 519"/>
              <a:gd name="T15" fmla="*/ 590 h 5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9" h="590">
                <a:moveTo>
                  <a:pt x="0" y="0"/>
                </a:moveTo>
                <a:cubicBezTo>
                  <a:pt x="51" y="259"/>
                  <a:pt x="96" y="460"/>
                  <a:pt x="149" y="525"/>
                </a:cubicBezTo>
                <a:cubicBezTo>
                  <a:pt x="202" y="590"/>
                  <a:pt x="259" y="388"/>
                  <a:pt x="321" y="388"/>
                </a:cubicBezTo>
                <a:cubicBezTo>
                  <a:pt x="383" y="388"/>
                  <a:pt x="478" y="496"/>
                  <a:pt x="519" y="525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160" name="Line 32"/>
          <p:cNvSpPr>
            <a:spLocks noChangeShapeType="1"/>
          </p:cNvSpPr>
          <p:nvPr/>
        </p:nvSpPr>
        <p:spPr bwMode="auto">
          <a:xfrm flipV="1">
            <a:off x="2932113" y="4797425"/>
            <a:ext cx="703262" cy="3444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162" name="Line 34"/>
          <p:cNvSpPr>
            <a:spLocks noChangeShapeType="1"/>
          </p:cNvSpPr>
          <p:nvPr/>
        </p:nvSpPr>
        <p:spPr bwMode="auto">
          <a:xfrm flipH="1">
            <a:off x="5449888" y="4786313"/>
            <a:ext cx="374650" cy="12430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166" name="Text Box 38"/>
          <p:cNvSpPr txBox="1">
            <a:spLocks noChangeArrowheads="1"/>
          </p:cNvSpPr>
          <p:nvPr/>
        </p:nvSpPr>
        <p:spPr bwMode="auto">
          <a:xfrm>
            <a:off x="6534150" y="4076700"/>
            <a:ext cx="2374900" cy="15716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>
                <a:solidFill>
                  <a:schemeClr val="accent2"/>
                </a:solidFill>
              </a:rPr>
              <a:t>v</a:t>
            </a:r>
            <a:r>
              <a:rPr lang="en-US" altLang="ja-JP"/>
              <a:t> </a:t>
            </a:r>
            <a:r>
              <a:rPr lang="ja-JP" altLang="en-US"/>
              <a:t>より </a:t>
            </a:r>
            <a:r>
              <a:rPr lang="en-US" altLang="ja-JP" b="1">
                <a:solidFill>
                  <a:schemeClr val="accent2"/>
                </a:solidFill>
              </a:rPr>
              <a:t>u</a:t>
            </a:r>
            <a:r>
              <a:rPr lang="en-US" altLang="ja-JP"/>
              <a:t> </a:t>
            </a:r>
            <a:r>
              <a:rPr lang="ja-JP" altLang="en-US"/>
              <a:t>のほうが</a:t>
            </a:r>
          </a:p>
          <a:p>
            <a:pPr>
              <a:defRPr/>
            </a:pPr>
            <a:r>
              <a:rPr lang="ja-JP" altLang="en-US"/>
              <a:t>早く探索されて</a:t>
            </a:r>
          </a:p>
          <a:p>
            <a:pPr>
              <a:defRPr/>
            </a:pPr>
            <a:r>
              <a:rPr lang="ja-JP" altLang="en-US"/>
              <a:t>いなければ</a:t>
            </a:r>
          </a:p>
          <a:p>
            <a:pPr>
              <a:defRPr/>
            </a:pPr>
            <a:r>
              <a:rPr lang="ja-JP" altLang="en-US"/>
              <a:t>ならない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0" grpId="0" animBg="1"/>
      <p:bldP spid="48140" grpId="1" animBg="1"/>
      <p:bldP spid="48156" grpId="0" animBg="1"/>
      <p:bldP spid="48156" grpId="1" animBg="1"/>
      <p:bldP spid="48160" grpId="0" animBg="1"/>
      <p:bldP spid="481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欲張る</a:t>
            </a:r>
            <a:r>
              <a:rPr lang="en-US" altLang="ja-JP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A*</a:t>
            </a: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アルゴリズム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893175" cy="2914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ja-JP" altLang="en-US" sz="2400" dirty="0" smtClean="0"/>
              <a:t>実際には、もっともっと目的地のほうを優先して探索する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2400" dirty="0" smtClean="0"/>
              <a:t>　　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ja-JP" altLang="en-US" sz="2400" dirty="0" smtClean="0"/>
              <a:t>「終点までの距離」にもっと重きをおこう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（</a:t>
            </a:r>
            <a:r>
              <a:rPr lang="ja-JP" altLang="en-US" sz="2400" dirty="0" smtClean="0"/>
              <a:t>始点からの距離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）</a:t>
            </a:r>
            <a:r>
              <a:rPr lang="en-US" altLang="ja-JP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＋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（</a:t>
            </a:r>
            <a:r>
              <a:rPr lang="ja-JP" altLang="en-US" sz="2400" dirty="0" smtClean="0"/>
              <a:t>終点への直線距離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）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×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  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(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α</a:t>
            </a:r>
            <a:r>
              <a:rPr lang="en-US" altLang="ja-JP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&gt;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1</a:t>
            </a:r>
            <a:r>
              <a:rPr lang="en-US" altLang="ja-JP" sz="2400" dirty="0" smtClean="0"/>
              <a:t>)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を使う　　　　</a:t>
            </a:r>
            <a:endParaRPr lang="en-US" altLang="ja-JP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ja-JP" alt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/>
              <a:t> 実際の距離　 </a:t>
            </a:r>
            <a:r>
              <a:rPr lang="ja-JP" alt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≧</a:t>
            </a:r>
            <a:r>
              <a:rPr lang="en-US" altLang="ja-JP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？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　</a:t>
            </a:r>
            <a:r>
              <a:rPr lang="ja-JP" altLang="en-US" sz="2400" dirty="0" smtClean="0"/>
              <a:t>直線距離  になってしまう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2400" dirty="0" smtClean="0"/>
              <a:t>　　 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ja-JP" altLang="en-US" sz="2400" dirty="0" smtClean="0"/>
              <a:t>さきほどの証明は破綻する</a:t>
            </a: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1957388" y="4454525"/>
            <a:ext cx="1851025" cy="681038"/>
          </a:xfrm>
          <a:prstGeom prst="ellipse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581" name="Oval 7"/>
          <p:cNvSpPr>
            <a:spLocks noChangeArrowheads="1"/>
          </p:cNvSpPr>
          <p:nvPr/>
        </p:nvSpPr>
        <p:spPr bwMode="auto">
          <a:xfrm>
            <a:off x="2341563" y="4652963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582" name="Oval 8"/>
          <p:cNvSpPr>
            <a:spLocks noChangeArrowheads="1"/>
          </p:cNvSpPr>
          <p:nvPr/>
        </p:nvSpPr>
        <p:spPr bwMode="auto">
          <a:xfrm>
            <a:off x="5999163" y="4652963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583" name="Freeform 9"/>
          <p:cNvSpPr>
            <a:spLocks/>
          </p:cNvSpPr>
          <p:nvPr/>
        </p:nvSpPr>
        <p:spPr bwMode="auto">
          <a:xfrm>
            <a:off x="2470150" y="4767263"/>
            <a:ext cx="1198563" cy="303212"/>
          </a:xfrm>
          <a:custGeom>
            <a:avLst/>
            <a:gdLst>
              <a:gd name="T0" fmla="*/ 0 w 755"/>
              <a:gd name="T1" fmla="*/ 0 h 191"/>
              <a:gd name="T2" fmla="*/ 344488 w 755"/>
              <a:gd name="T3" fmla="*/ 300037 h 191"/>
              <a:gd name="T4" fmla="*/ 644525 w 755"/>
              <a:gd name="T5" fmla="*/ 15875 h 191"/>
              <a:gd name="T6" fmla="*/ 1198563 w 755"/>
              <a:gd name="T7" fmla="*/ 300037 h 191"/>
              <a:gd name="T8" fmla="*/ 0 60000 65536"/>
              <a:gd name="T9" fmla="*/ 0 60000 65536"/>
              <a:gd name="T10" fmla="*/ 0 60000 65536"/>
              <a:gd name="T11" fmla="*/ 0 60000 65536"/>
              <a:gd name="T12" fmla="*/ 0 w 755"/>
              <a:gd name="T13" fmla="*/ 0 h 191"/>
              <a:gd name="T14" fmla="*/ 755 w 755"/>
              <a:gd name="T15" fmla="*/ 191 h 1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5" h="191">
                <a:moveTo>
                  <a:pt x="0" y="0"/>
                </a:moveTo>
                <a:cubicBezTo>
                  <a:pt x="74" y="93"/>
                  <a:pt x="149" y="187"/>
                  <a:pt x="217" y="189"/>
                </a:cubicBezTo>
                <a:cubicBezTo>
                  <a:pt x="285" y="191"/>
                  <a:pt x="316" y="10"/>
                  <a:pt x="406" y="10"/>
                </a:cubicBezTo>
                <a:cubicBezTo>
                  <a:pt x="496" y="10"/>
                  <a:pt x="625" y="99"/>
                  <a:pt x="755" y="189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584" name="Oval 10"/>
          <p:cNvSpPr>
            <a:spLocks noChangeArrowheads="1"/>
          </p:cNvSpPr>
          <p:nvPr/>
        </p:nvSpPr>
        <p:spPr bwMode="auto">
          <a:xfrm>
            <a:off x="3573463" y="4954588"/>
            <a:ext cx="228600" cy="2286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585" name="Line 11"/>
          <p:cNvSpPr>
            <a:spLocks noChangeShapeType="1"/>
          </p:cNvSpPr>
          <p:nvPr/>
        </p:nvSpPr>
        <p:spPr bwMode="auto">
          <a:xfrm flipV="1">
            <a:off x="3924300" y="4797425"/>
            <a:ext cx="1963738" cy="255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586" name="Oval 12"/>
          <p:cNvSpPr>
            <a:spLocks noChangeArrowheads="1"/>
          </p:cNvSpPr>
          <p:nvPr/>
        </p:nvSpPr>
        <p:spPr bwMode="auto">
          <a:xfrm>
            <a:off x="3560763" y="4432300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587" name="Oval 13"/>
          <p:cNvSpPr>
            <a:spLocks noChangeArrowheads="1"/>
          </p:cNvSpPr>
          <p:nvPr/>
        </p:nvSpPr>
        <p:spPr bwMode="auto">
          <a:xfrm>
            <a:off x="3338513" y="5287963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5165725" y="4894263"/>
            <a:ext cx="695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b="1">
                <a:solidFill>
                  <a:srgbClr val="FF0000"/>
                </a:solidFill>
              </a:rPr>
              <a:t>×</a:t>
            </a:r>
            <a:r>
              <a:rPr lang="en-US" altLang="ja-JP" sz="2000" b="1">
                <a:solidFill>
                  <a:srgbClr val="FF0000"/>
                </a:solidFill>
              </a:rPr>
              <a:t>α</a:t>
            </a:r>
            <a:endParaRPr lang="ja-JP" altLang="en-US" sz="2000" b="1">
              <a:solidFill>
                <a:srgbClr val="FF0000"/>
              </a:solidFill>
            </a:endParaRP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703263" y="5700713"/>
            <a:ext cx="7397750" cy="9144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ja-JP" altLang="en-US" b="1" dirty="0"/>
              <a:t>間違える可能性があるが、そうそう変な解は出ない</a:t>
            </a:r>
          </a:p>
          <a:p>
            <a:pPr>
              <a:spcBef>
                <a:spcPct val="20000"/>
              </a:spcBef>
              <a:defRPr/>
            </a:pPr>
            <a: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ja-JP" altLang="en-US" b="1" dirty="0"/>
              <a:t>探索範囲はさらに小さくなる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80" grpId="0"/>
      <p:bldP spid="3688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２つのレイヤーに分ける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7704138" cy="3022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ja-JP" altLang="en-US" sz="2400" dirty="0" smtClean="0"/>
              <a:t>遠い場所に行くには、普通、高速道路</a:t>
            </a:r>
            <a:r>
              <a:rPr lang="en-US" altLang="ja-JP" sz="2400" dirty="0" smtClean="0"/>
              <a:t>or</a:t>
            </a:r>
            <a:r>
              <a:rPr lang="ja-JP" altLang="en-US" sz="2400" dirty="0" smtClean="0"/>
              <a:t>太い道を使う</a:t>
            </a:r>
            <a:endParaRPr lang="ja-JP" altLang="en-US" sz="24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>
                <a:solidFill>
                  <a:srgbClr val="FF0000"/>
                </a:solidFill>
                <a:sym typeface="Wingdings" pitchFamily="2" charset="2"/>
              </a:rPr>
              <a:t>　 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dirty="0" smtClean="0">
                <a:solidFill>
                  <a:srgbClr val="FF0000"/>
                </a:solidFill>
                <a:sym typeface="Wingdings" pitchFamily="2" charset="2"/>
              </a:rPr>
              <a:t>　</a:t>
            </a:r>
            <a:r>
              <a:rPr lang="ja-JP" altLang="en-US" sz="2400" dirty="0" smtClean="0"/>
              <a:t>細い道は探索しなくてもいいんじゃないか？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>
                <a:solidFill>
                  <a:srgbClr val="FF0000"/>
                </a:solidFill>
              </a:rPr>
              <a:t>　　</a:t>
            </a:r>
            <a:r>
              <a:rPr lang="ja-JP" altLang="en-US" sz="2400" dirty="0" smtClean="0"/>
              <a:t> （せめて主要道だけとか）</a:t>
            </a:r>
          </a:p>
          <a:p>
            <a:pPr eaLnBrk="1" hangingPunct="1"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/>
              <a:t> でも、目的地・現在地付近は、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　細い道も使わないと</a:t>
            </a:r>
          </a:p>
        </p:txBody>
      </p:sp>
      <p:pic>
        <p:nvPicPr>
          <p:cNvPr id="25604" name="Picture 14" descr="ja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9663" y="2598738"/>
            <a:ext cx="3860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Oval 15"/>
          <p:cNvSpPr>
            <a:spLocks noChangeArrowheads="1"/>
          </p:cNvSpPr>
          <p:nvPr/>
        </p:nvSpPr>
        <p:spPr bwMode="auto">
          <a:xfrm>
            <a:off x="7278688" y="48228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06" name="Oval 16"/>
          <p:cNvSpPr>
            <a:spLocks noChangeArrowheads="1"/>
          </p:cNvSpPr>
          <p:nvPr/>
        </p:nvSpPr>
        <p:spPr bwMode="auto">
          <a:xfrm>
            <a:off x="5449888" y="57372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２つのレイヤーに分ける </a:t>
            </a:r>
            <a:r>
              <a:rPr lang="en-US" altLang="ja-JP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(2)</a:t>
            </a:r>
            <a:endParaRPr lang="ja-JP" altLang="en-US" sz="36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988" y="1343025"/>
            <a:ext cx="8564562" cy="15097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ja-JP" altLang="en-US" sz="2400" dirty="0" smtClean="0"/>
              <a:t>では、２つのネットワーク（</a:t>
            </a:r>
            <a:r>
              <a:rPr lang="ja-JP" altLang="en-US" sz="2400" b="1" dirty="0" smtClean="0"/>
              <a:t>レイヤー</a:t>
            </a:r>
            <a:r>
              <a:rPr lang="ja-JP" altLang="en-US" sz="2400" dirty="0" smtClean="0"/>
              <a:t>）に分けましょう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　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①</a:t>
            </a:r>
            <a:r>
              <a:rPr lang="ja-JP" altLang="en-US" sz="2400" dirty="0" smtClean="0"/>
              <a:t>　高速道路（＋太い道）の</a:t>
            </a:r>
            <a:r>
              <a:rPr lang="ja-JP" altLang="en-US" sz="2400" b="1" dirty="0" smtClean="0"/>
              <a:t>レイヤー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　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②</a:t>
            </a:r>
            <a:r>
              <a:rPr lang="ja-JP" altLang="en-US" sz="2400" dirty="0" smtClean="0"/>
              <a:t>　全ての道の</a:t>
            </a:r>
            <a:r>
              <a:rPr lang="ja-JP" altLang="en-US" sz="2400" b="1" dirty="0" smtClean="0"/>
              <a:t>レイヤー</a:t>
            </a:r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068638"/>
            <a:ext cx="3703638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997200"/>
            <a:ext cx="33655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067175" y="2395538"/>
            <a:ext cx="4852988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b="1"/>
              <a:t>２つのレイヤーをどのようにつなぐか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レイヤーの使い方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988" y="1125538"/>
            <a:ext cx="8564562" cy="18653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z="2400" b="1" smtClean="0">
                <a:solidFill>
                  <a:schemeClr val="accent2"/>
                </a:solidFill>
              </a:rPr>
              <a:t>①</a:t>
            </a:r>
            <a:r>
              <a:rPr lang="ja-JP" altLang="en-US" sz="2400" smtClean="0"/>
              <a:t>　現在地から、最寄のインターを見つける</a:t>
            </a:r>
            <a:endParaRPr lang="ja-JP" altLang="en-US" sz="2400" b="1" smtClean="0"/>
          </a:p>
          <a:p>
            <a:pPr eaLnBrk="1" hangingPunct="1">
              <a:buFontTx/>
              <a:buNone/>
            </a:pPr>
            <a:r>
              <a:rPr lang="ja-JP" altLang="en-US" sz="2400" b="1" smtClean="0">
                <a:solidFill>
                  <a:schemeClr val="accent2"/>
                </a:solidFill>
              </a:rPr>
              <a:t>②</a:t>
            </a:r>
            <a:r>
              <a:rPr lang="ja-JP" altLang="en-US" sz="2400" smtClean="0"/>
              <a:t>　目的地から最寄のインターを見つける</a:t>
            </a:r>
          </a:p>
          <a:p>
            <a:pPr eaLnBrk="1" hangingPunct="1">
              <a:buFontTx/>
              <a:buNone/>
            </a:pPr>
            <a:r>
              <a:rPr lang="ja-JP" altLang="en-US" sz="2400" b="1" smtClean="0">
                <a:solidFill>
                  <a:schemeClr val="accent2"/>
                </a:solidFill>
              </a:rPr>
              <a:t>③</a:t>
            </a:r>
            <a:r>
              <a:rPr lang="ja-JP" altLang="en-US" sz="2400" smtClean="0"/>
              <a:t>　インター間の最短路を求める</a:t>
            </a:r>
          </a:p>
        </p:txBody>
      </p:sp>
      <p:sp>
        <p:nvSpPr>
          <p:cNvPr id="27652" name="Freeform 7"/>
          <p:cNvSpPr>
            <a:spLocks/>
          </p:cNvSpPr>
          <p:nvPr/>
        </p:nvSpPr>
        <p:spPr bwMode="auto">
          <a:xfrm>
            <a:off x="404813" y="2708275"/>
            <a:ext cx="8364537" cy="2401888"/>
          </a:xfrm>
          <a:custGeom>
            <a:avLst/>
            <a:gdLst>
              <a:gd name="T0" fmla="*/ 0 w 5269"/>
              <a:gd name="T1" fmla="*/ 0 h 1513"/>
              <a:gd name="T2" fmla="*/ 1379537 w 5269"/>
              <a:gd name="T3" fmla="*/ 674688 h 1513"/>
              <a:gd name="T4" fmla="*/ 3117849 w 5269"/>
              <a:gd name="T5" fmla="*/ 330200 h 1513"/>
              <a:gd name="T6" fmla="*/ 4406900 w 5269"/>
              <a:gd name="T7" fmla="*/ 449263 h 1513"/>
              <a:gd name="T8" fmla="*/ 5351462 w 5269"/>
              <a:gd name="T9" fmla="*/ 1289050 h 1513"/>
              <a:gd name="T10" fmla="*/ 5546724 w 5269"/>
              <a:gd name="T11" fmla="*/ 2038351 h 1513"/>
              <a:gd name="T12" fmla="*/ 6086474 w 5269"/>
              <a:gd name="T13" fmla="*/ 2338388 h 1513"/>
              <a:gd name="T14" fmla="*/ 7480300 w 5269"/>
              <a:gd name="T15" fmla="*/ 2247901 h 1513"/>
              <a:gd name="T16" fmla="*/ 8364537 w 5269"/>
              <a:gd name="T17" fmla="*/ 1409700 h 15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269"/>
              <a:gd name="T28" fmla="*/ 0 h 1513"/>
              <a:gd name="T29" fmla="*/ 5269 w 5269"/>
              <a:gd name="T30" fmla="*/ 1513 h 15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269" h="1513">
                <a:moveTo>
                  <a:pt x="0" y="0"/>
                </a:moveTo>
                <a:cubicBezTo>
                  <a:pt x="271" y="195"/>
                  <a:pt x="542" y="390"/>
                  <a:pt x="869" y="425"/>
                </a:cubicBezTo>
                <a:cubicBezTo>
                  <a:pt x="1196" y="460"/>
                  <a:pt x="1646" y="232"/>
                  <a:pt x="1964" y="208"/>
                </a:cubicBezTo>
                <a:cubicBezTo>
                  <a:pt x="2282" y="184"/>
                  <a:pt x="2541" y="182"/>
                  <a:pt x="2776" y="283"/>
                </a:cubicBezTo>
                <a:cubicBezTo>
                  <a:pt x="3011" y="384"/>
                  <a:pt x="3251" y="645"/>
                  <a:pt x="3371" y="812"/>
                </a:cubicBezTo>
                <a:cubicBezTo>
                  <a:pt x="3491" y="979"/>
                  <a:pt x="3417" y="1174"/>
                  <a:pt x="3494" y="1284"/>
                </a:cubicBezTo>
                <a:cubicBezTo>
                  <a:pt x="3571" y="1394"/>
                  <a:pt x="3631" y="1451"/>
                  <a:pt x="3834" y="1473"/>
                </a:cubicBezTo>
                <a:cubicBezTo>
                  <a:pt x="4037" y="1495"/>
                  <a:pt x="4473" y="1513"/>
                  <a:pt x="4712" y="1416"/>
                </a:cubicBezTo>
                <a:cubicBezTo>
                  <a:pt x="4951" y="1319"/>
                  <a:pt x="5176" y="976"/>
                  <a:pt x="5269" y="888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1979613" y="3265488"/>
            <a:ext cx="215900" cy="212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7885113" y="4778375"/>
            <a:ext cx="215900" cy="212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971550" y="5661025"/>
            <a:ext cx="7397750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ja-JP" altLang="en-US" b="1"/>
              <a:t>しかし、最寄インターを使うルートが最適とは限らない</a:t>
            </a: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V="1">
            <a:off x="1476375" y="3500438"/>
            <a:ext cx="503238" cy="649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57" name="Oval 6"/>
          <p:cNvSpPr>
            <a:spLocks noChangeArrowheads="1"/>
          </p:cNvSpPr>
          <p:nvPr/>
        </p:nvSpPr>
        <p:spPr bwMode="auto">
          <a:xfrm>
            <a:off x="1319213" y="4041775"/>
            <a:ext cx="300037" cy="285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7524750" y="3717925"/>
            <a:ext cx="360363" cy="1006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59" name="Oval 8"/>
          <p:cNvSpPr>
            <a:spLocks noChangeArrowheads="1"/>
          </p:cNvSpPr>
          <p:nvPr/>
        </p:nvSpPr>
        <p:spPr bwMode="auto">
          <a:xfrm>
            <a:off x="7380288" y="3554413"/>
            <a:ext cx="300037" cy="285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 animBg="1"/>
      <p:bldP spid="39946" grpId="0" animBg="1"/>
      <p:bldP spid="39947" grpId="0" animBg="1"/>
      <p:bldP spid="39948" grpId="0" animBg="1"/>
      <p:bldP spid="3994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レイヤーの使い方 </a:t>
            </a:r>
            <a:r>
              <a:rPr lang="en-US" altLang="ja-JP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(2)</a:t>
            </a:r>
            <a:endParaRPr lang="ja-JP" altLang="en-US" sz="36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438" y="1125538"/>
            <a:ext cx="7664450" cy="25669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①</a:t>
            </a:r>
            <a:r>
              <a:rPr lang="ja-JP" altLang="en-US" sz="2400" b="1" smtClean="0"/>
              <a:t> </a:t>
            </a:r>
            <a:r>
              <a:rPr lang="ja-JP" altLang="en-US" sz="2400" smtClean="0"/>
              <a:t>現在地から最寄のインター（複数）までの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smtClean="0"/>
              <a:t>　　　　　最短路を求める</a:t>
            </a:r>
            <a:endParaRPr lang="ja-JP" altLang="en-US" sz="2400" b="1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②</a:t>
            </a:r>
            <a:r>
              <a:rPr lang="ja-JP" altLang="en-US" sz="2400" smtClean="0"/>
              <a:t> 目的地から最寄のインター（複数）までの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smtClean="0"/>
              <a:t>　　　　　　　　　最短路を求める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③ </a:t>
            </a:r>
            <a:r>
              <a:rPr lang="ja-JP" altLang="en-US" sz="2400" smtClean="0"/>
              <a:t>インター間の最短路を求める</a:t>
            </a:r>
          </a:p>
        </p:txBody>
      </p:sp>
      <p:sp>
        <p:nvSpPr>
          <p:cNvPr id="28676" name="Freeform 5"/>
          <p:cNvSpPr>
            <a:spLocks/>
          </p:cNvSpPr>
          <p:nvPr/>
        </p:nvSpPr>
        <p:spPr bwMode="auto">
          <a:xfrm>
            <a:off x="404813" y="4167188"/>
            <a:ext cx="8364537" cy="2401887"/>
          </a:xfrm>
          <a:custGeom>
            <a:avLst/>
            <a:gdLst>
              <a:gd name="T0" fmla="*/ 0 w 5269"/>
              <a:gd name="T1" fmla="*/ 0 h 1513"/>
              <a:gd name="T2" fmla="*/ 1379537 w 5269"/>
              <a:gd name="T3" fmla="*/ 674687 h 1513"/>
              <a:gd name="T4" fmla="*/ 3117849 w 5269"/>
              <a:gd name="T5" fmla="*/ 330200 h 1513"/>
              <a:gd name="T6" fmla="*/ 4406900 w 5269"/>
              <a:gd name="T7" fmla="*/ 449262 h 1513"/>
              <a:gd name="T8" fmla="*/ 5351462 w 5269"/>
              <a:gd name="T9" fmla="*/ 1289050 h 1513"/>
              <a:gd name="T10" fmla="*/ 5546724 w 5269"/>
              <a:gd name="T11" fmla="*/ 2038350 h 1513"/>
              <a:gd name="T12" fmla="*/ 6086474 w 5269"/>
              <a:gd name="T13" fmla="*/ 2338387 h 1513"/>
              <a:gd name="T14" fmla="*/ 7480300 w 5269"/>
              <a:gd name="T15" fmla="*/ 2247900 h 1513"/>
              <a:gd name="T16" fmla="*/ 8364537 w 5269"/>
              <a:gd name="T17" fmla="*/ 1409700 h 15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269"/>
              <a:gd name="T28" fmla="*/ 0 h 1513"/>
              <a:gd name="T29" fmla="*/ 5269 w 5269"/>
              <a:gd name="T30" fmla="*/ 1513 h 15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269" h="1513">
                <a:moveTo>
                  <a:pt x="0" y="0"/>
                </a:moveTo>
                <a:cubicBezTo>
                  <a:pt x="271" y="195"/>
                  <a:pt x="542" y="390"/>
                  <a:pt x="869" y="425"/>
                </a:cubicBezTo>
                <a:cubicBezTo>
                  <a:pt x="1196" y="460"/>
                  <a:pt x="1646" y="232"/>
                  <a:pt x="1964" y="208"/>
                </a:cubicBezTo>
                <a:cubicBezTo>
                  <a:pt x="2282" y="184"/>
                  <a:pt x="2541" y="182"/>
                  <a:pt x="2776" y="283"/>
                </a:cubicBezTo>
                <a:cubicBezTo>
                  <a:pt x="3011" y="384"/>
                  <a:pt x="3251" y="645"/>
                  <a:pt x="3371" y="812"/>
                </a:cubicBezTo>
                <a:cubicBezTo>
                  <a:pt x="3491" y="979"/>
                  <a:pt x="3417" y="1174"/>
                  <a:pt x="3494" y="1284"/>
                </a:cubicBezTo>
                <a:cubicBezTo>
                  <a:pt x="3571" y="1394"/>
                  <a:pt x="3631" y="1451"/>
                  <a:pt x="3834" y="1473"/>
                </a:cubicBezTo>
                <a:cubicBezTo>
                  <a:pt x="4037" y="1495"/>
                  <a:pt x="4473" y="1513"/>
                  <a:pt x="4712" y="1416"/>
                </a:cubicBezTo>
                <a:cubicBezTo>
                  <a:pt x="4951" y="1319"/>
                  <a:pt x="5176" y="976"/>
                  <a:pt x="5269" y="888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677" name="Freeform 9"/>
          <p:cNvSpPr>
            <a:spLocks/>
          </p:cNvSpPr>
          <p:nvPr/>
        </p:nvSpPr>
        <p:spPr bwMode="auto">
          <a:xfrm>
            <a:off x="735013" y="3567113"/>
            <a:ext cx="4946650" cy="3043237"/>
          </a:xfrm>
          <a:custGeom>
            <a:avLst/>
            <a:gdLst>
              <a:gd name="T0" fmla="*/ 0 w 3116"/>
              <a:gd name="T1" fmla="*/ 2819400 h 1917"/>
              <a:gd name="T2" fmla="*/ 928688 w 3116"/>
              <a:gd name="T3" fmla="*/ 3043237 h 1917"/>
              <a:gd name="T4" fmla="*/ 2022475 w 3116"/>
              <a:gd name="T5" fmla="*/ 2819400 h 1917"/>
              <a:gd name="T6" fmla="*/ 2878137 w 3116"/>
              <a:gd name="T7" fmla="*/ 2098675 h 1917"/>
              <a:gd name="T8" fmla="*/ 3911600 w 3116"/>
              <a:gd name="T9" fmla="*/ 765175 h 1917"/>
              <a:gd name="T10" fmla="*/ 4737100 w 3116"/>
              <a:gd name="T11" fmla="*/ 420688 h 1917"/>
              <a:gd name="T12" fmla="*/ 4946650 w 3116"/>
              <a:gd name="T13" fmla="*/ 0 h 19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16"/>
              <a:gd name="T22" fmla="*/ 0 h 1917"/>
              <a:gd name="T23" fmla="*/ 3116 w 3116"/>
              <a:gd name="T24" fmla="*/ 1917 h 19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16" h="1917">
                <a:moveTo>
                  <a:pt x="0" y="1776"/>
                </a:moveTo>
                <a:cubicBezTo>
                  <a:pt x="186" y="1846"/>
                  <a:pt x="373" y="1917"/>
                  <a:pt x="585" y="1917"/>
                </a:cubicBezTo>
                <a:cubicBezTo>
                  <a:pt x="797" y="1917"/>
                  <a:pt x="1069" y="1875"/>
                  <a:pt x="1274" y="1776"/>
                </a:cubicBezTo>
                <a:cubicBezTo>
                  <a:pt x="1479" y="1677"/>
                  <a:pt x="1615" y="1538"/>
                  <a:pt x="1813" y="1322"/>
                </a:cubicBezTo>
                <a:cubicBezTo>
                  <a:pt x="2011" y="1106"/>
                  <a:pt x="2269" y="658"/>
                  <a:pt x="2464" y="482"/>
                </a:cubicBezTo>
                <a:cubicBezTo>
                  <a:pt x="2659" y="306"/>
                  <a:pt x="2875" y="345"/>
                  <a:pt x="2984" y="265"/>
                </a:cubicBezTo>
                <a:cubicBezTo>
                  <a:pt x="3093" y="185"/>
                  <a:pt x="3104" y="92"/>
                  <a:pt x="3116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917575" y="4454525"/>
            <a:ext cx="1576388" cy="2203450"/>
            <a:chOff x="578" y="2806"/>
            <a:chExt cx="993" cy="1388"/>
          </a:xfrm>
        </p:grpSpPr>
        <p:sp>
          <p:nvSpPr>
            <p:cNvPr id="28686" name="Oval 7"/>
            <p:cNvSpPr>
              <a:spLocks noChangeArrowheads="1"/>
            </p:cNvSpPr>
            <p:nvPr/>
          </p:nvSpPr>
          <p:spPr bwMode="auto">
            <a:xfrm>
              <a:off x="972" y="2966"/>
              <a:ext cx="123" cy="1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87" name="Oval 8"/>
            <p:cNvSpPr>
              <a:spLocks noChangeArrowheads="1"/>
            </p:cNvSpPr>
            <p:nvPr/>
          </p:nvSpPr>
          <p:spPr bwMode="auto">
            <a:xfrm>
              <a:off x="578" y="2806"/>
              <a:ext cx="123" cy="1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88" name="Oval 10"/>
            <p:cNvSpPr>
              <a:spLocks noChangeArrowheads="1"/>
            </p:cNvSpPr>
            <p:nvPr/>
          </p:nvSpPr>
          <p:spPr bwMode="auto">
            <a:xfrm>
              <a:off x="823" y="4072"/>
              <a:ext cx="123" cy="1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89" name="Oval 11"/>
            <p:cNvSpPr>
              <a:spLocks noChangeArrowheads="1"/>
            </p:cNvSpPr>
            <p:nvPr/>
          </p:nvSpPr>
          <p:spPr bwMode="auto">
            <a:xfrm>
              <a:off x="1448" y="4035"/>
              <a:ext cx="123" cy="1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90" name="Line 16"/>
            <p:cNvSpPr>
              <a:spLocks noChangeShapeType="1"/>
            </p:cNvSpPr>
            <p:nvPr/>
          </p:nvSpPr>
          <p:spPr bwMode="auto">
            <a:xfrm flipH="1" flipV="1">
              <a:off x="657" y="2976"/>
              <a:ext cx="227" cy="5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691" name="Line 17"/>
            <p:cNvSpPr>
              <a:spLocks noChangeShapeType="1"/>
            </p:cNvSpPr>
            <p:nvPr/>
          </p:nvSpPr>
          <p:spPr bwMode="auto">
            <a:xfrm flipV="1">
              <a:off x="930" y="3112"/>
              <a:ext cx="90" cy="4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692" name="Line 18"/>
            <p:cNvSpPr>
              <a:spLocks noChangeShapeType="1"/>
            </p:cNvSpPr>
            <p:nvPr/>
          </p:nvSpPr>
          <p:spPr bwMode="auto">
            <a:xfrm>
              <a:off x="930" y="3567"/>
              <a:ext cx="453" cy="4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693" name="Line 19"/>
            <p:cNvSpPr>
              <a:spLocks noChangeShapeType="1"/>
            </p:cNvSpPr>
            <p:nvPr/>
          </p:nvSpPr>
          <p:spPr bwMode="auto">
            <a:xfrm>
              <a:off x="884" y="3521"/>
              <a:ext cx="0" cy="4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824538" y="5373688"/>
            <a:ext cx="2487612" cy="920750"/>
            <a:chOff x="3669" y="3385"/>
            <a:chExt cx="1567" cy="580"/>
          </a:xfrm>
        </p:grpSpPr>
        <p:sp>
          <p:nvSpPr>
            <p:cNvPr id="28682" name="Oval 12"/>
            <p:cNvSpPr>
              <a:spLocks noChangeArrowheads="1"/>
            </p:cNvSpPr>
            <p:nvPr/>
          </p:nvSpPr>
          <p:spPr bwMode="auto">
            <a:xfrm>
              <a:off x="3669" y="3790"/>
              <a:ext cx="123" cy="1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83" name="Oval 13"/>
            <p:cNvSpPr>
              <a:spLocks noChangeArrowheads="1"/>
            </p:cNvSpPr>
            <p:nvPr/>
          </p:nvSpPr>
          <p:spPr bwMode="auto">
            <a:xfrm>
              <a:off x="5113" y="3843"/>
              <a:ext cx="123" cy="1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84" name="Line 20"/>
            <p:cNvSpPr>
              <a:spLocks noChangeShapeType="1"/>
            </p:cNvSpPr>
            <p:nvPr/>
          </p:nvSpPr>
          <p:spPr bwMode="auto">
            <a:xfrm flipH="1">
              <a:off x="3833" y="3385"/>
              <a:ext cx="861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685" name="Line 21"/>
            <p:cNvSpPr>
              <a:spLocks noChangeShapeType="1"/>
            </p:cNvSpPr>
            <p:nvPr/>
          </p:nvSpPr>
          <p:spPr bwMode="auto">
            <a:xfrm>
              <a:off x="4694" y="3385"/>
              <a:ext cx="409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8680" name="Oval 4"/>
          <p:cNvSpPr>
            <a:spLocks noChangeArrowheads="1"/>
          </p:cNvSpPr>
          <p:nvPr/>
        </p:nvSpPr>
        <p:spPr bwMode="auto">
          <a:xfrm>
            <a:off x="1319213" y="5500688"/>
            <a:ext cx="239712" cy="271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81" name="Oval 6"/>
          <p:cNvSpPr>
            <a:spLocks noChangeArrowheads="1"/>
          </p:cNvSpPr>
          <p:nvPr/>
        </p:nvSpPr>
        <p:spPr bwMode="auto">
          <a:xfrm>
            <a:off x="7318375" y="5232400"/>
            <a:ext cx="300038" cy="285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数理的にレイヤーを作る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438" y="1125538"/>
            <a:ext cx="8169275" cy="25669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ja-JP" altLang="en-US" sz="2400" dirty="0" smtClean="0"/>
              <a:t>レイヤー法で使うレイヤーは、道路の属性などにより人間が決めている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ja-JP" altLang="en-US" sz="2400" dirty="0" smtClean="0"/>
              <a:t>自動化できないだろうか？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ja-JP" altLang="en-US" sz="2400" dirty="0" smtClean="0"/>
              <a:t>最適性を失わないように数理モデルを作れないだろうか？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ja-JP" altLang="en-US" sz="2400" dirty="0" smtClean="0"/>
              <a:t>上層のレイヤーは遠距離の移動に使うのだから、遠距離移動に使われる枝を特徴づけしよう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404813" y="4167188"/>
            <a:ext cx="8364537" cy="2401887"/>
          </a:xfrm>
          <a:custGeom>
            <a:avLst/>
            <a:gdLst>
              <a:gd name="T0" fmla="*/ 0 w 5269"/>
              <a:gd name="T1" fmla="*/ 0 h 1513"/>
              <a:gd name="T2" fmla="*/ 1379537 w 5269"/>
              <a:gd name="T3" fmla="*/ 674687 h 1513"/>
              <a:gd name="T4" fmla="*/ 3117849 w 5269"/>
              <a:gd name="T5" fmla="*/ 330200 h 1513"/>
              <a:gd name="T6" fmla="*/ 4406900 w 5269"/>
              <a:gd name="T7" fmla="*/ 449262 h 1513"/>
              <a:gd name="T8" fmla="*/ 5351462 w 5269"/>
              <a:gd name="T9" fmla="*/ 1289050 h 1513"/>
              <a:gd name="T10" fmla="*/ 5546724 w 5269"/>
              <a:gd name="T11" fmla="*/ 2038350 h 1513"/>
              <a:gd name="T12" fmla="*/ 6086474 w 5269"/>
              <a:gd name="T13" fmla="*/ 2338387 h 1513"/>
              <a:gd name="T14" fmla="*/ 7480300 w 5269"/>
              <a:gd name="T15" fmla="*/ 2247900 h 1513"/>
              <a:gd name="T16" fmla="*/ 8364537 w 5269"/>
              <a:gd name="T17" fmla="*/ 1409700 h 15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269"/>
              <a:gd name="T28" fmla="*/ 0 h 1513"/>
              <a:gd name="T29" fmla="*/ 5269 w 5269"/>
              <a:gd name="T30" fmla="*/ 1513 h 15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269" h="1513">
                <a:moveTo>
                  <a:pt x="0" y="0"/>
                </a:moveTo>
                <a:cubicBezTo>
                  <a:pt x="271" y="195"/>
                  <a:pt x="542" y="390"/>
                  <a:pt x="869" y="425"/>
                </a:cubicBezTo>
                <a:cubicBezTo>
                  <a:pt x="1196" y="460"/>
                  <a:pt x="1646" y="232"/>
                  <a:pt x="1964" y="208"/>
                </a:cubicBezTo>
                <a:cubicBezTo>
                  <a:pt x="2282" y="184"/>
                  <a:pt x="2541" y="182"/>
                  <a:pt x="2776" y="283"/>
                </a:cubicBezTo>
                <a:cubicBezTo>
                  <a:pt x="3011" y="384"/>
                  <a:pt x="3251" y="645"/>
                  <a:pt x="3371" y="812"/>
                </a:cubicBezTo>
                <a:cubicBezTo>
                  <a:pt x="3491" y="979"/>
                  <a:pt x="3417" y="1174"/>
                  <a:pt x="3494" y="1284"/>
                </a:cubicBezTo>
                <a:cubicBezTo>
                  <a:pt x="3571" y="1394"/>
                  <a:pt x="3631" y="1451"/>
                  <a:pt x="3834" y="1473"/>
                </a:cubicBezTo>
                <a:cubicBezTo>
                  <a:pt x="4037" y="1495"/>
                  <a:pt x="4473" y="1513"/>
                  <a:pt x="4712" y="1416"/>
                </a:cubicBezTo>
                <a:cubicBezTo>
                  <a:pt x="4951" y="1319"/>
                  <a:pt x="5176" y="976"/>
                  <a:pt x="5269" y="888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01" name="Freeform 5"/>
          <p:cNvSpPr>
            <a:spLocks/>
          </p:cNvSpPr>
          <p:nvPr/>
        </p:nvSpPr>
        <p:spPr bwMode="auto">
          <a:xfrm>
            <a:off x="735013" y="3567113"/>
            <a:ext cx="4946650" cy="3043237"/>
          </a:xfrm>
          <a:custGeom>
            <a:avLst/>
            <a:gdLst>
              <a:gd name="T0" fmla="*/ 0 w 3116"/>
              <a:gd name="T1" fmla="*/ 2819400 h 1917"/>
              <a:gd name="T2" fmla="*/ 928688 w 3116"/>
              <a:gd name="T3" fmla="*/ 3043237 h 1917"/>
              <a:gd name="T4" fmla="*/ 2022475 w 3116"/>
              <a:gd name="T5" fmla="*/ 2819400 h 1917"/>
              <a:gd name="T6" fmla="*/ 2878137 w 3116"/>
              <a:gd name="T7" fmla="*/ 2098675 h 1917"/>
              <a:gd name="T8" fmla="*/ 3911600 w 3116"/>
              <a:gd name="T9" fmla="*/ 765175 h 1917"/>
              <a:gd name="T10" fmla="*/ 4737100 w 3116"/>
              <a:gd name="T11" fmla="*/ 420688 h 1917"/>
              <a:gd name="T12" fmla="*/ 4946650 w 3116"/>
              <a:gd name="T13" fmla="*/ 0 h 19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16"/>
              <a:gd name="T22" fmla="*/ 0 h 1917"/>
              <a:gd name="T23" fmla="*/ 3116 w 3116"/>
              <a:gd name="T24" fmla="*/ 1917 h 19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16" h="1917">
                <a:moveTo>
                  <a:pt x="0" y="1776"/>
                </a:moveTo>
                <a:cubicBezTo>
                  <a:pt x="186" y="1846"/>
                  <a:pt x="373" y="1917"/>
                  <a:pt x="585" y="1917"/>
                </a:cubicBezTo>
                <a:cubicBezTo>
                  <a:pt x="797" y="1917"/>
                  <a:pt x="1069" y="1875"/>
                  <a:pt x="1274" y="1776"/>
                </a:cubicBezTo>
                <a:cubicBezTo>
                  <a:pt x="1479" y="1677"/>
                  <a:pt x="1615" y="1538"/>
                  <a:pt x="1813" y="1322"/>
                </a:cubicBezTo>
                <a:cubicBezTo>
                  <a:pt x="2011" y="1106"/>
                  <a:pt x="2269" y="658"/>
                  <a:pt x="2464" y="482"/>
                </a:cubicBezTo>
                <a:cubicBezTo>
                  <a:pt x="2659" y="306"/>
                  <a:pt x="2875" y="345"/>
                  <a:pt x="2984" y="265"/>
                </a:cubicBezTo>
                <a:cubicBezTo>
                  <a:pt x="3093" y="185"/>
                  <a:pt x="3104" y="92"/>
                  <a:pt x="3116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917575" y="4454525"/>
            <a:ext cx="1576388" cy="2203450"/>
            <a:chOff x="578" y="2806"/>
            <a:chExt cx="993" cy="1388"/>
          </a:xfrm>
        </p:grpSpPr>
        <p:sp>
          <p:nvSpPr>
            <p:cNvPr id="29710" name="Oval 7"/>
            <p:cNvSpPr>
              <a:spLocks noChangeArrowheads="1"/>
            </p:cNvSpPr>
            <p:nvPr/>
          </p:nvSpPr>
          <p:spPr bwMode="auto">
            <a:xfrm>
              <a:off x="972" y="2966"/>
              <a:ext cx="123" cy="1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11" name="Oval 8"/>
            <p:cNvSpPr>
              <a:spLocks noChangeArrowheads="1"/>
            </p:cNvSpPr>
            <p:nvPr/>
          </p:nvSpPr>
          <p:spPr bwMode="auto">
            <a:xfrm>
              <a:off x="578" y="2806"/>
              <a:ext cx="123" cy="1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12" name="Oval 9"/>
            <p:cNvSpPr>
              <a:spLocks noChangeArrowheads="1"/>
            </p:cNvSpPr>
            <p:nvPr/>
          </p:nvSpPr>
          <p:spPr bwMode="auto">
            <a:xfrm>
              <a:off x="823" y="4072"/>
              <a:ext cx="123" cy="1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13" name="Oval 10"/>
            <p:cNvSpPr>
              <a:spLocks noChangeArrowheads="1"/>
            </p:cNvSpPr>
            <p:nvPr/>
          </p:nvSpPr>
          <p:spPr bwMode="auto">
            <a:xfrm>
              <a:off x="1448" y="4035"/>
              <a:ext cx="123" cy="1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14" name="Line 11"/>
            <p:cNvSpPr>
              <a:spLocks noChangeShapeType="1"/>
            </p:cNvSpPr>
            <p:nvPr/>
          </p:nvSpPr>
          <p:spPr bwMode="auto">
            <a:xfrm flipH="1" flipV="1">
              <a:off x="657" y="2976"/>
              <a:ext cx="227" cy="5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715" name="Line 12"/>
            <p:cNvSpPr>
              <a:spLocks noChangeShapeType="1"/>
            </p:cNvSpPr>
            <p:nvPr/>
          </p:nvSpPr>
          <p:spPr bwMode="auto">
            <a:xfrm flipV="1">
              <a:off x="930" y="3112"/>
              <a:ext cx="90" cy="4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716" name="Line 13"/>
            <p:cNvSpPr>
              <a:spLocks noChangeShapeType="1"/>
            </p:cNvSpPr>
            <p:nvPr/>
          </p:nvSpPr>
          <p:spPr bwMode="auto">
            <a:xfrm>
              <a:off x="930" y="3567"/>
              <a:ext cx="453" cy="4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717" name="Line 14"/>
            <p:cNvSpPr>
              <a:spLocks noChangeShapeType="1"/>
            </p:cNvSpPr>
            <p:nvPr/>
          </p:nvSpPr>
          <p:spPr bwMode="auto">
            <a:xfrm>
              <a:off x="884" y="3521"/>
              <a:ext cx="0" cy="4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9703" name="Group 15"/>
          <p:cNvGrpSpPr>
            <a:grpSpLocks/>
          </p:cNvGrpSpPr>
          <p:nvPr/>
        </p:nvGrpSpPr>
        <p:grpSpPr bwMode="auto">
          <a:xfrm>
            <a:off x="5824538" y="5373688"/>
            <a:ext cx="2487612" cy="920750"/>
            <a:chOff x="3669" y="3385"/>
            <a:chExt cx="1567" cy="580"/>
          </a:xfrm>
        </p:grpSpPr>
        <p:sp>
          <p:nvSpPr>
            <p:cNvPr id="29706" name="Oval 16"/>
            <p:cNvSpPr>
              <a:spLocks noChangeArrowheads="1"/>
            </p:cNvSpPr>
            <p:nvPr/>
          </p:nvSpPr>
          <p:spPr bwMode="auto">
            <a:xfrm>
              <a:off x="3669" y="3790"/>
              <a:ext cx="123" cy="1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07" name="Oval 17"/>
            <p:cNvSpPr>
              <a:spLocks noChangeArrowheads="1"/>
            </p:cNvSpPr>
            <p:nvPr/>
          </p:nvSpPr>
          <p:spPr bwMode="auto">
            <a:xfrm>
              <a:off x="5113" y="3843"/>
              <a:ext cx="123" cy="1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08" name="Line 18"/>
            <p:cNvSpPr>
              <a:spLocks noChangeShapeType="1"/>
            </p:cNvSpPr>
            <p:nvPr/>
          </p:nvSpPr>
          <p:spPr bwMode="auto">
            <a:xfrm flipH="1">
              <a:off x="3833" y="3385"/>
              <a:ext cx="861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709" name="Line 19"/>
            <p:cNvSpPr>
              <a:spLocks noChangeShapeType="1"/>
            </p:cNvSpPr>
            <p:nvPr/>
          </p:nvSpPr>
          <p:spPr bwMode="auto">
            <a:xfrm>
              <a:off x="4694" y="3385"/>
              <a:ext cx="409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9704" name="Oval 20"/>
          <p:cNvSpPr>
            <a:spLocks noChangeArrowheads="1"/>
          </p:cNvSpPr>
          <p:nvPr/>
        </p:nvSpPr>
        <p:spPr bwMode="auto">
          <a:xfrm>
            <a:off x="1319213" y="5500688"/>
            <a:ext cx="239712" cy="271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05" name="Oval 21"/>
          <p:cNvSpPr>
            <a:spLocks noChangeArrowheads="1"/>
          </p:cNvSpPr>
          <p:nvPr/>
        </p:nvSpPr>
        <p:spPr bwMode="auto">
          <a:xfrm>
            <a:off x="7318375" y="5232400"/>
            <a:ext cx="300038" cy="285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遠距離の移動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313738" cy="3095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ja-JP" altLang="en-US" sz="2400" dirty="0" smtClean="0"/>
              <a:t>レイヤー法では、遠距離移動の中間で使う枝を限定して、探索範囲を狭めている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ja-JP" altLang="en-US" sz="2400" dirty="0" smtClean="0"/>
              <a:t>遠距離移動の中間にある枝のみを調べればよい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ja-JP" altLang="en-US" sz="2400" dirty="0" smtClean="0"/>
              <a:t>遠距離の最短路の中ほどにある枝を全部集めれば十分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ja-JP" altLang="en-US" sz="2400" dirty="0" smtClean="0"/>
              <a:t>しかし、これは時間がかかる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 </a:t>
            </a:r>
            <a:r>
              <a:rPr lang="ja-JP" altLang="en-US" sz="2400" dirty="0" smtClean="0"/>
              <a:t>ナビのように、同じ地図上で何回も解く場合はかまわない？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ja-JP" altLang="en-US" sz="2400" dirty="0" smtClean="0"/>
              <a:t>少し長めに時間をかけて、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/>
              <a:t>データを選別する方法を考える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</p:txBody>
      </p:sp>
      <p:sp>
        <p:nvSpPr>
          <p:cNvPr id="30724" name="Freeform 4"/>
          <p:cNvSpPr>
            <a:spLocks/>
          </p:cNvSpPr>
          <p:nvPr/>
        </p:nvSpPr>
        <p:spPr bwMode="auto">
          <a:xfrm>
            <a:off x="4811713" y="4616450"/>
            <a:ext cx="3957637" cy="1952625"/>
          </a:xfrm>
          <a:custGeom>
            <a:avLst/>
            <a:gdLst>
              <a:gd name="T0" fmla="*/ 0 w 2493"/>
              <a:gd name="T1" fmla="*/ 0 h 1230"/>
              <a:gd name="T2" fmla="*/ 944562 w 2493"/>
              <a:gd name="T3" fmla="*/ 839788 h 1230"/>
              <a:gd name="T4" fmla="*/ 1139825 w 2493"/>
              <a:gd name="T5" fmla="*/ 1589087 h 1230"/>
              <a:gd name="T6" fmla="*/ 1679575 w 2493"/>
              <a:gd name="T7" fmla="*/ 1889125 h 1230"/>
              <a:gd name="T8" fmla="*/ 3073399 w 2493"/>
              <a:gd name="T9" fmla="*/ 1798638 h 1230"/>
              <a:gd name="T10" fmla="*/ 3957637 w 2493"/>
              <a:gd name="T11" fmla="*/ 960438 h 12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93"/>
              <a:gd name="T19" fmla="*/ 0 h 1230"/>
              <a:gd name="T20" fmla="*/ 2493 w 2493"/>
              <a:gd name="T21" fmla="*/ 1230 h 12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93" h="1230">
                <a:moveTo>
                  <a:pt x="0" y="0"/>
                </a:moveTo>
                <a:cubicBezTo>
                  <a:pt x="99" y="88"/>
                  <a:pt x="475" y="362"/>
                  <a:pt x="595" y="529"/>
                </a:cubicBezTo>
                <a:cubicBezTo>
                  <a:pt x="715" y="696"/>
                  <a:pt x="641" y="891"/>
                  <a:pt x="718" y="1001"/>
                </a:cubicBezTo>
                <a:cubicBezTo>
                  <a:pt x="795" y="1111"/>
                  <a:pt x="855" y="1168"/>
                  <a:pt x="1058" y="1190"/>
                </a:cubicBezTo>
                <a:cubicBezTo>
                  <a:pt x="1261" y="1212"/>
                  <a:pt x="1697" y="1230"/>
                  <a:pt x="1936" y="1133"/>
                </a:cubicBezTo>
                <a:cubicBezTo>
                  <a:pt x="2175" y="1036"/>
                  <a:pt x="2400" y="693"/>
                  <a:pt x="2493" y="605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25" name="Oval 16"/>
          <p:cNvSpPr>
            <a:spLocks noChangeArrowheads="1"/>
          </p:cNvSpPr>
          <p:nvPr/>
        </p:nvSpPr>
        <p:spPr bwMode="auto">
          <a:xfrm>
            <a:off x="5824538" y="6016625"/>
            <a:ext cx="195262" cy="1936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26" name="Oval 17"/>
          <p:cNvSpPr>
            <a:spLocks noChangeArrowheads="1"/>
          </p:cNvSpPr>
          <p:nvPr/>
        </p:nvSpPr>
        <p:spPr bwMode="auto">
          <a:xfrm>
            <a:off x="8116888" y="6100763"/>
            <a:ext cx="195262" cy="1936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27" name="Line 18"/>
          <p:cNvSpPr>
            <a:spLocks noChangeShapeType="1"/>
          </p:cNvSpPr>
          <p:nvPr/>
        </p:nvSpPr>
        <p:spPr bwMode="auto">
          <a:xfrm flipV="1">
            <a:off x="4500563" y="6164263"/>
            <a:ext cx="1150937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28" name="Line 19"/>
          <p:cNvSpPr>
            <a:spLocks noChangeShapeType="1"/>
          </p:cNvSpPr>
          <p:nvPr/>
        </p:nvSpPr>
        <p:spPr bwMode="auto">
          <a:xfrm>
            <a:off x="8101013" y="5373688"/>
            <a:ext cx="71437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29" name="Oval 21"/>
          <p:cNvSpPr>
            <a:spLocks noChangeArrowheads="1"/>
          </p:cNvSpPr>
          <p:nvPr/>
        </p:nvSpPr>
        <p:spPr bwMode="auto">
          <a:xfrm>
            <a:off x="7956550" y="5229225"/>
            <a:ext cx="300038" cy="285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30" name="Oval 22"/>
          <p:cNvSpPr>
            <a:spLocks noChangeArrowheads="1"/>
          </p:cNvSpPr>
          <p:nvPr/>
        </p:nvSpPr>
        <p:spPr bwMode="auto">
          <a:xfrm>
            <a:off x="4356100" y="6021388"/>
            <a:ext cx="300038" cy="285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最短路問題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7772400" cy="3352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ja-JP" altLang="en-US" sz="24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入力</a:t>
            </a:r>
            <a:r>
              <a:rPr lang="ja-JP" altLang="en-US" sz="2400" smtClean="0"/>
              <a:t>： ネットワーク、各枝の距離、始点、終点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出力</a:t>
            </a:r>
            <a:r>
              <a:rPr lang="ja-JP" altLang="en-US" sz="2400" smtClean="0"/>
              <a:t>： 枝集合</a:t>
            </a:r>
          </a:p>
          <a:p>
            <a:pPr eaLnBrk="1" hangingPunct="1">
              <a:buFontTx/>
              <a:buNone/>
              <a:defRPr/>
            </a:pPr>
            <a:endParaRPr lang="ja-JP" altLang="en-US" sz="2400" smtClean="0"/>
          </a:p>
          <a:p>
            <a:pPr eaLnBrk="1" hangingPunct="1">
              <a:buFontTx/>
              <a:buNone/>
              <a:defRPr/>
            </a:pPr>
            <a:r>
              <a:rPr lang="ja-JP" altLang="en-US" sz="24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目的関数</a:t>
            </a:r>
            <a:r>
              <a:rPr lang="ja-JP" altLang="en-US" sz="2400" smtClean="0"/>
              <a:t>： 枝集合の距離和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制約条件</a:t>
            </a:r>
            <a:r>
              <a:rPr lang="ja-JP" altLang="en-US" sz="2400" smtClean="0"/>
              <a:t>： 枝集合はパスになっていること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143000" y="4572000"/>
            <a:ext cx="5334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609600" y="5181600"/>
            <a:ext cx="3429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609600" y="6172200"/>
            <a:ext cx="1295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1905000" y="4648200"/>
            <a:ext cx="381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>
            <a:off x="457200" y="5181600"/>
            <a:ext cx="3048000" cy="876300"/>
          </a:xfrm>
          <a:custGeom>
            <a:avLst/>
            <a:gdLst>
              <a:gd name="T0" fmla="*/ 3048000 w 1920"/>
              <a:gd name="T1" fmla="*/ 0 h 552"/>
              <a:gd name="T2" fmla="*/ 2286000 w 1920"/>
              <a:gd name="T3" fmla="*/ 762000 h 552"/>
              <a:gd name="T4" fmla="*/ 1295400 w 1920"/>
              <a:gd name="T5" fmla="*/ 685800 h 552"/>
              <a:gd name="T6" fmla="*/ 0 w 1920"/>
              <a:gd name="T7" fmla="*/ 533400 h 552"/>
              <a:gd name="T8" fmla="*/ 0 60000 65536"/>
              <a:gd name="T9" fmla="*/ 0 60000 65536"/>
              <a:gd name="T10" fmla="*/ 0 60000 65536"/>
              <a:gd name="T11" fmla="*/ 0 60000 65536"/>
              <a:gd name="T12" fmla="*/ 0 w 1920"/>
              <a:gd name="T13" fmla="*/ 0 h 552"/>
              <a:gd name="T14" fmla="*/ 1920 w 1920"/>
              <a:gd name="T15" fmla="*/ 552 h 5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0" h="552">
                <a:moveTo>
                  <a:pt x="1920" y="0"/>
                </a:moveTo>
                <a:cubicBezTo>
                  <a:pt x="1772" y="204"/>
                  <a:pt x="1624" y="408"/>
                  <a:pt x="1440" y="480"/>
                </a:cubicBezTo>
                <a:cubicBezTo>
                  <a:pt x="1256" y="552"/>
                  <a:pt x="1056" y="456"/>
                  <a:pt x="816" y="432"/>
                </a:cubicBezTo>
                <a:cubicBezTo>
                  <a:pt x="576" y="408"/>
                  <a:pt x="288" y="372"/>
                  <a:pt x="0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>
            <a:off x="635000" y="4876800"/>
            <a:ext cx="1193800" cy="1308100"/>
          </a:xfrm>
          <a:custGeom>
            <a:avLst/>
            <a:gdLst>
              <a:gd name="T0" fmla="*/ 203200 w 752"/>
              <a:gd name="T1" fmla="*/ 0 h 824"/>
              <a:gd name="T2" fmla="*/ 50800 w 752"/>
              <a:gd name="T3" fmla="*/ 685800 h 824"/>
              <a:gd name="T4" fmla="*/ 508000 w 752"/>
              <a:gd name="T5" fmla="*/ 1219200 h 824"/>
              <a:gd name="T6" fmla="*/ 1193800 w 752"/>
              <a:gd name="T7" fmla="*/ 1219200 h 824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824"/>
              <a:gd name="T14" fmla="*/ 752 w 752"/>
              <a:gd name="T15" fmla="*/ 824 h 8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824">
                <a:moveTo>
                  <a:pt x="128" y="0"/>
                </a:moveTo>
                <a:cubicBezTo>
                  <a:pt x="64" y="152"/>
                  <a:pt x="0" y="304"/>
                  <a:pt x="32" y="432"/>
                </a:cubicBezTo>
                <a:cubicBezTo>
                  <a:pt x="64" y="560"/>
                  <a:pt x="200" y="712"/>
                  <a:pt x="320" y="768"/>
                </a:cubicBezTo>
                <a:cubicBezTo>
                  <a:pt x="440" y="824"/>
                  <a:pt x="596" y="796"/>
                  <a:pt x="752" y="7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06" name="Line 11"/>
          <p:cNvSpPr>
            <a:spLocks noChangeShapeType="1"/>
          </p:cNvSpPr>
          <p:nvPr/>
        </p:nvSpPr>
        <p:spPr bwMode="auto">
          <a:xfrm>
            <a:off x="5638800" y="4648200"/>
            <a:ext cx="5334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07" name="Line 12"/>
          <p:cNvSpPr>
            <a:spLocks noChangeShapeType="1"/>
          </p:cNvSpPr>
          <p:nvPr/>
        </p:nvSpPr>
        <p:spPr bwMode="auto">
          <a:xfrm>
            <a:off x="5105400" y="5257800"/>
            <a:ext cx="3429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08" name="Line 13"/>
          <p:cNvSpPr>
            <a:spLocks noChangeShapeType="1"/>
          </p:cNvSpPr>
          <p:nvPr/>
        </p:nvSpPr>
        <p:spPr bwMode="auto">
          <a:xfrm>
            <a:off x="5105400" y="6248400"/>
            <a:ext cx="1295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09" name="Line 14"/>
          <p:cNvSpPr>
            <a:spLocks noChangeShapeType="1"/>
          </p:cNvSpPr>
          <p:nvPr/>
        </p:nvSpPr>
        <p:spPr bwMode="auto">
          <a:xfrm flipV="1">
            <a:off x="6400800" y="4724400"/>
            <a:ext cx="381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10" name="Freeform 15"/>
          <p:cNvSpPr>
            <a:spLocks/>
          </p:cNvSpPr>
          <p:nvPr/>
        </p:nvSpPr>
        <p:spPr bwMode="auto">
          <a:xfrm>
            <a:off x="4953000" y="5257800"/>
            <a:ext cx="3048000" cy="876300"/>
          </a:xfrm>
          <a:custGeom>
            <a:avLst/>
            <a:gdLst>
              <a:gd name="T0" fmla="*/ 3048000 w 1920"/>
              <a:gd name="T1" fmla="*/ 0 h 552"/>
              <a:gd name="T2" fmla="*/ 2286000 w 1920"/>
              <a:gd name="T3" fmla="*/ 762000 h 552"/>
              <a:gd name="T4" fmla="*/ 1295400 w 1920"/>
              <a:gd name="T5" fmla="*/ 685800 h 552"/>
              <a:gd name="T6" fmla="*/ 0 w 1920"/>
              <a:gd name="T7" fmla="*/ 533400 h 552"/>
              <a:gd name="T8" fmla="*/ 0 60000 65536"/>
              <a:gd name="T9" fmla="*/ 0 60000 65536"/>
              <a:gd name="T10" fmla="*/ 0 60000 65536"/>
              <a:gd name="T11" fmla="*/ 0 60000 65536"/>
              <a:gd name="T12" fmla="*/ 0 w 1920"/>
              <a:gd name="T13" fmla="*/ 0 h 552"/>
              <a:gd name="T14" fmla="*/ 1920 w 1920"/>
              <a:gd name="T15" fmla="*/ 552 h 5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0" h="552">
                <a:moveTo>
                  <a:pt x="1920" y="0"/>
                </a:moveTo>
                <a:cubicBezTo>
                  <a:pt x="1772" y="204"/>
                  <a:pt x="1624" y="408"/>
                  <a:pt x="1440" y="480"/>
                </a:cubicBezTo>
                <a:cubicBezTo>
                  <a:pt x="1256" y="552"/>
                  <a:pt x="1056" y="456"/>
                  <a:pt x="816" y="432"/>
                </a:cubicBezTo>
                <a:cubicBezTo>
                  <a:pt x="576" y="408"/>
                  <a:pt x="288" y="372"/>
                  <a:pt x="0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11" name="Freeform 16"/>
          <p:cNvSpPr>
            <a:spLocks/>
          </p:cNvSpPr>
          <p:nvPr/>
        </p:nvSpPr>
        <p:spPr bwMode="auto">
          <a:xfrm>
            <a:off x="5130800" y="4953000"/>
            <a:ext cx="1193800" cy="1308100"/>
          </a:xfrm>
          <a:custGeom>
            <a:avLst/>
            <a:gdLst>
              <a:gd name="T0" fmla="*/ 203200 w 752"/>
              <a:gd name="T1" fmla="*/ 0 h 824"/>
              <a:gd name="T2" fmla="*/ 50800 w 752"/>
              <a:gd name="T3" fmla="*/ 685800 h 824"/>
              <a:gd name="T4" fmla="*/ 508000 w 752"/>
              <a:gd name="T5" fmla="*/ 1219200 h 824"/>
              <a:gd name="T6" fmla="*/ 1193800 w 752"/>
              <a:gd name="T7" fmla="*/ 1219200 h 824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824"/>
              <a:gd name="T14" fmla="*/ 752 w 752"/>
              <a:gd name="T15" fmla="*/ 824 h 8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824">
                <a:moveTo>
                  <a:pt x="128" y="0"/>
                </a:moveTo>
                <a:cubicBezTo>
                  <a:pt x="64" y="152"/>
                  <a:pt x="0" y="304"/>
                  <a:pt x="32" y="432"/>
                </a:cubicBezTo>
                <a:cubicBezTo>
                  <a:pt x="64" y="560"/>
                  <a:pt x="200" y="712"/>
                  <a:pt x="320" y="768"/>
                </a:cubicBezTo>
                <a:cubicBezTo>
                  <a:pt x="440" y="824"/>
                  <a:pt x="596" y="796"/>
                  <a:pt x="752" y="7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12" name="Oval 17"/>
          <p:cNvSpPr>
            <a:spLocks noChangeArrowheads="1"/>
          </p:cNvSpPr>
          <p:nvPr/>
        </p:nvSpPr>
        <p:spPr bwMode="auto">
          <a:xfrm>
            <a:off x="57912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3" name="Oval 18"/>
          <p:cNvSpPr>
            <a:spLocks noChangeArrowheads="1"/>
          </p:cNvSpPr>
          <p:nvPr/>
        </p:nvSpPr>
        <p:spPr bwMode="auto">
          <a:xfrm>
            <a:off x="51816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4" name="Oval 19"/>
          <p:cNvSpPr>
            <a:spLocks noChangeArrowheads="1"/>
          </p:cNvSpPr>
          <p:nvPr/>
        </p:nvSpPr>
        <p:spPr bwMode="auto">
          <a:xfrm>
            <a:off x="5181600" y="5181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5" name="Oval 20"/>
          <p:cNvSpPr>
            <a:spLocks noChangeArrowheads="1"/>
          </p:cNvSpPr>
          <p:nvPr/>
        </p:nvSpPr>
        <p:spPr bwMode="auto">
          <a:xfrm>
            <a:off x="5943600" y="609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6" name="Oval 21"/>
          <p:cNvSpPr>
            <a:spLocks noChangeArrowheads="1"/>
          </p:cNvSpPr>
          <p:nvPr/>
        </p:nvSpPr>
        <p:spPr bwMode="auto">
          <a:xfrm>
            <a:off x="6400800" y="5867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7" name="Oval 22"/>
          <p:cNvSpPr>
            <a:spLocks noChangeArrowheads="1"/>
          </p:cNvSpPr>
          <p:nvPr/>
        </p:nvSpPr>
        <p:spPr bwMode="auto">
          <a:xfrm>
            <a:off x="65532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8" name="Oval 23"/>
          <p:cNvSpPr>
            <a:spLocks noChangeArrowheads="1"/>
          </p:cNvSpPr>
          <p:nvPr/>
        </p:nvSpPr>
        <p:spPr bwMode="auto">
          <a:xfrm>
            <a:off x="74676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9" name="Oval 24"/>
          <p:cNvSpPr>
            <a:spLocks noChangeArrowheads="1"/>
          </p:cNvSpPr>
          <p:nvPr/>
        </p:nvSpPr>
        <p:spPr bwMode="auto">
          <a:xfrm>
            <a:off x="58674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20" name="Oval 25"/>
          <p:cNvSpPr>
            <a:spLocks noChangeArrowheads="1"/>
          </p:cNvSpPr>
          <p:nvPr/>
        </p:nvSpPr>
        <p:spPr bwMode="auto">
          <a:xfrm>
            <a:off x="6019800" y="632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687" name="AutoShape 135"/>
          <p:cNvSpPr>
            <a:spLocks noChangeArrowheads="1"/>
          </p:cNvSpPr>
          <p:nvPr/>
        </p:nvSpPr>
        <p:spPr bwMode="auto">
          <a:xfrm>
            <a:off x="4284663" y="5229225"/>
            <a:ext cx="647700" cy="433388"/>
          </a:xfrm>
          <a:prstGeom prst="rightArrow">
            <a:avLst>
              <a:gd name="adj1" fmla="val 48722"/>
              <a:gd name="adj2" fmla="val 59683"/>
            </a:avLst>
          </a:prstGeom>
          <a:solidFill>
            <a:srgbClr val="FFCC99"/>
          </a:solidFill>
          <a:ln w="19050">
            <a:solidFill>
              <a:srgbClr val="FF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0" name="Oval 12"/>
          <p:cNvSpPr>
            <a:spLocks noChangeArrowheads="1"/>
          </p:cNvSpPr>
          <p:nvPr/>
        </p:nvSpPr>
        <p:spPr bwMode="auto">
          <a:xfrm>
            <a:off x="4643438" y="5157788"/>
            <a:ext cx="3167062" cy="13684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61" name="Oval 13"/>
          <p:cNvSpPr>
            <a:spLocks noChangeArrowheads="1"/>
          </p:cNvSpPr>
          <p:nvPr/>
        </p:nvSpPr>
        <p:spPr bwMode="auto">
          <a:xfrm>
            <a:off x="6083300" y="5734050"/>
            <a:ext cx="300038" cy="285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48" name="Oval 11"/>
          <p:cNvSpPr>
            <a:spLocks noChangeArrowheads="1"/>
          </p:cNvSpPr>
          <p:nvPr/>
        </p:nvSpPr>
        <p:spPr bwMode="auto">
          <a:xfrm>
            <a:off x="900113" y="5229225"/>
            <a:ext cx="3167062" cy="13684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高速道路の構築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280400" cy="3527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2400" dirty="0" smtClean="0"/>
              <a:t>（頂点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s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から始まる）ダイクストラ法の探索の結果を考える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/>
              <a:t>　 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 </a:t>
            </a:r>
            <a:r>
              <a:rPr lang="ja-JP" altLang="en-US" sz="2400" dirty="0" smtClean="0"/>
              <a:t>番目以内の頂点への最短路に使われる枝は近距離用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/>
              <a:t>　 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 </a:t>
            </a:r>
            <a:r>
              <a:rPr lang="ja-JP" altLang="en-US" sz="2400" dirty="0" smtClean="0"/>
              <a:t>それ以外の最短路の枝は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v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から見れば遠距離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/>
              <a:t>　 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 </a:t>
            </a:r>
            <a:r>
              <a:rPr lang="ja-JP" altLang="en-US" sz="2400" dirty="0" smtClean="0"/>
              <a:t>その枝が、他の頂点から見て反対向きに遠距離にあれば、遠距離移動の中間になる（高速道路と呼びましょう）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</a:t>
            </a:r>
            <a:r>
              <a:rPr lang="ja-JP" altLang="en-US" sz="2400" dirty="0" smtClean="0"/>
              <a:t>各点から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番目まで探索すれば、高速道路は全部見つかる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ja-JP" altLang="en-US" sz="2400" dirty="0" smtClean="0"/>
              <a:t>２点間の探索をするときには、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番目以降の探索には、ここで見つけた枝だけを使えばよい</a:t>
            </a:r>
          </a:p>
        </p:txBody>
      </p:sp>
      <p:sp>
        <p:nvSpPr>
          <p:cNvPr id="31751" name="Oval 5"/>
          <p:cNvSpPr>
            <a:spLocks noChangeArrowheads="1"/>
          </p:cNvSpPr>
          <p:nvPr/>
        </p:nvSpPr>
        <p:spPr bwMode="auto">
          <a:xfrm>
            <a:off x="4787900" y="5805488"/>
            <a:ext cx="195263" cy="1936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52" name="Line 7"/>
          <p:cNvSpPr>
            <a:spLocks noChangeShapeType="1"/>
          </p:cNvSpPr>
          <p:nvPr/>
        </p:nvSpPr>
        <p:spPr bwMode="auto">
          <a:xfrm flipV="1">
            <a:off x="3924300" y="5876925"/>
            <a:ext cx="792163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53" name="Oval 10"/>
          <p:cNvSpPr>
            <a:spLocks noChangeArrowheads="1"/>
          </p:cNvSpPr>
          <p:nvPr/>
        </p:nvSpPr>
        <p:spPr bwMode="auto">
          <a:xfrm>
            <a:off x="2339975" y="5805488"/>
            <a:ext cx="300038" cy="285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54" name="Text Box 14"/>
          <p:cNvSpPr txBox="1">
            <a:spLocks noChangeArrowheads="1"/>
          </p:cNvSpPr>
          <p:nvPr/>
        </p:nvSpPr>
        <p:spPr bwMode="auto">
          <a:xfrm>
            <a:off x="250825" y="5373688"/>
            <a:ext cx="1604963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accent2"/>
                </a:solidFill>
              </a:rPr>
              <a:t>k</a:t>
            </a:r>
            <a:r>
              <a:rPr lang="en-US" altLang="ja-JP"/>
              <a:t> </a:t>
            </a:r>
            <a:r>
              <a:rPr lang="ja-JP" altLang="en-US"/>
              <a:t>番目まで</a:t>
            </a:r>
          </a:p>
        </p:txBody>
      </p:sp>
      <p:sp>
        <p:nvSpPr>
          <p:cNvPr id="31755" name="Oval 15"/>
          <p:cNvSpPr>
            <a:spLocks noChangeArrowheads="1"/>
          </p:cNvSpPr>
          <p:nvPr/>
        </p:nvSpPr>
        <p:spPr bwMode="auto">
          <a:xfrm>
            <a:off x="3635375" y="5899150"/>
            <a:ext cx="195263" cy="1936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56" name="Line 16"/>
          <p:cNvSpPr>
            <a:spLocks noChangeShapeType="1"/>
          </p:cNvSpPr>
          <p:nvPr/>
        </p:nvSpPr>
        <p:spPr bwMode="auto">
          <a:xfrm flipV="1">
            <a:off x="3851275" y="5516563"/>
            <a:ext cx="360363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57" name="Line 17"/>
          <p:cNvSpPr>
            <a:spLocks noChangeShapeType="1"/>
          </p:cNvSpPr>
          <p:nvPr/>
        </p:nvSpPr>
        <p:spPr bwMode="auto">
          <a:xfrm flipV="1">
            <a:off x="3563938" y="5299075"/>
            <a:ext cx="360362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58" name="Line 18"/>
          <p:cNvSpPr>
            <a:spLocks noChangeShapeType="1"/>
          </p:cNvSpPr>
          <p:nvPr/>
        </p:nvSpPr>
        <p:spPr bwMode="auto">
          <a:xfrm flipV="1">
            <a:off x="3203575" y="5154613"/>
            <a:ext cx="360363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59" name="Line 19"/>
          <p:cNvSpPr>
            <a:spLocks noChangeShapeType="1"/>
          </p:cNvSpPr>
          <p:nvPr/>
        </p:nvSpPr>
        <p:spPr bwMode="auto">
          <a:xfrm flipV="1">
            <a:off x="2843213" y="5083175"/>
            <a:ext cx="360362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0" grpId="0" animBg="1"/>
      <p:bldP spid="5326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階層高速道路法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496300" cy="3527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2400" dirty="0" smtClean="0"/>
              <a:t>高速道路を数理的に定義できるようになりました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2400" dirty="0" smtClean="0"/>
              <a:t>さて、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 </a:t>
            </a:r>
            <a:r>
              <a:rPr lang="ja-JP" altLang="en-US" sz="2400" dirty="0" smtClean="0"/>
              <a:t>はどれくらいに設定しましょうか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/>
              <a:t>　 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 </a:t>
            </a:r>
            <a:r>
              <a:rPr lang="ja-JP" altLang="en-US" sz="2400" dirty="0" smtClean="0"/>
              <a:t>大きいと、高速までなかなかつかないが高速は速い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/>
              <a:t>　 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 </a:t>
            </a:r>
            <a:r>
              <a:rPr lang="ja-JP" altLang="en-US" sz="2400" dirty="0" smtClean="0"/>
              <a:t>小さいとすぐに高速に乗れるが、高速ネットワークが大きい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</a:t>
            </a:r>
            <a:r>
              <a:rPr lang="ja-JP" altLang="en-US" sz="2400" dirty="0" smtClean="0"/>
              <a:t>高速ネットワークに同じ操作をして、さらなる高速を作ればよい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</a:t>
            </a:r>
            <a:r>
              <a:rPr lang="ja-JP" altLang="en-US" sz="2400" dirty="0" smtClean="0"/>
              <a:t>上層レイヤーは指数に小さくなるので、全部持っても気にならない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/>
              <a:t>　</a:t>
            </a:r>
          </a:p>
        </p:txBody>
      </p:sp>
      <p:sp>
        <p:nvSpPr>
          <p:cNvPr id="32772" name="AutoShape 16"/>
          <p:cNvSpPr>
            <a:spLocks noChangeArrowheads="1"/>
          </p:cNvSpPr>
          <p:nvPr/>
        </p:nvSpPr>
        <p:spPr bwMode="auto">
          <a:xfrm>
            <a:off x="684213" y="5807075"/>
            <a:ext cx="6335712" cy="790575"/>
          </a:xfrm>
          <a:prstGeom prst="parallelogram">
            <a:avLst>
              <a:gd name="adj" fmla="val 419847"/>
            </a:avLst>
          </a:prstGeom>
          <a:solidFill>
            <a:srgbClr val="0000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773" name="AutoShape 17"/>
          <p:cNvSpPr>
            <a:spLocks noChangeArrowheads="1"/>
          </p:cNvSpPr>
          <p:nvPr/>
        </p:nvSpPr>
        <p:spPr bwMode="auto">
          <a:xfrm>
            <a:off x="900113" y="5230813"/>
            <a:ext cx="6335712" cy="790575"/>
          </a:xfrm>
          <a:prstGeom prst="parallelogram">
            <a:avLst>
              <a:gd name="adj" fmla="val 419847"/>
            </a:avLst>
          </a:prstGeom>
          <a:solidFill>
            <a:srgbClr val="3366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4290" name="AutoShape 18"/>
          <p:cNvSpPr>
            <a:spLocks noChangeArrowheads="1"/>
          </p:cNvSpPr>
          <p:nvPr/>
        </p:nvSpPr>
        <p:spPr bwMode="auto">
          <a:xfrm>
            <a:off x="1044575" y="4725988"/>
            <a:ext cx="6335713" cy="790575"/>
          </a:xfrm>
          <a:prstGeom prst="parallelogram">
            <a:avLst>
              <a:gd name="adj" fmla="val 419848"/>
            </a:avLst>
          </a:prstGeom>
          <a:solidFill>
            <a:srgbClr val="00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1189038" y="4222750"/>
            <a:ext cx="6335712" cy="790575"/>
          </a:xfrm>
          <a:prstGeom prst="parallelogram">
            <a:avLst>
              <a:gd name="adj" fmla="val 419847"/>
            </a:avLst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0" grpId="0" animBg="1"/>
      <p:bldP spid="5429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接続部分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496300" cy="35274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2400" dirty="0" smtClean="0"/>
              <a:t>レイヤーの接続部分は密につながっている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dirty="0" smtClean="0"/>
              <a:t>　上層レイヤーを簡素化したいが、（連続する次数２の頂点を縮約）下層レイヤーから枝がきているので省けない</a:t>
            </a:r>
          </a:p>
          <a:p>
            <a:pPr eaLnBrk="1" hangingPunct="1"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</a:t>
            </a:r>
            <a:r>
              <a:rPr lang="ja-JP" altLang="en-US" sz="2400" dirty="0" smtClean="0"/>
              <a:t>下層レイヤーからの枝は新しい端点につなげ換える</a:t>
            </a: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684213" y="5734050"/>
            <a:ext cx="6335712" cy="790575"/>
          </a:xfrm>
          <a:prstGeom prst="parallelogram">
            <a:avLst>
              <a:gd name="adj" fmla="val 419847"/>
            </a:avLst>
          </a:prstGeom>
          <a:solidFill>
            <a:srgbClr val="0000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900113" y="5157788"/>
            <a:ext cx="6335712" cy="790575"/>
          </a:xfrm>
          <a:prstGeom prst="parallelogram">
            <a:avLst>
              <a:gd name="adj" fmla="val 419847"/>
            </a:avLst>
          </a:prstGeom>
          <a:solidFill>
            <a:srgbClr val="3366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1044575" y="4652963"/>
            <a:ext cx="6335713" cy="790575"/>
          </a:xfrm>
          <a:prstGeom prst="parallelogram">
            <a:avLst>
              <a:gd name="adj" fmla="val 419848"/>
            </a:avLst>
          </a:prstGeom>
          <a:solidFill>
            <a:srgbClr val="00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1189038" y="4149725"/>
            <a:ext cx="6335712" cy="790575"/>
          </a:xfrm>
          <a:prstGeom prst="parallelogram">
            <a:avLst>
              <a:gd name="adj" fmla="val 419847"/>
            </a:avLst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00" name="Line 12"/>
          <p:cNvSpPr>
            <a:spLocks noChangeShapeType="1"/>
          </p:cNvSpPr>
          <p:nvPr/>
        </p:nvSpPr>
        <p:spPr bwMode="auto">
          <a:xfrm>
            <a:off x="6948488" y="609441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01" name="Line 13"/>
          <p:cNvSpPr>
            <a:spLocks noChangeShapeType="1"/>
          </p:cNvSpPr>
          <p:nvPr/>
        </p:nvSpPr>
        <p:spPr bwMode="auto">
          <a:xfrm>
            <a:off x="7524750" y="609441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02" name="Line 14"/>
          <p:cNvSpPr>
            <a:spLocks noChangeShapeType="1"/>
          </p:cNvSpPr>
          <p:nvPr/>
        </p:nvSpPr>
        <p:spPr bwMode="auto">
          <a:xfrm>
            <a:off x="8101013" y="609441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03" name="Oval 8"/>
          <p:cNvSpPr>
            <a:spLocks noChangeArrowheads="1"/>
          </p:cNvSpPr>
          <p:nvPr/>
        </p:nvSpPr>
        <p:spPr bwMode="auto">
          <a:xfrm>
            <a:off x="6877050" y="6021388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04" name="Oval 9"/>
          <p:cNvSpPr>
            <a:spLocks noChangeArrowheads="1"/>
          </p:cNvSpPr>
          <p:nvPr/>
        </p:nvSpPr>
        <p:spPr bwMode="auto">
          <a:xfrm>
            <a:off x="7453313" y="6021388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05" name="Oval 10"/>
          <p:cNvSpPr>
            <a:spLocks noChangeArrowheads="1"/>
          </p:cNvSpPr>
          <p:nvPr/>
        </p:nvSpPr>
        <p:spPr bwMode="auto">
          <a:xfrm>
            <a:off x="8029575" y="6021388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06" name="Oval 11"/>
          <p:cNvSpPr>
            <a:spLocks noChangeArrowheads="1"/>
          </p:cNvSpPr>
          <p:nvPr/>
        </p:nvSpPr>
        <p:spPr bwMode="auto">
          <a:xfrm>
            <a:off x="8605838" y="6021388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07" name="AutoShape 15"/>
          <p:cNvSpPr>
            <a:spLocks noChangeArrowheads="1"/>
          </p:cNvSpPr>
          <p:nvPr/>
        </p:nvSpPr>
        <p:spPr bwMode="auto">
          <a:xfrm>
            <a:off x="7596188" y="6235700"/>
            <a:ext cx="431800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6948488" y="6669088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09" name="Oval 17"/>
          <p:cNvSpPr>
            <a:spLocks noChangeArrowheads="1"/>
          </p:cNvSpPr>
          <p:nvPr/>
        </p:nvSpPr>
        <p:spPr bwMode="auto">
          <a:xfrm>
            <a:off x="8604250" y="6597650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6877050" y="6597650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ビットベクトル法：方向を考えよう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640763" cy="3527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2400" dirty="0" smtClean="0"/>
              <a:t>階層高速法は遠距離を考えたが方向を考えていない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dirty="0" smtClean="0"/>
              <a:t> 目的地の方向による探索の省略を考えよう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</a:t>
            </a:r>
            <a:r>
              <a:rPr lang="ja-JP" altLang="en-US" sz="2400" dirty="0" smtClean="0"/>
              <a:t>方向だと扱いにくいので、出発点、目的地の属する領域を考える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dirty="0" smtClean="0"/>
              <a:t> 遠いと別の領域に入る。領域ごとに何かする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900113" y="3789363"/>
            <a:ext cx="5184775" cy="2808287"/>
          </a:xfrm>
          <a:prstGeom prst="rect">
            <a:avLst/>
          </a:prstGeom>
          <a:solidFill>
            <a:srgbClr val="CCFFCC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900113" y="5662613"/>
            <a:ext cx="1727200" cy="936625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2627313" y="5662613"/>
            <a:ext cx="1727200" cy="936625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4354513" y="5662613"/>
            <a:ext cx="1727200" cy="936625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900113" y="4725988"/>
            <a:ext cx="1727200" cy="936625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2627313" y="4725988"/>
            <a:ext cx="1727200" cy="936625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4354513" y="4725988"/>
            <a:ext cx="1727200" cy="936625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900113" y="3789363"/>
            <a:ext cx="1727200" cy="936625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2627313" y="3789363"/>
            <a:ext cx="1727200" cy="936625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4354513" y="3789363"/>
            <a:ext cx="1727200" cy="936625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1" grpId="0" animBg="1"/>
      <p:bldP spid="56342" grpId="0" animBg="1"/>
      <p:bldP spid="56343" grpId="0" animBg="1"/>
      <p:bldP spid="56344" grpId="0" animBg="1"/>
      <p:bldP spid="56345" grpId="0" animBg="1"/>
      <p:bldP spid="56346" grpId="0" animBg="1"/>
      <p:bldP spid="56347" grpId="0" animBg="1"/>
      <p:bldP spid="56348" grpId="0" animBg="1"/>
      <p:bldP spid="5634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900113" y="3789363"/>
            <a:ext cx="5184775" cy="2808287"/>
          </a:xfrm>
          <a:prstGeom prst="rect">
            <a:avLst/>
          </a:prstGeom>
          <a:solidFill>
            <a:srgbClr val="CCFFCC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7365" name="Freeform 21"/>
          <p:cNvSpPr>
            <a:spLocks/>
          </p:cNvSpPr>
          <p:nvPr/>
        </p:nvSpPr>
        <p:spPr bwMode="auto">
          <a:xfrm>
            <a:off x="900113" y="3789363"/>
            <a:ext cx="4895850" cy="2663825"/>
          </a:xfrm>
          <a:custGeom>
            <a:avLst/>
            <a:gdLst>
              <a:gd name="T0" fmla="*/ 4895850 w 3084"/>
              <a:gd name="T1" fmla="*/ 2663825 h 1678"/>
              <a:gd name="T2" fmla="*/ 4570413 w 3084"/>
              <a:gd name="T3" fmla="*/ 1778000 h 1678"/>
              <a:gd name="T4" fmla="*/ 4008438 w 3084"/>
              <a:gd name="T5" fmla="*/ 1552575 h 1678"/>
              <a:gd name="T6" fmla="*/ 2644775 w 3084"/>
              <a:gd name="T7" fmla="*/ 942975 h 1678"/>
              <a:gd name="T8" fmla="*/ 2303463 w 3084"/>
              <a:gd name="T9" fmla="*/ 71438 h 1678"/>
              <a:gd name="T10" fmla="*/ 0 w 3084"/>
              <a:gd name="T11" fmla="*/ 0 h 1678"/>
              <a:gd name="T12" fmla="*/ 0 w 3084"/>
              <a:gd name="T13" fmla="*/ 935038 h 1678"/>
              <a:gd name="T14" fmla="*/ 1120775 w 3084"/>
              <a:gd name="T15" fmla="*/ 1439862 h 1678"/>
              <a:gd name="T16" fmla="*/ 2917825 w 3084"/>
              <a:gd name="T17" fmla="*/ 1489075 h 1678"/>
              <a:gd name="T18" fmla="*/ 3382963 w 3084"/>
              <a:gd name="T19" fmla="*/ 1616075 h 1678"/>
              <a:gd name="T20" fmla="*/ 4329113 w 3084"/>
              <a:gd name="T21" fmla="*/ 2466975 h 1678"/>
              <a:gd name="T22" fmla="*/ 4895850 w 3084"/>
              <a:gd name="T23" fmla="*/ 2663825 h 167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084"/>
              <a:gd name="T37" fmla="*/ 0 h 1678"/>
              <a:gd name="T38" fmla="*/ 3084 w 3084"/>
              <a:gd name="T39" fmla="*/ 1678 h 167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84" h="1678">
                <a:moveTo>
                  <a:pt x="3084" y="1678"/>
                </a:moveTo>
                <a:lnTo>
                  <a:pt x="2879" y="1120"/>
                </a:lnTo>
                <a:lnTo>
                  <a:pt x="2525" y="978"/>
                </a:lnTo>
                <a:lnTo>
                  <a:pt x="1666" y="594"/>
                </a:lnTo>
                <a:lnTo>
                  <a:pt x="1451" y="45"/>
                </a:lnTo>
                <a:lnTo>
                  <a:pt x="0" y="0"/>
                </a:lnTo>
                <a:lnTo>
                  <a:pt x="0" y="589"/>
                </a:lnTo>
                <a:lnTo>
                  <a:pt x="706" y="907"/>
                </a:lnTo>
                <a:lnTo>
                  <a:pt x="1838" y="938"/>
                </a:lnTo>
                <a:lnTo>
                  <a:pt x="2131" y="1018"/>
                </a:lnTo>
                <a:lnTo>
                  <a:pt x="2727" y="1554"/>
                </a:lnTo>
                <a:lnTo>
                  <a:pt x="3084" y="1678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目的の領域で絞る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640763" cy="3527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2400" dirty="0" smtClean="0"/>
              <a:t>各点に対して、各領域に行くときに使いうる枝を見つける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/>
              <a:t>（領域の点へ向かう最短路を全部チェック）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dirty="0" smtClean="0"/>
              <a:t> 目的の領域に行くときに使う枝のみ探索する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dirty="0" smtClean="0"/>
              <a:t> 探索領域が大きく減る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2400" dirty="0" smtClean="0"/>
              <a:t>前処理の重さ、メモリ使用量の増大が欠点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900113" y="3789363"/>
            <a:ext cx="1727200" cy="936625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H="1" flipV="1">
            <a:off x="5435600" y="5734050"/>
            <a:ext cx="1444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 flipH="1" flipV="1">
            <a:off x="5148263" y="6092825"/>
            <a:ext cx="4318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849" name="Oval 14"/>
          <p:cNvSpPr>
            <a:spLocks noChangeArrowheads="1"/>
          </p:cNvSpPr>
          <p:nvPr/>
        </p:nvSpPr>
        <p:spPr bwMode="auto">
          <a:xfrm>
            <a:off x="5508625" y="616585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 flipH="1" flipV="1">
            <a:off x="4932363" y="5373688"/>
            <a:ext cx="4318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7364" name="Line 20"/>
          <p:cNvSpPr>
            <a:spLocks noChangeShapeType="1"/>
          </p:cNvSpPr>
          <p:nvPr/>
        </p:nvSpPr>
        <p:spPr bwMode="auto">
          <a:xfrm flipH="1" flipV="1">
            <a:off x="4572000" y="5876925"/>
            <a:ext cx="4318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7361" name="Oval 17"/>
          <p:cNvSpPr>
            <a:spLocks noChangeArrowheads="1"/>
          </p:cNvSpPr>
          <p:nvPr/>
        </p:nvSpPr>
        <p:spPr bwMode="auto">
          <a:xfrm>
            <a:off x="5292725" y="558958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63" name="Oval 19"/>
          <p:cNvSpPr>
            <a:spLocks noChangeArrowheads="1"/>
          </p:cNvSpPr>
          <p:nvPr/>
        </p:nvSpPr>
        <p:spPr bwMode="auto">
          <a:xfrm>
            <a:off x="5003800" y="594995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5" grpId="0" animBg="1"/>
      <p:bldP spid="57355" grpId="0" animBg="1"/>
      <p:bldP spid="57359" grpId="0" animBg="1"/>
      <p:bldP spid="57360" grpId="0" animBg="1"/>
      <p:bldP spid="57362" grpId="0" animBg="1"/>
      <p:bldP spid="57364" grpId="0" animBg="1"/>
      <p:bldP spid="57361" grpId="0" animBg="1"/>
      <p:bldP spid="5736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負の距離の枝があると．．．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18161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2400" dirty="0" smtClean="0"/>
              <a:t>ダイクストラ法は破綻します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（ナビではなく、他の問題を解きたいときには、しばしば負の距離が現れる）</a:t>
            </a:r>
          </a:p>
        </p:txBody>
      </p:sp>
      <p:sp>
        <p:nvSpPr>
          <p:cNvPr id="36868" name="Line 8"/>
          <p:cNvSpPr>
            <a:spLocks noChangeShapeType="1"/>
          </p:cNvSpPr>
          <p:nvPr/>
        </p:nvSpPr>
        <p:spPr bwMode="auto">
          <a:xfrm>
            <a:off x="1573213" y="4511675"/>
            <a:ext cx="1035050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69" name="Line 9"/>
          <p:cNvSpPr>
            <a:spLocks noChangeShapeType="1"/>
          </p:cNvSpPr>
          <p:nvPr/>
        </p:nvSpPr>
        <p:spPr bwMode="auto">
          <a:xfrm flipV="1">
            <a:off x="2608263" y="3867150"/>
            <a:ext cx="328612" cy="690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70" name="Line 10"/>
          <p:cNvSpPr>
            <a:spLocks noChangeShapeType="1"/>
          </p:cNvSpPr>
          <p:nvPr/>
        </p:nvSpPr>
        <p:spPr bwMode="auto">
          <a:xfrm flipH="1" flipV="1">
            <a:off x="1963738" y="3838575"/>
            <a:ext cx="958850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71" name="Line 11"/>
          <p:cNvSpPr>
            <a:spLocks noChangeShapeType="1"/>
          </p:cNvSpPr>
          <p:nvPr/>
        </p:nvSpPr>
        <p:spPr bwMode="auto">
          <a:xfrm flipH="1">
            <a:off x="1543050" y="3822700"/>
            <a:ext cx="420688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72" name="Oval 4"/>
          <p:cNvSpPr>
            <a:spLocks noChangeArrowheads="1"/>
          </p:cNvSpPr>
          <p:nvPr/>
        </p:nvSpPr>
        <p:spPr bwMode="auto">
          <a:xfrm>
            <a:off x="1438275" y="4406900"/>
            <a:ext cx="239713" cy="271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73" name="Oval 5"/>
          <p:cNvSpPr>
            <a:spLocks noChangeArrowheads="1"/>
          </p:cNvSpPr>
          <p:nvPr/>
        </p:nvSpPr>
        <p:spPr bwMode="auto">
          <a:xfrm>
            <a:off x="2490788" y="4424363"/>
            <a:ext cx="239712" cy="2714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74" name="Oval 6"/>
          <p:cNvSpPr>
            <a:spLocks noChangeArrowheads="1"/>
          </p:cNvSpPr>
          <p:nvPr/>
        </p:nvSpPr>
        <p:spPr bwMode="auto">
          <a:xfrm>
            <a:off x="2794000" y="3783013"/>
            <a:ext cx="239713" cy="2714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75" name="Oval 7"/>
          <p:cNvSpPr>
            <a:spLocks noChangeArrowheads="1"/>
          </p:cNvSpPr>
          <p:nvPr/>
        </p:nvSpPr>
        <p:spPr bwMode="auto">
          <a:xfrm>
            <a:off x="1866900" y="3724275"/>
            <a:ext cx="239713" cy="2714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1751013" y="457676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-1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2847975" y="405447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2311400" y="336708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-2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1309688" y="383381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747713" y="5726113"/>
            <a:ext cx="7680325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b="1"/>
              <a:t>こういう問題を解くには、どうすればいいでしょう？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負の距離を許容する解法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447800"/>
            <a:ext cx="8332788" cy="3390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ベルマンフォード法</a:t>
            </a:r>
            <a:endParaRPr lang="ja-JP" alt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/>
              <a:t> 始点から近い順に距離を求めても、正しくないかもしれない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>
                <a:solidFill>
                  <a:srgbClr val="FF0000"/>
                </a:solidFill>
                <a:sym typeface="Wingdings" pitchFamily="2" charset="2"/>
              </a:rPr>
              <a:t>　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ja-JP" altLang="en-US" sz="2400" dirty="0" smtClean="0">
                <a:solidFill>
                  <a:srgbClr val="FF0000"/>
                </a:solidFill>
                <a:sym typeface="Wingdings" pitchFamily="2" charset="2"/>
              </a:rPr>
              <a:t>　</a:t>
            </a:r>
            <a:r>
              <a:rPr lang="ja-JP" altLang="en-US" sz="2400" dirty="0" smtClean="0"/>
              <a:t>おかしかったらどんどん修正しましょう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①</a:t>
            </a:r>
            <a:r>
              <a:rPr lang="ja-JP" altLang="en-US" sz="2400" dirty="0" smtClean="0"/>
              <a:t>　すべての頂点に</a:t>
            </a:r>
            <a:r>
              <a:rPr lang="ja-JP" altLang="en-US" sz="2400" b="1" dirty="0" smtClean="0"/>
              <a:t>仮の原点からの最短距離</a:t>
            </a:r>
            <a:r>
              <a:rPr lang="ja-JP" altLang="en-US" sz="2400" dirty="0" smtClean="0"/>
              <a:t>を付ける（</a:t>
            </a:r>
            <a:r>
              <a:rPr lang="ja-JP" altLang="en-US" sz="2400" b="1" dirty="0" smtClean="0">
                <a:solidFill>
                  <a:srgbClr val="006600"/>
                </a:solidFill>
              </a:rPr>
              <a:t>＋∞</a:t>
            </a:r>
            <a:r>
              <a:rPr lang="ja-JP" altLang="en-US" sz="2400" dirty="0" smtClean="0"/>
              <a:t>）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/>
              <a:t>　　　ただし、始点だけは 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0　　　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</a:t>
            </a:r>
            <a:r>
              <a:rPr lang="ja-JP" altLang="en-US" sz="2400" dirty="0" smtClean="0"/>
              <a:t>　これは正しい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②</a:t>
            </a:r>
            <a:r>
              <a:rPr lang="ja-JP" altLang="en-US" sz="2400" dirty="0" smtClean="0"/>
              <a:t>　各枝を見て、仮の距離より短くできるなら、修正する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③</a:t>
            </a:r>
            <a:r>
              <a:rPr lang="ja-JP" altLang="en-US" sz="2400" dirty="0" smtClean="0"/>
              <a:t>　間違っている部分がなくなったら終了</a:t>
            </a:r>
          </a:p>
        </p:txBody>
      </p:sp>
      <p:sp>
        <p:nvSpPr>
          <p:cNvPr id="37892" name="Oval 17"/>
          <p:cNvSpPr>
            <a:spLocks noChangeArrowheads="1"/>
          </p:cNvSpPr>
          <p:nvPr/>
        </p:nvSpPr>
        <p:spPr bwMode="auto">
          <a:xfrm>
            <a:off x="3049588" y="5597525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893" name="Line 18"/>
          <p:cNvSpPr>
            <a:spLocks noChangeShapeType="1"/>
          </p:cNvSpPr>
          <p:nvPr/>
        </p:nvSpPr>
        <p:spPr bwMode="auto">
          <a:xfrm flipV="1">
            <a:off x="2044700" y="5842000"/>
            <a:ext cx="89693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894" name="Oval 19"/>
          <p:cNvSpPr>
            <a:spLocks noChangeArrowheads="1"/>
          </p:cNvSpPr>
          <p:nvPr/>
        </p:nvSpPr>
        <p:spPr bwMode="auto">
          <a:xfrm>
            <a:off x="1511300" y="5603875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895" name="Text Box 20"/>
          <p:cNvSpPr txBox="1">
            <a:spLocks noChangeArrowheads="1"/>
          </p:cNvSpPr>
          <p:nvPr/>
        </p:nvSpPr>
        <p:spPr bwMode="auto">
          <a:xfrm>
            <a:off x="1511300" y="5146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37896" name="Text Box 21"/>
          <p:cNvSpPr txBox="1">
            <a:spLocks noChangeArrowheads="1"/>
          </p:cNvSpPr>
          <p:nvPr/>
        </p:nvSpPr>
        <p:spPr bwMode="auto">
          <a:xfrm>
            <a:off x="2908300" y="5143500"/>
            <a:ext cx="79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rgbClr val="006600"/>
                </a:solidFill>
              </a:rPr>
              <a:t>＋∞</a:t>
            </a:r>
          </a:p>
        </p:txBody>
      </p:sp>
      <p:sp>
        <p:nvSpPr>
          <p:cNvPr id="37897" name="Text Box 22"/>
          <p:cNvSpPr txBox="1">
            <a:spLocks noChangeArrowheads="1"/>
          </p:cNvSpPr>
          <p:nvPr/>
        </p:nvSpPr>
        <p:spPr bwMode="auto">
          <a:xfrm>
            <a:off x="2216150" y="53562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2995613" y="5118100"/>
            <a:ext cx="8953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rgbClr val="006600"/>
                </a:solidFill>
              </a:rPr>
              <a:t>10</a:t>
            </a:r>
            <a:r>
              <a:rPr lang="ja-JP" altLang="en-US"/>
              <a:t>　　</a:t>
            </a:r>
          </a:p>
        </p:txBody>
      </p:sp>
      <p:sp>
        <p:nvSpPr>
          <p:cNvPr id="37899" name="Oval 24"/>
          <p:cNvSpPr>
            <a:spLocks noChangeArrowheads="1"/>
          </p:cNvSpPr>
          <p:nvPr/>
        </p:nvSpPr>
        <p:spPr bwMode="auto">
          <a:xfrm>
            <a:off x="6319838" y="5629275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900" name="Line 25"/>
          <p:cNvSpPr>
            <a:spLocks noChangeShapeType="1"/>
          </p:cNvSpPr>
          <p:nvPr/>
        </p:nvSpPr>
        <p:spPr bwMode="auto">
          <a:xfrm flipV="1">
            <a:off x="5314950" y="5873750"/>
            <a:ext cx="89693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901" name="Oval 26"/>
          <p:cNvSpPr>
            <a:spLocks noChangeArrowheads="1"/>
          </p:cNvSpPr>
          <p:nvPr/>
        </p:nvSpPr>
        <p:spPr bwMode="auto">
          <a:xfrm>
            <a:off x="4781550" y="5635625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902" name="Text Box 27"/>
          <p:cNvSpPr txBox="1">
            <a:spLocks noChangeArrowheads="1"/>
          </p:cNvSpPr>
          <p:nvPr/>
        </p:nvSpPr>
        <p:spPr bwMode="auto">
          <a:xfrm>
            <a:off x="4781550" y="51784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rgbClr val="006600"/>
                </a:solidFill>
              </a:rPr>
              <a:t>30</a:t>
            </a:r>
          </a:p>
        </p:txBody>
      </p:sp>
      <p:sp>
        <p:nvSpPr>
          <p:cNvPr id="37903" name="Text Box 28"/>
          <p:cNvSpPr txBox="1">
            <a:spLocks noChangeArrowheads="1"/>
          </p:cNvSpPr>
          <p:nvPr/>
        </p:nvSpPr>
        <p:spPr bwMode="auto">
          <a:xfrm>
            <a:off x="6178550" y="51958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rgbClr val="006600"/>
                </a:solidFill>
              </a:rPr>
              <a:t>20</a:t>
            </a:r>
          </a:p>
        </p:txBody>
      </p:sp>
      <p:sp>
        <p:nvSpPr>
          <p:cNvPr id="37904" name="Text Box 29"/>
          <p:cNvSpPr txBox="1">
            <a:spLocks noChangeArrowheads="1"/>
          </p:cNvSpPr>
          <p:nvPr/>
        </p:nvSpPr>
        <p:spPr bwMode="auto">
          <a:xfrm>
            <a:off x="5486400" y="538797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chemeClr val="accent2"/>
                </a:solidFill>
              </a:rPr>
              <a:t>-20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6175375" y="5164138"/>
            <a:ext cx="8953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rgbClr val="006600"/>
                </a:solidFill>
              </a:rPr>
              <a:t>10</a:t>
            </a:r>
            <a:r>
              <a:rPr lang="ja-JP" altLang="en-US"/>
              <a:t>　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7" grpId="0" animBg="1" autoUpdateAnimBg="0"/>
      <p:bldP spid="42014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解なしの場合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447800"/>
            <a:ext cx="8042275" cy="33909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重み合計が負になるサイクル（閉路）があると、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　　　最適解が存在しなくなる</a:t>
            </a:r>
          </a:p>
          <a:p>
            <a:pPr eaLnBrk="1" hangingPunct="1"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</a:rPr>
              <a:t>　 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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 </a:t>
            </a:r>
            <a:r>
              <a:rPr lang="ja-JP" altLang="en-US" sz="2400" dirty="0" smtClean="0"/>
              <a:t>そのサイクルに沿って移動し続けると、いくらでも距離が短くなる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4083050" y="5402263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V="1">
            <a:off x="3078163" y="5646738"/>
            <a:ext cx="896937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2544763" y="5408613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19" name="Text Box 9"/>
          <p:cNvSpPr txBox="1">
            <a:spLocks noChangeArrowheads="1"/>
          </p:cNvSpPr>
          <p:nvPr/>
        </p:nvSpPr>
        <p:spPr bwMode="auto">
          <a:xfrm>
            <a:off x="3235325" y="56705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38920" name="Line 12"/>
          <p:cNvSpPr>
            <a:spLocks noChangeShapeType="1"/>
          </p:cNvSpPr>
          <p:nvPr/>
        </p:nvSpPr>
        <p:spPr bwMode="auto">
          <a:xfrm flipV="1">
            <a:off x="1550988" y="5664200"/>
            <a:ext cx="896937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21" name="Oval 13"/>
          <p:cNvSpPr>
            <a:spLocks noChangeArrowheads="1"/>
          </p:cNvSpPr>
          <p:nvPr/>
        </p:nvSpPr>
        <p:spPr bwMode="auto">
          <a:xfrm>
            <a:off x="3311525" y="4360863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22" name="Text Box 16"/>
          <p:cNvSpPr txBox="1">
            <a:spLocks noChangeArrowheads="1"/>
          </p:cNvSpPr>
          <p:nvPr/>
        </p:nvSpPr>
        <p:spPr bwMode="auto">
          <a:xfrm>
            <a:off x="2532063" y="4713288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chemeClr val="accent2"/>
                </a:solidFill>
              </a:rPr>
              <a:t>-20</a:t>
            </a:r>
          </a:p>
        </p:txBody>
      </p:sp>
      <p:sp>
        <p:nvSpPr>
          <p:cNvPr id="38923" name="Line 18"/>
          <p:cNvSpPr>
            <a:spLocks noChangeShapeType="1"/>
          </p:cNvSpPr>
          <p:nvPr/>
        </p:nvSpPr>
        <p:spPr bwMode="auto">
          <a:xfrm flipH="1">
            <a:off x="2930525" y="4830763"/>
            <a:ext cx="377825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24" name="Line 19"/>
          <p:cNvSpPr>
            <a:spLocks noChangeShapeType="1"/>
          </p:cNvSpPr>
          <p:nvPr/>
        </p:nvSpPr>
        <p:spPr bwMode="auto">
          <a:xfrm flipH="1" flipV="1">
            <a:off x="3770313" y="4819650"/>
            <a:ext cx="361950" cy="52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25" name="Text Box 20"/>
          <p:cNvSpPr txBox="1">
            <a:spLocks noChangeArrowheads="1"/>
          </p:cNvSpPr>
          <p:nvPr/>
        </p:nvSpPr>
        <p:spPr bwMode="auto">
          <a:xfrm>
            <a:off x="3927475" y="4775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b="1">
                <a:solidFill>
                  <a:schemeClr val="accent2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ベルマンフォード法計算時間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47800"/>
            <a:ext cx="8134350" cy="38528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•</a:t>
            </a:r>
            <a:r>
              <a:rPr lang="ja-JP" altLang="en-US" sz="2400" dirty="0" smtClean="0"/>
              <a:t> 各枝について、</a:t>
            </a:r>
            <a:r>
              <a:rPr lang="ja-JP" altLang="en-US" sz="2400" b="1" dirty="0" smtClean="0"/>
              <a:t>仮の距離</a:t>
            </a:r>
            <a:r>
              <a:rPr lang="ja-JP" altLang="en-US" sz="2400" dirty="0" smtClean="0"/>
              <a:t>の修正を行う、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/>
              <a:t>　という動作を （頂点数） 回行うと、修正する場所がなくなる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ja-JP" sz="2400" dirty="0" smtClean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証明：</a:t>
            </a:r>
            <a:r>
              <a:rPr lang="ja-JP" altLang="en-US" sz="2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ja-JP" altLang="en-US" sz="2400" dirty="0" smtClean="0"/>
              <a:t>ある頂点までの最短路の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 </a:t>
            </a:r>
            <a:r>
              <a:rPr lang="ja-JP" altLang="en-US" sz="2400" dirty="0" smtClean="0"/>
              <a:t>番目の枝は、少なくとも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 </a:t>
            </a:r>
            <a:r>
              <a:rPr lang="ja-JP" altLang="en-US" sz="2400" dirty="0" smtClean="0"/>
              <a:t>回目の動作で修正される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ja-JP" altLang="en-US" sz="2400" dirty="0" smtClean="0"/>
              <a:t>任意のパス（ルート）の枝数   </a:t>
            </a:r>
            <a:r>
              <a:rPr lang="ja-JP" alt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≦</a:t>
            </a:r>
            <a:r>
              <a:rPr lang="ja-JP" altLang="en-US" sz="2400" dirty="0" smtClean="0"/>
              <a:t>　頂点数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ja-JP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dirty="0" smtClean="0">
                <a:solidFill>
                  <a:srgbClr val="FF0000"/>
                </a:solidFill>
                <a:sym typeface="Wingdings" pitchFamily="2" charset="2"/>
              </a:rPr>
              <a:t>　</a:t>
            </a:r>
            <a:r>
              <a:rPr lang="ja-JP" altLang="en-US" sz="2400" dirty="0" smtClean="0"/>
              <a:t>動作を （頂点数） 回行うと全て修正される</a:t>
            </a:r>
            <a:endParaRPr lang="en-US" altLang="ja-JP" sz="2400" dirty="0" smtClean="0"/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3049588" y="59436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V="1">
            <a:off x="2044700" y="6188075"/>
            <a:ext cx="89693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1511300" y="594995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571625" y="55229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39944" name="Oval 11"/>
          <p:cNvSpPr>
            <a:spLocks noChangeArrowheads="1"/>
          </p:cNvSpPr>
          <p:nvPr/>
        </p:nvSpPr>
        <p:spPr bwMode="auto">
          <a:xfrm>
            <a:off x="6319838" y="5915025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5" name="Line 12"/>
          <p:cNvSpPr>
            <a:spLocks noChangeShapeType="1"/>
          </p:cNvSpPr>
          <p:nvPr/>
        </p:nvSpPr>
        <p:spPr bwMode="auto">
          <a:xfrm flipV="1">
            <a:off x="5284788" y="6173788"/>
            <a:ext cx="896937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946" name="Oval 13"/>
          <p:cNvSpPr>
            <a:spLocks noChangeArrowheads="1"/>
          </p:cNvSpPr>
          <p:nvPr/>
        </p:nvSpPr>
        <p:spPr bwMode="auto">
          <a:xfrm>
            <a:off x="4691063" y="593725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7" name="Text Box 16"/>
          <p:cNvSpPr txBox="1">
            <a:spLocks noChangeArrowheads="1"/>
          </p:cNvSpPr>
          <p:nvPr/>
        </p:nvSpPr>
        <p:spPr bwMode="auto">
          <a:xfrm>
            <a:off x="3763963" y="57023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chemeClr val="accent2"/>
                </a:solidFill>
              </a:rPr>
              <a:t>-20</a:t>
            </a:r>
          </a:p>
        </p:txBody>
      </p:sp>
      <p:sp>
        <p:nvSpPr>
          <p:cNvPr id="39948" name="Line 18"/>
          <p:cNvSpPr>
            <a:spLocks noChangeShapeType="1"/>
          </p:cNvSpPr>
          <p:nvPr/>
        </p:nvSpPr>
        <p:spPr bwMode="auto">
          <a:xfrm flipV="1">
            <a:off x="3665538" y="6191250"/>
            <a:ext cx="896937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949" name="Text Box 19"/>
          <p:cNvSpPr txBox="1">
            <a:spLocks noChangeArrowheads="1"/>
          </p:cNvSpPr>
          <p:nvPr/>
        </p:nvSpPr>
        <p:spPr bwMode="auto">
          <a:xfrm>
            <a:off x="2117725" y="57038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39950" name="Text Box 20"/>
          <p:cNvSpPr txBox="1">
            <a:spLocks noChangeArrowheads="1"/>
          </p:cNvSpPr>
          <p:nvPr/>
        </p:nvSpPr>
        <p:spPr bwMode="auto">
          <a:xfrm>
            <a:off x="5478463" y="57213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3028950" y="55245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rgbClr val="006600"/>
                </a:solidFill>
              </a:rPr>
              <a:t>10</a:t>
            </a:r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4681538" y="552767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rgbClr val="006600"/>
                </a:solidFill>
              </a:rPr>
              <a:t>-10</a:t>
            </a:r>
          </a:p>
        </p:txBody>
      </p:sp>
      <p:sp>
        <p:nvSpPr>
          <p:cNvPr id="44055" name="Text Box 23"/>
          <p:cNvSpPr txBox="1">
            <a:spLocks noChangeArrowheads="1"/>
          </p:cNvSpPr>
          <p:nvPr/>
        </p:nvSpPr>
        <p:spPr bwMode="auto">
          <a:xfrm>
            <a:off x="6318250" y="551656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rgbClr val="006600"/>
                </a:solidFill>
              </a:rPr>
              <a:t>-5</a:t>
            </a:r>
          </a:p>
        </p:txBody>
      </p:sp>
      <p:sp>
        <p:nvSpPr>
          <p:cNvPr id="44056" name="Line 24"/>
          <p:cNvSpPr>
            <a:spLocks noChangeShapeType="1"/>
          </p:cNvSpPr>
          <p:nvPr/>
        </p:nvSpPr>
        <p:spPr bwMode="auto">
          <a:xfrm flipV="1">
            <a:off x="2032000" y="6191250"/>
            <a:ext cx="896938" cy="317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 flipV="1">
            <a:off x="3667125" y="6194425"/>
            <a:ext cx="896938" cy="317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058" name="Line 26"/>
          <p:cNvSpPr>
            <a:spLocks noChangeShapeType="1"/>
          </p:cNvSpPr>
          <p:nvPr/>
        </p:nvSpPr>
        <p:spPr bwMode="auto">
          <a:xfrm>
            <a:off x="5287963" y="6172200"/>
            <a:ext cx="911225" cy="1111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3" grpId="0" autoUpdateAnimBg="0"/>
      <p:bldP spid="44054" grpId="0" autoUpdateAnimBg="0"/>
      <p:bldP spid="44055" grpId="0" autoUpdateAnimBg="0"/>
      <p:bldP spid="44056" grpId="0" animBg="1"/>
      <p:bldP spid="44057" grpId="0" animBg="1"/>
      <p:bldP spid="4405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練習問題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7772400" cy="13335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2400" dirty="0" smtClean="0"/>
              <a:t>このネットワークの赤の頂点から茶色の頂点までの最短パスをベルマンフォード法でもとめなさい</a:t>
            </a: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3810000" y="35052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3886200" y="47244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6588125" y="573405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5791200" y="41910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6227763" y="2708275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2484438" y="3284538"/>
            <a:ext cx="1249362" cy="44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V="1">
            <a:off x="30480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H="1" flipV="1">
            <a:off x="3059113" y="4581525"/>
            <a:ext cx="7207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V="1">
            <a:off x="2771775" y="5029200"/>
            <a:ext cx="1038225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3059113" y="6021388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V="1">
            <a:off x="2555875" y="2924175"/>
            <a:ext cx="3600450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flipV="1">
            <a:off x="4343400" y="3068638"/>
            <a:ext cx="1741488" cy="588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4343400" y="3810000"/>
            <a:ext cx="1371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flipH="1">
            <a:off x="4356100" y="4508500"/>
            <a:ext cx="12954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 flipV="1">
            <a:off x="2987675" y="4652963"/>
            <a:ext cx="2808288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>
            <a:off x="1676400" y="4876800"/>
            <a:ext cx="592138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 flipV="1">
            <a:off x="1524000" y="3357563"/>
            <a:ext cx="455613" cy="1062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>
            <a:off x="6732588" y="3213100"/>
            <a:ext cx="11049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>
            <a:off x="6400800" y="4495800"/>
            <a:ext cx="1295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 flipV="1">
            <a:off x="1752600" y="44958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 flipV="1">
            <a:off x="6156325" y="3213100"/>
            <a:ext cx="19843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 flipV="1">
            <a:off x="7019925" y="5084763"/>
            <a:ext cx="720725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86" name="Oval 26"/>
          <p:cNvSpPr>
            <a:spLocks noChangeArrowheads="1"/>
          </p:cNvSpPr>
          <p:nvPr/>
        </p:nvSpPr>
        <p:spPr bwMode="auto">
          <a:xfrm>
            <a:off x="1143000" y="44958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87" name="Oval 27"/>
          <p:cNvSpPr>
            <a:spLocks noChangeArrowheads="1"/>
          </p:cNvSpPr>
          <p:nvPr/>
        </p:nvSpPr>
        <p:spPr bwMode="auto">
          <a:xfrm>
            <a:off x="7772400" y="4572000"/>
            <a:ext cx="457200" cy="4572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88" name="Oval 28"/>
          <p:cNvSpPr>
            <a:spLocks noChangeArrowheads="1"/>
          </p:cNvSpPr>
          <p:nvPr/>
        </p:nvSpPr>
        <p:spPr bwMode="auto">
          <a:xfrm>
            <a:off x="1908175" y="2852738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89" name="Oval 29"/>
          <p:cNvSpPr>
            <a:spLocks noChangeArrowheads="1"/>
          </p:cNvSpPr>
          <p:nvPr/>
        </p:nvSpPr>
        <p:spPr bwMode="auto">
          <a:xfrm>
            <a:off x="2514600" y="41910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90" name="Oval 30"/>
          <p:cNvSpPr>
            <a:spLocks noChangeArrowheads="1"/>
          </p:cNvSpPr>
          <p:nvPr/>
        </p:nvSpPr>
        <p:spPr bwMode="auto">
          <a:xfrm>
            <a:off x="2339975" y="573405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91" name="Line 31"/>
          <p:cNvSpPr>
            <a:spLocks noChangeShapeType="1"/>
          </p:cNvSpPr>
          <p:nvPr/>
        </p:nvSpPr>
        <p:spPr bwMode="auto">
          <a:xfrm>
            <a:off x="6156325" y="4724400"/>
            <a:ext cx="503238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92" name="Line 32"/>
          <p:cNvSpPr>
            <a:spLocks noChangeShapeType="1"/>
          </p:cNvSpPr>
          <p:nvPr/>
        </p:nvSpPr>
        <p:spPr bwMode="auto">
          <a:xfrm>
            <a:off x="4067175" y="41497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93" name="Line 33"/>
          <p:cNvSpPr>
            <a:spLocks noChangeShapeType="1"/>
          </p:cNvSpPr>
          <p:nvPr/>
        </p:nvSpPr>
        <p:spPr bwMode="auto">
          <a:xfrm flipV="1">
            <a:off x="2555875" y="4724400"/>
            <a:ext cx="1873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94" name="Text Box 35"/>
          <p:cNvSpPr txBox="1">
            <a:spLocks noChangeArrowheads="1"/>
          </p:cNvSpPr>
          <p:nvPr/>
        </p:nvSpPr>
        <p:spPr bwMode="auto">
          <a:xfrm>
            <a:off x="1203325" y="36988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40995" name="Text Box 36"/>
          <p:cNvSpPr txBox="1">
            <a:spLocks noChangeArrowheads="1"/>
          </p:cNvSpPr>
          <p:nvPr/>
        </p:nvSpPr>
        <p:spPr bwMode="auto">
          <a:xfrm>
            <a:off x="1752600" y="4114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20</a:t>
            </a:r>
          </a:p>
        </p:txBody>
      </p:sp>
      <p:sp>
        <p:nvSpPr>
          <p:cNvPr id="40996" name="Text Box 37"/>
          <p:cNvSpPr txBox="1">
            <a:spLocks noChangeArrowheads="1"/>
          </p:cNvSpPr>
          <p:nvPr/>
        </p:nvSpPr>
        <p:spPr bwMode="auto">
          <a:xfrm>
            <a:off x="1619250" y="50847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40997" name="Text Box 38"/>
          <p:cNvSpPr txBox="1">
            <a:spLocks noChangeArrowheads="1"/>
          </p:cNvSpPr>
          <p:nvPr/>
        </p:nvSpPr>
        <p:spPr bwMode="auto">
          <a:xfrm>
            <a:off x="2268538" y="47720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40998" name="Text Box 39"/>
          <p:cNvSpPr txBox="1">
            <a:spLocks noChangeArrowheads="1"/>
          </p:cNvSpPr>
          <p:nvPr/>
        </p:nvSpPr>
        <p:spPr bwMode="auto">
          <a:xfrm>
            <a:off x="3011488" y="50133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40999" name="Text Box 40"/>
          <p:cNvSpPr txBox="1">
            <a:spLocks noChangeArrowheads="1"/>
          </p:cNvSpPr>
          <p:nvPr/>
        </p:nvSpPr>
        <p:spPr bwMode="auto">
          <a:xfrm>
            <a:off x="7164388" y="3429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41000" name="Text Box 41"/>
          <p:cNvSpPr txBox="1">
            <a:spLocks noChangeArrowheads="1"/>
          </p:cNvSpPr>
          <p:nvPr/>
        </p:nvSpPr>
        <p:spPr bwMode="auto">
          <a:xfrm>
            <a:off x="6877050" y="41497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</a:rPr>
              <a:t>40</a:t>
            </a:r>
          </a:p>
        </p:txBody>
      </p:sp>
      <p:sp>
        <p:nvSpPr>
          <p:cNvPr id="41001" name="Text Box 42"/>
          <p:cNvSpPr txBox="1">
            <a:spLocks noChangeArrowheads="1"/>
          </p:cNvSpPr>
          <p:nvPr/>
        </p:nvSpPr>
        <p:spPr bwMode="auto">
          <a:xfrm>
            <a:off x="7308850" y="54451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41002" name="Text Box 43"/>
          <p:cNvSpPr txBox="1">
            <a:spLocks noChangeArrowheads="1"/>
          </p:cNvSpPr>
          <p:nvPr/>
        </p:nvSpPr>
        <p:spPr bwMode="auto">
          <a:xfrm>
            <a:off x="4643438" y="60213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41003" name="Text Box 44"/>
          <p:cNvSpPr txBox="1">
            <a:spLocks noChangeArrowheads="1"/>
          </p:cNvSpPr>
          <p:nvPr/>
        </p:nvSpPr>
        <p:spPr bwMode="auto">
          <a:xfrm>
            <a:off x="4451350" y="51689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</a:rPr>
              <a:t>-10</a:t>
            </a:r>
          </a:p>
        </p:txBody>
      </p:sp>
      <p:sp>
        <p:nvSpPr>
          <p:cNvPr id="41004" name="Text Box 45"/>
          <p:cNvSpPr txBox="1">
            <a:spLocks noChangeArrowheads="1"/>
          </p:cNvSpPr>
          <p:nvPr/>
        </p:nvSpPr>
        <p:spPr bwMode="auto">
          <a:xfrm>
            <a:off x="3413125" y="43402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</a:rPr>
              <a:t>-5</a:t>
            </a:r>
          </a:p>
        </p:txBody>
      </p:sp>
      <p:sp>
        <p:nvSpPr>
          <p:cNvPr id="41005" name="Text Box 48"/>
          <p:cNvSpPr txBox="1">
            <a:spLocks noChangeArrowheads="1"/>
          </p:cNvSpPr>
          <p:nvPr/>
        </p:nvSpPr>
        <p:spPr bwMode="auto">
          <a:xfrm>
            <a:off x="3203575" y="31416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1006" name="Text Box 49"/>
          <p:cNvSpPr txBox="1">
            <a:spLocks noChangeArrowheads="1"/>
          </p:cNvSpPr>
          <p:nvPr/>
        </p:nvSpPr>
        <p:spPr bwMode="auto">
          <a:xfrm>
            <a:off x="4643438" y="429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41007" name="Text Box 50"/>
          <p:cNvSpPr txBox="1">
            <a:spLocks noChangeArrowheads="1"/>
          </p:cNvSpPr>
          <p:nvPr/>
        </p:nvSpPr>
        <p:spPr bwMode="auto">
          <a:xfrm>
            <a:off x="3011488" y="376396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</a:rPr>
              <a:t>-2</a:t>
            </a:r>
          </a:p>
        </p:txBody>
      </p:sp>
      <p:sp>
        <p:nvSpPr>
          <p:cNvPr id="41008" name="Text Box 51"/>
          <p:cNvSpPr txBox="1">
            <a:spLocks noChangeArrowheads="1"/>
          </p:cNvSpPr>
          <p:nvPr/>
        </p:nvSpPr>
        <p:spPr bwMode="auto">
          <a:xfrm>
            <a:off x="3779838" y="24923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41009" name="Text Box 52"/>
          <p:cNvSpPr txBox="1">
            <a:spLocks noChangeArrowheads="1"/>
          </p:cNvSpPr>
          <p:nvPr/>
        </p:nvSpPr>
        <p:spPr bwMode="auto">
          <a:xfrm>
            <a:off x="4643438" y="30432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41010" name="Text Box 54"/>
          <p:cNvSpPr txBox="1">
            <a:spLocks noChangeArrowheads="1"/>
          </p:cNvSpPr>
          <p:nvPr/>
        </p:nvSpPr>
        <p:spPr bwMode="auto">
          <a:xfrm>
            <a:off x="6372225" y="49164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</a:rPr>
              <a:t>20</a:t>
            </a:r>
          </a:p>
        </p:txBody>
      </p:sp>
      <p:sp>
        <p:nvSpPr>
          <p:cNvPr id="41011" name="Text Box 55"/>
          <p:cNvSpPr txBox="1">
            <a:spLocks noChangeArrowheads="1"/>
          </p:cNvSpPr>
          <p:nvPr/>
        </p:nvSpPr>
        <p:spPr bwMode="auto">
          <a:xfrm>
            <a:off x="6300788" y="35734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</a:rPr>
              <a:t>20</a:t>
            </a:r>
          </a:p>
        </p:txBody>
      </p:sp>
      <p:sp>
        <p:nvSpPr>
          <p:cNvPr id="41012" name="Text Box 56"/>
          <p:cNvSpPr txBox="1">
            <a:spLocks noChangeArrowheads="1"/>
          </p:cNvSpPr>
          <p:nvPr/>
        </p:nvSpPr>
        <p:spPr bwMode="auto">
          <a:xfrm>
            <a:off x="5099050" y="36925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1013" name="Text Box 57"/>
          <p:cNvSpPr txBox="1">
            <a:spLocks noChangeArrowheads="1"/>
          </p:cNvSpPr>
          <p:nvPr/>
        </p:nvSpPr>
        <p:spPr bwMode="auto">
          <a:xfrm>
            <a:off x="4019550" y="41243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最短路問題の特徴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7772400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/>
              <a:t> 現実のいろいろな場面で使われている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/>
              <a:t> 他の問題を解くための道具としても使われる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/>
              <a:t> 線形計画・最小費用流問題として定式化できる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2400" dirty="0" smtClean="0"/>
              <a:t>（サブクラスになっている）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/>
              <a:t> 距離が全て非負ならば、ダイクストラ法で線形時間ちょっとで解ける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/>
              <a:t> 負の距離を許しても、ベルマンフォード法で枝数</a:t>
            </a:r>
            <a:r>
              <a:rPr lang="en-US" altLang="ja-JP" sz="2400" dirty="0" smtClean="0"/>
              <a:t>×</a:t>
            </a:r>
            <a:r>
              <a:rPr lang="ja-JP" altLang="en-US" sz="2400" dirty="0" smtClean="0"/>
              <a:t>頂点数の時間で解ける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/>
              <a:t> 実用上良いパフォーマンスを得るための工夫が多く研究されている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負の距離のある問題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4724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ja-JP" altLang="en-US" sz="2400" dirty="0" smtClean="0"/>
              <a:t>屋台を出したい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ja-JP" altLang="en-US" sz="2400" dirty="0" smtClean="0"/>
              <a:t>屋台を出すと、儲かるが、4日間休まなければいけない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ja-JP" altLang="en-US" sz="2400" dirty="0" smtClean="0"/>
              <a:t>毎日儲かる金額は違う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ja-JP" altLang="en-US" sz="2400" dirty="0" smtClean="0"/>
              <a:t>１ヶ月、どこで出すか決めたい</a:t>
            </a:r>
          </a:p>
        </p:txBody>
      </p:sp>
      <p:pic>
        <p:nvPicPr>
          <p:cNvPr id="41988" name="Picture 5" descr="FD0173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725" y="4152900"/>
            <a:ext cx="17970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 descr="BS0008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4488" y="3652838"/>
            <a:ext cx="1579562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ネットワークを作る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20256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ja-JP" altLang="en-US" sz="2400" dirty="0" smtClean="0"/>
              <a:t>日付を頂点として、枝を張る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ja-JP" altLang="en-US" sz="2400" dirty="0" smtClean="0"/>
              <a:t>青い枝は「店を出さない」。儲けは 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0</a:t>
            </a:r>
            <a:r>
              <a:rPr lang="ja-JP" altLang="en-US" sz="2400" dirty="0" smtClean="0"/>
              <a:t>、次の日に進む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2400" dirty="0" smtClean="0"/>
              <a:t>赤い枝は「店を出す」。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400" dirty="0" smtClean="0">
                <a:sym typeface="Wingdings" pitchFamily="2" charset="2"/>
              </a:rPr>
              <a:t> </a:t>
            </a:r>
            <a:r>
              <a:rPr lang="ja-JP" altLang="en-US" sz="2400" dirty="0" smtClean="0"/>
              <a:t>儲けが距離。4日後に進む</a:t>
            </a:r>
          </a:p>
        </p:txBody>
      </p:sp>
      <p:pic>
        <p:nvPicPr>
          <p:cNvPr id="43012" name="Picture 4" descr="FD0173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913" y="5141913"/>
            <a:ext cx="17970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808038" y="3154363"/>
            <a:ext cx="714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1   2   3   4   5   6   7   8   9   10 ‥ ‥ ‥　　27  28  29  30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930275" y="3508375"/>
            <a:ext cx="6667500" cy="228600"/>
            <a:chOff x="586" y="2210"/>
            <a:chExt cx="4200" cy="144"/>
          </a:xfrm>
        </p:grpSpPr>
        <p:sp>
          <p:nvSpPr>
            <p:cNvPr id="43026" name="Freeform 7"/>
            <p:cNvSpPr>
              <a:spLocks/>
            </p:cNvSpPr>
            <p:nvPr/>
          </p:nvSpPr>
          <p:spPr bwMode="auto">
            <a:xfrm>
              <a:off x="586" y="2238"/>
              <a:ext cx="227" cy="116"/>
            </a:xfrm>
            <a:custGeom>
              <a:avLst/>
              <a:gdLst>
                <a:gd name="T0" fmla="*/ 0 w 227"/>
                <a:gd name="T1" fmla="*/ 19 h 116"/>
                <a:gd name="T2" fmla="*/ 109 w 227"/>
                <a:gd name="T3" fmla="*/ 113 h 116"/>
                <a:gd name="T4" fmla="*/ 227 w 227"/>
                <a:gd name="T5" fmla="*/ 0 h 116"/>
                <a:gd name="T6" fmla="*/ 0 60000 65536"/>
                <a:gd name="T7" fmla="*/ 0 60000 65536"/>
                <a:gd name="T8" fmla="*/ 0 60000 65536"/>
                <a:gd name="T9" fmla="*/ 0 w 227"/>
                <a:gd name="T10" fmla="*/ 0 h 116"/>
                <a:gd name="T11" fmla="*/ 227 w 227"/>
                <a:gd name="T12" fmla="*/ 116 h 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116">
                  <a:moveTo>
                    <a:pt x="0" y="19"/>
                  </a:moveTo>
                  <a:cubicBezTo>
                    <a:pt x="37" y="65"/>
                    <a:pt x="71" y="116"/>
                    <a:pt x="109" y="113"/>
                  </a:cubicBezTo>
                  <a:cubicBezTo>
                    <a:pt x="147" y="110"/>
                    <a:pt x="203" y="24"/>
                    <a:pt x="227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27" name="Freeform 8"/>
            <p:cNvSpPr>
              <a:spLocks/>
            </p:cNvSpPr>
            <p:nvPr/>
          </p:nvSpPr>
          <p:spPr bwMode="auto">
            <a:xfrm>
              <a:off x="861" y="2230"/>
              <a:ext cx="227" cy="116"/>
            </a:xfrm>
            <a:custGeom>
              <a:avLst/>
              <a:gdLst>
                <a:gd name="T0" fmla="*/ 0 w 227"/>
                <a:gd name="T1" fmla="*/ 19 h 116"/>
                <a:gd name="T2" fmla="*/ 109 w 227"/>
                <a:gd name="T3" fmla="*/ 113 h 116"/>
                <a:gd name="T4" fmla="*/ 227 w 227"/>
                <a:gd name="T5" fmla="*/ 0 h 116"/>
                <a:gd name="T6" fmla="*/ 0 60000 65536"/>
                <a:gd name="T7" fmla="*/ 0 60000 65536"/>
                <a:gd name="T8" fmla="*/ 0 60000 65536"/>
                <a:gd name="T9" fmla="*/ 0 w 227"/>
                <a:gd name="T10" fmla="*/ 0 h 116"/>
                <a:gd name="T11" fmla="*/ 227 w 227"/>
                <a:gd name="T12" fmla="*/ 116 h 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116">
                  <a:moveTo>
                    <a:pt x="0" y="19"/>
                  </a:moveTo>
                  <a:cubicBezTo>
                    <a:pt x="37" y="65"/>
                    <a:pt x="71" y="116"/>
                    <a:pt x="109" y="113"/>
                  </a:cubicBezTo>
                  <a:cubicBezTo>
                    <a:pt x="147" y="110"/>
                    <a:pt x="203" y="24"/>
                    <a:pt x="227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28" name="Freeform 9"/>
            <p:cNvSpPr>
              <a:spLocks/>
            </p:cNvSpPr>
            <p:nvPr/>
          </p:nvSpPr>
          <p:spPr bwMode="auto">
            <a:xfrm>
              <a:off x="1108" y="2231"/>
              <a:ext cx="227" cy="116"/>
            </a:xfrm>
            <a:custGeom>
              <a:avLst/>
              <a:gdLst>
                <a:gd name="T0" fmla="*/ 0 w 227"/>
                <a:gd name="T1" fmla="*/ 19 h 116"/>
                <a:gd name="T2" fmla="*/ 109 w 227"/>
                <a:gd name="T3" fmla="*/ 113 h 116"/>
                <a:gd name="T4" fmla="*/ 227 w 227"/>
                <a:gd name="T5" fmla="*/ 0 h 116"/>
                <a:gd name="T6" fmla="*/ 0 60000 65536"/>
                <a:gd name="T7" fmla="*/ 0 60000 65536"/>
                <a:gd name="T8" fmla="*/ 0 60000 65536"/>
                <a:gd name="T9" fmla="*/ 0 w 227"/>
                <a:gd name="T10" fmla="*/ 0 h 116"/>
                <a:gd name="T11" fmla="*/ 227 w 227"/>
                <a:gd name="T12" fmla="*/ 116 h 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116">
                  <a:moveTo>
                    <a:pt x="0" y="19"/>
                  </a:moveTo>
                  <a:cubicBezTo>
                    <a:pt x="37" y="65"/>
                    <a:pt x="71" y="116"/>
                    <a:pt x="109" y="113"/>
                  </a:cubicBezTo>
                  <a:cubicBezTo>
                    <a:pt x="147" y="110"/>
                    <a:pt x="203" y="24"/>
                    <a:pt x="227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29" name="Freeform 10"/>
            <p:cNvSpPr>
              <a:spLocks/>
            </p:cNvSpPr>
            <p:nvPr/>
          </p:nvSpPr>
          <p:spPr bwMode="auto">
            <a:xfrm>
              <a:off x="1355" y="2233"/>
              <a:ext cx="227" cy="107"/>
            </a:xfrm>
            <a:custGeom>
              <a:avLst/>
              <a:gdLst>
                <a:gd name="T0" fmla="*/ 0 w 227"/>
                <a:gd name="T1" fmla="*/ 18 h 116"/>
                <a:gd name="T2" fmla="*/ 109 w 227"/>
                <a:gd name="T3" fmla="*/ 104 h 116"/>
                <a:gd name="T4" fmla="*/ 227 w 227"/>
                <a:gd name="T5" fmla="*/ 0 h 116"/>
                <a:gd name="T6" fmla="*/ 0 60000 65536"/>
                <a:gd name="T7" fmla="*/ 0 60000 65536"/>
                <a:gd name="T8" fmla="*/ 0 60000 65536"/>
                <a:gd name="T9" fmla="*/ 0 w 227"/>
                <a:gd name="T10" fmla="*/ 0 h 116"/>
                <a:gd name="T11" fmla="*/ 227 w 227"/>
                <a:gd name="T12" fmla="*/ 116 h 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116">
                  <a:moveTo>
                    <a:pt x="0" y="19"/>
                  </a:moveTo>
                  <a:cubicBezTo>
                    <a:pt x="37" y="65"/>
                    <a:pt x="71" y="116"/>
                    <a:pt x="109" y="113"/>
                  </a:cubicBezTo>
                  <a:cubicBezTo>
                    <a:pt x="147" y="110"/>
                    <a:pt x="203" y="24"/>
                    <a:pt x="227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30" name="Freeform 11"/>
            <p:cNvSpPr>
              <a:spLocks/>
            </p:cNvSpPr>
            <p:nvPr/>
          </p:nvSpPr>
          <p:spPr bwMode="auto">
            <a:xfrm>
              <a:off x="1611" y="2226"/>
              <a:ext cx="227" cy="116"/>
            </a:xfrm>
            <a:custGeom>
              <a:avLst/>
              <a:gdLst>
                <a:gd name="T0" fmla="*/ 0 w 227"/>
                <a:gd name="T1" fmla="*/ 19 h 116"/>
                <a:gd name="T2" fmla="*/ 109 w 227"/>
                <a:gd name="T3" fmla="*/ 113 h 116"/>
                <a:gd name="T4" fmla="*/ 227 w 227"/>
                <a:gd name="T5" fmla="*/ 0 h 116"/>
                <a:gd name="T6" fmla="*/ 0 60000 65536"/>
                <a:gd name="T7" fmla="*/ 0 60000 65536"/>
                <a:gd name="T8" fmla="*/ 0 60000 65536"/>
                <a:gd name="T9" fmla="*/ 0 w 227"/>
                <a:gd name="T10" fmla="*/ 0 h 116"/>
                <a:gd name="T11" fmla="*/ 227 w 227"/>
                <a:gd name="T12" fmla="*/ 116 h 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116">
                  <a:moveTo>
                    <a:pt x="0" y="19"/>
                  </a:moveTo>
                  <a:cubicBezTo>
                    <a:pt x="37" y="65"/>
                    <a:pt x="71" y="116"/>
                    <a:pt x="109" y="113"/>
                  </a:cubicBezTo>
                  <a:cubicBezTo>
                    <a:pt x="147" y="110"/>
                    <a:pt x="203" y="24"/>
                    <a:pt x="227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31" name="Freeform 12"/>
            <p:cNvSpPr>
              <a:spLocks/>
            </p:cNvSpPr>
            <p:nvPr/>
          </p:nvSpPr>
          <p:spPr bwMode="auto">
            <a:xfrm>
              <a:off x="1849" y="2227"/>
              <a:ext cx="227" cy="116"/>
            </a:xfrm>
            <a:custGeom>
              <a:avLst/>
              <a:gdLst>
                <a:gd name="T0" fmla="*/ 0 w 227"/>
                <a:gd name="T1" fmla="*/ 19 h 116"/>
                <a:gd name="T2" fmla="*/ 109 w 227"/>
                <a:gd name="T3" fmla="*/ 113 h 116"/>
                <a:gd name="T4" fmla="*/ 227 w 227"/>
                <a:gd name="T5" fmla="*/ 0 h 116"/>
                <a:gd name="T6" fmla="*/ 0 60000 65536"/>
                <a:gd name="T7" fmla="*/ 0 60000 65536"/>
                <a:gd name="T8" fmla="*/ 0 60000 65536"/>
                <a:gd name="T9" fmla="*/ 0 w 227"/>
                <a:gd name="T10" fmla="*/ 0 h 116"/>
                <a:gd name="T11" fmla="*/ 227 w 227"/>
                <a:gd name="T12" fmla="*/ 116 h 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116">
                  <a:moveTo>
                    <a:pt x="0" y="19"/>
                  </a:moveTo>
                  <a:cubicBezTo>
                    <a:pt x="37" y="65"/>
                    <a:pt x="71" y="116"/>
                    <a:pt x="109" y="113"/>
                  </a:cubicBezTo>
                  <a:cubicBezTo>
                    <a:pt x="147" y="110"/>
                    <a:pt x="203" y="24"/>
                    <a:pt x="227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32" name="Freeform 13"/>
            <p:cNvSpPr>
              <a:spLocks/>
            </p:cNvSpPr>
            <p:nvPr/>
          </p:nvSpPr>
          <p:spPr bwMode="auto">
            <a:xfrm>
              <a:off x="2096" y="2228"/>
              <a:ext cx="227" cy="116"/>
            </a:xfrm>
            <a:custGeom>
              <a:avLst/>
              <a:gdLst>
                <a:gd name="T0" fmla="*/ 0 w 227"/>
                <a:gd name="T1" fmla="*/ 19 h 116"/>
                <a:gd name="T2" fmla="*/ 109 w 227"/>
                <a:gd name="T3" fmla="*/ 113 h 116"/>
                <a:gd name="T4" fmla="*/ 227 w 227"/>
                <a:gd name="T5" fmla="*/ 0 h 116"/>
                <a:gd name="T6" fmla="*/ 0 60000 65536"/>
                <a:gd name="T7" fmla="*/ 0 60000 65536"/>
                <a:gd name="T8" fmla="*/ 0 60000 65536"/>
                <a:gd name="T9" fmla="*/ 0 w 227"/>
                <a:gd name="T10" fmla="*/ 0 h 116"/>
                <a:gd name="T11" fmla="*/ 227 w 227"/>
                <a:gd name="T12" fmla="*/ 116 h 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116">
                  <a:moveTo>
                    <a:pt x="0" y="19"/>
                  </a:moveTo>
                  <a:cubicBezTo>
                    <a:pt x="37" y="65"/>
                    <a:pt x="71" y="116"/>
                    <a:pt x="109" y="113"/>
                  </a:cubicBezTo>
                  <a:cubicBezTo>
                    <a:pt x="147" y="110"/>
                    <a:pt x="203" y="24"/>
                    <a:pt x="227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33" name="Freeform 14"/>
            <p:cNvSpPr>
              <a:spLocks/>
            </p:cNvSpPr>
            <p:nvPr/>
          </p:nvSpPr>
          <p:spPr bwMode="auto">
            <a:xfrm>
              <a:off x="2343" y="2210"/>
              <a:ext cx="227" cy="116"/>
            </a:xfrm>
            <a:custGeom>
              <a:avLst/>
              <a:gdLst>
                <a:gd name="T0" fmla="*/ 0 w 227"/>
                <a:gd name="T1" fmla="*/ 19 h 116"/>
                <a:gd name="T2" fmla="*/ 109 w 227"/>
                <a:gd name="T3" fmla="*/ 113 h 116"/>
                <a:gd name="T4" fmla="*/ 227 w 227"/>
                <a:gd name="T5" fmla="*/ 0 h 116"/>
                <a:gd name="T6" fmla="*/ 0 60000 65536"/>
                <a:gd name="T7" fmla="*/ 0 60000 65536"/>
                <a:gd name="T8" fmla="*/ 0 60000 65536"/>
                <a:gd name="T9" fmla="*/ 0 w 227"/>
                <a:gd name="T10" fmla="*/ 0 h 116"/>
                <a:gd name="T11" fmla="*/ 227 w 227"/>
                <a:gd name="T12" fmla="*/ 116 h 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116">
                  <a:moveTo>
                    <a:pt x="0" y="19"/>
                  </a:moveTo>
                  <a:cubicBezTo>
                    <a:pt x="37" y="65"/>
                    <a:pt x="71" y="116"/>
                    <a:pt x="109" y="113"/>
                  </a:cubicBezTo>
                  <a:cubicBezTo>
                    <a:pt x="147" y="110"/>
                    <a:pt x="203" y="24"/>
                    <a:pt x="227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34" name="Freeform 15"/>
            <p:cNvSpPr>
              <a:spLocks/>
            </p:cNvSpPr>
            <p:nvPr/>
          </p:nvSpPr>
          <p:spPr bwMode="auto">
            <a:xfrm>
              <a:off x="2590" y="2212"/>
              <a:ext cx="227" cy="116"/>
            </a:xfrm>
            <a:custGeom>
              <a:avLst/>
              <a:gdLst>
                <a:gd name="T0" fmla="*/ 0 w 227"/>
                <a:gd name="T1" fmla="*/ 19 h 116"/>
                <a:gd name="T2" fmla="*/ 109 w 227"/>
                <a:gd name="T3" fmla="*/ 113 h 116"/>
                <a:gd name="T4" fmla="*/ 227 w 227"/>
                <a:gd name="T5" fmla="*/ 0 h 116"/>
                <a:gd name="T6" fmla="*/ 0 60000 65536"/>
                <a:gd name="T7" fmla="*/ 0 60000 65536"/>
                <a:gd name="T8" fmla="*/ 0 60000 65536"/>
                <a:gd name="T9" fmla="*/ 0 w 227"/>
                <a:gd name="T10" fmla="*/ 0 h 116"/>
                <a:gd name="T11" fmla="*/ 227 w 227"/>
                <a:gd name="T12" fmla="*/ 116 h 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116">
                  <a:moveTo>
                    <a:pt x="0" y="19"/>
                  </a:moveTo>
                  <a:cubicBezTo>
                    <a:pt x="37" y="65"/>
                    <a:pt x="71" y="116"/>
                    <a:pt x="109" y="113"/>
                  </a:cubicBezTo>
                  <a:cubicBezTo>
                    <a:pt x="147" y="110"/>
                    <a:pt x="203" y="24"/>
                    <a:pt x="227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35" name="Freeform 25"/>
            <p:cNvSpPr>
              <a:spLocks/>
            </p:cNvSpPr>
            <p:nvPr/>
          </p:nvSpPr>
          <p:spPr bwMode="auto">
            <a:xfrm>
              <a:off x="3989" y="2232"/>
              <a:ext cx="227" cy="116"/>
            </a:xfrm>
            <a:custGeom>
              <a:avLst/>
              <a:gdLst>
                <a:gd name="T0" fmla="*/ 0 w 227"/>
                <a:gd name="T1" fmla="*/ 19 h 116"/>
                <a:gd name="T2" fmla="*/ 109 w 227"/>
                <a:gd name="T3" fmla="*/ 113 h 116"/>
                <a:gd name="T4" fmla="*/ 227 w 227"/>
                <a:gd name="T5" fmla="*/ 0 h 116"/>
                <a:gd name="T6" fmla="*/ 0 60000 65536"/>
                <a:gd name="T7" fmla="*/ 0 60000 65536"/>
                <a:gd name="T8" fmla="*/ 0 60000 65536"/>
                <a:gd name="T9" fmla="*/ 0 w 227"/>
                <a:gd name="T10" fmla="*/ 0 h 116"/>
                <a:gd name="T11" fmla="*/ 227 w 227"/>
                <a:gd name="T12" fmla="*/ 116 h 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116">
                  <a:moveTo>
                    <a:pt x="0" y="19"/>
                  </a:moveTo>
                  <a:cubicBezTo>
                    <a:pt x="37" y="65"/>
                    <a:pt x="71" y="116"/>
                    <a:pt x="109" y="113"/>
                  </a:cubicBezTo>
                  <a:cubicBezTo>
                    <a:pt x="147" y="110"/>
                    <a:pt x="203" y="24"/>
                    <a:pt x="227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36" name="Freeform 26"/>
            <p:cNvSpPr>
              <a:spLocks/>
            </p:cNvSpPr>
            <p:nvPr/>
          </p:nvSpPr>
          <p:spPr bwMode="auto">
            <a:xfrm>
              <a:off x="4264" y="2232"/>
              <a:ext cx="227" cy="116"/>
            </a:xfrm>
            <a:custGeom>
              <a:avLst/>
              <a:gdLst>
                <a:gd name="T0" fmla="*/ 0 w 227"/>
                <a:gd name="T1" fmla="*/ 19 h 116"/>
                <a:gd name="T2" fmla="*/ 109 w 227"/>
                <a:gd name="T3" fmla="*/ 113 h 116"/>
                <a:gd name="T4" fmla="*/ 227 w 227"/>
                <a:gd name="T5" fmla="*/ 0 h 116"/>
                <a:gd name="T6" fmla="*/ 0 60000 65536"/>
                <a:gd name="T7" fmla="*/ 0 60000 65536"/>
                <a:gd name="T8" fmla="*/ 0 60000 65536"/>
                <a:gd name="T9" fmla="*/ 0 w 227"/>
                <a:gd name="T10" fmla="*/ 0 h 116"/>
                <a:gd name="T11" fmla="*/ 227 w 227"/>
                <a:gd name="T12" fmla="*/ 116 h 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116">
                  <a:moveTo>
                    <a:pt x="0" y="19"/>
                  </a:moveTo>
                  <a:cubicBezTo>
                    <a:pt x="37" y="65"/>
                    <a:pt x="71" y="116"/>
                    <a:pt x="109" y="113"/>
                  </a:cubicBezTo>
                  <a:cubicBezTo>
                    <a:pt x="147" y="110"/>
                    <a:pt x="203" y="24"/>
                    <a:pt x="227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37" name="Freeform 27"/>
            <p:cNvSpPr>
              <a:spLocks/>
            </p:cNvSpPr>
            <p:nvPr/>
          </p:nvSpPr>
          <p:spPr bwMode="auto">
            <a:xfrm>
              <a:off x="4559" y="2225"/>
              <a:ext cx="227" cy="116"/>
            </a:xfrm>
            <a:custGeom>
              <a:avLst/>
              <a:gdLst>
                <a:gd name="T0" fmla="*/ 0 w 227"/>
                <a:gd name="T1" fmla="*/ 19 h 116"/>
                <a:gd name="T2" fmla="*/ 109 w 227"/>
                <a:gd name="T3" fmla="*/ 113 h 116"/>
                <a:gd name="T4" fmla="*/ 227 w 227"/>
                <a:gd name="T5" fmla="*/ 0 h 116"/>
                <a:gd name="T6" fmla="*/ 0 60000 65536"/>
                <a:gd name="T7" fmla="*/ 0 60000 65536"/>
                <a:gd name="T8" fmla="*/ 0 60000 65536"/>
                <a:gd name="T9" fmla="*/ 0 w 227"/>
                <a:gd name="T10" fmla="*/ 0 h 116"/>
                <a:gd name="T11" fmla="*/ 227 w 227"/>
                <a:gd name="T12" fmla="*/ 116 h 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116">
                  <a:moveTo>
                    <a:pt x="0" y="19"/>
                  </a:moveTo>
                  <a:cubicBezTo>
                    <a:pt x="37" y="65"/>
                    <a:pt x="71" y="116"/>
                    <a:pt x="109" y="113"/>
                  </a:cubicBezTo>
                  <a:cubicBezTo>
                    <a:pt x="147" y="110"/>
                    <a:pt x="203" y="24"/>
                    <a:pt x="227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946150" y="3589338"/>
            <a:ext cx="6677025" cy="1012825"/>
            <a:chOff x="596" y="2261"/>
            <a:chExt cx="4206" cy="638"/>
          </a:xfrm>
        </p:grpSpPr>
        <p:sp>
          <p:nvSpPr>
            <p:cNvPr id="43017" name="Freeform 16"/>
            <p:cNvSpPr>
              <a:spLocks/>
            </p:cNvSpPr>
            <p:nvPr/>
          </p:nvSpPr>
          <p:spPr bwMode="auto">
            <a:xfrm>
              <a:off x="596" y="2333"/>
              <a:ext cx="944" cy="307"/>
            </a:xfrm>
            <a:custGeom>
              <a:avLst/>
              <a:gdLst>
                <a:gd name="T0" fmla="*/ 0 w 944"/>
                <a:gd name="T1" fmla="*/ 0 h 307"/>
                <a:gd name="T2" fmla="*/ 189 w 944"/>
                <a:gd name="T3" fmla="*/ 226 h 307"/>
                <a:gd name="T4" fmla="*/ 481 w 944"/>
                <a:gd name="T5" fmla="*/ 302 h 307"/>
                <a:gd name="T6" fmla="*/ 831 w 944"/>
                <a:gd name="T7" fmla="*/ 198 h 307"/>
                <a:gd name="T8" fmla="*/ 944 w 944"/>
                <a:gd name="T9" fmla="*/ 9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4"/>
                <a:gd name="T16" fmla="*/ 0 h 307"/>
                <a:gd name="T17" fmla="*/ 944 w 94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4" h="307">
                  <a:moveTo>
                    <a:pt x="0" y="0"/>
                  </a:moveTo>
                  <a:cubicBezTo>
                    <a:pt x="31" y="37"/>
                    <a:pt x="109" y="176"/>
                    <a:pt x="189" y="226"/>
                  </a:cubicBezTo>
                  <a:cubicBezTo>
                    <a:pt x="269" y="276"/>
                    <a:pt x="374" y="307"/>
                    <a:pt x="481" y="302"/>
                  </a:cubicBezTo>
                  <a:cubicBezTo>
                    <a:pt x="588" y="297"/>
                    <a:pt x="754" y="247"/>
                    <a:pt x="831" y="198"/>
                  </a:cubicBezTo>
                  <a:cubicBezTo>
                    <a:pt x="908" y="149"/>
                    <a:pt x="920" y="49"/>
                    <a:pt x="944" y="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18" name="Text Box 17"/>
            <p:cNvSpPr txBox="1">
              <a:spLocks noChangeArrowheads="1"/>
            </p:cNvSpPr>
            <p:nvPr/>
          </p:nvSpPr>
          <p:spPr bwMode="auto">
            <a:xfrm>
              <a:off x="678" y="2600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chemeClr val="accent2"/>
                  </a:solidFill>
                </a:rPr>
                <a:t>-34</a:t>
              </a:r>
            </a:p>
          </p:txBody>
        </p:sp>
        <p:sp>
          <p:nvSpPr>
            <p:cNvPr id="43019" name="Freeform 20"/>
            <p:cNvSpPr>
              <a:spLocks/>
            </p:cNvSpPr>
            <p:nvPr/>
          </p:nvSpPr>
          <p:spPr bwMode="auto">
            <a:xfrm>
              <a:off x="862" y="2316"/>
              <a:ext cx="944" cy="307"/>
            </a:xfrm>
            <a:custGeom>
              <a:avLst/>
              <a:gdLst>
                <a:gd name="T0" fmla="*/ 0 w 944"/>
                <a:gd name="T1" fmla="*/ 0 h 307"/>
                <a:gd name="T2" fmla="*/ 189 w 944"/>
                <a:gd name="T3" fmla="*/ 226 h 307"/>
                <a:gd name="T4" fmla="*/ 481 w 944"/>
                <a:gd name="T5" fmla="*/ 302 h 307"/>
                <a:gd name="T6" fmla="*/ 831 w 944"/>
                <a:gd name="T7" fmla="*/ 198 h 307"/>
                <a:gd name="T8" fmla="*/ 944 w 944"/>
                <a:gd name="T9" fmla="*/ 9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4"/>
                <a:gd name="T16" fmla="*/ 0 h 307"/>
                <a:gd name="T17" fmla="*/ 944 w 94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4" h="307">
                  <a:moveTo>
                    <a:pt x="0" y="0"/>
                  </a:moveTo>
                  <a:cubicBezTo>
                    <a:pt x="31" y="37"/>
                    <a:pt x="109" y="176"/>
                    <a:pt x="189" y="226"/>
                  </a:cubicBezTo>
                  <a:cubicBezTo>
                    <a:pt x="269" y="276"/>
                    <a:pt x="374" y="307"/>
                    <a:pt x="481" y="302"/>
                  </a:cubicBezTo>
                  <a:cubicBezTo>
                    <a:pt x="588" y="297"/>
                    <a:pt x="754" y="247"/>
                    <a:pt x="831" y="198"/>
                  </a:cubicBezTo>
                  <a:cubicBezTo>
                    <a:pt x="908" y="149"/>
                    <a:pt x="920" y="49"/>
                    <a:pt x="944" y="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20" name="Freeform 21"/>
            <p:cNvSpPr>
              <a:spLocks/>
            </p:cNvSpPr>
            <p:nvPr/>
          </p:nvSpPr>
          <p:spPr bwMode="auto">
            <a:xfrm>
              <a:off x="1118" y="2317"/>
              <a:ext cx="944" cy="307"/>
            </a:xfrm>
            <a:custGeom>
              <a:avLst/>
              <a:gdLst>
                <a:gd name="T0" fmla="*/ 0 w 944"/>
                <a:gd name="T1" fmla="*/ 0 h 307"/>
                <a:gd name="T2" fmla="*/ 189 w 944"/>
                <a:gd name="T3" fmla="*/ 226 h 307"/>
                <a:gd name="T4" fmla="*/ 481 w 944"/>
                <a:gd name="T5" fmla="*/ 302 h 307"/>
                <a:gd name="T6" fmla="*/ 831 w 944"/>
                <a:gd name="T7" fmla="*/ 198 h 307"/>
                <a:gd name="T8" fmla="*/ 944 w 944"/>
                <a:gd name="T9" fmla="*/ 9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4"/>
                <a:gd name="T16" fmla="*/ 0 h 307"/>
                <a:gd name="T17" fmla="*/ 944 w 94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4" h="307">
                  <a:moveTo>
                    <a:pt x="0" y="0"/>
                  </a:moveTo>
                  <a:cubicBezTo>
                    <a:pt x="31" y="37"/>
                    <a:pt x="109" y="176"/>
                    <a:pt x="189" y="226"/>
                  </a:cubicBezTo>
                  <a:cubicBezTo>
                    <a:pt x="269" y="276"/>
                    <a:pt x="374" y="307"/>
                    <a:pt x="481" y="302"/>
                  </a:cubicBezTo>
                  <a:cubicBezTo>
                    <a:pt x="588" y="297"/>
                    <a:pt x="754" y="247"/>
                    <a:pt x="831" y="198"/>
                  </a:cubicBezTo>
                  <a:cubicBezTo>
                    <a:pt x="908" y="149"/>
                    <a:pt x="920" y="49"/>
                    <a:pt x="944" y="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21" name="Text Box 22"/>
            <p:cNvSpPr txBox="1">
              <a:spLocks noChangeArrowheads="1"/>
            </p:cNvSpPr>
            <p:nvPr/>
          </p:nvSpPr>
          <p:spPr bwMode="auto">
            <a:xfrm>
              <a:off x="1142" y="2611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chemeClr val="accent2"/>
                  </a:solidFill>
                </a:rPr>
                <a:t>-30</a:t>
              </a:r>
            </a:p>
          </p:txBody>
        </p:sp>
        <p:sp>
          <p:nvSpPr>
            <p:cNvPr id="43022" name="Text Box 23"/>
            <p:cNvSpPr txBox="1">
              <a:spLocks noChangeArrowheads="1"/>
            </p:cNvSpPr>
            <p:nvPr/>
          </p:nvSpPr>
          <p:spPr bwMode="auto">
            <a:xfrm>
              <a:off x="1748" y="2566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chemeClr val="accent2"/>
                  </a:solidFill>
                </a:rPr>
                <a:t>-37</a:t>
              </a:r>
            </a:p>
          </p:txBody>
        </p:sp>
        <p:sp>
          <p:nvSpPr>
            <p:cNvPr id="43023" name="Text Box 24"/>
            <p:cNvSpPr txBox="1">
              <a:spLocks noChangeArrowheads="1"/>
            </p:cNvSpPr>
            <p:nvPr/>
          </p:nvSpPr>
          <p:spPr bwMode="auto">
            <a:xfrm>
              <a:off x="4337" y="2549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chemeClr val="accent2"/>
                  </a:solidFill>
                </a:rPr>
                <a:t>-54</a:t>
              </a:r>
            </a:p>
          </p:txBody>
        </p:sp>
        <p:sp>
          <p:nvSpPr>
            <p:cNvPr id="43024" name="Freeform 28"/>
            <p:cNvSpPr>
              <a:spLocks/>
            </p:cNvSpPr>
            <p:nvPr/>
          </p:nvSpPr>
          <p:spPr bwMode="auto">
            <a:xfrm>
              <a:off x="3754" y="2261"/>
              <a:ext cx="1048" cy="307"/>
            </a:xfrm>
            <a:custGeom>
              <a:avLst/>
              <a:gdLst>
                <a:gd name="T0" fmla="*/ 0 w 944"/>
                <a:gd name="T1" fmla="*/ 0 h 307"/>
                <a:gd name="T2" fmla="*/ 210 w 944"/>
                <a:gd name="T3" fmla="*/ 226 h 307"/>
                <a:gd name="T4" fmla="*/ 534 w 944"/>
                <a:gd name="T5" fmla="*/ 302 h 307"/>
                <a:gd name="T6" fmla="*/ 923 w 944"/>
                <a:gd name="T7" fmla="*/ 198 h 307"/>
                <a:gd name="T8" fmla="*/ 1048 w 944"/>
                <a:gd name="T9" fmla="*/ 9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4"/>
                <a:gd name="T16" fmla="*/ 0 h 307"/>
                <a:gd name="T17" fmla="*/ 944 w 94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4" h="307">
                  <a:moveTo>
                    <a:pt x="0" y="0"/>
                  </a:moveTo>
                  <a:cubicBezTo>
                    <a:pt x="31" y="37"/>
                    <a:pt x="109" y="176"/>
                    <a:pt x="189" y="226"/>
                  </a:cubicBezTo>
                  <a:cubicBezTo>
                    <a:pt x="269" y="276"/>
                    <a:pt x="374" y="307"/>
                    <a:pt x="481" y="302"/>
                  </a:cubicBezTo>
                  <a:cubicBezTo>
                    <a:pt x="588" y="297"/>
                    <a:pt x="754" y="247"/>
                    <a:pt x="831" y="198"/>
                  </a:cubicBezTo>
                  <a:cubicBezTo>
                    <a:pt x="908" y="149"/>
                    <a:pt x="920" y="49"/>
                    <a:pt x="944" y="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25" name="Freeform 29"/>
            <p:cNvSpPr>
              <a:spLocks/>
            </p:cNvSpPr>
            <p:nvPr/>
          </p:nvSpPr>
          <p:spPr bwMode="auto">
            <a:xfrm>
              <a:off x="3565" y="2281"/>
              <a:ext cx="944" cy="307"/>
            </a:xfrm>
            <a:custGeom>
              <a:avLst/>
              <a:gdLst>
                <a:gd name="T0" fmla="*/ 0 w 944"/>
                <a:gd name="T1" fmla="*/ 0 h 307"/>
                <a:gd name="T2" fmla="*/ 189 w 944"/>
                <a:gd name="T3" fmla="*/ 226 h 307"/>
                <a:gd name="T4" fmla="*/ 481 w 944"/>
                <a:gd name="T5" fmla="*/ 302 h 307"/>
                <a:gd name="T6" fmla="*/ 831 w 944"/>
                <a:gd name="T7" fmla="*/ 198 h 307"/>
                <a:gd name="T8" fmla="*/ 944 w 944"/>
                <a:gd name="T9" fmla="*/ 9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4"/>
                <a:gd name="T16" fmla="*/ 0 h 307"/>
                <a:gd name="T17" fmla="*/ 944 w 94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4" h="307">
                  <a:moveTo>
                    <a:pt x="0" y="0"/>
                  </a:moveTo>
                  <a:cubicBezTo>
                    <a:pt x="31" y="37"/>
                    <a:pt x="109" y="176"/>
                    <a:pt x="189" y="226"/>
                  </a:cubicBezTo>
                  <a:cubicBezTo>
                    <a:pt x="269" y="276"/>
                    <a:pt x="374" y="307"/>
                    <a:pt x="481" y="302"/>
                  </a:cubicBezTo>
                  <a:cubicBezTo>
                    <a:pt x="588" y="297"/>
                    <a:pt x="754" y="247"/>
                    <a:pt x="831" y="198"/>
                  </a:cubicBezTo>
                  <a:cubicBezTo>
                    <a:pt x="908" y="149"/>
                    <a:pt x="920" y="49"/>
                    <a:pt x="944" y="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5086" name="Text Box 30"/>
          <p:cNvSpPr txBox="1">
            <a:spLocks noChangeArrowheads="1"/>
          </p:cNvSpPr>
          <p:nvPr/>
        </p:nvSpPr>
        <p:spPr bwMode="auto">
          <a:xfrm>
            <a:off x="657225" y="5402263"/>
            <a:ext cx="4297363" cy="8413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b="1"/>
              <a:t>パスの距離　 </a:t>
            </a:r>
            <a:r>
              <a:rPr lang="ja-JP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＝</a:t>
            </a:r>
            <a:r>
              <a:rPr lang="ja-JP" altLang="en-US" b="1"/>
              <a:t>　</a:t>
            </a:r>
            <a:r>
              <a:rPr lang="ja-JP" altLang="en-US" b="1">
                <a:solidFill>
                  <a:schemeClr val="accent2"/>
                </a:solidFill>
              </a:rPr>
              <a:t>－</a:t>
            </a:r>
            <a:r>
              <a:rPr lang="ja-JP" altLang="en-US" b="1"/>
              <a:t>儲けの総額</a:t>
            </a:r>
          </a:p>
          <a:p>
            <a:pPr>
              <a:defRPr/>
            </a:pPr>
            <a:r>
              <a:rPr lang="ja-JP" altLang="en-US" b="1"/>
              <a:t>最短路　 　　　</a:t>
            </a:r>
            <a:r>
              <a:rPr lang="ja-JP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＝</a:t>
            </a:r>
            <a:r>
              <a:rPr lang="ja-JP" altLang="en-US" b="1"/>
              <a:t> 　　大儲け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86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まとめ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7991475" cy="5472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ja-JP" altLang="en-US" sz="2400" dirty="0" smtClean="0"/>
              <a:t>ダイクストラ法は近い頂点から順に距離を求めていく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ja-JP" altLang="en-US" sz="2400" dirty="0" smtClean="0"/>
              <a:t>ナビゲーションシステムには以下の方法も有効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/>
              <a:t>　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</a:t>
            </a:r>
            <a:r>
              <a:rPr lang="ja-JP" altLang="en-US" sz="2400" dirty="0" smtClean="0"/>
              <a:t> 始点終点両方から解く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/>
              <a:t>　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A*</a:t>
            </a:r>
            <a:r>
              <a:rPr lang="ja-JP" altLang="en-US" sz="2400" dirty="0" smtClean="0"/>
              <a:t>アルゴリズムを使う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/>
              <a:t>　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</a:t>
            </a:r>
            <a:r>
              <a:rPr lang="ja-JP" altLang="en-US" sz="2400" dirty="0" smtClean="0"/>
              <a:t> ２つのレイヤーに分けて解く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ja-JP" altLang="en-US" sz="2400" dirty="0" smtClean="0"/>
              <a:t>さらに、以下の方法も使える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/>
              <a:t>　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</a:t>
            </a:r>
            <a:r>
              <a:rPr lang="ja-JP" altLang="en-US" sz="2400" dirty="0" smtClean="0"/>
              <a:t> 高速ネットワークを数理的に求めて階層化する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/>
              <a:t>　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</a:t>
            </a:r>
            <a:r>
              <a:rPr lang="ja-JP" altLang="en-US" sz="2400" dirty="0" smtClean="0"/>
              <a:t> 領域に向かう枝を調べ上げる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2400" dirty="0" smtClean="0"/>
              <a:t>ベルマンフォード法は、頂点の仮の距離を修正する、という動作を繰り返す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81000" y="27416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最小費用流問題で解く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39973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2400" dirty="0" smtClean="0"/>
              <a:t>枝の距離を費用だとみなす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2400" dirty="0" smtClean="0"/>
              <a:t>始点の供給を1、終点の需要を1とする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2400" dirty="0" smtClean="0"/>
              <a:t>最小費用流を求める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（始点から終点へ1流すときの最小費用流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　（最小費用のパス）を求めることになる）</a:t>
            </a:r>
          </a:p>
          <a:p>
            <a:pPr eaLnBrk="1" hangingPunct="1"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2400" dirty="0" smtClean="0"/>
              <a:t>問題を変換すると解法に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無駄が多くなるので、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実用では使われない方法</a:t>
            </a:r>
          </a:p>
        </p:txBody>
      </p:sp>
      <p:sp>
        <p:nvSpPr>
          <p:cNvPr id="6148" name="Line 11"/>
          <p:cNvSpPr>
            <a:spLocks noChangeShapeType="1"/>
          </p:cNvSpPr>
          <p:nvPr/>
        </p:nvSpPr>
        <p:spPr bwMode="auto">
          <a:xfrm>
            <a:off x="5638800" y="4648200"/>
            <a:ext cx="5334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49" name="Line 12"/>
          <p:cNvSpPr>
            <a:spLocks noChangeShapeType="1"/>
          </p:cNvSpPr>
          <p:nvPr/>
        </p:nvSpPr>
        <p:spPr bwMode="auto">
          <a:xfrm>
            <a:off x="5105400" y="5257800"/>
            <a:ext cx="3429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50" name="Line 13"/>
          <p:cNvSpPr>
            <a:spLocks noChangeShapeType="1"/>
          </p:cNvSpPr>
          <p:nvPr/>
        </p:nvSpPr>
        <p:spPr bwMode="auto">
          <a:xfrm>
            <a:off x="5105400" y="6248400"/>
            <a:ext cx="1295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51" name="Line 14"/>
          <p:cNvSpPr>
            <a:spLocks noChangeShapeType="1"/>
          </p:cNvSpPr>
          <p:nvPr/>
        </p:nvSpPr>
        <p:spPr bwMode="auto">
          <a:xfrm flipV="1">
            <a:off x="6400800" y="4724400"/>
            <a:ext cx="381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52" name="Freeform 15"/>
          <p:cNvSpPr>
            <a:spLocks/>
          </p:cNvSpPr>
          <p:nvPr/>
        </p:nvSpPr>
        <p:spPr bwMode="auto">
          <a:xfrm>
            <a:off x="4953000" y="5257800"/>
            <a:ext cx="3048000" cy="876300"/>
          </a:xfrm>
          <a:custGeom>
            <a:avLst/>
            <a:gdLst>
              <a:gd name="T0" fmla="*/ 3048000 w 1920"/>
              <a:gd name="T1" fmla="*/ 0 h 552"/>
              <a:gd name="T2" fmla="*/ 2286000 w 1920"/>
              <a:gd name="T3" fmla="*/ 762000 h 552"/>
              <a:gd name="T4" fmla="*/ 1295400 w 1920"/>
              <a:gd name="T5" fmla="*/ 685800 h 552"/>
              <a:gd name="T6" fmla="*/ 0 w 1920"/>
              <a:gd name="T7" fmla="*/ 533400 h 552"/>
              <a:gd name="T8" fmla="*/ 0 60000 65536"/>
              <a:gd name="T9" fmla="*/ 0 60000 65536"/>
              <a:gd name="T10" fmla="*/ 0 60000 65536"/>
              <a:gd name="T11" fmla="*/ 0 60000 65536"/>
              <a:gd name="T12" fmla="*/ 0 w 1920"/>
              <a:gd name="T13" fmla="*/ 0 h 552"/>
              <a:gd name="T14" fmla="*/ 1920 w 1920"/>
              <a:gd name="T15" fmla="*/ 552 h 5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0" h="552">
                <a:moveTo>
                  <a:pt x="1920" y="0"/>
                </a:moveTo>
                <a:cubicBezTo>
                  <a:pt x="1772" y="204"/>
                  <a:pt x="1624" y="408"/>
                  <a:pt x="1440" y="480"/>
                </a:cubicBezTo>
                <a:cubicBezTo>
                  <a:pt x="1256" y="552"/>
                  <a:pt x="1056" y="456"/>
                  <a:pt x="816" y="432"/>
                </a:cubicBezTo>
                <a:cubicBezTo>
                  <a:pt x="576" y="408"/>
                  <a:pt x="288" y="372"/>
                  <a:pt x="0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53" name="Freeform 16"/>
          <p:cNvSpPr>
            <a:spLocks/>
          </p:cNvSpPr>
          <p:nvPr/>
        </p:nvSpPr>
        <p:spPr bwMode="auto">
          <a:xfrm>
            <a:off x="5130800" y="4953000"/>
            <a:ext cx="1193800" cy="1308100"/>
          </a:xfrm>
          <a:custGeom>
            <a:avLst/>
            <a:gdLst>
              <a:gd name="T0" fmla="*/ 203200 w 752"/>
              <a:gd name="T1" fmla="*/ 0 h 824"/>
              <a:gd name="T2" fmla="*/ 50800 w 752"/>
              <a:gd name="T3" fmla="*/ 685800 h 824"/>
              <a:gd name="T4" fmla="*/ 508000 w 752"/>
              <a:gd name="T5" fmla="*/ 1219200 h 824"/>
              <a:gd name="T6" fmla="*/ 1193800 w 752"/>
              <a:gd name="T7" fmla="*/ 1219200 h 824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824"/>
              <a:gd name="T14" fmla="*/ 752 w 752"/>
              <a:gd name="T15" fmla="*/ 824 h 8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824">
                <a:moveTo>
                  <a:pt x="128" y="0"/>
                </a:moveTo>
                <a:cubicBezTo>
                  <a:pt x="64" y="152"/>
                  <a:pt x="0" y="304"/>
                  <a:pt x="32" y="432"/>
                </a:cubicBezTo>
                <a:cubicBezTo>
                  <a:pt x="64" y="560"/>
                  <a:pt x="200" y="712"/>
                  <a:pt x="320" y="768"/>
                </a:cubicBezTo>
                <a:cubicBezTo>
                  <a:pt x="440" y="824"/>
                  <a:pt x="596" y="796"/>
                  <a:pt x="752" y="7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54" name="Oval 17"/>
          <p:cNvSpPr>
            <a:spLocks noChangeArrowheads="1"/>
          </p:cNvSpPr>
          <p:nvPr/>
        </p:nvSpPr>
        <p:spPr bwMode="auto">
          <a:xfrm>
            <a:off x="57912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5" name="Oval 18"/>
          <p:cNvSpPr>
            <a:spLocks noChangeArrowheads="1"/>
          </p:cNvSpPr>
          <p:nvPr/>
        </p:nvSpPr>
        <p:spPr bwMode="auto">
          <a:xfrm>
            <a:off x="51816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6" name="Oval 19"/>
          <p:cNvSpPr>
            <a:spLocks noChangeArrowheads="1"/>
          </p:cNvSpPr>
          <p:nvPr/>
        </p:nvSpPr>
        <p:spPr bwMode="auto">
          <a:xfrm>
            <a:off x="5181600" y="5181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7" name="Oval 20"/>
          <p:cNvSpPr>
            <a:spLocks noChangeArrowheads="1"/>
          </p:cNvSpPr>
          <p:nvPr/>
        </p:nvSpPr>
        <p:spPr bwMode="auto">
          <a:xfrm>
            <a:off x="5943600" y="609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8" name="Oval 21"/>
          <p:cNvSpPr>
            <a:spLocks noChangeArrowheads="1"/>
          </p:cNvSpPr>
          <p:nvPr/>
        </p:nvSpPr>
        <p:spPr bwMode="auto">
          <a:xfrm>
            <a:off x="6400800" y="5867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9" name="Oval 22"/>
          <p:cNvSpPr>
            <a:spLocks noChangeArrowheads="1"/>
          </p:cNvSpPr>
          <p:nvPr/>
        </p:nvSpPr>
        <p:spPr bwMode="auto">
          <a:xfrm>
            <a:off x="65532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0" name="Oval 23"/>
          <p:cNvSpPr>
            <a:spLocks noChangeArrowheads="1"/>
          </p:cNvSpPr>
          <p:nvPr/>
        </p:nvSpPr>
        <p:spPr bwMode="auto">
          <a:xfrm>
            <a:off x="74676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1" name="Oval 24"/>
          <p:cNvSpPr>
            <a:spLocks noChangeArrowheads="1"/>
          </p:cNvSpPr>
          <p:nvPr/>
        </p:nvSpPr>
        <p:spPr bwMode="auto">
          <a:xfrm>
            <a:off x="58674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2" name="Oval 25"/>
          <p:cNvSpPr>
            <a:spLocks noChangeArrowheads="1"/>
          </p:cNvSpPr>
          <p:nvPr/>
        </p:nvSpPr>
        <p:spPr bwMode="auto">
          <a:xfrm>
            <a:off x="6019800" y="632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ダイクストラ法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13335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2400" dirty="0" smtClean="0"/>
              <a:t>始点に一番近い頂点、2番目に近い頂点、と順々に見つけていく</a:t>
            </a:r>
          </a:p>
        </p:txBody>
      </p:sp>
      <p:sp>
        <p:nvSpPr>
          <p:cNvPr id="7172" name="Oval 26"/>
          <p:cNvSpPr>
            <a:spLocks noChangeArrowheads="1"/>
          </p:cNvSpPr>
          <p:nvPr/>
        </p:nvSpPr>
        <p:spPr bwMode="auto">
          <a:xfrm>
            <a:off x="3810000" y="35052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73" name="Oval 27"/>
          <p:cNvSpPr>
            <a:spLocks noChangeArrowheads="1"/>
          </p:cNvSpPr>
          <p:nvPr/>
        </p:nvSpPr>
        <p:spPr bwMode="auto">
          <a:xfrm>
            <a:off x="3886200" y="47244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74" name="Oval 28"/>
          <p:cNvSpPr>
            <a:spLocks noChangeArrowheads="1"/>
          </p:cNvSpPr>
          <p:nvPr/>
        </p:nvSpPr>
        <p:spPr bwMode="auto">
          <a:xfrm>
            <a:off x="5257800" y="54864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75" name="Oval 29"/>
          <p:cNvSpPr>
            <a:spLocks noChangeArrowheads="1"/>
          </p:cNvSpPr>
          <p:nvPr/>
        </p:nvSpPr>
        <p:spPr bwMode="auto">
          <a:xfrm>
            <a:off x="5791200" y="41910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76" name="Oval 30"/>
          <p:cNvSpPr>
            <a:spLocks noChangeArrowheads="1"/>
          </p:cNvSpPr>
          <p:nvPr/>
        </p:nvSpPr>
        <p:spPr bwMode="auto">
          <a:xfrm>
            <a:off x="5410200" y="28194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77" name="Line 31"/>
          <p:cNvSpPr>
            <a:spLocks noChangeShapeType="1"/>
          </p:cNvSpPr>
          <p:nvPr/>
        </p:nvSpPr>
        <p:spPr bwMode="auto">
          <a:xfrm>
            <a:off x="2590800" y="3657600"/>
            <a:ext cx="1143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78" name="Line 32"/>
          <p:cNvSpPr>
            <a:spLocks noChangeShapeType="1"/>
          </p:cNvSpPr>
          <p:nvPr/>
        </p:nvSpPr>
        <p:spPr bwMode="auto">
          <a:xfrm flipV="1">
            <a:off x="30480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79" name="Line 33"/>
          <p:cNvSpPr>
            <a:spLocks noChangeShapeType="1"/>
          </p:cNvSpPr>
          <p:nvPr/>
        </p:nvSpPr>
        <p:spPr bwMode="auto">
          <a:xfrm>
            <a:off x="3048000" y="45720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80" name="Line 34"/>
          <p:cNvSpPr>
            <a:spLocks noChangeShapeType="1"/>
          </p:cNvSpPr>
          <p:nvPr/>
        </p:nvSpPr>
        <p:spPr bwMode="auto">
          <a:xfrm flipV="1">
            <a:off x="3048000" y="50292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81" name="Line 35"/>
          <p:cNvSpPr>
            <a:spLocks noChangeShapeType="1"/>
          </p:cNvSpPr>
          <p:nvPr/>
        </p:nvSpPr>
        <p:spPr bwMode="auto">
          <a:xfrm>
            <a:off x="3048000" y="5410200"/>
            <a:ext cx="2057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82" name="Line 36"/>
          <p:cNvSpPr>
            <a:spLocks noChangeShapeType="1"/>
          </p:cNvSpPr>
          <p:nvPr/>
        </p:nvSpPr>
        <p:spPr bwMode="auto">
          <a:xfrm flipV="1">
            <a:off x="2590800" y="3048000"/>
            <a:ext cx="2590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83" name="Line 37"/>
          <p:cNvSpPr>
            <a:spLocks noChangeShapeType="1"/>
          </p:cNvSpPr>
          <p:nvPr/>
        </p:nvSpPr>
        <p:spPr bwMode="auto">
          <a:xfrm flipV="1">
            <a:off x="4343400" y="32004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84" name="Line 38"/>
          <p:cNvSpPr>
            <a:spLocks noChangeShapeType="1"/>
          </p:cNvSpPr>
          <p:nvPr/>
        </p:nvSpPr>
        <p:spPr bwMode="auto">
          <a:xfrm>
            <a:off x="4343400" y="3810000"/>
            <a:ext cx="1371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85" name="Line 39"/>
          <p:cNvSpPr>
            <a:spLocks noChangeShapeType="1"/>
          </p:cNvSpPr>
          <p:nvPr/>
        </p:nvSpPr>
        <p:spPr bwMode="auto">
          <a:xfrm flipV="1">
            <a:off x="4419600" y="44958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86" name="Line 40"/>
          <p:cNvSpPr>
            <a:spLocks noChangeShapeType="1"/>
          </p:cNvSpPr>
          <p:nvPr/>
        </p:nvSpPr>
        <p:spPr bwMode="auto">
          <a:xfrm>
            <a:off x="4419600" y="5029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87" name="Line 41"/>
          <p:cNvSpPr>
            <a:spLocks noChangeShapeType="1"/>
          </p:cNvSpPr>
          <p:nvPr/>
        </p:nvSpPr>
        <p:spPr bwMode="auto">
          <a:xfrm>
            <a:off x="1676400" y="48768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88" name="Line 42"/>
          <p:cNvSpPr>
            <a:spLocks noChangeShapeType="1"/>
          </p:cNvSpPr>
          <p:nvPr/>
        </p:nvSpPr>
        <p:spPr bwMode="auto">
          <a:xfrm flipV="1">
            <a:off x="1524000" y="3810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89" name="Line 43"/>
          <p:cNvSpPr>
            <a:spLocks noChangeShapeType="1"/>
          </p:cNvSpPr>
          <p:nvPr/>
        </p:nvSpPr>
        <p:spPr bwMode="auto">
          <a:xfrm>
            <a:off x="5943600" y="3276600"/>
            <a:ext cx="1752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90" name="Line 44"/>
          <p:cNvSpPr>
            <a:spLocks noChangeShapeType="1"/>
          </p:cNvSpPr>
          <p:nvPr/>
        </p:nvSpPr>
        <p:spPr bwMode="auto">
          <a:xfrm>
            <a:off x="6400800" y="4495800"/>
            <a:ext cx="1295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91" name="Line 45"/>
          <p:cNvSpPr>
            <a:spLocks noChangeShapeType="1"/>
          </p:cNvSpPr>
          <p:nvPr/>
        </p:nvSpPr>
        <p:spPr bwMode="auto">
          <a:xfrm flipV="1">
            <a:off x="1752600" y="44958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92" name="Line 46"/>
          <p:cNvSpPr>
            <a:spLocks noChangeShapeType="1"/>
          </p:cNvSpPr>
          <p:nvPr/>
        </p:nvSpPr>
        <p:spPr bwMode="auto">
          <a:xfrm flipV="1">
            <a:off x="4419600" y="3276600"/>
            <a:ext cx="990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93" name="Line 47"/>
          <p:cNvSpPr>
            <a:spLocks noChangeShapeType="1"/>
          </p:cNvSpPr>
          <p:nvPr/>
        </p:nvSpPr>
        <p:spPr bwMode="auto">
          <a:xfrm flipV="1">
            <a:off x="5791200" y="4953000"/>
            <a:ext cx="1905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94" name="Oval 50"/>
          <p:cNvSpPr>
            <a:spLocks noChangeArrowheads="1"/>
          </p:cNvSpPr>
          <p:nvPr/>
        </p:nvSpPr>
        <p:spPr bwMode="auto">
          <a:xfrm>
            <a:off x="1143000" y="44958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95" name="Oval 52"/>
          <p:cNvSpPr>
            <a:spLocks noChangeArrowheads="1"/>
          </p:cNvSpPr>
          <p:nvPr/>
        </p:nvSpPr>
        <p:spPr bwMode="auto">
          <a:xfrm>
            <a:off x="7772400" y="4572000"/>
            <a:ext cx="457200" cy="4572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96" name="Oval 54"/>
          <p:cNvSpPr>
            <a:spLocks noChangeArrowheads="1"/>
          </p:cNvSpPr>
          <p:nvPr/>
        </p:nvSpPr>
        <p:spPr bwMode="auto">
          <a:xfrm>
            <a:off x="1981200" y="33528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97" name="Oval 55"/>
          <p:cNvSpPr>
            <a:spLocks noChangeArrowheads="1"/>
          </p:cNvSpPr>
          <p:nvPr/>
        </p:nvSpPr>
        <p:spPr bwMode="auto">
          <a:xfrm>
            <a:off x="2514600" y="41910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98" name="Oval 56"/>
          <p:cNvSpPr>
            <a:spLocks noChangeArrowheads="1"/>
          </p:cNvSpPr>
          <p:nvPr/>
        </p:nvSpPr>
        <p:spPr bwMode="auto">
          <a:xfrm>
            <a:off x="2514600" y="51054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99" name="Line 57"/>
          <p:cNvSpPr>
            <a:spLocks noChangeShapeType="1"/>
          </p:cNvSpPr>
          <p:nvPr/>
        </p:nvSpPr>
        <p:spPr bwMode="auto">
          <a:xfrm flipH="1">
            <a:off x="5638800" y="47244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200" name="Line 58"/>
          <p:cNvSpPr>
            <a:spLocks noChangeShapeType="1"/>
          </p:cNvSpPr>
          <p:nvPr/>
        </p:nvSpPr>
        <p:spPr bwMode="auto">
          <a:xfrm flipH="1">
            <a:off x="2971800" y="4038600"/>
            <a:ext cx="914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201" name="Line 59"/>
          <p:cNvSpPr>
            <a:spLocks noChangeShapeType="1"/>
          </p:cNvSpPr>
          <p:nvPr/>
        </p:nvSpPr>
        <p:spPr bwMode="auto">
          <a:xfrm flipV="1">
            <a:off x="27432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202" name="Line 60"/>
          <p:cNvSpPr>
            <a:spLocks noChangeShapeType="1"/>
          </p:cNvSpPr>
          <p:nvPr/>
        </p:nvSpPr>
        <p:spPr bwMode="auto">
          <a:xfrm flipH="1" flipV="1">
            <a:off x="2438400" y="3886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203" name="Text Box 61"/>
          <p:cNvSpPr txBox="1">
            <a:spLocks noChangeArrowheads="1"/>
          </p:cNvSpPr>
          <p:nvPr/>
        </p:nvSpPr>
        <p:spPr bwMode="auto">
          <a:xfrm>
            <a:off x="1203325" y="36988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7204" name="Text Box 62"/>
          <p:cNvSpPr txBox="1">
            <a:spLocks noChangeArrowheads="1"/>
          </p:cNvSpPr>
          <p:nvPr/>
        </p:nvSpPr>
        <p:spPr bwMode="auto">
          <a:xfrm>
            <a:off x="1752600" y="4114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20</a:t>
            </a:r>
          </a:p>
        </p:txBody>
      </p:sp>
      <p:sp>
        <p:nvSpPr>
          <p:cNvPr id="7205" name="Text Box 63"/>
          <p:cNvSpPr txBox="1">
            <a:spLocks noChangeArrowheads="1"/>
          </p:cNvSpPr>
          <p:nvPr/>
        </p:nvSpPr>
        <p:spPr bwMode="auto">
          <a:xfrm>
            <a:off x="1600200" y="495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7206" name="Text Box 64"/>
          <p:cNvSpPr txBox="1">
            <a:spLocks noChangeArrowheads="1"/>
          </p:cNvSpPr>
          <p:nvPr/>
        </p:nvSpPr>
        <p:spPr bwMode="auto">
          <a:xfrm>
            <a:off x="23622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ダイクストラ法で使う性質 </a:t>
            </a:r>
            <a:r>
              <a:rPr lang="en-US" altLang="ja-JP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(1)</a:t>
            </a:r>
            <a:endParaRPr lang="ja-JP" altLang="en-US" sz="36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848600" cy="4876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2400" dirty="0" smtClean="0"/>
              <a:t>始点から、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</a:t>
            </a:r>
            <a:r>
              <a:rPr lang="ja-JP" altLang="en-US" sz="2400" dirty="0" smtClean="0"/>
              <a:t>番目に近い頂点への最短路</a:t>
            </a:r>
          </a:p>
          <a:p>
            <a:pPr eaLnBrk="1" hangingPunct="1">
              <a:buFontTx/>
              <a:buNone/>
              <a:defRPr/>
            </a:pPr>
            <a:endParaRPr lang="ja-JP" altLang="en-US" sz="2400" b="1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  <a:defRPr/>
            </a:pPr>
            <a:endParaRPr lang="ja-JP" altLang="en-US" sz="2400" b="1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  <a:defRPr/>
            </a:pPr>
            <a:endParaRPr lang="ja-JP" altLang="en-US" sz="2400" b="1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  <a:defRPr/>
            </a:pPr>
            <a:endParaRPr lang="ja-JP" altLang="en-US" sz="2400" b="1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  <a:defRPr/>
            </a:pPr>
            <a:endParaRPr lang="ja-JP" altLang="en-US" sz="2400" b="1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  <a:defRPr/>
            </a:pPr>
            <a:endParaRPr lang="ja-JP" altLang="en-US" sz="2400" b="1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  <a:defRPr/>
            </a:pPr>
            <a:endParaRPr lang="ja-JP" altLang="en-US" sz="2400" b="1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  <a:defRPr/>
            </a:pPr>
            <a:endParaRPr lang="ja-JP" altLang="en-US" sz="2400" b="1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2400" b="1" dirty="0" smtClean="0">
                <a:solidFill>
                  <a:srgbClr val="006600"/>
                </a:solidFill>
              </a:rPr>
              <a:t>緑</a:t>
            </a:r>
            <a:r>
              <a:rPr lang="ja-JP" altLang="en-US" sz="2400" dirty="0" smtClean="0"/>
              <a:t>の頂点は、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k-1</a:t>
            </a:r>
            <a:r>
              <a:rPr lang="ja-JP" altLang="en-US" sz="2400" dirty="0" smtClean="0"/>
              <a:t>番目以下に近い</a:t>
            </a: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3886200" y="2743200"/>
            <a:ext cx="457200" cy="457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3962400" y="39624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5334000" y="47244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5867400" y="34290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5486400" y="20574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2667000" y="2895600"/>
            <a:ext cx="1143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3124200" y="3124200"/>
            <a:ext cx="685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3124200" y="38100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V="1">
            <a:off x="3124200" y="42672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3124200" y="4648200"/>
            <a:ext cx="2057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2667000" y="2286000"/>
            <a:ext cx="2590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V="1">
            <a:off x="4419600" y="2438400"/>
            <a:ext cx="990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4419600" y="3048000"/>
            <a:ext cx="1371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V="1">
            <a:off x="4495800" y="37338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4495800" y="4267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1752600" y="41148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V="1">
            <a:off x="1600200" y="3048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6019800" y="2514600"/>
            <a:ext cx="1752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6477000" y="3733800"/>
            <a:ext cx="1295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flipV="1">
            <a:off x="1828800" y="3733800"/>
            <a:ext cx="685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 flipV="1">
            <a:off x="4495800" y="2514600"/>
            <a:ext cx="990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 flipV="1">
            <a:off x="5867400" y="4191000"/>
            <a:ext cx="1905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8" name="Oval 26"/>
          <p:cNvSpPr>
            <a:spLocks noChangeArrowheads="1"/>
          </p:cNvSpPr>
          <p:nvPr/>
        </p:nvSpPr>
        <p:spPr bwMode="auto">
          <a:xfrm>
            <a:off x="1219200" y="37338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19" name="Oval 27"/>
          <p:cNvSpPr>
            <a:spLocks noChangeArrowheads="1"/>
          </p:cNvSpPr>
          <p:nvPr/>
        </p:nvSpPr>
        <p:spPr bwMode="auto">
          <a:xfrm>
            <a:off x="7848600" y="3810000"/>
            <a:ext cx="457200" cy="4572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20" name="Oval 28"/>
          <p:cNvSpPr>
            <a:spLocks noChangeArrowheads="1"/>
          </p:cNvSpPr>
          <p:nvPr/>
        </p:nvSpPr>
        <p:spPr bwMode="auto">
          <a:xfrm>
            <a:off x="2057400" y="25908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21" name="Oval 29"/>
          <p:cNvSpPr>
            <a:spLocks noChangeArrowheads="1"/>
          </p:cNvSpPr>
          <p:nvPr/>
        </p:nvSpPr>
        <p:spPr bwMode="auto">
          <a:xfrm>
            <a:off x="2590800" y="34290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22" name="Oval 30"/>
          <p:cNvSpPr>
            <a:spLocks noChangeArrowheads="1"/>
          </p:cNvSpPr>
          <p:nvPr/>
        </p:nvSpPr>
        <p:spPr bwMode="auto">
          <a:xfrm>
            <a:off x="2590800" y="43434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 flipH="1">
            <a:off x="5715000" y="39624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 flipH="1">
            <a:off x="3048000" y="3276600"/>
            <a:ext cx="914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 flipV="1">
            <a:off x="28194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 flipH="1" flipV="1">
            <a:off x="2514600" y="3124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ダイクストラ法で使う性質 </a:t>
            </a:r>
            <a:r>
              <a:rPr lang="en-US" altLang="ja-JP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(2)</a:t>
            </a:r>
            <a:endParaRPr lang="ja-JP" altLang="en-US" sz="36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96975"/>
            <a:ext cx="7772400" cy="1117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/>
              <a:t> 距離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k-1 </a:t>
            </a:r>
            <a:r>
              <a:rPr lang="ja-JP" altLang="en-US" sz="2400" dirty="0" smtClean="0"/>
              <a:t>番目までの頂点・距離がわかっている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/>
              <a:t> 距離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 </a:t>
            </a:r>
            <a:r>
              <a:rPr lang="ja-JP" altLang="en-US" sz="2400" dirty="0" smtClean="0"/>
              <a:t>番目の頂点・距離は、どうなるでしょう？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3810000" y="3106738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3886200" y="4325938"/>
            <a:ext cx="457200" cy="457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5257800" y="5087938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5791200" y="3792538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5410200" y="2420938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2590800" y="3259138"/>
            <a:ext cx="1143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3048000" y="3487738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3048000" y="4173538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3048000" y="4630738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3048000" y="5011738"/>
            <a:ext cx="2057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V="1">
            <a:off x="2590800" y="2649538"/>
            <a:ext cx="2590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V="1">
            <a:off x="4343400" y="2801938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4343400" y="3411538"/>
            <a:ext cx="1371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V="1">
            <a:off x="4419600" y="4097338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4419600" y="4630738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1676400" y="4478338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1524000" y="3411538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5943600" y="2878138"/>
            <a:ext cx="1752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6400800" y="4097338"/>
            <a:ext cx="1295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 flipV="1">
            <a:off x="1752600" y="4097338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 flipV="1">
            <a:off x="4419600" y="2878138"/>
            <a:ext cx="990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flipV="1">
            <a:off x="5791200" y="4554538"/>
            <a:ext cx="1905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42" name="Oval 26"/>
          <p:cNvSpPr>
            <a:spLocks noChangeArrowheads="1"/>
          </p:cNvSpPr>
          <p:nvPr/>
        </p:nvSpPr>
        <p:spPr bwMode="auto">
          <a:xfrm>
            <a:off x="1143000" y="4097338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7772400" y="4173538"/>
            <a:ext cx="457200" cy="4572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44" name="Oval 28"/>
          <p:cNvSpPr>
            <a:spLocks noChangeArrowheads="1"/>
          </p:cNvSpPr>
          <p:nvPr/>
        </p:nvSpPr>
        <p:spPr bwMode="auto">
          <a:xfrm>
            <a:off x="1981200" y="2954338"/>
            <a:ext cx="457200" cy="457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45" name="Oval 29"/>
          <p:cNvSpPr>
            <a:spLocks noChangeArrowheads="1"/>
          </p:cNvSpPr>
          <p:nvPr/>
        </p:nvSpPr>
        <p:spPr bwMode="auto">
          <a:xfrm>
            <a:off x="2514600" y="3792538"/>
            <a:ext cx="457200" cy="457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46" name="Oval 30"/>
          <p:cNvSpPr>
            <a:spLocks noChangeArrowheads="1"/>
          </p:cNvSpPr>
          <p:nvPr/>
        </p:nvSpPr>
        <p:spPr bwMode="auto">
          <a:xfrm>
            <a:off x="2514600" y="4706938"/>
            <a:ext cx="457200" cy="457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 flipH="1">
            <a:off x="5638800" y="4325938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 flipH="1">
            <a:off x="2971800" y="3640138"/>
            <a:ext cx="914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 flipV="1">
            <a:off x="2743200" y="43259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 flipH="1" flipV="1">
            <a:off x="2438400" y="3487738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810000" y="2420938"/>
            <a:ext cx="2057400" cy="3124200"/>
            <a:chOff x="2496" y="1872"/>
            <a:chExt cx="1296" cy="1968"/>
          </a:xfrm>
        </p:grpSpPr>
        <p:sp>
          <p:nvSpPr>
            <p:cNvPr id="9267" name="Oval 35"/>
            <p:cNvSpPr>
              <a:spLocks noChangeArrowheads="1"/>
            </p:cNvSpPr>
            <p:nvPr/>
          </p:nvSpPr>
          <p:spPr bwMode="auto">
            <a:xfrm>
              <a:off x="2496" y="2304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68" name="Oval 36"/>
            <p:cNvSpPr>
              <a:spLocks noChangeArrowheads="1"/>
            </p:cNvSpPr>
            <p:nvPr/>
          </p:nvSpPr>
          <p:spPr bwMode="auto">
            <a:xfrm>
              <a:off x="2544" y="3072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69" name="Oval 37"/>
            <p:cNvSpPr>
              <a:spLocks noChangeArrowheads="1"/>
            </p:cNvSpPr>
            <p:nvPr/>
          </p:nvSpPr>
          <p:spPr bwMode="auto">
            <a:xfrm>
              <a:off x="3408" y="3552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70" name="Oval 38"/>
            <p:cNvSpPr>
              <a:spLocks noChangeArrowheads="1"/>
            </p:cNvSpPr>
            <p:nvPr/>
          </p:nvSpPr>
          <p:spPr bwMode="auto">
            <a:xfrm>
              <a:off x="3504" y="1872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590800" y="2649538"/>
            <a:ext cx="2590800" cy="2743200"/>
            <a:chOff x="1728" y="2016"/>
            <a:chExt cx="1632" cy="1728"/>
          </a:xfrm>
        </p:grpSpPr>
        <p:sp>
          <p:nvSpPr>
            <p:cNvPr id="9261" name="Line 40"/>
            <p:cNvSpPr>
              <a:spLocks noChangeShapeType="1"/>
            </p:cNvSpPr>
            <p:nvPr/>
          </p:nvSpPr>
          <p:spPr bwMode="auto">
            <a:xfrm>
              <a:off x="1728" y="2400"/>
              <a:ext cx="720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62" name="Line 41"/>
            <p:cNvSpPr>
              <a:spLocks noChangeShapeType="1"/>
            </p:cNvSpPr>
            <p:nvPr/>
          </p:nvSpPr>
          <p:spPr bwMode="auto">
            <a:xfrm flipV="1">
              <a:off x="2016" y="2544"/>
              <a:ext cx="432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63" name="Line 42"/>
            <p:cNvSpPr>
              <a:spLocks noChangeShapeType="1"/>
            </p:cNvSpPr>
            <p:nvPr/>
          </p:nvSpPr>
          <p:spPr bwMode="auto">
            <a:xfrm>
              <a:off x="2016" y="2976"/>
              <a:ext cx="48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64" name="Line 43"/>
            <p:cNvSpPr>
              <a:spLocks noChangeShapeType="1"/>
            </p:cNvSpPr>
            <p:nvPr/>
          </p:nvSpPr>
          <p:spPr bwMode="auto">
            <a:xfrm flipV="1">
              <a:off x="2016" y="3264"/>
              <a:ext cx="48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65" name="Line 44"/>
            <p:cNvSpPr>
              <a:spLocks noChangeShapeType="1"/>
            </p:cNvSpPr>
            <p:nvPr/>
          </p:nvSpPr>
          <p:spPr bwMode="auto">
            <a:xfrm>
              <a:off x="2016" y="3504"/>
              <a:ext cx="1296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66" name="Line 45"/>
            <p:cNvSpPr>
              <a:spLocks noChangeShapeType="1"/>
            </p:cNvSpPr>
            <p:nvPr/>
          </p:nvSpPr>
          <p:spPr bwMode="auto">
            <a:xfrm flipV="1">
              <a:off x="1728" y="2016"/>
              <a:ext cx="1632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9253" name="Text Box 47"/>
          <p:cNvSpPr txBox="1">
            <a:spLocks noChangeArrowheads="1"/>
          </p:cNvSpPr>
          <p:nvPr/>
        </p:nvSpPr>
        <p:spPr bwMode="auto">
          <a:xfrm>
            <a:off x="1981200" y="25733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6600"/>
                </a:solidFill>
              </a:rPr>
              <a:t>10</a:t>
            </a:r>
          </a:p>
        </p:txBody>
      </p:sp>
      <p:sp>
        <p:nvSpPr>
          <p:cNvPr id="9254" name="Text Box 48"/>
          <p:cNvSpPr txBox="1">
            <a:spLocks noChangeArrowheads="1"/>
          </p:cNvSpPr>
          <p:nvPr/>
        </p:nvSpPr>
        <p:spPr bwMode="auto">
          <a:xfrm>
            <a:off x="2667000" y="34115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6600"/>
                </a:solidFill>
              </a:rPr>
              <a:t>13</a:t>
            </a:r>
          </a:p>
        </p:txBody>
      </p:sp>
      <p:sp>
        <p:nvSpPr>
          <p:cNvPr id="9255" name="Text Box 49"/>
          <p:cNvSpPr txBox="1">
            <a:spLocks noChangeArrowheads="1"/>
          </p:cNvSpPr>
          <p:nvPr/>
        </p:nvSpPr>
        <p:spPr bwMode="auto">
          <a:xfrm>
            <a:off x="2590800" y="50879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6600"/>
                </a:solidFill>
              </a:rPr>
              <a:t>8</a:t>
            </a:r>
          </a:p>
        </p:txBody>
      </p:sp>
      <p:sp>
        <p:nvSpPr>
          <p:cNvPr id="28722" name="Text Box 50"/>
          <p:cNvSpPr txBox="1">
            <a:spLocks noChangeArrowheads="1"/>
          </p:cNvSpPr>
          <p:nvPr/>
        </p:nvSpPr>
        <p:spPr bwMode="auto">
          <a:xfrm>
            <a:off x="611188" y="5876925"/>
            <a:ext cx="7934325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b="1"/>
              <a:t>青のどれか。赤線を使った経路の中で最短なものを見つける</a:t>
            </a:r>
          </a:p>
        </p:txBody>
      </p:sp>
      <p:sp>
        <p:nvSpPr>
          <p:cNvPr id="9257" name="Text Box 51"/>
          <p:cNvSpPr txBox="1">
            <a:spLocks noChangeArrowheads="1"/>
          </p:cNvSpPr>
          <p:nvPr/>
        </p:nvSpPr>
        <p:spPr bwMode="auto">
          <a:xfrm>
            <a:off x="1203325" y="33004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9258" name="Text Box 52"/>
          <p:cNvSpPr txBox="1">
            <a:spLocks noChangeArrowheads="1"/>
          </p:cNvSpPr>
          <p:nvPr/>
        </p:nvSpPr>
        <p:spPr bwMode="auto">
          <a:xfrm>
            <a:off x="1752600" y="37163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20</a:t>
            </a:r>
          </a:p>
        </p:txBody>
      </p:sp>
      <p:sp>
        <p:nvSpPr>
          <p:cNvPr id="9259" name="Text Box 53"/>
          <p:cNvSpPr txBox="1">
            <a:spLocks noChangeArrowheads="1"/>
          </p:cNvSpPr>
          <p:nvPr/>
        </p:nvSpPr>
        <p:spPr bwMode="auto">
          <a:xfrm>
            <a:off x="1600200" y="45545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9260" name="Text Box 54"/>
          <p:cNvSpPr txBox="1">
            <a:spLocks noChangeArrowheads="1"/>
          </p:cNvSpPr>
          <p:nvPr/>
        </p:nvSpPr>
        <p:spPr bwMode="auto">
          <a:xfrm>
            <a:off x="2362200" y="42497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ダイクストラ法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3352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/>
              <a:t> 始点に一番近い頂点、2番目に近い頂点、と順々に見つけていく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3810000" y="28194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3886200" y="40386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5257800" y="48006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5791200" y="35052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5410200" y="21336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2590800" y="2971800"/>
            <a:ext cx="1143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3048000" y="3200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3048000" y="38862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3048000" y="43434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3048000" y="4724400"/>
            <a:ext cx="2057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V="1">
            <a:off x="2590800" y="2362200"/>
            <a:ext cx="2590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V="1">
            <a:off x="4343400" y="25146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4343400" y="3124200"/>
            <a:ext cx="1371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V="1">
            <a:off x="4419600" y="38100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4419600" y="4343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1676400" y="41910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V="1">
            <a:off x="1524000" y="3124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5943600" y="2590800"/>
            <a:ext cx="1752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6400800" y="3810000"/>
            <a:ext cx="1295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 flipV="1">
            <a:off x="1752600" y="38100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 flipV="1">
            <a:off x="4419600" y="2590800"/>
            <a:ext cx="990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 flipV="1">
            <a:off x="5791200" y="4267200"/>
            <a:ext cx="1905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6" name="Oval 26"/>
          <p:cNvSpPr>
            <a:spLocks noChangeArrowheads="1"/>
          </p:cNvSpPr>
          <p:nvPr/>
        </p:nvSpPr>
        <p:spPr bwMode="auto">
          <a:xfrm>
            <a:off x="1143000" y="38100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7" name="Oval 27"/>
          <p:cNvSpPr>
            <a:spLocks noChangeArrowheads="1"/>
          </p:cNvSpPr>
          <p:nvPr/>
        </p:nvSpPr>
        <p:spPr bwMode="auto">
          <a:xfrm>
            <a:off x="7772400" y="3886200"/>
            <a:ext cx="457200" cy="4572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auto">
          <a:xfrm>
            <a:off x="1981200" y="26670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9" name="Oval 29"/>
          <p:cNvSpPr>
            <a:spLocks noChangeArrowheads="1"/>
          </p:cNvSpPr>
          <p:nvPr/>
        </p:nvSpPr>
        <p:spPr bwMode="auto">
          <a:xfrm>
            <a:off x="2514600" y="35052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70" name="Oval 30"/>
          <p:cNvSpPr>
            <a:spLocks noChangeArrowheads="1"/>
          </p:cNvSpPr>
          <p:nvPr/>
        </p:nvSpPr>
        <p:spPr bwMode="auto">
          <a:xfrm>
            <a:off x="2514600" y="44196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H="1">
            <a:off x="5638800" y="40386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 flipH="1">
            <a:off x="2971800" y="3352800"/>
            <a:ext cx="914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 flipV="1">
            <a:off x="27432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 flipH="1" flipV="1">
            <a:off x="2438400" y="3200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524000" y="2667000"/>
            <a:ext cx="1447800" cy="2209800"/>
            <a:chOff x="960" y="2112"/>
            <a:chExt cx="912" cy="1392"/>
          </a:xfrm>
        </p:grpSpPr>
        <p:grpSp>
          <p:nvGrpSpPr>
            <p:cNvPr id="10328" name="Group 38"/>
            <p:cNvGrpSpPr>
              <a:grpSpLocks/>
            </p:cNvGrpSpPr>
            <p:nvPr/>
          </p:nvGrpSpPr>
          <p:grpSpPr bwMode="auto">
            <a:xfrm>
              <a:off x="1248" y="2112"/>
              <a:ext cx="624" cy="1392"/>
              <a:chOff x="1248" y="2112"/>
              <a:chExt cx="624" cy="1392"/>
            </a:xfrm>
          </p:grpSpPr>
          <p:sp>
            <p:nvSpPr>
              <p:cNvPr id="10333" name="Oval 35"/>
              <p:cNvSpPr>
                <a:spLocks noChangeArrowheads="1"/>
              </p:cNvSpPr>
              <p:nvPr/>
            </p:nvSpPr>
            <p:spPr bwMode="auto">
              <a:xfrm>
                <a:off x="1248" y="2112"/>
                <a:ext cx="288" cy="28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334" name="Oval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288" cy="28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335" name="Oval 37"/>
              <p:cNvSpPr>
                <a:spLocks noChangeArrowheads="1"/>
              </p:cNvSpPr>
              <p:nvPr/>
            </p:nvSpPr>
            <p:spPr bwMode="auto">
              <a:xfrm>
                <a:off x="1584" y="3216"/>
                <a:ext cx="288" cy="28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0329" name="Group 42"/>
            <p:cNvGrpSpPr>
              <a:grpSpLocks/>
            </p:cNvGrpSpPr>
            <p:nvPr/>
          </p:nvGrpSpPr>
          <p:grpSpPr bwMode="auto">
            <a:xfrm>
              <a:off x="960" y="2400"/>
              <a:ext cx="576" cy="912"/>
              <a:chOff x="1056" y="2496"/>
              <a:chExt cx="576" cy="912"/>
            </a:xfrm>
          </p:grpSpPr>
          <p:sp>
            <p:nvSpPr>
              <p:cNvPr id="10330" name="Line 39"/>
              <p:cNvSpPr>
                <a:spLocks noChangeShapeType="1"/>
              </p:cNvSpPr>
              <p:nvPr/>
            </p:nvSpPr>
            <p:spPr bwMode="auto">
              <a:xfrm>
                <a:off x="1152" y="3168"/>
                <a:ext cx="48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31" name="Line 40"/>
              <p:cNvSpPr>
                <a:spLocks noChangeShapeType="1"/>
              </p:cNvSpPr>
              <p:nvPr/>
            </p:nvSpPr>
            <p:spPr bwMode="auto">
              <a:xfrm flipV="1">
                <a:off x="1056" y="2496"/>
                <a:ext cx="288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32" name="Line 41"/>
              <p:cNvSpPr>
                <a:spLocks noChangeShapeType="1"/>
              </p:cNvSpPr>
              <p:nvPr/>
            </p:nvSpPr>
            <p:spPr bwMode="auto">
              <a:xfrm flipV="1">
                <a:off x="1200" y="2928"/>
                <a:ext cx="432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676400" y="4191000"/>
            <a:ext cx="1295400" cy="685800"/>
            <a:chOff x="1056" y="3072"/>
            <a:chExt cx="816" cy="432"/>
          </a:xfrm>
        </p:grpSpPr>
        <p:sp>
          <p:nvSpPr>
            <p:cNvPr id="10326" name="Line 44"/>
            <p:cNvSpPr>
              <a:spLocks noChangeShapeType="1"/>
            </p:cNvSpPr>
            <p:nvPr/>
          </p:nvSpPr>
          <p:spPr bwMode="auto">
            <a:xfrm>
              <a:off x="1056" y="3072"/>
              <a:ext cx="480" cy="2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27" name="Oval 45"/>
            <p:cNvSpPr>
              <a:spLocks noChangeArrowheads="1"/>
            </p:cNvSpPr>
            <p:nvPr/>
          </p:nvSpPr>
          <p:spPr bwMode="auto">
            <a:xfrm>
              <a:off x="1584" y="3216"/>
              <a:ext cx="288" cy="28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2743200" y="4038600"/>
            <a:ext cx="2971800" cy="1219200"/>
            <a:chOff x="1728" y="2976"/>
            <a:chExt cx="1872" cy="768"/>
          </a:xfrm>
        </p:grpSpPr>
        <p:grpSp>
          <p:nvGrpSpPr>
            <p:cNvPr id="10320" name="Group 52"/>
            <p:cNvGrpSpPr>
              <a:grpSpLocks/>
            </p:cNvGrpSpPr>
            <p:nvPr/>
          </p:nvGrpSpPr>
          <p:grpSpPr bwMode="auto">
            <a:xfrm>
              <a:off x="1728" y="2976"/>
              <a:ext cx="1488" cy="672"/>
              <a:chOff x="1824" y="3072"/>
              <a:chExt cx="1488" cy="672"/>
            </a:xfrm>
          </p:grpSpPr>
          <p:sp>
            <p:nvSpPr>
              <p:cNvPr id="10323" name="Line 49"/>
              <p:cNvSpPr>
                <a:spLocks noChangeShapeType="1"/>
              </p:cNvSpPr>
              <p:nvPr/>
            </p:nvSpPr>
            <p:spPr bwMode="auto">
              <a:xfrm flipV="1">
                <a:off x="2016" y="3264"/>
                <a:ext cx="480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24" name="Line 50"/>
              <p:cNvSpPr>
                <a:spLocks noChangeShapeType="1"/>
              </p:cNvSpPr>
              <p:nvPr/>
            </p:nvSpPr>
            <p:spPr bwMode="auto">
              <a:xfrm>
                <a:off x="2016" y="3504"/>
                <a:ext cx="1296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25" name="Line 51"/>
              <p:cNvSpPr>
                <a:spLocks noChangeShapeType="1"/>
              </p:cNvSpPr>
              <p:nvPr/>
            </p:nvSpPr>
            <p:spPr bwMode="auto">
              <a:xfrm flipV="1">
                <a:off x="1824" y="3072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0321" name="Oval 59"/>
            <p:cNvSpPr>
              <a:spLocks noChangeArrowheads="1"/>
            </p:cNvSpPr>
            <p:nvPr/>
          </p:nvSpPr>
          <p:spPr bwMode="auto">
            <a:xfrm>
              <a:off x="2448" y="2976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22" name="Oval 60"/>
            <p:cNvSpPr>
              <a:spLocks noChangeArrowheads="1"/>
            </p:cNvSpPr>
            <p:nvPr/>
          </p:nvSpPr>
          <p:spPr bwMode="auto">
            <a:xfrm>
              <a:off x="3312" y="3456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2514600" y="3505200"/>
            <a:ext cx="457200" cy="838200"/>
            <a:chOff x="1584" y="2640"/>
            <a:chExt cx="288" cy="528"/>
          </a:xfrm>
        </p:grpSpPr>
        <p:sp>
          <p:nvSpPr>
            <p:cNvPr id="10318" name="Oval 71"/>
            <p:cNvSpPr>
              <a:spLocks noChangeArrowheads="1"/>
            </p:cNvSpPr>
            <p:nvPr/>
          </p:nvSpPr>
          <p:spPr bwMode="auto">
            <a:xfrm>
              <a:off x="1584" y="2640"/>
              <a:ext cx="288" cy="28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19" name="Line 72"/>
            <p:cNvSpPr>
              <a:spLocks noChangeShapeType="1"/>
            </p:cNvSpPr>
            <p:nvPr/>
          </p:nvSpPr>
          <p:spPr bwMode="auto">
            <a:xfrm flipV="1">
              <a:off x="1728" y="2976"/>
              <a:ext cx="0" cy="19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2971800" y="2133600"/>
            <a:ext cx="3276600" cy="2286000"/>
            <a:chOff x="1872" y="1776"/>
            <a:chExt cx="2064" cy="1440"/>
          </a:xfrm>
        </p:grpSpPr>
        <p:grpSp>
          <p:nvGrpSpPr>
            <p:cNvPr id="10312" name="Group 86"/>
            <p:cNvGrpSpPr>
              <a:grpSpLocks/>
            </p:cNvGrpSpPr>
            <p:nvPr/>
          </p:nvGrpSpPr>
          <p:grpSpPr bwMode="auto">
            <a:xfrm>
              <a:off x="1872" y="2016"/>
              <a:ext cx="1728" cy="1200"/>
              <a:chOff x="1968" y="2112"/>
              <a:chExt cx="1728" cy="1200"/>
            </a:xfrm>
          </p:grpSpPr>
          <p:sp>
            <p:nvSpPr>
              <p:cNvPr id="10315" name="Line 83"/>
              <p:cNvSpPr>
                <a:spLocks noChangeShapeType="1"/>
              </p:cNvSpPr>
              <p:nvPr/>
            </p:nvSpPr>
            <p:spPr bwMode="auto">
              <a:xfrm flipV="1">
                <a:off x="2832" y="2112"/>
                <a:ext cx="624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16" name="Line 84"/>
              <p:cNvSpPr>
                <a:spLocks noChangeShapeType="1"/>
              </p:cNvSpPr>
              <p:nvPr/>
            </p:nvSpPr>
            <p:spPr bwMode="auto">
              <a:xfrm>
                <a:off x="2832" y="2496"/>
                <a:ext cx="864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17" name="Line 85"/>
              <p:cNvSpPr>
                <a:spLocks noChangeShapeType="1"/>
              </p:cNvSpPr>
              <p:nvPr/>
            </p:nvSpPr>
            <p:spPr bwMode="auto">
              <a:xfrm flipH="1">
                <a:off x="1968" y="2640"/>
                <a:ext cx="576" cy="67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0313" name="Oval 87"/>
            <p:cNvSpPr>
              <a:spLocks noChangeArrowheads="1"/>
            </p:cNvSpPr>
            <p:nvPr/>
          </p:nvSpPr>
          <p:spPr bwMode="auto">
            <a:xfrm>
              <a:off x="3648" y="2640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14" name="Oval 88"/>
            <p:cNvSpPr>
              <a:spLocks noChangeArrowheads="1"/>
            </p:cNvSpPr>
            <p:nvPr/>
          </p:nvSpPr>
          <p:spPr bwMode="auto">
            <a:xfrm>
              <a:off x="3408" y="1776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1" name="Group 91"/>
          <p:cNvGrpSpPr>
            <a:grpSpLocks/>
          </p:cNvGrpSpPr>
          <p:nvPr/>
        </p:nvGrpSpPr>
        <p:grpSpPr bwMode="auto">
          <a:xfrm>
            <a:off x="1752600" y="2819400"/>
            <a:ext cx="2514600" cy="1371600"/>
            <a:chOff x="1104" y="2208"/>
            <a:chExt cx="1584" cy="864"/>
          </a:xfrm>
        </p:grpSpPr>
        <p:grpSp>
          <p:nvGrpSpPr>
            <p:cNvPr id="10305" name="Group 79"/>
            <p:cNvGrpSpPr>
              <a:grpSpLocks/>
            </p:cNvGrpSpPr>
            <p:nvPr/>
          </p:nvGrpSpPr>
          <p:grpSpPr bwMode="auto">
            <a:xfrm>
              <a:off x="1536" y="2208"/>
              <a:ext cx="1152" cy="864"/>
              <a:chOff x="1536" y="2208"/>
              <a:chExt cx="1152" cy="864"/>
            </a:xfrm>
          </p:grpSpPr>
          <p:grpSp>
            <p:nvGrpSpPr>
              <p:cNvPr id="10307" name="Group 77"/>
              <p:cNvGrpSpPr>
                <a:grpSpLocks/>
              </p:cNvGrpSpPr>
              <p:nvPr/>
            </p:nvGrpSpPr>
            <p:grpSpPr bwMode="auto">
              <a:xfrm>
                <a:off x="1536" y="2448"/>
                <a:ext cx="864" cy="624"/>
                <a:chOff x="1632" y="2544"/>
                <a:chExt cx="864" cy="624"/>
              </a:xfrm>
            </p:grpSpPr>
            <p:sp>
              <p:nvSpPr>
                <p:cNvPr id="10309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016" y="2544"/>
                  <a:ext cx="432" cy="28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310" name="Line 75"/>
                <p:cNvSpPr>
                  <a:spLocks noChangeShapeType="1"/>
                </p:cNvSpPr>
                <p:nvPr/>
              </p:nvSpPr>
              <p:spPr bwMode="auto">
                <a:xfrm>
                  <a:off x="2016" y="2976"/>
                  <a:ext cx="480" cy="19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311" name="Line 76"/>
                <p:cNvSpPr>
                  <a:spLocks noChangeShapeType="1"/>
                </p:cNvSpPr>
                <p:nvPr/>
              </p:nvSpPr>
              <p:spPr bwMode="auto">
                <a:xfrm flipH="1" flipV="1">
                  <a:off x="1632" y="2544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10308" name="Oval 78"/>
              <p:cNvSpPr>
                <a:spLocks noChangeArrowheads="1"/>
              </p:cNvSpPr>
              <p:nvPr/>
            </p:nvSpPr>
            <p:spPr bwMode="auto">
              <a:xfrm>
                <a:off x="2400" y="2208"/>
                <a:ext cx="288" cy="28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0306" name="Line 90"/>
            <p:cNvSpPr>
              <a:spLocks noChangeShapeType="1"/>
            </p:cNvSpPr>
            <p:nvPr/>
          </p:nvSpPr>
          <p:spPr bwMode="auto">
            <a:xfrm flipV="1">
              <a:off x="1104" y="2832"/>
              <a:ext cx="432" cy="9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" name="Group 82"/>
          <p:cNvGrpSpPr>
            <a:grpSpLocks/>
          </p:cNvGrpSpPr>
          <p:nvPr/>
        </p:nvGrpSpPr>
        <p:grpSpPr bwMode="auto">
          <a:xfrm>
            <a:off x="3048000" y="2819400"/>
            <a:ext cx="1219200" cy="838200"/>
            <a:chOff x="1920" y="2208"/>
            <a:chExt cx="768" cy="528"/>
          </a:xfrm>
        </p:grpSpPr>
        <p:sp>
          <p:nvSpPr>
            <p:cNvPr id="10303" name="Line 80"/>
            <p:cNvSpPr>
              <a:spLocks noChangeShapeType="1"/>
            </p:cNvSpPr>
            <p:nvPr/>
          </p:nvSpPr>
          <p:spPr bwMode="auto">
            <a:xfrm flipV="1">
              <a:off x="1920" y="2448"/>
              <a:ext cx="432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04" name="Oval 81"/>
            <p:cNvSpPr>
              <a:spLocks noChangeArrowheads="1"/>
            </p:cNvSpPr>
            <p:nvPr/>
          </p:nvSpPr>
          <p:spPr bwMode="auto">
            <a:xfrm>
              <a:off x="2400" y="2208"/>
              <a:ext cx="288" cy="28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5" name="Group 97"/>
          <p:cNvGrpSpPr>
            <a:grpSpLocks/>
          </p:cNvGrpSpPr>
          <p:nvPr/>
        </p:nvGrpSpPr>
        <p:grpSpPr bwMode="auto">
          <a:xfrm>
            <a:off x="3048000" y="4038600"/>
            <a:ext cx="1295400" cy="533400"/>
            <a:chOff x="2016" y="3072"/>
            <a:chExt cx="816" cy="336"/>
          </a:xfrm>
        </p:grpSpPr>
        <p:sp>
          <p:nvSpPr>
            <p:cNvPr id="10301" name="Oval 95"/>
            <p:cNvSpPr>
              <a:spLocks noChangeArrowheads="1"/>
            </p:cNvSpPr>
            <p:nvPr/>
          </p:nvSpPr>
          <p:spPr bwMode="auto">
            <a:xfrm>
              <a:off x="2544" y="3072"/>
              <a:ext cx="288" cy="28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02" name="Line 96"/>
            <p:cNvSpPr>
              <a:spLocks noChangeShapeType="1"/>
            </p:cNvSpPr>
            <p:nvPr/>
          </p:nvSpPr>
          <p:spPr bwMode="auto">
            <a:xfrm flipV="1">
              <a:off x="2016" y="3264"/>
              <a:ext cx="480" cy="144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6" name="Group 102"/>
          <p:cNvGrpSpPr>
            <a:grpSpLocks/>
          </p:cNvGrpSpPr>
          <p:nvPr/>
        </p:nvGrpSpPr>
        <p:grpSpPr bwMode="auto">
          <a:xfrm>
            <a:off x="3048000" y="2590800"/>
            <a:ext cx="2590800" cy="2209800"/>
            <a:chOff x="1920" y="2064"/>
            <a:chExt cx="1632" cy="1392"/>
          </a:xfrm>
        </p:grpSpPr>
        <p:sp>
          <p:nvSpPr>
            <p:cNvPr id="10297" name="Line 98"/>
            <p:cNvSpPr>
              <a:spLocks noChangeShapeType="1"/>
            </p:cNvSpPr>
            <p:nvPr/>
          </p:nvSpPr>
          <p:spPr bwMode="auto">
            <a:xfrm>
              <a:off x="1920" y="2880"/>
              <a:ext cx="480" cy="19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98" name="Line 99"/>
            <p:cNvSpPr>
              <a:spLocks noChangeShapeType="1"/>
            </p:cNvSpPr>
            <p:nvPr/>
          </p:nvSpPr>
          <p:spPr bwMode="auto">
            <a:xfrm flipV="1">
              <a:off x="2784" y="2832"/>
              <a:ext cx="768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99" name="Line 100"/>
            <p:cNvSpPr>
              <a:spLocks noChangeShapeType="1"/>
            </p:cNvSpPr>
            <p:nvPr/>
          </p:nvSpPr>
          <p:spPr bwMode="auto">
            <a:xfrm>
              <a:off x="2784" y="3168"/>
              <a:ext cx="432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00" name="Line 101"/>
            <p:cNvSpPr>
              <a:spLocks noChangeShapeType="1"/>
            </p:cNvSpPr>
            <p:nvPr/>
          </p:nvSpPr>
          <p:spPr bwMode="auto">
            <a:xfrm flipV="1">
              <a:off x="2784" y="2064"/>
              <a:ext cx="624" cy="9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7" name="Group 105"/>
          <p:cNvGrpSpPr>
            <a:grpSpLocks/>
          </p:cNvGrpSpPr>
          <p:nvPr/>
        </p:nvGrpSpPr>
        <p:grpSpPr bwMode="auto">
          <a:xfrm>
            <a:off x="4419600" y="3505200"/>
            <a:ext cx="1828800" cy="685800"/>
            <a:chOff x="2784" y="2640"/>
            <a:chExt cx="1152" cy="432"/>
          </a:xfrm>
        </p:grpSpPr>
        <p:sp>
          <p:nvSpPr>
            <p:cNvPr id="10295" name="Line 103"/>
            <p:cNvSpPr>
              <a:spLocks noChangeShapeType="1"/>
            </p:cNvSpPr>
            <p:nvPr/>
          </p:nvSpPr>
          <p:spPr bwMode="auto">
            <a:xfrm flipV="1">
              <a:off x="2784" y="2832"/>
              <a:ext cx="768" cy="2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96" name="Oval 104"/>
            <p:cNvSpPr>
              <a:spLocks noChangeArrowheads="1"/>
            </p:cNvSpPr>
            <p:nvPr/>
          </p:nvSpPr>
          <p:spPr bwMode="auto">
            <a:xfrm>
              <a:off x="3648" y="2640"/>
              <a:ext cx="288" cy="28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8" name="Group 111"/>
          <p:cNvGrpSpPr>
            <a:grpSpLocks/>
          </p:cNvGrpSpPr>
          <p:nvPr/>
        </p:nvGrpSpPr>
        <p:grpSpPr bwMode="auto">
          <a:xfrm>
            <a:off x="4343400" y="3124200"/>
            <a:ext cx="3886200" cy="1600200"/>
            <a:chOff x="2736" y="2400"/>
            <a:chExt cx="2448" cy="1008"/>
          </a:xfrm>
        </p:grpSpPr>
        <p:grpSp>
          <p:nvGrpSpPr>
            <p:cNvPr id="10290" name="Group 109"/>
            <p:cNvGrpSpPr>
              <a:grpSpLocks/>
            </p:cNvGrpSpPr>
            <p:nvPr/>
          </p:nvGrpSpPr>
          <p:grpSpPr bwMode="auto">
            <a:xfrm>
              <a:off x="2736" y="2400"/>
              <a:ext cx="2112" cy="1008"/>
              <a:chOff x="2736" y="2400"/>
              <a:chExt cx="2112" cy="1008"/>
            </a:xfrm>
          </p:grpSpPr>
          <p:sp>
            <p:nvSpPr>
              <p:cNvPr id="10292" name="Line 106"/>
              <p:cNvSpPr>
                <a:spLocks noChangeShapeType="1"/>
              </p:cNvSpPr>
              <p:nvPr/>
            </p:nvSpPr>
            <p:spPr bwMode="auto">
              <a:xfrm>
                <a:off x="2736" y="2400"/>
                <a:ext cx="864" cy="28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93" name="Line 107"/>
              <p:cNvSpPr>
                <a:spLocks noChangeShapeType="1"/>
              </p:cNvSpPr>
              <p:nvPr/>
            </p:nvSpPr>
            <p:spPr bwMode="auto">
              <a:xfrm>
                <a:off x="4032" y="2832"/>
                <a:ext cx="816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94" name="Line 108"/>
              <p:cNvSpPr>
                <a:spLocks noChangeShapeType="1"/>
              </p:cNvSpPr>
              <p:nvPr/>
            </p:nvSpPr>
            <p:spPr bwMode="auto">
              <a:xfrm flipH="1">
                <a:off x="3552" y="2976"/>
                <a:ext cx="144" cy="43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0291" name="Oval 110"/>
            <p:cNvSpPr>
              <a:spLocks noChangeArrowheads="1"/>
            </p:cNvSpPr>
            <p:nvPr/>
          </p:nvSpPr>
          <p:spPr bwMode="auto">
            <a:xfrm>
              <a:off x="4896" y="2880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0" name="Group 114"/>
          <p:cNvGrpSpPr>
            <a:grpSpLocks/>
          </p:cNvGrpSpPr>
          <p:nvPr/>
        </p:nvGrpSpPr>
        <p:grpSpPr bwMode="auto">
          <a:xfrm>
            <a:off x="6400800" y="3810000"/>
            <a:ext cx="1828800" cy="533400"/>
            <a:chOff x="4032" y="2832"/>
            <a:chExt cx="1152" cy="336"/>
          </a:xfrm>
        </p:grpSpPr>
        <p:sp>
          <p:nvSpPr>
            <p:cNvPr id="10288" name="Line 112"/>
            <p:cNvSpPr>
              <a:spLocks noChangeShapeType="1"/>
            </p:cNvSpPr>
            <p:nvPr/>
          </p:nvSpPr>
          <p:spPr bwMode="auto">
            <a:xfrm>
              <a:off x="4032" y="2832"/>
              <a:ext cx="816" cy="19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89" name="Oval 113"/>
            <p:cNvSpPr>
              <a:spLocks noChangeArrowheads="1"/>
            </p:cNvSpPr>
            <p:nvPr/>
          </p:nvSpPr>
          <p:spPr bwMode="auto">
            <a:xfrm>
              <a:off x="4896" y="2880"/>
              <a:ext cx="288" cy="28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9811" name="Rectangle 115"/>
          <p:cNvSpPr>
            <a:spLocks noChangeArrowheads="1"/>
          </p:cNvSpPr>
          <p:nvPr/>
        </p:nvSpPr>
        <p:spPr bwMode="auto">
          <a:xfrm>
            <a:off x="611188" y="5521325"/>
            <a:ext cx="7772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dirty="0"/>
              <a:t> </a:t>
            </a:r>
            <a:r>
              <a:rPr lang="ja-JP" altLang="en-US" dirty="0"/>
              <a:t>候補となる枝の中から最短のものを見つけるには、ヒープを使うと効率がよい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3889</TotalTime>
  <Words>1636</Words>
  <Application>Microsoft Office PowerPoint</Application>
  <PresentationFormat>画面に合わせる (4:3)</PresentationFormat>
  <Paragraphs>358</Paragraphs>
  <Slides>42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8" baseType="lpstr">
      <vt:lpstr>Times New Roman</vt:lpstr>
      <vt:lpstr>ＭＳ Ｐゴシック</vt:lpstr>
      <vt:lpstr>Arial</vt:lpstr>
      <vt:lpstr>Calibri</vt:lpstr>
      <vt:lpstr>Wingdings</vt:lpstr>
      <vt:lpstr>標準デザイン</vt:lpstr>
      <vt:lpstr>最短路問題とナビゲーション</vt:lpstr>
      <vt:lpstr>最短路問題</vt:lpstr>
      <vt:lpstr>最短路問題</vt:lpstr>
      <vt:lpstr>最短路問題の特徴</vt:lpstr>
      <vt:lpstr>最小費用流問題で解く</vt:lpstr>
      <vt:lpstr>ダイクストラ法</vt:lpstr>
      <vt:lpstr>ダイクストラ法で使う性質 (1)</vt:lpstr>
      <vt:lpstr>ダイクストラ法で使う性質 (2)</vt:lpstr>
      <vt:lpstr>ダイクストラ法</vt:lpstr>
      <vt:lpstr>ダイクストラ法コード</vt:lpstr>
      <vt:lpstr>ダイクストラ法の計算量</vt:lpstr>
      <vt:lpstr>ナビゲーションを作る</vt:lpstr>
      <vt:lpstr>問題点</vt:lpstr>
      <vt:lpstr>始点終点両方から探索</vt:lpstr>
      <vt:lpstr>少々改良</vt:lpstr>
      <vt:lpstr>正確に書くと</vt:lpstr>
      <vt:lpstr>証明</vt:lpstr>
      <vt:lpstr>幾何学的な情報の利用</vt:lpstr>
      <vt:lpstr>A*アルゴリズム</vt:lpstr>
      <vt:lpstr>だいぶ改良される</vt:lpstr>
      <vt:lpstr>A*アルゴリズムの証明</vt:lpstr>
      <vt:lpstr>A*アルゴリズムの証明</vt:lpstr>
      <vt:lpstr>欲張るA*アルゴリズム</vt:lpstr>
      <vt:lpstr>２つのレイヤーに分ける</vt:lpstr>
      <vt:lpstr>２つのレイヤーに分ける (2)</vt:lpstr>
      <vt:lpstr>レイヤーの使い方</vt:lpstr>
      <vt:lpstr>レイヤーの使い方 (2)</vt:lpstr>
      <vt:lpstr>数理的にレイヤーを作る</vt:lpstr>
      <vt:lpstr>遠距離の移動</vt:lpstr>
      <vt:lpstr>高速道路の構築</vt:lpstr>
      <vt:lpstr>階層高速道路法</vt:lpstr>
      <vt:lpstr>接続部分</vt:lpstr>
      <vt:lpstr>ビットベクトル法：方向を考えよう</vt:lpstr>
      <vt:lpstr>目的の領域で絞る</vt:lpstr>
      <vt:lpstr>負の距離の枝があると．．．</vt:lpstr>
      <vt:lpstr>負の距離を許容する解法</vt:lpstr>
      <vt:lpstr>解なしの場合</vt:lpstr>
      <vt:lpstr>ベルマンフォード法計算時間</vt:lpstr>
      <vt:lpstr>練習問題</vt:lpstr>
      <vt:lpstr>負の距離のある問題</vt:lpstr>
      <vt:lpstr>ネットワークを作る</vt:lpstr>
      <vt:lpstr>まとめ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uno</cp:lastModifiedBy>
  <cp:revision>383</cp:revision>
  <dcterms:created xsi:type="dcterms:W3CDTF">1601-01-01T00:00:00Z</dcterms:created>
  <dcterms:modified xsi:type="dcterms:W3CDTF">2012-08-26T13:55:38Z</dcterms:modified>
</cp:coreProperties>
</file>