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80" r:id="rId4"/>
    <p:sldId id="281" r:id="rId5"/>
    <p:sldId id="282" r:id="rId6"/>
    <p:sldId id="283" r:id="rId7"/>
    <p:sldId id="261" r:id="rId8"/>
    <p:sldId id="258" r:id="rId9"/>
    <p:sldId id="260" r:id="rId10"/>
    <p:sldId id="274" r:id="rId11"/>
    <p:sldId id="275" r:id="rId12"/>
    <p:sldId id="277" r:id="rId13"/>
    <p:sldId id="276" r:id="rId14"/>
    <p:sldId id="278" r:id="rId15"/>
    <p:sldId id="279" r:id="rId16"/>
    <p:sldId id="263" r:id="rId17"/>
    <p:sldId id="284" r:id="rId18"/>
    <p:sldId id="285" r:id="rId19"/>
    <p:sldId id="286" r:id="rId20"/>
    <p:sldId id="288" r:id="rId21"/>
    <p:sldId id="290" r:id="rId22"/>
    <p:sldId id="291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262" r:id="rId32"/>
    <p:sldId id="264" r:id="rId33"/>
    <p:sldId id="292" r:id="rId34"/>
    <p:sldId id="293" r:id="rId35"/>
    <p:sldId id="265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4590" autoAdjust="0"/>
  </p:normalViewPr>
  <p:slideViewPr>
    <p:cSldViewPr>
      <p:cViewPr varScale="1">
        <p:scale>
          <a:sx n="65" d="100"/>
          <a:sy n="65" d="100"/>
        </p:scale>
        <p:origin x="-4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F6395-B601-4794-93BC-1F07A2F59392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DC759-A5BA-4794-8ECA-4401944EFC01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9F243-8B61-44DC-B295-DC17EA7D98AD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38E7E-48E8-40DF-A174-10D467FA3B21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A1ECF-567E-4577-BE71-B925C6F2977F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FA120-D1D1-4871-8EB0-6498A127591D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400D7-AB6C-4826-933A-AB2EDAF6DB82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C5FDF-998B-4604-A437-CF8E9EA9E43C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D7FDB-4D55-4775-826D-AEA3513B19F9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85A50-6334-47EB-82F3-D1D250049013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A2DBD-2A28-4C24-A31E-E0089AAE0A7A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28F137F-CBBC-406E-93C2-36282B2362E2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4.wmf"/><Relationship Id="rId7" Type="http://schemas.openxmlformats.org/officeDocument/2006/relationships/image" Target="../media/image1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6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wmf"/><Relationship Id="rId7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png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5.wmf"/><Relationship Id="rId7" Type="http://schemas.openxmlformats.org/officeDocument/2006/relationships/image" Target="../media/image6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9144000" cy="1800225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配送計画を立てる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743200"/>
            <a:ext cx="7772400" cy="3781425"/>
          </a:xfrm>
        </p:spPr>
        <p:txBody>
          <a:bodyPr/>
          <a:lstStyle/>
          <a:p>
            <a:pPr eaLnBrk="1" hangingPunct="1"/>
            <a:r>
              <a:rPr lang="ja-JP" altLang="en-US" smtClean="0"/>
              <a:t>基本的な配送計画</a:t>
            </a:r>
          </a:p>
          <a:p>
            <a:pPr eaLnBrk="1" hangingPunct="1"/>
            <a:r>
              <a:rPr lang="ja-JP" altLang="en-US" smtClean="0"/>
              <a:t>特殊ケース</a:t>
            </a:r>
          </a:p>
          <a:p>
            <a:pPr eaLnBrk="1" hangingPunct="1"/>
            <a:r>
              <a:rPr lang="ja-JP" altLang="en-US" smtClean="0"/>
              <a:t>多種の制約</a:t>
            </a:r>
          </a:p>
          <a:p>
            <a:pPr eaLnBrk="1" hangingPunct="1"/>
            <a:r>
              <a:rPr lang="ja-JP" altLang="en-US" smtClean="0"/>
              <a:t>バリエーション</a:t>
            </a:r>
          </a:p>
          <a:p>
            <a:pPr eaLnBrk="1" hangingPunct="1"/>
            <a:r>
              <a:rPr lang="ja-JP" altLang="en-US" smtClean="0"/>
              <a:t>近傍探索</a:t>
            </a:r>
          </a:p>
          <a:p>
            <a:pPr eaLnBrk="1" hangingPunct="1"/>
            <a:r>
              <a:rPr lang="ja-JP" altLang="en-US" smtClean="0"/>
              <a:t>近傍探索の高速化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特殊ケース２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25538"/>
            <a:ext cx="7848600" cy="91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特殊なグラフを作り、</a:t>
            </a:r>
            <a:r>
              <a:rPr lang="ja-JP" altLang="en-US" sz="2400" b="1" dirty="0" smtClean="0"/>
              <a:t>目的関数</a:t>
            </a:r>
            <a:r>
              <a:rPr lang="ja-JP" altLang="en-US" sz="2400" dirty="0" smtClean="0"/>
              <a:t>を</a:t>
            </a:r>
            <a:r>
              <a:rPr lang="ja-JP" altLang="en-US" sz="2400" b="1" dirty="0" smtClean="0"/>
              <a:t>トラック</a:t>
            </a:r>
            <a:r>
              <a:rPr lang="ja-JP" altLang="en-US" sz="2400" dirty="0" smtClean="0"/>
              <a:t>の</a:t>
            </a:r>
            <a:r>
              <a:rPr lang="ja-JP" altLang="en-US" sz="2400" b="1" dirty="0" smtClean="0"/>
              <a:t>台数最小化</a:t>
            </a:r>
            <a:r>
              <a:rPr lang="ja-JP" altLang="en-US" sz="2400" dirty="0" smtClean="0"/>
              <a:t>にすると、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ビンパッキング</a:t>
            </a:r>
            <a:r>
              <a:rPr lang="ja-JP" altLang="en-US" sz="2400" dirty="0" smtClean="0"/>
              <a:t>になる</a:t>
            </a:r>
          </a:p>
        </p:txBody>
      </p:sp>
      <p:pic>
        <p:nvPicPr>
          <p:cNvPr id="23556" name="Picture 4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5715000"/>
            <a:ext cx="762000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3429000" y="2743200"/>
            <a:ext cx="4724400" cy="2693988"/>
            <a:chOff x="2160" y="1728"/>
            <a:chExt cx="2976" cy="1697"/>
          </a:xfrm>
        </p:grpSpPr>
        <p:pic>
          <p:nvPicPr>
            <p:cNvPr id="11300" name="Picture 5" descr="j00790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8" y="3072"/>
              <a:ext cx="624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01" name="Picture 6" descr="j007913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60" y="2544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02" name="Picture 7" descr="j007913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848" y="2016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03" name="Picture 8" descr="j007913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840" y="1728"/>
              <a:ext cx="336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04" name="Picture 9" descr="j007913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656" y="2928"/>
              <a:ext cx="336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05" name="Picture 10" descr="j0079137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688" y="1824"/>
              <a:ext cx="480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3563" name="Picture 11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57150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21"/>
          <p:cNvSpPr txBox="1">
            <a:spLocks noChangeArrowheads="1"/>
          </p:cNvSpPr>
          <p:nvPr/>
        </p:nvSpPr>
        <p:spPr bwMode="auto">
          <a:xfrm>
            <a:off x="5105400" y="24939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>
              <a:solidFill>
                <a:schemeClr val="accent2"/>
              </a:solidFill>
            </a:endParaRP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3059113" y="2971800"/>
            <a:ext cx="4560887" cy="2286000"/>
            <a:chOff x="1927" y="1872"/>
            <a:chExt cx="2873" cy="1440"/>
          </a:xfrm>
        </p:grpSpPr>
        <p:sp>
          <p:nvSpPr>
            <p:cNvPr id="11290" name="Text Box 12"/>
            <p:cNvSpPr txBox="1">
              <a:spLocks noChangeArrowheads="1"/>
            </p:cNvSpPr>
            <p:nvPr/>
          </p:nvSpPr>
          <p:spPr bwMode="auto">
            <a:xfrm>
              <a:off x="2784" y="273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accent2"/>
                  </a:solidFill>
                </a:rPr>
                <a:t>a</a:t>
              </a:r>
              <a:r>
                <a:rPr lang="en-US" altLang="ja-JP" baseline="-25000">
                  <a:solidFill>
                    <a:schemeClr val="accent2"/>
                  </a:solidFill>
                </a:rPr>
                <a:t>i</a:t>
              </a:r>
              <a:r>
                <a:rPr lang="en-US" altLang="ja-JP">
                  <a:solidFill>
                    <a:schemeClr val="accent2"/>
                  </a:solidFill>
                </a:rPr>
                <a:t>/2</a:t>
              </a:r>
            </a:p>
          </p:txBody>
        </p:sp>
        <p:sp>
          <p:nvSpPr>
            <p:cNvPr id="11291" name="Line 13"/>
            <p:cNvSpPr>
              <a:spLocks noChangeShapeType="1"/>
            </p:cNvSpPr>
            <p:nvPr/>
          </p:nvSpPr>
          <p:spPr bwMode="auto">
            <a:xfrm>
              <a:off x="3072" y="2160"/>
              <a:ext cx="432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2" name="Line 14"/>
            <p:cNvSpPr>
              <a:spLocks noChangeShapeType="1"/>
            </p:cNvSpPr>
            <p:nvPr/>
          </p:nvSpPr>
          <p:spPr bwMode="auto">
            <a:xfrm flipH="1">
              <a:off x="3840" y="2160"/>
              <a:ext cx="192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3" name="Line 15"/>
            <p:cNvSpPr>
              <a:spLocks noChangeShapeType="1"/>
            </p:cNvSpPr>
            <p:nvPr/>
          </p:nvSpPr>
          <p:spPr bwMode="auto">
            <a:xfrm flipH="1">
              <a:off x="3984" y="2208"/>
              <a:ext cx="816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4" name="Line 16"/>
            <p:cNvSpPr>
              <a:spLocks noChangeShapeType="1"/>
            </p:cNvSpPr>
            <p:nvPr/>
          </p:nvSpPr>
          <p:spPr bwMode="auto">
            <a:xfrm flipH="1">
              <a:off x="4128" y="3072"/>
              <a:ext cx="432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5" name="Line 17"/>
            <p:cNvSpPr>
              <a:spLocks noChangeShapeType="1"/>
            </p:cNvSpPr>
            <p:nvPr/>
          </p:nvSpPr>
          <p:spPr bwMode="auto">
            <a:xfrm>
              <a:off x="2544" y="2880"/>
              <a:ext cx="768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6" name="Line 18"/>
            <p:cNvSpPr>
              <a:spLocks noChangeShapeType="1"/>
            </p:cNvSpPr>
            <p:nvPr/>
          </p:nvSpPr>
          <p:spPr bwMode="auto">
            <a:xfrm flipH="1">
              <a:off x="2400" y="2112"/>
              <a:ext cx="336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7" name="Text Box 19"/>
            <p:cNvSpPr txBox="1">
              <a:spLocks noChangeArrowheads="1"/>
            </p:cNvSpPr>
            <p:nvPr/>
          </p:nvSpPr>
          <p:spPr bwMode="auto">
            <a:xfrm>
              <a:off x="1927" y="1979"/>
              <a:ext cx="74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accent2"/>
                  </a:solidFill>
                </a:rPr>
                <a:t>(a</a:t>
              </a:r>
              <a:r>
                <a:rPr lang="en-US" altLang="ja-JP" baseline="-25000">
                  <a:solidFill>
                    <a:schemeClr val="accent2"/>
                  </a:solidFill>
                </a:rPr>
                <a:t>i</a:t>
              </a:r>
              <a:r>
                <a:rPr lang="en-US" altLang="ja-JP">
                  <a:solidFill>
                    <a:schemeClr val="accent2"/>
                  </a:solidFill>
                </a:rPr>
                <a:t>+a</a:t>
              </a:r>
              <a:r>
                <a:rPr lang="en-US" altLang="ja-JP" baseline="-25000">
                  <a:solidFill>
                    <a:schemeClr val="accent2"/>
                  </a:solidFill>
                </a:rPr>
                <a:t>j</a:t>
              </a:r>
              <a:r>
                <a:rPr lang="en-US" altLang="ja-JP">
                  <a:solidFill>
                    <a:schemeClr val="accent2"/>
                  </a:solidFill>
                </a:rPr>
                <a:t>)/2</a:t>
              </a:r>
              <a:endParaRPr lang="ja-JP" altLang="en-US">
                <a:solidFill>
                  <a:schemeClr val="accent2"/>
                </a:solidFill>
              </a:endParaRPr>
            </a:p>
          </p:txBody>
        </p:sp>
        <p:sp>
          <p:nvSpPr>
            <p:cNvPr id="11298" name="Line 20"/>
            <p:cNvSpPr>
              <a:spLocks noChangeShapeType="1"/>
            </p:cNvSpPr>
            <p:nvPr/>
          </p:nvSpPr>
          <p:spPr bwMode="auto">
            <a:xfrm flipH="1">
              <a:off x="3216" y="1872"/>
              <a:ext cx="52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9" name="Text Box 22"/>
            <p:cNvSpPr txBox="1">
              <a:spLocks noChangeArrowheads="1"/>
            </p:cNvSpPr>
            <p:nvPr/>
          </p:nvSpPr>
          <p:spPr bwMode="auto">
            <a:xfrm>
              <a:off x="3264" y="2352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accent2"/>
                  </a:solidFill>
                </a:rPr>
                <a:t>a</a:t>
              </a:r>
              <a:r>
                <a:rPr lang="en-US" altLang="ja-JP" baseline="-25000">
                  <a:solidFill>
                    <a:schemeClr val="accent2"/>
                  </a:solidFill>
                </a:rPr>
                <a:t>j</a:t>
              </a:r>
              <a:r>
                <a:rPr lang="en-US" altLang="ja-JP">
                  <a:solidFill>
                    <a:schemeClr val="accent2"/>
                  </a:solidFill>
                </a:rPr>
                <a:t>/2</a:t>
              </a:r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228600" y="2514600"/>
            <a:ext cx="3494088" cy="3962400"/>
            <a:chOff x="144" y="1584"/>
            <a:chExt cx="2201" cy="2496"/>
          </a:xfrm>
        </p:grpSpPr>
        <p:sp>
          <p:nvSpPr>
            <p:cNvPr id="11275" name="Rectangle 24"/>
            <p:cNvSpPr>
              <a:spLocks noChangeArrowheads="1"/>
            </p:cNvSpPr>
            <p:nvPr/>
          </p:nvSpPr>
          <p:spPr bwMode="auto">
            <a:xfrm>
              <a:off x="240" y="3120"/>
              <a:ext cx="336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76" name="Rectangle 25"/>
            <p:cNvSpPr>
              <a:spLocks noChangeArrowheads="1"/>
            </p:cNvSpPr>
            <p:nvPr/>
          </p:nvSpPr>
          <p:spPr bwMode="auto">
            <a:xfrm>
              <a:off x="1152" y="3120"/>
              <a:ext cx="336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77" name="Rectangle 26"/>
            <p:cNvSpPr>
              <a:spLocks noChangeArrowheads="1"/>
            </p:cNvSpPr>
            <p:nvPr/>
          </p:nvSpPr>
          <p:spPr bwMode="auto">
            <a:xfrm>
              <a:off x="672" y="3120"/>
              <a:ext cx="336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78" name="Oval 27"/>
            <p:cNvSpPr>
              <a:spLocks noChangeArrowheads="1"/>
            </p:cNvSpPr>
            <p:nvPr/>
          </p:nvSpPr>
          <p:spPr bwMode="auto">
            <a:xfrm>
              <a:off x="288" y="1632"/>
              <a:ext cx="240" cy="67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79" name="Oval 28"/>
            <p:cNvSpPr>
              <a:spLocks noChangeArrowheads="1"/>
            </p:cNvSpPr>
            <p:nvPr/>
          </p:nvSpPr>
          <p:spPr bwMode="auto">
            <a:xfrm>
              <a:off x="144" y="2400"/>
              <a:ext cx="240" cy="43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80" name="Oval 29"/>
            <p:cNvSpPr>
              <a:spLocks noChangeArrowheads="1"/>
            </p:cNvSpPr>
            <p:nvPr/>
          </p:nvSpPr>
          <p:spPr bwMode="auto">
            <a:xfrm>
              <a:off x="1104" y="2256"/>
              <a:ext cx="240" cy="19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81" name="Oval 30"/>
            <p:cNvSpPr>
              <a:spLocks noChangeArrowheads="1"/>
            </p:cNvSpPr>
            <p:nvPr/>
          </p:nvSpPr>
          <p:spPr bwMode="auto">
            <a:xfrm>
              <a:off x="1008" y="1632"/>
              <a:ext cx="240" cy="52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82" name="Oval 31"/>
            <p:cNvSpPr>
              <a:spLocks noChangeArrowheads="1"/>
            </p:cNvSpPr>
            <p:nvPr/>
          </p:nvSpPr>
          <p:spPr bwMode="auto">
            <a:xfrm>
              <a:off x="624" y="1584"/>
              <a:ext cx="240" cy="52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83" name="Oval 32"/>
            <p:cNvSpPr>
              <a:spLocks noChangeArrowheads="1"/>
            </p:cNvSpPr>
            <p:nvPr/>
          </p:nvSpPr>
          <p:spPr bwMode="auto">
            <a:xfrm>
              <a:off x="1296" y="2016"/>
              <a:ext cx="240" cy="19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84" name="Oval 33"/>
            <p:cNvSpPr>
              <a:spLocks noChangeArrowheads="1"/>
            </p:cNvSpPr>
            <p:nvPr/>
          </p:nvSpPr>
          <p:spPr bwMode="auto">
            <a:xfrm>
              <a:off x="432" y="2400"/>
              <a:ext cx="240" cy="28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85" name="Oval 34"/>
            <p:cNvSpPr>
              <a:spLocks noChangeArrowheads="1"/>
            </p:cNvSpPr>
            <p:nvPr/>
          </p:nvSpPr>
          <p:spPr bwMode="auto">
            <a:xfrm>
              <a:off x="1344" y="1680"/>
              <a:ext cx="240" cy="19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86" name="Oval 35"/>
            <p:cNvSpPr>
              <a:spLocks noChangeArrowheads="1"/>
            </p:cNvSpPr>
            <p:nvPr/>
          </p:nvSpPr>
          <p:spPr bwMode="auto">
            <a:xfrm>
              <a:off x="768" y="2160"/>
              <a:ext cx="240" cy="28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87" name="Oval 36"/>
            <p:cNvSpPr>
              <a:spLocks noChangeArrowheads="1"/>
            </p:cNvSpPr>
            <p:nvPr/>
          </p:nvSpPr>
          <p:spPr bwMode="auto">
            <a:xfrm>
              <a:off x="1392" y="2352"/>
              <a:ext cx="240" cy="28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88" name="Text Box 37"/>
            <p:cNvSpPr txBox="1">
              <a:spLocks noChangeArrowheads="1"/>
            </p:cNvSpPr>
            <p:nvPr/>
          </p:nvSpPr>
          <p:spPr bwMode="auto">
            <a:xfrm>
              <a:off x="768" y="2736"/>
              <a:ext cx="9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各大きさ </a:t>
              </a:r>
              <a:r>
                <a:rPr lang="en-US" altLang="ja-JP">
                  <a:solidFill>
                    <a:schemeClr val="accent2"/>
                  </a:solidFill>
                </a:rPr>
                <a:t>a</a:t>
              </a:r>
              <a:r>
                <a:rPr lang="en-US" altLang="ja-JP" baseline="-25000">
                  <a:solidFill>
                    <a:schemeClr val="accent2"/>
                  </a:solidFill>
                </a:rPr>
                <a:t>i</a:t>
              </a:r>
              <a:endParaRPr lang="en-US" altLang="ja-JP">
                <a:solidFill>
                  <a:schemeClr val="accent2"/>
                </a:solidFill>
              </a:endParaRPr>
            </a:p>
          </p:txBody>
        </p:sp>
        <p:sp>
          <p:nvSpPr>
            <p:cNvPr id="11289" name="Text Box 38"/>
            <p:cNvSpPr txBox="1">
              <a:spLocks noChangeArrowheads="1"/>
            </p:cNvSpPr>
            <p:nvPr/>
          </p:nvSpPr>
          <p:spPr bwMode="auto">
            <a:xfrm>
              <a:off x="1584" y="3792"/>
              <a:ext cx="7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大きさ </a:t>
              </a:r>
              <a:r>
                <a:rPr lang="en-US" altLang="ja-JP">
                  <a:solidFill>
                    <a:schemeClr val="accent2"/>
                  </a:solidFill>
                </a:rPr>
                <a:t>b</a:t>
              </a:r>
            </a:p>
          </p:txBody>
        </p:sp>
      </p:grp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4648200" y="6096000"/>
            <a:ext cx="95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長さ </a:t>
            </a:r>
            <a:r>
              <a:rPr lang="en-US" altLang="ja-JP">
                <a:solidFill>
                  <a:schemeClr val="accent2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その他の制約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15988"/>
            <a:ext cx="8280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実際の問題を解こうとすると、いろいろな制約が必要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最大積載量：　</a:t>
            </a:r>
            <a:r>
              <a:rPr lang="ja-JP" altLang="en-US" sz="2400" dirty="0" smtClean="0"/>
              <a:t>各</a:t>
            </a:r>
            <a:r>
              <a:rPr lang="ja-JP" altLang="en-US" sz="2400" b="1" dirty="0" smtClean="0"/>
              <a:t>トラック</a:t>
            </a:r>
            <a:r>
              <a:rPr lang="ja-JP" altLang="en-US" sz="2400" dirty="0" smtClean="0"/>
              <a:t>について</a:t>
            </a:r>
            <a:r>
              <a:rPr lang="ja-JP" altLang="en-US" sz="2400" b="1" dirty="0" smtClean="0"/>
              <a:t>顧客</a:t>
            </a:r>
            <a:r>
              <a:rPr lang="ja-JP" altLang="en-US" sz="2400" dirty="0" smtClean="0"/>
              <a:t>に届ける荷物の総重量が、</a:t>
            </a:r>
            <a:r>
              <a:rPr lang="ja-JP" altLang="en-US" sz="2400" b="1" dirty="0" smtClean="0"/>
              <a:t>最大積載量</a:t>
            </a:r>
            <a:r>
              <a:rPr lang="ja-JP" altLang="en-US" sz="2400" dirty="0" smtClean="0"/>
              <a:t>を超えないこと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時間指定：</a:t>
            </a:r>
            <a:r>
              <a:rPr lang="ja-JP" altLang="en-US" sz="2400" dirty="0" smtClean="0"/>
              <a:t>　</a:t>
            </a:r>
            <a:r>
              <a:rPr lang="ja-JP" altLang="en-US" sz="2400" b="1" dirty="0" smtClean="0"/>
              <a:t>トラック</a:t>
            </a:r>
            <a:r>
              <a:rPr lang="ja-JP" altLang="en-US" sz="2400" dirty="0" smtClean="0"/>
              <a:t>の、</a:t>
            </a:r>
            <a:r>
              <a:rPr lang="ja-JP" altLang="en-US" sz="2400" b="1" dirty="0" smtClean="0"/>
              <a:t>顧客</a:t>
            </a:r>
            <a:r>
              <a:rPr lang="ja-JP" altLang="en-US" sz="2400" dirty="0" smtClean="0"/>
              <a:t>への</a:t>
            </a:r>
            <a:r>
              <a:rPr lang="ja-JP" altLang="en-US" sz="2400" b="1" dirty="0" smtClean="0"/>
              <a:t>到着時間</a:t>
            </a:r>
            <a:r>
              <a:rPr lang="ja-JP" altLang="en-US" sz="2400" dirty="0" smtClean="0"/>
              <a:t>に、 （ある範囲の）指定がある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トラックの大きさ：</a:t>
            </a:r>
            <a:r>
              <a:rPr lang="ja-JP" altLang="en-US" sz="2400" dirty="0" smtClean="0"/>
              <a:t>　</a:t>
            </a:r>
            <a:r>
              <a:rPr lang="ja-JP" altLang="en-US" sz="2400" b="1" dirty="0" smtClean="0"/>
              <a:t>トラック</a:t>
            </a:r>
            <a:r>
              <a:rPr lang="ja-JP" altLang="en-US" sz="2400" dirty="0" smtClean="0"/>
              <a:t>に種類がある場合（10</a:t>
            </a:r>
            <a:r>
              <a:rPr lang="en-US" altLang="ja-JP" sz="2400" dirty="0" smtClean="0"/>
              <a:t>t、2t</a:t>
            </a:r>
            <a:r>
              <a:rPr lang="ja-JP" altLang="en-US" sz="2400" dirty="0" smtClean="0"/>
              <a:t>など）、各</a:t>
            </a:r>
            <a:r>
              <a:rPr lang="ja-JP" altLang="en-US" sz="2400" b="1" dirty="0" smtClean="0"/>
              <a:t>顧客</a:t>
            </a:r>
            <a:r>
              <a:rPr lang="ja-JP" altLang="en-US" sz="2400" dirty="0" smtClean="0"/>
              <a:t>に</a:t>
            </a:r>
            <a:r>
              <a:rPr lang="ja-JP" altLang="en-US" sz="2400" b="1" dirty="0" smtClean="0"/>
              <a:t>サービス</a:t>
            </a:r>
            <a:r>
              <a:rPr lang="ja-JP" altLang="en-US" sz="2400" dirty="0" smtClean="0"/>
              <a:t>できる</a:t>
            </a:r>
            <a:r>
              <a:rPr lang="ja-JP" altLang="en-US" sz="2400" b="1" dirty="0" smtClean="0"/>
              <a:t>トラック</a:t>
            </a:r>
            <a:r>
              <a:rPr lang="ja-JP" altLang="en-US" sz="2400" dirty="0" smtClean="0"/>
              <a:t>の種類の限定（狭い道に面する</a:t>
            </a:r>
            <a:r>
              <a:rPr lang="ja-JP" altLang="en-US" sz="2400" b="1" dirty="0" smtClean="0"/>
              <a:t>顧客</a:t>
            </a:r>
            <a:r>
              <a:rPr lang="ja-JP" altLang="en-US" sz="2400" dirty="0" smtClean="0"/>
              <a:t>には</a:t>
            </a:r>
            <a:r>
              <a:rPr lang="ja-JP" altLang="en-US" sz="2400" b="1" dirty="0" smtClean="0"/>
              <a:t>大型トラック</a:t>
            </a:r>
            <a:r>
              <a:rPr lang="ja-JP" altLang="en-US" sz="2400" dirty="0" smtClean="0"/>
              <a:t>は使えない、など）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到着の順序：</a:t>
            </a:r>
            <a:r>
              <a:rPr lang="ja-JP" altLang="en-US" sz="2400" dirty="0" smtClean="0"/>
              <a:t>　ある</a:t>
            </a:r>
            <a:r>
              <a:rPr lang="ja-JP" altLang="en-US" sz="2400" b="1" dirty="0" smtClean="0"/>
              <a:t>顧客</a:t>
            </a:r>
            <a:r>
              <a:rPr lang="ja-JP" altLang="en-US" sz="2400" dirty="0" smtClean="0"/>
              <a:t>を</a:t>
            </a:r>
            <a:r>
              <a:rPr lang="ja-JP" altLang="en-US" sz="2400" b="1" dirty="0" smtClean="0"/>
              <a:t>サービス</a:t>
            </a:r>
            <a:r>
              <a:rPr lang="ja-JP" altLang="en-US" sz="2400" dirty="0" smtClean="0"/>
              <a:t>してから、ある</a:t>
            </a:r>
            <a:r>
              <a:rPr lang="ja-JP" altLang="en-US" sz="2400" b="1" dirty="0" smtClean="0"/>
              <a:t>顧客</a:t>
            </a:r>
            <a:r>
              <a:rPr lang="ja-JP" altLang="en-US" sz="2400" dirty="0" smtClean="0"/>
              <a:t>へ行くこと、などの</a:t>
            </a:r>
            <a:r>
              <a:rPr lang="ja-JP" altLang="en-US" sz="2400" b="1" dirty="0" smtClean="0"/>
              <a:t>ルート</a:t>
            </a:r>
            <a:r>
              <a:rPr lang="ja-JP" altLang="en-US" sz="2400" dirty="0" smtClean="0"/>
              <a:t>内の順序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ドライバーの労働時間のばらつき：</a:t>
            </a:r>
            <a:r>
              <a:rPr lang="ja-JP" altLang="en-US" sz="2400" dirty="0" smtClean="0"/>
              <a:t>　長い</a:t>
            </a:r>
            <a:r>
              <a:rPr lang="ja-JP" altLang="en-US" sz="2400" b="1" dirty="0" smtClean="0"/>
              <a:t>ルート</a:t>
            </a:r>
            <a:r>
              <a:rPr lang="ja-JP" altLang="en-US" sz="2400" dirty="0" smtClean="0"/>
              <a:t>と短い</a:t>
            </a:r>
            <a:r>
              <a:rPr lang="ja-JP" altLang="en-US" sz="2400" b="1" dirty="0" smtClean="0"/>
              <a:t>ルート</a:t>
            </a:r>
            <a:r>
              <a:rPr lang="ja-JP" altLang="en-US" sz="2400" dirty="0" smtClean="0"/>
              <a:t>があるのは、良くない</a:t>
            </a:r>
          </a:p>
        </p:txBody>
      </p:sp>
      <p:pic>
        <p:nvPicPr>
          <p:cNvPr id="12292" name="Picture 4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483350"/>
            <a:ext cx="762000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j00790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60960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6096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57912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8" descr="j007913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6407150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9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6330950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10" descr="j007913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10200" y="594995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11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198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バリエーション１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25538"/>
            <a:ext cx="7848600" cy="510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デポ</a:t>
            </a:r>
            <a:r>
              <a:rPr lang="ja-JP" altLang="en-US" sz="2400" dirty="0" smtClean="0"/>
              <a:t>が複数の場合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顧客</a:t>
            </a:r>
            <a:r>
              <a:rPr lang="ja-JP" altLang="en-US" sz="2400" dirty="0" smtClean="0"/>
              <a:t>は、どの</a:t>
            </a:r>
            <a:r>
              <a:rPr lang="ja-JP" altLang="en-US" sz="2400" b="1" dirty="0" smtClean="0"/>
              <a:t>デポ</a:t>
            </a:r>
            <a:r>
              <a:rPr lang="ja-JP" altLang="en-US" sz="2400" dirty="0" smtClean="0"/>
              <a:t>の</a:t>
            </a:r>
            <a:r>
              <a:rPr lang="ja-JP" altLang="en-US" sz="2400" b="1" dirty="0" smtClean="0"/>
              <a:t>トラック</a:t>
            </a:r>
            <a:r>
              <a:rPr lang="ja-JP" altLang="en-US" sz="2400" dirty="0" smtClean="0"/>
              <a:t>が</a:t>
            </a:r>
            <a:r>
              <a:rPr lang="ja-JP" altLang="en-US" sz="2400" b="1" dirty="0" smtClean="0"/>
              <a:t>サービス</a:t>
            </a:r>
            <a:r>
              <a:rPr lang="ja-JP" altLang="en-US" sz="2400" dirty="0" smtClean="0"/>
              <a:t>しても良い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顧客対デポの制約：</a:t>
            </a:r>
            <a:r>
              <a:rPr lang="ja-JP" altLang="en-US" sz="2400" dirty="0" smtClean="0"/>
              <a:t>　ある</a:t>
            </a:r>
            <a:r>
              <a:rPr lang="ja-JP" altLang="en-US" sz="2400" b="1" dirty="0" smtClean="0"/>
              <a:t>顧客</a:t>
            </a:r>
            <a:r>
              <a:rPr lang="ja-JP" altLang="en-US" sz="2400" dirty="0" smtClean="0"/>
              <a:t>を</a:t>
            </a:r>
            <a:r>
              <a:rPr lang="ja-JP" altLang="en-US" sz="2400" b="1" dirty="0" smtClean="0"/>
              <a:t>サービス</a:t>
            </a:r>
            <a:r>
              <a:rPr lang="ja-JP" altLang="en-US" sz="2400" dirty="0" smtClean="0"/>
              <a:t>できる</a:t>
            </a:r>
            <a:r>
              <a:rPr lang="ja-JP" altLang="en-US" sz="2400" b="1" dirty="0" smtClean="0"/>
              <a:t>デポ</a:t>
            </a:r>
            <a:r>
              <a:rPr lang="ja-JP" altLang="en-US" sz="2400" dirty="0" smtClean="0"/>
              <a:t>の制限</a:t>
            </a:r>
          </a:p>
        </p:txBody>
      </p:sp>
      <p:pic>
        <p:nvPicPr>
          <p:cNvPr id="26628" name="Picture 4" descr="j00790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8956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590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j00791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1828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 descr="j00791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4038600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 descr="j007913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38800" y="4114800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00600" y="28194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4" name="Picture 10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96200" y="38862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5" name="Picture 11" descr="j00790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6" name="Picture 12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37338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7" name="Picture 13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00" y="38862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286000" y="3505200"/>
            <a:ext cx="3276600" cy="838200"/>
            <a:chOff x="1440" y="2208"/>
            <a:chExt cx="2064" cy="528"/>
          </a:xfrm>
        </p:grpSpPr>
        <p:sp>
          <p:nvSpPr>
            <p:cNvPr id="13334" name="Line 14"/>
            <p:cNvSpPr>
              <a:spLocks noChangeShapeType="1"/>
            </p:cNvSpPr>
            <p:nvPr/>
          </p:nvSpPr>
          <p:spPr bwMode="auto">
            <a:xfrm>
              <a:off x="1440" y="2544"/>
              <a:ext cx="576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5" name="Line 15"/>
            <p:cNvSpPr>
              <a:spLocks noChangeShapeType="1"/>
            </p:cNvSpPr>
            <p:nvPr/>
          </p:nvSpPr>
          <p:spPr bwMode="auto">
            <a:xfrm flipV="1">
              <a:off x="2496" y="2688"/>
              <a:ext cx="96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6" name="Line 16"/>
            <p:cNvSpPr>
              <a:spLocks noChangeShapeType="1"/>
            </p:cNvSpPr>
            <p:nvPr/>
          </p:nvSpPr>
          <p:spPr bwMode="auto">
            <a:xfrm flipH="1" flipV="1">
              <a:off x="1488" y="2208"/>
              <a:ext cx="2016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810000" y="2133600"/>
            <a:ext cx="3276600" cy="1828800"/>
            <a:chOff x="2400" y="1344"/>
            <a:chExt cx="2064" cy="1152"/>
          </a:xfrm>
        </p:grpSpPr>
        <p:sp>
          <p:nvSpPr>
            <p:cNvPr id="13331" name="Line 17"/>
            <p:cNvSpPr>
              <a:spLocks noChangeShapeType="1"/>
            </p:cNvSpPr>
            <p:nvPr/>
          </p:nvSpPr>
          <p:spPr bwMode="auto">
            <a:xfrm flipH="1" flipV="1">
              <a:off x="2400" y="1968"/>
              <a:ext cx="1872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2" name="Line 18"/>
            <p:cNvSpPr>
              <a:spLocks noChangeShapeType="1"/>
            </p:cNvSpPr>
            <p:nvPr/>
          </p:nvSpPr>
          <p:spPr bwMode="auto">
            <a:xfrm flipV="1">
              <a:off x="2544" y="1344"/>
              <a:ext cx="1296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3" name="Line 19"/>
            <p:cNvSpPr>
              <a:spLocks noChangeShapeType="1"/>
            </p:cNvSpPr>
            <p:nvPr/>
          </p:nvSpPr>
          <p:spPr bwMode="auto">
            <a:xfrm>
              <a:off x="4224" y="1440"/>
              <a:ext cx="24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5562600" y="3124200"/>
            <a:ext cx="1295400" cy="457200"/>
            <a:chOff x="3504" y="1968"/>
            <a:chExt cx="816" cy="288"/>
          </a:xfrm>
        </p:grpSpPr>
        <p:sp>
          <p:nvSpPr>
            <p:cNvPr id="13329" name="Line 20"/>
            <p:cNvSpPr>
              <a:spLocks noChangeShapeType="1"/>
            </p:cNvSpPr>
            <p:nvPr/>
          </p:nvSpPr>
          <p:spPr bwMode="auto">
            <a:xfrm flipH="1" flipV="1">
              <a:off x="3504" y="2064"/>
              <a:ext cx="816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0" name="Line 21"/>
            <p:cNvSpPr>
              <a:spLocks noChangeShapeType="1"/>
            </p:cNvSpPr>
            <p:nvPr/>
          </p:nvSpPr>
          <p:spPr bwMode="auto">
            <a:xfrm>
              <a:off x="3504" y="1968"/>
              <a:ext cx="816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バリエーション２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7848600" cy="510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トラックルート</a:t>
            </a:r>
            <a:r>
              <a:rPr lang="ja-JP" altLang="en-US" sz="2400" dirty="0" smtClean="0"/>
              <a:t>の、始点と終点の</a:t>
            </a:r>
            <a:r>
              <a:rPr lang="ja-JP" altLang="en-US" sz="2400" b="1" dirty="0" smtClean="0"/>
              <a:t>デポ</a:t>
            </a:r>
            <a:r>
              <a:rPr lang="ja-JP" altLang="en-US" sz="2400" dirty="0" smtClean="0"/>
              <a:t>が異なっても良い場合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始点と終点が異なるトラックの台数制約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始点と終点の組みに対する禁止制約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pic>
        <p:nvPicPr>
          <p:cNvPr id="14340" name="Picture 4" descr="j00790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8956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590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j00791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2209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 descr="j00791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4038600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8" descr="j007913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38800" y="4114800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9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00600" y="28194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0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96200" y="38862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11" descr="j00790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12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37338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3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00" y="38862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438400" y="2362200"/>
            <a:ext cx="4648200" cy="762000"/>
            <a:chOff x="1536" y="1488"/>
            <a:chExt cx="2928" cy="480"/>
          </a:xfrm>
        </p:grpSpPr>
        <p:sp>
          <p:nvSpPr>
            <p:cNvPr id="14358" name="Line 14"/>
            <p:cNvSpPr>
              <a:spLocks noChangeShapeType="1"/>
            </p:cNvSpPr>
            <p:nvPr/>
          </p:nvSpPr>
          <p:spPr bwMode="auto">
            <a:xfrm flipV="1">
              <a:off x="1536" y="1824"/>
              <a:ext cx="576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9" name="Line 15"/>
            <p:cNvSpPr>
              <a:spLocks noChangeShapeType="1"/>
            </p:cNvSpPr>
            <p:nvPr/>
          </p:nvSpPr>
          <p:spPr bwMode="auto">
            <a:xfrm flipV="1">
              <a:off x="2592" y="1488"/>
              <a:ext cx="120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60" name="Line 16"/>
            <p:cNvSpPr>
              <a:spLocks noChangeShapeType="1"/>
            </p:cNvSpPr>
            <p:nvPr/>
          </p:nvSpPr>
          <p:spPr bwMode="auto">
            <a:xfrm>
              <a:off x="4224" y="1680"/>
              <a:ext cx="24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5638800" y="3048000"/>
            <a:ext cx="1295400" cy="457200"/>
            <a:chOff x="3552" y="1920"/>
            <a:chExt cx="816" cy="288"/>
          </a:xfrm>
        </p:grpSpPr>
        <p:sp>
          <p:nvSpPr>
            <p:cNvPr id="14356" name="Line 17"/>
            <p:cNvSpPr>
              <a:spLocks noChangeShapeType="1"/>
            </p:cNvSpPr>
            <p:nvPr/>
          </p:nvSpPr>
          <p:spPr bwMode="auto">
            <a:xfrm flipH="1" flipV="1">
              <a:off x="3552" y="1920"/>
              <a:ext cx="768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7" name="Line 18"/>
            <p:cNvSpPr>
              <a:spLocks noChangeShapeType="1"/>
            </p:cNvSpPr>
            <p:nvPr/>
          </p:nvSpPr>
          <p:spPr bwMode="auto">
            <a:xfrm>
              <a:off x="3552" y="2112"/>
              <a:ext cx="816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209800" y="3581400"/>
            <a:ext cx="4648200" cy="762000"/>
            <a:chOff x="1392" y="2256"/>
            <a:chExt cx="2928" cy="480"/>
          </a:xfrm>
        </p:grpSpPr>
        <p:sp>
          <p:nvSpPr>
            <p:cNvPr id="14353" name="Line 19"/>
            <p:cNvSpPr>
              <a:spLocks noChangeShapeType="1"/>
            </p:cNvSpPr>
            <p:nvPr/>
          </p:nvSpPr>
          <p:spPr bwMode="auto">
            <a:xfrm flipH="1">
              <a:off x="3936" y="2352"/>
              <a:ext cx="384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4" name="Line 20"/>
            <p:cNvSpPr>
              <a:spLocks noChangeShapeType="1"/>
            </p:cNvSpPr>
            <p:nvPr/>
          </p:nvSpPr>
          <p:spPr bwMode="auto">
            <a:xfrm flipH="1">
              <a:off x="2496" y="2736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5" name="Line 21"/>
            <p:cNvSpPr>
              <a:spLocks noChangeShapeType="1"/>
            </p:cNvSpPr>
            <p:nvPr/>
          </p:nvSpPr>
          <p:spPr bwMode="auto">
            <a:xfrm flipH="1" flipV="1">
              <a:off x="1392" y="2256"/>
              <a:ext cx="624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バリエーション３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7848600" cy="510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回転（一度デポに戻ること）をゆるす場合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pic>
        <p:nvPicPr>
          <p:cNvPr id="15364" name="Picture 4" descr="j00790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8956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590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j00791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1828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j00791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4038600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 descr="j007913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38800" y="4114800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9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00600" y="28194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0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96200" y="38862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11" descr="j00790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12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37338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Picture 13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34200" y="41148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286000" y="2209800"/>
            <a:ext cx="5029200" cy="1981200"/>
            <a:chOff x="1440" y="1392"/>
            <a:chExt cx="3168" cy="1248"/>
          </a:xfrm>
        </p:grpSpPr>
        <p:sp>
          <p:nvSpPr>
            <p:cNvPr id="15375" name="Line 14"/>
            <p:cNvSpPr>
              <a:spLocks noChangeShapeType="1"/>
            </p:cNvSpPr>
            <p:nvPr/>
          </p:nvSpPr>
          <p:spPr bwMode="auto">
            <a:xfrm flipH="1" flipV="1">
              <a:off x="4176" y="1488"/>
              <a:ext cx="288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76" name="Line 15"/>
            <p:cNvSpPr>
              <a:spLocks noChangeShapeType="1"/>
            </p:cNvSpPr>
            <p:nvPr/>
          </p:nvSpPr>
          <p:spPr bwMode="auto">
            <a:xfrm>
              <a:off x="4272" y="1392"/>
              <a:ext cx="336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77" name="Line 16"/>
            <p:cNvSpPr>
              <a:spLocks noChangeShapeType="1"/>
            </p:cNvSpPr>
            <p:nvPr/>
          </p:nvSpPr>
          <p:spPr bwMode="auto">
            <a:xfrm>
              <a:off x="1440" y="2256"/>
              <a:ext cx="576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78" name="Line 17"/>
            <p:cNvSpPr>
              <a:spLocks noChangeShapeType="1"/>
            </p:cNvSpPr>
            <p:nvPr/>
          </p:nvSpPr>
          <p:spPr bwMode="auto">
            <a:xfrm flipV="1">
              <a:off x="2304" y="2016"/>
              <a:ext cx="48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79" name="Line 18"/>
            <p:cNvSpPr>
              <a:spLocks noChangeShapeType="1"/>
            </p:cNvSpPr>
            <p:nvPr/>
          </p:nvSpPr>
          <p:spPr bwMode="auto">
            <a:xfrm flipH="1">
              <a:off x="1488" y="1872"/>
              <a:ext cx="624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80" name="Line 19"/>
            <p:cNvSpPr>
              <a:spLocks noChangeShapeType="1"/>
            </p:cNvSpPr>
            <p:nvPr/>
          </p:nvSpPr>
          <p:spPr bwMode="auto">
            <a:xfrm flipH="1" flipV="1">
              <a:off x="3552" y="1872"/>
              <a:ext cx="768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81" name="Line 20"/>
            <p:cNvSpPr>
              <a:spLocks noChangeShapeType="1"/>
            </p:cNvSpPr>
            <p:nvPr/>
          </p:nvSpPr>
          <p:spPr bwMode="auto">
            <a:xfrm>
              <a:off x="3552" y="2064"/>
              <a:ext cx="72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82" name="Line 21"/>
            <p:cNvSpPr>
              <a:spLocks noChangeShapeType="1"/>
            </p:cNvSpPr>
            <p:nvPr/>
          </p:nvSpPr>
          <p:spPr bwMode="auto">
            <a:xfrm flipH="1">
              <a:off x="3792" y="2304"/>
              <a:ext cx="576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83" name="Line 22"/>
            <p:cNvSpPr>
              <a:spLocks noChangeShapeType="1"/>
            </p:cNvSpPr>
            <p:nvPr/>
          </p:nvSpPr>
          <p:spPr bwMode="auto">
            <a:xfrm flipV="1">
              <a:off x="3888" y="2400"/>
              <a:ext cx="576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乗合いタクシー問題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41438"/>
            <a:ext cx="7848600" cy="510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荷物を降ろす顧客と、荷物を積み込む顧客がある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顧客対デポの制約：</a:t>
            </a:r>
            <a:r>
              <a:rPr lang="ja-JP" altLang="en-US" sz="2400" dirty="0" smtClean="0"/>
              <a:t>　「顧客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を乗せる」と「顧客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を降ろす」は同じトラックでサービス</a:t>
            </a:r>
          </a:p>
        </p:txBody>
      </p:sp>
      <p:pic>
        <p:nvPicPr>
          <p:cNvPr id="16388" name="Picture 5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1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6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3622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7" descr="j007913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4038600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8" descr="j007913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4114800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9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22098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10" descr="BD06747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96200" y="38862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11" descr="j007907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30480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13" descr="BD06747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41148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23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38862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438400" y="2590800"/>
            <a:ext cx="4572000" cy="1752600"/>
            <a:chOff x="1536" y="1632"/>
            <a:chExt cx="2880" cy="1104"/>
          </a:xfrm>
        </p:grpSpPr>
        <p:sp>
          <p:nvSpPr>
            <p:cNvPr id="16398" name="Line 14"/>
            <p:cNvSpPr>
              <a:spLocks noChangeShapeType="1"/>
            </p:cNvSpPr>
            <p:nvPr/>
          </p:nvSpPr>
          <p:spPr bwMode="auto">
            <a:xfrm flipV="1">
              <a:off x="1632" y="1632"/>
              <a:ext cx="201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99" name="Line 15"/>
            <p:cNvSpPr>
              <a:spLocks noChangeShapeType="1"/>
            </p:cNvSpPr>
            <p:nvPr/>
          </p:nvSpPr>
          <p:spPr bwMode="auto">
            <a:xfrm>
              <a:off x="2880" y="1728"/>
              <a:ext cx="13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00" name="Line 17"/>
            <p:cNvSpPr>
              <a:spLocks noChangeShapeType="1"/>
            </p:cNvSpPr>
            <p:nvPr/>
          </p:nvSpPr>
          <p:spPr bwMode="auto">
            <a:xfrm flipH="1" flipV="1">
              <a:off x="1584" y="2640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01" name="Line 19"/>
            <p:cNvSpPr>
              <a:spLocks noChangeShapeType="1"/>
            </p:cNvSpPr>
            <p:nvPr/>
          </p:nvSpPr>
          <p:spPr bwMode="auto">
            <a:xfrm flipH="1" flipV="1">
              <a:off x="1632" y="2064"/>
              <a:ext cx="26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02" name="Line 20"/>
            <p:cNvSpPr>
              <a:spLocks noChangeShapeType="1"/>
            </p:cNvSpPr>
            <p:nvPr/>
          </p:nvSpPr>
          <p:spPr bwMode="auto">
            <a:xfrm flipV="1">
              <a:off x="1536" y="1728"/>
              <a:ext cx="100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03" name="Line 21"/>
            <p:cNvSpPr>
              <a:spLocks noChangeShapeType="1"/>
            </p:cNvSpPr>
            <p:nvPr/>
          </p:nvSpPr>
          <p:spPr bwMode="auto">
            <a:xfrm flipH="1">
              <a:off x="3792" y="2304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04" name="Line 22"/>
            <p:cNvSpPr>
              <a:spLocks noChangeShapeType="1"/>
            </p:cNvSpPr>
            <p:nvPr/>
          </p:nvSpPr>
          <p:spPr bwMode="auto">
            <a:xfrm flipH="1" flipV="1">
              <a:off x="2496" y="2688"/>
              <a:ext cx="96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05" name="Line 24"/>
            <p:cNvSpPr>
              <a:spLocks noChangeShapeType="1"/>
            </p:cNvSpPr>
            <p:nvPr/>
          </p:nvSpPr>
          <p:spPr bwMode="auto">
            <a:xfrm>
              <a:off x="3984" y="17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問題の難しさ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876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NP-hard </a:t>
            </a:r>
            <a:r>
              <a:rPr lang="ja-JP" altLang="en-US" sz="2400" dirty="0" smtClean="0"/>
              <a:t>と呼ばれる、難しい問題のクラスに属する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01 整数計画問題</a:t>
            </a:r>
            <a:r>
              <a:rPr lang="ja-JP" altLang="en-US" sz="2400" dirty="0" smtClean="0"/>
              <a:t>として定式化できる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ただし、</a:t>
            </a:r>
            <a:r>
              <a:rPr lang="ja-JP" altLang="en-US" sz="2400" b="1" dirty="0" smtClean="0"/>
              <a:t>整数計画ソルバー</a:t>
            </a:r>
            <a:r>
              <a:rPr lang="ja-JP" altLang="en-US" sz="2400" dirty="0" smtClean="0"/>
              <a:t>で解いても、効率が悪い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近似解法</a:t>
            </a:r>
            <a:r>
              <a:rPr lang="ja-JP" altLang="en-US" sz="2400" dirty="0" smtClean="0"/>
              <a:t>・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発見解法</a:t>
            </a:r>
            <a:r>
              <a:rPr lang="ja-JP" altLang="en-US" sz="2400" dirty="0" smtClean="0"/>
              <a:t>を使うのが普通</a:t>
            </a:r>
            <a:endParaRPr lang="ja-JP" altLang="en-US" sz="24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実用上十分な精度の解が得られる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（そもそも人手で解くより、はるかに短時間、手間もかからない。それにそれなりの解の精度があれば十分）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（そもそも、</a:t>
            </a:r>
            <a:r>
              <a:rPr lang="ja-JP" altLang="en-US" sz="2400" b="1" dirty="0" smtClean="0"/>
              <a:t>移動距離</a:t>
            </a:r>
            <a:r>
              <a:rPr lang="ja-JP" altLang="en-US" sz="2400" dirty="0" smtClean="0"/>
              <a:t>・</a:t>
            </a:r>
            <a:r>
              <a:rPr lang="ja-JP" altLang="en-US" sz="2400" b="1" dirty="0" smtClean="0"/>
              <a:t>サービス時間</a:t>
            </a:r>
            <a:r>
              <a:rPr lang="ja-JP" altLang="en-US" sz="2400" dirty="0" smtClean="0"/>
              <a:t>の誤差が最初からある）</a:t>
            </a:r>
            <a:endParaRPr lang="ja-JP" altLang="en-US" sz="24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近似解法１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08050"/>
            <a:ext cx="78486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デポ</a:t>
            </a:r>
            <a:r>
              <a:rPr lang="ja-JP" altLang="en-US" sz="2400" dirty="0" smtClean="0"/>
              <a:t>からの方角で、</a:t>
            </a:r>
            <a:r>
              <a:rPr lang="ja-JP" altLang="en-US" sz="2400" b="1" dirty="0" smtClean="0"/>
              <a:t>顧客</a:t>
            </a:r>
            <a:r>
              <a:rPr lang="ja-JP" altLang="en-US" sz="2400" dirty="0" smtClean="0"/>
              <a:t>をグループ分けする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それぞれの区画を、トラック1台で回る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それぞれの区画は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巡回セールスマン問題</a:t>
            </a:r>
            <a:r>
              <a:rPr lang="ja-JP" altLang="en-US" sz="2400" dirty="0" smtClean="0"/>
              <a:t>で解く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計算時間は、</a:t>
            </a:r>
            <a:r>
              <a:rPr lang="en-US" altLang="ja-JP" sz="2400" dirty="0" smtClean="0"/>
              <a:t>O(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巡回セールスマン問題</a:t>
            </a:r>
            <a:r>
              <a:rPr lang="ja-JP" altLang="en-US" sz="2400" dirty="0" smtClean="0"/>
              <a:t> ×顧客数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 </a:t>
            </a:r>
          </a:p>
        </p:txBody>
      </p:sp>
      <p:pic>
        <p:nvPicPr>
          <p:cNvPr id="18436" name="Picture 4" descr="j00790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029200"/>
            <a:ext cx="6096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j0079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54102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31242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7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44958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1200" y="32004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9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3276600"/>
            <a:ext cx="2286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0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41910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11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46482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12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2578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13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57150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14" descr="j0079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6576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15" descr="j0079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8100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16" descr="j0079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41910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17" descr="j0079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7338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0" name="Picture 18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77000" y="3581400"/>
            <a:ext cx="2286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1" name="Picture 19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4600" y="4953000"/>
            <a:ext cx="2286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2" name="Picture 20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4343400"/>
            <a:ext cx="2286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3" name="Picture 21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5000" y="3581400"/>
            <a:ext cx="2286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4" name="Picture 22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4196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5" name="Picture 23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36576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6" name="Picture 24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5052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7" name="Picture 25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33528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8" name="Picture 26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43800" y="54864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9" name="Picture 27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32766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0" name="Picture 28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2800" y="35052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1" name="Picture 29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43800" y="31242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2" name="Picture 36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44196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3" name="Picture 37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29718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4" name="Picture 38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28194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5" name="Picture 39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48768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6" name="Picture 40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8768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7" name="Picture 41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51054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8" name="Picture 42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2004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9" name="Picture 43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8006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0" name="Picture 44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2766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1" name="Picture 45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43434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39" name="Line 47"/>
          <p:cNvSpPr>
            <a:spLocks noChangeShapeType="1"/>
          </p:cNvSpPr>
          <p:nvPr/>
        </p:nvSpPr>
        <p:spPr bwMode="auto">
          <a:xfrm flipV="1">
            <a:off x="5105400" y="2819400"/>
            <a:ext cx="1752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40" name="Line 48"/>
          <p:cNvSpPr>
            <a:spLocks noChangeShapeType="1"/>
          </p:cNvSpPr>
          <p:nvPr/>
        </p:nvSpPr>
        <p:spPr bwMode="auto">
          <a:xfrm flipH="1" flipV="1">
            <a:off x="2514600" y="2895600"/>
            <a:ext cx="19050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41" name="Line 49"/>
          <p:cNvSpPr>
            <a:spLocks noChangeShapeType="1"/>
          </p:cNvSpPr>
          <p:nvPr/>
        </p:nvSpPr>
        <p:spPr bwMode="auto">
          <a:xfrm flipH="1" flipV="1">
            <a:off x="990600" y="3810000"/>
            <a:ext cx="3276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42" name="Line 50"/>
          <p:cNvSpPr>
            <a:spLocks noChangeShapeType="1"/>
          </p:cNvSpPr>
          <p:nvPr/>
        </p:nvSpPr>
        <p:spPr bwMode="auto">
          <a:xfrm flipH="1" flipV="1">
            <a:off x="533400" y="5029200"/>
            <a:ext cx="3657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43" name="Text Box 51"/>
          <p:cNvSpPr txBox="1">
            <a:spLocks noChangeArrowheads="1"/>
          </p:cNvSpPr>
          <p:nvPr/>
        </p:nvSpPr>
        <p:spPr bwMode="auto">
          <a:xfrm>
            <a:off x="684213" y="6096000"/>
            <a:ext cx="784860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b="1">
                <a:ea typeface="ＭＳ Ｐゴシック" pitchFamily="50" charset="-128"/>
              </a:rPr>
              <a:t>顧客数　→　+∞　のとき、最適解の2倍程度に収束する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9" grpId="0" animBg="1"/>
      <p:bldP spid="33840" grpId="0" animBg="1"/>
      <p:bldP spid="33841" grpId="0" animBg="1"/>
      <p:bldP spid="33842" grpId="0" animBg="1"/>
      <p:bldP spid="338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セービング法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1752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最初、すべてのトラックのルートを空にする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顧客を１つずつ、最も移動距離が増えないルート（挿入可能なルート）に挿入する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計算時間は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</a:t>
            </a:r>
            <a:r>
              <a:rPr lang="en-US" altLang="ja-JP" sz="2400" dirty="0" smtClean="0"/>
              <a:t>（</a:t>
            </a:r>
            <a:r>
              <a:rPr lang="ja-JP" altLang="en-US" sz="2400" dirty="0" smtClean="0"/>
              <a:t>顧客数</a:t>
            </a:r>
            <a:r>
              <a:rPr lang="ja-JP" altLang="en-US" sz="2400" baseline="30000" dirty="0" smtClean="0"/>
              <a:t>2</a:t>
            </a:r>
            <a:r>
              <a:rPr lang="ja-JP" altLang="en-US" sz="2400" dirty="0" smtClean="0"/>
              <a:t>）</a:t>
            </a:r>
          </a:p>
        </p:txBody>
      </p:sp>
      <p:sp>
        <p:nvSpPr>
          <p:cNvPr id="19460" name="Text Box 44"/>
          <p:cNvSpPr txBox="1">
            <a:spLocks noChangeArrowheads="1"/>
          </p:cNvSpPr>
          <p:nvPr/>
        </p:nvSpPr>
        <p:spPr bwMode="auto">
          <a:xfrm>
            <a:off x="1600200" y="6096000"/>
            <a:ext cx="58674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/>
              <a:t>平均的に、誤差10-20%くらいに収まる</a:t>
            </a:r>
          </a:p>
        </p:txBody>
      </p:sp>
      <p:pic>
        <p:nvPicPr>
          <p:cNvPr id="19461" name="Picture 45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5397500"/>
            <a:ext cx="7493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2" name="Picture 4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273675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3" name="Picture 47" descr="j00791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4230688"/>
            <a:ext cx="5000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4" name="Picture 48" descr="j00791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4495800"/>
            <a:ext cx="4984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5" name="Picture 49" descr="j007913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29200" y="3206750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6" name="Picture 50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43434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51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940300"/>
            <a:ext cx="7508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52" descr="BL00575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57600" y="4225925"/>
            <a:ext cx="10461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53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4940300"/>
            <a:ext cx="7508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54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5397500"/>
            <a:ext cx="7508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71" name="Picture 55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90600" y="3135313"/>
            <a:ext cx="6858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72" name="Picture 56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28194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73" name="Picture 5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1816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74" name="Picture 5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8862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75" name="Picture 59" descr="j00791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3048000"/>
            <a:ext cx="500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5257800" y="4876800"/>
            <a:ext cx="1600200" cy="609600"/>
            <a:chOff x="3312" y="3264"/>
            <a:chExt cx="1008" cy="384"/>
          </a:xfrm>
        </p:grpSpPr>
        <p:sp>
          <p:nvSpPr>
            <p:cNvPr id="19510" name="Line 60"/>
            <p:cNvSpPr>
              <a:spLocks noChangeShapeType="1"/>
            </p:cNvSpPr>
            <p:nvPr/>
          </p:nvSpPr>
          <p:spPr bwMode="auto">
            <a:xfrm>
              <a:off x="3312" y="3456"/>
              <a:ext cx="960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11" name="Line 61"/>
            <p:cNvSpPr>
              <a:spLocks noChangeShapeType="1"/>
            </p:cNvSpPr>
            <p:nvPr/>
          </p:nvSpPr>
          <p:spPr bwMode="auto">
            <a:xfrm flipH="1" flipV="1">
              <a:off x="3312" y="3264"/>
              <a:ext cx="1008" cy="24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5105400" y="4495800"/>
            <a:ext cx="2209800" cy="762000"/>
            <a:chOff x="3216" y="3024"/>
            <a:chExt cx="1392" cy="480"/>
          </a:xfrm>
        </p:grpSpPr>
        <p:sp>
          <p:nvSpPr>
            <p:cNvPr id="19507" name="Line 62"/>
            <p:cNvSpPr>
              <a:spLocks noChangeShapeType="1"/>
            </p:cNvSpPr>
            <p:nvPr/>
          </p:nvSpPr>
          <p:spPr bwMode="auto">
            <a:xfrm flipH="1" flipV="1">
              <a:off x="3312" y="3264"/>
              <a:ext cx="1008" cy="24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8" name="Line 64"/>
            <p:cNvSpPr>
              <a:spLocks noChangeShapeType="1"/>
            </p:cNvSpPr>
            <p:nvPr/>
          </p:nvSpPr>
          <p:spPr bwMode="auto">
            <a:xfrm flipV="1">
              <a:off x="4560" y="3216"/>
              <a:ext cx="48" cy="24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9" name="Line 65"/>
            <p:cNvSpPr>
              <a:spLocks noChangeShapeType="1"/>
            </p:cNvSpPr>
            <p:nvPr/>
          </p:nvSpPr>
          <p:spPr bwMode="auto">
            <a:xfrm flipH="1">
              <a:off x="3216" y="3024"/>
              <a:ext cx="1152" cy="9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" name="Group 76"/>
          <p:cNvGrpSpPr>
            <a:grpSpLocks/>
          </p:cNvGrpSpPr>
          <p:nvPr/>
        </p:nvGrpSpPr>
        <p:grpSpPr bwMode="auto">
          <a:xfrm>
            <a:off x="2895600" y="4495800"/>
            <a:ext cx="609600" cy="304800"/>
            <a:chOff x="1824" y="3024"/>
            <a:chExt cx="384" cy="192"/>
          </a:xfrm>
        </p:grpSpPr>
        <p:sp>
          <p:nvSpPr>
            <p:cNvPr id="19505" name="Line 66"/>
            <p:cNvSpPr>
              <a:spLocks noChangeShapeType="1"/>
            </p:cNvSpPr>
            <p:nvPr/>
          </p:nvSpPr>
          <p:spPr bwMode="auto">
            <a:xfrm flipH="1">
              <a:off x="1824" y="3168"/>
              <a:ext cx="384" cy="4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6" name="Line 67"/>
            <p:cNvSpPr>
              <a:spLocks noChangeShapeType="1"/>
            </p:cNvSpPr>
            <p:nvPr/>
          </p:nvSpPr>
          <p:spPr bwMode="auto">
            <a:xfrm flipV="1">
              <a:off x="1824" y="3024"/>
              <a:ext cx="384" cy="4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4572000" y="3352800"/>
            <a:ext cx="2667000" cy="1295400"/>
            <a:chOff x="2880" y="2304"/>
            <a:chExt cx="1680" cy="816"/>
          </a:xfrm>
        </p:grpSpPr>
        <p:sp>
          <p:nvSpPr>
            <p:cNvPr id="19502" name="Line 69"/>
            <p:cNvSpPr>
              <a:spLocks noChangeShapeType="1"/>
            </p:cNvSpPr>
            <p:nvPr/>
          </p:nvSpPr>
          <p:spPr bwMode="auto">
            <a:xfrm flipH="1">
              <a:off x="3216" y="3024"/>
              <a:ext cx="1152" cy="96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3" name="Line 71"/>
            <p:cNvSpPr>
              <a:spLocks noChangeShapeType="1"/>
            </p:cNvSpPr>
            <p:nvPr/>
          </p:nvSpPr>
          <p:spPr bwMode="auto">
            <a:xfrm flipH="1">
              <a:off x="2880" y="2448"/>
              <a:ext cx="240" cy="3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4" name="Line 72"/>
            <p:cNvSpPr>
              <a:spLocks noChangeShapeType="1"/>
            </p:cNvSpPr>
            <p:nvPr/>
          </p:nvSpPr>
          <p:spPr bwMode="auto">
            <a:xfrm flipH="1" flipV="1">
              <a:off x="3552" y="2304"/>
              <a:ext cx="1008" cy="48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1066800" y="4343400"/>
            <a:ext cx="2438400" cy="457200"/>
            <a:chOff x="672" y="2928"/>
            <a:chExt cx="1536" cy="288"/>
          </a:xfrm>
        </p:grpSpPr>
        <p:sp>
          <p:nvSpPr>
            <p:cNvPr id="19499" name="Line 74"/>
            <p:cNvSpPr>
              <a:spLocks noChangeShapeType="1"/>
            </p:cNvSpPr>
            <p:nvPr/>
          </p:nvSpPr>
          <p:spPr bwMode="auto">
            <a:xfrm flipV="1">
              <a:off x="1824" y="3024"/>
              <a:ext cx="384" cy="48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0" name="Line 75"/>
            <p:cNvSpPr>
              <a:spLocks noChangeShapeType="1"/>
            </p:cNvSpPr>
            <p:nvPr/>
          </p:nvSpPr>
          <p:spPr bwMode="auto">
            <a:xfrm flipV="1">
              <a:off x="672" y="2928"/>
              <a:ext cx="15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1" name="Line 77"/>
            <p:cNvSpPr>
              <a:spLocks noChangeShapeType="1"/>
            </p:cNvSpPr>
            <p:nvPr/>
          </p:nvSpPr>
          <p:spPr bwMode="auto">
            <a:xfrm flipH="1" flipV="1">
              <a:off x="720" y="3120"/>
              <a:ext cx="672" cy="9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" name="Group 82"/>
          <p:cNvGrpSpPr>
            <a:grpSpLocks/>
          </p:cNvGrpSpPr>
          <p:nvPr/>
        </p:nvGrpSpPr>
        <p:grpSpPr bwMode="auto">
          <a:xfrm>
            <a:off x="609600" y="3581400"/>
            <a:ext cx="2895600" cy="838200"/>
            <a:chOff x="384" y="2448"/>
            <a:chExt cx="1824" cy="528"/>
          </a:xfrm>
        </p:grpSpPr>
        <p:sp>
          <p:nvSpPr>
            <p:cNvPr id="19496" name="Line 68"/>
            <p:cNvSpPr>
              <a:spLocks noChangeShapeType="1"/>
            </p:cNvSpPr>
            <p:nvPr/>
          </p:nvSpPr>
          <p:spPr bwMode="auto">
            <a:xfrm>
              <a:off x="1056" y="2448"/>
              <a:ext cx="1104" cy="52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7" name="Line 78"/>
            <p:cNvSpPr>
              <a:spLocks noChangeShapeType="1"/>
            </p:cNvSpPr>
            <p:nvPr/>
          </p:nvSpPr>
          <p:spPr bwMode="auto">
            <a:xfrm flipV="1">
              <a:off x="672" y="2928"/>
              <a:ext cx="1536" cy="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8" name="Line 80"/>
            <p:cNvSpPr>
              <a:spLocks noChangeShapeType="1"/>
            </p:cNvSpPr>
            <p:nvPr/>
          </p:nvSpPr>
          <p:spPr bwMode="auto">
            <a:xfrm flipV="1">
              <a:off x="384" y="2448"/>
              <a:ext cx="288" cy="38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8" name="Group 89"/>
          <p:cNvGrpSpPr>
            <a:grpSpLocks/>
          </p:cNvGrpSpPr>
          <p:nvPr/>
        </p:nvGrpSpPr>
        <p:grpSpPr bwMode="auto">
          <a:xfrm>
            <a:off x="1600200" y="5105400"/>
            <a:ext cx="1752600" cy="381000"/>
            <a:chOff x="1008" y="3408"/>
            <a:chExt cx="1104" cy="240"/>
          </a:xfrm>
        </p:grpSpPr>
        <p:sp>
          <p:nvSpPr>
            <p:cNvPr id="19494" name="Line 83"/>
            <p:cNvSpPr>
              <a:spLocks noChangeShapeType="1"/>
            </p:cNvSpPr>
            <p:nvPr/>
          </p:nvSpPr>
          <p:spPr bwMode="auto">
            <a:xfrm flipH="1">
              <a:off x="1008" y="3504"/>
              <a:ext cx="1104" cy="14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5" name="Line 84"/>
            <p:cNvSpPr>
              <a:spLocks noChangeShapeType="1"/>
            </p:cNvSpPr>
            <p:nvPr/>
          </p:nvSpPr>
          <p:spPr bwMode="auto">
            <a:xfrm flipV="1">
              <a:off x="1008" y="3408"/>
              <a:ext cx="1104" cy="14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9" name="Group 92"/>
          <p:cNvGrpSpPr>
            <a:grpSpLocks/>
          </p:cNvGrpSpPr>
          <p:nvPr/>
        </p:nvGrpSpPr>
        <p:grpSpPr bwMode="auto">
          <a:xfrm>
            <a:off x="1447800" y="3505200"/>
            <a:ext cx="2209800" cy="1981200"/>
            <a:chOff x="912" y="2400"/>
            <a:chExt cx="1392" cy="1248"/>
          </a:xfrm>
        </p:grpSpPr>
        <p:sp>
          <p:nvSpPr>
            <p:cNvPr id="19491" name="Line 88"/>
            <p:cNvSpPr>
              <a:spLocks noChangeShapeType="1"/>
            </p:cNvSpPr>
            <p:nvPr/>
          </p:nvSpPr>
          <p:spPr bwMode="auto">
            <a:xfrm flipH="1">
              <a:off x="1008" y="3504"/>
              <a:ext cx="1104" cy="144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2" name="Line 90"/>
            <p:cNvSpPr>
              <a:spLocks noChangeShapeType="1"/>
            </p:cNvSpPr>
            <p:nvPr/>
          </p:nvSpPr>
          <p:spPr bwMode="auto">
            <a:xfrm flipH="1" flipV="1">
              <a:off x="1920" y="2448"/>
              <a:ext cx="384" cy="3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3" name="Line 91"/>
            <p:cNvSpPr>
              <a:spLocks noChangeShapeType="1"/>
            </p:cNvSpPr>
            <p:nvPr/>
          </p:nvSpPr>
          <p:spPr bwMode="auto">
            <a:xfrm flipH="1">
              <a:off x="912" y="2400"/>
              <a:ext cx="672" cy="100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" name="Group 96"/>
          <p:cNvGrpSpPr>
            <a:grpSpLocks/>
          </p:cNvGrpSpPr>
          <p:nvPr/>
        </p:nvGrpSpPr>
        <p:grpSpPr bwMode="auto">
          <a:xfrm>
            <a:off x="4876800" y="4114800"/>
            <a:ext cx="1066800" cy="381000"/>
            <a:chOff x="3072" y="2784"/>
            <a:chExt cx="672" cy="240"/>
          </a:xfrm>
        </p:grpSpPr>
        <p:sp>
          <p:nvSpPr>
            <p:cNvPr id="19489" name="Line 81"/>
            <p:cNvSpPr>
              <a:spLocks noChangeShapeType="1"/>
            </p:cNvSpPr>
            <p:nvPr/>
          </p:nvSpPr>
          <p:spPr bwMode="auto">
            <a:xfrm flipV="1">
              <a:off x="3072" y="2784"/>
              <a:ext cx="672" cy="14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0" name="Line 93"/>
            <p:cNvSpPr>
              <a:spLocks noChangeShapeType="1"/>
            </p:cNvSpPr>
            <p:nvPr/>
          </p:nvSpPr>
          <p:spPr bwMode="auto">
            <a:xfrm flipH="1">
              <a:off x="3120" y="2880"/>
              <a:ext cx="624" cy="14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1" name="Group 98"/>
          <p:cNvGrpSpPr>
            <a:grpSpLocks/>
          </p:cNvGrpSpPr>
          <p:nvPr/>
        </p:nvGrpSpPr>
        <p:grpSpPr bwMode="auto">
          <a:xfrm>
            <a:off x="4800600" y="3124200"/>
            <a:ext cx="2286000" cy="1219200"/>
            <a:chOff x="3024" y="2160"/>
            <a:chExt cx="1440" cy="768"/>
          </a:xfrm>
        </p:grpSpPr>
        <p:sp>
          <p:nvSpPr>
            <p:cNvPr id="19486" name="Line 94"/>
            <p:cNvSpPr>
              <a:spLocks noChangeShapeType="1"/>
            </p:cNvSpPr>
            <p:nvPr/>
          </p:nvSpPr>
          <p:spPr bwMode="auto">
            <a:xfrm flipV="1">
              <a:off x="3072" y="2784"/>
              <a:ext cx="672" cy="144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87" name="Line 95"/>
            <p:cNvSpPr>
              <a:spLocks noChangeShapeType="1"/>
            </p:cNvSpPr>
            <p:nvPr/>
          </p:nvSpPr>
          <p:spPr bwMode="auto">
            <a:xfrm flipV="1">
              <a:off x="3024" y="2160"/>
              <a:ext cx="1200" cy="6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88" name="Line 97"/>
            <p:cNvSpPr>
              <a:spLocks noChangeShapeType="1"/>
            </p:cNvSpPr>
            <p:nvPr/>
          </p:nvSpPr>
          <p:spPr bwMode="auto">
            <a:xfrm flipH="1">
              <a:off x="4176" y="2256"/>
              <a:ext cx="288" cy="48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4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近傍探索１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1752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ルート</a:t>
            </a:r>
            <a:r>
              <a:rPr lang="ja-JP" altLang="en-US" sz="2400" dirty="0" smtClean="0"/>
              <a:t>内の変更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chemeClr val="accent2"/>
                </a:solidFill>
              </a:rPr>
              <a:t>　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巡回セールスマン</a:t>
            </a:r>
            <a:r>
              <a:rPr lang="ja-JP" altLang="en-US" sz="2400" dirty="0" smtClean="0"/>
              <a:t>の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近傍探索</a:t>
            </a:r>
            <a:r>
              <a:rPr lang="ja-JP" altLang="en-US" sz="2400" dirty="0" smtClean="0"/>
              <a:t>を使えばよい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2-</a:t>
            </a:r>
            <a:r>
              <a:rPr lang="en-US" altLang="ja-JP" sz="2400" dirty="0" smtClean="0"/>
              <a:t>opt、</a:t>
            </a:r>
            <a:r>
              <a:rPr lang="ja-JP" altLang="en-US" sz="2400" dirty="0" smtClean="0"/>
              <a:t>挿入近傍など　　　　数：（長さ）</a:t>
            </a:r>
            <a:r>
              <a:rPr lang="ja-JP" altLang="en-US" sz="2400" baseline="30000" dirty="0" smtClean="0"/>
              <a:t>2</a:t>
            </a:r>
            <a:r>
              <a:rPr lang="ja-JP" altLang="en-US" sz="2400" dirty="0" smtClean="0"/>
              <a:t>（台数）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pic>
        <p:nvPicPr>
          <p:cNvPr id="20484" name="Picture 5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6072188"/>
            <a:ext cx="7493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948363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7" descr="j00791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5018088"/>
            <a:ext cx="5000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8" descr="j00791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5170488"/>
            <a:ext cx="4984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9" descr="j007913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29200" y="3881438"/>
            <a:ext cx="498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10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5018088"/>
            <a:ext cx="6858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11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5614988"/>
            <a:ext cx="75088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12" descr="BL00575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57600" y="4900613"/>
            <a:ext cx="104616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13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5614988"/>
            <a:ext cx="75088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14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6072188"/>
            <a:ext cx="75088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15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90600" y="38100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16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3494088"/>
            <a:ext cx="6858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1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856288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Picture 1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865688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8" name="Picture 19" descr="j00791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3722688"/>
            <a:ext cx="5000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Line 25"/>
          <p:cNvSpPr>
            <a:spLocks noChangeShapeType="1"/>
          </p:cNvSpPr>
          <p:nvPr/>
        </p:nvSpPr>
        <p:spPr bwMode="auto">
          <a:xfrm flipH="1" flipV="1">
            <a:off x="7162800" y="4027488"/>
            <a:ext cx="76200" cy="1828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0" name="Line 26"/>
          <p:cNvSpPr>
            <a:spLocks noChangeShapeType="1"/>
          </p:cNvSpPr>
          <p:nvPr/>
        </p:nvSpPr>
        <p:spPr bwMode="auto">
          <a:xfrm>
            <a:off x="7315200" y="4103688"/>
            <a:ext cx="381000" cy="762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1" name="Line 28"/>
          <p:cNvSpPr>
            <a:spLocks noChangeShapeType="1"/>
          </p:cNvSpPr>
          <p:nvPr/>
        </p:nvSpPr>
        <p:spPr bwMode="auto">
          <a:xfrm>
            <a:off x="1752600" y="4027488"/>
            <a:ext cx="685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2" name="Line 29"/>
          <p:cNvSpPr>
            <a:spLocks noChangeShapeType="1"/>
          </p:cNvSpPr>
          <p:nvPr/>
        </p:nvSpPr>
        <p:spPr bwMode="auto">
          <a:xfrm flipH="1">
            <a:off x="990600" y="4256088"/>
            <a:ext cx="1600200" cy="838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3" name="Line 43"/>
          <p:cNvSpPr>
            <a:spLocks noChangeShapeType="1"/>
          </p:cNvSpPr>
          <p:nvPr/>
        </p:nvSpPr>
        <p:spPr bwMode="auto">
          <a:xfrm flipH="1">
            <a:off x="1600200" y="5932488"/>
            <a:ext cx="1752600" cy="228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4" name="Line 44"/>
          <p:cNvSpPr>
            <a:spLocks noChangeShapeType="1"/>
          </p:cNvSpPr>
          <p:nvPr/>
        </p:nvSpPr>
        <p:spPr bwMode="auto">
          <a:xfrm flipH="1" flipV="1">
            <a:off x="1371600" y="4408488"/>
            <a:ext cx="0" cy="1371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5" name="Line 56"/>
          <p:cNvSpPr>
            <a:spLocks noChangeShapeType="1"/>
          </p:cNvSpPr>
          <p:nvPr/>
        </p:nvSpPr>
        <p:spPr bwMode="auto">
          <a:xfrm>
            <a:off x="5257800" y="5703888"/>
            <a:ext cx="1524000" cy="228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6" name="Line 57"/>
          <p:cNvSpPr>
            <a:spLocks noChangeShapeType="1"/>
          </p:cNvSpPr>
          <p:nvPr/>
        </p:nvSpPr>
        <p:spPr bwMode="auto">
          <a:xfrm flipH="1" flipV="1">
            <a:off x="5638800" y="4103688"/>
            <a:ext cx="1905000" cy="1066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7" name="Line 58"/>
          <p:cNvSpPr>
            <a:spLocks noChangeShapeType="1"/>
          </p:cNvSpPr>
          <p:nvPr/>
        </p:nvSpPr>
        <p:spPr bwMode="auto">
          <a:xfrm>
            <a:off x="5410200" y="4332288"/>
            <a:ext cx="457200" cy="457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8" name="Line 59"/>
          <p:cNvSpPr>
            <a:spLocks noChangeShapeType="1"/>
          </p:cNvSpPr>
          <p:nvPr/>
        </p:nvSpPr>
        <p:spPr bwMode="auto">
          <a:xfrm flipH="1">
            <a:off x="4876800" y="5018088"/>
            <a:ext cx="9144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9" name="Line 60"/>
          <p:cNvSpPr>
            <a:spLocks noChangeShapeType="1"/>
          </p:cNvSpPr>
          <p:nvPr/>
        </p:nvSpPr>
        <p:spPr bwMode="auto">
          <a:xfrm>
            <a:off x="1143000" y="5246688"/>
            <a:ext cx="990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10" name="Line 61"/>
          <p:cNvSpPr>
            <a:spLocks noChangeShapeType="1"/>
          </p:cNvSpPr>
          <p:nvPr/>
        </p:nvSpPr>
        <p:spPr bwMode="auto">
          <a:xfrm flipV="1">
            <a:off x="2895600" y="5246688"/>
            <a:ext cx="609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5638800" y="3798888"/>
            <a:ext cx="2209800" cy="2133600"/>
            <a:chOff x="3552" y="1968"/>
            <a:chExt cx="1392" cy="1344"/>
          </a:xfrm>
        </p:grpSpPr>
        <p:grpSp>
          <p:nvGrpSpPr>
            <p:cNvPr id="20519" name="Group 65"/>
            <p:cNvGrpSpPr>
              <a:grpSpLocks/>
            </p:cNvGrpSpPr>
            <p:nvPr/>
          </p:nvGrpSpPr>
          <p:grpSpPr bwMode="auto">
            <a:xfrm>
              <a:off x="3552" y="2112"/>
              <a:ext cx="1296" cy="1152"/>
              <a:chOff x="3552" y="2112"/>
              <a:chExt cx="1296" cy="1152"/>
            </a:xfrm>
          </p:grpSpPr>
          <p:sp>
            <p:nvSpPr>
              <p:cNvPr id="20523" name="Line 62"/>
              <p:cNvSpPr>
                <a:spLocks noChangeShapeType="1"/>
              </p:cNvSpPr>
              <p:nvPr/>
            </p:nvSpPr>
            <p:spPr bwMode="auto">
              <a:xfrm flipH="1" flipV="1">
                <a:off x="3552" y="2160"/>
                <a:ext cx="1200" cy="672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24" name="Line 63"/>
              <p:cNvSpPr>
                <a:spLocks noChangeShapeType="1"/>
              </p:cNvSpPr>
              <p:nvPr/>
            </p:nvSpPr>
            <p:spPr bwMode="auto">
              <a:xfrm flipH="1" flipV="1">
                <a:off x="4512" y="2112"/>
                <a:ext cx="48" cy="1152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25" name="Line 64"/>
              <p:cNvSpPr>
                <a:spLocks noChangeShapeType="1"/>
              </p:cNvSpPr>
              <p:nvPr/>
            </p:nvSpPr>
            <p:spPr bwMode="auto">
              <a:xfrm>
                <a:off x="4608" y="2160"/>
                <a:ext cx="240" cy="480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20520" name="Line 66"/>
            <p:cNvSpPr>
              <a:spLocks noChangeShapeType="1"/>
            </p:cNvSpPr>
            <p:nvPr/>
          </p:nvSpPr>
          <p:spPr bwMode="auto">
            <a:xfrm flipV="1">
              <a:off x="4752" y="3072"/>
              <a:ext cx="192" cy="24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21" name="Line 67"/>
            <p:cNvSpPr>
              <a:spLocks noChangeShapeType="1"/>
            </p:cNvSpPr>
            <p:nvPr/>
          </p:nvSpPr>
          <p:spPr bwMode="auto">
            <a:xfrm flipH="1" flipV="1">
              <a:off x="4608" y="2112"/>
              <a:ext cx="288" cy="57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22" name="Line 68"/>
            <p:cNvSpPr>
              <a:spLocks noChangeShapeType="1"/>
            </p:cNvSpPr>
            <p:nvPr/>
          </p:nvSpPr>
          <p:spPr bwMode="auto">
            <a:xfrm flipH="1">
              <a:off x="3552" y="1968"/>
              <a:ext cx="720" cy="9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" name="Group 76"/>
          <p:cNvGrpSpPr>
            <a:grpSpLocks/>
          </p:cNvGrpSpPr>
          <p:nvPr/>
        </p:nvGrpSpPr>
        <p:grpSpPr bwMode="auto">
          <a:xfrm>
            <a:off x="685800" y="4256088"/>
            <a:ext cx="2057400" cy="1676400"/>
            <a:chOff x="432" y="2256"/>
            <a:chExt cx="1296" cy="1056"/>
          </a:xfrm>
        </p:grpSpPr>
        <p:sp>
          <p:nvSpPr>
            <p:cNvPr id="20513" name="Line 70"/>
            <p:cNvSpPr>
              <a:spLocks noChangeShapeType="1"/>
            </p:cNvSpPr>
            <p:nvPr/>
          </p:nvSpPr>
          <p:spPr bwMode="auto">
            <a:xfrm flipH="1">
              <a:off x="624" y="2256"/>
              <a:ext cx="1008" cy="528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4" name="Line 71"/>
            <p:cNvSpPr>
              <a:spLocks noChangeShapeType="1"/>
            </p:cNvSpPr>
            <p:nvPr/>
          </p:nvSpPr>
          <p:spPr bwMode="auto">
            <a:xfrm>
              <a:off x="720" y="2880"/>
              <a:ext cx="624" cy="96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5" name="Line 72"/>
            <p:cNvSpPr>
              <a:spLocks noChangeShapeType="1"/>
            </p:cNvSpPr>
            <p:nvPr/>
          </p:nvSpPr>
          <p:spPr bwMode="auto">
            <a:xfrm flipH="1" flipV="1">
              <a:off x="864" y="2352"/>
              <a:ext cx="0" cy="864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6" name="Line 73"/>
            <p:cNvSpPr>
              <a:spLocks noChangeShapeType="1"/>
            </p:cNvSpPr>
            <p:nvPr/>
          </p:nvSpPr>
          <p:spPr bwMode="auto">
            <a:xfrm flipH="1">
              <a:off x="1632" y="2304"/>
              <a:ext cx="96" cy="48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7" name="Line 74"/>
            <p:cNvSpPr>
              <a:spLocks noChangeShapeType="1"/>
            </p:cNvSpPr>
            <p:nvPr/>
          </p:nvSpPr>
          <p:spPr bwMode="auto">
            <a:xfrm flipH="1" flipV="1">
              <a:off x="432" y="3024"/>
              <a:ext cx="96" cy="28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8" name="Line 75"/>
            <p:cNvSpPr>
              <a:spLocks noChangeShapeType="1"/>
            </p:cNvSpPr>
            <p:nvPr/>
          </p:nvSpPr>
          <p:spPr bwMode="auto">
            <a:xfrm flipV="1">
              <a:off x="480" y="2304"/>
              <a:ext cx="192" cy="38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配送計画とは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7620000" cy="2133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デポ（配送基地・荷物の集積所）に荷物があり、それをトラックで顧客に配送する際の、最適な配送の仕方（各トラックのルート）を求める問題</a:t>
            </a:r>
          </a:p>
        </p:txBody>
      </p:sp>
      <p:pic>
        <p:nvPicPr>
          <p:cNvPr id="3076" name="Picture 15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5016500"/>
            <a:ext cx="762000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6" descr="j00790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53975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7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37211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8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49403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9" descr="j007913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76400" y="5092700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20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53200" y="5854700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21" descr="j007913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38800" y="36449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22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50927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057400" y="4102100"/>
            <a:ext cx="5257800" cy="1981200"/>
            <a:chOff x="1296" y="2688"/>
            <a:chExt cx="3312" cy="1248"/>
          </a:xfrm>
        </p:grpSpPr>
        <p:sp>
          <p:nvSpPr>
            <p:cNvPr id="3085" name="Line 23"/>
            <p:cNvSpPr>
              <a:spLocks noChangeShapeType="1"/>
            </p:cNvSpPr>
            <p:nvPr/>
          </p:nvSpPr>
          <p:spPr bwMode="auto">
            <a:xfrm flipV="1">
              <a:off x="3216" y="2688"/>
              <a:ext cx="384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6" name="Line 24"/>
            <p:cNvSpPr>
              <a:spLocks noChangeShapeType="1"/>
            </p:cNvSpPr>
            <p:nvPr/>
          </p:nvSpPr>
          <p:spPr bwMode="auto">
            <a:xfrm>
              <a:off x="3984" y="2784"/>
              <a:ext cx="4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7" name="Line 25"/>
            <p:cNvSpPr>
              <a:spLocks noChangeShapeType="1"/>
            </p:cNvSpPr>
            <p:nvPr/>
          </p:nvSpPr>
          <p:spPr bwMode="auto">
            <a:xfrm flipH="1">
              <a:off x="4512" y="3552"/>
              <a:ext cx="9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8" name="Line 26"/>
            <p:cNvSpPr>
              <a:spLocks noChangeShapeType="1"/>
            </p:cNvSpPr>
            <p:nvPr/>
          </p:nvSpPr>
          <p:spPr bwMode="auto">
            <a:xfrm flipH="1" flipV="1">
              <a:off x="3120" y="3840"/>
              <a:ext cx="96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9" name="Line 27"/>
            <p:cNvSpPr>
              <a:spLocks noChangeShapeType="1"/>
            </p:cNvSpPr>
            <p:nvPr/>
          </p:nvSpPr>
          <p:spPr bwMode="auto">
            <a:xfrm flipH="1" flipV="1">
              <a:off x="1776" y="2784"/>
              <a:ext cx="43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0" name="Line 28"/>
            <p:cNvSpPr>
              <a:spLocks noChangeShapeType="1"/>
            </p:cNvSpPr>
            <p:nvPr/>
          </p:nvSpPr>
          <p:spPr bwMode="auto">
            <a:xfrm flipH="1">
              <a:off x="1296" y="2736"/>
              <a:ext cx="192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1" name="Line 29"/>
            <p:cNvSpPr>
              <a:spLocks noChangeShapeType="1"/>
            </p:cNvSpPr>
            <p:nvPr/>
          </p:nvSpPr>
          <p:spPr bwMode="auto">
            <a:xfrm>
              <a:off x="1344" y="3648"/>
              <a:ext cx="91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近傍探索２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1752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ルート</a:t>
            </a:r>
            <a:r>
              <a:rPr lang="ja-JP" altLang="en-US" sz="2400" dirty="0" smtClean="0"/>
              <a:t>の組に対する変更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移動</a:t>
            </a:r>
            <a:r>
              <a:rPr lang="en-US" altLang="ja-JP" sz="2400" dirty="0" smtClean="0"/>
              <a:t>：　</a:t>
            </a:r>
            <a:r>
              <a:rPr lang="ja-JP" altLang="en-US" sz="2400" dirty="0" smtClean="0"/>
              <a:t>ある</a:t>
            </a:r>
            <a:r>
              <a:rPr lang="ja-JP" altLang="en-US" sz="2400" b="1" dirty="0" smtClean="0"/>
              <a:t>顧客</a:t>
            </a:r>
            <a:r>
              <a:rPr lang="ja-JP" altLang="en-US" sz="2400" dirty="0" smtClean="0"/>
              <a:t>を、別の</a:t>
            </a:r>
            <a:r>
              <a:rPr lang="ja-JP" altLang="en-US" sz="2400" b="1" dirty="0" smtClean="0"/>
              <a:t>ルート</a:t>
            </a:r>
            <a:r>
              <a:rPr lang="ja-JP" altLang="en-US" sz="2400" dirty="0" smtClean="0"/>
              <a:t>のどこかの位置に挿入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　　　　　　　数： （長さ）</a:t>
            </a:r>
            <a:r>
              <a:rPr lang="ja-JP" altLang="en-US" sz="2400" baseline="30000" dirty="0" smtClean="0"/>
              <a:t>2</a:t>
            </a:r>
            <a:r>
              <a:rPr lang="ja-JP" altLang="en-US" sz="2400" dirty="0" smtClean="0"/>
              <a:t>（台数）</a:t>
            </a:r>
            <a:r>
              <a:rPr lang="ja-JP" altLang="en-US" sz="2400" baseline="30000" dirty="0" smtClean="0"/>
              <a:t>2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pic>
        <p:nvPicPr>
          <p:cNvPr id="21508" name="Picture 5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44196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6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495800"/>
            <a:ext cx="500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8" descr="j00791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429000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9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5720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11" descr="BL0057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3962400"/>
            <a:ext cx="10461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4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35052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5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4290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7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3528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8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429000"/>
            <a:ext cx="500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7" name="Line 20"/>
          <p:cNvSpPr>
            <a:spLocks noChangeShapeType="1"/>
          </p:cNvSpPr>
          <p:nvPr/>
        </p:nvSpPr>
        <p:spPr bwMode="auto">
          <a:xfrm>
            <a:off x="7315200" y="3657600"/>
            <a:ext cx="4572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8" name="Line 21"/>
          <p:cNvSpPr>
            <a:spLocks noChangeShapeType="1"/>
          </p:cNvSpPr>
          <p:nvPr/>
        </p:nvSpPr>
        <p:spPr bwMode="auto">
          <a:xfrm>
            <a:off x="2438400" y="3657600"/>
            <a:ext cx="685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9" name="Line 26"/>
          <p:cNvSpPr>
            <a:spLocks noChangeShapeType="1"/>
          </p:cNvSpPr>
          <p:nvPr/>
        </p:nvSpPr>
        <p:spPr bwMode="auto">
          <a:xfrm flipV="1">
            <a:off x="4724400" y="4648200"/>
            <a:ext cx="9906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0" name="Line 30"/>
          <p:cNvSpPr>
            <a:spLocks noChangeShapeType="1"/>
          </p:cNvSpPr>
          <p:nvPr/>
        </p:nvSpPr>
        <p:spPr bwMode="auto">
          <a:xfrm flipV="1">
            <a:off x="1066800" y="3733800"/>
            <a:ext cx="609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21521" name="Picture 46" descr="BL0057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48600" y="3962400"/>
            <a:ext cx="10461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2" name="Line 47"/>
          <p:cNvSpPr>
            <a:spLocks noChangeShapeType="1"/>
          </p:cNvSpPr>
          <p:nvPr/>
        </p:nvSpPr>
        <p:spPr bwMode="auto">
          <a:xfrm>
            <a:off x="3886200" y="3657600"/>
            <a:ext cx="609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3" name="Line 48"/>
          <p:cNvSpPr>
            <a:spLocks noChangeShapeType="1"/>
          </p:cNvSpPr>
          <p:nvPr/>
        </p:nvSpPr>
        <p:spPr bwMode="auto">
          <a:xfrm>
            <a:off x="5257800" y="3657600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4" name="Line 49"/>
          <p:cNvSpPr>
            <a:spLocks noChangeShapeType="1"/>
          </p:cNvSpPr>
          <p:nvPr/>
        </p:nvSpPr>
        <p:spPr bwMode="auto">
          <a:xfrm>
            <a:off x="6324600" y="3657600"/>
            <a:ext cx="381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21525" name="Picture 50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4196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6" name="Picture 51" descr="j00791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4495800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7" name="Line 52"/>
          <p:cNvSpPr>
            <a:spLocks noChangeShapeType="1"/>
          </p:cNvSpPr>
          <p:nvPr/>
        </p:nvSpPr>
        <p:spPr bwMode="auto">
          <a:xfrm flipV="1">
            <a:off x="3505200" y="4724400"/>
            <a:ext cx="6096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8" name="Line 53"/>
          <p:cNvSpPr>
            <a:spLocks noChangeShapeType="1"/>
          </p:cNvSpPr>
          <p:nvPr/>
        </p:nvSpPr>
        <p:spPr bwMode="auto">
          <a:xfrm flipV="1">
            <a:off x="2286000" y="4800600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9" name="Line 54"/>
          <p:cNvSpPr>
            <a:spLocks noChangeShapeType="1"/>
          </p:cNvSpPr>
          <p:nvPr/>
        </p:nvSpPr>
        <p:spPr bwMode="auto">
          <a:xfrm>
            <a:off x="914400" y="4572000"/>
            <a:ext cx="609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0" name="Line 55"/>
          <p:cNvSpPr>
            <a:spLocks noChangeShapeType="1"/>
          </p:cNvSpPr>
          <p:nvPr/>
        </p:nvSpPr>
        <p:spPr bwMode="auto">
          <a:xfrm flipV="1">
            <a:off x="6477000" y="4648200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1" name="Line 56"/>
          <p:cNvSpPr>
            <a:spLocks noChangeShapeType="1"/>
          </p:cNvSpPr>
          <p:nvPr/>
        </p:nvSpPr>
        <p:spPr bwMode="auto">
          <a:xfrm flipV="1">
            <a:off x="7543800" y="4572000"/>
            <a:ext cx="5334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4495800" y="3733800"/>
            <a:ext cx="1219200" cy="990600"/>
            <a:chOff x="2832" y="2352"/>
            <a:chExt cx="768" cy="624"/>
          </a:xfrm>
        </p:grpSpPr>
        <p:sp>
          <p:nvSpPr>
            <p:cNvPr id="21537" name="Line 61"/>
            <p:cNvSpPr>
              <a:spLocks noChangeShapeType="1"/>
            </p:cNvSpPr>
            <p:nvPr/>
          </p:nvSpPr>
          <p:spPr bwMode="auto">
            <a:xfrm flipV="1">
              <a:off x="2832" y="2352"/>
              <a:ext cx="48" cy="43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38" name="Line 57"/>
            <p:cNvSpPr>
              <a:spLocks noChangeShapeType="1"/>
            </p:cNvSpPr>
            <p:nvPr/>
          </p:nvSpPr>
          <p:spPr bwMode="auto">
            <a:xfrm flipV="1">
              <a:off x="2976" y="2928"/>
              <a:ext cx="624" cy="48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39" name="Line 64"/>
            <p:cNvSpPr>
              <a:spLocks noChangeShapeType="1"/>
            </p:cNvSpPr>
            <p:nvPr/>
          </p:nvSpPr>
          <p:spPr bwMode="auto">
            <a:xfrm>
              <a:off x="3216" y="2496"/>
              <a:ext cx="384" cy="28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3683000" y="2997200"/>
            <a:ext cx="2108200" cy="660400"/>
            <a:chOff x="2320" y="1888"/>
            <a:chExt cx="1328" cy="416"/>
          </a:xfrm>
        </p:grpSpPr>
        <p:sp>
          <p:nvSpPr>
            <p:cNvPr id="21534" name="Line 58"/>
            <p:cNvSpPr>
              <a:spLocks noChangeShapeType="1"/>
            </p:cNvSpPr>
            <p:nvPr/>
          </p:nvSpPr>
          <p:spPr bwMode="auto">
            <a:xfrm>
              <a:off x="2448" y="2304"/>
              <a:ext cx="384" cy="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35" name="Line 62"/>
            <p:cNvSpPr>
              <a:spLocks noChangeShapeType="1"/>
            </p:cNvSpPr>
            <p:nvPr/>
          </p:nvSpPr>
          <p:spPr bwMode="auto">
            <a:xfrm>
              <a:off x="3312" y="2304"/>
              <a:ext cx="288" cy="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36" name="Freeform 65"/>
            <p:cNvSpPr>
              <a:spLocks/>
            </p:cNvSpPr>
            <p:nvPr/>
          </p:nvSpPr>
          <p:spPr bwMode="auto">
            <a:xfrm>
              <a:off x="2320" y="1888"/>
              <a:ext cx="1328" cy="224"/>
            </a:xfrm>
            <a:custGeom>
              <a:avLst/>
              <a:gdLst>
                <a:gd name="T0" fmla="*/ 32 w 1328"/>
                <a:gd name="T1" fmla="*/ 224 h 224"/>
                <a:gd name="T2" fmla="*/ 176 w 1328"/>
                <a:gd name="T3" fmla="*/ 32 h 224"/>
                <a:gd name="T4" fmla="*/ 1088 w 1328"/>
                <a:gd name="T5" fmla="*/ 32 h 224"/>
                <a:gd name="T6" fmla="*/ 1328 w 1328"/>
                <a:gd name="T7" fmla="*/ 224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8"/>
                <a:gd name="T13" fmla="*/ 0 h 224"/>
                <a:gd name="T14" fmla="*/ 1328 w 1328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8" h="224">
                  <a:moveTo>
                    <a:pt x="32" y="224"/>
                  </a:moveTo>
                  <a:cubicBezTo>
                    <a:pt x="16" y="144"/>
                    <a:pt x="0" y="64"/>
                    <a:pt x="176" y="32"/>
                  </a:cubicBezTo>
                  <a:cubicBezTo>
                    <a:pt x="352" y="0"/>
                    <a:pt x="896" y="0"/>
                    <a:pt x="1088" y="32"/>
                  </a:cubicBezTo>
                  <a:cubicBezTo>
                    <a:pt x="1280" y="64"/>
                    <a:pt x="1304" y="144"/>
                    <a:pt x="1328" y="224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近傍探索３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1752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ルート</a:t>
            </a:r>
            <a:r>
              <a:rPr lang="ja-JP" altLang="en-US" sz="2400" dirty="0" smtClean="0"/>
              <a:t>の組に対する変更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2-</a:t>
            </a:r>
            <a:r>
              <a:rPr lang="en-US" altLang="ja-JP" sz="2400" dirty="0" err="1" smtClean="0"/>
              <a:t>exg</a:t>
            </a:r>
            <a:r>
              <a:rPr lang="en-US" altLang="ja-JP" sz="2400" dirty="0" smtClean="0"/>
              <a:t>：　２</a:t>
            </a:r>
            <a:r>
              <a:rPr lang="ja-JP" altLang="en-US" sz="2400" dirty="0" err="1" smtClean="0"/>
              <a:t>つの</a:t>
            </a:r>
            <a:r>
              <a:rPr lang="ja-JP" altLang="en-US" sz="2400" b="1" dirty="0" smtClean="0"/>
              <a:t>ルート</a:t>
            </a:r>
            <a:r>
              <a:rPr lang="ja-JP" altLang="en-US" sz="2400" dirty="0" smtClean="0"/>
              <a:t>を途中で切り、後半を交換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　　　　　　数： （長さ）</a:t>
            </a:r>
            <a:r>
              <a:rPr lang="ja-JP" altLang="en-US" sz="2400" baseline="30000" dirty="0" smtClean="0"/>
              <a:t>2</a:t>
            </a:r>
            <a:r>
              <a:rPr lang="ja-JP" altLang="en-US" sz="2400" dirty="0" smtClean="0"/>
              <a:t>（台数）</a:t>
            </a:r>
            <a:r>
              <a:rPr lang="ja-JP" altLang="en-US" sz="2400" baseline="30000" dirty="0" smtClean="0"/>
              <a:t>2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pic>
        <p:nvPicPr>
          <p:cNvPr id="22532" name="Picture 5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44196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6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495800"/>
            <a:ext cx="500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7" descr="j00791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429000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8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5720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9" descr="BL0057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3962400"/>
            <a:ext cx="10461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11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35052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12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4290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9" name="Picture 13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3528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0" name="Picture 14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429000"/>
            <a:ext cx="500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1" name="Line 15"/>
          <p:cNvSpPr>
            <a:spLocks noChangeShapeType="1"/>
          </p:cNvSpPr>
          <p:nvPr/>
        </p:nvSpPr>
        <p:spPr bwMode="auto">
          <a:xfrm>
            <a:off x="7315200" y="3657600"/>
            <a:ext cx="4572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42" name="Line 16"/>
          <p:cNvSpPr>
            <a:spLocks noChangeShapeType="1"/>
          </p:cNvSpPr>
          <p:nvPr/>
        </p:nvSpPr>
        <p:spPr bwMode="auto">
          <a:xfrm>
            <a:off x="2438400" y="3657600"/>
            <a:ext cx="685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43" name="Line 17"/>
          <p:cNvSpPr>
            <a:spLocks noChangeShapeType="1"/>
          </p:cNvSpPr>
          <p:nvPr/>
        </p:nvSpPr>
        <p:spPr bwMode="auto">
          <a:xfrm flipV="1">
            <a:off x="4724400" y="4648200"/>
            <a:ext cx="9906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44" name="Line 18"/>
          <p:cNvSpPr>
            <a:spLocks noChangeShapeType="1"/>
          </p:cNvSpPr>
          <p:nvPr/>
        </p:nvSpPr>
        <p:spPr bwMode="auto">
          <a:xfrm flipV="1">
            <a:off x="1066800" y="3733800"/>
            <a:ext cx="609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22545" name="Picture 19" descr="BL0057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48600" y="3962400"/>
            <a:ext cx="10461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6" name="Line 20"/>
          <p:cNvSpPr>
            <a:spLocks noChangeShapeType="1"/>
          </p:cNvSpPr>
          <p:nvPr/>
        </p:nvSpPr>
        <p:spPr bwMode="auto">
          <a:xfrm>
            <a:off x="3886200" y="3657600"/>
            <a:ext cx="609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47" name="Line 21"/>
          <p:cNvSpPr>
            <a:spLocks noChangeShapeType="1"/>
          </p:cNvSpPr>
          <p:nvPr/>
        </p:nvSpPr>
        <p:spPr bwMode="auto">
          <a:xfrm>
            <a:off x="5257800" y="3657600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48" name="Line 22"/>
          <p:cNvSpPr>
            <a:spLocks noChangeShapeType="1"/>
          </p:cNvSpPr>
          <p:nvPr/>
        </p:nvSpPr>
        <p:spPr bwMode="auto">
          <a:xfrm>
            <a:off x="6324600" y="3657600"/>
            <a:ext cx="381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22549" name="Picture 23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4196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0" name="Picture 24" descr="j00791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4495800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51" name="Line 25"/>
          <p:cNvSpPr>
            <a:spLocks noChangeShapeType="1"/>
          </p:cNvSpPr>
          <p:nvPr/>
        </p:nvSpPr>
        <p:spPr bwMode="auto">
          <a:xfrm flipV="1">
            <a:off x="3505200" y="4724400"/>
            <a:ext cx="6096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2" name="Line 26"/>
          <p:cNvSpPr>
            <a:spLocks noChangeShapeType="1"/>
          </p:cNvSpPr>
          <p:nvPr/>
        </p:nvSpPr>
        <p:spPr bwMode="auto">
          <a:xfrm flipV="1">
            <a:off x="2286000" y="4800600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3" name="Line 27"/>
          <p:cNvSpPr>
            <a:spLocks noChangeShapeType="1"/>
          </p:cNvSpPr>
          <p:nvPr/>
        </p:nvSpPr>
        <p:spPr bwMode="auto">
          <a:xfrm>
            <a:off x="914400" y="4572000"/>
            <a:ext cx="609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4" name="Line 28"/>
          <p:cNvSpPr>
            <a:spLocks noChangeShapeType="1"/>
          </p:cNvSpPr>
          <p:nvPr/>
        </p:nvSpPr>
        <p:spPr bwMode="auto">
          <a:xfrm flipV="1">
            <a:off x="6477000" y="4648200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5" name="Line 29"/>
          <p:cNvSpPr>
            <a:spLocks noChangeShapeType="1"/>
          </p:cNvSpPr>
          <p:nvPr/>
        </p:nvSpPr>
        <p:spPr bwMode="auto">
          <a:xfrm flipV="1">
            <a:off x="7543800" y="4572000"/>
            <a:ext cx="5334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2556" name="Group 30"/>
          <p:cNvGrpSpPr>
            <a:grpSpLocks/>
          </p:cNvGrpSpPr>
          <p:nvPr/>
        </p:nvGrpSpPr>
        <p:grpSpPr bwMode="auto">
          <a:xfrm>
            <a:off x="3886200" y="3657600"/>
            <a:ext cx="1828800" cy="1066800"/>
            <a:chOff x="2448" y="2304"/>
            <a:chExt cx="1152" cy="672"/>
          </a:xfrm>
        </p:grpSpPr>
        <p:sp>
          <p:nvSpPr>
            <p:cNvPr id="22559" name="Line 31"/>
            <p:cNvSpPr>
              <a:spLocks noChangeShapeType="1"/>
            </p:cNvSpPr>
            <p:nvPr/>
          </p:nvSpPr>
          <p:spPr bwMode="auto">
            <a:xfrm flipV="1">
              <a:off x="2976" y="2928"/>
              <a:ext cx="624" cy="48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60" name="Line 32"/>
            <p:cNvSpPr>
              <a:spLocks noChangeShapeType="1"/>
            </p:cNvSpPr>
            <p:nvPr/>
          </p:nvSpPr>
          <p:spPr bwMode="auto">
            <a:xfrm>
              <a:off x="2448" y="2304"/>
              <a:ext cx="384" cy="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2557" name="Line 33"/>
          <p:cNvSpPr>
            <a:spLocks noChangeShapeType="1"/>
          </p:cNvSpPr>
          <p:nvPr/>
        </p:nvSpPr>
        <p:spPr bwMode="auto">
          <a:xfrm>
            <a:off x="3810000" y="3657600"/>
            <a:ext cx="1905000" cy="990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8" name="Line 34"/>
          <p:cNvSpPr>
            <a:spLocks noChangeShapeType="1"/>
          </p:cNvSpPr>
          <p:nvPr/>
        </p:nvSpPr>
        <p:spPr bwMode="auto">
          <a:xfrm flipV="1">
            <a:off x="4495800" y="3733800"/>
            <a:ext cx="76200" cy="685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近傍探索４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1752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ルート</a:t>
            </a:r>
            <a:r>
              <a:rPr lang="ja-JP" altLang="en-US" sz="2400" dirty="0" smtClean="0"/>
              <a:t>の組に対する変更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ja-JP" altLang="en-US" sz="2400" b="1" dirty="0" smtClean="0"/>
              <a:t>クロス近傍</a:t>
            </a:r>
            <a:r>
              <a:rPr lang="en-US" altLang="ja-JP" sz="2400" dirty="0" smtClean="0"/>
              <a:t>：　2</a:t>
            </a:r>
            <a:r>
              <a:rPr lang="ja-JP" altLang="en-US" sz="2400" dirty="0" err="1" smtClean="0"/>
              <a:t>つの</a:t>
            </a:r>
            <a:r>
              <a:rPr lang="ja-JP" altLang="en-US" sz="2400" b="1" dirty="0" smtClean="0"/>
              <a:t>ルート</a:t>
            </a:r>
            <a:r>
              <a:rPr lang="ja-JP" altLang="en-US" sz="2400" dirty="0" smtClean="0"/>
              <a:t>の</a:t>
            </a:r>
            <a:r>
              <a:rPr lang="ja-JP" altLang="en-US" sz="2400" b="1" dirty="0" smtClean="0"/>
              <a:t>部分ルート</a:t>
            </a:r>
            <a:r>
              <a:rPr lang="ja-JP" altLang="en-US" sz="2400" dirty="0" smtClean="0"/>
              <a:t>を交換する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　　　　　数： （長さ）</a:t>
            </a:r>
            <a:r>
              <a:rPr lang="ja-JP" altLang="en-US" sz="2400" baseline="30000" dirty="0" smtClean="0"/>
              <a:t>4</a:t>
            </a:r>
            <a:r>
              <a:rPr lang="ja-JP" altLang="en-US" sz="2400" dirty="0" smtClean="0"/>
              <a:t>（台数）</a:t>
            </a:r>
            <a:r>
              <a:rPr lang="ja-JP" altLang="en-US" sz="2400" baseline="30000" dirty="0" smtClean="0"/>
              <a:t>2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pic>
        <p:nvPicPr>
          <p:cNvPr id="23556" name="Picture 5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44196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6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495800"/>
            <a:ext cx="500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 descr="j00791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429000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8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5720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9" descr="BL0057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3962400"/>
            <a:ext cx="10461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11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35052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12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4290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3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3528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4" name="Picture 14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429000"/>
            <a:ext cx="500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5" name="Line 15"/>
          <p:cNvSpPr>
            <a:spLocks noChangeShapeType="1"/>
          </p:cNvSpPr>
          <p:nvPr/>
        </p:nvSpPr>
        <p:spPr bwMode="auto">
          <a:xfrm>
            <a:off x="7315200" y="3657600"/>
            <a:ext cx="4572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6" name="Line 16"/>
          <p:cNvSpPr>
            <a:spLocks noChangeShapeType="1"/>
          </p:cNvSpPr>
          <p:nvPr/>
        </p:nvSpPr>
        <p:spPr bwMode="auto">
          <a:xfrm>
            <a:off x="2438400" y="3657600"/>
            <a:ext cx="685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7" name="Line 17"/>
          <p:cNvSpPr>
            <a:spLocks noChangeShapeType="1"/>
          </p:cNvSpPr>
          <p:nvPr/>
        </p:nvSpPr>
        <p:spPr bwMode="auto">
          <a:xfrm flipV="1">
            <a:off x="4724400" y="4648200"/>
            <a:ext cx="9906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8" name="Line 18"/>
          <p:cNvSpPr>
            <a:spLocks noChangeShapeType="1"/>
          </p:cNvSpPr>
          <p:nvPr/>
        </p:nvSpPr>
        <p:spPr bwMode="auto">
          <a:xfrm flipV="1">
            <a:off x="1066800" y="3733800"/>
            <a:ext cx="609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23569" name="Picture 19" descr="BL0057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48600" y="3962400"/>
            <a:ext cx="10461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0" name="Line 20"/>
          <p:cNvSpPr>
            <a:spLocks noChangeShapeType="1"/>
          </p:cNvSpPr>
          <p:nvPr/>
        </p:nvSpPr>
        <p:spPr bwMode="auto">
          <a:xfrm>
            <a:off x="3886200" y="3657600"/>
            <a:ext cx="609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71" name="Line 21"/>
          <p:cNvSpPr>
            <a:spLocks noChangeShapeType="1"/>
          </p:cNvSpPr>
          <p:nvPr/>
        </p:nvSpPr>
        <p:spPr bwMode="auto">
          <a:xfrm>
            <a:off x="5257800" y="3657600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72" name="Line 22"/>
          <p:cNvSpPr>
            <a:spLocks noChangeShapeType="1"/>
          </p:cNvSpPr>
          <p:nvPr/>
        </p:nvSpPr>
        <p:spPr bwMode="auto">
          <a:xfrm>
            <a:off x="6324600" y="3657600"/>
            <a:ext cx="381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23573" name="Picture 23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4196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4" name="Picture 24" descr="j00791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4495800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5" name="Line 25"/>
          <p:cNvSpPr>
            <a:spLocks noChangeShapeType="1"/>
          </p:cNvSpPr>
          <p:nvPr/>
        </p:nvSpPr>
        <p:spPr bwMode="auto">
          <a:xfrm flipV="1">
            <a:off x="3505200" y="4724400"/>
            <a:ext cx="6096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76" name="Line 26"/>
          <p:cNvSpPr>
            <a:spLocks noChangeShapeType="1"/>
          </p:cNvSpPr>
          <p:nvPr/>
        </p:nvSpPr>
        <p:spPr bwMode="auto">
          <a:xfrm flipV="1">
            <a:off x="2286000" y="4800600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77" name="Line 27"/>
          <p:cNvSpPr>
            <a:spLocks noChangeShapeType="1"/>
          </p:cNvSpPr>
          <p:nvPr/>
        </p:nvSpPr>
        <p:spPr bwMode="auto">
          <a:xfrm>
            <a:off x="914400" y="4572000"/>
            <a:ext cx="609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78" name="Line 28"/>
          <p:cNvSpPr>
            <a:spLocks noChangeShapeType="1"/>
          </p:cNvSpPr>
          <p:nvPr/>
        </p:nvSpPr>
        <p:spPr bwMode="auto">
          <a:xfrm flipV="1">
            <a:off x="6477000" y="4648200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79" name="Line 29"/>
          <p:cNvSpPr>
            <a:spLocks noChangeShapeType="1"/>
          </p:cNvSpPr>
          <p:nvPr/>
        </p:nvSpPr>
        <p:spPr bwMode="auto">
          <a:xfrm flipV="1">
            <a:off x="7543800" y="4572000"/>
            <a:ext cx="5334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3505200" y="3962400"/>
            <a:ext cx="2209800" cy="685800"/>
            <a:chOff x="2208" y="2496"/>
            <a:chExt cx="1392" cy="432"/>
          </a:xfrm>
        </p:grpSpPr>
        <p:sp>
          <p:nvSpPr>
            <p:cNvPr id="23591" name="Line 33"/>
            <p:cNvSpPr>
              <a:spLocks noChangeShapeType="1"/>
            </p:cNvSpPr>
            <p:nvPr/>
          </p:nvSpPr>
          <p:spPr bwMode="auto">
            <a:xfrm>
              <a:off x="3216" y="2496"/>
              <a:ext cx="384" cy="28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2" name="Line 38"/>
            <p:cNvSpPr>
              <a:spLocks noChangeShapeType="1"/>
            </p:cNvSpPr>
            <p:nvPr/>
          </p:nvSpPr>
          <p:spPr bwMode="auto">
            <a:xfrm flipV="1">
              <a:off x="2208" y="2496"/>
              <a:ext cx="0" cy="43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2438400" y="3657600"/>
            <a:ext cx="3276600" cy="0"/>
            <a:chOff x="1536" y="2304"/>
            <a:chExt cx="2064" cy="0"/>
          </a:xfrm>
        </p:grpSpPr>
        <p:sp>
          <p:nvSpPr>
            <p:cNvPr id="23589" name="Line 36"/>
            <p:cNvSpPr>
              <a:spLocks noChangeShapeType="1"/>
            </p:cNvSpPr>
            <p:nvPr/>
          </p:nvSpPr>
          <p:spPr bwMode="auto">
            <a:xfrm>
              <a:off x="3312" y="2304"/>
              <a:ext cx="288" cy="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0" name="Line 39"/>
            <p:cNvSpPr>
              <a:spLocks noChangeShapeType="1"/>
            </p:cNvSpPr>
            <p:nvPr/>
          </p:nvSpPr>
          <p:spPr bwMode="auto">
            <a:xfrm>
              <a:off x="1536" y="2304"/>
              <a:ext cx="432" cy="0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3505200" y="4648200"/>
            <a:ext cx="2209800" cy="152400"/>
            <a:chOff x="2208" y="2928"/>
            <a:chExt cx="1392" cy="96"/>
          </a:xfrm>
        </p:grpSpPr>
        <p:sp>
          <p:nvSpPr>
            <p:cNvPr id="23587" name="Line 32"/>
            <p:cNvSpPr>
              <a:spLocks noChangeShapeType="1"/>
            </p:cNvSpPr>
            <p:nvPr/>
          </p:nvSpPr>
          <p:spPr bwMode="auto">
            <a:xfrm flipV="1">
              <a:off x="2976" y="2928"/>
              <a:ext cx="624" cy="48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8" name="Line 40"/>
            <p:cNvSpPr>
              <a:spLocks noChangeShapeType="1"/>
            </p:cNvSpPr>
            <p:nvPr/>
          </p:nvSpPr>
          <p:spPr bwMode="auto">
            <a:xfrm flipV="1">
              <a:off x="2208" y="2976"/>
              <a:ext cx="384" cy="48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2438400" y="3733800"/>
            <a:ext cx="3276600" cy="914400"/>
            <a:chOff x="1536" y="2352"/>
            <a:chExt cx="2064" cy="576"/>
          </a:xfrm>
        </p:grpSpPr>
        <p:sp>
          <p:nvSpPr>
            <p:cNvPr id="23585" name="Line 31"/>
            <p:cNvSpPr>
              <a:spLocks noChangeShapeType="1"/>
            </p:cNvSpPr>
            <p:nvPr/>
          </p:nvSpPr>
          <p:spPr bwMode="auto">
            <a:xfrm flipV="1">
              <a:off x="2976" y="2352"/>
              <a:ext cx="624" cy="57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6" name="Line 41"/>
            <p:cNvSpPr>
              <a:spLocks noChangeShapeType="1"/>
            </p:cNvSpPr>
            <p:nvPr/>
          </p:nvSpPr>
          <p:spPr bwMode="auto">
            <a:xfrm>
              <a:off x="1536" y="2352"/>
              <a:ext cx="1056" cy="57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1006" name="Text Box 46"/>
          <p:cNvSpPr txBox="1">
            <a:spLocks noChangeArrowheads="1"/>
          </p:cNvSpPr>
          <p:nvPr/>
        </p:nvSpPr>
        <p:spPr bwMode="auto">
          <a:xfrm>
            <a:off x="914400" y="5770563"/>
            <a:ext cx="731520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b="1">
                <a:ea typeface="ＭＳ Ｐゴシック" pitchFamily="50" charset="-128"/>
              </a:rPr>
              <a:t>全部使うと強力。局所探索でも最適解近くまで行く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例題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893175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距離は縦横に移動した数、最大積載量は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最大移動距離は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4580" name="Line 41"/>
          <p:cNvSpPr>
            <a:spLocks noChangeShapeType="1"/>
          </p:cNvSpPr>
          <p:nvPr/>
        </p:nvSpPr>
        <p:spPr bwMode="auto">
          <a:xfrm>
            <a:off x="468313" y="191611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1" name="Line 43"/>
          <p:cNvSpPr>
            <a:spLocks noChangeShapeType="1"/>
          </p:cNvSpPr>
          <p:nvPr/>
        </p:nvSpPr>
        <p:spPr bwMode="auto">
          <a:xfrm flipV="1">
            <a:off x="468313" y="263525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2" name="Line 45"/>
          <p:cNvSpPr>
            <a:spLocks noChangeShapeType="1"/>
          </p:cNvSpPr>
          <p:nvPr/>
        </p:nvSpPr>
        <p:spPr bwMode="auto">
          <a:xfrm flipV="1">
            <a:off x="468313" y="3355975"/>
            <a:ext cx="784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3" name="Line 47"/>
          <p:cNvSpPr>
            <a:spLocks noChangeShapeType="1"/>
          </p:cNvSpPr>
          <p:nvPr/>
        </p:nvSpPr>
        <p:spPr bwMode="auto">
          <a:xfrm flipV="1">
            <a:off x="468313" y="40767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4" name="Line 49"/>
          <p:cNvSpPr>
            <a:spLocks noChangeShapeType="1"/>
          </p:cNvSpPr>
          <p:nvPr/>
        </p:nvSpPr>
        <p:spPr bwMode="auto">
          <a:xfrm>
            <a:off x="468313" y="47958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5" name="Line 51"/>
          <p:cNvSpPr>
            <a:spLocks noChangeShapeType="1"/>
          </p:cNvSpPr>
          <p:nvPr/>
        </p:nvSpPr>
        <p:spPr bwMode="auto">
          <a:xfrm flipV="1">
            <a:off x="468313" y="54435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6" name="Line 53"/>
          <p:cNvSpPr>
            <a:spLocks noChangeShapeType="1"/>
          </p:cNvSpPr>
          <p:nvPr/>
        </p:nvSpPr>
        <p:spPr bwMode="auto">
          <a:xfrm flipV="1">
            <a:off x="468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7" name="Line 55"/>
          <p:cNvSpPr>
            <a:spLocks noChangeShapeType="1"/>
          </p:cNvSpPr>
          <p:nvPr/>
        </p:nvSpPr>
        <p:spPr bwMode="auto">
          <a:xfrm flipH="1" flipV="1">
            <a:off x="1185863" y="1916113"/>
            <a:ext cx="1587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8" name="Line 57"/>
          <p:cNvSpPr>
            <a:spLocks noChangeShapeType="1"/>
          </p:cNvSpPr>
          <p:nvPr/>
        </p:nvSpPr>
        <p:spPr bwMode="auto">
          <a:xfrm flipH="1" flipV="1">
            <a:off x="1908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9" name="Line 59"/>
          <p:cNvSpPr>
            <a:spLocks noChangeShapeType="1"/>
          </p:cNvSpPr>
          <p:nvPr/>
        </p:nvSpPr>
        <p:spPr bwMode="auto">
          <a:xfrm flipH="1" flipV="1">
            <a:off x="2627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0" name="Line 61"/>
          <p:cNvSpPr>
            <a:spLocks noChangeShapeType="1"/>
          </p:cNvSpPr>
          <p:nvPr/>
        </p:nvSpPr>
        <p:spPr bwMode="auto">
          <a:xfrm flipH="1" flipV="1">
            <a:off x="334803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1" name="Line 63"/>
          <p:cNvSpPr>
            <a:spLocks noChangeShapeType="1"/>
          </p:cNvSpPr>
          <p:nvPr/>
        </p:nvSpPr>
        <p:spPr bwMode="auto">
          <a:xfrm flipH="1" flipV="1">
            <a:off x="4067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2" name="Line 65"/>
          <p:cNvSpPr>
            <a:spLocks noChangeShapeType="1"/>
          </p:cNvSpPr>
          <p:nvPr/>
        </p:nvSpPr>
        <p:spPr bwMode="auto">
          <a:xfrm flipH="1" flipV="1">
            <a:off x="4787900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3" name="Line 67"/>
          <p:cNvSpPr>
            <a:spLocks noChangeShapeType="1"/>
          </p:cNvSpPr>
          <p:nvPr/>
        </p:nvSpPr>
        <p:spPr bwMode="auto">
          <a:xfrm flipH="1" flipV="1">
            <a:off x="5508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4" name="Line 69"/>
          <p:cNvSpPr>
            <a:spLocks noChangeShapeType="1"/>
          </p:cNvSpPr>
          <p:nvPr/>
        </p:nvSpPr>
        <p:spPr bwMode="auto">
          <a:xfrm flipH="1" flipV="1">
            <a:off x="622776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5" name="Line 71"/>
          <p:cNvSpPr>
            <a:spLocks noChangeShapeType="1"/>
          </p:cNvSpPr>
          <p:nvPr/>
        </p:nvSpPr>
        <p:spPr bwMode="auto">
          <a:xfrm flipH="1" flipV="1">
            <a:off x="694848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6" name="Line 73"/>
          <p:cNvSpPr>
            <a:spLocks noChangeShapeType="1"/>
          </p:cNvSpPr>
          <p:nvPr/>
        </p:nvSpPr>
        <p:spPr bwMode="auto">
          <a:xfrm flipH="1" flipV="1">
            <a:off x="7667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7" name="Line 75"/>
          <p:cNvSpPr>
            <a:spLocks noChangeShapeType="1"/>
          </p:cNvSpPr>
          <p:nvPr/>
        </p:nvSpPr>
        <p:spPr bwMode="auto">
          <a:xfrm flipV="1">
            <a:off x="83169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8" name="Oval 76"/>
          <p:cNvSpPr>
            <a:spLocks noChangeArrowheads="1"/>
          </p:cNvSpPr>
          <p:nvPr/>
        </p:nvSpPr>
        <p:spPr bwMode="auto">
          <a:xfrm>
            <a:off x="3952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4599" name="Oval 77"/>
          <p:cNvSpPr>
            <a:spLocks noChangeArrowheads="1"/>
          </p:cNvSpPr>
          <p:nvPr/>
        </p:nvSpPr>
        <p:spPr bwMode="auto">
          <a:xfrm>
            <a:off x="6732588" y="5300663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24600" name="Oval 78"/>
          <p:cNvSpPr>
            <a:spLocks noChangeArrowheads="1"/>
          </p:cNvSpPr>
          <p:nvPr/>
        </p:nvSpPr>
        <p:spPr bwMode="auto">
          <a:xfrm>
            <a:off x="3132138" y="4579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4601" name="Oval 79"/>
          <p:cNvSpPr>
            <a:spLocks noChangeArrowheads="1"/>
          </p:cNvSpPr>
          <p:nvPr/>
        </p:nvSpPr>
        <p:spPr bwMode="auto">
          <a:xfrm>
            <a:off x="1692275" y="530066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24602" name="Oval 80"/>
          <p:cNvSpPr>
            <a:spLocks noChangeArrowheads="1"/>
          </p:cNvSpPr>
          <p:nvPr/>
        </p:nvSpPr>
        <p:spPr bwMode="auto">
          <a:xfrm>
            <a:off x="250825" y="385921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4603" name="Oval 81"/>
          <p:cNvSpPr>
            <a:spLocks noChangeArrowheads="1"/>
          </p:cNvSpPr>
          <p:nvPr/>
        </p:nvSpPr>
        <p:spPr bwMode="auto">
          <a:xfrm>
            <a:off x="313213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4604" name="Oval 82"/>
          <p:cNvSpPr>
            <a:spLocks noChangeArrowheads="1"/>
          </p:cNvSpPr>
          <p:nvPr/>
        </p:nvSpPr>
        <p:spPr bwMode="auto">
          <a:xfrm>
            <a:off x="4572000" y="2492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4605" name="Oval 83"/>
          <p:cNvSpPr>
            <a:spLocks noChangeArrowheads="1"/>
          </p:cNvSpPr>
          <p:nvPr/>
        </p:nvSpPr>
        <p:spPr bwMode="auto">
          <a:xfrm>
            <a:off x="67325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24606" name="Oval 84"/>
          <p:cNvSpPr>
            <a:spLocks noChangeArrowheads="1"/>
          </p:cNvSpPr>
          <p:nvPr/>
        </p:nvSpPr>
        <p:spPr bwMode="auto">
          <a:xfrm>
            <a:off x="8172450" y="4651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8101013" y="2420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4608" name="Oval 86"/>
          <p:cNvSpPr>
            <a:spLocks noChangeArrowheads="1"/>
          </p:cNvSpPr>
          <p:nvPr/>
        </p:nvSpPr>
        <p:spPr bwMode="auto">
          <a:xfrm>
            <a:off x="971550" y="2420938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4609" name="Oval 87"/>
          <p:cNvSpPr>
            <a:spLocks noChangeArrowheads="1"/>
          </p:cNvSpPr>
          <p:nvPr/>
        </p:nvSpPr>
        <p:spPr bwMode="auto">
          <a:xfrm>
            <a:off x="6732588" y="386080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pic>
        <p:nvPicPr>
          <p:cNvPr id="24610" name="Picture 88" descr="BL0057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3789363"/>
            <a:ext cx="10461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11" name="Line 89"/>
          <p:cNvSpPr>
            <a:spLocks noChangeShapeType="1"/>
          </p:cNvSpPr>
          <p:nvPr/>
        </p:nvSpPr>
        <p:spPr bwMode="auto">
          <a:xfrm flipV="1">
            <a:off x="5003800" y="2133600"/>
            <a:ext cx="1655763" cy="15113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2" name="Line 90"/>
          <p:cNvSpPr>
            <a:spLocks noChangeShapeType="1"/>
          </p:cNvSpPr>
          <p:nvPr/>
        </p:nvSpPr>
        <p:spPr bwMode="auto">
          <a:xfrm flipH="1">
            <a:off x="5219700" y="2276475"/>
            <a:ext cx="1512888" cy="151288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3" name="Line 91"/>
          <p:cNvSpPr>
            <a:spLocks noChangeShapeType="1"/>
          </p:cNvSpPr>
          <p:nvPr/>
        </p:nvSpPr>
        <p:spPr bwMode="auto">
          <a:xfrm flipV="1">
            <a:off x="4643438" y="2924175"/>
            <a:ext cx="0" cy="6492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4" name="Line 92"/>
          <p:cNvSpPr>
            <a:spLocks noChangeShapeType="1"/>
          </p:cNvSpPr>
          <p:nvPr/>
        </p:nvSpPr>
        <p:spPr bwMode="auto">
          <a:xfrm flipH="1" flipV="1">
            <a:off x="3492500" y="2060575"/>
            <a:ext cx="1008063" cy="5762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5" name="Line 93"/>
          <p:cNvSpPr>
            <a:spLocks noChangeShapeType="1"/>
          </p:cNvSpPr>
          <p:nvPr/>
        </p:nvSpPr>
        <p:spPr bwMode="auto">
          <a:xfrm flipH="1">
            <a:off x="3563938" y="4292600"/>
            <a:ext cx="647700" cy="3603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6" name="Line 94"/>
          <p:cNvSpPr>
            <a:spLocks noChangeShapeType="1"/>
          </p:cNvSpPr>
          <p:nvPr/>
        </p:nvSpPr>
        <p:spPr bwMode="auto">
          <a:xfrm>
            <a:off x="3492500" y="4941888"/>
            <a:ext cx="45354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7" name="Line 95"/>
          <p:cNvSpPr>
            <a:spLocks noChangeShapeType="1"/>
          </p:cNvSpPr>
          <p:nvPr/>
        </p:nvSpPr>
        <p:spPr bwMode="auto">
          <a:xfrm flipV="1">
            <a:off x="8243888" y="2924175"/>
            <a:ext cx="1587" cy="1657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8" name="Line 96"/>
          <p:cNvSpPr>
            <a:spLocks noChangeShapeType="1"/>
          </p:cNvSpPr>
          <p:nvPr/>
        </p:nvSpPr>
        <p:spPr bwMode="auto">
          <a:xfrm flipH="1">
            <a:off x="5435600" y="2781300"/>
            <a:ext cx="2592388" cy="1152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9" name="Line 97"/>
          <p:cNvSpPr>
            <a:spLocks noChangeShapeType="1"/>
          </p:cNvSpPr>
          <p:nvPr/>
        </p:nvSpPr>
        <p:spPr bwMode="auto">
          <a:xfrm flipH="1">
            <a:off x="1403350" y="2060575"/>
            <a:ext cx="1655763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0" name="Line 98"/>
          <p:cNvSpPr>
            <a:spLocks noChangeShapeType="1"/>
          </p:cNvSpPr>
          <p:nvPr/>
        </p:nvSpPr>
        <p:spPr bwMode="auto">
          <a:xfrm>
            <a:off x="1403350" y="2852738"/>
            <a:ext cx="2736850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1" name="Line 99"/>
          <p:cNvSpPr>
            <a:spLocks noChangeShapeType="1"/>
          </p:cNvSpPr>
          <p:nvPr/>
        </p:nvSpPr>
        <p:spPr bwMode="auto">
          <a:xfrm flipH="1" flipV="1">
            <a:off x="900113" y="2060575"/>
            <a:ext cx="3527425" cy="16557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2" name="Line 100"/>
          <p:cNvSpPr>
            <a:spLocks noChangeShapeType="1"/>
          </p:cNvSpPr>
          <p:nvPr/>
        </p:nvSpPr>
        <p:spPr bwMode="auto">
          <a:xfrm flipH="1">
            <a:off x="539750" y="2276475"/>
            <a:ext cx="71438" cy="15128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3" name="Line 101"/>
          <p:cNvSpPr>
            <a:spLocks noChangeShapeType="1"/>
          </p:cNvSpPr>
          <p:nvPr/>
        </p:nvSpPr>
        <p:spPr bwMode="auto">
          <a:xfrm>
            <a:off x="684213" y="3933825"/>
            <a:ext cx="3455987" cy="2159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4" name="Line 102"/>
          <p:cNvSpPr>
            <a:spLocks noChangeShapeType="1"/>
          </p:cNvSpPr>
          <p:nvPr/>
        </p:nvSpPr>
        <p:spPr bwMode="auto">
          <a:xfrm flipV="1">
            <a:off x="2232025" y="4437063"/>
            <a:ext cx="2484438" cy="9366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5" name="Line 103"/>
          <p:cNvSpPr>
            <a:spLocks noChangeShapeType="1"/>
          </p:cNvSpPr>
          <p:nvPr/>
        </p:nvSpPr>
        <p:spPr bwMode="auto">
          <a:xfrm flipH="1" flipV="1">
            <a:off x="2124075" y="5589588"/>
            <a:ext cx="45354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6" name="Line 104"/>
          <p:cNvSpPr>
            <a:spLocks noChangeShapeType="1"/>
          </p:cNvSpPr>
          <p:nvPr/>
        </p:nvSpPr>
        <p:spPr bwMode="auto">
          <a:xfrm>
            <a:off x="6804025" y="4365625"/>
            <a:ext cx="0" cy="863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7" name="Line 105"/>
          <p:cNvSpPr>
            <a:spLocks noChangeShapeType="1"/>
          </p:cNvSpPr>
          <p:nvPr/>
        </p:nvSpPr>
        <p:spPr bwMode="auto">
          <a:xfrm flipV="1">
            <a:off x="5435600" y="4221163"/>
            <a:ext cx="1223963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例題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893175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距離は縦横に移動した数、最大積載量は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最大移動距離は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5604" name="Line 5"/>
          <p:cNvSpPr>
            <a:spLocks noChangeShapeType="1"/>
          </p:cNvSpPr>
          <p:nvPr/>
        </p:nvSpPr>
        <p:spPr bwMode="auto">
          <a:xfrm>
            <a:off x="468313" y="191611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V="1">
            <a:off x="468313" y="263525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 flipV="1">
            <a:off x="468313" y="3355975"/>
            <a:ext cx="784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7" name="Line 8"/>
          <p:cNvSpPr>
            <a:spLocks noChangeShapeType="1"/>
          </p:cNvSpPr>
          <p:nvPr/>
        </p:nvSpPr>
        <p:spPr bwMode="auto">
          <a:xfrm flipV="1">
            <a:off x="468313" y="40767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>
            <a:off x="468313" y="47958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 flipV="1">
            <a:off x="468313" y="54435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V="1">
            <a:off x="468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1" name="Line 12"/>
          <p:cNvSpPr>
            <a:spLocks noChangeShapeType="1"/>
          </p:cNvSpPr>
          <p:nvPr/>
        </p:nvSpPr>
        <p:spPr bwMode="auto">
          <a:xfrm flipH="1" flipV="1">
            <a:off x="1185863" y="1916113"/>
            <a:ext cx="1587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 flipH="1" flipV="1">
            <a:off x="1908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3" name="Line 14"/>
          <p:cNvSpPr>
            <a:spLocks noChangeShapeType="1"/>
          </p:cNvSpPr>
          <p:nvPr/>
        </p:nvSpPr>
        <p:spPr bwMode="auto">
          <a:xfrm flipH="1" flipV="1">
            <a:off x="2627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 flipH="1" flipV="1">
            <a:off x="334803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 flipH="1" flipV="1">
            <a:off x="4067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6" name="Line 17"/>
          <p:cNvSpPr>
            <a:spLocks noChangeShapeType="1"/>
          </p:cNvSpPr>
          <p:nvPr/>
        </p:nvSpPr>
        <p:spPr bwMode="auto">
          <a:xfrm flipH="1" flipV="1">
            <a:off x="4787900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7" name="Line 18"/>
          <p:cNvSpPr>
            <a:spLocks noChangeShapeType="1"/>
          </p:cNvSpPr>
          <p:nvPr/>
        </p:nvSpPr>
        <p:spPr bwMode="auto">
          <a:xfrm flipH="1" flipV="1">
            <a:off x="5508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 flipH="1" flipV="1">
            <a:off x="622776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9" name="Line 20"/>
          <p:cNvSpPr>
            <a:spLocks noChangeShapeType="1"/>
          </p:cNvSpPr>
          <p:nvPr/>
        </p:nvSpPr>
        <p:spPr bwMode="auto">
          <a:xfrm flipH="1" flipV="1">
            <a:off x="694848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0" name="Line 21"/>
          <p:cNvSpPr>
            <a:spLocks noChangeShapeType="1"/>
          </p:cNvSpPr>
          <p:nvPr/>
        </p:nvSpPr>
        <p:spPr bwMode="auto">
          <a:xfrm flipH="1" flipV="1">
            <a:off x="7667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1" name="Line 22"/>
          <p:cNvSpPr>
            <a:spLocks noChangeShapeType="1"/>
          </p:cNvSpPr>
          <p:nvPr/>
        </p:nvSpPr>
        <p:spPr bwMode="auto">
          <a:xfrm flipV="1">
            <a:off x="83169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2" name="Oval 23"/>
          <p:cNvSpPr>
            <a:spLocks noChangeArrowheads="1"/>
          </p:cNvSpPr>
          <p:nvPr/>
        </p:nvSpPr>
        <p:spPr bwMode="auto">
          <a:xfrm>
            <a:off x="3952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5623" name="Oval 24"/>
          <p:cNvSpPr>
            <a:spLocks noChangeArrowheads="1"/>
          </p:cNvSpPr>
          <p:nvPr/>
        </p:nvSpPr>
        <p:spPr bwMode="auto">
          <a:xfrm>
            <a:off x="6732588" y="5300663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25624" name="Oval 25"/>
          <p:cNvSpPr>
            <a:spLocks noChangeArrowheads="1"/>
          </p:cNvSpPr>
          <p:nvPr/>
        </p:nvSpPr>
        <p:spPr bwMode="auto">
          <a:xfrm>
            <a:off x="3132138" y="4579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5625" name="Oval 26"/>
          <p:cNvSpPr>
            <a:spLocks noChangeArrowheads="1"/>
          </p:cNvSpPr>
          <p:nvPr/>
        </p:nvSpPr>
        <p:spPr bwMode="auto">
          <a:xfrm>
            <a:off x="1692275" y="530066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25626" name="Oval 27"/>
          <p:cNvSpPr>
            <a:spLocks noChangeArrowheads="1"/>
          </p:cNvSpPr>
          <p:nvPr/>
        </p:nvSpPr>
        <p:spPr bwMode="auto">
          <a:xfrm>
            <a:off x="250825" y="385921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5627" name="Oval 28"/>
          <p:cNvSpPr>
            <a:spLocks noChangeArrowheads="1"/>
          </p:cNvSpPr>
          <p:nvPr/>
        </p:nvSpPr>
        <p:spPr bwMode="auto">
          <a:xfrm>
            <a:off x="313213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5628" name="Oval 29"/>
          <p:cNvSpPr>
            <a:spLocks noChangeArrowheads="1"/>
          </p:cNvSpPr>
          <p:nvPr/>
        </p:nvSpPr>
        <p:spPr bwMode="auto">
          <a:xfrm>
            <a:off x="4572000" y="2492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5629" name="Oval 30"/>
          <p:cNvSpPr>
            <a:spLocks noChangeArrowheads="1"/>
          </p:cNvSpPr>
          <p:nvPr/>
        </p:nvSpPr>
        <p:spPr bwMode="auto">
          <a:xfrm>
            <a:off x="67325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25630" name="Oval 31"/>
          <p:cNvSpPr>
            <a:spLocks noChangeArrowheads="1"/>
          </p:cNvSpPr>
          <p:nvPr/>
        </p:nvSpPr>
        <p:spPr bwMode="auto">
          <a:xfrm>
            <a:off x="8172450" y="4651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5631" name="Oval 32"/>
          <p:cNvSpPr>
            <a:spLocks noChangeArrowheads="1"/>
          </p:cNvSpPr>
          <p:nvPr/>
        </p:nvSpPr>
        <p:spPr bwMode="auto">
          <a:xfrm>
            <a:off x="8101013" y="2420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5632" name="Oval 33"/>
          <p:cNvSpPr>
            <a:spLocks noChangeArrowheads="1"/>
          </p:cNvSpPr>
          <p:nvPr/>
        </p:nvSpPr>
        <p:spPr bwMode="auto">
          <a:xfrm>
            <a:off x="971550" y="2420938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5633" name="Oval 34"/>
          <p:cNvSpPr>
            <a:spLocks noChangeArrowheads="1"/>
          </p:cNvSpPr>
          <p:nvPr/>
        </p:nvSpPr>
        <p:spPr bwMode="auto">
          <a:xfrm>
            <a:off x="6732588" y="386080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pic>
        <p:nvPicPr>
          <p:cNvPr id="25634" name="Picture 35" descr="BL0057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3789363"/>
            <a:ext cx="10461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35" name="Line 36"/>
          <p:cNvSpPr>
            <a:spLocks noChangeShapeType="1"/>
          </p:cNvSpPr>
          <p:nvPr/>
        </p:nvSpPr>
        <p:spPr bwMode="auto">
          <a:xfrm flipV="1">
            <a:off x="5003800" y="2133600"/>
            <a:ext cx="1655763" cy="15113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6" name="Line 37"/>
          <p:cNvSpPr>
            <a:spLocks noChangeShapeType="1"/>
          </p:cNvSpPr>
          <p:nvPr/>
        </p:nvSpPr>
        <p:spPr bwMode="auto">
          <a:xfrm flipH="1">
            <a:off x="5219700" y="2276475"/>
            <a:ext cx="1512888" cy="151288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7" name="Line 38"/>
          <p:cNvSpPr>
            <a:spLocks noChangeShapeType="1"/>
          </p:cNvSpPr>
          <p:nvPr/>
        </p:nvSpPr>
        <p:spPr bwMode="auto">
          <a:xfrm flipV="1">
            <a:off x="4643438" y="2924175"/>
            <a:ext cx="0" cy="6492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8" name="Line 39"/>
          <p:cNvSpPr>
            <a:spLocks noChangeShapeType="1"/>
          </p:cNvSpPr>
          <p:nvPr/>
        </p:nvSpPr>
        <p:spPr bwMode="auto">
          <a:xfrm flipH="1" flipV="1">
            <a:off x="3492500" y="2060575"/>
            <a:ext cx="1008063" cy="5762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9" name="Line 40"/>
          <p:cNvSpPr>
            <a:spLocks noChangeShapeType="1"/>
          </p:cNvSpPr>
          <p:nvPr/>
        </p:nvSpPr>
        <p:spPr bwMode="auto">
          <a:xfrm flipV="1">
            <a:off x="5507038" y="4005263"/>
            <a:ext cx="1152525" cy="714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0" name="Line 41"/>
          <p:cNvSpPr>
            <a:spLocks noChangeShapeType="1"/>
          </p:cNvSpPr>
          <p:nvPr/>
        </p:nvSpPr>
        <p:spPr bwMode="auto">
          <a:xfrm>
            <a:off x="7235825" y="4292600"/>
            <a:ext cx="792163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1" name="Line 42"/>
          <p:cNvSpPr>
            <a:spLocks noChangeShapeType="1"/>
          </p:cNvSpPr>
          <p:nvPr/>
        </p:nvSpPr>
        <p:spPr bwMode="auto">
          <a:xfrm flipV="1">
            <a:off x="8243888" y="2924175"/>
            <a:ext cx="1587" cy="1657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2" name="Line 43"/>
          <p:cNvSpPr>
            <a:spLocks noChangeShapeType="1"/>
          </p:cNvSpPr>
          <p:nvPr/>
        </p:nvSpPr>
        <p:spPr bwMode="auto">
          <a:xfrm flipH="1">
            <a:off x="5435600" y="2781300"/>
            <a:ext cx="2592388" cy="1152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3" name="Line 44"/>
          <p:cNvSpPr>
            <a:spLocks noChangeShapeType="1"/>
          </p:cNvSpPr>
          <p:nvPr/>
        </p:nvSpPr>
        <p:spPr bwMode="auto">
          <a:xfrm flipH="1">
            <a:off x="1403350" y="2060575"/>
            <a:ext cx="1655763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4" name="Line 45"/>
          <p:cNvSpPr>
            <a:spLocks noChangeShapeType="1"/>
          </p:cNvSpPr>
          <p:nvPr/>
        </p:nvSpPr>
        <p:spPr bwMode="auto">
          <a:xfrm>
            <a:off x="1403350" y="2852738"/>
            <a:ext cx="2736850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5" name="Line 46"/>
          <p:cNvSpPr>
            <a:spLocks noChangeShapeType="1"/>
          </p:cNvSpPr>
          <p:nvPr/>
        </p:nvSpPr>
        <p:spPr bwMode="auto">
          <a:xfrm flipH="1" flipV="1">
            <a:off x="900113" y="2060575"/>
            <a:ext cx="3527425" cy="16557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6" name="Line 47"/>
          <p:cNvSpPr>
            <a:spLocks noChangeShapeType="1"/>
          </p:cNvSpPr>
          <p:nvPr/>
        </p:nvSpPr>
        <p:spPr bwMode="auto">
          <a:xfrm flipH="1">
            <a:off x="539750" y="2276475"/>
            <a:ext cx="71438" cy="15128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7" name="Line 48"/>
          <p:cNvSpPr>
            <a:spLocks noChangeShapeType="1"/>
          </p:cNvSpPr>
          <p:nvPr/>
        </p:nvSpPr>
        <p:spPr bwMode="auto">
          <a:xfrm>
            <a:off x="684213" y="3933825"/>
            <a:ext cx="3455987" cy="2159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8" name="Line 49"/>
          <p:cNvSpPr>
            <a:spLocks noChangeShapeType="1"/>
          </p:cNvSpPr>
          <p:nvPr/>
        </p:nvSpPr>
        <p:spPr bwMode="auto">
          <a:xfrm flipV="1">
            <a:off x="2232025" y="4437063"/>
            <a:ext cx="2484438" cy="9366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9" name="Line 50"/>
          <p:cNvSpPr>
            <a:spLocks noChangeShapeType="1"/>
          </p:cNvSpPr>
          <p:nvPr/>
        </p:nvSpPr>
        <p:spPr bwMode="auto">
          <a:xfrm flipH="1" flipV="1">
            <a:off x="2124075" y="5589588"/>
            <a:ext cx="45354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50" name="Line 51"/>
          <p:cNvSpPr>
            <a:spLocks noChangeShapeType="1"/>
          </p:cNvSpPr>
          <p:nvPr/>
        </p:nvSpPr>
        <p:spPr bwMode="auto">
          <a:xfrm>
            <a:off x="3708400" y="4797425"/>
            <a:ext cx="3095625" cy="431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51" name="Line 52"/>
          <p:cNvSpPr>
            <a:spLocks noChangeShapeType="1"/>
          </p:cNvSpPr>
          <p:nvPr/>
        </p:nvSpPr>
        <p:spPr bwMode="auto">
          <a:xfrm flipH="1">
            <a:off x="3492500" y="4292600"/>
            <a:ext cx="863600" cy="2889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例題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893175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距離は縦横に移動した数、最大積載量は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最大移動距離は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6628" name="Line 5"/>
          <p:cNvSpPr>
            <a:spLocks noChangeShapeType="1"/>
          </p:cNvSpPr>
          <p:nvPr/>
        </p:nvSpPr>
        <p:spPr bwMode="auto">
          <a:xfrm>
            <a:off x="468313" y="191611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 flipV="1">
            <a:off x="468313" y="263525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0" name="Line 7"/>
          <p:cNvSpPr>
            <a:spLocks noChangeShapeType="1"/>
          </p:cNvSpPr>
          <p:nvPr/>
        </p:nvSpPr>
        <p:spPr bwMode="auto">
          <a:xfrm flipV="1">
            <a:off x="468313" y="3355975"/>
            <a:ext cx="784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 flipV="1">
            <a:off x="468313" y="40767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>
            <a:off x="468313" y="47958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 flipV="1">
            <a:off x="468313" y="54435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 flipV="1">
            <a:off x="468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5" name="Line 12"/>
          <p:cNvSpPr>
            <a:spLocks noChangeShapeType="1"/>
          </p:cNvSpPr>
          <p:nvPr/>
        </p:nvSpPr>
        <p:spPr bwMode="auto">
          <a:xfrm flipH="1" flipV="1">
            <a:off x="1185863" y="1916113"/>
            <a:ext cx="1587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6" name="Line 13"/>
          <p:cNvSpPr>
            <a:spLocks noChangeShapeType="1"/>
          </p:cNvSpPr>
          <p:nvPr/>
        </p:nvSpPr>
        <p:spPr bwMode="auto">
          <a:xfrm flipH="1" flipV="1">
            <a:off x="1908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 flipH="1" flipV="1">
            <a:off x="2627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 flipH="1" flipV="1">
            <a:off x="334803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9" name="Line 16"/>
          <p:cNvSpPr>
            <a:spLocks noChangeShapeType="1"/>
          </p:cNvSpPr>
          <p:nvPr/>
        </p:nvSpPr>
        <p:spPr bwMode="auto">
          <a:xfrm flipH="1" flipV="1">
            <a:off x="4067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0" name="Line 17"/>
          <p:cNvSpPr>
            <a:spLocks noChangeShapeType="1"/>
          </p:cNvSpPr>
          <p:nvPr/>
        </p:nvSpPr>
        <p:spPr bwMode="auto">
          <a:xfrm flipH="1" flipV="1">
            <a:off x="4787900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1" name="Line 18"/>
          <p:cNvSpPr>
            <a:spLocks noChangeShapeType="1"/>
          </p:cNvSpPr>
          <p:nvPr/>
        </p:nvSpPr>
        <p:spPr bwMode="auto">
          <a:xfrm flipH="1" flipV="1">
            <a:off x="5508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2" name="Line 19"/>
          <p:cNvSpPr>
            <a:spLocks noChangeShapeType="1"/>
          </p:cNvSpPr>
          <p:nvPr/>
        </p:nvSpPr>
        <p:spPr bwMode="auto">
          <a:xfrm flipH="1" flipV="1">
            <a:off x="622776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3" name="Line 20"/>
          <p:cNvSpPr>
            <a:spLocks noChangeShapeType="1"/>
          </p:cNvSpPr>
          <p:nvPr/>
        </p:nvSpPr>
        <p:spPr bwMode="auto">
          <a:xfrm flipH="1" flipV="1">
            <a:off x="694848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4" name="Line 21"/>
          <p:cNvSpPr>
            <a:spLocks noChangeShapeType="1"/>
          </p:cNvSpPr>
          <p:nvPr/>
        </p:nvSpPr>
        <p:spPr bwMode="auto">
          <a:xfrm flipH="1" flipV="1">
            <a:off x="7667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5" name="Line 22"/>
          <p:cNvSpPr>
            <a:spLocks noChangeShapeType="1"/>
          </p:cNvSpPr>
          <p:nvPr/>
        </p:nvSpPr>
        <p:spPr bwMode="auto">
          <a:xfrm flipV="1">
            <a:off x="83169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6" name="Oval 23"/>
          <p:cNvSpPr>
            <a:spLocks noChangeArrowheads="1"/>
          </p:cNvSpPr>
          <p:nvPr/>
        </p:nvSpPr>
        <p:spPr bwMode="auto">
          <a:xfrm>
            <a:off x="3952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6647" name="Oval 24"/>
          <p:cNvSpPr>
            <a:spLocks noChangeArrowheads="1"/>
          </p:cNvSpPr>
          <p:nvPr/>
        </p:nvSpPr>
        <p:spPr bwMode="auto">
          <a:xfrm>
            <a:off x="6732588" y="5300663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26648" name="Oval 25"/>
          <p:cNvSpPr>
            <a:spLocks noChangeArrowheads="1"/>
          </p:cNvSpPr>
          <p:nvPr/>
        </p:nvSpPr>
        <p:spPr bwMode="auto">
          <a:xfrm>
            <a:off x="3132138" y="4579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6649" name="Oval 26"/>
          <p:cNvSpPr>
            <a:spLocks noChangeArrowheads="1"/>
          </p:cNvSpPr>
          <p:nvPr/>
        </p:nvSpPr>
        <p:spPr bwMode="auto">
          <a:xfrm>
            <a:off x="1692275" y="530066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26650" name="Oval 27"/>
          <p:cNvSpPr>
            <a:spLocks noChangeArrowheads="1"/>
          </p:cNvSpPr>
          <p:nvPr/>
        </p:nvSpPr>
        <p:spPr bwMode="auto">
          <a:xfrm>
            <a:off x="250825" y="385921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6651" name="Oval 28"/>
          <p:cNvSpPr>
            <a:spLocks noChangeArrowheads="1"/>
          </p:cNvSpPr>
          <p:nvPr/>
        </p:nvSpPr>
        <p:spPr bwMode="auto">
          <a:xfrm>
            <a:off x="313213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6652" name="Oval 29"/>
          <p:cNvSpPr>
            <a:spLocks noChangeArrowheads="1"/>
          </p:cNvSpPr>
          <p:nvPr/>
        </p:nvSpPr>
        <p:spPr bwMode="auto">
          <a:xfrm>
            <a:off x="4572000" y="2492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6653" name="Oval 30"/>
          <p:cNvSpPr>
            <a:spLocks noChangeArrowheads="1"/>
          </p:cNvSpPr>
          <p:nvPr/>
        </p:nvSpPr>
        <p:spPr bwMode="auto">
          <a:xfrm>
            <a:off x="67325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26654" name="Oval 31"/>
          <p:cNvSpPr>
            <a:spLocks noChangeArrowheads="1"/>
          </p:cNvSpPr>
          <p:nvPr/>
        </p:nvSpPr>
        <p:spPr bwMode="auto">
          <a:xfrm>
            <a:off x="8172450" y="4651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6655" name="Oval 32"/>
          <p:cNvSpPr>
            <a:spLocks noChangeArrowheads="1"/>
          </p:cNvSpPr>
          <p:nvPr/>
        </p:nvSpPr>
        <p:spPr bwMode="auto">
          <a:xfrm>
            <a:off x="8101013" y="2420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6656" name="Oval 33"/>
          <p:cNvSpPr>
            <a:spLocks noChangeArrowheads="1"/>
          </p:cNvSpPr>
          <p:nvPr/>
        </p:nvSpPr>
        <p:spPr bwMode="auto">
          <a:xfrm>
            <a:off x="971550" y="2420938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6657" name="Oval 34"/>
          <p:cNvSpPr>
            <a:spLocks noChangeArrowheads="1"/>
          </p:cNvSpPr>
          <p:nvPr/>
        </p:nvSpPr>
        <p:spPr bwMode="auto">
          <a:xfrm>
            <a:off x="6732588" y="386080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pic>
        <p:nvPicPr>
          <p:cNvPr id="26658" name="Picture 35" descr="BL0057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3789363"/>
            <a:ext cx="10461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9" name="Line 36"/>
          <p:cNvSpPr>
            <a:spLocks noChangeShapeType="1"/>
          </p:cNvSpPr>
          <p:nvPr/>
        </p:nvSpPr>
        <p:spPr bwMode="auto">
          <a:xfrm flipV="1">
            <a:off x="5003800" y="2133600"/>
            <a:ext cx="1655763" cy="15113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0" name="Line 37"/>
          <p:cNvSpPr>
            <a:spLocks noChangeShapeType="1"/>
          </p:cNvSpPr>
          <p:nvPr/>
        </p:nvSpPr>
        <p:spPr bwMode="auto">
          <a:xfrm flipH="1">
            <a:off x="5219700" y="2276475"/>
            <a:ext cx="1512888" cy="151288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1" name="Line 38"/>
          <p:cNvSpPr>
            <a:spLocks noChangeShapeType="1"/>
          </p:cNvSpPr>
          <p:nvPr/>
        </p:nvSpPr>
        <p:spPr bwMode="auto">
          <a:xfrm flipV="1">
            <a:off x="4643438" y="2924175"/>
            <a:ext cx="0" cy="6492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2" name="Line 39"/>
          <p:cNvSpPr>
            <a:spLocks noChangeShapeType="1"/>
          </p:cNvSpPr>
          <p:nvPr/>
        </p:nvSpPr>
        <p:spPr bwMode="auto">
          <a:xfrm flipH="1" flipV="1">
            <a:off x="3492500" y="2060575"/>
            <a:ext cx="1008063" cy="5762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3" name="Line 40"/>
          <p:cNvSpPr>
            <a:spLocks noChangeShapeType="1"/>
          </p:cNvSpPr>
          <p:nvPr/>
        </p:nvSpPr>
        <p:spPr bwMode="auto">
          <a:xfrm flipV="1">
            <a:off x="5507038" y="4005263"/>
            <a:ext cx="1152525" cy="714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4" name="Line 41"/>
          <p:cNvSpPr>
            <a:spLocks noChangeShapeType="1"/>
          </p:cNvSpPr>
          <p:nvPr/>
        </p:nvSpPr>
        <p:spPr bwMode="auto">
          <a:xfrm>
            <a:off x="7235825" y="4292600"/>
            <a:ext cx="792163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5" name="Line 42"/>
          <p:cNvSpPr>
            <a:spLocks noChangeShapeType="1"/>
          </p:cNvSpPr>
          <p:nvPr/>
        </p:nvSpPr>
        <p:spPr bwMode="auto">
          <a:xfrm flipV="1">
            <a:off x="8243888" y="2924175"/>
            <a:ext cx="1587" cy="1657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6" name="Line 43"/>
          <p:cNvSpPr>
            <a:spLocks noChangeShapeType="1"/>
          </p:cNvSpPr>
          <p:nvPr/>
        </p:nvSpPr>
        <p:spPr bwMode="auto">
          <a:xfrm flipH="1">
            <a:off x="5435600" y="2781300"/>
            <a:ext cx="2592388" cy="1152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7" name="Line 44"/>
          <p:cNvSpPr>
            <a:spLocks noChangeShapeType="1"/>
          </p:cNvSpPr>
          <p:nvPr/>
        </p:nvSpPr>
        <p:spPr bwMode="auto">
          <a:xfrm flipH="1">
            <a:off x="1403350" y="2060575"/>
            <a:ext cx="1655763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8" name="Line 45"/>
          <p:cNvSpPr>
            <a:spLocks noChangeShapeType="1"/>
          </p:cNvSpPr>
          <p:nvPr/>
        </p:nvSpPr>
        <p:spPr bwMode="auto">
          <a:xfrm>
            <a:off x="1403350" y="2852738"/>
            <a:ext cx="2736850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9" name="Line 46"/>
          <p:cNvSpPr>
            <a:spLocks noChangeShapeType="1"/>
          </p:cNvSpPr>
          <p:nvPr/>
        </p:nvSpPr>
        <p:spPr bwMode="auto">
          <a:xfrm flipH="1" flipV="1">
            <a:off x="900113" y="2060575"/>
            <a:ext cx="3527425" cy="16557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70" name="Line 47"/>
          <p:cNvSpPr>
            <a:spLocks noChangeShapeType="1"/>
          </p:cNvSpPr>
          <p:nvPr/>
        </p:nvSpPr>
        <p:spPr bwMode="auto">
          <a:xfrm flipH="1">
            <a:off x="539750" y="2276475"/>
            <a:ext cx="71438" cy="15128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71" name="Line 48"/>
          <p:cNvSpPr>
            <a:spLocks noChangeShapeType="1"/>
          </p:cNvSpPr>
          <p:nvPr/>
        </p:nvSpPr>
        <p:spPr bwMode="auto">
          <a:xfrm>
            <a:off x="684213" y="3933825"/>
            <a:ext cx="3455987" cy="2159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72" name="Line 49"/>
          <p:cNvSpPr>
            <a:spLocks noChangeShapeType="1"/>
          </p:cNvSpPr>
          <p:nvPr/>
        </p:nvSpPr>
        <p:spPr bwMode="auto">
          <a:xfrm flipV="1">
            <a:off x="3563938" y="4365625"/>
            <a:ext cx="720725" cy="2159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73" name="Line 50"/>
          <p:cNvSpPr>
            <a:spLocks noChangeShapeType="1"/>
          </p:cNvSpPr>
          <p:nvPr/>
        </p:nvSpPr>
        <p:spPr bwMode="auto">
          <a:xfrm flipH="1" flipV="1">
            <a:off x="2124075" y="5589588"/>
            <a:ext cx="45354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74" name="Line 51"/>
          <p:cNvSpPr>
            <a:spLocks noChangeShapeType="1"/>
          </p:cNvSpPr>
          <p:nvPr/>
        </p:nvSpPr>
        <p:spPr bwMode="auto">
          <a:xfrm>
            <a:off x="5076825" y="4221163"/>
            <a:ext cx="1727200" cy="1008062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75" name="Line 52"/>
          <p:cNvSpPr>
            <a:spLocks noChangeShapeType="1"/>
          </p:cNvSpPr>
          <p:nvPr/>
        </p:nvSpPr>
        <p:spPr bwMode="auto">
          <a:xfrm flipV="1">
            <a:off x="2124075" y="4870450"/>
            <a:ext cx="935038" cy="43021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例題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893175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距離は縦横に移動した数、最大積載量は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最大移動距離は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>
            <a:off x="468313" y="191611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 flipV="1">
            <a:off x="468313" y="263525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 flipV="1">
            <a:off x="468313" y="3355975"/>
            <a:ext cx="784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 flipV="1">
            <a:off x="468313" y="40767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>
            <a:off x="468313" y="47958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 flipV="1">
            <a:off x="468313" y="54435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 flipV="1">
            <a:off x="468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 flipH="1" flipV="1">
            <a:off x="1185863" y="1916113"/>
            <a:ext cx="1587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 flipH="1" flipV="1">
            <a:off x="1908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1" name="Line 14"/>
          <p:cNvSpPr>
            <a:spLocks noChangeShapeType="1"/>
          </p:cNvSpPr>
          <p:nvPr/>
        </p:nvSpPr>
        <p:spPr bwMode="auto">
          <a:xfrm flipH="1" flipV="1">
            <a:off x="2627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 flipH="1" flipV="1">
            <a:off x="334803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 flipH="1" flipV="1">
            <a:off x="4067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4" name="Line 17"/>
          <p:cNvSpPr>
            <a:spLocks noChangeShapeType="1"/>
          </p:cNvSpPr>
          <p:nvPr/>
        </p:nvSpPr>
        <p:spPr bwMode="auto">
          <a:xfrm flipH="1" flipV="1">
            <a:off x="4787900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5" name="Line 18"/>
          <p:cNvSpPr>
            <a:spLocks noChangeShapeType="1"/>
          </p:cNvSpPr>
          <p:nvPr/>
        </p:nvSpPr>
        <p:spPr bwMode="auto">
          <a:xfrm flipH="1" flipV="1">
            <a:off x="5508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6" name="Line 19"/>
          <p:cNvSpPr>
            <a:spLocks noChangeShapeType="1"/>
          </p:cNvSpPr>
          <p:nvPr/>
        </p:nvSpPr>
        <p:spPr bwMode="auto">
          <a:xfrm flipH="1" flipV="1">
            <a:off x="622776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7" name="Line 20"/>
          <p:cNvSpPr>
            <a:spLocks noChangeShapeType="1"/>
          </p:cNvSpPr>
          <p:nvPr/>
        </p:nvSpPr>
        <p:spPr bwMode="auto">
          <a:xfrm flipH="1" flipV="1">
            <a:off x="694848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8" name="Line 21"/>
          <p:cNvSpPr>
            <a:spLocks noChangeShapeType="1"/>
          </p:cNvSpPr>
          <p:nvPr/>
        </p:nvSpPr>
        <p:spPr bwMode="auto">
          <a:xfrm flipH="1" flipV="1">
            <a:off x="7667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9" name="Line 22"/>
          <p:cNvSpPr>
            <a:spLocks noChangeShapeType="1"/>
          </p:cNvSpPr>
          <p:nvPr/>
        </p:nvSpPr>
        <p:spPr bwMode="auto">
          <a:xfrm flipV="1">
            <a:off x="83169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70" name="Oval 23"/>
          <p:cNvSpPr>
            <a:spLocks noChangeArrowheads="1"/>
          </p:cNvSpPr>
          <p:nvPr/>
        </p:nvSpPr>
        <p:spPr bwMode="auto">
          <a:xfrm>
            <a:off x="3952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7671" name="Oval 24"/>
          <p:cNvSpPr>
            <a:spLocks noChangeArrowheads="1"/>
          </p:cNvSpPr>
          <p:nvPr/>
        </p:nvSpPr>
        <p:spPr bwMode="auto">
          <a:xfrm>
            <a:off x="6732588" y="5300663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27672" name="Oval 25"/>
          <p:cNvSpPr>
            <a:spLocks noChangeArrowheads="1"/>
          </p:cNvSpPr>
          <p:nvPr/>
        </p:nvSpPr>
        <p:spPr bwMode="auto">
          <a:xfrm>
            <a:off x="3132138" y="4579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7673" name="Oval 26"/>
          <p:cNvSpPr>
            <a:spLocks noChangeArrowheads="1"/>
          </p:cNvSpPr>
          <p:nvPr/>
        </p:nvSpPr>
        <p:spPr bwMode="auto">
          <a:xfrm>
            <a:off x="1692275" y="530066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27674" name="Oval 27"/>
          <p:cNvSpPr>
            <a:spLocks noChangeArrowheads="1"/>
          </p:cNvSpPr>
          <p:nvPr/>
        </p:nvSpPr>
        <p:spPr bwMode="auto">
          <a:xfrm>
            <a:off x="250825" y="385921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7675" name="Oval 28"/>
          <p:cNvSpPr>
            <a:spLocks noChangeArrowheads="1"/>
          </p:cNvSpPr>
          <p:nvPr/>
        </p:nvSpPr>
        <p:spPr bwMode="auto">
          <a:xfrm>
            <a:off x="313213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7676" name="Oval 29"/>
          <p:cNvSpPr>
            <a:spLocks noChangeArrowheads="1"/>
          </p:cNvSpPr>
          <p:nvPr/>
        </p:nvSpPr>
        <p:spPr bwMode="auto">
          <a:xfrm>
            <a:off x="4572000" y="2492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7677" name="Oval 30"/>
          <p:cNvSpPr>
            <a:spLocks noChangeArrowheads="1"/>
          </p:cNvSpPr>
          <p:nvPr/>
        </p:nvSpPr>
        <p:spPr bwMode="auto">
          <a:xfrm>
            <a:off x="67325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27678" name="Oval 31"/>
          <p:cNvSpPr>
            <a:spLocks noChangeArrowheads="1"/>
          </p:cNvSpPr>
          <p:nvPr/>
        </p:nvSpPr>
        <p:spPr bwMode="auto">
          <a:xfrm>
            <a:off x="8172450" y="4651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7679" name="Oval 32"/>
          <p:cNvSpPr>
            <a:spLocks noChangeArrowheads="1"/>
          </p:cNvSpPr>
          <p:nvPr/>
        </p:nvSpPr>
        <p:spPr bwMode="auto">
          <a:xfrm>
            <a:off x="8101013" y="2420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7680" name="Oval 33"/>
          <p:cNvSpPr>
            <a:spLocks noChangeArrowheads="1"/>
          </p:cNvSpPr>
          <p:nvPr/>
        </p:nvSpPr>
        <p:spPr bwMode="auto">
          <a:xfrm>
            <a:off x="971550" y="2420938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7681" name="Oval 34"/>
          <p:cNvSpPr>
            <a:spLocks noChangeArrowheads="1"/>
          </p:cNvSpPr>
          <p:nvPr/>
        </p:nvSpPr>
        <p:spPr bwMode="auto">
          <a:xfrm>
            <a:off x="6732588" y="386080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pic>
        <p:nvPicPr>
          <p:cNvPr id="27682" name="Picture 35" descr="BL0057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3789363"/>
            <a:ext cx="10461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83" name="Line 36"/>
          <p:cNvSpPr>
            <a:spLocks noChangeShapeType="1"/>
          </p:cNvSpPr>
          <p:nvPr/>
        </p:nvSpPr>
        <p:spPr bwMode="auto">
          <a:xfrm flipV="1">
            <a:off x="5003800" y="2133600"/>
            <a:ext cx="1655763" cy="15113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84" name="Line 37"/>
          <p:cNvSpPr>
            <a:spLocks noChangeShapeType="1"/>
          </p:cNvSpPr>
          <p:nvPr/>
        </p:nvSpPr>
        <p:spPr bwMode="auto">
          <a:xfrm flipH="1">
            <a:off x="5219700" y="2276475"/>
            <a:ext cx="1512888" cy="151288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85" name="Line 38"/>
          <p:cNvSpPr>
            <a:spLocks noChangeShapeType="1"/>
          </p:cNvSpPr>
          <p:nvPr/>
        </p:nvSpPr>
        <p:spPr bwMode="auto">
          <a:xfrm flipV="1">
            <a:off x="4643438" y="2924175"/>
            <a:ext cx="0" cy="6492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86" name="Line 39"/>
          <p:cNvSpPr>
            <a:spLocks noChangeShapeType="1"/>
          </p:cNvSpPr>
          <p:nvPr/>
        </p:nvSpPr>
        <p:spPr bwMode="auto">
          <a:xfrm flipH="1" flipV="1">
            <a:off x="3492500" y="2060575"/>
            <a:ext cx="1008063" cy="5762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87" name="Line 40"/>
          <p:cNvSpPr>
            <a:spLocks noChangeShapeType="1"/>
          </p:cNvSpPr>
          <p:nvPr/>
        </p:nvSpPr>
        <p:spPr bwMode="auto">
          <a:xfrm flipV="1">
            <a:off x="5507038" y="4005263"/>
            <a:ext cx="1152525" cy="714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88" name="Line 41"/>
          <p:cNvSpPr>
            <a:spLocks noChangeShapeType="1"/>
          </p:cNvSpPr>
          <p:nvPr/>
        </p:nvSpPr>
        <p:spPr bwMode="auto">
          <a:xfrm>
            <a:off x="7235825" y="4292600"/>
            <a:ext cx="792163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89" name="Line 42"/>
          <p:cNvSpPr>
            <a:spLocks noChangeShapeType="1"/>
          </p:cNvSpPr>
          <p:nvPr/>
        </p:nvSpPr>
        <p:spPr bwMode="auto">
          <a:xfrm flipV="1">
            <a:off x="8243888" y="2924175"/>
            <a:ext cx="1587" cy="1657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0" name="Line 43"/>
          <p:cNvSpPr>
            <a:spLocks noChangeShapeType="1"/>
          </p:cNvSpPr>
          <p:nvPr/>
        </p:nvSpPr>
        <p:spPr bwMode="auto">
          <a:xfrm flipH="1">
            <a:off x="5435600" y="2781300"/>
            <a:ext cx="2592388" cy="1152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1" name="Line 44"/>
          <p:cNvSpPr>
            <a:spLocks noChangeShapeType="1"/>
          </p:cNvSpPr>
          <p:nvPr/>
        </p:nvSpPr>
        <p:spPr bwMode="auto">
          <a:xfrm flipH="1">
            <a:off x="1403350" y="2060575"/>
            <a:ext cx="1655763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2" name="Line 45"/>
          <p:cNvSpPr>
            <a:spLocks noChangeShapeType="1"/>
          </p:cNvSpPr>
          <p:nvPr/>
        </p:nvSpPr>
        <p:spPr bwMode="auto">
          <a:xfrm>
            <a:off x="1403350" y="2852738"/>
            <a:ext cx="2736850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3" name="Line 46"/>
          <p:cNvSpPr>
            <a:spLocks noChangeShapeType="1"/>
          </p:cNvSpPr>
          <p:nvPr/>
        </p:nvSpPr>
        <p:spPr bwMode="auto">
          <a:xfrm flipH="1" flipV="1">
            <a:off x="900113" y="2060575"/>
            <a:ext cx="3527425" cy="16557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4" name="Line 47"/>
          <p:cNvSpPr>
            <a:spLocks noChangeShapeType="1"/>
          </p:cNvSpPr>
          <p:nvPr/>
        </p:nvSpPr>
        <p:spPr bwMode="auto">
          <a:xfrm flipH="1">
            <a:off x="539750" y="2276475"/>
            <a:ext cx="71438" cy="15128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5" name="Line 48"/>
          <p:cNvSpPr>
            <a:spLocks noChangeShapeType="1"/>
          </p:cNvSpPr>
          <p:nvPr/>
        </p:nvSpPr>
        <p:spPr bwMode="auto">
          <a:xfrm>
            <a:off x="684213" y="3933825"/>
            <a:ext cx="3455987" cy="2159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6" name="Line 49"/>
          <p:cNvSpPr>
            <a:spLocks noChangeShapeType="1"/>
          </p:cNvSpPr>
          <p:nvPr/>
        </p:nvSpPr>
        <p:spPr bwMode="auto">
          <a:xfrm flipV="1">
            <a:off x="3563938" y="4365625"/>
            <a:ext cx="720725" cy="2159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7" name="Line 50"/>
          <p:cNvSpPr>
            <a:spLocks noChangeShapeType="1"/>
          </p:cNvSpPr>
          <p:nvPr/>
        </p:nvSpPr>
        <p:spPr bwMode="auto">
          <a:xfrm flipH="1" flipV="1">
            <a:off x="2124075" y="5589588"/>
            <a:ext cx="45354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8" name="Line 51"/>
          <p:cNvSpPr>
            <a:spLocks noChangeShapeType="1"/>
          </p:cNvSpPr>
          <p:nvPr/>
        </p:nvSpPr>
        <p:spPr bwMode="auto">
          <a:xfrm>
            <a:off x="5076825" y="4221163"/>
            <a:ext cx="1727200" cy="1008062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9" name="Line 52"/>
          <p:cNvSpPr>
            <a:spLocks noChangeShapeType="1"/>
          </p:cNvSpPr>
          <p:nvPr/>
        </p:nvSpPr>
        <p:spPr bwMode="auto">
          <a:xfrm flipV="1">
            <a:off x="2124075" y="4870450"/>
            <a:ext cx="935038" cy="43021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例題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893175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距離は縦横に移動した数、最大積載量は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最大移動距離は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8676" name="Line 5"/>
          <p:cNvSpPr>
            <a:spLocks noChangeShapeType="1"/>
          </p:cNvSpPr>
          <p:nvPr/>
        </p:nvSpPr>
        <p:spPr bwMode="auto">
          <a:xfrm>
            <a:off x="468313" y="191611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77" name="Line 6"/>
          <p:cNvSpPr>
            <a:spLocks noChangeShapeType="1"/>
          </p:cNvSpPr>
          <p:nvPr/>
        </p:nvSpPr>
        <p:spPr bwMode="auto">
          <a:xfrm flipV="1">
            <a:off x="468313" y="263525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78" name="Line 7"/>
          <p:cNvSpPr>
            <a:spLocks noChangeShapeType="1"/>
          </p:cNvSpPr>
          <p:nvPr/>
        </p:nvSpPr>
        <p:spPr bwMode="auto">
          <a:xfrm flipV="1">
            <a:off x="468313" y="3355975"/>
            <a:ext cx="784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79" name="Line 8"/>
          <p:cNvSpPr>
            <a:spLocks noChangeShapeType="1"/>
          </p:cNvSpPr>
          <p:nvPr/>
        </p:nvSpPr>
        <p:spPr bwMode="auto">
          <a:xfrm flipV="1">
            <a:off x="468313" y="40767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0" name="Line 9"/>
          <p:cNvSpPr>
            <a:spLocks noChangeShapeType="1"/>
          </p:cNvSpPr>
          <p:nvPr/>
        </p:nvSpPr>
        <p:spPr bwMode="auto">
          <a:xfrm>
            <a:off x="468313" y="47958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1" name="Line 10"/>
          <p:cNvSpPr>
            <a:spLocks noChangeShapeType="1"/>
          </p:cNvSpPr>
          <p:nvPr/>
        </p:nvSpPr>
        <p:spPr bwMode="auto">
          <a:xfrm flipV="1">
            <a:off x="468313" y="54435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 flipV="1">
            <a:off x="468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 flipH="1" flipV="1">
            <a:off x="1185863" y="1916113"/>
            <a:ext cx="1587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 flipH="1" flipV="1">
            <a:off x="1908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5" name="Line 14"/>
          <p:cNvSpPr>
            <a:spLocks noChangeShapeType="1"/>
          </p:cNvSpPr>
          <p:nvPr/>
        </p:nvSpPr>
        <p:spPr bwMode="auto">
          <a:xfrm flipH="1" flipV="1">
            <a:off x="2627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6" name="Line 15"/>
          <p:cNvSpPr>
            <a:spLocks noChangeShapeType="1"/>
          </p:cNvSpPr>
          <p:nvPr/>
        </p:nvSpPr>
        <p:spPr bwMode="auto">
          <a:xfrm flipH="1" flipV="1">
            <a:off x="334803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7" name="Line 16"/>
          <p:cNvSpPr>
            <a:spLocks noChangeShapeType="1"/>
          </p:cNvSpPr>
          <p:nvPr/>
        </p:nvSpPr>
        <p:spPr bwMode="auto">
          <a:xfrm flipH="1" flipV="1">
            <a:off x="4067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8" name="Line 17"/>
          <p:cNvSpPr>
            <a:spLocks noChangeShapeType="1"/>
          </p:cNvSpPr>
          <p:nvPr/>
        </p:nvSpPr>
        <p:spPr bwMode="auto">
          <a:xfrm flipH="1" flipV="1">
            <a:off x="4787900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9" name="Line 18"/>
          <p:cNvSpPr>
            <a:spLocks noChangeShapeType="1"/>
          </p:cNvSpPr>
          <p:nvPr/>
        </p:nvSpPr>
        <p:spPr bwMode="auto">
          <a:xfrm flipH="1" flipV="1">
            <a:off x="5508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90" name="Line 19"/>
          <p:cNvSpPr>
            <a:spLocks noChangeShapeType="1"/>
          </p:cNvSpPr>
          <p:nvPr/>
        </p:nvSpPr>
        <p:spPr bwMode="auto">
          <a:xfrm flipH="1" flipV="1">
            <a:off x="622776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91" name="Line 20"/>
          <p:cNvSpPr>
            <a:spLocks noChangeShapeType="1"/>
          </p:cNvSpPr>
          <p:nvPr/>
        </p:nvSpPr>
        <p:spPr bwMode="auto">
          <a:xfrm flipH="1" flipV="1">
            <a:off x="694848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92" name="Line 21"/>
          <p:cNvSpPr>
            <a:spLocks noChangeShapeType="1"/>
          </p:cNvSpPr>
          <p:nvPr/>
        </p:nvSpPr>
        <p:spPr bwMode="auto">
          <a:xfrm flipH="1" flipV="1">
            <a:off x="7667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93" name="Line 22"/>
          <p:cNvSpPr>
            <a:spLocks noChangeShapeType="1"/>
          </p:cNvSpPr>
          <p:nvPr/>
        </p:nvSpPr>
        <p:spPr bwMode="auto">
          <a:xfrm flipV="1">
            <a:off x="83169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94" name="Oval 23"/>
          <p:cNvSpPr>
            <a:spLocks noChangeArrowheads="1"/>
          </p:cNvSpPr>
          <p:nvPr/>
        </p:nvSpPr>
        <p:spPr bwMode="auto">
          <a:xfrm>
            <a:off x="3952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8695" name="Oval 24"/>
          <p:cNvSpPr>
            <a:spLocks noChangeArrowheads="1"/>
          </p:cNvSpPr>
          <p:nvPr/>
        </p:nvSpPr>
        <p:spPr bwMode="auto">
          <a:xfrm>
            <a:off x="6732588" y="5300663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28696" name="Oval 25"/>
          <p:cNvSpPr>
            <a:spLocks noChangeArrowheads="1"/>
          </p:cNvSpPr>
          <p:nvPr/>
        </p:nvSpPr>
        <p:spPr bwMode="auto">
          <a:xfrm>
            <a:off x="3132138" y="4579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8697" name="Oval 26"/>
          <p:cNvSpPr>
            <a:spLocks noChangeArrowheads="1"/>
          </p:cNvSpPr>
          <p:nvPr/>
        </p:nvSpPr>
        <p:spPr bwMode="auto">
          <a:xfrm>
            <a:off x="1692275" y="530066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28698" name="Oval 27"/>
          <p:cNvSpPr>
            <a:spLocks noChangeArrowheads="1"/>
          </p:cNvSpPr>
          <p:nvPr/>
        </p:nvSpPr>
        <p:spPr bwMode="auto">
          <a:xfrm>
            <a:off x="250825" y="385921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8699" name="Oval 28"/>
          <p:cNvSpPr>
            <a:spLocks noChangeArrowheads="1"/>
          </p:cNvSpPr>
          <p:nvPr/>
        </p:nvSpPr>
        <p:spPr bwMode="auto">
          <a:xfrm>
            <a:off x="313213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8700" name="Oval 29"/>
          <p:cNvSpPr>
            <a:spLocks noChangeArrowheads="1"/>
          </p:cNvSpPr>
          <p:nvPr/>
        </p:nvSpPr>
        <p:spPr bwMode="auto">
          <a:xfrm>
            <a:off x="4572000" y="2492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8701" name="Oval 30"/>
          <p:cNvSpPr>
            <a:spLocks noChangeArrowheads="1"/>
          </p:cNvSpPr>
          <p:nvPr/>
        </p:nvSpPr>
        <p:spPr bwMode="auto">
          <a:xfrm>
            <a:off x="67325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28702" name="Oval 31"/>
          <p:cNvSpPr>
            <a:spLocks noChangeArrowheads="1"/>
          </p:cNvSpPr>
          <p:nvPr/>
        </p:nvSpPr>
        <p:spPr bwMode="auto">
          <a:xfrm>
            <a:off x="8172450" y="4651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8703" name="Oval 32"/>
          <p:cNvSpPr>
            <a:spLocks noChangeArrowheads="1"/>
          </p:cNvSpPr>
          <p:nvPr/>
        </p:nvSpPr>
        <p:spPr bwMode="auto">
          <a:xfrm>
            <a:off x="8101013" y="2420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8704" name="Oval 33"/>
          <p:cNvSpPr>
            <a:spLocks noChangeArrowheads="1"/>
          </p:cNvSpPr>
          <p:nvPr/>
        </p:nvSpPr>
        <p:spPr bwMode="auto">
          <a:xfrm>
            <a:off x="971550" y="2420938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8705" name="Oval 34"/>
          <p:cNvSpPr>
            <a:spLocks noChangeArrowheads="1"/>
          </p:cNvSpPr>
          <p:nvPr/>
        </p:nvSpPr>
        <p:spPr bwMode="auto">
          <a:xfrm>
            <a:off x="6732588" y="386080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pic>
        <p:nvPicPr>
          <p:cNvPr id="28706" name="Picture 35" descr="BL0057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3789363"/>
            <a:ext cx="10461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07" name="Line 36"/>
          <p:cNvSpPr>
            <a:spLocks noChangeShapeType="1"/>
          </p:cNvSpPr>
          <p:nvPr/>
        </p:nvSpPr>
        <p:spPr bwMode="auto">
          <a:xfrm flipV="1">
            <a:off x="5003800" y="2133600"/>
            <a:ext cx="1655763" cy="15113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08" name="Line 37"/>
          <p:cNvSpPr>
            <a:spLocks noChangeShapeType="1"/>
          </p:cNvSpPr>
          <p:nvPr/>
        </p:nvSpPr>
        <p:spPr bwMode="auto">
          <a:xfrm flipH="1">
            <a:off x="5219700" y="2276475"/>
            <a:ext cx="1512888" cy="151288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09" name="Line 38"/>
          <p:cNvSpPr>
            <a:spLocks noChangeShapeType="1"/>
          </p:cNvSpPr>
          <p:nvPr/>
        </p:nvSpPr>
        <p:spPr bwMode="auto">
          <a:xfrm flipV="1">
            <a:off x="4643438" y="2924175"/>
            <a:ext cx="0" cy="6492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0" name="Line 39"/>
          <p:cNvSpPr>
            <a:spLocks noChangeShapeType="1"/>
          </p:cNvSpPr>
          <p:nvPr/>
        </p:nvSpPr>
        <p:spPr bwMode="auto">
          <a:xfrm flipH="1" flipV="1">
            <a:off x="1476375" y="2565400"/>
            <a:ext cx="3024188" cy="714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1" name="Line 40"/>
          <p:cNvSpPr>
            <a:spLocks noChangeShapeType="1"/>
          </p:cNvSpPr>
          <p:nvPr/>
        </p:nvSpPr>
        <p:spPr bwMode="auto">
          <a:xfrm flipV="1">
            <a:off x="5507038" y="4005263"/>
            <a:ext cx="1152525" cy="714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2" name="Line 41"/>
          <p:cNvSpPr>
            <a:spLocks noChangeShapeType="1"/>
          </p:cNvSpPr>
          <p:nvPr/>
        </p:nvSpPr>
        <p:spPr bwMode="auto">
          <a:xfrm>
            <a:off x="7235825" y="4292600"/>
            <a:ext cx="792163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3" name="Line 42"/>
          <p:cNvSpPr>
            <a:spLocks noChangeShapeType="1"/>
          </p:cNvSpPr>
          <p:nvPr/>
        </p:nvSpPr>
        <p:spPr bwMode="auto">
          <a:xfrm flipV="1">
            <a:off x="8243888" y="2924175"/>
            <a:ext cx="1587" cy="1657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4" name="Line 43"/>
          <p:cNvSpPr>
            <a:spLocks noChangeShapeType="1"/>
          </p:cNvSpPr>
          <p:nvPr/>
        </p:nvSpPr>
        <p:spPr bwMode="auto">
          <a:xfrm flipH="1">
            <a:off x="5435600" y="2781300"/>
            <a:ext cx="2592388" cy="1152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5" name="Line 45"/>
          <p:cNvSpPr>
            <a:spLocks noChangeShapeType="1"/>
          </p:cNvSpPr>
          <p:nvPr/>
        </p:nvSpPr>
        <p:spPr bwMode="auto">
          <a:xfrm>
            <a:off x="1403350" y="2852738"/>
            <a:ext cx="2736850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6" name="Line 46"/>
          <p:cNvSpPr>
            <a:spLocks noChangeShapeType="1"/>
          </p:cNvSpPr>
          <p:nvPr/>
        </p:nvSpPr>
        <p:spPr bwMode="auto">
          <a:xfrm flipH="1">
            <a:off x="900113" y="1916113"/>
            <a:ext cx="2232025" cy="1444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7" name="Line 47"/>
          <p:cNvSpPr>
            <a:spLocks noChangeShapeType="1"/>
          </p:cNvSpPr>
          <p:nvPr/>
        </p:nvSpPr>
        <p:spPr bwMode="auto">
          <a:xfrm flipH="1">
            <a:off x="539750" y="2276475"/>
            <a:ext cx="71438" cy="15128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8" name="Line 48"/>
          <p:cNvSpPr>
            <a:spLocks noChangeShapeType="1"/>
          </p:cNvSpPr>
          <p:nvPr/>
        </p:nvSpPr>
        <p:spPr bwMode="auto">
          <a:xfrm>
            <a:off x="684213" y="3933825"/>
            <a:ext cx="3455987" cy="2159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9" name="Line 49"/>
          <p:cNvSpPr>
            <a:spLocks noChangeShapeType="1"/>
          </p:cNvSpPr>
          <p:nvPr/>
        </p:nvSpPr>
        <p:spPr bwMode="auto">
          <a:xfrm flipV="1">
            <a:off x="3563938" y="4365625"/>
            <a:ext cx="720725" cy="2159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20" name="Line 50"/>
          <p:cNvSpPr>
            <a:spLocks noChangeShapeType="1"/>
          </p:cNvSpPr>
          <p:nvPr/>
        </p:nvSpPr>
        <p:spPr bwMode="auto">
          <a:xfrm flipH="1" flipV="1">
            <a:off x="2124075" y="5589588"/>
            <a:ext cx="45354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21" name="Line 51"/>
          <p:cNvSpPr>
            <a:spLocks noChangeShapeType="1"/>
          </p:cNvSpPr>
          <p:nvPr/>
        </p:nvSpPr>
        <p:spPr bwMode="auto">
          <a:xfrm>
            <a:off x="5076825" y="4221163"/>
            <a:ext cx="1727200" cy="1008062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22" name="Line 52"/>
          <p:cNvSpPr>
            <a:spLocks noChangeShapeType="1"/>
          </p:cNvSpPr>
          <p:nvPr/>
        </p:nvSpPr>
        <p:spPr bwMode="auto">
          <a:xfrm flipV="1">
            <a:off x="2124075" y="4870450"/>
            <a:ext cx="935038" cy="43021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23" name="Line 53"/>
          <p:cNvSpPr>
            <a:spLocks noChangeShapeType="1"/>
          </p:cNvSpPr>
          <p:nvPr/>
        </p:nvSpPr>
        <p:spPr bwMode="auto">
          <a:xfrm flipH="1" flipV="1">
            <a:off x="3492500" y="2205038"/>
            <a:ext cx="935038" cy="15113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例題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893175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距離は縦横に移動した数、最大積載量は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最大移動距離は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9700" name="Line 5"/>
          <p:cNvSpPr>
            <a:spLocks noChangeShapeType="1"/>
          </p:cNvSpPr>
          <p:nvPr/>
        </p:nvSpPr>
        <p:spPr bwMode="auto">
          <a:xfrm>
            <a:off x="468313" y="191611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 flipV="1">
            <a:off x="468313" y="263525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 flipV="1">
            <a:off x="468313" y="3355975"/>
            <a:ext cx="784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3" name="Line 8"/>
          <p:cNvSpPr>
            <a:spLocks noChangeShapeType="1"/>
          </p:cNvSpPr>
          <p:nvPr/>
        </p:nvSpPr>
        <p:spPr bwMode="auto">
          <a:xfrm flipV="1">
            <a:off x="468313" y="40767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>
            <a:off x="468313" y="47958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 flipV="1">
            <a:off x="468313" y="54435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 flipV="1">
            <a:off x="468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7" name="Line 12"/>
          <p:cNvSpPr>
            <a:spLocks noChangeShapeType="1"/>
          </p:cNvSpPr>
          <p:nvPr/>
        </p:nvSpPr>
        <p:spPr bwMode="auto">
          <a:xfrm flipH="1" flipV="1">
            <a:off x="1185863" y="1916113"/>
            <a:ext cx="1587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8" name="Line 13"/>
          <p:cNvSpPr>
            <a:spLocks noChangeShapeType="1"/>
          </p:cNvSpPr>
          <p:nvPr/>
        </p:nvSpPr>
        <p:spPr bwMode="auto">
          <a:xfrm flipH="1" flipV="1">
            <a:off x="1908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9" name="Line 14"/>
          <p:cNvSpPr>
            <a:spLocks noChangeShapeType="1"/>
          </p:cNvSpPr>
          <p:nvPr/>
        </p:nvSpPr>
        <p:spPr bwMode="auto">
          <a:xfrm flipH="1" flipV="1">
            <a:off x="2627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 flipH="1" flipV="1">
            <a:off x="334803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 flipH="1" flipV="1">
            <a:off x="4067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2" name="Line 17"/>
          <p:cNvSpPr>
            <a:spLocks noChangeShapeType="1"/>
          </p:cNvSpPr>
          <p:nvPr/>
        </p:nvSpPr>
        <p:spPr bwMode="auto">
          <a:xfrm flipH="1" flipV="1">
            <a:off x="4787900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3" name="Line 18"/>
          <p:cNvSpPr>
            <a:spLocks noChangeShapeType="1"/>
          </p:cNvSpPr>
          <p:nvPr/>
        </p:nvSpPr>
        <p:spPr bwMode="auto">
          <a:xfrm flipH="1" flipV="1">
            <a:off x="5508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4" name="Line 19"/>
          <p:cNvSpPr>
            <a:spLocks noChangeShapeType="1"/>
          </p:cNvSpPr>
          <p:nvPr/>
        </p:nvSpPr>
        <p:spPr bwMode="auto">
          <a:xfrm flipH="1" flipV="1">
            <a:off x="622776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5" name="Line 20"/>
          <p:cNvSpPr>
            <a:spLocks noChangeShapeType="1"/>
          </p:cNvSpPr>
          <p:nvPr/>
        </p:nvSpPr>
        <p:spPr bwMode="auto">
          <a:xfrm flipH="1" flipV="1">
            <a:off x="694848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6" name="Line 21"/>
          <p:cNvSpPr>
            <a:spLocks noChangeShapeType="1"/>
          </p:cNvSpPr>
          <p:nvPr/>
        </p:nvSpPr>
        <p:spPr bwMode="auto">
          <a:xfrm flipH="1" flipV="1">
            <a:off x="7667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7" name="Line 22"/>
          <p:cNvSpPr>
            <a:spLocks noChangeShapeType="1"/>
          </p:cNvSpPr>
          <p:nvPr/>
        </p:nvSpPr>
        <p:spPr bwMode="auto">
          <a:xfrm flipV="1">
            <a:off x="83169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8" name="Oval 23"/>
          <p:cNvSpPr>
            <a:spLocks noChangeArrowheads="1"/>
          </p:cNvSpPr>
          <p:nvPr/>
        </p:nvSpPr>
        <p:spPr bwMode="auto">
          <a:xfrm>
            <a:off x="3952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9719" name="Oval 24"/>
          <p:cNvSpPr>
            <a:spLocks noChangeArrowheads="1"/>
          </p:cNvSpPr>
          <p:nvPr/>
        </p:nvSpPr>
        <p:spPr bwMode="auto">
          <a:xfrm>
            <a:off x="6732588" y="5300663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29720" name="Oval 25"/>
          <p:cNvSpPr>
            <a:spLocks noChangeArrowheads="1"/>
          </p:cNvSpPr>
          <p:nvPr/>
        </p:nvSpPr>
        <p:spPr bwMode="auto">
          <a:xfrm>
            <a:off x="3132138" y="4579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9721" name="Oval 26"/>
          <p:cNvSpPr>
            <a:spLocks noChangeArrowheads="1"/>
          </p:cNvSpPr>
          <p:nvPr/>
        </p:nvSpPr>
        <p:spPr bwMode="auto">
          <a:xfrm>
            <a:off x="1692275" y="530066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29722" name="Oval 27"/>
          <p:cNvSpPr>
            <a:spLocks noChangeArrowheads="1"/>
          </p:cNvSpPr>
          <p:nvPr/>
        </p:nvSpPr>
        <p:spPr bwMode="auto">
          <a:xfrm>
            <a:off x="250825" y="385921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9723" name="Oval 28"/>
          <p:cNvSpPr>
            <a:spLocks noChangeArrowheads="1"/>
          </p:cNvSpPr>
          <p:nvPr/>
        </p:nvSpPr>
        <p:spPr bwMode="auto">
          <a:xfrm>
            <a:off x="313213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9724" name="Oval 29"/>
          <p:cNvSpPr>
            <a:spLocks noChangeArrowheads="1"/>
          </p:cNvSpPr>
          <p:nvPr/>
        </p:nvSpPr>
        <p:spPr bwMode="auto">
          <a:xfrm>
            <a:off x="4572000" y="2492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29725" name="Oval 30"/>
          <p:cNvSpPr>
            <a:spLocks noChangeArrowheads="1"/>
          </p:cNvSpPr>
          <p:nvPr/>
        </p:nvSpPr>
        <p:spPr bwMode="auto">
          <a:xfrm>
            <a:off x="67325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29726" name="Oval 31"/>
          <p:cNvSpPr>
            <a:spLocks noChangeArrowheads="1"/>
          </p:cNvSpPr>
          <p:nvPr/>
        </p:nvSpPr>
        <p:spPr bwMode="auto">
          <a:xfrm>
            <a:off x="8172450" y="4651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29727" name="Oval 32"/>
          <p:cNvSpPr>
            <a:spLocks noChangeArrowheads="1"/>
          </p:cNvSpPr>
          <p:nvPr/>
        </p:nvSpPr>
        <p:spPr bwMode="auto">
          <a:xfrm>
            <a:off x="8101013" y="2420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9728" name="Oval 33"/>
          <p:cNvSpPr>
            <a:spLocks noChangeArrowheads="1"/>
          </p:cNvSpPr>
          <p:nvPr/>
        </p:nvSpPr>
        <p:spPr bwMode="auto">
          <a:xfrm>
            <a:off x="971550" y="2420938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29729" name="Oval 34"/>
          <p:cNvSpPr>
            <a:spLocks noChangeArrowheads="1"/>
          </p:cNvSpPr>
          <p:nvPr/>
        </p:nvSpPr>
        <p:spPr bwMode="auto">
          <a:xfrm>
            <a:off x="6732588" y="386080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pic>
        <p:nvPicPr>
          <p:cNvPr id="29730" name="Picture 35" descr="BL0057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3789363"/>
            <a:ext cx="10461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31" name="Line 36"/>
          <p:cNvSpPr>
            <a:spLocks noChangeShapeType="1"/>
          </p:cNvSpPr>
          <p:nvPr/>
        </p:nvSpPr>
        <p:spPr bwMode="auto">
          <a:xfrm flipV="1">
            <a:off x="5003800" y="2133600"/>
            <a:ext cx="1655763" cy="15113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2" name="Line 37"/>
          <p:cNvSpPr>
            <a:spLocks noChangeShapeType="1"/>
          </p:cNvSpPr>
          <p:nvPr/>
        </p:nvSpPr>
        <p:spPr bwMode="auto">
          <a:xfrm flipH="1">
            <a:off x="5219700" y="2276475"/>
            <a:ext cx="1512888" cy="151288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3" name="Line 38"/>
          <p:cNvSpPr>
            <a:spLocks noChangeShapeType="1"/>
          </p:cNvSpPr>
          <p:nvPr/>
        </p:nvSpPr>
        <p:spPr bwMode="auto">
          <a:xfrm flipV="1">
            <a:off x="4643438" y="2924175"/>
            <a:ext cx="0" cy="6492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4" name="Line 39"/>
          <p:cNvSpPr>
            <a:spLocks noChangeShapeType="1"/>
          </p:cNvSpPr>
          <p:nvPr/>
        </p:nvSpPr>
        <p:spPr bwMode="auto">
          <a:xfrm flipH="1" flipV="1">
            <a:off x="3635375" y="2060575"/>
            <a:ext cx="865188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5" name="Line 40"/>
          <p:cNvSpPr>
            <a:spLocks noChangeShapeType="1"/>
          </p:cNvSpPr>
          <p:nvPr/>
        </p:nvSpPr>
        <p:spPr bwMode="auto">
          <a:xfrm flipV="1">
            <a:off x="5507038" y="4005263"/>
            <a:ext cx="1152525" cy="714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6" name="Line 41"/>
          <p:cNvSpPr>
            <a:spLocks noChangeShapeType="1"/>
          </p:cNvSpPr>
          <p:nvPr/>
        </p:nvSpPr>
        <p:spPr bwMode="auto">
          <a:xfrm>
            <a:off x="7235825" y="4292600"/>
            <a:ext cx="792163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7" name="Line 42"/>
          <p:cNvSpPr>
            <a:spLocks noChangeShapeType="1"/>
          </p:cNvSpPr>
          <p:nvPr/>
        </p:nvSpPr>
        <p:spPr bwMode="auto">
          <a:xfrm flipV="1">
            <a:off x="8243888" y="2924175"/>
            <a:ext cx="1587" cy="1657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8" name="Line 43"/>
          <p:cNvSpPr>
            <a:spLocks noChangeShapeType="1"/>
          </p:cNvSpPr>
          <p:nvPr/>
        </p:nvSpPr>
        <p:spPr bwMode="auto">
          <a:xfrm flipH="1">
            <a:off x="5435600" y="2781300"/>
            <a:ext cx="2592388" cy="1152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9" name="Line 44"/>
          <p:cNvSpPr>
            <a:spLocks noChangeShapeType="1"/>
          </p:cNvSpPr>
          <p:nvPr/>
        </p:nvSpPr>
        <p:spPr bwMode="auto">
          <a:xfrm>
            <a:off x="3348038" y="2205038"/>
            <a:ext cx="792162" cy="17287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0" name="Line 45"/>
          <p:cNvSpPr>
            <a:spLocks noChangeShapeType="1"/>
          </p:cNvSpPr>
          <p:nvPr/>
        </p:nvSpPr>
        <p:spPr bwMode="auto">
          <a:xfrm flipH="1" flipV="1">
            <a:off x="755650" y="2060575"/>
            <a:ext cx="215900" cy="3603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1" name="Line 46"/>
          <p:cNvSpPr>
            <a:spLocks noChangeShapeType="1"/>
          </p:cNvSpPr>
          <p:nvPr/>
        </p:nvSpPr>
        <p:spPr bwMode="auto">
          <a:xfrm flipH="1">
            <a:off x="539750" y="2276475"/>
            <a:ext cx="71438" cy="15128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2" name="Line 47"/>
          <p:cNvSpPr>
            <a:spLocks noChangeShapeType="1"/>
          </p:cNvSpPr>
          <p:nvPr/>
        </p:nvSpPr>
        <p:spPr bwMode="auto">
          <a:xfrm>
            <a:off x="684213" y="3933825"/>
            <a:ext cx="3455987" cy="2159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3" name="Line 48"/>
          <p:cNvSpPr>
            <a:spLocks noChangeShapeType="1"/>
          </p:cNvSpPr>
          <p:nvPr/>
        </p:nvSpPr>
        <p:spPr bwMode="auto">
          <a:xfrm flipV="1">
            <a:off x="3563938" y="4365625"/>
            <a:ext cx="720725" cy="2159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4" name="Line 49"/>
          <p:cNvSpPr>
            <a:spLocks noChangeShapeType="1"/>
          </p:cNvSpPr>
          <p:nvPr/>
        </p:nvSpPr>
        <p:spPr bwMode="auto">
          <a:xfrm flipH="1" flipV="1">
            <a:off x="2124075" y="5589588"/>
            <a:ext cx="45354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5" name="Line 50"/>
          <p:cNvSpPr>
            <a:spLocks noChangeShapeType="1"/>
          </p:cNvSpPr>
          <p:nvPr/>
        </p:nvSpPr>
        <p:spPr bwMode="auto">
          <a:xfrm>
            <a:off x="5076825" y="4221163"/>
            <a:ext cx="1727200" cy="1008062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6" name="Line 51"/>
          <p:cNvSpPr>
            <a:spLocks noChangeShapeType="1"/>
          </p:cNvSpPr>
          <p:nvPr/>
        </p:nvSpPr>
        <p:spPr bwMode="auto">
          <a:xfrm flipV="1">
            <a:off x="2124075" y="4870450"/>
            <a:ext cx="935038" cy="43021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7" name="Line 52"/>
          <p:cNvSpPr>
            <a:spLocks noChangeShapeType="1"/>
          </p:cNvSpPr>
          <p:nvPr/>
        </p:nvSpPr>
        <p:spPr bwMode="auto">
          <a:xfrm flipH="1" flipV="1">
            <a:off x="1403350" y="2708275"/>
            <a:ext cx="3024188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例題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893175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距離は縦横に移動した数、最大積載量は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最大移動距離は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>
            <a:off x="468313" y="191611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 flipV="1">
            <a:off x="468313" y="263525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26" name="Line 7"/>
          <p:cNvSpPr>
            <a:spLocks noChangeShapeType="1"/>
          </p:cNvSpPr>
          <p:nvPr/>
        </p:nvSpPr>
        <p:spPr bwMode="auto">
          <a:xfrm flipV="1">
            <a:off x="468313" y="3355975"/>
            <a:ext cx="784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27" name="Line 8"/>
          <p:cNvSpPr>
            <a:spLocks noChangeShapeType="1"/>
          </p:cNvSpPr>
          <p:nvPr/>
        </p:nvSpPr>
        <p:spPr bwMode="auto">
          <a:xfrm flipV="1">
            <a:off x="468313" y="40767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28" name="Line 9"/>
          <p:cNvSpPr>
            <a:spLocks noChangeShapeType="1"/>
          </p:cNvSpPr>
          <p:nvPr/>
        </p:nvSpPr>
        <p:spPr bwMode="auto">
          <a:xfrm>
            <a:off x="468313" y="47958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29" name="Line 10"/>
          <p:cNvSpPr>
            <a:spLocks noChangeShapeType="1"/>
          </p:cNvSpPr>
          <p:nvPr/>
        </p:nvSpPr>
        <p:spPr bwMode="auto">
          <a:xfrm flipV="1">
            <a:off x="468313" y="54435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0" name="Line 11"/>
          <p:cNvSpPr>
            <a:spLocks noChangeShapeType="1"/>
          </p:cNvSpPr>
          <p:nvPr/>
        </p:nvSpPr>
        <p:spPr bwMode="auto">
          <a:xfrm flipV="1">
            <a:off x="468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1" name="Line 12"/>
          <p:cNvSpPr>
            <a:spLocks noChangeShapeType="1"/>
          </p:cNvSpPr>
          <p:nvPr/>
        </p:nvSpPr>
        <p:spPr bwMode="auto">
          <a:xfrm flipH="1" flipV="1">
            <a:off x="1185863" y="1916113"/>
            <a:ext cx="1587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2" name="Line 13"/>
          <p:cNvSpPr>
            <a:spLocks noChangeShapeType="1"/>
          </p:cNvSpPr>
          <p:nvPr/>
        </p:nvSpPr>
        <p:spPr bwMode="auto">
          <a:xfrm flipH="1" flipV="1">
            <a:off x="1908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3" name="Line 14"/>
          <p:cNvSpPr>
            <a:spLocks noChangeShapeType="1"/>
          </p:cNvSpPr>
          <p:nvPr/>
        </p:nvSpPr>
        <p:spPr bwMode="auto">
          <a:xfrm flipH="1" flipV="1">
            <a:off x="2627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4" name="Line 15"/>
          <p:cNvSpPr>
            <a:spLocks noChangeShapeType="1"/>
          </p:cNvSpPr>
          <p:nvPr/>
        </p:nvSpPr>
        <p:spPr bwMode="auto">
          <a:xfrm flipH="1" flipV="1">
            <a:off x="334803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5" name="Line 16"/>
          <p:cNvSpPr>
            <a:spLocks noChangeShapeType="1"/>
          </p:cNvSpPr>
          <p:nvPr/>
        </p:nvSpPr>
        <p:spPr bwMode="auto">
          <a:xfrm flipH="1" flipV="1">
            <a:off x="4067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6" name="Line 17"/>
          <p:cNvSpPr>
            <a:spLocks noChangeShapeType="1"/>
          </p:cNvSpPr>
          <p:nvPr/>
        </p:nvSpPr>
        <p:spPr bwMode="auto">
          <a:xfrm flipH="1" flipV="1">
            <a:off x="4787900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7" name="Line 18"/>
          <p:cNvSpPr>
            <a:spLocks noChangeShapeType="1"/>
          </p:cNvSpPr>
          <p:nvPr/>
        </p:nvSpPr>
        <p:spPr bwMode="auto">
          <a:xfrm flipH="1" flipV="1">
            <a:off x="5508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8" name="Line 19"/>
          <p:cNvSpPr>
            <a:spLocks noChangeShapeType="1"/>
          </p:cNvSpPr>
          <p:nvPr/>
        </p:nvSpPr>
        <p:spPr bwMode="auto">
          <a:xfrm flipH="1" flipV="1">
            <a:off x="622776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9" name="Line 20"/>
          <p:cNvSpPr>
            <a:spLocks noChangeShapeType="1"/>
          </p:cNvSpPr>
          <p:nvPr/>
        </p:nvSpPr>
        <p:spPr bwMode="auto">
          <a:xfrm flipH="1" flipV="1">
            <a:off x="694848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0" name="Line 21"/>
          <p:cNvSpPr>
            <a:spLocks noChangeShapeType="1"/>
          </p:cNvSpPr>
          <p:nvPr/>
        </p:nvSpPr>
        <p:spPr bwMode="auto">
          <a:xfrm flipH="1" flipV="1">
            <a:off x="7667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1" name="Line 22"/>
          <p:cNvSpPr>
            <a:spLocks noChangeShapeType="1"/>
          </p:cNvSpPr>
          <p:nvPr/>
        </p:nvSpPr>
        <p:spPr bwMode="auto">
          <a:xfrm flipV="1">
            <a:off x="83169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2" name="Oval 23"/>
          <p:cNvSpPr>
            <a:spLocks noChangeArrowheads="1"/>
          </p:cNvSpPr>
          <p:nvPr/>
        </p:nvSpPr>
        <p:spPr bwMode="auto">
          <a:xfrm>
            <a:off x="3952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30743" name="Oval 24"/>
          <p:cNvSpPr>
            <a:spLocks noChangeArrowheads="1"/>
          </p:cNvSpPr>
          <p:nvPr/>
        </p:nvSpPr>
        <p:spPr bwMode="auto">
          <a:xfrm>
            <a:off x="6732588" y="5300663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30744" name="Oval 25"/>
          <p:cNvSpPr>
            <a:spLocks noChangeArrowheads="1"/>
          </p:cNvSpPr>
          <p:nvPr/>
        </p:nvSpPr>
        <p:spPr bwMode="auto">
          <a:xfrm>
            <a:off x="3132138" y="4579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30745" name="Oval 26"/>
          <p:cNvSpPr>
            <a:spLocks noChangeArrowheads="1"/>
          </p:cNvSpPr>
          <p:nvPr/>
        </p:nvSpPr>
        <p:spPr bwMode="auto">
          <a:xfrm>
            <a:off x="1692275" y="530066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30746" name="Oval 27"/>
          <p:cNvSpPr>
            <a:spLocks noChangeArrowheads="1"/>
          </p:cNvSpPr>
          <p:nvPr/>
        </p:nvSpPr>
        <p:spPr bwMode="auto">
          <a:xfrm>
            <a:off x="250825" y="385921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30747" name="Oval 28"/>
          <p:cNvSpPr>
            <a:spLocks noChangeArrowheads="1"/>
          </p:cNvSpPr>
          <p:nvPr/>
        </p:nvSpPr>
        <p:spPr bwMode="auto">
          <a:xfrm>
            <a:off x="313213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30748" name="Oval 29"/>
          <p:cNvSpPr>
            <a:spLocks noChangeArrowheads="1"/>
          </p:cNvSpPr>
          <p:nvPr/>
        </p:nvSpPr>
        <p:spPr bwMode="auto">
          <a:xfrm>
            <a:off x="4572000" y="2492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30749" name="Oval 30"/>
          <p:cNvSpPr>
            <a:spLocks noChangeArrowheads="1"/>
          </p:cNvSpPr>
          <p:nvPr/>
        </p:nvSpPr>
        <p:spPr bwMode="auto">
          <a:xfrm>
            <a:off x="67325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30750" name="Oval 31"/>
          <p:cNvSpPr>
            <a:spLocks noChangeArrowheads="1"/>
          </p:cNvSpPr>
          <p:nvPr/>
        </p:nvSpPr>
        <p:spPr bwMode="auto">
          <a:xfrm>
            <a:off x="8172450" y="4651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30751" name="Oval 32"/>
          <p:cNvSpPr>
            <a:spLocks noChangeArrowheads="1"/>
          </p:cNvSpPr>
          <p:nvPr/>
        </p:nvSpPr>
        <p:spPr bwMode="auto">
          <a:xfrm>
            <a:off x="8101013" y="2420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30752" name="Oval 33"/>
          <p:cNvSpPr>
            <a:spLocks noChangeArrowheads="1"/>
          </p:cNvSpPr>
          <p:nvPr/>
        </p:nvSpPr>
        <p:spPr bwMode="auto">
          <a:xfrm>
            <a:off x="971550" y="2420938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30753" name="Oval 34"/>
          <p:cNvSpPr>
            <a:spLocks noChangeArrowheads="1"/>
          </p:cNvSpPr>
          <p:nvPr/>
        </p:nvSpPr>
        <p:spPr bwMode="auto">
          <a:xfrm>
            <a:off x="6732588" y="386080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pic>
        <p:nvPicPr>
          <p:cNvPr id="30754" name="Picture 35" descr="BL0057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3789363"/>
            <a:ext cx="10461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5" name="Line 36"/>
          <p:cNvSpPr>
            <a:spLocks noChangeShapeType="1"/>
          </p:cNvSpPr>
          <p:nvPr/>
        </p:nvSpPr>
        <p:spPr bwMode="auto">
          <a:xfrm flipV="1">
            <a:off x="5003800" y="2133600"/>
            <a:ext cx="1655763" cy="15113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6" name="Line 37"/>
          <p:cNvSpPr>
            <a:spLocks noChangeShapeType="1"/>
          </p:cNvSpPr>
          <p:nvPr/>
        </p:nvSpPr>
        <p:spPr bwMode="auto">
          <a:xfrm flipH="1">
            <a:off x="5219700" y="2276475"/>
            <a:ext cx="1512888" cy="151288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7" name="Line 38"/>
          <p:cNvSpPr>
            <a:spLocks noChangeShapeType="1"/>
          </p:cNvSpPr>
          <p:nvPr/>
        </p:nvSpPr>
        <p:spPr bwMode="auto">
          <a:xfrm flipH="1">
            <a:off x="4859338" y="2925763"/>
            <a:ext cx="73025" cy="7905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8" name="Line 39"/>
          <p:cNvSpPr>
            <a:spLocks noChangeShapeType="1"/>
          </p:cNvSpPr>
          <p:nvPr/>
        </p:nvSpPr>
        <p:spPr bwMode="auto">
          <a:xfrm flipH="1" flipV="1">
            <a:off x="3635375" y="2060575"/>
            <a:ext cx="792163" cy="16557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9" name="Line 40"/>
          <p:cNvSpPr>
            <a:spLocks noChangeShapeType="1"/>
          </p:cNvSpPr>
          <p:nvPr/>
        </p:nvSpPr>
        <p:spPr bwMode="auto">
          <a:xfrm flipV="1">
            <a:off x="5507038" y="4005263"/>
            <a:ext cx="1152525" cy="714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60" name="Line 41"/>
          <p:cNvSpPr>
            <a:spLocks noChangeShapeType="1"/>
          </p:cNvSpPr>
          <p:nvPr/>
        </p:nvSpPr>
        <p:spPr bwMode="auto">
          <a:xfrm>
            <a:off x="7235825" y="4292600"/>
            <a:ext cx="792163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61" name="Line 42"/>
          <p:cNvSpPr>
            <a:spLocks noChangeShapeType="1"/>
          </p:cNvSpPr>
          <p:nvPr/>
        </p:nvSpPr>
        <p:spPr bwMode="auto">
          <a:xfrm flipV="1">
            <a:off x="8243888" y="2924175"/>
            <a:ext cx="1587" cy="1657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62" name="Line 43"/>
          <p:cNvSpPr>
            <a:spLocks noChangeShapeType="1"/>
          </p:cNvSpPr>
          <p:nvPr/>
        </p:nvSpPr>
        <p:spPr bwMode="auto">
          <a:xfrm flipH="1" flipV="1">
            <a:off x="5003800" y="2781300"/>
            <a:ext cx="30241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63" name="Line 44"/>
          <p:cNvSpPr>
            <a:spLocks noChangeShapeType="1"/>
          </p:cNvSpPr>
          <p:nvPr/>
        </p:nvSpPr>
        <p:spPr bwMode="auto">
          <a:xfrm>
            <a:off x="3348038" y="2205038"/>
            <a:ext cx="792162" cy="17287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64" name="Line 45"/>
          <p:cNvSpPr>
            <a:spLocks noChangeShapeType="1"/>
          </p:cNvSpPr>
          <p:nvPr/>
        </p:nvSpPr>
        <p:spPr bwMode="auto">
          <a:xfrm flipH="1" flipV="1">
            <a:off x="755650" y="2060575"/>
            <a:ext cx="215900" cy="3603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65" name="Line 46"/>
          <p:cNvSpPr>
            <a:spLocks noChangeShapeType="1"/>
          </p:cNvSpPr>
          <p:nvPr/>
        </p:nvSpPr>
        <p:spPr bwMode="auto">
          <a:xfrm flipH="1">
            <a:off x="539750" y="2276475"/>
            <a:ext cx="71438" cy="15128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66" name="Line 47"/>
          <p:cNvSpPr>
            <a:spLocks noChangeShapeType="1"/>
          </p:cNvSpPr>
          <p:nvPr/>
        </p:nvSpPr>
        <p:spPr bwMode="auto">
          <a:xfrm>
            <a:off x="684213" y="3933825"/>
            <a:ext cx="3455987" cy="2159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67" name="Line 48"/>
          <p:cNvSpPr>
            <a:spLocks noChangeShapeType="1"/>
          </p:cNvSpPr>
          <p:nvPr/>
        </p:nvSpPr>
        <p:spPr bwMode="auto">
          <a:xfrm flipV="1">
            <a:off x="3563938" y="4365625"/>
            <a:ext cx="720725" cy="2159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68" name="Line 49"/>
          <p:cNvSpPr>
            <a:spLocks noChangeShapeType="1"/>
          </p:cNvSpPr>
          <p:nvPr/>
        </p:nvSpPr>
        <p:spPr bwMode="auto">
          <a:xfrm flipH="1" flipV="1">
            <a:off x="2124075" y="5589588"/>
            <a:ext cx="45354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69" name="Line 50"/>
          <p:cNvSpPr>
            <a:spLocks noChangeShapeType="1"/>
          </p:cNvSpPr>
          <p:nvPr/>
        </p:nvSpPr>
        <p:spPr bwMode="auto">
          <a:xfrm>
            <a:off x="5076825" y="4221163"/>
            <a:ext cx="1727200" cy="1008062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70" name="Line 51"/>
          <p:cNvSpPr>
            <a:spLocks noChangeShapeType="1"/>
          </p:cNvSpPr>
          <p:nvPr/>
        </p:nvSpPr>
        <p:spPr bwMode="auto">
          <a:xfrm flipV="1">
            <a:off x="2124075" y="4870450"/>
            <a:ext cx="935038" cy="43021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71" name="Line 52"/>
          <p:cNvSpPr>
            <a:spLocks noChangeShapeType="1"/>
          </p:cNvSpPr>
          <p:nvPr/>
        </p:nvSpPr>
        <p:spPr bwMode="auto">
          <a:xfrm flipH="1" flipV="1">
            <a:off x="1403350" y="2708275"/>
            <a:ext cx="3024188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問題例１：部品配送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2971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ある</a:t>
            </a:r>
            <a:r>
              <a:rPr lang="ja-JP" altLang="en-US" sz="2400" b="1" dirty="0" smtClean="0"/>
              <a:t>部品工場</a:t>
            </a:r>
            <a:r>
              <a:rPr lang="ja-JP" altLang="en-US" sz="2400" dirty="0" smtClean="0"/>
              <a:t>から、他の</a:t>
            </a:r>
            <a:r>
              <a:rPr lang="ja-JP" altLang="en-US" sz="2400" b="1" dirty="0" smtClean="0"/>
              <a:t>工場</a:t>
            </a:r>
            <a:r>
              <a:rPr lang="ja-JP" altLang="en-US" sz="2400" dirty="0" smtClean="0"/>
              <a:t>へ、週に1度部品の配送を行う。部品の量は大体一定なので、</a:t>
            </a:r>
            <a:r>
              <a:rPr lang="ja-JP" altLang="en-US" sz="2400" b="1" dirty="0" smtClean="0"/>
              <a:t>毎週同じルート</a:t>
            </a:r>
            <a:r>
              <a:rPr lang="ja-JP" altLang="en-US" sz="2400" dirty="0" smtClean="0"/>
              <a:t>で配送しても差し支えない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配送コストを抑えるため、配送ルートを固定して</a:t>
            </a:r>
            <a:r>
              <a:rPr lang="ja-JP" altLang="en-US" sz="2400" b="1" dirty="0" smtClean="0"/>
              <a:t>トラックの台数と移動距離を最小化</a:t>
            </a:r>
            <a:r>
              <a:rPr lang="ja-JP" altLang="en-US" sz="2400" dirty="0" smtClean="0"/>
              <a:t>したい（一回きっちり解きたい）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工場間</a:t>
            </a:r>
            <a:r>
              <a:rPr lang="ja-JP" altLang="en-US" sz="2400" b="1" dirty="0" smtClean="0"/>
              <a:t>距離</a:t>
            </a:r>
            <a:r>
              <a:rPr lang="ja-JP" altLang="en-US" sz="2400" dirty="0" smtClean="0"/>
              <a:t>はナビで計算か、直線距離</a:t>
            </a:r>
          </a:p>
        </p:txBody>
      </p:sp>
      <p:pic>
        <p:nvPicPr>
          <p:cNvPr id="4100" name="Picture 4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248400"/>
            <a:ext cx="762000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j00790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51054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1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8674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20" descr="IN0048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876800"/>
            <a:ext cx="7620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21" descr="IN0048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5029200"/>
            <a:ext cx="7620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22" descr="IN0048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3886200"/>
            <a:ext cx="7620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23" descr="IN0048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4038600"/>
            <a:ext cx="7620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24" descr="IN0048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5943600"/>
            <a:ext cx="7620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25" descr="IN0048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5867400"/>
            <a:ext cx="7620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26" descr="IN0048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5181600"/>
            <a:ext cx="7620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例題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893175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距離は縦横に移動した数、最大積載量は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最大移動距離は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>
            <a:off x="468313" y="191611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 flipV="1">
            <a:off x="468313" y="263525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 flipV="1">
            <a:off x="468313" y="3355975"/>
            <a:ext cx="7848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1" name="Line 8"/>
          <p:cNvSpPr>
            <a:spLocks noChangeShapeType="1"/>
          </p:cNvSpPr>
          <p:nvPr/>
        </p:nvSpPr>
        <p:spPr bwMode="auto">
          <a:xfrm flipV="1">
            <a:off x="468313" y="40767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>
            <a:off x="468313" y="47958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 flipV="1">
            <a:off x="468313" y="54435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 flipV="1">
            <a:off x="468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5" name="Line 12"/>
          <p:cNvSpPr>
            <a:spLocks noChangeShapeType="1"/>
          </p:cNvSpPr>
          <p:nvPr/>
        </p:nvSpPr>
        <p:spPr bwMode="auto">
          <a:xfrm flipH="1" flipV="1">
            <a:off x="1185863" y="1916113"/>
            <a:ext cx="1587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 flipH="1" flipV="1">
            <a:off x="1908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7" name="Line 14"/>
          <p:cNvSpPr>
            <a:spLocks noChangeShapeType="1"/>
          </p:cNvSpPr>
          <p:nvPr/>
        </p:nvSpPr>
        <p:spPr bwMode="auto">
          <a:xfrm flipH="1" flipV="1">
            <a:off x="26273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 flipH="1" flipV="1">
            <a:off x="334803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9" name="Line 16"/>
          <p:cNvSpPr>
            <a:spLocks noChangeShapeType="1"/>
          </p:cNvSpPr>
          <p:nvPr/>
        </p:nvSpPr>
        <p:spPr bwMode="auto">
          <a:xfrm flipH="1" flipV="1">
            <a:off x="406717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0" name="Line 17"/>
          <p:cNvSpPr>
            <a:spLocks noChangeShapeType="1"/>
          </p:cNvSpPr>
          <p:nvPr/>
        </p:nvSpPr>
        <p:spPr bwMode="auto">
          <a:xfrm flipH="1" flipV="1">
            <a:off x="4787900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1" name="Line 18"/>
          <p:cNvSpPr>
            <a:spLocks noChangeShapeType="1"/>
          </p:cNvSpPr>
          <p:nvPr/>
        </p:nvSpPr>
        <p:spPr bwMode="auto">
          <a:xfrm flipH="1" flipV="1">
            <a:off x="5508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2" name="Line 19"/>
          <p:cNvSpPr>
            <a:spLocks noChangeShapeType="1"/>
          </p:cNvSpPr>
          <p:nvPr/>
        </p:nvSpPr>
        <p:spPr bwMode="auto">
          <a:xfrm flipH="1" flipV="1">
            <a:off x="622776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3" name="Line 20"/>
          <p:cNvSpPr>
            <a:spLocks noChangeShapeType="1"/>
          </p:cNvSpPr>
          <p:nvPr/>
        </p:nvSpPr>
        <p:spPr bwMode="auto">
          <a:xfrm flipH="1" flipV="1">
            <a:off x="6948488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4" name="Line 21"/>
          <p:cNvSpPr>
            <a:spLocks noChangeShapeType="1"/>
          </p:cNvSpPr>
          <p:nvPr/>
        </p:nvSpPr>
        <p:spPr bwMode="auto">
          <a:xfrm flipH="1" flipV="1">
            <a:off x="7667625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5" name="Line 22"/>
          <p:cNvSpPr>
            <a:spLocks noChangeShapeType="1"/>
          </p:cNvSpPr>
          <p:nvPr/>
        </p:nvSpPr>
        <p:spPr bwMode="auto">
          <a:xfrm flipV="1">
            <a:off x="8316913" y="1916113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6" name="Oval 23"/>
          <p:cNvSpPr>
            <a:spLocks noChangeArrowheads="1"/>
          </p:cNvSpPr>
          <p:nvPr/>
        </p:nvSpPr>
        <p:spPr bwMode="auto">
          <a:xfrm>
            <a:off x="3952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31767" name="Oval 24"/>
          <p:cNvSpPr>
            <a:spLocks noChangeArrowheads="1"/>
          </p:cNvSpPr>
          <p:nvPr/>
        </p:nvSpPr>
        <p:spPr bwMode="auto">
          <a:xfrm>
            <a:off x="6732588" y="5300663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31768" name="Oval 25"/>
          <p:cNvSpPr>
            <a:spLocks noChangeArrowheads="1"/>
          </p:cNvSpPr>
          <p:nvPr/>
        </p:nvSpPr>
        <p:spPr bwMode="auto">
          <a:xfrm>
            <a:off x="3132138" y="4579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31769" name="Oval 26"/>
          <p:cNvSpPr>
            <a:spLocks noChangeArrowheads="1"/>
          </p:cNvSpPr>
          <p:nvPr/>
        </p:nvSpPr>
        <p:spPr bwMode="auto">
          <a:xfrm>
            <a:off x="1692275" y="530066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31770" name="Oval 27"/>
          <p:cNvSpPr>
            <a:spLocks noChangeArrowheads="1"/>
          </p:cNvSpPr>
          <p:nvPr/>
        </p:nvSpPr>
        <p:spPr bwMode="auto">
          <a:xfrm>
            <a:off x="250825" y="3859213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31771" name="Oval 28"/>
          <p:cNvSpPr>
            <a:spLocks noChangeArrowheads="1"/>
          </p:cNvSpPr>
          <p:nvPr/>
        </p:nvSpPr>
        <p:spPr bwMode="auto">
          <a:xfrm>
            <a:off x="313213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31772" name="Oval 29"/>
          <p:cNvSpPr>
            <a:spLocks noChangeArrowheads="1"/>
          </p:cNvSpPr>
          <p:nvPr/>
        </p:nvSpPr>
        <p:spPr bwMode="auto">
          <a:xfrm>
            <a:off x="4572000" y="2492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31773" name="Oval 30"/>
          <p:cNvSpPr>
            <a:spLocks noChangeArrowheads="1"/>
          </p:cNvSpPr>
          <p:nvPr/>
        </p:nvSpPr>
        <p:spPr bwMode="auto">
          <a:xfrm>
            <a:off x="6732588" y="177165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8</a:t>
            </a:r>
          </a:p>
        </p:txBody>
      </p:sp>
      <p:sp>
        <p:nvSpPr>
          <p:cNvPr id="31774" name="Oval 31"/>
          <p:cNvSpPr>
            <a:spLocks noChangeArrowheads="1"/>
          </p:cNvSpPr>
          <p:nvPr/>
        </p:nvSpPr>
        <p:spPr bwMode="auto">
          <a:xfrm>
            <a:off x="8172450" y="4651375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31775" name="Oval 32"/>
          <p:cNvSpPr>
            <a:spLocks noChangeArrowheads="1"/>
          </p:cNvSpPr>
          <p:nvPr/>
        </p:nvSpPr>
        <p:spPr bwMode="auto">
          <a:xfrm>
            <a:off x="8101013" y="2420938"/>
            <a:ext cx="360362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31776" name="Oval 33"/>
          <p:cNvSpPr>
            <a:spLocks noChangeArrowheads="1"/>
          </p:cNvSpPr>
          <p:nvPr/>
        </p:nvSpPr>
        <p:spPr bwMode="auto">
          <a:xfrm>
            <a:off x="971550" y="2420938"/>
            <a:ext cx="360363" cy="360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31777" name="Oval 34"/>
          <p:cNvSpPr>
            <a:spLocks noChangeArrowheads="1"/>
          </p:cNvSpPr>
          <p:nvPr/>
        </p:nvSpPr>
        <p:spPr bwMode="auto">
          <a:xfrm>
            <a:off x="6732588" y="3860800"/>
            <a:ext cx="360362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pic>
        <p:nvPicPr>
          <p:cNvPr id="31778" name="Picture 35" descr="BL0057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3789363"/>
            <a:ext cx="10461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79" name="Line 36"/>
          <p:cNvSpPr>
            <a:spLocks noChangeShapeType="1"/>
          </p:cNvSpPr>
          <p:nvPr/>
        </p:nvSpPr>
        <p:spPr bwMode="auto">
          <a:xfrm flipV="1">
            <a:off x="5003800" y="2133600"/>
            <a:ext cx="1655763" cy="15113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0" name="Line 37"/>
          <p:cNvSpPr>
            <a:spLocks noChangeShapeType="1"/>
          </p:cNvSpPr>
          <p:nvPr/>
        </p:nvSpPr>
        <p:spPr bwMode="auto">
          <a:xfrm flipH="1">
            <a:off x="3635375" y="1989138"/>
            <a:ext cx="302577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1" name="Line 38"/>
          <p:cNvSpPr>
            <a:spLocks noChangeShapeType="1"/>
          </p:cNvSpPr>
          <p:nvPr/>
        </p:nvSpPr>
        <p:spPr bwMode="auto">
          <a:xfrm flipH="1">
            <a:off x="4859338" y="2925763"/>
            <a:ext cx="73025" cy="7905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2" name="Line 40"/>
          <p:cNvSpPr>
            <a:spLocks noChangeShapeType="1"/>
          </p:cNvSpPr>
          <p:nvPr/>
        </p:nvSpPr>
        <p:spPr bwMode="auto">
          <a:xfrm flipV="1">
            <a:off x="5507038" y="4005263"/>
            <a:ext cx="1152525" cy="714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3" name="Line 41"/>
          <p:cNvSpPr>
            <a:spLocks noChangeShapeType="1"/>
          </p:cNvSpPr>
          <p:nvPr/>
        </p:nvSpPr>
        <p:spPr bwMode="auto">
          <a:xfrm>
            <a:off x="7235825" y="4292600"/>
            <a:ext cx="792163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4" name="Line 42"/>
          <p:cNvSpPr>
            <a:spLocks noChangeShapeType="1"/>
          </p:cNvSpPr>
          <p:nvPr/>
        </p:nvSpPr>
        <p:spPr bwMode="auto">
          <a:xfrm flipV="1">
            <a:off x="8243888" y="2924175"/>
            <a:ext cx="1587" cy="1657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5" name="Line 43"/>
          <p:cNvSpPr>
            <a:spLocks noChangeShapeType="1"/>
          </p:cNvSpPr>
          <p:nvPr/>
        </p:nvSpPr>
        <p:spPr bwMode="auto">
          <a:xfrm flipH="1" flipV="1">
            <a:off x="5003800" y="2781300"/>
            <a:ext cx="30241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6" name="Line 45"/>
          <p:cNvSpPr>
            <a:spLocks noChangeShapeType="1"/>
          </p:cNvSpPr>
          <p:nvPr/>
        </p:nvSpPr>
        <p:spPr bwMode="auto">
          <a:xfrm flipH="1" flipV="1">
            <a:off x="755650" y="2060575"/>
            <a:ext cx="215900" cy="3603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7" name="Line 46"/>
          <p:cNvSpPr>
            <a:spLocks noChangeShapeType="1"/>
          </p:cNvSpPr>
          <p:nvPr/>
        </p:nvSpPr>
        <p:spPr bwMode="auto">
          <a:xfrm flipH="1">
            <a:off x="539750" y="2276475"/>
            <a:ext cx="71438" cy="15128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8" name="Line 47"/>
          <p:cNvSpPr>
            <a:spLocks noChangeShapeType="1"/>
          </p:cNvSpPr>
          <p:nvPr/>
        </p:nvSpPr>
        <p:spPr bwMode="auto">
          <a:xfrm>
            <a:off x="684213" y="3933825"/>
            <a:ext cx="3455987" cy="2159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9" name="Line 48"/>
          <p:cNvSpPr>
            <a:spLocks noChangeShapeType="1"/>
          </p:cNvSpPr>
          <p:nvPr/>
        </p:nvSpPr>
        <p:spPr bwMode="auto">
          <a:xfrm flipV="1">
            <a:off x="3563938" y="4365625"/>
            <a:ext cx="720725" cy="2159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90" name="Line 49"/>
          <p:cNvSpPr>
            <a:spLocks noChangeShapeType="1"/>
          </p:cNvSpPr>
          <p:nvPr/>
        </p:nvSpPr>
        <p:spPr bwMode="auto">
          <a:xfrm flipH="1" flipV="1">
            <a:off x="2124075" y="5589588"/>
            <a:ext cx="45354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91" name="Line 50"/>
          <p:cNvSpPr>
            <a:spLocks noChangeShapeType="1"/>
          </p:cNvSpPr>
          <p:nvPr/>
        </p:nvSpPr>
        <p:spPr bwMode="auto">
          <a:xfrm>
            <a:off x="5076825" y="4221163"/>
            <a:ext cx="1727200" cy="1008062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92" name="Line 51"/>
          <p:cNvSpPr>
            <a:spLocks noChangeShapeType="1"/>
          </p:cNvSpPr>
          <p:nvPr/>
        </p:nvSpPr>
        <p:spPr bwMode="auto">
          <a:xfrm flipV="1">
            <a:off x="2124075" y="4870450"/>
            <a:ext cx="935038" cy="43021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93" name="Line 52"/>
          <p:cNvSpPr>
            <a:spLocks noChangeShapeType="1"/>
          </p:cNvSpPr>
          <p:nvPr/>
        </p:nvSpPr>
        <p:spPr bwMode="auto">
          <a:xfrm flipH="1" flipV="1">
            <a:off x="1403350" y="2708275"/>
            <a:ext cx="3024188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94" name="Line 53"/>
          <p:cNvSpPr>
            <a:spLocks noChangeShapeType="1"/>
          </p:cNvSpPr>
          <p:nvPr/>
        </p:nvSpPr>
        <p:spPr bwMode="auto">
          <a:xfrm>
            <a:off x="3494088" y="2205038"/>
            <a:ext cx="1077912" cy="1439862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実際の計算時間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8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仮に、顧客数を1000、トラックを30台とする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chemeClr val="accent2"/>
                </a:solidFill>
              </a:rPr>
              <a:t>　</a:t>
            </a:r>
            <a:r>
              <a:rPr lang="ja-JP" altLang="en-US" sz="2400" dirty="0" smtClean="0"/>
              <a:t>ルートの長さはだいたい30になる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8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それぞれの近傍の大きさは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800" dirty="0" smtClean="0"/>
              <a:t>　　（長さ）</a:t>
            </a:r>
            <a:r>
              <a:rPr lang="ja-JP" altLang="en-US" sz="2800" baseline="30000" dirty="0" smtClean="0"/>
              <a:t>2</a:t>
            </a:r>
            <a:r>
              <a:rPr lang="ja-JP" altLang="en-US" sz="2800" dirty="0" smtClean="0"/>
              <a:t>（台数）</a:t>
            </a:r>
            <a:r>
              <a:rPr lang="ja-JP" altLang="en-US" sz="2800" baseline="30000" dirty="0" smtClean="0"/>
              <a:t>2</a:t>
            </a:r>
            <a:r>
              <a:rPr lang="ja-JP" altLang="en-US" sz="2800" dirty="0" smtClean="0"/>
              <a:t>　</a:t>
            </a:r>
            <a:r>
              <a:rPr lang="ja-JP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≒</a:t>
            </a:r>
            <a:r>
              <a:rPr lang="ja-JP" altLang="en-US" sz="2800" dirty="0" smtClean="0">
                <a:solidFill>
                  <a:srgbClr val="FF0000"/>
                </a:solidFill>
              </a:rPr>
              <a:t>　</a:t>
            </a:r>
            <a:r>
              <a:rPr lang="ja-JP" altLang="en-US" sz="2800" dirty="0" smtClean="0"/>
              <a:t>（顧客数）</a:t>
            </a:r>
            <a:r>
              <a:rPr lang="ja-JP" altLang="en-US" sz="2800" baseline="30000" dirty="0" smtClean="0"/>
              <a:t>2 　 　　　　　　　</a:t>
            </a:r>
            <a:r>
              <a:rPr lang="ja-JP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≒</a:t>
            </a:r>
            <a:r>
              <a:rPr lang="ja-JP" altLang="en-US" sz="2800" baseline="30000" dirty="0" smtClean="0"/>
              <a:t> 　</a:t>
            </a:r>
            <a:r>
              <a:rPr lang="ja-JP" altLang="en-US" sz="2800" dirty="0" smtClean="0"/>
              <a:t>100万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800" dirty="0" smtClean="0"/>
              <a:t>　　（長さ）</a:t>
            </a:r>
            <a:r>
              <a:rPr lang="ja-JP" altLang="en-US" sz="2800" baseline="30000" dirty="0" smtClean="0"/>
              <a:t>4</a:t>
            </a:r>
            <a:r>
              <a:rPr lang="ja-JP" altLang="en-US" sz="2800" dirty="0" smtClean="0"/>
              <a:t>（台数）</a:t>
            </a:r>
            <a:r>
              <a:rPr lang="ja-JP" altLang="en-US" sz="2800" baseline="30000" dirty="0" smtClean="0"/>
              <a:t>2</a:t>
            </a:r>
            <a:r>
              <a:rPr lang="ja-JP" altLang="en-US" sz="2800" dirty="0" smtClean="0"/>
              <a:t>　</a:t>
            </a:r>
            <a:r>
              <a:rPr lang="ja-JP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≒</a:t>
            </a:r>
            <a:r>
              <a:rPr lang="ja-JP" altLang="en-US" sz="2800" dirty="0" smtClean="0">
                <a:solidFill>
                  <a:srgbClr val="FF0000"/>
                </a:solidFill>
              </a:rPr>
              <a:t>　</a:t>
            </a:r>
            <a:r>
              <a:rPr lang="ja-JP" altLang="en-US" sz="2800" dirty="0" smtClean="0"/>
              <a:t>（長さ）</a:t>
            </a:r>
            <a:r>
              <a:rPr lang="ja-JP" altLang="en-US" sz="2800" baseline="30000" dirty="0" smtClean="0"/>
              <a:t>2</a:t>
            </a:r>
            <a:r>
              <a:rPr lang="ja-JP" altLang="en-US" sz="2800" dirty="0" smtClean="0"/>
              <a:t>（顧客数）</a:t>
            </a:r>
            <a:r>
              <a:rPr lang="ja-JP" altLang="en-US" sz="2800" baseline="30000" dirty="0" smtClean="0"/>
              <a:t>2 　 </a:t>
            </a:r>
            <a:r>
              <a:rPr lang="ja-JP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≒</a:t>
            </a:r>
            <a:r>
              <a:rPr lang="ja-JP" altLang="en-US" sz="2800" baseline="30000" dirty="0" smtClean="0"/>
              <a:t> 　</a:t>
            </a:r>
            <a:r>
              <a:rPr lang="ja-JP" altLang="en-US" sz="2800" dirty="0" smtClean="0"/>
              <a:t>10億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8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近傍1つの目的関数の評価に、長さ分の計算時間がかかる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chemeClr val="accent2"/>
                </a:solidFill>
              </a:rPr>
              <a:t>　</a:t>
            </a:r>
            <a:r>
              <a:rPr lang="ja-JP" altLang="en-US" sz="2400" dirty="0" smtClean="0"/>
              <a:t>全部の近傍の評価をする、300億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パソコンは1秒で1億回くらいの計算ができる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chemeClr val="accent2"/>
                </a:solidFill>
              </a:rPr>
              <a:t>　</a:t>
            </a:r>
            <a:r>
              <a:rPr lang="ja-JP" altLang="en-US" sz="2400" dirty="0" smtClean="0"/>
              <a:t>3000秒。だいぶ遅い　（局所探索でも1日かかりそう）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計算の高速化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81075"/>
            <a:ext cx="8458200" cy="5181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近傍1つの</a:t>
            </a:r>
            <a:r>
              <a:rPr lang="ja-JP" altLang="en-US" sz="2400" b="1" dirty="0" smtClean="0"/>
              <a:t>目的関数</a:t>
            </a:r>
            <a:r>
              <a:rPr lang="ja-JP" altLang="en-US" sz="2400" dirty="0" smtClean="0"/>
              <a:t>の評価に、長さ分の計算時間がかかる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ここを速くする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よく見ると、近傍の各解は、1箇所ずつ異なっている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異なる部分についてだけ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O(1)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時間で再計算する。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b="1" dirty="0" smtClean="0"/>
              <a:t>ルートの距離</a:t>
            </a:r>
            <a:r>
              <a:rPr lang="ja-JP" altLang="en-US" sz="2400" dirty="0" smtClean="0"/>
              <a:t>、</a:t>
            </a:r>
            <a:r>
              <a:rPr lang="ja-JP" altLang="en-US" sz="2400" b="1" dirty="0" smtClean="0"/>
              <a:t>最大積載量</a:t>
            </a:r>
            <a:r>
              <a:rPr lang="ja-JP" altLang="en-US" sz="2400" dirty="0" smtClean="0"/>
              <a:t>など、だいたいの制約がチェック可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到着時間の制約も、工夫するとできる　　　</a:t>
            </a:r>
          </a:p>
        </p:txBody>
      </p:sp>
      <p:pic>
        <p:nvPicPr>
          <p:cNvPr id="33796" name="Picture 4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4135438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5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211638"/>
            <a:ext cx="5000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6" descr="j00791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144838"/>
            <a:ext cx="498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7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287838"/>
            <a:ext cx="6858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 descr="BL0057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3678238"/>
            <a:ext cx="104616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9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3221038"/>
            <a:ext cx="6858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2" name="Picture 10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144838"/>
            <a:ext cx="6858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3" name="Picture 11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068638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4" name="Picture 12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144838"/>
            <a:ext cx="5000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7315200" y="3373438"/>
            <a:ext cx="4572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06" name="Line 16"/>
          <p:cNvSpPr>
            <a:spLocks noChangeShapeType="1"/>
          </p:cNvSpPr>
          <p:nvPr/>
        </p:nvSpPr>
        <p:spPr bwMode="auto">
          <a:xfrm flipV="1">
            <a:off x="1066800" y="3449638"/>
            <a:ext cx="609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33807" name="Picture 17" descr="BL0057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48600" y="3678238"/>
            <a:ext cx="104616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8" name="Line 20"/>
          <p:cNvSpPr>
            <a:spLocks noChangeShapeType="1"/>
          </p:cNvSpPr>
          <p:nvPr/>
        </p:nvSpPr>
        <p:spPr bwMode="auto">
          <a:xfrm>
            <a:off x="6324600" y="3373438"/>
            <a:ext cx="381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33809" name="Picture 21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135438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0" name="Picture 22" descr="j00791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4211638"/>
            <a:ext cx="498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1" name="Line 24"/>
          <p:cNvSpPr>
            <a:spLocks noChangeShapeType="1"/>
          </p:cNvSpPr>
          <p:nvPr/>
        </p:nvSpPr>
        <p:spPr bwMode="auto">
          <a:xfrm flipV="1">
            <a:off x="2286000" y="4516438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12" name="Line 25"/>
          <p:cNvSpPr>
            <a:spLocks noChangeShapeType="1"/>
          </p:cNvSpPr>
          <p:nvPr/>
        </p:nvSpPr>
        <p:spPr bwMode="auto">
          <a:xfrm>
            <a:off x="914400" y="4287838"/>
            <a:ext cx="609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13" name="Line 26"/>
          <p:cNvSpPr>
            <a:spLocks noChangeShapeType="1"/>
          </p:cNvSpPr>
          <p:nvPr/>
        </p:nvSpPr>
        <p:spPr bwMode="auto">
          <a:xfrm flipV="1">
            <a:off x="6477000" y="4364038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14" name="Line 27"/>
          <p:cNvSpPr>
            <a:spLocks noChangeShapeType="1"/>
          </p:cNvSpPr>
          <p:nvPr/>
        </p:nvSpPr>
        <p:spPr bwMode="auto">
          <a:xfrm flipV="1">
            <a:off x="7543800" y="4287838"/>
            <a:ext cx="5334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15" name="Line 29"/>
          <p:cNvSpPr>
            <a:spLocks noChangeShapeType="1"/>
          </p:cNvSpPr>
          <p:nvPr/>
        </p:nvSpPr>
        <p:spPr bwMode="auto">
          <a:xfrm>
            <a:off x="5105400" y="3678238"/>
            <a:ext cx="609600" cy="457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16" name="Line 38"/>
          <p:cNvSpPr>
            <a:spLocks noChangeShapeType="1"/>
          </p:cNvSpPr>
          <p:nvPr/>
        </p:nvSpPr>
        <p:spPr bwMode="auto">
          <a:xfrm flipV="1">
            <a:off x="4724400" y="3449638"/>
            <a:ext cx="990600" cy="914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2443163" y="3357563"/>
            <a:ext cx="2057400" cy="990600"/>
            <a:chOff x="1536" y="2304"/>
            <a:chExt cx="1296" cy="624"/>
          </a:xfrm>
        </p:grpSpPr>
        <p:sp>
          <p:nvSpPr>
            <p:cNvPr id="33823" name="Line 42"/>
            <p:cNvSpPr>
              <a:spLocks noChangeShapeType="1"/>
            </p:cNvSpPr>
            <p:nvPr/>
          </p:nvSpPr>
          <p:spPr bwMode="auto">
            <a:xfrm>
              <a:off x="1536" y="2352"/>
              <a:ext cx="1056" cy="576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24" name="Line 43"/>
            <p:cNvSpPr>
              <a:spLocks noChangeShapeType="1"/>
            </p:cNvSpPr>
            <p:nvPr/>
          </p:nvSpPr>
          <p:spPr bwMode="auto">
            <a:xfrm flipV="1">
              <a:off x="2208" y="2496"/>
              <a:ext cx="0" cy="432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25" name="Line 44"/>
            <p:cNvSpPr>
              <a:spLocks noChangeShapeType="1"/>
            </p:cNvSpPr>
            <p:nvPr/>
          </p:nvSpPr>
          <p:spPr bwMode="auto">
            <a:xfrm>
              <a:off x="2448" y="2304"/>
              <a:ext cx="384" cy="0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2438400" y="3373438"/>
            <a:ext cx="2057400" cy="1066800"/>
            <a:chOff x="1536" y="2304"/>
            <a:chExt cx="1296" cy="672"/>
          </a:xfrm>
        </p:grpSpPr>
        <p:sp>
          <p:nvSpPr>
            <p:cNvPr id="33820" name="Line 14"/>
            <p:cNvSpPr>
              <a:spLocks noChangeShapeType="1"/>
            </p:cNvSpPr>
            <p:nvPr/>
          </p:nvSpPr>
          <p:spPr bwMode="auto">
            <a:xfrm>
              <a:off x="1536" y="2304"/>
              <a:ext cx="43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21" name="Line 40"/>
            <p:cNvSpPr>
              <a:spLocks noChangeShapeType="1"/>
            </p:cNvSpPr>
            <p:nvPr/>
          </p:nvSpPr>
          <p:spPr bwMode="auto">
            <a:xfrm flipV="1">
              <a:off x="2304" y="2400"/>
              <a:ext cx="528" cy="57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22" name="Line 41"/>
            <p:cNvSpPr>
              <a:spLocks noChangeShapeType="1"/>
            </p:cNvSpPr>
            <p:nvPr/>
          </p:nvSpPr>
          <p:spPr bwMode="auto">
            <a:xfrm>
              <a:off x="2256" y="2448"/>
              <a:ext cx="384" cy="3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1295400" y="6172200"/>
            <a:ext cx="6092825" cy="43973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（ルートの長さ／３）倍くらいの高速化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計算の高速化２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52513"/>
            <a:ext cx="8839200" cy="3124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改善の可能性のある近傍だけチェックする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/>
              <a:t>クロス近傍</a:t>
            </a:r>
            <a:r>
              <a:rPr lang="ja-JP" altLang="en-US" sz="2400" dirty="0" smtClean="0"/>
              <a:t>は、</a:t>
            </a:r>
            <a:r>
              <a:rPr lang="ja-JP" altLang="en-US" sz="2400" b="1" dirty="0" smtClean="0"/>
              <a:t>2-</a:t>
            </a:r>
            <a:r>
              <a:rPr lang="en-US" altLang="ja-JP" sz="2400" b="1" dirty="0" err="1" smtClean="0"/>
              <a:t>exg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近傍</a:t>
            </a:r>
            <a:r>
              <a:rPr lang="ja-JP" altLang="en-US" sz="2400" dirty="0" smtClean="0"/>
              <a:t>を２回行ったもの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（ルートの長さが）改善されるなら、どちらかの2-</a:t>
            </a:r>
            <a:r>
              <a:rPr lang="en-US" altLang="ja-JP" sz="2400" dirty="0" err="1" smtClean="0"/>
              <a:t>exg</a:t>
            </a:r>
            <a:r>
              <a:rPr lang="ja-JP" altLang="en-US" sz="2400" dirty="0" smtClean="0"/>
              <a:t>で改善がある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改善のある</a:t>
            </a:r>
            <a:r>
              <a:rPr lang="ja-JP" altLang="en-US" sz="2400" b="1" dirty="0" smtClean="0"/>
              <a:t>2-</a:t>
            </a:r>
            <a:r>
              <a:rPr lang="en-US" altLang="ja-JP" sz="2400" b="1" dirty="0" err="1" smtClean="0"/>
              <a:t>exg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近傍</a:t>
            </a:r>
            <a:r>
              <a:rPr lang="ja-JP" altLang="en-US" sz="2400" dirty="0" smtClean="0"/>
              <a:t>を含む</a:t>
            </a:r>
            <a:r>
              <a:rPr lang="ja-JP" altLang="en-US" sz="2400" b="1" dirty="0" smtClean="0"/>
              <a:t>クロス近傍</a:t>
            </a:r>
            <a:r>
              <a:rPr lang="ja-JP" altLang="en-US" sz="2400" dirty="0" smtClean="0"/>
              <a:t>だけチェックする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pic>
        <p:nvPicPr>
          <p:cNvPr id="34820" name="Picture 4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50292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5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105400"/>
            <a:ext cx="500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6" descr="j00791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4038600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7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51816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8" descr="BL0057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4572000"/>
            <a:ext cx="10461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41148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6" name="Picture 10" descr="j00791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038600"/>
            <a:ext cx="6858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7" name="Picture 11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9624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8" name="Picture 12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038600"/>
            <a:ext cx="500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7315200" y="4267200"/>
            <a:ext cx="4572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V="1">
            <a:off x="1066800" y="4343400"/>
            <a:ext cx="609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34831" name="Picture 15" descr="BL0057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48600" y="4572000"/>
            <a:ext cx="10461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2" name="Line 17"/>
          <p:cNvSpPr>
            <a:spLocks noChangeShapeType="1"/>
          </p:cNvSpPr>
          <p:nvPr/>
        </p:nvSpPr>
        <p:spPr bwMode="auto">
          <a:xfrm>
            <a:off x="6324600" y="4267200"/>
            <a:ext cx="381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34833" name="Picture 18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5029200"/>
            <a:ext cx="5000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4" name="Picture 19" descr="j00791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5105400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5" name="Line 20"/>
          <p:cNvSpPr>
            <a:spLocks noChangeShapeType="1"/>
          </p:cNvSpPr>
          <p:nvPr/>
        </p:nvSpPr>
        <p:spPr bwMode="auto">
          <a:xfrm flipV="1">
            <a:off x="2286000" y="5410200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6" name="Line 21"/>
          <p:cNvSpPr>
            <a:spLocks noChangeShapeType="1"/>
          </p:cNvSpPr>
          <p:nvPr/>
        </p:nvSpPr>
        <p:spPr bwMode="auto">
          <a:xfrm>
            <a:off x="914400" y="5181600"/>
            <a:ext cx="60960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7" name="Line 22"/>
          <p:cNvSpPr>
            <a:spLocks noChangeShapeType="1"/>
          </p:cNvSpPr>
          <p:nvPr/>
        </p:nvSpPr>
        <p:spPr bwMode="auto">
          <a:xfrm flipV="1">
            <a:off x="6477000" y="5257800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8" name="Line 23"/>
          <p:cNvSpPr>
            <a:spLocks noChangeShapeType="1"/>
          </p:cNvSpPr>
          <p:nvPr/>
        </p:nvSpPr>
        <p:spPr bwMode="auto">
          <a:xfrm flipV="1">
            <a:off x="7543800" y="5181600"/>
            <a:ext cx="533400" cy="76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9" name="Line 24"/>
          <p:cNvSpPr>
            <a:spLocks noChangeShapeType="1"/>
          </p:cNvSpPr>
          <p:nvPr/>
        </p:nvSpPr>
        <p:spPr bwMode="auto">
          <a:xfrm>
            <a:off x="5105400" y="4572000"/>
            <a:ext cx="609600" cy="457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40" name="Line 26"/>
          <p:cNvSpPr>
            <a:spLocks noChangeShapeType="1"/>
          </p:cNvSpPr>
          <p:nvPr/>
        </p:nvSpPr>
        <p:spPr bwMode="auto">
          <a:xfrm flipV="1">
            <a:off x="4724400" y="4343400"/>
            <a:ext cx="990600" cy="914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34841" name="Group 32"/>
          <p:cNvGrpSpPr>
            <a:grpSpLocks/>
          </p:cNvGrpSpPr>
          <p:nvPr/>
        </p:nvGrpSpPr>
        <p:grpSpPr bwMode="auto">
          <a:xfrm>
            <a:off x="2438400" y="4267200"/>
            <a:ext cx="2057400" cy="1066800"/>
            <a:chOff x="1536" y="2304"/>
            <a:chExt cx="1296" cy="672"/>
          </a:xfrm>
        </p:grpSpPr>
        <p:sp>
          <p:nvSpPr>
            <p:cNvPr id="34843" name="Line 33"/>
            <p:cNvSpPr>
              <a:spLocks noChangeShapeType="1"/>
            </p:cNvSpPr>
            <p:nvPr/>
          </p:nvSpPr>
          <p:spPr bwMode="auto">
            <a:xfrm>
              <a:off x="1536" y="2304"/>
              <a:ext cx="43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844" name="Line 34"/>
            <p:cNvSpPr>
              <a:spLocks noChangeShapeType="1"/>
            </p:cNvSpPr>
            <p:nvPr/>
          </p:nvSpPr>
          <p:spPr bwMode="auto">
            <a:xfrm flipV="1">
              <a:off x="2304" y="2400"/>
              <a:ext cx="528" cy="57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845" name="Line 35"/>
            <p:cNvSpPr>
              <a:spLocks noChangeShapeType="1"/>
            </p:cNvSpPr>
            <p:nvPr/>
          </p:nvSpPr>
          <p:spPr bwMode="auto">
            <a:xfrm>
              <a:off x="2256" y="2448"/>
              <a:ext cx="384" cy="3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1066800" y="6019800"/>
            <a:ext cx="6629400" cy="43973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（一概には言えないが）300倍くらいの高速化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計算の高速化３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154988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b="1" dirty="0" smtClean="0"/>
              <a:t>目的関数</a:t>
            </a:r>
            <a:r>
              <a:rPr lang="ja-JP" altLang="en-US" sz="2400" dirty="0" smtClean="0"/>
              <a:t>の計算時間の改善　　　　　　　　　 ‥ ‥ 10倍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改善の可能性のある近傍だけチェックする　‥ ‥ 300倍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合計3000倍　　　一回の計算が1秒になった。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これなら、1分ぐらいで、局所探索も終わりそう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課題：</a:t>
            </a:r>
            <a:r>
              <a:rPr lang="ja-JP" altLang="en-US" sz="2400" dirty="0" smtClean="0"/>
              <a:t>　　到着時間指定などの難しい制約が入っていると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こう、うまくはいかない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どうしたものか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まとめ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基本的な配送計画の紹介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　（入力、出力、変数、制約、目的関数の定義）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特殊ケースと難しさ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よく使われるいろいろな制約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最大積載量、到着時間、トラックの種類、到着順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拡張問題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複数デポ、回転、始終点不一致、乗り降ろし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近似解法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エリア分割、セービング法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近傍探索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巡回セールスマンのもの、挿入、2-</a:t>
            </a:r>
            <a:r>
              <a:rPr lang="en-US" altLang="ja-JP" sz="2400" dirty="0" err="1" smtClean="0"/>
              <a:t>exg</a:t>
            </a:r>
            <a:r>
              <a:rPr lang="en-US" altLang="ja-JP" sz="2400" dirty="0" smtClean="0"/>
              <a:t>、</a:t>
            </a:r>
            <a:r>
              <a:rPr lang="ja-JP" altLang="en-US" sz="2400" dirty="0" smtClean="0"/>
              <a:t>クロス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近傍探索の高速化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目的関数の評価法、可能性のない候補の除外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問題例２：宅急便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620000" cy="2133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宅急便の集配所から、トラックでお客に荷物を配送する。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コスト最小化のため、</a:t>
            </a:r>
            <a:r>
              <a:rPr lang="ja-JP" altLang="en-US" sz="2400" b="1" dirty="0" smtClean="0"/>
              <a:t>台数と移動距離を最小化</a:t>
            </a:r>
            <a:r>
              <a:rPr lang="ja-JP" altLang="en-US" sz="2400" dirty="0" smtClean="0"/>
              <a:t>したい。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お客は毎日変わるので、</a:t>
            </a:r>
            <a:r>
              <a:rPr lang="ja-JP" altLang="en-US" sz="2400" b="1" dirty="0" smtClean="0"/>
              <a:t>毎日解きたい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お客が</a:t>
            </a:r>
            <a:r>
              <a:rPr lang="ja-JP" altLang="en-US" sz="2400" b="1" dirty="0" smtClean="0"/>
              <a:t>指定した時間</a:t>
            </a:r>
            <a:r>
              <a:rPr lang="ja-JP" altLang="en-US" sz="2400" dirty="0" smtClean="0"/>
              <a:t>に到着する必要がある。</a:t>
            </a:r>
          </a:p>
        </p:txBody>
      </p:sp>
      <p:pic>
        <p:nvPicPr>
          <p:cNvPr id="5124" name="Picture 4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6172200"/>
            <a:ext cx="9144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6019800"/>
            <a:ext cx="60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j00791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4973638"/>
            <a:ext cx="60960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 descr="j00791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192713"/>
            <a:ext cx="609600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9" descr="j007913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29200" y="3962400"/>
            <a:ext cx="6096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10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5257800"/>
            <a:ext cx="8382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1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5715000"/>
            <a:ext cx="914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21" descr="BL00575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57600" y="4953000"/>
            <a:ext cx="12763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22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5715000"/>
            <a:ext cx="914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23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6172200"/>
            <a:ext cx="914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4" name="Picture 24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90600" y="3886200"/>
            <a:ext cx="8382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5" name="Picture 25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0400" y="3810000"/>
            <a:ext cx="8382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6" name="Picture 2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5943600"/>
            <a:ext cx="60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7" name="Picture 2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4648200"/>
            <a:ext cx="60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8" name="Picture 28" descr="j00791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3886200"/>
            <a:ext cx="6096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9" name="AutoShape 29"/>
          <p:cNvSpPr>
            <a:spLocks noChangeArrowheads="1"/>
          </p:cNvSpPr>
          <p:nvPr/>
        </p:nvSpPr>
        <p:spPr bwMode="auto">
          <a:xfrm>
            <a:off x="7772400" y="3352800"/>
            <a:ext cx="1066800" cy="457200"/>
          </a:xfrm>
          <a:prstGeom prst="wedgeRoundRectCallout">
            <a:avLst>
              <a:gd name="adj1" fmla="val -53273"/>
              <a:gd name="adj2" fmla="val 100000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11:00!</a:t>
            </a:r>
          </a:p>
        </p:txBody>
      </p:sp>
      <p:sp>
        <p:nvSpPr>
          <p:cNvPr id="30751" name="AutoShape 31"/>
          <p:cNvSpPr>
            <a:spLocks noChangeArrowheads="1"/>
          </p:cNvSpPr>
          <p:nvPr/>
        </p:nvSpPr>
        <p:spPr bwMode="auto">
          <a:xfrm>
            <a:off x="3962400" y="3657600"/>
            <a:ext cx="1066800" cy="457200"/>
          </a:xfrm>
          <a:prstGeom prst="wedgeRoundRectCallout">
            <a:avLst>
              <a:gd name="adj1" fmla="val -87648"/>
              <a:gd name="adj2" fmla="val 36806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17:00!</a:t>
            </a:r>
          </a:p>
        </p:txBody>
      </p:sp>
      <p:sp>
        <p:nvSpPr>
          <p:cNvPr id="30752" name="AutoShape 32"/>
          <p:cNvSpPr>
            <a:spLocks noChangeArrowheads="1"/>
          </p:cNvSpPr>
          <p:nvPr/>
        </p:nvSpPr>
        <p:spPr bwMode="auto">
          <a:xfrm>
            <a:off x="1219200" y="4572000"/>
            <a:ext cx="1371600" cy="457200"/>
          </a:xfrm>
          <a:prstGeom prst="wedgeRoundRectCallout">
            <a:avLst>
              <a:gd name="adj1" fmla="val -52662"/>
              <a:gd name="adj2" fmla="val 110417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午前中!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9" grpId="0" animBg="1"/>
      <p:bldP spid="30751" grpId="0" animBg="1"/>
      <p:bldP spid="307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問題例３：乗合いタクシー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424863" cy="251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複数のお客が</a:t>
            </a:r>
            <a:r>
              <a:rPr lang="ja-JP" altLang="en-US" sz="2400" b="1" dirty="0" smtClean="0"/>
              <a:t>乗合</a:t>
            </a:r>
            <a:r>
              <a:rPr lang="ja-JP" altLang="en-US" sz="2400" b="1" dirty="0" err="1" smtClean="0"/>
              <a:t>う</a:t>
            </a:r>
            <a:r>
              <a:rPr lang="ja-JP" altLang="en-US" sz="2400" b="1" dirty="0" smtClean="0"/>
              <a:t>タクシー</a:t>
            </a:r>
            <a:r>
              <a:rPr lang="ja-JP" altLang="en-US" sz="2400" dirty="0" smtClean="0"/>
              <a:t>の会社がある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あちこちで</a:t>
            </a:r>
            <a:r>
              <a:rPr lang="ja-JP" altLang="en-US" sz="2400" b="1" dirty="0" smtClean="0"/>
              <a:t>順番に、指定した時間</a:t>
            </a:r>
            <a:r>
              <a:rPr lang="ja-JP" altLang="en-US" sz="2400" dirty="0" smtClean="0"/>
              <a:t>にお客を拾い／降ろす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（お客を拾い空港へ向かう等。乗り降りの順番はどうでもいい）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移動距離が長いと客から文句が来る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他の客のために大回りをすると文句が来る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他の客の待ち時間が長いと文句が来る</a:t>
            </a:r>
          </a:p>
        </p:txBody>
      </p:sp>
      <p:pic>
        <p:nvPicPr>
          <p:cNvPr id="31748" name="Picture 4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8006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5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1910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6" descr="j007913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5867400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7" descr="j007913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5943600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8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40386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10" descr="j007907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48768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286000" y="4572000"/>
            <a:ext cx="4495800" cy="1600200"/>
            <a:chOff x="1440" y="2880"/>
            <a:chExt cx="2832" cy="1008"/>
          </a:xfrm>
        </p:grpSpPr>
        <p:sp>
          <p:nvSpPr>
            <p:cNvPr id="6163" name="Line 13"/>
            <p:cNvSpPr>
              <a:spLocks noChangeShapeType="1"/>
            </p:cNvSpPr>
            <p:nvPr/>
          </p:nvSpPr>
          <p:spPr bwMode="auto">
            <a:xfrm>
              <a:off x="2784" y="2880"/>
              <a:ext cx="13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64" name="Line 14"/>
            <p:cNvSpPr>
              <a:spLocks noChangeShapeType="1"/>
            </p:cNvSpPr>
            <p:nvPr/>
          </p:nvSpPr>
          <p:spPr bwMode="auto">
            <a:xfrm flipH="1" flipV="1">
              <a:off x="1488" y="3792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65" name="Line 16"/>
            <p:cNvSpPr>
              <a:spLocks noChangeShapeType="1"/>
            </p:cNvSpPr>
            <p:nvPr/>
          </p:nvSpPr>
          <p:spPr bwMode="auto">
            <a:xfrm flipV="1">
              <a:off x="1440" y="2880"/>
              <a:ext cx="100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66" name="Line 17"/>
            <p:cNvSpPr>
              <a:spLocks noChangeShapeType="1"/>
            </p:cNvSpPr>
            <p:nvPr/>
          </p:nvSpPr>
          <p:spPr bwMode="auto">
            <a:xfrm flipH="1">
              <a:off x="3696" y="3456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67" name="Line 18"/>
            <p:cNvSpPr>
              <a:spLocks noChangeShapeType="1"/>
            </p:cNvSpPr>
            <p:nvPr/>
          </p:nvSpPr>
          <p:spPr bwMode="auto">
            <a:xfrm flipH="1" flipV="1">
              <a:off x="2400" y="3840"/>
              <a:ext cx="96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pic>
        <p:nvPicPr>
          <p:cNvPr id="31763" name="Picture 19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57150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438400" y="4419600"/>
            <a:ext cx="4419600" cy="838200"/>
            <a:chOff x="1536" y="2784"/>
            <a:chExt cx="2784" cy="528"/>
          </a:xfrm>
        </p:grpSpPr>
        <p:sp>
          <p:nvSpPr>
            <p:cNvPr id="6160" name="Line 12"/>
            <p:cNvSpPr>
              <a:spLocks noChangeShapeType="1"/>
            </p:cNvSpPr>
            <p:nvPr/>
          </p:nvSpPr>
          <p:spPr bwMode="auto">
            <a:xfrm flipV="1">
              <a:off x="1536" y="2784"/>
              <a:ext cx="201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61" name="Line 15"/>
            <p:cNvSpPr>
              <a:spLocks noChangeShapeType="1"/>
            </p:cNvSpPr>
            <p:nvPr/>
          </p:nvSpPr>
          <p:spPr bwMode="auto">
            <a:xfrm flipH="1" flipV="1">
              <a:off x="1536" y="3216"/>
              <a:ext cx="26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62" name="Line 20"/>
            <p:cNvSpPr>
              <a:spLocks noChangeShapeType="1"/>
            </p:cNvSpPr>
            <p:nvPr/>
          </p:nvSpPr>
          <p:spPr bwMode="auto">
            <a:xfrm>
              <a:off x="3888" y="2880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pic>
        <p:nvPicPr>
          <p:cNvPr id="6157" name="Picture 24" descr="TN00511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5486400"/>
            <a:ext cx="990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25" descr="TN00511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5867400"/>
            <a:ext cx="990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26" descr="TN00511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6248400"/>
            <a:ext cx="990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問題例４：工作機械のスケジュール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001000" cy="2133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工作機械で、それぞれの製品を修理する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製品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を修理した後、製品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の修理を始めるには、</a:t>
            </a:r>
            <a:r>
              <a:rPr lang="ja-JP" altLang="en-US" sz="2400" b="1" dirty="0" smtClean="0"/>
              <a:t>セットアップの時間</a:t>
            </a:r>
            <a:r>
              <a:rPr lang="ja-JP" altLang="en-US" sz="2400" dirty="0" smtClean="0"/>
              <a:t>が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d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かかる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使用する機械の数を少なく、総セットアップ時間を短くしたい</a:t>
            </a:r>
          </a:p>
        </p:txBody>
      </p:sp>
      <p:pic>
        <p:nvPicPr>
          <p:cNvPr id="32787" name="Picture 19" descr="IN0024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810000"/>
            <a:ext cx="1219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9" name="Picture 21" descr="BS0054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572000"/>
            <a:ext cx="9144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0" name="Picture 22" descr="BS00546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3973513"/>
            <a:ext cx="762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1" name="Picture 23" descr="HH00714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5257800"/>
            <a:ext cx="630238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2" name="Picture 24" descr="HH0088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5334000"/>
            <a:ext cx="6556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3" name="Picture 25" descr="HH01167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57800" y="6096000"/>
            <a:ext cx="10668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4" name="Picture 26" descr="BS00546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962400"/>
            <a:ext cx="762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5" name="Picture 27" descr="BS00546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3962400"/>
            <a:ext cx="762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6" name="Picture 28" descr="EN00264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24600" y="5105400"/>
            <a:ext cx="99060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7" name="Picture 29" descr="HH01167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77000" y="6096000"/>
            <a:ext cx="10668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8" name="Picture 30" descr="HH01167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00" y="6096000"/>
            <a:ext cx="10668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9" name="Picture 31" descr="BS0054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572000"/>
            <a:ext cx="9144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800" name="Picture 32" descr="BS0054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4572000"/>
            <a:ext cx="9144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801" name="Picture 33" descr="EN00264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0" y="5181600"/>
            <a:ext cx="99060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802" name="Picture 34" descr="IN0024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724400"/>
            <a:ext cx="1219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803" name="Picture 35" descr="IN0024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638800"/>
            <a:ext cx="1219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お客が沢山いると難しい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7848600" cy="1752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小さい問題は人手で簡単に解けるが、客が増えると、とりあえずのルートを見つけるだけでも大きな手間がかかる</a:t>
            </a:r>
          </a:p>
        </p:txBody>
      </p:sp>
      <p:pic>
        <p:nvPicPr>
          <p:cNvPr id="8196" name="Picture 5" descr="j00790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334000"/>
            <a:ext cx="6096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" descr="j0079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57150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7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34290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8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48006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9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1200" y="35052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0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3581400"/>
            <a:ext cx="2286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1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44958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2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49530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3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5626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14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60198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15" descr="j0079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9624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Picture 16" descr="j0079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1148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8" name="Picture 17" descr="j0079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44958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9" name="Picture 18" descr="j0079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40386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0" name="Picture 19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77000" y="3886200"/>
            <a:ext cx="2286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1" name="Picture 20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4600" y="5257800"/>
            <a:ext cx="2286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2" name="Picture 21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4648200"/>
            <a:ext cx="2286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3" name="Picture 22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5000" y="3886200"/>
            <a:ext cx="2286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4" name="Picture 23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7244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5" name="Picture 24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39624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6" name="Picture 25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8100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7" name="Picture 26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36576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8" name="Picture 27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43800" y="57912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9" name="Picture 28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35814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0" name="Picture 29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2800" y="38100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1" name="Picture 30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43800" y="34290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2" name="Picture 31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57800" y="5257800"/>
            <a:ext cx="457200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3" name="Picture 32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57800" y="5486400"/>
            <a:ext cx="457200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4" name="Picture 33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57800" y="5715000"/>
            <a:ext cx="457200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5" name="Picture 34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15000" y="5257800"/>
            <a:ext cx="457200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6" name="Picture 35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15000" y="5486400"/>
            <a:ext cx="457200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7" name="Picture 36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15000" y="5715000"/>
            <a:ext cx="457200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8" name="Picture 37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47244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9" name="Picture 38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32766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0" name="Picture 39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31242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1" name="Picture 40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51816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2" name="Picture 41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1816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3" name="Picture 42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5410200"/>
            <a:ext cx="228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4" name="Picture 43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5052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5" name="Picture 44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51054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6" name="Picture 45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5814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7" name="Picture 46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46482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8" name="Picture 47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775" y="2781300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9" name="Picture 48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9338" y="2708275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40" name="Picture 49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7050" y="2708275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41" name="Picture 50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675" y="3141663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42" name="Picture 51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538" y="27813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43" name="Picture 52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3068638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44" name="Picture 53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02000" y="43688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45" name="Picture 54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42926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46" name="Picture 55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2781300"/>
            <a:ext cx="228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基本的な配送計画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79488"/>
            <a:ext cx="8305800" cy="41783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入力：　</a:t>
            </a:r>
            <a:r>
              <a:rPr lang="ja-JP" altLang="en-US" sz="2400" dirty="0" smtClean="0"/>
              <a:t>顧客の集合と、顧客間・顧客デポ間の移動距離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　　各顧客でのサービス時間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解：</a:t>
            </a:r>
            <a:r>
              <a:rPr lang="ja-JP" altLang="en-US" sz="2400" dirty="0" smtClean="0"/>
              <a:t>　デポに始まりデポに終わる、トラックのルートの集合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目的関数：</a:t>
            </a:r>
            <a:r>
              <a:rPr lang="ja-JP" altLang="en-US" sz="2400" dirty="0" smtClean="0"/>
              <a:t>　運送コスト（トラックの総移動距離）、あるいはトラックの台数（解に含まれるルートの数）の最小化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制約条件：</a:t>
            </a:r>
            <a:r>
              <a:rPr lang="ja-JP" altLang="en-US" sz="2400" dirty="0" smtClean="0"/>
              <a:t>　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各顧客は、どれかのトラックのルートに含まれていること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場合によっては、（トラックの台数）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各トラックの最大移動距離（運転手の労働時間）</a:t>
            </a:r>
          </a:p>
        </p:txBody>
      </p:sp>
      <p:pic>
        <p:nvPicPr>
          <p:cNvPr id="9220" name="Picture 5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6172200"/>
            <a:ext cx="762000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6" descr="j00790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7" descr="j0079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54102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8" descr="j00791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5257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9" descr="j007913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5800" y="6172200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0" descr="j00791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6096000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1" descr="j007913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4000" y="54864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2" descr="BD0674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55626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特殊ケース１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510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トラックの台数が1台だと、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巡回セールスマン問題</a:t>
            </a:r>
            <a:r>
              <a:rPr lang="ja-JP" altLang="en-US" sz="2400" dirty="0" smtClean="0"/>
              <a:t>になる。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少なくとも、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巡回セールスマン問題</a:t>
            </a:r>
            <a:r>
              <a:rPr lang="ja-JP" altLang="en-US" sz="2400" dirty="0" smtClean="0"/>
              <a:t>よりは難しい</a:t>
            </a:r>
          </a:p>
        </p:txBody>
      </p:sp>
      <p:pic>
        <p:nvPicPr>
          <p:cNvPr id="10244" name="Picture 20" descr="j00790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7338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21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7432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22" descr="j00791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31242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23" descr="j00791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4876800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24" descr="j007913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2600" y="4953000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25" descr="j00791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36576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26" descr="BD06747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19200" y="3276600"/>
            <a:ext cx="762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3031</TotalTime>
  <Words>1190</Words>
  <Application>Microsoft Office PowerPoint</Application>
  <PresentationFormat>画面に合わせる (4:3)</PresentationFormat>
  <Paragraphs>322</Paragraphs>
  <Slides>35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1" baseType="lpstr">
      <vt:lpstr>Times New Roman</vt:lpstr>
      <vt:lpstr>ＭＳ Ｐゴシック</vt:lpstr>
      <vt:lpstr>Arial</vt:lpstr>
      <vt:lpstr>Calibri</vt:lpstr>
      <vt:lpstr>Wingdings</vt:lpstr>
      <vt:lpstr>標準デザイン</vt:lpstr>
      <vt:lpstr>配送計画を立てる</vt:lpstr>
      <vt:lpstr>配送計画とは</vt:lpstr>
      <vt:lpstr>問題例１：部品配送</vt:lpstr>
      <vt:lpstr>問題例２：宅急便</vt:lpstr>
      <vt:lpstr>問題例３：乗合いタクシー</vt:lpstr>
      <vt:lpstr>問題例４：工作機械のスケジュール</vt:lpstr>
      <vt:lpstr>お客が沢山いると難しい</vt:lpstr>
      <vt:lpstr>基本的な配送計画</vt:lpstr>
      <vt:lpstr>特殊ケース１</vt:lpstr>
      <vt:lpstr>特殊ケース２</vt:lpstr>
      <vt:lpstr>その他の制約</vt:lpstr>
      <vt:lpstr>バリエーション１</vt:lpstr>
      <vt:lpstr>バリエーション２</vt:lpstr>
      <vt:lpstr>バリエーション３</vt:lpstr>
      <vt:lpstr>乗合いタクシー問題</vt:lpstr>
      <vt:lpstr>問題の難しさ</vt:lpstr>
      <vt:lpstr>近似解法１</vt:lpstr>
      <vt:lpstr>セービング法</vt:lpstr>
      <vt:lpstr>近傍探索１</vt:lpstr>
      <vt:lpstr>近傍探索２</vt:lpstr>
      <vt:lpstr>近傍探索３</vt:lpstr>
      <vt:lpstr>近傍探索４</vt:lpstr>
      <vt:lpstr>例題</vt:lpstr>
      <vt:lpstr>例題</vt:lpstr>
      <vt:lpstr>例題</vt:lpstr>
      <vt:lpstr>例題</vt:lpstr>
      <vt:lpstr>例題</vt:lpstr>
      <vt:lpstr>例題</vt:lpstr>
      <vt:lpstr>例題</vt:lpstr>
      <vt:lpstr>例題</vt:lpstr>
      <vt:lpstr>実際の計算時間</vt:lpstr>
      <vt:lpstr>計算の高速化</vt:lpstr>
      <vt:lpstr>計算の高速化２</vt:lpstr>
      <vt:lpstr>計算の高速化３</vt:lpstr>
      <vt:lpstr>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uno</cp:lastModifiedBy>
  <cp:revision>275</cp:revision>
  <dcterms:created xsi:type="dcterms:W3CDTF">1601-01-01T00:00:00Z</dcterms:created>
  <dcterms:modified xsi:type="dcterms:W3CDTF">2012-08-26T13:55:59Z</dcterms:modified>
</cp:coreProperties>
</file>